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2"/>
  </p:notesMasterIdLst>
  <p:handoutMasterIdLst>
    <p:handoutMasterId r:id="rId53"/>
  </p:handoutMasterIdLst>
  <p:sldIdLst>
    <p:sldId id="256" r:id="rId2"/>
    <p:sldId id="487" r:id="rId3"/>
    <p:sldId id="584" r:id="rId4"/>
    <p:sldId id="548" r:id="rId5"/>
    <p:sldId id="639" r:id="rId6"/>
    <p:sldId id="555" r:id="rId7"/>
    <p:sldId id="640" r:id="rId8"/>
    <p:sldId id="585" r:id="rId9"/>
    <p:sldId id="641" r:id="rId10"/>
    <p:sldId id="607" r:id="rId11"/>
    <p:sldId id="488" r:id="rId12"/>
    <p:sldId id="560" r:id="rId13"/>
    <p:sldId id="583" r:id="rId14"/>
    <p:sldId id="602" r:id="rId15"/>
    <p:sldId id="642" r:id="rId16"/>
    <p:sldId id="567" r:id="rId17"/>
    <p:sldId id="599" r:id="rId18"/>
    <p:sldId id="595" r:id="rId19"/>
    <p:sldId id="596" r:id="rId20"/>
    <p:sldId id="597" r:id="rId21"/>
    <p:sldId id="643" r:id="rId22"/>
    <p:sldId id="564" r:id="rId23"/>
    <p:sldId id="565" r:id="rId24"/>
    <p:sldId id="492" r:id="rId25"/>
    <p:sldId id="493" r:id="rId26"/>
    <p:sldId id="494" r:id="rId27"/>
    <p:sldId id="644" r:id="rId28"/>
    <p:sldId id="573" r:id="rId29"/>
    <p:sldId id="594" r:id="rId30"/>
    <p:sldId id="575" r:id="rId31"/>
    <p:sldId id="576" r:id="rId32"/>
    <p:sldId id="649" r:id="rId33"/>
    <p:sldId id="539" r:id="rId34"/>
    <p:sldId id="608" r:id="rId35"/>
    <p:sldId id="541" r:id="rId36"/>
    <p:sldId id="647" r:id="rId37"/>
    <p:sldId id="542" r:id="rId38"/>
    <p:sldId id="645" r:id="rId39"/>
    <p:sldId id="544" r:id="rId40"/>
    <p:sldId id="638" r:id="rId41"/>
    <p:sldId id="646" r:id="rId42"/>
    <p:sldId id="610" r:id="rId43"/>
    <p:sldId id="630" r:id="rId44"/>
    <p:sldId id="631" r:id="rId45"/>
    <p:sldId id="636" r:id="rId46"/>
    <p:sldId id="635" r:id="rId47"/>
    <p:sldId id="632" r:id="rId48"/>
    <p:sldId id="633" r:id="rId49"/>
    <p:sldId id="621" r:id="rId50"/>
    <p:sldId id="648" r:id="rId51"/>
  </p:sldIdLst>
  <p:sldSz cx="9144000" cy="6858000" type="screen4x3"/>
  <p:notesSz cx="6797675" cy="9928225"/>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9F0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81265" autoAdjust="0"/>
  </p:normalViewPr>
  <p:slideViewPr>
    <p:cSldViewPr>
      <p:cViewPr>
        <p:scale>
          <a:sx n="90" d="100"/>
          <a:sy n="90" d="100"/>
        </p:scale>
        <p:origin x="-124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36F9DC2-7D58-4E67-A462-6856FFC16A13}" type="datetimeFigureOut">
              <a:rPr lang="en-GB" smtClean="0"/>
              <a:pPr/>
              <a:t>28/03/2019</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AB2AE53D-7497-43A3-AB92-5C643401B724}" type="slidenum">
              <a:rPr lang="en-GB" smtClean="0"/>
              <a:pPr/>
              <a:t>‹nº›</a:t>
            </a:fld>
            <a:endParaRPr lang="en-GB"/>
          </a:p>
        </p:txBody>
      </p:sp>
    </p:spTree>
    <p:extLst>
      <p:ext uri="{BB962C8B-B14F-4D97-AF65-F5344CB8AC3E}">
        <p14:creationId xmlns:p14="http://schemas.microsoft.com/office/powerpoint/2010/main" val="1240009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pPr>
              <a:defRPr/>
            </a:pPr>
            <a:endParaRPr lang="sv-SE"/>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smtClean="0"/>
            </a:lvl1pPr>
          </a:lstStyle>
          <a:p>
            <a:pPr>
              <a:defRPr/>
            </a:pPr>
            <a:fld id="{094E9E44-9589-41DE-8BCE-103B5BBB2422}" type="datetimeFigureOut">
              <a:rPr lang="sv-SE"/>
              <a:pPr>
                <a:defRPr/>
              </a:pPr>
              <a:t>2019-03-28</a:t>
            </a:fld>
            <a:endParaRPr lang="sv-SE"/>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v-SE" noProof="0"/>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pPr>
              <a:defRPr/>
            </a:pPr>
            <a:endParaRPr lang="sv-SE"/>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smtClean="0"/>
            </a:lvl1pPr>
          </a:lstStyle>
          <a:p>
            <a:pPr>
              <a:defRPr/>
            </a:pPr>
            <a:fld id="{BB0BF72E-7E07-49FA-9CF9-C9C2AE3AE8F8}" type="slidenum">
              <a:rPr lang="sv-SE"/>
              <a:pPr>
                <a:defRPr/>
              </a:pPr>
              <a:t>‹nº›</a:t>
            </a:fld>
            <a:endParaRPr lang="sv-SE"/>
          </a:p>
        </p:txBody>
      </p:sp>
    </p:spTree>
    <p:extLst>
      <p:ext uri="{BB962C8B-B14F-4D97-AF65-F5344CB8AC3E}">
        <p14:creationId xmlns:p14="http://schemas.microsoft.com/office/powerpoint/2010/main" val="18874249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1</a:t>
            </a:fld>
            <a:endParaRPr lang="sv-SE" dirty="0"/>
          </a:p>
        </p:txBody>
      </p:sp>
    </p:spTree>
    <p:extLst>
      <p:ext uri="{BB962C8B-B14F-4D97-AF65-F5344CB8AC3E}">
        <p14:creationId xmlns:p14="http://schemas.microsoft.com/office/powerpoint/2010/main" val="621505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A partir del caudal y del tiempo de recolección, se conoce el volumen total de aire</a:t>
            </a:r>
            <a:r>
              <a:rPr lang="es-ES_tradnl" sz="1200" b="0" i="0" kern="1200" dirty="0" smtClean="0">
                <a:solidFill>
                  <a:srgbClr val="FF0000"/>
                </a:solidFill>
                <a:effectLst/>
                <a:latin typeface="+mn-lt"/>
                <a:ea typeface="+mn-ea"/>
                <a:cs typeface="+mn-cs"/>
              </a:rPr>
              <a:t> muestreado</a:t>
            </a:r>
            <a:r>
              <a:rPr lang="es-ES_tradnl" sz="1200" b="0" i="0" kern="1200" dirty="0" smtClean="0">
                <a:solidFill>
                  <a:schemeClr val="tx1"/>
                </a:solidFill>
                <a:effectLst/>
                <a:latin typeface="+mn-lt"/>
                <a:ea typeface="+mn-ea"/>
                <a:cs typeface="+mn-cs"/>
              </a:rPr>
              <a:t>. Esto permite calcular la concentración media de tritio en el aire.</a:t>
            </a:r>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15</a:t>
            </a:fld>
            <a:endParaRPr lang="sv-SE"/>
          </a:p>
        </p:txBody>
      </p:sp>
    </p:spTree>
    <p:extLst>
      <p:ext uri="{BB962C8B-B14F-4D97-AF65-F5344CB8AC3E}">
        <p14:creationId xmlns:p14="http://schemas.microsoft.com/office/powerpoint/2010/main" val="1878462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El equipo ha sido diseñado para la retención eficiente del tritio, usando una serie de cuatro viales, un sistema de enfriamiento y un horno catalítico.</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La actividad de tritio en la muestra recolectada se puede medir diaria, semanal o mensualmente con un contador de centelleo líquido.</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Esta técnica tiene una sensibilidad mucho más alta que el monitor de tritio en tiempo real más sofisticado.</a:t>
            </a:r>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16</a:t>
            </a:fld>
            <a:endParaRPr lang="sv-SE"/>
          </a:p>
        </p:txBody>
      </p:sp>
    </p:spTree>
    <p:extLst>
      <p:ext uri="{BB962C8B-B14F-4D97-AF65-F5344CB8AC3E}">
        <p14:creationId xmlns:p14="http://schemas.microsoft.com/office/powerpoint/2010/main" val="806435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smtClean="0"/>
              <a:t>http://www.insht.es/InshtWeb/Contenidos/Documentacion/FichasTecnicas/NTP/Ficheros/101a200/ntp_151.pdf</a:t>
            </a:r>
          </a:p>
          <a:p>
            <a:endParaRPr lang="es-ES_tradnl" dirty="0" smtClean="0"/>
          </a:p>
          <a:p>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20</a:t>
            </a:fld>
            <a:endParaRPr lang="sv-SE"/>
          </a:p>
        </p:txBody>
      </p:sp>
    </p:spTree>
    <p:extLst>
      <p:ext uri="{BB962C8B-B14F-4D97-AF65-F5344CB8AC3E}">
        <p14:creationId xmlns:p14="http://schemas.microsoft.com/office/powerpoint/2010/main" val="3441661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smtClean="0"/>
              <a:t>La toma de muestras con captadores pasivos presenta algunas características ventajosas:</a:t>
            </a:r>
          </a:p>
          <a:p>
            <a:endParaRPr lang="es-ES_tradnl" dirty="0" smtClean="0"/>
          </a:p>
          <a:p>
            <a:pPr marL="171450" indent="-171450">
              <a:buFont typeface="Arial" panose="020B0604020202020204" pitchFamily="34" charset="0"/>
              <a:buChar char="•"/>
            </a:pPr>
            <a:r>
              <a:rPr lang="es-ES_tradnl" dirty="0" smtClean="0"/>
              <a:t>la simplicidad operativa del sistema y su mínima necesidad de mano de obra;</a:t>
            </a:r>
          </a:p>
          <a:p>
            <a:pPr marL="171450" indent="-171450">
              <a:buFont typeface="Arial" panose="020B0604020202020204" pitchFamily="34" charset="0"/>
              <a:buChar char="•"/>
            </a:pPr>
            <a:r>
              <a:rPr lang="es-ES_tradnl" dirty="0" smtClean="0"/>
              <a:t>la facilidad de su empleo debida a no ser necesarias actividades de mantenimiento y calibración de bombas de aire;</a:t>
            </a:r>
          </a:p>
          <a:p>
            <a:pPr marL="171450" indent="-171450">
              <a:buFont typeface="Arial" panose="020B0604020202020204" pitchFamily="34" charset="0"/>
              <a:buChar char="•"/>
            </a:pPr>
            <a:r>
              <a:rPr lang="es-ES_tradnl" dirty="0" smtClean="0"/>
              <a:t>posibilidad de tiempos de muestreo prolongados;</a:t>
            </a:r>
          </a:p>
          <a:p>
            <a:pPr marL="171450" indent="-171450">
              <a:buFont typeface="Arial" panose="020B0604020202020204" pitchFamily="34" charset="0"/>
              <a:buChar char="•"/>
            </a:pPr>
            <a:r>
              <a:rPr lang="es-ES_tradnl" dirty="0" smtClean="0"/>
              <a:t>mínima probabilidad de comisión de errores personales, y</a:t>
            </a:r>
          </a:p>
          <a:p>
            <a:pPr marL="171450" indent="-171450">
              <a:buFont typeface="Arial" panose="020B0604020202020204" pitchFamily="34" charset="0"/>
              <a:buChar char="•"/>
            </a:pPr>
            <a:r>
              <a:rPr lang="es-ES_tradnl" dirty="0" smtClean="0"/>
              <a:t>fiabilidad general del método.</a:t>
            </a:r>
          </a:p>
          <a:p>
            <a:endParaRPr lang="es-ES_tradnl" dirty="0" smtClean="0"/>
          </a:p>
          <a:p>
            <a:r>
              <a:rPr lang="es-ES_tradnl" dirty="0" smtClean="0"/>
              <a:t>Asimismo, como limitaciones más importantes cabe señalar:</a:t>
            </a:r>
          </a:p>
          <a:p>
            <a:endParaRPr lang="es-ES_tradnl" dirty="0" smtClean="0"/>
          </a:p>
          <a:p>
            <a:pPr marL="171450" indent="-171450">
              <a:buFont typeface="Arial" panose="020B0604020202020204" pitchFamily="34" charset="0"/>
              <a:buChar char="•"/>
            </a:pPr>
            <a:r>
              <a:rPr lang="es-ES_tradnl" dirty="0" smtClean="0"/>
              <a:t>La necesidad de tener un conocimiento exacto del caudal equivalente de muestreo para cada contaminante y tipo de captador.</a:t>
            </a:r>
          </a:p>
          <a:p>
            <a:pPr marL="171450" indent="-171450">
              <a:buFont typeface="Arial" panose="020B0604020202020204" pitchFamily="34" charset="0"/>
              <a:buChar char="•"/>
            </a:pPr>
            <a:r>
              <a:rPr lang="es-ES_tradnl" dirty="0" smtClean="0"/>
              <a:t>La invariabilidad del caudal equivalente de muestreo y su valor relativamente bajo.</a:t>
            </a:r>
          </a:p>
          <a:p>
            <a:pPr marL="171450" indent="-171450">
              <a:buFont typeface="Arial" panose="020B0604020202020204" pitchFamily="34" charset="0"/>
              <a:buChar char="•"/>
            </a:pPr>
            <a:r>
              <a:rPr lang="es-ES_tradnl" dirty="0" smtClean="0"/>
              <a:t>La sensibilidad del sistema pasivo a factores ambientales físicos y químicos.</a:t>
            </a:r>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22</a:t>
            </a:fld>
            <a:endParaRPr lang="sv-SE"/>
          </a:p>
        </p:txBody>
      </p:sp>
    </p:spTree>
    <p:extLst>
      <p:ext uri="{BB962C8B-B14F-4D97-AF65-F5344CB8AC3E}">
        <p14:creationId xmlns:p14="http://schemas.microsoft.com/office/powerpoint/2010/main" val="3471775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Generalmente, un segundo detector cerrado idéntico se utiliza para compensar en tiempo real los productos de la desintegración de radón y la radiación gamma de fondo.</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Una sola partícula alfa deposita 1000 veces más energía que una partícula beta de tritio.</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Las condiciones ambientales típicas de 10 – 50 Bq/m</a:t>
            </a:r>
            <a:r>
              <a:rPr lang="es-ES_tradnl" sz="1200" b="0" i="0" kern="1200" baseline="30000" dirty="0" smtClean="0">
                <a:solidFill>
                  <a:schemeClr val="tx1"/>
                </a:solidFill>
                <a:effectLst/>
                <a:latin typeface="+mn-lt"/>
                <a:ea typeface="+mn-ea"/>
                <a:cs typeface="+mn-cs"/>
              </a:rPr>
              <a:t>3</a:t>
            </a:r>
            <a:r>
              <a:rPr lang="es-ES_tradnl" sz="1200" b="0" i="0" kern="1200" dirty="0" smtClean="0">
                <a:solidFill>
                  <a:schemeClr val="tx1"/>
                </a:solidFill>
                <a:effectLst/>
                <a:latin typeface="+mn-lt"/>
                <a:ea typeface="+mn-ea"/>
                <a:cs typeface="+mn-cs"/>
              </a:rPr>
              <a:t> de radón resultarían en un nivel de actividad aparente de tritio de 10 – 50 kBq/m</a:t>
            </a:r>
            <a:r>
              <a:rPr lang="es-ES_tradnl" sz="1200" b="0" i="0" kern="1200" baseline="30000" dirty="0" smtClean="0">
                <a:solidFill>
                  <a:schemeClr val="tx1"/>
                </a:solidFill>
                <a:effectLst/>
                <a:latin typeface="+mn-lt"/>
                <a:ea typeface="+mn-ea"/>
                <a:cs typeface="+mn-cs"/>
              </a:rPr>
              <a:t>3 </a:t>
            </a:r>
            <a:r>
              <a:rPr lang="es-ES_tradnl" sz="1200" b="0" i="0" kern="1200" dirty="0" smtClean="0">
                <a:solidFill>
                  <a:schemeClr val="tx1"/>
                </a:solidFill>
                <a:effectLst/>
                <a:latin typeface="+mn-lt"/>
                <a:ea typeface="+mn-ea"/>
                <a:cs typeface="+mn-cs"/>
              </a:rPr>
              <a:t>.</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Los monitores en tiempo real pueden ser fijos o portátiles y pueden estar equipados con una alarma.</a:t>
            </a:r>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25</a:t>
            </a:fld>
            <a:endParaRPr lang="sv-SE"/>
          </a:p>
        </p:txBody>
      </p:sp>
    </p:spTree>
    <p:extLst>
      <p:ext uri="{BB962C8B-B14F-4D97-AF65-F5344CB8AC3E}">
        <p14:creationId xmlns:p14="http://schemas.microsoft.com/office/powerpoint/2010/main" val="38063738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26</a:t>
            </a:fld>
            <a:endParaRPr lang="sv-SE"/>
          </a:p>
        </p:txBody>
      </p:sp>
    </p:spTree>
    <p:extLst>
      <p:ext uri="{BB962C8B-B14F-4D97-AF65-F5344CB8AC3E}">
        <p14:creationId xmlns:p14="http://schemas.microsoft.com/office/powerpoint/2010/main" val="3619485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27</a:t>
            </a:fld>
            <a:endParaRPr lang="sv-SE"/>
          </a:p>
        </p:txBody>
      </p:sp>
    </p:spTree>
    <p:extLst>
      <p:ext uri="{BB962C8B-B14F-4D97-AF65-F5344CB8AC3E}">
        <p14:creationId xmlns:p14="http://schemas.microsoft.com/office/powerpoint/2010/main" val="28122980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El ánodo debe tener una alta resistencia de aislamiento. De lo contrario, habrá una lectura falsa del electrómetro,</a:t>
            </a:r>
            <a:r>
              <a:rPr lang="es-ES_tradnl" sz="1200" b="0" i="0" kern="1200" baseline="0" dirty="0" smtClean="0">
                <a:solidFill>
                  <a:schemeClr val="tx1"/>
                </a:solidFill>
                <a:effectLst/>
                <a:latin typeface="+mn-lt"/>
                <a:ea typeface="+mn-ea"/>
                <a:cs typeface="+mn-cs"/>
              </a:rPr>
              <a:t> que</a:t>
            </a:r>
            <a:r>
              <a:rPr lang="es-ES_tradnl" sz="1200" b="1" i="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puede ser causada por condensación o humedad.</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Radón: dos decaimientos alfa de radón producirán la misma cantidad de ionización</a:t>
            </a:r>
            <a:r>
              <a:rPr lang="es-ES_tradnl" sz="1200" b="0" i="0" kern="1200" baseline="0" dirty="0" smtClean="0">
                <a:solidFill>
                  <a:schemeClr val="tx1"/>
                </a:solidFill>
                <a:effectLst/>
                <a:latin typeface="+mn-lt"/>
                <a:ea typeface="+mn-ea"/>
                <a:cs typeface="+mn-cs"/>
              </a:rPr>
              <a:t> que</a:t>
            </a:r>
            <a:r>
              <a:rPr lang="es-ES_tradnl" sz="1200" b="0" i="0" kern="1200" dirty="0" smtClean="0">
                <a:solidFill>
                  <a:schemeClr val="tx1"/>
                </a:solidFill>
                <a:effectLst/>
                <a:latin typeface="+mn-lt"/>
                <a:ea typeface="+mn-ea"/>
                <a:cs typeface="+mn-cs"/>
              </a:rPr>
              <a:t> una concentración de tritio de 37.000 Bq/m</a:t>
            </a:r>
            <a:r>
              <a:rPr lang="es-ES_tradnl" sz="1200" b="0" i="0" kern="1200" baseline="30000" dirty="0" smtClean="0">
                <a:solidFill>
                  <a:schemeClr val="tx1"/>
                </a:solidFill>
                <a:effectLst/>
                <a:latin typeface="+mn-lt"/>
                <a:ea typeface="+mn-ea"/>
                <a:cs typeface="+mn-cs"/>
              </a:rPr>
              <a:t>3</a:t>
            </a:r>
            <a:r>
              <a:rPr lang="es-ES_tradnl" sz="1200" b="0" i="0" kern="1200" dirty="0" smtClean="0">
                <a:solidFill>
                  <a:schemeClr val="tx1"/>
                </a:solidFill>
                <a:effectLst/>
                <a:latin typeface="+mn-lt"/>
                <a:ea typeface="+mn-ea"/>
                <a:cs typeface="+mn-cs"/>
              </a:rPr>
              <a:t>.</a:t>
            </a:r>
            <a:endParaRPr lang="en-US" i="1"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29</a:t>
            </a:fld>
            <a:endParaRPr lang="sv-SE"/>
          </a:p>
        </p:txBody>
      </p:sp>
    </p:spTree>
    <p:extLst>
      <p:ext uri="{BB962C8B-B14F-4D97-AF65-F5344CB8AC3E}">
        <p14:creationId xmlns:p14="http://schemas.microsoft.com/office/powerpoint/2010/main" val="41389972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Los monitores de tritio con cámaras de ionización se utilizan para monitorizar chimeneas, salas, cabinas de extracción, cajas de guantes y lugares de trabajo.</a:t>
            </a:r>
          </a:p>
          <a:p>
            <a:endParaRPr lang="en-GB"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30</a:t>
            </a:fld>
            <a:endParaRPr lang="sv-SE"/>
          </a:p>
        </p:txBody>
      </p:sp>
    </p:spTree>
    <p:extLst>
      <p:ext uri="{BB962C8B-B14F-4D97-AF65-F5344CB8AC3E}">
        <p14:creationId xmlns:p14="http://schemas.microsoft.com/office/powerpoint/2010/main" val="701388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31</a:t>
            </a:fld>
            <a:endParaRPr lang="sv-SE"/>
          </a:p>
        </p:txBody>
      </p:sp>
    </p:spTree>
    <p:extLst>
      <p:ext uri="{BB962C8B-B14F-4D97-AF65-F5344CB8AC3E}">
        <p14:creationId xmlns:p14="http://schemas.microsoft.com/office/powerpoint/2010/main" val="1601497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noProof="0" dirty="0" smtClean="0">
                <a:solidFill>
                  <a:srgbClr val="FF0000"/>
                </a:solidFill>
                <a:effectLst/>
                <a:latin typeface="+mn-lt"/>
                <a:ea typeface="+mn-ea"/>
                <a:cs typeface="+mn-cs"/>
              </a:rPr>
              <a:t>La</a:t>
            </a:r>
            <a:r>
              <a:rPr lang="es-ES_tradnl" sz="1200" b="0" i="0" kern="1200" noProof="0" dirty="0" smtClean="0">
                <a:solidFill>
                  <a:schemeClr val="tx1"/>
                </a:solidFill>
                <a:effectLst/>
                <a:latin typeface="+mn-lt"/>
                <a:ea typeface="+mn-ea"/>
                <a:cs typeface="+mn-cs"/>
              </a:rPr>
              <a:t> lección no menciona tritio orgánicamente ligado – el</a:t>
            </a:r>
            <a:r>
              <a:rPr lang="es-ES_tradnl" sz="1200" b="0" i="0" kern="1200" baseline="0" noProof="0" dirty="0" smtClean="0">
                <a:solidFill>
                  <a:schemeClr val="tx1"/>
                </a:solidFill>
                <a:effectLst/>
                <a:latin typeface="+mn-lt"/>
                <a:ea typeface="+mn-ea"/>
                <a:cs typeface="+mn-cs"/>
              </a:rPr>
              <a:t> cual </a:t>
            </a:r>
            <a:r>
              <a:rPr lang="es-ES_tradnl" sz="1200" b="0" i="0" kern="1200" noProof="0" dirty="0" smtClean="0">
                <a:solidFill>
                  <a:schemeClr val="tx1"/>
                </a:solidFill>
                <a:effectLst/>
                <a:latin typeface="+mn-lt"/>
                <a:ea typeface="+mn-ea"/>
                <a:cs typeface="+mn-cs"/>
              </a:rPr>
              <a:t>se debe recolectar según el muestreo de partículas y analizar utilizándose el método del</a:t>
            </a:r>
            <a:r>
              <a:rPr lang="es-ES_tradnl" noProof="0" dirty="0" smtClean="0"/>
              <a:t> contador de centello líquido.</a:t>
            </a:r>
            <a:endParaRPr lang="es-ES_tradnl" noProof="0"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4</a:t>
            </a:fld>
            <a:endParaRPr lang="sv-SE"/>
          </a:p>
        </p:txBody>
      </p:sp>
    </p:spTree>
    <p:extLst>
      <p:ext uri="{BB962C8B-B14F-4D97-AF65-F5344CB8AC3E}">
        <p14:creationId xmlns:p14="http://schemas.microsoft.com/office/powerpoint/2010/main" val="2252633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32</a:t>
            </a:fld>
            <a:endParaRPr lang="sv-SE"/>
          </a:p>
        </p:txBody>
      </p:sp>
    </p:spTree>
    <p:extLst>
      <p:ext uri="{BB962C8B-B14F-4D97-AF65-F5344CB8AC3E}">
        <p14:creationId xmlns:p14="http://schemas.microsoft.com/office/powerpoint/2010/main" val="16014971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Algunas centrales nucleares producen </a:t>
            </a:r>
            <a:r>
              <a:rPr lang="es-ES_tradnl" sz="1200" b="0" i="0" kern="1200" baseline="30000" dirty="0" smtClean="0">
                <a:solidFill>
                  <a:schemeClr val="tx1"/>
                </a:solidFill>
                <a:effectLst/>
                <a:latin typeface="+mn-lt"/>
                <a:ea typeface="+mn-ea"/>
                <a:cs typeface="+mn-cs"/>
              </a:rPr>
              <a:t>14</a:t>
            </a:r>
            <a:r>
              <a:rPr lang="es-ES_tradnl" sz="1200" b="0" i="0" kern="1200" dirty="0" smtClean="0">
                <a:solidFill>
                  <a:schemeClr val="tx1"/>
                </a:solidFill>
                <a:effectLst/>
                <a:latin typeface="+mn-lt"/>
                <a:ea typeface="+mn-ea"/>
                <a:cs typeface="+mn-cs"/>
              </a:rPr>
              <a:t>C durante su operación. El reactor</a:t>
            </a:r>
            <a:r>
              <a:rPr lang="es-ES_tradnl" sz="1200" b="1" i="0" kern="120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de agua pesada produce una cantidad grande de </a:t>
            </a:r>
            <a:r>
              <a:rPr lang="es-ES_tradnl" sz="1200" b="0" i="0" kern="1200" baseline="30000" dirty="0" smtClean="0">
                <a:solidFill>
                  <a:schemeClr val="tx1"/>
                </a:solidFill>
                <a:effectLst/>
                <a:latin typeface="+mn-lt"/>
                <a:ea typeface="+mn-ea"/>
                <a:cs typeface="+mn-cs"/>
              </a:rPr>
              <a:t>14</a:t>
            </a:r>
            <a:r>
              <a:rPr lang="es-ES_tradnl" sz="1200" b="0" i="0" kern="1200" dirty="0" smtClean="0">
                <a:solidFill>
                  <a:schemeClr val="tx1"/>
                </a:solidFill>
                <a:effectLst/>
                <a:latin typeface="+mn-lt"/>
                <a:ea typeface="+mn-ea"/>
                <a:cs typeface="+mn-cs"/>
              </a:rPr>
              <a:t>C en comparación con los reactores de agua ligera. Cantidades considerables de </a:t>
            </a:r>
            <a:r>
              <a:rPr lang="es-ES_tradnl" sz="1200" b="0" i="0" kern="1200" baseline="30000" dirty="0" smtClean="0">
                <a:solidFill>
                  <a:schemeClr val="tx1"/>
                </a:solidFill>
                <a:effectLst/>
                <a:latin typeface="+mn-lt"/>
                <a:ea typeface="+mn-ea"/>
                <a:cs typeface="+mn-cs"/>
              </a:rPr>
              <a:t>14</a:t>
            </a:r>
            <a:r>
              <a:rPr lang="es-ES_tradnl" sz="1200" b="0" i="0" kern="1200" dirty="0" smtClean="0">
                <a:solidFill>
                  <a:schemeClr val="tx1"/>
                </a:solidFill>
                <a:effectLst/>
                <a:latin typeface="+mn-lt"/>
                <a:ea typeface="+mn-ea"/>
                <a:cs typeface="+mn-cs"/>
              </a:rPr>
              <a:t>C son producidos en el moderador.</a:t>
            </a:r>
          </a:p>
          <a:p>
            <a:endParaRPr lang="es-ES_tradnl" sz="1200" b="0" i="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35</a:t>
            </a:fld>
            <a:endParaRPr lang="sv-SE"/>
          </a:p>
        </p:txBody>
      </p:sp>
    </p:spTree>
    <p:extLst>
      <p:ext uri="{BB962C8B-B14F-4D97-AF65-F5344CB8AC3E}">
        <p14:creationId xmlns:p14="http://schemas.microsoft.com/office/powerpoint/2010/main" val="18107364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36</a:t>
            </a:fld>
            <a:endParaRPr lang="sv-SE"/>
          </a:p>
        </p:txBody>
      </p:sp>
    </p:spTree>
    <p:extLst>
      <p:ext uri="{BB962C8B-B14F-4D97-AF65-F5344CB8AC3E}">
        <p14:creationId xmlns:p14="http://schemas.microsoft.com/office/powerpoint/2010/main" val="18107364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dirty="0" smtClean="0"/>
              <a:t>http://oa.upm.es/32548/1/Tectosilicatos_Costafreda.pdf</a:t>
            </a:r>
          </a:p>
          <a:p>
            <a:endParaRPr lang="es-ES_tradnl" dirty="0" smtClean="0"/>
          </a:p>
          <a:p>
            <a:r>
              <a:rPr lang="es-ES_tradnl" dirty="0" smtClean="0"/>
              <a:t>http://www.zeocat.es/docs/aireabsorbanteversatil.pdf</a:t>
            </a:r>
          </a:p>
          <a:p>
            <a:endParaRPr lang="es-ES_tradnl" dirty="0" smtClean="0"/>
          </a:p>
          <a:p>
            <a:r>
              <a:rPr lang="es-ES_tradnl" sz="1200" b="0" i="0" kern="1200" dirty="0" smtClean="0">
                <a:solidFill>
                  <a:schemeClr val="tx1"/>
                </a:solidFill>
                <a:effectLst/>
                <a:latin typeface="+mn-lt"/>
                <a:ea typeface="+mn-ea"/>
                <a:cs typeface="+mn-cs"/>
              </a:rPr>
              <a:t>Un adsorbente es un sólido que tiene la capacidad de retener sobre su superficie un componente presente en corrientes líquidas o gaseosas. Se caracterizan por una alta superficie específica y por su inercia química frente al medio en el que se van a utilizar.</a:t>
            </a:r>
          </a:p>
          <a:p>
            <a:endParaRPr lang="es-ES_tradnl" sz="1200" b="0" i="0" kern="1200" dirty="0" smtClean="0">
              <a:solidFill>
                <a:schemeClr val="tx1"/>
              </a:solidFill>
              <a:effectLst/>
              <a:latin typeface="+mn-lt"/>
              <a:ea typeface="+mn-ea"/>
              <a:cs typeface="+mn-cs"/>
            </a:endParaRPr>
          </a:p>
          <a:p>
            <a:endParaRPr lang="es-ES_tradnl" sz="1200" b="0" i="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37</a:t>
            </a:fld>
            <a:endParaRPr lang="sv-SE"/>
          </a:p>
        </p:txBody>
      </p:sp>
    </p:spTree>
    <p:extLst>
      <p:ext uri="{BB962C8B-B14F-4D97-AF65-F5344CB8AC3E}">
        <p14:creationId xmlns:p14="http://schemas.microsoft.com/office/powerpoint/2010/main" val="23285717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La medición de la actividad de la solución básica (pH &gt; 7) por centelleo líquido requiere una corrección de “</a:t>
            </a:r>
            <a:r>
              <a:rPr lang="es-ES_tradnl" sz="1200" b="0" i="0" kern="1200" dirty="0" err="1" smtClean="0">
                <a:solidFill>
                  <a:schemeClr val="tx1"/>
                </a:solidFill>
                <a:effectLst/>
                <a:latin typeface="+mn-lt"/>
                <a:ea typeface="+mn-ea"/>
                <a:cs typeface="+mn-cs"/>
              </a:rPr>
              <a:t>quenching</a:t>
            </a:r>
            <a:r>
              <a:rPr lang="es-ES_tradnl" sz="1200" b="0" i="0" kern="1200" dirty="0" smtClean="0">
                <a:solidFill>
                  <a:schemeClr val="tx1"/>
                </a:solidFill>
                <a:effectLst/>
                <a:latin typeface="+mn-lt"/>
                <a:ea typeface="+mn-ea"/>
                <a:cs typeface="+mn-cs"/>
              </a:rPr>
              <a:t>” significativa. El cóctel de centelleo líquido empleado debe coincidir con la solución de retención utilizada. Las instrucciones del fabricante proporcionarán orientación.</a:t>
            </a:r>
            <a:endParaRPr lang="en-US" i="1"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39</a:t>
            </a:fld>
            <a:endParaRPr lang="sv-SE"/>
          </a:p>
        </p:txBody>
      </p:sp>
    </p:spTree>
    <p:extLst>
      <p:ext uri="{BB962C8B-B14F-4D97-AF65-F5344CB8AC3E}">
        <p14:creationId xmlns:p14="http://schemas.microsoft.com/office/powerpoint/2010/main" val="1414916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40</a:t>
            </a:fld>
            <a:endParaRPr lang="sv-SE"/>
          </a:p>
        </p:txBody>
      </p:sp>
    </p:spTree>
    <p:extLst>
      <p:ext uri="{BB962C8B-B14F-4D97-AF65-F5344CB8AC3E}">
        <p14:creationId xmlns:p14="http://schemas.microsoft.com/office/powerpoint/2010/main" val="35253573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En el contador de centelleo líquido, la radiación emitida por la sustancia radiactiva interactúa con la sustancia química del centellador (cóctel de centelleo).</a:t>
            </a:r>
            <a:r>
              <a:rPr lang="es-ES_tradnl" baseline="0" dirty="0" smtClean="0"/>
              <a:t> L</a:t>
            </a:r>
            <a:r>
              <a:rPr lang="es-ES_tradnl" dirty="0" smtClean="0"/>
              <a:t>a intensidad luminosa que se desprende como producto de la interacción de la radiación con el liquido centellador es capturada por los tubos fotomultiplicadores que componen el detector.</a:t>
            </a:r>
            <a:r>
              <a:rPr lang="es-ES_tradnl" baseline="0" dirty="0" smtClean="0"/>
              <a:t> E</a:t>
            </a:r>
            <a:r>
              <a:rPr lang="es-ES_tradnl" dirty="0" smtClean="0"/>
              <a:t>stos amplifican la señal, que se mide en un analizador multicanal, con fines de análisis espectroscópico y poder de determinar la sustancia emisora de radiación. En la técnica, el pulso de salida es proporcional al pulso de entrada.</a:t>
            </a:r>
            <a:endParaRPr lang="fr-BE" altLang="en-US" dirty="0" smtClean="0"/>
          </a:p>
          <a:p>
            <a:endParaRPr lang="fr-BE" altLang="en-US" dirty="0" smtClean="0"/>
          </a:p>
          <a:p>
            <a:r>
              <a:rPr lang="es-ES_tradnl" sz="1200" b="0" i="0" kern="1200" dirty="0" smtClean="0">
                <a:solidFill>
                  <a:schemeClr val="tx1"/>
                </a:solidFill>
                <a:effectLst/>
                <a:latin typeface="+mn-lt"/>
                <a:ea typeface="+mn-ea"/>
                <a:cs typeface="+mn-cs"/>
              </a:rPr>
              <a:t>El</a:t>
            </a:r>
            <a:r>
              <a:rPr lang="es-ES_tradnl" dirty="0" smtClean="0"/>
              <a:t> contador de centelleo líquido (CCL) </a:t>
            </a:r>
            <a:r>
              <a:rPr lang="es-ES_tradnl" sz="1200" b="0" i="0" kern="1200" dirty="0" smtClean="0">
                <a:solidFill>
                  <a:schemeClr val="tx1"/>
                </a:solidFill>
                <a:effectLst/>
                <a:latin typeface="+mn-lt"/>
                <a:ea typeface="+mn-ea"/>
                <a:cs typeface="+mn-cs"/>
              </a:rPr>
              <a:t>detecta partículas alfa y beta, fotones de baja energía y electrones </a:t>
            </a:r>
            <a:r>
              <a:rPr lang="es-ES_tradnl" sz="1200" b="0" i="0" kern="1200" dirty="0" err="1" smtClean="0">
                <a:solidFill>
                  <a:schemeClr val="tx1"/>
                </a:solidFill>
                <a:effectLst/>
                <a:latin typeface="+mn-lt"/>
                <a:ea typeface="+mn-ea"/>
                <a:cs typeface="+mn-cs"/>
              </a:rPr>
              <a:t>Auger</a:t>
            </a:r>
            <a:r>
              <a:rPr lang="es-ES_tradnl" sz="1200" b="0" i="0" kern="1200" dirty="0" smtClean="0">
                <a:solidFill>
                  <a:schemeClr val="tx1"/>
                </a:solidFill>
                <a:effectLst/>
                <a:latin typeface="+mn-lt"/>
                <a:ea typeface="+mn-ea"/>
                <a:cs typeface="+mn-cs"/>
              </a:rPr>
              <a:t>.</a:t>
            </a:r>
          </a:p>
          <a:p>
            <a:endParaRPr lang="fr-BE" altLang="en-US" dirty="0" smtClean="0"/>
          </a:p>
          <a:p>
            <a:r>
              <a:rPr lang="es-ES_tradnl" sz="1200" b="0" i="0" kern="1200" dirty="0" smtClean="0">
                <a:solidFill>
                  <a:schemeClr val="tx1"/>
                </a:solidFill>
                <a:effectLst/>
                <a:latin typeface="+mn-lt"/>
                <a:ea typeface="+mn-ea"/>
                <a:cs typeface="+mn-cs"/>
              </a:rPr>
              <a:t>Es la mejor técnica disponible para los emisores de baja energía tales como </a:t>
            </a:r>
            <a:r>
              <a:rPr lang="es-ES_tradnl" sz="1200" b="0" i="0" kern="1200" baseline="30000" dirty="0" smtClean="0">
                <a:solidFill>
                  <a:schemeClr val="tx1"/>
                </a:solidFill>
                <a:effectLst/>
                <a:latin typeface="+mn-lt"/>
                <a:ea typeface="+mn-ea"/>
                <a:cs typeface="+mn-cs"/>
              </a:rPr>
              <a:t>63</a:t>
            </a:r>
            <a:r>
              <a:rPr lang="es-ES_tradnl" sz="1200" b="0" i="0" kern="1200" dirty="0" smtClean="0">
                <a:solidFill>
                  <a:schemeClr val="tx1"/>
                </a:solidFill>
                <a:effectLst/>
                <a:latin typeface="+mn-lt"/>
                <a:ea typeface="+mn-ea"/>
                <a:cs typeface="+mn-cs"/>
              </a:rPr>
              <a:t>Ni, </a:t>
            </a:r>
            <a:r>
              <a:rPr lang="es-ES_tradnl" sz="1200" b="0" i="0" kern="1200" baseline="30000" dirty="0" smtClean="0">
                <a:solidFill>
                  <a:schemeClr val="tx1"/>
                </a:solidFill>
                <a:effectLst/>
                <a:latin typeface="+mn-lt"/>
                <a:ea typeface="+mn-ea"/>
                <a:cs typeface="+mn-cs"/>
              </a:rPr>
              <a:t>3</a:t>
            </a:r>
            <a:r>
              <a:rPr lang="es-ES_tradnl" sz="1200" b="0" i="0" kern="1200" dirty="0" smtClean="0">
                <a:solidFill>
                  <a:schemeClr val="tx1"/>
                </a:solidFill>
                <a:effectLst/>
                <a:latin typeface="+mn-lt"/>
                <a:ea typeface="+mn-ea"/>
                <a:cs typeface="+mn-cs"/>
              </a:rPr>
              <a:t>H, </a:t>
            </a:r>
            <a:r>
              <a:rPr lang="es-ES_tradnl" sz="1200" b="0" i="0" kern="1200" baseline="30000" dirty="0" smtClean="0">
                <a:solidFill>
                  <a:schemeClr val="tx1"/>
                </a:solidFill>
                <a:effectLst/>
                <a:latin typeface="+mn-lt"/>
                <a:ea typeface="+mn-ea"/>
                <a:cs typeface="+mn-cs"/>
              </a:rPr>
              <a:t>241</a:t>
            </a:r>
            <a:r>
              <a:rPr lang="es-ES_tradnl" sz="1200" b="0" i="0" kern="1200" dirty="0" smtClean="0">
                <a:solidFill>
                  <a:schemeClr val="tx1"/>
                </a:solidFill>
                <a:effectLst/>
                <a:latin typeface="+mn-lt"/>
                <a:ea typeface="+mn-ea"/>
                <a:cs typeface="+mn-cs"/>
              </a:rPr>
              <a:t>Pu y </a:t>
            </a:r>
            <a:r>
              <a:rPr lang="es-ES_tradnl" sz="1200" b="0" i="0" kern="1200" baseline="30000" dirty="0" smtClean="0">
                <a:solidFill>
                  <a:schemeClr val="tx1"/>
                </a:solidFill>
                <a:effectLst/>
                <a:latin typeface="+mn-lt"/>
                <a:ea typeface="+mn-ea"/>
                <a:cs typeface="+mn-cs"/>
              </a:rPr>
              <a:t>55</a:t>
            </a:r>
            <a:r>
              <a:rPr lang="es-ES_tradnl" sz="1200" b="0" i="0" kern="1200" dirty="0" smtClean="0">
                <a:solidFill>
                  <a:schemeClr val="tx1"/>
                </a:solidFill>
                <a:effectLst/>
                <a:latin typeface="+mn-lt"/>
                <a:ea typeface="+mn-ea"/>
                <a:cs typeface="+mn-cs"/>
              </a:rPr>
              <a:t>Fe.</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Los métodos analíticos para las mediciones de tritio deben ser robustos y se deben eliminar o tener en cuenta los radionuclídeos interferentes.</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Un ejemplo de interferencia potencial es la de </a:t>
            </a:r>
            <a:r>
              <a:rPr lang="es-ES_tradnl" sz="1200" b="0" i="0" kern="1200" baseline="30000" dirty="0" smtClean="0">
                <a:solidFill>
                  <a:schemeClr val="tx1"/>
                </a:solidFill>
                <a:effectLst/>
                <a:latin typeface="+mn-lt"/>
                <a:ea typeface="+mn-ea"/>
                <a:cs typeface="+mn-cs"/>
              </a:rPr>
              <a:t>222</a:t>
            </a:r>
            <a:r>
              <a:rPr lang="es-ES_tradnl" sz="1200" b="0" i="0" kern="1200" dirty="0" smtClean="0">
                <a:solidFill>
                  <a:schemeClr val="tx1"/>
                </a:solidFill>
                <a:effectLst/>
                <a:latin typeface="+mn-lt"/>
                <a:ea typeface="+mn-ea"/>
                <a:cs typeface="+mn-cs"/>
              </a:rPr>
              <a:t>Rn. Cuando </a:t>
            </a:r>
            <a:r>
              <a:rPr lang="es-ES_tradnl" sz="1200" b="0" i="0" kern="1200" baseline="30000" dirty="0" smtClean="0">
                <a:solidFill>
                  <a:schemeClr val="tx1"/>
                </a:solidFill>
                <a:effectLst/>
                <a:latin typeface="+mn-lt"/>
                <a:ea typeface="+mn-ea"/>
                <a:cs typeface="+mn-cs"/>
              </a:rPr>
              <a:t>226</a:t>
            </a:r>
            <a:r>
              <a:rPr lang="es-ES_tradnl" sz="1200" b="0" i="0" kern="1200" dirty="0" smtClean="0">
                <a:solidFill>
                  <a:schemeClr val="tx1"/>
                </a:solidFill>
                <a:effectLst/>
                <a:latin typeface="+mn-lt"/>
                <a:ea typeface="+mn-ea"/>
                <a:cs typeface="+mn-cs"/>
              </a:rPr>
              <a:t>Ra está presente en la muestra, la interferencia de </a:t>
            </a:r>
            <a:r>
              <a:rPr lang="es-ES_tradnl" sz="1200" b="0" i="0" kern="1200" baseline="30000" dirty="0" smtClean="0">
                <a:solidFill>
                  <a:schemeClr val="tx1"/>
                </a:solidFill>
                <a:effectLst/>
                <a:latin typeface="+mn-lt"/>
                <a:ea typeface="+mn-ea"/>
                <a:cs typeface="+mn-cs"/>
              </a:rPr>
              <a:t>222</a:t>
            </a:r>
            <a:r>
              <a:rPr lang="es-ES_tradnl" sz="1200" b="0" i="0" kern="1200" dirty="0" smtClean="0">
                <a:solidFill>
                  <a:schemeClr val="tx1"/>
                </a:solidFill>
                <a:effectLst/>
                <a:latin typeface="+mn-lt"/>
                <a:ea typeface="+mn-ea"/>
                <a:cs typeface="+mn-cs"/>
              </a:rPr>
              <a:t>Rn puede ser relativamente fácil de identificar</a:t>
            </a:r>
            <a:r>
              <a:rPr lang="es-ES_tradnl" sz="1200" b="0" i="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a través del componente alfa del espectro de centelleo líquido. </a:t>
            </a:r>
            <a:r>
              <a:rPr lang="es-ES_tradnl" sz="1200" b="0" i="0" kern="1200" baseline="30000" dirty="0" smtClean="0">
                <a:solidFill>
                  <a:schemeClr val="tx1"/>
                </a:solidFill>
                <a:effectLst/>
                <a:latin typeface="+mn-lt"/>
                <a:ea typeface="+mn-ea"/>
                <a:cs typeface="+mn-cs"/>
              </a:rPr>
              <a:t>222</a:t>
            </a:r>
            <a:r>
              <a:rPr lang="es-ES_tradnl" sz="1200" b="0" i="0" kern="1200" dirty="0" smtClean="0">
                <a:solidFill>
                  <a:schemeClr val="tx1"/>
                </a:solidFill>
                <a:effectLst/>
                <a:latin typeface="+mn-lt"/>
                <a:ea typeface="+mn-ea"/>
                <a:cs typeface="+mn-cs"/>
              </a:rPr>
              <a:t>Rn puede ser eliminado del agua al final de la etapa de oxidación purgando el agua con nitrógeno.</a:t>
            </a:r>
          </a:p>
          <a:p>
            <a:endParaRPr lang="es-ES_tradnl"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43</a:t>
            </a:fld>
            <a:endParaRPr lang="sv-SE"/>
          </a:p>
        </p:txBody>
      </p:sp>
    </p:spTree>
    <p:extLst>
      <p:ext uri="{BB962C8B-B14F-4D97-AF65-F5344CB8AC3E}">
        <p14:creationId xmlns:p14="http://schemas.microsoft.com/office/powerpoint/2010/main" val="35898950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Para emisores β de baja energía, CCL ofrece una facilidad de uso y sensibilidad inigualables. CCL detecta radioactividad a través del mismo tipo de eventos de emisión de luz que se utilizan en el centelleo sólido.</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La diferencia es que en CCL el centelleo se lleva a cabo en una solución de escintilador, en lugar de en un cristal sólido. Esto permite un estrecho contacto entre los átomos isótopos y el escintilador, lo que no es posible con un centelleo sólido. Con CCL el trayecto corto de las emisiones β no es un obstáculo.</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Los cócteles de centelleo líquido absorben la energía emitida por los radioisótopos para la detección y la re-emiten como </a:t>
            </a:r>
            <a:r>
              <a:rPr lang="es-ES_tradnl" sz="1200" b="0" i="0" kern="1200" dirty="0" err="1" smtClean="0">
                <a:solidFill>
                  <a:schemeClr val="tx1"/>
                </a:solidFill>
                <a:effectLst/>
                <a:latin typeface="+mn-lt"/>
                <a:ea typeface="+mn-ea"/>
                <a:cs typeface="+mn-cs"/>
              </a:rPr>
              <a:t>estellos</a:t>
            </a:r>
            <a:r>
              <a:rPr lang="es-ES_tradnl" sz="1200" b="0" i="0" kern="1200" dirty="0" smtClean="0">
                <a:solidFill>
                  <a:schemeClr val="tx1"/>
                </a:solidFill>
                <a:effectLst/>
                <a:latin typeface="+mn-lt"/>
                <a:ea typeface="+mn-ea"/>
                <a:cs typeface="+mn-cs"/>
              </a:rPr>
              <a:t> de luz (fotones). Para realizar estas dos acciones</a:t>
            </a:r>
            <a:r>
              <a:rPr lang="es-ES_tradnl" sz="1200" b="0" i="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 la absorción y la re-emisión</a:t>
            </a:r>
            <a:r>
              <a:rPr lang="es-ES_tradnl" sz="1200" b="0" i="0" kern="1200" baseline="0" dirty="0" smtClean="0">
                <a:solidFill>
                  <a:schemeClr val="tx1"/>
                </a:solidFill>
                <a:effectLst/>
                <a:latin typeface="+mn-lt"/>
                <a:ea typeface="+mn-ea"/>
                <a:cs typeface="+mn-cs"/>
              </a:rPr>
              <a:t> -</a:t>
            </a:r>
            <a:r>
              <a:rPr lang="es-ES_tradnl" sz="1200" b="0" i="0" kern="1200" dirty="0" smtClean="0">
                <a:solidFill>
                  <a:schemeClr val="tx1"/>
                </a:solidFill>
                <a:effectLst/>
                <a:latin typeface="+mn-lt"/>
                <a:ea typeface="+mn-ea"/>
                <a:cs typeface="+mn-cs"/>
              </a:rPr>
              <a:t> los cócteles contienen dos componentes: el solvente y el fósforo(s).</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El solvente absorbe la energía. Las moléculas de fósforo convierten la energía absorbida en luz.</a:t>
            </a:r>
          </a:p>
          <a:p>
            <a:endParaRPr lang="es-ES_tradnl" sz="1200" b="0" i="0" kern="1200" dirty="0" smtClean="0">
              <a:solidFill>
                <a:schemeClr val="tx1"/>
              </a:solidFill>
              <a:effectLst/>
              <a:latin typeface="+mn-lt"/>
              <a:ea typeface="+mn-ea"/>
              <a:cs typeface="+mn-cs"/>
            </a:endParaRPr>
          </a:p>
          <a:p>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44</a:t>
            </a:fld>
            <a:endParaRPr lang="sv-SE"/>
          </a:p>
        </p:txBody>
      </p:sp>
    </p:spTree>
    <p:extLst>
      <p:ext uri="{BB962C8B-B14F-4D97-AF65-F5344CB8AC3E}">
        <p14:creationId xmlns:p14="http://schemas.microsoft.com/office/powerpoint/2010/main" val="36874376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El equipo de CCL automático procesa un gran número de viales.</a:t>
            </a:r>
          </a:p>
          <a:p>
            <a:endParaRPr lang="es-ES_tradnl"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La respuesta debe verificarse utilizando fuentes estándar.</a:t>
            </a:r>
          </a:p>
          <a:p>
            <a:endParaRPr lang="es-ES_tradnl" altLang="en-US" sz="1200" b="0" i="0" kern="12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El frotis en blanco y el cóctel también deben ser contados.</a:t>
            </a:r>
          </a:p>
          <a:p>
            <a:endParaRPr lang="es-ES_tradnl" sz="1200" b="0" i="0" kern="1200" dirty="0" smtClean="0">
              <a:solidFill>
                <a:schemeClr val="tx1"/>
              </a:solidFill>
              <a:effectLst/>
              <a:latin typeface="+mn-lt"/>
              <a:ea typeface="+mn-ea"/>
              <a:cs typeface="+mn-cs"/>
            </a:endParaRPr>
          </a:p>
          <a:p>
            <a:r>
              <a:rPr lang="es-ES_tradnl" dirty="0" smtClean="0"/>
              <a:t>El ensayo de frotis para detectar tritio y </a:t>
            </a:r>
            <a:r>
              <a:rPr lang="es-ES_tradnl" baseline="30000" dirty="0" smtClean="0"/>
              <a:t>14</a:t>
            </a:r>
            <a:r>
              <a:rPr lang="es-ES_tradnl" dirty="0" smtClean="0"/>
              <a:t>C consiste en frotar una parte de la superficie con un papel humedecido en un disolvente que sea adecuado para el isótopo que se quiere detectar. La actividad extraída, que suele ser del 10% al 30% del total, se mide en el contador de centelleo. Este ensayo detecta toda la radiactividad presente. </a:t>
            </a:r>
            <a:endParaRPr lang="es-ES_tradnl" sz="1200" b="0" i="0" kern="1200" dirty="0" smtClean="0">
              <a:solidFill>
                <a:schemeClr val="tx1"/>
              </a:solidFill>
              <a:effectLst/>
              <a:latin typeface="+mn-lt"/>
              <a:ea typeface="+mn-ea"/>
              <a:cs typeface="+mn-cs"/>
            </a:endParaRPr>
          </a:p>
          <a:p>
            <a:endParaRPr lang="fr-BE" altLang="en-US" dirty="0" smtClean="0"/>
          </a:p>
          <a:p>
            <a:pPr marL="0" marR="0" lvl="1"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smtClean="0">
                <a:solidFill>
                  <a:schemeClr val="tx1"/>
                </a:solidFill>
                <a:effectLst/>
                <a:latin typeface="+mn-lt"/>
                <a:ea typeface="+mn-ea"/>
                <a:cs typeface="+mn-cs"/>
              </a:rPr>
              <a:t>El fabricante del cóctel debe recomendar un material para los frotis.</a:t>
            </a:r>
            <a:endParaRPr lang="en-US"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45</a:t>
            </a:fld>
            <a:endParaRPr lang="sv-SE"/>
          </a:p>
        </p:txBody>
      </p:sp>
    </p:spTree>
    <p:extLst>
      <p:ext uri="{BB962C8B-B14F-4D97-AF65-F5344CB8AC3E}">
        <p14:creationId xmlns:p14="http://schemas.microsoft.com/office/powerpoint/2010/main" val="6464053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46</a:t>
            </a:fld>
            <a:endParaRPr lang="sv-SE"/>
          </a:p>
        </p:txBody>
      </p:sp>
    </p:spTree>
    <p:extLst>
      <p:ext uri="{BB962C8B-B14F-4D97-AF65-F5344CB8AC3E}">
        <p14:creationId xmlns:p14="http://schemas.microsoft.com/office/powerpoint/2010/main" val="348505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5</a:t>
            </a:fld>
            <a:endParaRPr lang="sv-SE"/>
          </a:p>
        </p:txBody>
      </p:sp>
    </p:spTree>
    <p:extLst>
      <p:ext uri="{BB962C8B-B14F-4D97-AF65-F5344CB8AC3E}">
        <p14:creationId xmlns:p14="http://schemas.microsoft.com/office/powerpoint/2010/main" val="2252633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err="1" smtClean="0">
                <a:solidFill>
                  <a:schemeClr val="tx1"/>
                </a:solidFill>
                <a:effectLst/>
                <a:latin typeface="+mn-lt"/>
                <a:ea typeface="+mn-ea"/>
                <a:cs typeface="+mn-cs"/>
              </a:rPr>
              <a:t>Fotoluminescencia</a:t>
            </a:r>
            <a:r>
              <a:rPr lang="es-ES_tradnl" sz="1200" b="0" i="0" kern="1200" dirty="0" smtClean="0">
                <a:solidFill>
                  <a:schemeClr val="tx1"/>
                </a:solidFill>
                <a:effectLst/>
                <a:latin typeface="+mn-lt"/>
                <a:ea typeface="+mn-ea"/>
                <a:cs typeface="+mn-cs"/>
              </a:rPr>
              <a:t> es el aumento en la tasa de conteo causada por la exposición a la luz ultravioleta.</a:t>
            </a:r>
          </a:p>
          <a:p>
            <a:endParaRPr lang="es-ES_tradnl" sz="1200" b="0" i="0" kern="1200" dirty="0" smtClean="0">
              <a:solidFill>
                <a:schemeClr val="tx1"/>
              </a:solidFill>
              <a:effectLst/>
              <a:latin typeface="+mn-lt"/>
              <a:ea typeface="+mn-ea"/>
              <a:cs typeface="+mn-cs"/>
            </a:endParaRPr>
          </a:p>
          <a:p>
            <a:r>
              <a:rPr lang="es-ES_tradnl" sz="1200" dirty="0" err="1" smtClean="0"/>
              <a:t>Quimioluminescencia</a:t>
            </a:r>
            <a:r>
              <a:rPr lang="es-ES_tradnl" sz="1200" b="0" i="0" kern="1200" dirty="0" smtClean="0">
                <a:solidFill>
                  <a:schemeClr val="tx1"/>
                </a:solidFill>
                <a:effectLst/>
                <a:latin typeface="+mn-lt"/>
                <a:ea typeface="+mn-ea"/>
                <a:cs typeface="+mn-cs"/>
              </a:rPr>
              <a:t> ocurre por la presencia de sustancias químicas en la muestra.</a:t>
            </a:r>
            <a:endParaRPr lang="en-US" dirty="0" smtClean="0"/>
          </a:p>
          <a:p>
            <a:endParaRPr lang="en-US" dirty="0" smtClean="0"/>
          </a:p>
          <a:p>
            <a:r>
              <a:rPr lang="es-ES_tradnl" sz="1200" b="0" i="0" kern="1200" dirty="0" smtClean="0">
                <a:solidFill>
                  <a:schemeClr val="tx1"/>
                </a:solidFill>
                <a:effectLst/>
                <a:latin typeface="+mn-lt"/>
                <a:ea typeface="+mn-ea"/>
                <a:cs typeface="+mn-cs"/>
              </a:rPr>
              <a:t>La </a:t>
            </a:r>
            <a:r>
              <a:rPr lang="es-ES_tradnl" sz="1200" b="0" i="0" kern="1200" dirty="0" err="1" smtClean="0">
                <a:solidFill>
                  <a:schemeClr val="tx1"/>
                </a:solidFill>
                <a:effectLst/>
                <a:latin typeface="+mn-lt"/>
                <a:ea typeface="+mn-ea"/>
                <a:cs typeface="+mn-cs"/>
              </a:rPr>
              <a:t>fotoluminesencia</a:t>
            </a:r>
            <a:r>
              <a:rPr lang="es-ES_tradnl" sz="1200" b="0" i="0" kern="1200" dirty="0" smtClean="0">
                <a:solidFill>
                  <a:schemeClr val="tx1"/>
                </a:solidFill>
                <a:effectLst/>
                <a:latin typeface="+mn-lt"/>
                <a:ea typeface="+mn-ea"/>
                <a:cs typeface="+mn-cs"/>
              </a:rPr>
              <a:t> decae con la eliminación de la luz y con el tiempo. La</a:t>
            </a:r>
            <a:r>
              <a:rPr lang="es-ES_tradnl" sz="1200" b="0" i="0" kern="1200" baseline="0" dirty="0" smtClean="0">
                <a:solidFill>
                  <a:schemeClr val="tx1"/>
                </a:solidFill>
                <a:effectLst/>
                <a:latin typeface="+mn-lt"/>
                <a:ea typeface="+mn-ea"/>
                <a:cs typeface="+mn-cs"/>
              </a:rPr>
              <a:t> </a:t>
            </a:r>
            <a:r>
              <a:rPr lang="es-ES_tradnl" sz="1200" b="0" i="0" kern="1200" baseline="0" dirty="0" err="1" smtClean="0">
                <a:solidFill>
                  <a:schemeClr val="tx1"/>
                </a:solidFill>
                <a:effectLst/>
                <a:latin typeface="+mn-lt"/>
                <a:ea typeface="+mn-ea"/>
                <a:cs typeface="+mn-cs"/>
              </a:rPr>
              <a:t>q</a:t>
            </a:r>
            <a:r>
              <a:rPr lang="es-ES_tradnl" sz="1200" dirty="0" err="1" smtClean="0"/>
              <a:t>uimioluminescencia</a:t>
            </a:r>
            <a:r>
              <a:rPr lang="es-ES_tradnl" sz="1200" dirty="0" smtClean="0"/>
              <a:t> </a:t>
            </a:r>
            <a:r>
              <a:rPr lang="es-ES_tradnl" sz="1200" b="0" i="0" kern="1200" dirty="0" smtClean="0">
                <a:solidFill>
                  <a:schemeClr val="tx1"/>
                </a:solidFill>
                <a:effectLst/>
                <a:latin typeface="+mn-lt"/>
                <a:ea typeface="+mn-ea"/>
                <a:cs typeface="+mn-cs"/>
              </a:rPr>
              <a:t>no decae.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48</a:t>
            </a:fld>
            <a:endParaRPr lang="sv-SE"/>
          </a:p>
        </p:txBody>
      </p:sp>
    </p:spTree>
    <p:extLst>
      <p:ext uri="{BB962C8B-B14F-4D97-AF65-F5344CB8AC3E}">
        <p14:creationId xmlns:p14="http://schemas.microsoft.com/office/powerpoint/2010/main" val="2159323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 actividad de tritio igual en Bq/m</a:t>
            </a:r>
            <a:r>
              <a:rPr lang="es-ES_tradnl" sz="1200" b="0" i="0" kern="1200" baseline="30000" dirty="0" smtClean="0">
                <a:solidFill>
                  <a:schemeClr val="tx1"/>
                </a:solidFill>
                <a:effectLst/>
                <a:latin typeface="+mn-lt"/>
                <a:ea typeface="+mn-ea"/>
                <a:cs typeface="+mn-cs"/>
              </a:rPr>
              <a:t>3</a:t>
            </a:r>
          </a:p>
          <a:p>
            <a:endParaRPr lang="es-ES_tradnl" sz="1200" b="0" i="0" kern="1200" baseline="30000" dirty="0" smtClean="0">
              <a:solidFill>
                <a:schemeClr val="tx1"/>
              </a:solidFill>
              <a:effectLst/>
              <a:latin typeface="+mn-lt"/>
              <a:ea typeface="+mn-ea"/>
              <a:cs typeface="+mn-cs"/>
            </a:endParaRPr>
          </a:p>
          <a:p>
            <a:r>
              <a:rPr lang="es-ES_tradnl" sz="1200" b="0" i="0" kern="1200" dirty="0" smtClean="0">
                <a:solidFill>
                  <a:schemeClr val="tx1"/>
                </a:solidFill>
                <a:effectLst/>
                <a:latin typeface="+mn-lt"/>
                <a:ea typeface="+mn-ea"/>
                <a:cs typeface="+mn-cs"/>
              </a:rPr>
              <a:t>La dosis efectiva comprometida debido a la exposición de tritio es directamente proporcional a la vida media biológica.</a:t>
            </a:r>
          </a:p>
          <a:p>
            <a:endParaRPr lang="es-ES_tradnl" sz="1200" b="0" i="0" kern="1200" baseline="30000" dirty="0" smtClean="0">
              <a:solidFill>
                <a:srgbClr val="FF0000"/>
              </a:solidFill>
              <a:effectLst/>
              <a:latin typeface="+mn-lt"/>
              <a:ea typeface="+mn-ea"/>
              <a:cs typeface="+mn-cs"/>
            </a:endParaRPr>
          </a:p>
          <a:p>
            <a:r>
              <a:rPr lang="es-ES_tradnl" sz="1200" b="0" i="0" kern="1200" dirty="0" smtClean="0">
                <a:solidFill>
                  <a:srgbClr val="FF0000"/>
                </a:solidFill>
                <a:effectLst/>
                <a:latin typeface="+mn-lt"/>
                <a:ea typeface="+mn-ea"/>
                <a:cs typeface="+mn-cs"/>
              </a:rPr>
              <a:t>El órgano crítico para el cálculo de la dosis es el cuerpo entero.</a:t>
            </a:r>
            <a:endParaRPr lang="es-ES" baseline="30000" dirty="0">
              <a:solidFill>
                <a:srgbClr val="FF0000"/>
              </a:solidFill>
            </a:endParaRPr>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6</a:t>
            </a:fld>
            <a:endParaRPr lang="sv-SE"/>
          </a:p>
        </p:txBody>
      </p:sp>
    </p:spTree>
    <p:extLst>
      <p:ext uri="{BB962C8B-B14F-4D97-AF65-F5344CB8AC3E}">
        <p14:creationId xmlns:p14="http://schemas.microsoft.com/office/powerpoint/2010/main" val="1357712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dirty="0" smtClean="0"/>
              <a:t>https://inis.iaea.org/search/search.aspx?orig_q=RN:24072024  (</a:t>
            </a:r>
            <a:r>
              <a:rPr lang="es-ES_tradnl" sz="1200" b="0" i="0" kern="1200" dirty="0" smtClean="0">
                <a:solidFill>
                  <a:schemeClr val="tx1"/>
                </a:solidFill>
                <a:effectLst/>
                <a:latin typeface="+mn-lt"/>
                <a:ea typeface="+mn-ea"/>
                <a:cs typeface="+mn-cs"/>
              </a:rPr>
              <a:t>referencia de 1963)</a:t>
            </a: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7</a:t>
            </a:fld>
            <a:endParaRPr lang="sv-SE"/>
          </a:p>
        </p:txBody>
      </p:sp>
    </p:spTree>
    <p:extLst>
      <p:ext uri="{BB962C8B-B14F-4D97-AF65-F5344CB8AC3E}">
        <p14:creationId xmlns:p14="http://schemas.microsoft.com/office/powerpoint/2010/main" val="4178865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Los objetivos de la monitorización del tritio son:</a:t>
            </a:r>
          </a:p>
          <a:p>
            <a:endParaRPr lang="es-ES_tradnl" sz="1200" b="0" i="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s-ES_tradnl" sz="1200" b="0" i="0" kern="1200" dirty="0" smtClean="0">
                <a:solidFill>
                  <a:schemeClr val="tx1"/>
                </a:solidFill>
                <a:effectLst/>
                <a:latin typeface="+mn-lt"/>
                <a:ea typeface="+mn-ea"/>
                <a:cs typeface="+mn-cs"/>
              </a:rPr>
              <a:t>medir la actividad de tritio en muestras de aire en el lugar de trabajo y en sistemas;</a:t>
            </a:r>
          </a:p>
          <a:p>
            <a:pPr marL="171450" indent="-171450">
              <a:buFont typeface="Arial" panose="020B0604020202020204" pitchFamily="34" charset="0"/>
              <a:buChar char="•"/>
            </a:pPr>
            <a:r>
              <a:rPr lang="es-ES_tradnl" sz="1200" b="0" i="0" kern="1200" dirty="0" smtClean="0">
                <a:solidFill>
                  <a:schemeClr val="tx1"/>
                </a:solidFill>
                <a:effectLst/>
                <a:latin typeface="+mn-lt"/>
                <a:ea typeface="+mn-ea"/>
                <a:cs typeface="+mn-cs"/>
              </a:rPr>
              <a:t>recomendar el EPP adecuado para controlar las exposiciones ocupacionales;</a:t>
            </a:r>
          </a:p>
          <a:p>
            <a:pPr marL="171450" indent="-171450">
              <a:buFont typeface="Arial" panose="020B0604020202020204" pitchFamily="34" charset="0"/>
              <a:buChar char="•"/>
            </a:pPr>
            <a:r>
              <a:rPr lang="es-ES_tradnl" sz="1200" b="0" i="0" kern="1200" dirty="0" smtClean="0">
                <a:solidFill>
                  <a:schemeClr val="tx1"/>
                </a:solidFill>
                <a:effectLst/>
                <a:latin typeface="+mn-lt"/>
                <a:ea typeface="+mn-ea"/>
                <a:cs typeface="+mn-cs"/>
              </a:rPr>
              <a:t>monitorear las concentraciones de НТО y HT en el aire del lugar de trabajo para mejorar la estimación de la dosis,</a:t>
            </a:r>
            <a:r>
              <a:rPr lang="es-ES_tradnl" sz="1200" b="0" i="0" kern="1200" baseline="0" dirty="0" smtClean="0">
                <a:solidFill>
                  <a:schemeClr val="tx1"/>
                </a:solidFill>
                <a:effectLst/>
                <a:latin typeface="+mn-lt"/>
                <a:ea typeface="+mn-ea"/>
                <a:cs typeface="+mn-cs"/>
              </a:rPr>
              <a:t> y</a:t>
            </a:r>
            <a:endParaRPr lang="es-ES_tradnl" sz="1200" b="0" i="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s-ES_tradnl" sz="1200" b="0" i="0" kern="1200" dirty="0" smtClean="0">
                <a:solidFill>
                  <a:schemeClr val="tx1"/>
                </a:solidFill>
                <a:effectLst/>
                <a:latin typeface="+mn-lt"/>
                <a:ea typeface="+mn-ea"/>
                <a:cs typeface="+mn-cs"/>
              </a:rPr>
              <a:t>proporcionar datos para planificar el trabajo desde una perspectiva radiológica.</a:t>
            </a:r>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11</a:t>
            </a:fld>
            <a:endParaRPr lang="sv-SE"/>
          </a:p>
        </p:txBody>
      </p:sp>
    </p:spTree>
    <p:extLst>
      <p:ext uri="{BB962C8B-B14F-4D97-AF65-F5344CB8AC3E}">
        <p14:creationId xmlns:p14="http://schemas.microsoft.com/office/powerpoint/2010/main" val="2525774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12</a:t>
            </a:fld>
            <a:endParaRPr lang="sv-SE"/>
          </a:p>
        </p:txBody>
      </p:sp>
    </p:spTree>
    <p:extLst>
      <p:ext uri="{BB962C8B-B14F-4D97-AF65-F5344CB8AC3E}">
        <p14:creationId xmlns:p14="http://schemas.microsoft.com/office/powerpoint/2010/main" val="2477412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err="1" smtClean="0"/>
              <a:t>Borboteador</a:t>
            </a:r>
            <a:r>
              <a:rPr lang="en-US" baseline="0" dirty="0" smtClean="0"/>
              <a:t> </a:t>
            </a:r>
            <a:r>
              <a:rPr lang="en-US" baseline="0" dirty="0" err="1" smtClean="0"/>
              <a:t>sencillo</a:t>
            </a:r>
            <a:r>
              <a:rPr lang="en-US" baseline="0" dirty="0" smtClean="0"/>
              <a:t> para HTO </a:t>
            </a:r>
            <a:r>
              <a:rPr lang="en-US" baseline="0" dirty="0" err="1" smtClean="0"/>
              <a:t>solamente</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13</a:t>
            </a:fld>
            <a:endParaRPr lang="sv-SE"/>
          </a:p>
        </p:txBody>
      </p:sp>
    </p:spTree>
    <p:extLst>
      <p:ext uri="{BB962C8B-B14F-4D97-AF65-F5344CB8AC3E}">
        <p14:creationId xmlns:p14="http://schemas.microsoft.com/office/powerpoint/2010/main" val="3422172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smtClean="0">
                <a:solidFill>
                  <a:schemeClr val="tx1"/>
                </a:solidFill>
                <a:effectLst/>
                <a:latin typeface="+mn-lt"/>
                <a:ea typeface="+mn-ea"/>
                <a:cs typeface="+mn-cs"/>
              </a:rPr>
              <a:t>El horno y el segundo </a:t>
            </a:r>
            <a:r>
              <a:rPr lang="es-ES_tradnl" sz="1200" b="0" i="0" kern="1200" dirty="0" err="1" smtClean="0">
                <a:solidFill>
                  <a:schemeClr val="tx1"/>
                </a:solidFill>
                <a:effectLst/>
                <a:latin typeface="+mn-lt"/>
                <a:ea typeface="+mn-ea"/>
                <a:cs typeface="+mn-cs"/>
              </a:rPr>
              <a:t>borboteador</a:t>
            </a:r>
            <a:r>
              <a:rPr lang="es-ES_tradnl" sz="1200" b="0" i="0" kern="1200" dirty="0" smtClean="0">
                <a:solidFill>
                  <a:schemeClr val="tx1"/>
                </a:solidFill>
                <a:effectLst/>
                <a:latin typeface="+mn-lt"/>
                <a:ea typeface="+mn-ea"/>
                <a:cs typeface="+mn-cs"/>
              </a:rPr>
              <a:t> no son necesarios cuando se sabe que el tritio está presente sólo en forma de HTO.</a:t>
            </a: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14</a:t>
            </a:fld>
            <a:endParaRPr lang="sv-SE"/>
          </a:p>
        </p:txBody>
      </p:sp>
    </p:spTree>
    <p:extLst>
      <p:ext uri="{BB962C8B-B14F-4D97-AF65-F5344CB8AC3E}">
        <p14:creationId xmlns:p14="http://schemas.microsoft.com/office/powerpoint/2010/main" val="38958292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p:nvSpPr>
        <p:spPr bwMode="black">
          <a:xfrm>
            <a:off x="3505200" y="6019800"/>
            <a:ext cx="2209800" cy="661988"/>
          </a:xfrm>
          <a:prstGeom prst="rect">
            <a:avLst/>
          </a:prstGeom>
          <a:noFill/>
          <a:ln>
            <a:noFill/>
          </a:ln>
          <a:effectLst/>
          <a:extLst/>
        </p:spPr>
        <p:txBody>
          <a:bodyPr>
            <a:spAutoFit/>
          </a:bodyPr>
          <a:lstStyle/>
          <a:p>
            <a:pPr algn="ctr">
              <a:spcBef>
                <a:spcPct val="50000"/>
              </a:spcBef>
              <a:defRPr/>
            </a:pPr>
            <a:r>
              <a:rPr lang="en-US" b="1">
                <a:solidFill>
                  <a:srgbClr val="FFFFFF"/>
                </a:solidFill>
                <a:latin typeface="Arial" charset="0"/>
              </a:rPr>
              <a:t>IAEA</a:t>
            </a:r>
          </a:p>
          <a:p>
            <a:pPr algn="ctr">
              <a:spcBef>
                <a:spcPct val="50000"/>
              </a:spcBef>
              <a:defRPr/>
            </a:pPr>
            <a:r>
              <a:rPr lang="en-US" sz="900" b="1">
                <a:solidFill>
                  <a:srgbClr val="FFFFFF"/>
                </a:solidFill>
                <a:latin typeface="Arial" charset="0"/>
              </a:rPr>
              <a:t>International Atomic Energy Agency</a:t>
            </a:r>
          </a:p>
        </p:txBody>
      </p:sp>
      <p:pic>
        <p:nvPicPr>
          <p:cNvPr id="5" name="Picture 10" descr="\\pc26995\Projects\ICS\ICS.VB6\ICSUI\Graphics\IAEAlogo_Black.wmf"/>
          <p:cNvPicPr>
            <a:picLocks noChangeAspect="1" noChangeArrowheads="1"/>
          </p:cNvPicPr>
          <p:nvPr/>
        </p:nvPicPr>
        <p:blipFill>
          <a:blip r:embed="rId2" cstate="print"/>
          <a:srcRect/>
          <a:stretch>
            <a:fillRect/>
          </a:stretch>
        </p:blipFill>
        <p:spPr bwMode="black">
          <a:xfrm>
            <a:off x="4114800" y="5105400"/>
            <a:ext cx="1050925" cy="914400"/>
          </a:xfrm>
          <a:prstGeom prst="rect">
            <a:avLst/>
          </a:prstGeom>
          <a:noFill/>
          <a:ln w="9525">
            <a:noFill/>
            <a:miter lim="800000"/>
            <a:headEnd/>
            <a:tailEnd/>
          </a:ln>
        </p:spPr>
      </p:pic>
      <p:pic>
        <p:nvPicPr>
          <p:cNvPr id="6" name="Picture 8" descr="title_logo_bglight.jpg                                         00056D31Macintosh HD                   B746CC0A:"/>
          <p:cNvPicPr>
            <a:picLocks noChangeAspect="1" noChangeArrowheads="1"/>
          </p:cNvPicPr>
          <p:nvPr/>
        </p:nvPicPr>
        <p:blipFill>
          <a:blip r:embed="rId3" cstate="print"/>
          <a:srcRect/>
          <a:stretch>
            <a:fillRect/>
          </a:stretch>
        </p:blipFill>
        <p:spPr bwMode="hidden">
          <a:xfrm>
            <a:off x="0" y="0"/>
            <a:ext cx="9144000" cy="6861175"/>
          </a:xfrm>
          <a:prstGeom prst="rect">
            <a:avLst/>
          </a:prstGeom>
          <a:noFill/>
          <a:ln w="9525">
            <a:noFill/>
            <a:miter lim="800000"/>
            <a:headEnd/>
            <a:tailEnd/>
          </a:ln>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smtClean="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5DBC01CF-14AB-44FB-BF1E-5D8889338CEA}"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D60929DA-DFAC-4B31-A30A-DFF1DA9CA48B}"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xfrm>
            <a:off x="7884368" y="6369050"/>
            <a:ext cx="1097707" cy="293688"/>
          </a:xfrm>
          <a:ln/>
        </p:spPr>
        <p:txBody>
          <a:bodyPr/>
          <a:lstStyle>
            <a:lvl1pPr>
              <a:defRPr/>
            </a:lvl1pPr>
          </a:lstStyle>
          <a:p>
            <a:pPr>
              <a:defRPr/>
            </a:pPr>
            <a:r>
              <a:rPr lang="en-US" dirty="0" err="1" smtClean="0"/>
              <a:t>Página</a:t>
            </a:r>
            <a:r>
              <a:rPr lang="en-US" dirty="0" smtClean="0"/>
              <a:t>  </a:t>
            </a:r>
            <a:fld id="{059191E2-DBF8-4B1C-974D-F0B42C0923B7}" type="slidenum">
              <a:rPr lang="en-US" smtClean="0"/>
              <a:pPr>
                <a:defRPr/>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dirty="0" err="1" smtClean="0"/>
              <a:t>Página</a:t>
            </a:r>
            <a:r>
              <a:rPr lang="en-US" dirty="0" smtClean="0"/>
              <a:t> </a:t>
            </a:r>
            <a:fld id="{283210CF-2844-4201-B717-94BA4E36872A}" type="slidenum">
              <a:rPr lang="en-US" smtClean="0"/>
              <a:pPr>
                <a:defRPr/>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7AD6CD93-8816-4E82-A250-E43C42825D13}"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1F96188A-D84F-497F-81C8-24F2C69B4546}"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FB62B8E0-B7BC-454D-B457-EFC913DF8605}"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6F9AC988-AC52-4CAF-A9A9-C96F203CCA23}"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3A0733E-8FF6-41C6-A461-50F1D0E9B664}"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xfrm>
            <a:off x="6783388" y="6369050"/>
            <a:ext cx="1676400" cy="293688"/>
          </a:xfrm>
          <a:prstGeom prst="rect">
            <a:avLst/>
          </a:prstGeom>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83113657-6BAE-41BE-A768-79D269954CA4}"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1026" name="Picture 10" descr="\\pc26995\Projects\ICS\ICS.VB6\ICSUI\Graphics\IAEAlogo_Black.wmf"/>
          <p:cNvPicPr>
            <a:picLocks noChangeAspect="1" noChangeArrowheads="1"/>
          </p:cNvPicPr>
          <p:nvPr/>
        </p:nvPicPr>
        <p:blipFill>
          <a:blip r:embed="rId13" cstate="print"/>
          <a:srcRect/>
          <a:stretch>
            <a:fillRect/>
          </a:stretch>
        </p:blipFill>
        <p:spPr bwMode="black">
          <a:xfrm>
            <a:off x="304800" y="6110288"/>
            <a:ext cx="685800" cy="596900"/>
          </a:xfrm>
          <a:prstGeom prst="rect">
            <a:avLst/>
          </a:prstGeom>
          <a:noFill/>
          <a:ln w="9525">
            <a:noFill/>
            <a:miter lim="800000"/>
            <a:headEnd/>
            <a:tailEnd/>
          </a:ln>
        </p:spPr>
      </p:pic>
      <p:sp>
        <p:nvSpPr>
          <p:cNvPr id="3083" name="Text Box 11"/>
          <p:cNvSpPr txBox="1">
            <a:spLocks noChangeArrowheads="1"/>
          </p:cNvSpPr>
          <p:nvPr/>
        </p:nvSpPr>
        <p:spPr bwMode="black">
          <a:xfrm>
            <a:off x="990600" y="6202363"/>
            <a:ext cx="914400" cy="427037"/>
          </a:xfrm>
          <a:prstGeom prst="rect">
            <a:avLst/>
          </a:prstGeom>
          <a:noFill/>
          <a:ln>
            <a:noFill/>
          </a:ln>
          <a:effectLst/>
          <a:extLst/>
        </p:spPr>
        <p:txBody>
          <a:bodyPr>
            <a:spAutoFit/>
          </a:bodyPr>
          <a:lstStyle/>
          <a:p>
            <a:pPr>
              <a:spcBef>
                <a:spcPct val="50000"/>
              </a:spcBef>
              <a:defRPr/>
            </a:pPr>
            <a:r>
              <a:rPr lang="en-US" sz="2200" b="1">
                <a:solidFill>
                  <a:srgbClr val="FFFFFF"/>
                </a:solidFill>
                <a:latin typeface="Arial" charset="0"/>
              </a:rPr>
              <a:t>IAEA</a:t>
            </a:r>
          </a:p>
        </p:txBody>
      </p:sp>
      <p:pic>
        <p:nvPicPr>
          <p:cNvPr id="1028" name="Picture 9" descr="slide_logo_bglight.jpg                                         00056D31Macintosh HD                   B746CC0A:"/>
          <p:cNvPicPr>
            <a:picLocks noChangeAspect="1" noChangeArrowheads="1"/>
          </p:cNvPicPr>
          <p:nvPr/>
        </p:nvPicPr>
        <p:blipFill>
          <a:blip r:embed="rId14" cstate="print"/>
          <a:srcRect/>
          <a:stretch>
            <a:fillRect/>
          </a:stretch>
        </p:blipFill>
        <p:spPr bwMode="hidden">
          <a:xfrm>
            <a:off x="0" y="0"/>
            <a:ext cx="9144000" cy="6861175"/>
          </a:xfrm>
          <a:prstGeom prst="rect">
            <a:avLst/>
          </a:prstGeom>
          <a:noFill/>
          <a:ln w="9525">
            <a:noFill/>
            <a:miter lim="800000"/>
            <a:headEnd/>
            <a:tailEnd/>
          </a:ln>
        </p:spPr>
      </p:pic>
      <p:sp>
        <p:nvSpPr>
          <p:cNvPr id="1029" name="Rectangle 3"/>
          <p:cNvSpPr>
            <a:spLocks noGrp="1" noChangeArrowheads="1"/>
          </p:cNvSpPr>
          <p:nvPr>
            <p:ph type="title"/>
          </p:nvPr>
        </p:nvSpPr>
        <p:spPr bwMode="black">
          <a:xfrm>
            <a:off x="282575" y="98425"/>
            <a:ext cx="8534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4"/>
          <p:cNvSpPr>
            <a:spLocks noGrp="1" noChangeArrowheads="1"/>
          </p:cNvSpPr>
          <p:nvPr>
            <p:ph type="body" idx="1"/>
          </p:nvPr>
        </p:nvSpPr>
        <p:spPr bwMode="gray">
          <a:xfrm>
            <a:off x="274638" y="1524000"/>
            <a:ext cx="8593137"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pPr>
              <a:defRPr/>
            </a:pPr>
            <a:endParaRPr lang="en-US"/>
          </a:p>
        </p:txBody>
      </p:sp>
      <p:sp>
        <p:nvSpPr>
          <p:cNvPr id="3079" name="Rectangle 7"/>
          <p:cNvSpPr>
            <a:spLocks noGrp="1" noChangeArrowheads="1"/>
          </p:cNvSpPr>
          <p:nvPr>
            <p:ph type="sldNum" sz="quarter" idx="4"/>
          </p:nvPr>
        </p:nvSpPr>
        <p:spPr bwMode="white">
          <a:xfrm>
            <a:off x="7812360" y="6369050"/>
            <a:ext cx="1169715" cy="2936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pPr>
              <a:defRPr/>
            </a:pPr>
            <a:r>
              <a:rPr lang="en-US" dirty="0" err="1" smtClean="0"/>
              <a:t>Página</a:t>
            </a:r>
            <a:r>
              <a:rPr lang="en-US" dirty="0" smtClean="0"/>
              <a:t>  </a:t>
            </a:r>
            <a:fld id="{ECCB198A-B1C5-4DEB-B295-BFC5DE48D79B}" type="slidenum">
              <a:rPr lang="en-US" smtClean="0"/>
              <a:pPr>
                <a:defRPr/>
              </a:pPr>
              <a:t>‹nº›</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hdr="0" ftr="0" dt="0"/>
  <p:txStyles>
    <p:titleStyle>
      <a:lvl1pPr algn="l" rtl="0" fontAlgn="base">
        <a:spcBef>
          <a:spcPct val="20000"/>
        </a:spcBef>
        <a:spcAft>
          <a:spcPct val="0"/>
        </a:spcAft>
        <a:defRPr sz="3600" b="1">
          <a:solidFill>
            <a:schemeClr val="tx2"/>
          </a:solidFill>
          <a:latin typeface="+mj-lt"/>
          <a:ea typeface="+mj-ea"/>
          <a:cs typeface="+mj-cs"/>
        </a:defRPr>
      </a:lvl1pPr>
      <a:lvl2pPr algn="l" rtl="0" fontAlgn="base">
        <a:spcBef>
          <a:spcPct val="20000"/>
        </a:spcBef>
        <a:spcAft>
          <a:spcPct val="0"/>
        </a:spcAft>
        <a:defRPr sz="3600" b="1">
          <a:solidFill>
            <a:schemeClr val="tx2"/>
          </a:solidFill>
          <a:latin typeface="Arial" charset="0"/>
        </a:defRPr>
      </a:lvl2pPr>
      <a:lvl3pPr algn="l" rtl="0" fontAlgn="base">
        <a:spcBef>
          <a:spcPct val="20000"/>
        </a:spcBef>
        <a:spcAft>
          <a:spcPct val="0"/>
        </a:spcAft>
        <a:defRPr sz="3600" b="1">
          <a:solidFill>
            <a:schemeClr val="tx2"/>
          </a:solidFill>
          <a:latin typeface="Arial" charset="0"/>
        </a:defRPr>
      </a:lvl3pPr>
      <a:lvl4pPr algn="l" rtl="0" fontAlgn="base">
        <a:spcBef>
          <a:spcPct val="20000"/>
        </a:spcBef>
        <a:spcAft>
          <a:spcPct val="0"/>
        </a:spcAft>
        <a:defRPr sz="3600" b="1">
          <a:solidFill>
            <a:schemeClr val="tx2"/>
          </a:solidFill>
          <a:latin typeface="Arial" charset="0"/>
        </a:defRPr>
      </a:lvl4pPr>
      <a:lvl5pPr algn="l" rtl="0" fontAlgn="base">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fontAlgn="base">
        <a:spcBef>
          <a:spcPct val="20000"/>
        </a:spcBef>
        <a:spcAft>
          <a:spcPct val="0"/>
        </a:spcAft>
        <a:buClr>
          <a:schemeClr val="folHlink"/>
        </a:buClr>
        <a:buSzPct val="110000"/>
        <a:buChar char="•"/>
        <a:defRPr sz="2800">
          <a:solidFill>
            <a:schemeClr val="tx2"/>
          </a:solidFill>
          <a:latin typeface="+mn-lt"/>
        </a:defRPr>
      </a:lvl2pPr>
      <a:lvl3pPr marL="1143000" indent="-228600" algn="l" rtl="0" fontAlgn="base">
        <a:spcBef>
          <a:spcPct val="20000"/>
        </a:spcBef>
        <a:spcAft>
          <a:spcPct val="0"/>
        </a:spcAft>
        <a:buClr>
          <a:schemeClr val="folHlink"/>
        </a:buClr>
        <a:buSzPct val="110000"/>
        <a:buChar char="•"/>
        <a:defRPr sz="2400">
          <a:solidFill>
            <a:schemeClr val="tx2"/>
          </a:solidFill>
          <a:latin typeface="+mn-lt"/>
        </a:defRPr>
      </a:lvl3pPr>
      <a:lvl4pPr marL="1600200" indent="-228600" algn="l" rtl="0" fontAlgn="base">
        <a:spcBef>
          <a:spcPct val="20000"/>
        </a:spcBef>
        <a:spcAft>
          <a:spcPct val="0"/>
        </a:spcAft>
        <a:buClr>
          <a:schemeClr val="folHlink"/>
        </a:buClr>
        <a:buSzPct val="110000"/>
        <a:buChar char="•"/>
        <a:defRPr sz="2400">
          <a:solidFill>
            <a:schemeClr val="tx2"/>
          </a:solidFill>
          <a:latin typeface="+mn-lt"/>
        </a:defRPr>
      </a:lvl4pPr>
      <a:lvl5pPr marL="2057400" indent="-228600" algn="l" rtl="0" fontAlgn="base">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576064" y="2017390"/>
            <a:ext cx="8028384" cy="2059682"/>
          </a:xfrm>
        </p:spPr>
        <p:txBody>
          <a:bodyPr/>
          <a:lstStyle/>
          <a:p>
            <a:pPr>
              <a:defRPr/>
            </a:pPr>
            <a:r>
              <a:rPr lang="es-ES_tradnl" dirty="0" smtClean="0"/>
              <a:t/>
            </a:r>
            <a:br>
              <a:rPr lang="es-ES_tradnl" dirty="0" smtClean="0"/>
            </a:br>
            <a:r>
              <a:rPr lang="es-ES_tradnl" dirty="0"/>
              <a:t>Lección 7</a:t>
            </a:r>
            <a:r>
              <a:rPr lang="en-US" altLang="en-US" dirty="0"/>
              <a:t/>
            </a:r>
            <a:br>
              <a:rPr lang="en-US" altLang="en-US" dirty="0"/>
            </a:br>
            <a:r>
              <a:rPr lang="es-ES_tradnl" dirty="0" smtClean="0"/>
              <a:t/>
            </a:r>
            <a:br>
              <a:rPr lang="es-ES_tradnl" dirty="0" smtClean="0"/>
            </a:br>
            <a:r>
              <a:rPr lang="es-ES_tradnl" dirty="0" smtClean="0"/>
              <a:t>Monitorización </a:t>
            </a:r>
            <a:r>
              <a:rPr lang="es-ES_tradnl" dirty="0"/>
              <a:t>de tritio </a:t>
            </a:r>
            <a:r>
              <a:rPr lang="es-ES_tradnl" dirty="0" smtClean="0"/>
              <a:t>y </a:t>
            </a:r>
            <a:r>
              <a:rPr lang="es-ES_tradnl" baseline="30000" dirty="0" smtClean="0"/>
              <a:t>14</a:t>
            </a:r>
            <a:r>
              <a:rPr lang="es-ES_tradnl" dirty="0" smtClean="0"/>
              <a:t>C </a:t>
            </a:r>
            <a:r>
              <a:rPr lang="es-ES" altLang="es-ES_tradnl" dirty="0"/>
              <a:t>en el lugar de trabajo</a:t>
            </a:r>
            <a:r>
              <a:rPr lang="es-ES_tradnl" dirty="0"/>
              <a:t/>
            </a:r>
            <a:br>
              <a:rPr lang="es-ES_tradnl" dirty="0"/>
            </a:br>
            <a:endParaRPr lang="en-US" dirty="0"/>
          </a:p>
        </p:txBody>
      </p:sp>
      <p:pic>
        <p:nvPicPr>
          <p:cNvPr id="2050" name="Picture 2" descr="Image result for workplace monitor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5454" y="4941168"/>
            <a:ext cx="2458546" cy="19168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638" y="1524000"/>
            <a:ext cx="8593137" cy="2409056"/>
          </a:xfrm>
        </p:spPr>
        <p:txBody>
          <a:bodyPr/>
          <a:lstStyle/>
          <a:p>
            <a:pPr marL="0" indent="0">
              <a:buNone/>
            </a:pPr>
            <a:endParaRPr lang="en-US" altLang="en-US" dirty="0" smtClean="0"/>
          </a:p>
          <a:p>
            <a:pPr marL="0" indent="0">
              <a:buNone/>
            </a:pPr>
            <a:endParaRPr lang="en-US" altLang="en-US" dirty="0"/>
          </a:p>
          <a:p>
            <a:pPr marL="0" indent="0" algn="ctr">
              <a:buNone/>
            </a:pPr>
            <a:endParaRPr lang="en-US" altLang="en-US" dirty="0" smtClean="0"/>
          </a:p>
          <a:p>
            <a:pPr marL="0" indent="0" algn="ctr">
              <a:buNone/>
            </a:pPr>
            <a:r>
              <a:rPr lang="es-ES_tradnl" sz="3200" dirty="0"/>
              <a:t>Técnicas de monitorización</a:t>
            </a:r>
            <a:endParaRPr lang="en-US" sz="3200"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10</a:t>
            </a:fld>
            <a:endParaRPr lang="en-US" dirty="0"/>
          </a:p>
        </p:txBody>
      </p:sp>
    </p:spTree>
    <p:extLst>
      <p:ext uri="{BB962C8B-B14F-4D97-AF65-F5344CB8AC3E}">
        <p14:creationId xmlns:p14="http://schemas.microsoft.com/office/powerpoint/2010/main" val="3259028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E581466D-99A2-482D-BF0F-A1F37D8C41CF}" type="slidenum">
              <a:rPr lang="en-GB" altLang="en-US" smtClean="0"/>
              <a:pPr/>
              <a:t>11</a:t>
            </a:fld>
            <a:endParaRPr lang="en-GB" altLang="en-US" dirty="0"/>
          </a:p>
        </p:txBody>
      </p:sp>
      <p:sp>
        <p:nvSpPr>
          <p:cNvPr id="479234" name="Rectangle 2"/>
          <p:cNvSpPr>
            <a:spLocks noGrp="1" noChangeArrowheads="1"/>
          </p:cNvSpPr>
          <p:nvPr>
            <p:ph type="title"/>
          </p:nvPr>
        </p:nvSpPr>
        <p:spPr/>
        <p:txBody>
          <a:bodyPr/>
          <a:lstStyle/>
          <a:p>
            <a:pPr marL="0" indent="0"/>
            <a:r>
              <a:rPr lang="es-ES_tradnl" sz="2800" dirty="0" smtClean="0"/>
              <a:t>Monitorización del tritio</a:t>
            </a:r>
            <a:endParaRPr lang="en-US" sz="2800" dirty="0"/>
          </a:p>
        </p:txBody>
      </p:sp>
      <p:sp>
        <p:nvSpPr>
          <p:cNvPr id="479235" name="Rectangle 3"/>
          <p:cNvSpPr>
            <a:spLocks noGrp="1" noChangeArrowheads="1"/>
          </p:cNvSpPr>
          <p:nvPr>
            <p:ph type="body" idx="1"/>
          </p:nvPr>
        </p:nvSpPr>
        <p:spPr>
          <a:xfrm>
            <a:off x="304800" y="1412776"/>
            <a:ext cx="8604250" cy="4104456"/>
          </a:xfrm>
        </p:spPr>
        <p:txBody>
          <a:bodyPr/>
          <a:lstStyle/>
          <a:p>
            <a:pPr algn="just">
              <a:lnSpc>
                <a:spcPct val="80000"/>
              </a:lnSpc>
            </a:pPr>
            <a:r>
              <a:rPr lang="es-ES_tradnl" sz="2400" dirty="0"/>
              <a:t>En el lugar de </a:t>
            </a:r>
            <a:r>
              <a:rPr lang="es-ES_tradnl" sz="2400" dirty="0" smtClean="0"/>
              <a:t>trabajo, </a:t>
            </a:r>
            <a:r>
              <a:rPr lang="es-ES_tradnl" sz="2400" dirty="0"/>
              <a:t>el tritio puede existir como HT o como vapor de HTO</a:t>
            </a:r>
            <a:r>
              <a:rPr lang="es-ES_tradnl" sz="2400" dirty="0" smtClean="0"/>
              <a:t>. La </a:t>
            </a:r>
            <a:r>
              <a:rPr lang="es-ES_tradnl" sz="2400" dirty="0"/>
              <a:t>técnica de muestreo y medición depende de la forma química del tritio</a:t>
            </a:r>
            <a:r>
              <a:rPr lang="es-ES_tradnl" sz="2400" dirty="0" smtClean="0"/>
              <a:t>.</a:t>
            </a:r>
          </a:p>
          <a:p>
            <a:pPr algn="just">
              <a:lnSpc>
                <a:spcPct val="80000"/>
              </a:lnSpc>
            </a:pPr>
            <a:endParaRPr lang="es-ES_tradnl" altLang="en-US" sz="2400" dirty="0"/>
          </a:p>
          <a:p>
            <a:pPr algn="just">
              <a:lnSpc>
                <a:spcPct val="80000"/>
              </a:lnSpc>
            </a:pPr>
            <a:r>
              <a:rPr lang="es-ES_tradnl" sz="2400" dirty="0"/>
              <a:t>Debido a su </a:t>
            </a:r>
            <a:r>
              <a:rPr lang="es-ES_tradnl" sz="2400" dirty="0" smtClean="0"/>
              <a:t>beta de baja energía, </a:t>
            </a:r>
            <a:r>
              <a:rPr lang="es-ES_tradnl" sz="2400" dirty="0"/>
              <a:t>la monitorización directa del tritio en el aire no es </a:t>
            </a:r>
            <a:r>
              <a:rPr lang="es-ES_tradnl" sz="2400" dirty="0" smtClean="0"/>
              <a:t>posible, a </a:t>
            </a:r>
            <a:r>
              <a:rPr lang="es-ES_tradnl" sz="2400" dirty="0"/>
              <a:t>menos que el aire </a:t>
            </a:r>
            <a:r>
              <a:rPr lang="es-ES_tradnl" sz="2400" dirty="0" smtClean="0"/>
              <a:t>con tritio esté dentro del detector.</a:t>
            </a:r>
          </a:p>
          <a:p>
            <a:pPr algn="just">
              <a:lnSpc>
                <a:spcPct val="80000"/>
              </a:lnSpc>
            </a:pPr>
            <a:endParaRPr lang="es-ES_tradnl" altLang="en-US" sz="2400" dirty="0"/>
          </a:p>
          <a:p>
            <a:pPr algn="just">
              <a:lnSpc>
                <a:spcPct val="80000"/>
              </a:lnSpc>
            </a:pPr>
            <a:r>
              <a:rPr lang="es-ES_tradnl" sz="2400" dirty="0"/>
              <a:t>E</a:t>
            </a:r>
            <a:r>
              <a:rPr lang="es-ES_tradnl" sz="2400" dirty="0" smtClean="0"/>
              <a:t>l </a:t>
            </a:r>
            <a:r>
              <a:rPr lang="es-ES_tradnl" sz="2400" dirty="0"/>
              <a:t>monitoreo puede ser en tiempo real o por muestreo del aire </a:t>
            </a:r>
            <a:r>
              <a:rPr lang="es-ES_tradnl" sz="2400" dirty="0" smtClean="0"/>
              <a:t>y </a:t>
            </a:r>
            <a:r>
              <a:rPr lang="es-ES_tradnl" sz="2400" dirty="0"/>
              <a:t>medición “a posteriori” </a:t>
            </a:r>
            <a:r>
              <a:rPr lang="es-ES_tradnl" sz="2400" dirty="0" smtClean="0"/>
              <a:t>de </a:t>
            </a:r>
            <a:r>
              <a:rPr lang="es-ES_tradnl" sz="2400" dirty="0"/>
              <a:t>la muestra </a:t>
            </a:r>
            <a:r>
              <a:rPr lang="es-ES_tradnl" sz="2400" dirty="0" smtClean="0"/>
              <a:t>en </a:t>
            </a:r>
            <a:r>
              <a:rPr lang="es-ES_tradnl" sz="2400" dirty="0"/>
              <a:t>el </a:t>
            </a:r>
            <a:r>
              <a:rPr lang="es-ES_tradnl" sz="2400" dirty="0" smtClean="0"/>
              <a:t>laboratorio.</a:t>
            </a:r>
            <a:endParaRPr lang="en-US" altLang="en-US" sz="2400" dirty="0" smtClean="0"/>
          </a:p>
          <a:p>
            <a:pPr algn="just"/>
            <a:endParaRPr lang="en-US" altLang="en-US" sz="2800" dirty="0"/>
          </a:p>
          <a:p>
            <a:pPr algn="just"/>
            <a:endParaRPr lang="en-US" altLang="en-US" sz="2800" dirty="0"/>
          </a:p>
          <a:p>
            <a:pPr algn="just">
              <a:lnSpc>
                <a:spcPct val="80000"/>
              </a:lnSpc>
            </a:pPr>
            <a:endParaRPr lang="en-US" altLang="en-US" sz="2800" dirty="0"/>
          </a:p>
          <a:p>
            <a:pPr algn="just">
              <a:lnSpc>
                <a:spcPct val="80000"/>
              </a:lnSpc>
            </a:pPr>
            <a:endParaRPr lang="en-US" altLang="en-US" sz="2800" dirty="0"/>
          </a:p>
        </p:txBody>
      </p:sp>
    </p:spTree>
    <p:extLst>
      <p:ext uri="{BB962C8B-B14F-4D97-AF65-F5344CB8AC3E}">
        <p14:creationId xmlns:p14="http://schemas.microsoft.com/office/powerpoint/2010/main" val="4017027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n-GB" sz="3200" dirty="0" err="1" smtClean="0"/>
              <a:t>Muestreo</a:t>
            </a:r>
            <a:r>
              <a:rPr lang="en-GB" sz="3200" dirty="0" smtClean="0"/>
              <a:t> </a:t>
            </a:r>
            <a:r>
              <a:rPr lang="en-GB" sz="3200" dirty="0"/>
              <a:t>del </a:t>
            </a:r>
            <a:r>
              <a:rPr lang="en-GB" sz="3200" dirty="0" err="1" smtClean="0"/>
              <a:t>aire</a:t>
            </a:r>
            <a:r>
              <a:rPr lang="en-GB" sz="3200" dirty="0" smtClean="0"/>
              <a:t> - </a:t>
            </a:r>
            <a:r>
              <a:rPr lang="es-ES_tradnl" sz="3200" dirty="0" smtClean="0"/>
              <a:t>tritio</a:t>
            </a:r>
            <a:r>
              <a:rPr lang="en-GB" sz="3200" dirty="0"/>
              <a:t/>
            </a:r>
            <a:br>
              <a:rPr lang="en-GB" sz="3200" dirty="0"/>
            </a:br>
            <a:endParaRPr lang="en-GB" sz="3200" dirty="0"/>
          </a:p>
        </p:txBody>
      </p:sp>
      <p:sp>
        <p:nvSpPr>
          <p:cNvPr id="3" name="Content Placeholder 2"/>
          <p:cNvSpPr>
            <a:spLocks noGrp="1"/>
          </p:cNvSpPr>
          <p:nvPr>
            <p:ph idx="1"/>
          </p:nvPr>
        </p:nvSpPr>
        <p:spPr>
          <a:xfrm>
            <a:off x="274638" y="1556792"/>
            <a:ext cx="8593137" cy="3600400"/>
          </a:xfrm>
        </p:spPr>
        <p:txBody>
          <a:bodyPr/>
          <a:lstStyle/>
          <a:p>
            <a:r>
              <a:rPr lang="es-ES_tradnl" sz="2400" dirty="0"/>
              <a:t>El muestreo de vapor de </a:t>
            </a:r>
            <a:r>
              <a:rPr lang="es-ES_tradnl" sz="2400" dirty="0" smtClean="0"/>
              <a:t>HTO </a:t>
            </a:r>
            <a:r>
              <a:rPr lang="es-ES_tradnl" sz="2400" dirty="0"/>
              <a:t>se puede hacer por técnicas dinámicas (</a:t>
            </a:r>
            <a:r>
              <a:rPr lang="es-ES_tradnl" sz="2400" dirty="0" err="1"/>
              <a:t>borboteador</a:t>
            </a:r>
            <a:r>
              <a:rPr lang="es-ES_tradnl" sz="2400" dirty="0" smtClean="0"/>
              <a:t>) o estáticas (por</a:t>
            </a:r>
            <a:r>
              <a:rPr lang="es-ES_tradnl" sz="2400" dirty="0"/>
              <a:t> medio de la condensación </a:t>
            </a:r>
            <a:r>
              <a:rPr lang="es-ES_tradnl" sz="2400" dirty="0" smtClean="0"/>
              <a:t>criogénica o </a:t>
            </a:r>
            <a:r>
              <a:rPr lang="es-ES_tradnl" sz="2400" dirty="0"/>
              <a:t>a</a:t>
            </a:r>
            <a:r>
              <a:rPr lang="es-ES_tradnl" sz="2400" dirty="0" smtClean="0"/>
              <a:t>bsorción </a:t>
            </a:r>
            <a:r>
              <a:rPr lang="es-ES_tradnl" sz="2400" dirty="0"/>
              <a:t>en </a:t>
            </a:r>
            <a:r>
              <a:rPr lang="es-ES_tradnl" sz="2400" dirty="0" smtClean="0"/>
              <a:t>un adsorbente </a:t>
            </a:r>
            <a:r>
              <a:rPr lang="es-ES_tradnl" sz="2400" dirty="0"/>
              <a:t>sólido </a:t>
            </a:r>
            <a:r>
              <a:rPr lang="es-ES_tradnl" sz="2400" dirty="0" smtClean="0"/>
              <a:t>tal como </a:t>
            </a:r>
            <a:r>
              <a:rPr lang="es-ES_tradnl" sz="2400" dirty="0"/>
              <a:t>gel de sílice</a:t>
            </a:r>
            <a:r>
              <a:rPr lang="es-ES_tradnl" sz="2400" dirty="0" smtClean="0"/>
              <a:t>, </a:t>
            </a:r>
            <a:r>
              <a:rPr lang="es-ES_tradnl" sz="2400" dirty="0"/>
              <a:t>zeolita etc</a:t>
            </a:r>
            <a:r>
              <a:rPr lang="es-ES_tradnl" sz="2400" dirty="0" smtClean="0"/>
              <a:t>.)</a:t>
            </a:r>
          </a:p>
          <a:p>
            <a:pPr algn="just"/>
            <a:endParaRPr lang="es-ES_tradnl" altLang="en-US" sz="2400" dirty="0"/>
          </a:p>
          <a:p>
            <a:pPr algn="just"/>
            <a:r>
              <a:rPr lang="es-ES_tradnl" sz="2400" dirty="0"/>
              <a:t>La actividad </a:t>
            </a:r>
            <a:r>
              <a:rPr lang="es-ES_tradnl" sz="2400" dirty="0" smtClean="0"/>
              <a:t>del </a:t>
            </a:r>
            <a:r>
              <a:rPr lang="es-ES_tradnl" sz="2400" dirty="0"/>
              <a:t>HTO retenido </a:t>
            </a:r>
            <a:r>
              <a:rPr lang="es-ES_tradnl" sz="2400" dirty="0" smtClean="0"/>
              <a:t>en </a:t>
            </a:r>
            <a:r>
              <a:rPr lang="es-ES_tradnl" sz="2400" dirty="0"/>
              <a:t>los </a:t>
            </a:r>
            <a:r>
              <a:rPr lang="es-ES_tradnl" sz="2400" dirty="0" err="1" smtClean="0"/>
              <a:t>borboteadores</a:t>
            </a:r>
            <a:r>
              <a:rPr lang="es-ES_tradnl" sz="2400" dirty="0" smtClean="0"/>
              <a:t> </a:t>
            </a:r>
            <a:r>
              <a:rPr lang="es-ES_tradnl" sz="2400" dirty="0"/>
              <a:t>o </a:t>
            </a:r>
            <a:r>
              <a:rPr lang="es-ES_tradnl" sz="2400" dirty="0" err="1" smtClean="0"/>
              <a:t>adsorbentees</a:t>
            </a:r>
            <a:r>
              <a:rPr lang="es-ES_tradnl" sz="2400" dirty="0" smtClean="0"/>
              <a:t> sólidos </a:t>
            </a:r>
            <a:r>
              <a:rPr lang="pt-BR" sz="2400" dirty="0"/>
              <a:t>se </a:t>
            </a:r>
            <a:r>
              <a:rPr lang="pt-BR" sz="2400" dirty="0" err="1"/>
              <a:t>mide</a:t>
            </a:r>
            <a:r>
              <a:rPr lang="pt-BR" sz="2400" dirty="0"/>
              <a:t> por </a:t>
            </a:r>
            <a:r>
              <a:rPr lang="pt-BR" sz="2400" dirty="0" err="1" smtClean="0"/>
              <a:t>la</a:t>
            </a:r>
            <a:r>
              <a:rPr lang="pt-BR" sz="2400" dirty="0" smtClean="0"/>
              <a:t> técnica de </a:t>
            </a:r>
            <a:r>
              <a:rPr lang="es-ES_tradnl" sz="2400" dirty="0" smtClean="0"/>
              <a:t>recuento </a:t>
            </a:r>
            <a:r>
              <a:rPr lang="es-ES_tradnl" sz="2400" dirty="0"/>
              <a:t>de centelleo </a:t>
            </a:r>
            <a:r>
              <a:rPr lang="es-ES_tradnl" sz="2400" dirty="0" smtClean="0"/>
              <a:t>líquido.</a:t>
            </a:r>
            <a:endParaRPr lang="en-US" altLang="en-US" sz="2800" dirty="0"/>
          </a:p>
          <a:p>
            <a:pPr lvl="1" algn="just">
              <a:buFont typeface="Wingdings" pitchFamily="2" charset="2"/>
              <a:buChar char="Ø"/>
            </a:pPr>
            <a:endParaRPr lang="en-US" altLang="en-US" dirty="0"/>
          </a:p>
          <a:p>
            <a:endParaRPr lang="en-GB"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fld id="{059191E2-DBF8-4B1C-974D-F0B42C0923B7}" type="slidenum">
              <a:rPr lang="en-US" smtClean="0"/>
              <a:pPr>
                <a:defRPr/>
              </a:pPr>
              <a:t>12</a:t>
            </a:fld>
            <a:endParaRPr lang="en-US" dirty="0"/>
          </a:p>
        </p:txBody>
      </p:sp>
    </p:spTree>
    <p:extLst>
      <p:ext uri="{BB962C8B-B14F-4D97-AF65-F5344CB8AC3E}">
        <p14:creationId xmlns:p14="http://schemas.microsoft.com/office/powerpoint/2010/main" val="1628416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smtClean="0"/>
              <a:t>Muestreo de HTO </a:t>
            </a:r>
            <a:r>
              <a:rPr lang="es-ES_tradnl" sz="2800" dirty="0"/>
              <a:t>y HT</a:t>
            </a:r>
            <a:endParaRPr lang="en-GB" sz="2800"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13</a:t>
            </a:fld>
            <a:endParaRPr 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963" y="1556792"/>
            <a:ext cx="8220075" cy="432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5652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A4A76F07-380A-461C-A461-248979463188}" type="slidenum">
              <a:rPr lang="en-GB" altLang="en-US" smtClean="0"/>
              <a:pPr/>
              <a:t>14</a:t>
            </a:fld>
            <a:endParaRPr lang="en-GB" altLang="en-US" dirty="0"/>
          </a:p>
        </p:txBody>
      </p:sp>
      <p:sp>
        <p:nvSpPr>
          <p:cNvPr id="486402" name="Rectangle 2"/>
          <p:cNvSpPr>
            <a:spLocks noGrp="1" noChangeArrowheads="1"/>
          </p:cNvSpPr>
          <p:nvPr>
            <p:ph type="title"/>
          </p:nvPr>
        </p:nvSpPr>
        <p:spPr>
          <a:xfrm>
            <a:off x="304800" y="-228600"/>
            <a:ext cx="8604250" cy="1295400"/>
          </a:xfrm>
        </p:spPr>
        <p:txBody>
          <a:bodyPr/>
          <a:lstStyle/>
          <a:p>
            <a:r>
              <a:rPr lang="es-ES_tradnl" sz="2800" dirty="0" err="1"/>
              <a:t>Borboteador</a:t>
            </a:r>
            <a:r>
              <a:rPr lang="es-ES_tradnl" sz="2800" dirty="0"/>
              <a:t> para muestreo de HTO y HT</a:t>
            </a:r>
            <a:endParaRPr lang="en-US" altLang="en-US" sz="2800" dirty="0"/>
          </a:p>
        </p:txBody>
      </p:sp>
      <p:sp>
        <p:nvSpPr>
          <p:cNvPr id="486403" name="Rectangle 3"/>
          <p:cNvSpPr>
            <a:spLocks noGrp="1" noChangeArrowheads="1"/>
          </p:cNvSpPr>
          <p:nvPr>
            <p:ph type="body" idx="1"/>
          </p:nvPr>
        </p:nvSpPr>
        <p:spPr>
          <a:xfrm>
            <a:off x="323528" y="1700808"/>
            <a:ext cx="8604250" cy="4392488"/>
          </a:xfrm>
        </p:spPr>
        <p:txBody>
          <a:bodyPr/>
          <a:lstStyle/>
          <a:p>
            <a:pPr algn="just">
              <a:lnSpc>
                <a:spcPct val="90000"/>
              </a:lnSpc>
            </a:pPr>
            <a:r>
              <a:rPr lang="es-ES_tradnl" sz="2400" dirty="0"/>
              <a:t>El aire pasa a través de dos conjuntos de </a:t>
            </a:r>
            <a:r>
              <a:rPr lang="es-ES_tradnl" sz="2400" dirty="0" err="1" smtClean="0"/>
              <a:t>borboteadores</a:t>
            </a:r>
            <a:r>
              <a:rPr lang="es-ES_tradnl" sz="2400" dirty="0" smtClean="0"/>
              <a:t> </a:t>
            </a:r>
            <a:r>
              <a:rPr lang="es-ES_tradnl" sz="2400" dirty="0"/>
              <a:t>en serie llenos de agua </a:t>
            </a:r>
            <a:r>
              <a:rPr lang="es-ES_tradnl" sz="2400" dirty="0" smtClean="0"/>
              <a:t>desmineralizada </a:t>
            </a:r>
            <a:r>
              <a:rPr lang="es-ES_tradnl" sz="2400" dirty="0"/>
              <a:t>y </a:t>
            </a:r>
            <a:r>
              <a:rPr lang="es-ES_tradnl" sz="2400" dirty="0" smtClean="0"/>
              <a:t>separados </a:t>
            </a:r>
            <a:r>
              <a:rPr lang="es-ES_tradnl" sz="2400" dirty="0"/>
              <a:t>por un horno</a:t>
            </a:r>
            <a:r>
              <a:rPr lang="es-ES_tradnl" sz="2400" dirty="0" smtClean="0"/>
              <a:t>.</a:t>
            </a:r>
            <a:endParaRPr lang="en-US" altLang="en-US" sz="2400" dirty="0" smtClean="0"/>
          </a:p>
          <a:p>
            <a:pPr algn="just">
              <a:lnSpc>
                <a:spcPct val="90000"/>
              </a:lnSpc>
            </a:pPr>
            <a:endParaRPr lang="en-US" altLang="en-US" sz="2400" dirty="0"/>
          </a:p>
          <a:p>
            <a:pPr algn="just">
              <a:lnSpc>
                <a:spcPct val="90000"/>
              </a:lnSpc>
            </a:pPr>
            <a:r>
              <a:rPr lang="es-ES_tradnl" sz="2400" dirty="0"/>
              <a:t>El primer </a:t>
            </a:r>
            <a:r>
              <a:rPr lang="es-ES_tradnl" sz="2400" dirty="0" err="1"/>
              <a:t>borboteador</a:t>
            </a:r>
            <a:r>
              <a:rPr lang="es-ES_tradnl" sz="2400" dirty="0"/>
              <a:t> retiene el </a:t>
            </a:r>
            <a:r>
              <a:rPr lang="es-ES_tradnl" sz="2400" dirty="0" smtClean="0"/>
              <a:t>vapor </a:t>
            </a:r>
            <a:r>
              <a:rPr lang="es-ES_tradnl" sz="2400" dirty="0" err="1" smtClean="0"/>
              <a:t>tritiado</a:t>
            </a:r>
            <a:r>
              <a:rPr lang="es-ES_tradnl" sz="2400" dirty="0" smtClean="0"/>
              <a:t> HTO.</a:t>
            </a:r>
          </a:p>
          <a:p>
            <a:pPr algn="just">
              <a:lnSpc>
                <a:spcPct val="90000"/>
              </a:lnSpc>
            </a:pPr>
            <a:endParaRPr lang="en-US" altLang="en-US" sz="2400" dirty="0"/>
          </a:p>
          <a:p>
            <a:pPr algn="just">
              <a:lnSpc>
                <a:spcPct val="90000"/>
              </a:lnSpc>
            </a:pPr>
            <a:r>
              <a:rPr lang="es-ES_tradnl" sz="2400" dirty="0" smtClean="0"/>
              <a:t>El </a:t>
            </a:r>
            <a:r>
              <a:rPr lang="es-ES_tradnl" sz="2400" dirty="0"/>
              <a:t>HT se oxida en el horno </a:t>
            </a:r>
            <a:r>
              <a:rPr lang="es-ES_tradnl" sz="2400" dirty="0" smtClean="0"/>
              <a:t>al utilizarse </a:t>
            </a:r>
            <a:r>
              <a:rPr lang="es-ES_tradnl" sz="2400" dirty="0"/>
              <a:t>un catalizador adecuado para convertirlo en HTO</a:t>
            </a:r>
            <a:r>
              <a:rPr lang="es-ES_tradnl" sz="2400" dirty="0" smtClean="0"/>
              <a:t>.</a:t>
            </a:r>
          </a:p>
          <a:p>
            <a:pPr marL="0" indent="0" algn="just">
              <a:lnSpc>
                <a:spcPct val="90000"/>
              </a:lnSpc>
              <a:buNone/>
            </a:pPr>
            <a:endParaRPr lang="en-US" altLang="en-US" sz="2400" dirty="0"/>
          </a:p>
        </p:txBody>
      </p:sp>
    </p:spTree>
    <p:extLst>
      <p:ext uri="{BB962C8B-B14F-4D97-AF65-F5344CB8AC3E}">
        <p14:creationId xmlns:p14="http://schemas.microsoft.com/office/powerpoint/2010/main" val="3525024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A4A76F07-380A-461C-A461-248979463188}" type="slidenum">
              <a:rPr lang="en-GB" altLang="en-US" smtClean="0"/>
              <a:pPr/>
              <a:t>15</a:t>
            </a:fld>
            <a:endParaRPr lang="en-GB" altLang="en-US" dirty="0"/>
          </a:p>
        </p:txBody>
      </p:sp>
      <p:sp>
        <p:nvSpPr>
          <p:cNvPr id="486402" name="Rectangle 2"/>
          <p:cNvSpPr>
            <a:spLocks noGrp="1" noChangeArrowheads="1"/>
          </p:cNvSpPr>
          <p:nvPr>
            <p:ph type="title"/>
          </p:nvPr>
        </p:nvSpPr>
        <p:spPr>
          <a:xfrm>
            <a:off x="304800" y="-228600"/>
            <a:ext cx="8604250" cy="1295400"/>
          </a:xfrm>
        </p:spPr>
        <p:txBody>
          <a:bodyPr/>
          <a:lstStyle/>
          <a:p>
            <a:r>
              <a:rPr lang="es-ES_tradnl" sz="2800" dirty="0" err="1"/>
              <a:t>Borboteador</a:t>
            </a:r>
            <a:r>
              <a:rPr lang="es-ES_tradnl" sz="2800" dirty="0"/>
              <a:t> para muestreo de HTO y HT</a:t>
            </a:r>
            <a:endParaRPr lang="en-US" altLang="en-US" sz="2800" dirty="0"/>
          </a:p>
        </p:txBody>
      </p:sp>
      <p:sp>
        <p:nvSpPr>
          <p:cNvPr id="486403" name="Rectangle 3"/>
          <p:cNvSpPr>
            <a:spLocks noGrp="1" noChangeArrowheads="1"/>
          </p:cNvSpPr>
          <p:nvPr>
            <p:ph type="body" idx="1"/>
          </p:nvPr>
        </p:nvSpPr>
        <p:spPr>
          <a:xfrm>
            <a:off x="323528" y="1894160"/>
            <a:ext cx="8604250" cy="2975000"/>
          </a:xfrm>
        </p:spPr>
        <p:txBody>
          <a:bodyPr/>
          <a:lstStyle/>
          <a:p>
            <a:pPr algn="just">
              <a:lnSpc>
                <a:spcPct val="90000"/>
              </a:lnSpc>
            </a:pPr>
            <a:r>
              <a:rPr lang="es-ES_tradnl" sz="2400" dirty="0"/>
              <a:t>Al muestrear </a:t>
            </a:r>
            <a:r>
              <a:rPr lang="es-ES_tradnl" sz="2400" dirty="0" smtClean="0"/>
              <a:t>el aire durante </a:t>
            </a:r>
            <a:r>
              <a:rPr lang="es-ES_tradnl" sz="2400" dirty="0"/>
              <a:t>mucho tiempo, </a:t>
            </a:r>
            <a:r>
              <a:rPr lang="es-ES_tradnl" sz="2400" dirty="0" smtClean="0"/>
              <a:t>como, por ejemplo, durante una </a:t>
            </a:r>
            <a:r>
              <a:rPr lang="es-ES_tradnl" sz="2400" dirty="0"/>
              <a:t>semana, se recomienda utilizar un </a:t>
            </a:r>
            <a:r>
              <a:rPr lang="es-ES_tradnl" sz="2400" dirty="0" err="1" smtClean="0"/>
              <a:t>borboteador</a:t>
            </a:r>
            <a:r>
              <a:rPr lang="es-ES_tradnl" sz="2400" dirty="0" smtClean="0"/>
              <a:t> </a:t>
            </a:r>
            <a:r>
              <a:rPr lang="es-ES_tradnl" sz="2400" dirty="0"/>
              <a:t>equipado con un dispositivo de enfriamiento para evitar la evaporación del </a:t>
            </a:r>
            <a:r>
              <a:rPr lang="es-ES_tradnl" sz="2400" dirty="0" smtClean="0"/>
              <a:t>agua.</a:t>
            </a:r>
          </a:p>
          <a:p>
            <a:pPr algn="just">
              <a:lnSpc>
                <a:spcPct val="90000"/>
              </a:lnSpc>
            </a:pPr>
            <a:endParaRPr lang="en-US" altLang="en-US" sz="2400" dirty="0"/>
          </a:p>
          <a:p>
            <a:pPr algn="just">
              <a:lnSpc>
                <a:spcPct val="90000"/>
              </a:lnSpc>
            </a:pPr>
            <a:r>
              <a:rPr lang="es-ES_tradnl" sz="2400" dirty="0"/>
              <a:t>D</a:t>
            </a:r>
            <a:r>
              <a:rPr lang="es-ES_tradnl" sz="2400" dirty="0" smtClean="0"/>
              <a:t>ebe </a:t>
            </a:r>
            <a:r>
              <a:rPr lang="es-ES_tradnl" sz="2400" dirty="0"/>
              <a:t>evitar el uso de </a:t>
            </a:r>
            <a:r>
              <a:rPr lang="es-ES_tradnl" sz="2400" dirty="0" smtClean="0"/>
              <a:t>teflón para </a:t>
            </a:r>
            <a:r>
              <a:rPr lang="es-ES_tradnl" sz="2400" dirty="0"/>
              <a:t>las tuberías de </a:t>
            </a:r>
            <a:r>
              <a:rPr lang="es-ES_tradnl" sz="2400" dirty="0" smtClean="0"/>
              <a:t>muestreo.</a:t>
            </a:r>
            <a:endParaRPr lang="en-US" altLang="en-US" sz="2400" dirty="0"/>
          </a:p>
        </p:txBody>
      </p:sp>
    </p:spTree>
    <p:extLst>
      <p:ext uri="{BB962C8B-B14F-4D97-AF65-F5344CB8AC3E}">
        <p14:creationId xmlns:p14="http://schemas.microsoft.com/office/powerpoint/2010/main" val="15795303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Muestreo </a:t>
            </a:r>
            <a:r>
              <a:rPr lang="es-ES_tradnl" sz="2800" dirty="0" smtClean="0"/>
              <a:t>de HTO </a:t>
            </a:r>
            <a:r>
              <a:rPr lang="es-ES_tradnl" sz="2800" dirty="0"/>
              <a:t>y HT</a:t>
            </a:r>
            <a:endParaRPr lang="en-GB" sz="2800" dirty="0"/>
          </a:p>
        </p:txBody>
      </p:sp>
      <p:pic>
        <p:nvPicPr>
          <p:cNvPr id="819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1196752"/>
            <a:ext cx="6696744" cy="4170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16</a:t>
            </a:fld>
            <a:endParaRPr lang="en-US" dirty="0"/>
          </a:p>
        </p:txBody>
      </p:sp>
      <p:sp>
        <p:nvSpPr>
          <p:cNvPr id="5" name="TextBox 4"/>
          <p:cNvSpPr txBox="1"/>
          <p:nvPr/>
        </p:nvSpPr>
        <p:spPr>
          <a:xfrm>
            <a:off x="5292080" y="5517232"/>
            <a:ext cx="2232248" cy="276999"/>
          </a:xfrm>
          <a:prstGeom prst="rect">
            <a:avLst/>
          </a:prstGeom>
          <a:noFill/>
        </p:spPr>
        <p:txBody>
          <a:bodyPr wrap="square" rtlCol="0">
            <a:spAutoFit/>
          </a:bodyPr>
          <a:lstStyle/>
          <a:p>
            <a:r>
              <a:rPr lang="es-ES_tradnl" sz="1200" dirty="0" smtClean="0">
                <a:solidFill>
                  <a:schemeClr val="tx2"/>
                </a:solidFill>
              </a:rPr>
              <a:t>Cortesía</a:t>
            </a:r>
            <a:r>
              <a:rPr lang="en-GB" sz="1200" dirty="0" smtClean="0">
                <a:solidFill>
                  <a:schemeClr val="tx2"/>
                </a:solidFill>
              </a:rPr>
              <a:t>: Southern Scientific</a:t>
            </a:r>
            <a:endParaRPr lang="en-GB" sz="1200" dirty="0">
              <a:solidFill>
                <a:schemeClr val="tx2"/>
              </a:solidFill>
            </a:endParaRPr>
          </a:p>
        </p:txBody>
      </p:sp>
    </p:spTree>
    <p:extLst>
      <p:ext uri="{BB962C8B-B14F-4D97-AF65-F5344CB8AC3E}">
        <p14:creationId xmlns:p14="http://schemas.microsoft.com/office/powerpoint/2010/main" val="1328177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3200" dirty="0"/>
              <a:t>Muestreo de HTO y HT</a:t>
            </a:r>
            <a:endParaRPr lang="en-GB" sz="3200" dirty="0"/>
          </a:p>
        </p:txBody>
      </p:sp>
      <p:sp>
        <p:nvSpPr>
          <p:cNvPr id="3" name="Content Placeholder 2"/>
          <p:cNvSpPr>
            <a:spLocks noGrp="1"/>
          </p:cNvSpPr>
          <p:nvPr>
            <p:ph idx="1"/>
          </p:nvPr>
        </p:nvSpPr>
        <p:spPr>
          <a:xfrm>
            <a:off x="251520" y="1593304"/>
            <a:ext cx="8593137" cy="3923928"/>
          </a:xfrm>
        </p:spPr>
        <p:txBody>
          <a:bodyPr/>
          <a:lstStyle/>
          <a:p>
            <a:r>
              <a:rPr lang="es-ES_tradnl" sz="2400" dirty="0"/>
              <a:t>99% de </a:t>
            </a:r>
            <a:r>
              <a:rPr lang="es-ES_tradnl" sz="2400" dirty="0" smtClean="0"/>
              <a:t>retención.</a:t>
            </a:r>
          </a:p>
          <a:p>
            <a:endParaRPr lang="en-GB" sz="2400" dirty="0" smtClean="0"/>
          </a:p>
          <a:p>
            <a:r>
              <a:rPr lang="es-ES_tradnl" sz="2400" dirty="0"/>
              <a:t>Reducción de la evaporación </a:t>
            </a:r>
            <a:r>
              <a:rPr lang="es-ES_tradnl" sz="2400" dirty="0" smtClean="0"/>
              <a:t>debida </a:t>
            </a:r>
            <a:r>
              <a:rPr lang="es-ES_tradnl" sz="2400" dirty="0"/>
              <a:t>al sistema refrigerado, permitiendo la recolección </a:t>
            </a:r>
            <a:r>
              <a:rPr lang="es-ES_tradnl" sz="2400" dirty="0" smtClean="0"/>
              <a:t>semanal.</a:t>
            </a:r>
          </a:p>
          <a:p>
            <a:endParaRPr lang="en-GB" sz="2400" dirty="0" smtClean="0"/>
          </a:p>
          <a:p>
            <a:r>
              <a:rPr lang="es-ES_tradnl" sz="2400" dirty="0"/>
              <a:t>Fácil de </a:t>
            </a:r>
            <a:r>
              <a:rPr lang="es-ES_tradnl" sz="2400" dirty="0" smtClean="0"/>
              <a:t>utilizar, </a:t>
            </a:r>
            <a:r>
              <a:rPr lang="es-ES_tradnl" sz="2400" dirty="0"/>
              <a:t>con </a:t>
            </a:r>
            <a:r>
              <a:rPr lang="es-ES_tradnl" sz="2400" dirty="0" smtClean="0"/>
              <a:t>simple </a:t>
            </a:r>
            <a:r>
              <a:rPr lang="es-ES_tradnl" sz="2400" dirty="0"/>
              <a:t>retirada de la </a:t>
            </a:r>
            <a:r>
              <a:rPr lang="es-ES_tradnl" sz="2400" dirty="0" smtClean="0"/>
              <a:t>muestra.</a:t>
            </a:r>
          </a:p>
          <a:p>
            <a:endParaRPr lang="en-GB" sz="2400" dirty="0" smtClean="0"/>
          </a:p>
          <a:p>
            <a:r>
              <a:rPr lang="es-ES_tradnl" sz="2400" dirty="0"/>
              <a:t>Medidor de </a:t>
            </a:r>
            <a:r>
              <a:rPr lang="es-ES_tradnl" sz="2400" dirty="0" smtClean="0"/>
              <a:t>flujo </a:t>
            </a:r>
            <a:r>
              <a:rPr lang="es-ES_tradnl" sz="2400" dirty="0"/>
              <a:t>de aire </a:t>
            </a:r>
            <a:r>
              <a:rPr lang="es-ES_tradnl" sz="2400" dirty="0" smtClean="0"/>
              <a:t>electrónico calibrado.</a:t>
            </a:r>
            <a:endParaRPr lang="en-GB" sz="2800"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fld id="{059191E2-DBF8-4B1C-974D-F0B42C0923B7}" type="slidenum">
              <a:rPr lang="en-US" smtClean="0"/>
              <a:pPr>
                <a:defRPr/>
              </a:pPr>
              <a:t>17</a:t>
            </a:fld>
            <a:endParaRPr lang="en-US" dirty="0"/>
          </a:p>
        </p:txBody>
      </p:sp>
    </p:spTree>
    <p:extLst>
      <p:ext uri="{BB962C8B-B14F-4D97-AF65-F5344CB8AC3E}">
        <p14:creationId xmlns:p14="http://schemas.microsoft.com/office/powerpoint/2010/main" val="3177962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96E24A1D-822C-4763-A401-C30A7213A662}" type="slidenum">
              <a:rPr lang="en-GB" altLang="en-US" smtClean="0"/>
              <a:pPr/>
              <a:t>18</a:t>
            </a:fld>
            <a:endParaRPr lang="en-GB" altLang="en-US" dirty="0"/>
          </a:p>
        </p:txBody>
      </p:sp>
      <p:sp>
        <p:nvSpPr>
          <p:cNvPr id="497666" name="Rectangle 2"/>
          <p:cNvSpPr>
            <a:spLocks noGrp="1" noChangeArrowheads="1"/>
          </p:cNvSpPr>
          <p:nvPr>
            <p:ph type="title"/>
          </p:nvPr>
        </p:nvSpPr>
        <p:spPr/>
        <p:txBody>
          <a:bodyPr/>
          <a:lstStyle/>
          <a:p>
            <a:r>
              <a:rPr lang="en-GB" altLang="en-US" u="sng" dirty="0" smtClean="0"/>
              <a:t/>
            </a:r>
            <a:br>
              <a:rPr lang="en-GB" altLang="en-US" u="sng" dirty="0" smtClean="0"/>
            </a:br>
            <a:r>
              <a:rPr lang="es-ES_tradnl" altLang="en-US" sz="2800" dirty="0" err="1"/>
              <a:t>M</a:t>
            </a:r>
            <a:r>
              <a:rPr lang="es-ES_tradnl" sz="2800" dirty="0" err="1" smtClean="0"/>
              <a:t>uestreadores</a:t>
            </a:r>
            <a:r>
              <a:rPr lang="es-ES_tradnl" sz="2800" dirty="0" smtClean="0"/>
              <a:t> activos - v</a:t>
            </a:r>
            <a:r>
              <a:rPr lang="es-ES_tradnl" altLang="en-US" sz="2800" dirty="0" smtClean="0"/>
              <a:t>entajas</a:t>
            </a:r>
            <a:r>
              <a:rPr lang="en-GB" altLang="en-US" sz="2800" dirty="0"/>
              <a:t/>
            </a:r>
            <a:br>
              <a:rPr lang="en-GB" altLang="en-US" sz="2800" dirty="0"/>
            </a:br>
            <a:endParaRPr lang="en-US" altLang="en-US" sz="2800" dirty="0"/>
          </a:p>
        </p:txBody>
      </p:sp>
      <p:sp>
        <p:nvSpPr>
          <p:cNvPr id="497667" name="Rectangle 3"/>
          <p:cNvSpPr>
            <a:spLocks noGrp="1" noChangeArrowheads="1"/>
          </p:cNvSpPr>
          <p:nvPr>
            <p:ph type="body" idx="1"/>
          </p:nvPr>
        </p:nvSpPr>
        <p:spPr>
          <a:xfrm>
            <a:off x="179512" y="1521296"/>
            <a:ext cx="8964488" cy="4067944"/>
          </a:xfrm>
        </p:spPr>
        <p:txBody>
          <a:bodyPr/>
          <a:lstStyle/>
          <a:p>
            <a:pPr lvl="1">
              <a:lnSpc>
                <a:spcPct val="90000"/>
              </a:lnSpc>
            </a:pPr>
            <a:r>
              <a:rPr lang="es-ES_tradnl" sz="2400" dirty="0" smtClean="0"/>
              <a:t>Bajo límite </a:t>
            </a:r>
            <a:r>
              <a:rPr lang="es-ES_tradnl" sz="2400" dirty="0"/>
              <a:t>de detección </a:t>
            </a:r>
            <a:r>
              <a:rPr lang="es-ES_tradnl" sz="2400" dirty="0" smtClean="0"/>
              <a:t>inferior.</a:t>
            </a:r>
          </a:p>
          <a:p>
            <a:pPr lvl="1">
              <a:lnSpc>
                <a:spcPct val="90000"/>
              </a:lnSpc>
            </a:pPr>
            <a:endParaRPr lang="es-ES_tradnl" sz="2400" dirty="0" smtClean="0"/>
          </a:p>
          <a:p>
            <a:pPr lvl="1">
              <a:lnSpc>
                <a:spcPct val="90000"/>
              </a:lnSpc>
            </a:pPr>
            <a:r>
              <a:rPr lang="es-ES_tradnl" sz="2400" dirty="0"/>
              <a:t>V</a:t>
            </a:r>
            <a:r>
              <a:rPr lang="es-ES_tradnl" sz="2400" dirty="0" smtClean="0"/>
              <a:t>elocidad </a:t>
            </a:r>
            <a:r>
              <a:rPr lang="es-ES_tradnl" sz="2400" dirty="0"/>
              <a:t>de muestreo </a:t>
            </a:r>
            <a:r>
              <a:rPr lang="es-ES_tradnl" sz="2400" dirty="0" smtClean="0"/>
              <a:t>ajustable </a:t>
            </a:r>
            <a:r>
              <a:rPr lang="en-GB" altLang="en-US" sz="2400" dirty="0" smtClean="0"/>
              <a:t>de 10 a 60 l/h.</a:t>
            </a:r>
          </a:p>
          <a:p>
            <a:pPr lvl="1">
              <a:lnSpc>
                <a:spcPct val="90000"/>
              </a:lnSpc>
            </a:pPr>
            <a:endParaRPr lang="en-GB" sz="2400" dirty="0"/>
          </a:p>
          <a:p>
            <a:pPr lvl="1">
              <a:lnSpc>
                <a:spcPct val="90000"/>
              </a:lnSpc>
            </a:pPr>
            <a:r>
              <a:rPr lang="es-ES_tradnl" sz="2400" dirty="0" smtClean="0"/>
              <a:t>Alta </a:t>
            </a:r>
            <a:r>
              <a:rPr lang="es-ES_tradnl" sz="2400" dirty="0"/>
              <a:t>eficiencia de </a:t>
            </a:r>
            <a:r>
              <a:rPr lang="es-ES_tradnl" sz="2400" dirty="0" smtClean="0"/>
              <a:t>recolección </a:t>
            </a:r>
            <a:r>
              <a:rPr lang="en-GB" altLang="en-US" sz="2400" dirty="0" smtClean="0"/>
              <a:t>(&gt;</a:t>
            </a:r>
            <a:r>
              <a:rPr lang="en-GB" altLang="en-US" sz="2400" dirty="0"/>
              <a:t>95</a:t>
            </a:r>
            <a:r>
              <a:rPr lang="en-GB" altLang="en-US" sz="2400" dirty="0" smtClean="0"/>
              <a:t>%).</a:t>
            </a:r>
          </a:p>
          <a:p>
            <a:pPr lvl="1">
              <a:lnSpc>
                <a:spcPct val="90000"/>
              </a:lnSpc>
            </a:pPr>
            <a:endParaRPr lang="en-GB" altLang="en-US" sz="2400" dirty="0" smtClean="0"/>
          </a:p>
          <a:p>
            <a:pPr lvl="1"/>
            <a:r>
              <a:rPr lang="es-ES_tradnl" sz="2400" dirty="0" smtClean="0"/>
              <a:t>El </a:t>
            </a:r>
            <a:r>
              <a:rPr lang="es-ES_tradnl" sz="2400" dirty="0"/>
              <a:t>volumen muestreado se conoce con exactitud</a:t>
            </a:r>
            <a:r>
              <a:rPr lang="en-GB" altLang="en-US" sz="2400" dirty="0" smtClean="0"/>
              <a:t>.</a:t>
            </a:r>
          </a:p>
          <a:p>
            <a:pPr lvl="1"/>
            <a:endParaRPr lang="en-GB" altLang="en-US" sz="2400" dirty="0" smtClean="0"/>
          </a:p>
          <a:p>
            <a:pPr lvl="1"/>
            <a:r>
              <a:rPr lang="es-ES_tradnl" sz="2400" dirty="0" smtClean="0"/>
              <a:t>Posibilidad de largos </a:t>
            </a:r>
            <a:r>
              <a:rPr lang="es-ES_tradnl" sz="2400" dirty="0"/>
              <a:t>tiempos de </a:t>
            </a:r>
            <a:r>
              <a:rPr lang="es-ES_tradnl" sz="2400" dirty="0" smtClean="0"/>
              <a:t>muestreo.</a:t>
            </a:r>
            <a:endParaRPr lang="en-GB" altLang="en-US" sz="2400" dirty="0"/>
          </a:p>
        </p:txBody>
      </p:sp>
    </p:spTree>
    <p:extLst>
      <p:ext uri="{BB962C8B-B14F-4D97-AF65-F5344CB8AC3E}">
        <p14:creationId xmlns:p14="http://schemas.microsoft.com/office/powerpoint/2010/main" val="1663067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7E54283B-1DD7-4A7F-A98B-1F388184EAAA}" type="slidenum">
              <a:rPr lang="en-GB" altLang="en-US" smtClean="0"/>
              <a:pPr/>
              <a:t>19</a:t>
            </a:fld>
            <a:endParaRPr lang="en-GB" altLang="en-US" dirty="0"/>
          </a:p>
        </p:txBody>
      </p:sp>
      <p:sp>
        <p:nvSpPr>
          <p:cNvPr id="499714" name="Rectangle 2"/>
          <p:cNvSpPr>
            <a:spLocks noGrp="1" noChangeArrowheads="1"/>
          </p:cNvSpPr>
          <p:nvPr>
            <p:ph type="title"/>
          </p:nvPr>
        </p:nvSpPr>
        <p:spPr/>
        <p:txBody>
          <a:bodyPr/>
          <a:lstStyle/>
          <a:p>
            <a:r>
              <a:rPr lang="en-GB" altLang="en-US" u="sng" dirty="0" smtClean="0"/>
              <a:t/>
            </a:r>
            <a:br>
              <a:rPr lang="en-GB" altLang="en-US" u="sng" dirty="0" smtClean="0"/>
            </a:br>
            <a:r>
              <a:rPr lang="es-ES_tradnl" altLang="en-US" sz="2800" dirty="0" err="1"/>
              <a:t>M</a:t>
            </a:r>
            <a:r>
              <a:rPr lang="es-ES_tradnl" sz="2800" dirty="0" err="1"/>
              <a:t>uestreadores</a:t>
            </a:r>
            <a:r>
              <a:rPr lang="es-ES_tradnl" sz="2800" dirty="0"/>
              <a:t> activos - </a:t>
            </a:r>
            <a:r>
              <a:rPr lang="es-ES_tradnl" sz="2800" dirty="0" smtClean="0"/>
              <a:t>limitaciones</a:t>
            </a:r>
            <a:r>
              <a:rPr lang="en-GB" altLang="en-US" dirty="0"/>
              <a:t/>
            </a:r>
            <a:br>
              <a:rPr lang="en-GB" altLang="en-US" dirty="0"/>
            </a:br>
            <a:endParaRPr lang="en-US" altLang="en-US" dirty="0"/>
          </a:p>
        </p:txBody>
      </p:sp>
      <p:sp>
        <p:nvSpPr>
          <p:cNvPr id="499715" name="Rectangle 3"/>
          <p:cNvSpPr>
            <a:spLocks noGrp="1" noChangeArrowheads="1"/>
          </p:cNvSpPr>
          <p:nvPr>
            <p:ph type="body" idx="1"/>
          </p:nvPr>
        </p:nvSpPr>
        <p:spPr>
          <a:xfrm>
            <a:off x="274638" y="1737320"/>
            <a:ext cx="8593137" cy="3059832"/>
          </a:xfrm>
        </p:spPr>
        <p:txBody>
          <a:bodyPr/>
          <a:lstStyle/>
          <a:p>
            <a:pPr lvl="1"/>
            <a:r>
              <a:rPr lang="es-ES_tradnl" sz="2400" dirty="0"/>
              <a:t>Requieren alimentación externa</a:t>
            </a:r>
            <a:r>
              <a:rPr lang="es-ES_tradnl" sz="2400" dirty="0" smtClean="0"/>
              <a:t>.</a:t>
            </a:r>
          </a:p>
          <a:p>
            <a:pPr lvl="1"/>
            <a:endParaRPr lang="es-ES_tradnl" sz="2400" dirty="0" smtClean="0"/>
          </a:p>
          <a:p>
            <a:pPr lvl="1"/>
            <a:r>
              <a:rPr lang="es-ES_tradnl" sz="2400" dirty="0"/>
              <a:t>El </a:t>
            </a:r>
            <a:r>
              <a:rPr lang="es-ES_tradnl" sz="2400" dirty="0" smtClean="0"/>
              <a:t>HTO </a:t>
            </a:r>
            <a:r>
              <a:rPr lang="es-ES_tradnl" sz="2400" dirty="0"/>
              <a:t>es diluido</a:t>
            </a:r>
            <a:r>
              <a:rPr lang="en-GB" altLang="en-US" sz="2400" dirty="0" smtClean="0"/>
              <a:t>.</a:t>
            </a:r>
          </a:p>
          <a:p>
            <a:pPr lvl="1"/>
            <a:endParaRPr lang="es-ES_tradnl" altLang="en-US" sz="2400" dirty="0" smtClean="0"/>
          </a:p>
          <a:p>
            <a:pPr lvl="1" algn="just"/>
            <a:r>
              <a:rPr lang="es-ES_tradnl" altLang="en-US" dirty="0" smtClean="0"/>
              <a:t>Es necesario c</a:t>
            </a:r>
            <a:r>
              <a:rPr lang="es-ES_tradnl" altLang="en-US" sz="2400" dirty="0" smtClean="0"/>
              <a:t>ontrolar la </a:t>
            </a:r>
            <a:r>
              <a:rPr lang="es-ES_tradnl" sz="2400" dirty="0" smtClean="0"/>
              <a:t>temperatura del horno y cambiar el catalizador como requerido por el fabricante (generalmente una vez al año).</a:t>
            </a:r>
            <a:endParaRPr lang="es-ES_tradnl" altLang="en-US" sz="2400" dirty="0"/>
          </a:p>
        </p:txBody>
      </p:sp>
    </p:spTree>
    <p:extLst>
      <p:ext uri="{BB962C8B-B14F-4D97-AF65-F5344CB8AC3E}">
        <p14:creationId xmlns:p14="http://schemas.microsoft.com/office/powerpoint/2010/main" val="4078778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r>
              <a:rPr lang="en-GB" altLang="en-US" dirty="0" err="1" smtClean="0"/>
              <a:t>Página</a:t>
            </a:r>
            <a:r>
              <a:rPr lang="en-GB" altLang="en-US" dirty="0" smtClean="0"/>
              <a:t>  </a:t>
            </a:r>
            <a:fld id="{5F14F3C0-3781-48CF-8954-C8BDB51B141E}" type="slidenum">
              <a:rPr lang="en-GB" altLang="en-US" smtClean="0"/>
              <a:pPr/>
              <a:t>2</a:t>
            </a:fld>
            <a:endParaRPr lang="en-GB" altLang="en-US" dirty="0"/>
          </a:p>
        </p:txBody>
      </p:sp>
      <p:sp>
        <p:nvSpPr>
          <p:cNvPr id="478211" name="Rectangle 3"/>
          <p:cNvSpPr>
            <a:spLocks noGrp="1" noChangeArrowheads="1"/>
          </p:cNvSpPr>
          <p:nvPr>
            <p:ph type="body" idx="1"/>
          </p:nvPr>
        </p:nvSpPr>
        <p:spPr>
          <a:xfrm>
            <a:off x="323528" y="2420888"/>
            <a:ext cx="8604250" cy="1512168"/>
          </a:xfrm>
        </p:spPr>
        <p:txBody>
          <a:bodyPr/>
          <a:lstStyle/>
          <a:p>
            <a:pPr algn="ctr">
              <a:buFontTx/>
              <a:buNone/>
            </a:pPr>
            <a:r>
              <a:rPr lang="en-US" altLang="en-US" sz="3600" dirty="0" smtClean="0"/>
              <a:t> </a:t>
            </a:r>
          </a:p>
          <a:p>
            <a:pPr algn="ctr">
              <a:buFontTx/>
              <a:buNone/>
            </a:pPr>
            <a:r>
              <a:rPr lang="es-ES_tradnl" sz="3200" dirty="0"/>
              <a:t>Monitorización </a:t>
            </a:r>
            <a:r>
              <a:rPr lang="es-ES_tradnl" sz="3200" dirty="0" smtClean="0"/>
              <a:t>de tritio</a:t>
            </a:r>
            <a:endParaRPr lang="en-US" altLang="en-US" sz="3200" dirty="0"/>
          </a:p>
        </p:txBody>
      </p:sp>
    </p:spTree>
    <p:extLst>
      <p:ext uri="{BB962C8B-B14F-4D97-AF65-F5344CB8AC3E}">
        <p14:creationId xmlns:p14="http://schemas.microsoft.com/office/powerpoint/2010/main" val="1835125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18F69B8D-1F0B-450B-9344-AEB55F8BE32A}" type="slidenum">
              <a:rPr lang="en-GB" altLang="en-US" smtClean="0"/>
              <a:pPr/>
              <a:t>20</a:t>
            </a:fld>
            <a:endParaRPr lang="en-GB" altLang="en-US" dirty="0"/>
          </a:p>
        </p:txBody>
      </p:sp>
      <p:sp>
        <p:nvSpPr>
          <p:cNvPr id="487426" name="Rectangle 2"/>
          <p:cNvSpPr>
            <a:spLocks noGrp="1" noChangeArrowheads="1"/>
          </p:cNvSpPr>
          <p:nvPr>
            <p:ph type="title"/>
          </p:nvPr>
        </p:nvSpPr>
        <p:spPr/>
        <p:txBody>
          <a:bodyPr/>
          <a:lstStyle/>
          <a:p>
            <a:r>
              <a:rPr lang="es-ES_tradnl" sz="2800" dirty="0" err="1"/>
              <a:t>Muestreadores</a:t>
            </a:r>
            <a:r>
              <a:rPr lang="es-ES_tradnl" sz="2800" dirty="0"/>
              <a:t> pasivos</a:t>
            </a:r>
            <a:endParaRPr lang="en-US" altLang="en-US" sz="2800" u="sng" dirty="0"/>
          </a:p>
        </p:txBody>
      </p:sp>
      <p:sp>
        <p:nvSpPr>
          <p:cNvPr id="487427" name="Rectangle 3"/>
          <p:cNvSpPr>
            <a:spLocks noGrp="1" noChangeArrowheads="1"/>
          </p:cNvSpPr>
          <p:nvPr>
            <p:ph type="body" idx="1"/>
          </p:nvPr>
        </p:nvSpPr>
        <p:spPr>
          <a:xfrm>
            <a:off x="304800" y="1628800"/>
            <a:ext cx="8604250" cy="3672408"/>
          </a:xfrm>
        </p:spPr>
        <p:txBody>
          <a:bodyPr/>
          <a:lstStyle/>
          <a:p>
            <a:pPr algn="just">
              <a:lnSpc>
                <a:spcPct val="80000"/>
              </a:lnSpc>
            </a:pPr>
            <a:r>
              <a:rPr lang="es-ES_tradnl" sz="2400" dirty="0"/>
              <a:t>U</a:t>
            </a:r>
            <a:r>
              <a:rPr lang="es-ES_tradnl" sz="2400" dirty="0" smtClean="0"/>
              <a:t>n </a:t>
            </a:r>
            <a:r>
              <a:rPr lang="es-ES_tradnl" sz="2400" dirty="0"/>
              <a:t>vial se coloca en el lugar de </a:t>
            </a:r>
            <a:r>
              <a:rPr lang="es-ES_tradnl" sz="2400" dirty="0" smtClean="0"/>
              <a:t>trabajo. El vial </a:t>
            </a:r>
            <a:r>
              <a:rPr lang="es-ES_tradnl" sz="2400" dirty="0"/>
              <a:t>de 20 ml </a:t>
            </a:r>
            <a:r>
              <a:rPr lang="es-ES_tradnl" sz="2400" dirty="0" smtClean="0"/>
              <a:t>contiene </a:t>
            </a:r>
            <a:r>
              <a:rPr lang="es-ES_tradnl" sz="2400" dirty="0"/>
              <a:t>agua sin tritio o absorbente de agua como medio de </a:t>
            </a:r>
            <a:r>
              <a:rPr lang="es-ES_tradnl" sz="2400" dirty="0" smtClean="0"/>
              <a:t>retención de HTO.</a:t>
            </a:r>
          </a:p>
          <a:p>
            <a:pPr algn="just">
              <a:lnSpc>
                <a:spcPct val="80000"/>
              </a:lnSpc>
            </a:pPr>
            <a:endParaRPr lang="en-US" altLang="en-US" sz="2400" dirty="0" smtClean="0"/>
          </a:p>
          <a:p>
            <a:pPr algn="just">
              <a:lnSpc>
                <a:spcPct val="80000"/>
              </a:lnSpc>
            </a:pPr>
            <a:r>
              <a:rPr lang="es-ES_tradnl" sz="2400" dirty="0"/>
              <a:t>En algunos casos, los absorbentes sólidos como la zeolita o </a:t>
            </a:r>
            <a:r>
              <a:rPr lang="es-ES_tradnl" sz="2400" dirty="0" smtClean="0"/>
              <a:t>gel </a:t>
            </a:r>
            <a:r>
              <a:rPr lang="es-ES_tradnl" sz="2400" dirty="0"/>
              <a:t>de sílice se utilizan como medios de </a:t>
            </a:r>
            <a:r>
              <a:rPr lang="es-ES_tradnl" sz="2400" dirty="0" smtClean="0"/>
              <a:t>retención de HTO.</a:t>
            </a:r>
          </a:p>
          <a:p>
            <a:pPr algn="just">
              <a:lnSpc>
                <a:spcPct val="80000"/>
              </a:lnSpc>
            </a:pPr>
            <a:endParaRPr lang="en-US" altLang="en-US" sz="2400" dirty="0"/>
          </a:p>
          <a:p>
            <a:pPr algn="just">
              <a:lnSpc>
                <a:spcPct val="80000"/>
              </a:lnSpc>
            </a:pPr>
            <a:r>
              <a:rPr lang="es-ES_tradnl" sz="2400" dirty="0"/>
              <a:t>La parte superior del </a:t>
            </a:r>
            <a:r>
              <a:rPr lang="es-ES_tradnl" sz="2400" dirty="0" smtClean="0"/>
              <a:t>vial </a:t>
            </a:r>
            <a:r>
              <a:rPr lang="es-ES_tradnl" sz="2400" dirty="0"/>
              <a:t>está equipada con un orificio de </a:t>
            </a:r>
            <a:r>
              <a:rPr lang="es-ES_tradnl" sz="2400" dirty="0" smtClean="0"/>
              <a:t>difusión </a:t>
            </a:r>
            <a:r>
              <a:rPr lang="es-ES_tradnl" sz="2400" dirty="0"/>
              <a:t>que permite </a:t>
            </a:r>
            <a:r>
              <a:rPr lang="es-ES_tradnl" sz="2400" dirty="0" smtClean="0"/>
              <a:t>la entrada del HTO.</a:t>
            </a:r>
            <a:endParaRPr lang="en-US" altLang="en-US" sz="2400" dirty="0"/>
          </a:p>
          <a:p>
            <a:pPr algn="just">
              <a:lnSpc>
                <a:spcPct val="80000"/>
              </a:lnSpc>
            </a:pPr>
            <a:endParaRPr lang="en-US" altLang="en-US" sz="2800" dirty="0"/>
          </a:p>
          <a:p>
            <a:pPr algn="just">
              <a:lnSpc>
                <a:spcPct val="80000"/>
              </a:lnSpc>
            </a:pPr>
            <a:endParaRPr lang="en-US" altLang="en-US" sz="2800" dirty="0"/>
          </a:p>
          <a:p>
            <a:pPr algn="just">
              <a:lnSpc>
                <a:spcPct val="80000"/>
              </a:lnSpc>
            </a:pPr>
            <a:endParaRPr lang="en-US" altLang="en-US" sz="2800" dirty="0"/>
          </a:p>
        </p:txBody>
      </p:sp>
    </p:spTree>
    <p:extLst>
      <p:ext uri="{BB962C8B-B14F-4D97-AF65-F5344CB8AC3E}">
        <p14:creationId xmlns:p14="http://schemas.microsoft.com/office/powerpoint/2010/main" val="1780545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18F69B8D-1F0B-450B-9344-AEB55F8BE32A}" type="slidenum">
              <a:rPr lang="en-GB" altLang="en-US" smtClean="0"/>
              <a:pPr/>
              <a:t>21</a:t>
            </a:fld>
            <a:endParaRPr lang="en-GB" altLang="en-US" dirty="0"/>
          </a:p>
        </p:txBody>
      </p:sp>
      <p:sp>
        <p:nvSpPr>
          <p:cNvPr id="487426" name="Rectangle 2"/>
          <p:cNvSpPr>
            <a:spLocks noGrp="1" noChangeArrowheads="1"/>
          </p:cNvSpPr>
          <p:nvPr>
            <p:ph type="title"/>
          </p:nvPr>
        </p:nvSpPr>
        <p:spPr/>
        <p:txBody>
          <a:bodyPr/>
          <a:lstStyle/>
          <a:p>
            <a:r>
              <a:rPr lang="es-ES_tradnl" sz="2800" dirty="0" err="1"/>
              <a:t>Muestreadores</a:t>
            </a:r>
            <a:r>
              <a:rPr lang="es-ES_tradnl" sz="2800" dirty="0"/>
              <a:t> pasivos</a:t>
            </a:r>
            <a:endParaRPr lang="en-US" altLang="en-US" sz="2800" u="sng" dirty="0"/>
          </a:p>
        </p:txBody>
      </p:sp>
      <p:sp>
        <p:nvSpPr>
          <p:cNvPr id="487427" name="Rectangle 3"/>
          <p:cNvSpPr>
            <a:spLocks noGrp="1" noChangeArrowheads="1"/>
          </p:cNvSpPr>
          <p:nvPr>
            <p:ph type="body" idx="1"/>
          </p:nvPr>
        </p:nvSpPr>
        <p:spPr>
          <a:xfrm>
            <a:off x="304800" y="1534120"/>
            <a:ext cx="8604250" cy="3551064"/>
          </a:xfrm>
        </p:spPr>
        <p:txBody>
          <a:bodyPr/>
          <a:lstStyle/>
          <a:p>
            <a:pPr algn="just">
              <a:lnSpc>
                <a:spcPct val="80000"/>
              </a:lnSpc>
            </a:pPr>
            <a:endParaRPr lang="en-US" altLang="en-US" sz="2400" dirty="0"/>
          </a:p>
          <a:p>
            <a:pPr algn="just">
              <a:lnSpc>
                <a:spcPct val="80000"/>
              </a:lnSpc>
            </a:pPr>
            <a:r>
              <a:rPr lang="es-ES_tradnl" sz="2400" dirty="0"/>
              <a:t>El flujo constante en el </a:t>
            </a:r>
            <a:r>
              <a:rPr lang="es-ES_tradnl" sz="2400" dirty="0" smtClean="0"/>
              <a:t>vial </a:t>
            </a:r>
            <a:r>
              <a:rPr lang="es-ES_tradnl" sz="2400" dirty="0"/>
              <a:t>se mantiene por el gradiente de </a:t>
            </a:r>
            <a:r>
              <a:rPr lang="es-ES_tradnl" sz="2400" dirty="0" smtClean="0"/>
              <a:t>concentración producido por el nivel reducido del vial cerrado en comparación al aire ambiente.</a:t>
            </a:r>
          </a:p>
          <a:p>
            <a:pPr algn="just">
              <a:lnSpc>
                <a:spcPct val="80000"/>
              </a:lnSpc>
            </a:pPr>
            <a:endParaRPr lang="en-US" altLang="en-US" sz="2400" dirty="0" smtClean="0"/>
          </a:p>
          <a:p>
            <a:pPr algn="just">
              <a:lnSpc>
                <a:spcPct val="80000"/>
              </a:lnSpc>
            </a:pPr>
            <a:r>
              <a:rPr lang="es-ES_tradnl" sz="2400" dirty="0"/>
              <a:t>Un </a:t>
            </a:r>
            <a:r>
              <a:rPr lang="es-ES_tradnl" sz="2400" dirty="0" err="1" smtClean="0"/>
              <a:t>desorbedor</a:t>
            </a:r>
            <a:r>
              <a:rPr lang="es-ES_tradnl" sz="2400" dirty="0" smtClean="0"/>
              <a:t> es necesario para extraer el agua del adsorbente sólido.</a:t>
            </a:r>
          </a:p>
          <a:p>
            <a:pPr algn="just">
              <a:lnSpc>
                <a:spcPct val="80000"/>
              </a:lnSpc>
            </a:pPr>
            <a:endParaRPr lang="es-ES_tradnl" altLang="en-US" sz="2400" dirty="0" smtClean="0"/>
          </a:p>
          <a:p>
            <a:pPr algn="just">
              <a:lnSpc>
                <a:spcPct val="80000"/>
              </a:lnSpc>
            </a:pPr>
            <a:r>
              <a:rPr lang="es-ES_tradnl" sz="2400" dirty="0" smtClean="0"/>
              <a:t>El </a:t>
            </a:r>
            <a:r>
              <a:rPr lang="es-ES_tradnl" sz="2400" dirty="0"/>
              <a:t>agua </a:t>
            </a:r>
            <a:r>
              <a:rPr lang="es-ES_tradnl" sz="2400" dirty="0" smtClean="0"/>
              <a:t>se </a:t>
            </a:r>
            <a:r>
              <a:rPr lang="es-ES_tradnl" sz="2400" dirty="0"/>
              <a:t>recoge en un dispositivo a baja temperatura. </a:t>
            </a:r>
            <a:endParaRPr lang="en-US" altLang="en-US" sz="2800" dirty="0"/>
          </a:p>
          <a:p>
            <a:pPr algn="just">
              <a:lnSpc>
                <a:spcPct val="80000"/>
              </a:lnSpc>
            </a:pPr>
            <a:endParaRPr lang="en-US" altLang="en-US" sz="2800" dirty="0"/>
          </a:p>
          <a:p>
            <a:pPr algn="just">
              <a:lnSpc>
                <a:spcPct val="80000"/>
              </a:lnSpc>
            </a:pPr>
            <a:endParaRPr lang="en-US" altLang="en-US" sz="2800" dirty="0"/>
          </a:p>
        </p:txBody>
      </p:sp>
    </p:spTree>
    <p:extLst>
      <p:ext uri="{BB962C8B-B14F-4D97-AF65-F5344CB8AC3E}">
        <p14:creationId xmlns:p14="http://schemas.microsoft.com/office/powerpoint/2010/main" val="21952222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98AB08D1-CEFC-499C-A6D8-75CF26181AB9}" type="slidenum">
              <a:rPr lang="en-GB" altLang="en-US" smtClean="0"/>
              <a:pPr/>
              <a:t>22</a:t>
            </a:fld>
            <a:endParaRPr lang="en-GB" altLang="en-US" dirty="0"/>
          </a:p>
        </p:txBody>
      </p:sp>
      <p:sp>
        <p:nvSpPr>
          <p:cNvPr id="501762" name="Rectangle 2"/>
          <p:cNvSpPr>
            <a:spLocks noGrp="1" noChangeArrowheads="1"/>
          </p:cNvSpPr>
          <p:nvPr>
            <p:ph type="title"/>
          </p:nvPr>
        </p:nvSpPr>
        <p:spPr/>
        <p:txBody>
          <a:bodyPr/>
          <a:lstStyle/>
          <a:p>
            <a:pPr marL="609600" indent="-609600"/>
            <a:r>
              <a:rPr lang="es-ES_tradnl" sz="2800" dirty="0" err="1"/>
              <a:t>Muestreadores</a:t>
            </a:r>
            <a:r>
              <a:rPr lang="es-ES_tradnl" sz="2800" dirty="0"/>
              <a:t> </a:t>
            </a:r>
            <a:r>
              <a:rPr lang="es-ES_tradnl" sz="2800" dirty="0" smtClean="0"/>
              <a:t>pasivos - </a:t>
            </a:r>
            <a:r>
              <a:rPr lang="es-ES_tradnl" sz="2800" dirty="0"/>
              <a:t>v</a:t>
            </a:r>
            <a:r>
              <a:rPr lang="es-ES_tradnl" altLang="en-US" sz="2800" dirty="0"/>
              <a:t>entajas</a:t>
            </a:r>
            <a:endParaRPr lang="en-US" altLang="en-US" sz="2800" dirty="0"/>
          </a:p>
        </p:txBody>
      </p:sp>
      <p:sp>
        <p:nvSpPr>
          <p:cNvPr id="501763" name="Rectangle 3"/>
          <p:cNvSpPr>
            <a:spLocks noGrp="1" noChangeArrowheads="1"/>
          </p:cNvSpPr>
          <p:nvPr>
            <p:ph type="body" idx="1"/>
          </p:nvPr>
        </p:nvSpPr>
        <p:spPr>
          <a:xfrm>
            <a:off x="274638" y="1524000"/>
            <a:ext cx="8593137" cy="4065240"/>
          </a:xfrm>
        </p:spPr>
        <p:txBody>
          <a:bodyPr/>
          <a:lstStyle/>
          <a:p>
            <a:pPr lvl="1" algn="just">
              <a:lnSpc>
                <a:spcPct val="90000"/>
              </a:lnSpc>
            </a:pPr>
            <a:r>
              <a:rPr lang="es-ES_tradnl" sz="2400" dirty="0" smtClean="0"/>
              <a:t>Los </a:t>
            </a:r>
            <a:r>
              <a:rPr lang="es-ES_tradnl" sz="2400" dirty="0" err="1" smtClean="0"/>
              <a:t>muestreadores</a:t>
            </a:r>
            <a:r>
              <a:rPr lang="es-ES_tradnl" sz="2400" dirty="0" smtClean="0"/>
              <a:t> son pequeños</a:t>
            </a:r>
            <a:r>
              <a:rPr lang="en-GB" altLang="en-US" sz="2400" dirty="0" smtClean="0"/>
              <a:t>.</a:t>
            </a:r>
            <a:endParaRPr lang="en-GB" altLang="en-US" sz="2400" dirty="0"/>
          </a:p>
          <a:p>
            <a:pPr lvl="1" algn="just">
              <a:lnSpc>
                <a:spcPct val="90000"/>
              </a:lnSpc>
            </a:pPr>
            <a:endParaRPr lang="en-GB" altLang="en-US" sz="2400" dirty="0"/>
          </a:p>
          <a:p>
            <a:pPr lvl="1" algn="just">
              <a:lnSpc>
                <a:spcPct val="90000"/>
              </a:lnSpc>
            </a:pPr>
            <a:r>
              <a:rPr lang="es-ES_tradnl" sz="2400" dirty="0"/>
              <a:t>No requieren alimentación externa</a:t>
            </a:r>
            <a:r>
              <a:rPr lang="en-GB" altLang="en-US" sz="2400" dirty="0" smtClean="0"/>
              <a:t>.</a:t>
            </a:r>
            <a:endParaRPr lang="en-GB" altLang="en-US" sz="2400" dirty="0"/>
          </a:p>
          <a:p>
            <a:pPr lvl="1" algn="just">
              <a:lnSpc>
                <a:spcPct val="90000"/>
              </a:lnSpc>
            </a:pPr>
            <a:endParaRPr lang="en-GB" altLang="en-US" sz="2400" dirty="0"/>
          </a:p>
          <a:p>
            <a:pPr lvl="1" algn="just">
              <a:lnSpc>
                <a:spcPct val="90000"/>
              </a:lnSpc>
            </a:pPr>
            <a:r>
              <a:rPr lang="es-ES_tradnl" sz="2400" dirty="0" smtClean="0"/>
              <a:t>No son caros </a:t>
            </a:r>
            <a:r>
              <a:rPr lang="es-ES_tradnl" sz="2400" dirty="0"/>
              <a:t>para comprar y mantener</a:t>
            </a:r>
            <a:r>
              <a:rPr lang="en-GB" altLang="en-US" sz="2400" dirty="0" smtClean="0"/>
              <a:t>.</a:t>
            </a:r>
            <a:endParaRPr lang="en-GB" altLang="en-US" sz="2400" dirty="0"/>
          </a:p>
          <a:p>
            <a:pPr lvl="1" algn="just">
              <a:lnSpc>
                <a:spcPct val="90000"/>
              </a:lnSpc>
            </a:pPr>
            <a:endParaRPr lang="en-GB" altLang="en-US" sz="2400" dirty="0"/>
          </a:p>
          <a:p>
            <a:pPr lvl="1" algn="just">
              <a:lnSpc>
                <a:spcPct val="90000"/>
              </a:lnSpc>
            </a:pPr>
            <a:r>
              <a:rPr lang="es-ES_tradnl" sz="2400" dirty="0" smtClean="0"/>
              <a:t>Fáciles </a:t>
            </a:r>
            <a:r>
              <a:rPr lang="es-ES_tradnl" sz="2400" dirty="0"/>
              <a:t>de </a:t>
            </a:r>
            <a:r>
              <a:rPr lang="es-ES_tradnl" sz="2400" dirty="0" smtClean="0"/>
              <a:t>utilizar.</a:t>
            </a:r>
          </a:p>
          <a:p>
            <a:pPr lvl="1" algn="just">
              <a:lnSpc>
                <a:spcPct val="90000"/>
              </a:lnSpc>
            </a:pPr>
            <a:endParaRPr lang="es-ES_tradnl" altLang="en-US" sz="2400" dirty="0"/>
          </a:p>
          <a:p>
            <a:pPr lvl="1" algn="just">
              <a:lnSpc>
                <a:spcPct val="90000"/>
              </a:lnSpc>
            </a:pPr>
            <a:r>
              <a:rPr lang="es-ES_tradnl" altLang="en-US" sz="2400" dirty="0" smtClean="0"/>
              <a:t>No diluyen el HTO.</a:t>
            </a:r>
            <a:endParaRPr lang="en-GB" altLang="en-US" sz="2400" dirty="0"/>
          </a:p>
          <a:p>
            <a:pPr marL="457200" lvl="1" indent="0" algn="just">
              <a:lnSpc>
                <a:spcPct val="90000"/>
              </a:lnSpc>
              <a:buNone/>
            </a:pPr>
            <a:endParaRPr lang="en-GB" altLang="en-US" sz="1600" dirty="0"/>
          </a:p>
        </p:txBody>
      </p:sp>
    </p:spTree>
    <p:extLst>
      <p:ext uri="{BB962C8B-B14F-4D97-AF65-F5344CB8AC3E}">
        <p14:creationId xmlns:p14="http://schemas.microsoft.com/office/powerpoint/2010/main" val="4458770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9DEB485E-46E3-411D-B7CC-D5DF45C267C8}" type="slidenum">
              <a:rPr lang="en-GB" altLang="en-US" smtClean="0"/>
              <a:pPr/>
              <a:t>23</a:t>
            </a:fld>
            <a:endParaRPr lang="en-GB" altLang="en-US" dirty="0"/>
          </a:p>
        </p:txBody>
      </p:sp>
      <p:sp>
        <p:nvSpPr>
          <p:cNvPr id="502786" name="Rectangle 2"/>
          <p:cNvSpPr>
            <a:spLocks noGrp="1" noChangeArrowheads="1"/>
          </p:cNvSpPr>
          <p:nvPr>
            <p:ph type="title"/>
          </p:nvPr>
        </p:nvSpPr>
        <p:spPr/>
        <p:txBody>
          <a:bodyPr/>
          <a:lstStyle/>
          <a:p>
            <a:r>
              <a:rPr lang="es-ES_tradnl" sz="2800" dirty="0" err="1"/>
              <a:t>Muestreadores</a:t>
            </a:r>
            <a:r>
              <a:rPr lang="es-ES_tradnl" sz="2800" dirty="0"/>
              <a:t> </a:t>
            </a:r>
            <a:r>
              <a:rPr lang="es-ES_tradnl" sz="2800" dirty="0" smtClean="0"/>
              <a:t>pasivos - limitaciones</a:t>
            </a:r>
            <a:endParaRPr lang="en-US" altLang="en-US" sz="2800" u="sng" dirty="0"/>
          </a:p>
        </p:txBody>
      </p:sp>
      <p:sp>
        <p:nvSpPr>
          <p:cNvPr id="502787" name="Rectangle 3"/>
          <p:cNvSpPr>
            <a:spLocks noGrp="1" noChangeArrowheads="1"/>
          </p:cNvSpPr>
          <p:nvPr>
            <p:ph type="body" idx="1"/>
          </p:nvPr>
        </p:nvSpPr>
        <p:spPr>
          <a:xfrm>
            <a:off x="107504" y="1412776"/>
            <a:ext cx="8856984" cy="4464496"/>
          </a:xfrm>
        </p:spPr>
        <p:txBody>
          <a:bodyPr/>
          <a:lstStyle/>
          <a:p>
            <a:pPr lvl="1" algn="just"/>
            <a:r>
              <a:rPr lang="es-ES_tradnl" sz="2400" dirty="0"/>
              <a:t>Dos </a:t>
            </a:r>
            <a:r>
              <a:rPr lang="es-ES_tradnl" sz="2400" dirty="0" err="1"/>
              <a:t>muestreadores</a:t>
            </a:r>
            <a:r>
              <a:rPr lang="es-ES_tradnl" sz="2400" dirty="0"/>
              <a:t> diferentes son </a:t>
            </a:r>
            <a:r>
              <a:rPr lang="es-ES_tradnl" sz="2400" dirty="0" smtClean="0"/>
              <a:t>necesarios </a:t>
            </a:r>
            <a:r>
              <a:rPr lang="es-ES_tradnl" sz="2400" dirty="0"/>
              <a:t>para medir las concentraciones de HT y HTO (</a:t>
            </a:r>
            <a:r>
              <a:rPr lang="es-ES_tradnl" sz="2400" dirty="0" smtClean="0"/>
              <a:t>uno </a:t>
            </a:r>
            <a:r>
              <a:rPr lang="es-ES_tradnl" sz="2400" dirty="0"/>
              <a:t>con un catalizador</a:t>
            </a:r>
            <a:r>
              <a:rPr lang="es-ES_tradnl" sz="2400" dirty="0" smtClean="0"/>
              <a:t>).</a:t>
            </a:r>
          </a:p>
          <a:p>
            <a:pPr lvl="1" algn="just"/>
            <a:endParaRPr lang="en-GB" altLang="en-US" sz="2400" dirty="0"/>
          </a:p>
          <a:p>
            <a:pPr lvl="1" algn="just"/>
            <a:r>
              <a:rPr lang="es-ES_tradnl" sz="2400" dirty="0"/>
              <a:t>Sólo son posibles tiempos </a:t>
            </a:r>
            <a:r>
              <a:rPr lang="es-ES_tradnl" sz="2400" dirty="0" smtClean="0"/>
              <a:t>cortos de muestreo </a:t>
            </a:r>
            <a:r>
              <a:rPr lang="es-ES_tradnl" sz="2400" dirty="0"/>
              <a:t>(entre 15 y 30 minutos</a:t>
            </a:r>
            <a:r>
              <a:rPr lang="es-ES_tradnl" sz="2400" dirty="0" smtClean="0"/>
              <a:t>).</a:t>
            </a:r>
          </a:p>
          <a:p>
            <a:pPr lvl="1" algn="just"/>
            <a:endParaRPr lang="en-GB" altLang="en-US" sz="2400" dirty="0"/>
          </a:p>
          <a:p>
            <a:pPr lvl="1" algn="just"/>
            <a:r>
              <a:rPr lang="es-ES_tradnl" sz="2400" dirty="0"/>
              <a:t>Baja tasa de </a:t>
            </a:r>
            <a:r>
              <a:rPr lang="es-ES_tradnl" sz="2400" dirty="0" smtClean="0"/>
              <a:t>muestreo</a:t>
            </a:r>
            <a:r>
              <a:rPr lang="en-GB" altLang="en-US" sz="2400" dirty="0" smtClean="0"/>
              <a:t>.</a:t>
            </a:r>
          </a:p>
          <a:p>
            <a:pPr lvl="1" algn="just"/>
            <a:endParaRPr lang="en-GB" altLang="en-US" sz="2400" dirty="0" smtClean="0"/>
          </a:p>
          <a:p>
            <a:pPr lvl="1" algn="just"/>
            <a:r>
              <a:rPr lang="es-ES_tradnl" altLang="en-US" sz="2400" dirty="0" smtClean="0"/>
              <a:t>Es necesario verificar la e</a:t>
            </a:r>
            <a:r>
              <a:rPr lang="es-ES_tradnl" sz="2400" dirty="0" smtClean="0"/>
              <a:t>vaporación del líquido y cambiar el catalizador después de cada muestreo.</a:t>
            </a:r>
            <a:endParaRPr lang="es-ES_tradnl" altLang="en-US" sz="2400" dirty="0"/>
          </a:p>
        </p:txBody>
      </p:sp>
    </p:spTree>
    <p:extLst>
      <p:ext uri="{BB962C8B-B14F-4D97-AF65-F5344CB8AC3E}">
        <p14:creationId xmlns:p14="http://schemas.microsoft.com/office/powerpoint/2010/main" val="26626411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6558B2AF-3FF5-49F7-878F-0B6CC7B2CFD2}" type="slidenum">
              <a:rPr lang="en-GB" altLang="en-US" smtClean="0"/>
              <a:pPr/>
              <a:t>24</a:t>
            </a:fld>
            <a:endParaRPr lang="en-GB" altLang="en-US" dirty="0"/>
          </a:p>
        </p:txBody>
      </p:sp>
      <p:sp>
        <p:nvSpPr>
          <p:cNvPr id="1022979" name="Rectangle 3"/>
          <p:cNvSpPr>
            <a:spLocks noGrp="1" noChangeArrowheads="1"/>
          </p:cNvSpPr>
          <p:nvPr>
            <p:ph type="body" idx="1"/>
          </p:nvPr>
        </p:nvSpPr>
        <p:spPr>
          <a:xfrm>
            <a:off x="304800" y="1600200"/>
            <a:ext cx="8604250" cy="4775200"/>
          </a:xfrm>
        </p:spPr>
        <p:txBody>
          <a:bodyPr/>
          <a:lstStyle/>
          <a:p>
            <a:pPr algn="ctr">
              <a:buFontTx/>
              <a:buNone/>
            </a:pPr>
            <a:endParaRPr lang="en-US" altLang="en-US" sz="3600" dirty="0"/>
          </a:p>
          <a:p>
            <a:pPr algn="ctr">
              <a:buFontTx/>
              <a:buNone/>
            </a:pPr>
            <a:endParaRPr lang="en-US" altLang="en-US" sz="3600" dirty="0"/>
          </a:p>
          <a:p>
            <a:pPr algn="ctr">
              <a:buFontTx/>
              <a:buNone/>
            </a:pPr>
            <a:r>
              <a:rPr lang="es-ES_tradnl" sz="3200" dirty="0" smtClean="0"/>
              <a:t>Medición en tiempo real</a:t>
            </a:r>
            <a:endParaRPr lang="en-US" altLang="en-US" sz="3200" dirty="0"/>
          </a:p>
        </p:txBody>
      </p:sp>
    </p:spTree>
    <p:extLst>
      <p:ext uri="{BB962C8B-B14F-4D97-AF65-F5344CB8AC3E}">
        <p14:creationId xmlns:p14="http://schemas.microsoft.com/office/powerpoint/2010/main" val="4269007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944BA192-B871-4F6E-881D-006872F26C5E}" type="slidenum">
              <a:rPr lang="en-GB" altLang="en-US" smtClean="0"/>
              <a:pPr/>
              <a:t>25</a:t>
            </a:fld>
            <a:endParaRPr lang="en-GB" altLang="en-US" dirty="0"/>
          </a:p>
        </p:txBody>
      </p:sp>
      <p:sp>
        <p:nvSpPr>
          <p:cNvPr id="483330" name="Rectangle 2"/>
          <p:cNvSpPr>
            <a:spLocks noGrp="1" noChangeArrowheads="1"/>
          </p:cNvSpPr>
          <p:nvPr>
            <p:ph type="title"/>
          </p:nvPr>
        </p:nvSpPr>
        <p:spPr/>
        <p:txBody>
          <a:bodyPr/>
          <a:lstStyle/>
          <a:p>
            <a:r>
              <a:rPr lang="en-US" altLang="en-US" sz="2800" dirty="0" err="1"/>
              <a:t>Medición</a:t>
            </a:r>
            <a:r>
              <a:rPr lang="en-US" altLang="en-US" sz="2800" dirty="0"/>
              <a:t> </a:t>
            </a:r>
            <a:r>
              <a:rPr lang="en-US" altLang="en-US" sz="2800" dirty="0" err="1"/>
              <a:t>en</a:t>
            </a:r>
            <a:r>
              <a:rPr lang="en-US" altLang="en-US" sz="2800" dirty="0"/>
              <a:t> </a:t>
            </a:r>
            <a:r>
              <a:rPr lang="en-US" altLang="en-US" sz="2800" dirty="0" err="1"/>
              <a:t>tiempo</a:t>
            </a:r>
            <a:r>
              <a:rPr lang="en-US" altLang="en-US" sz="2800" dirty="0"/>
              <a:t> real</a:t>
            </a:r>
          </a:p>
        </p:txBody>
      </p:sp>
      <p:sp>
        <p:nvSpPr>
          <p:cNvPr id="483331" name="Rectangle 3"/>
          <p:cNvSpPr>
            <a:spLocks noGrp="1" noChangeArrowheads="1"/>
          </p:cNvSpPr>
          <p:nvPr>
            <p:ph type="body" idx="1"/>
          </p:nvPr>
        </p:nvSpPr>
        <p:spPr>
          <a:xfrm>
            <a:off x="179512" y="1606128"/>
            <a:ext cx="8856984" cy="3407048"/>
          </a:xfrm>
        </p:spPr>
        <p:txBody>
          <a:bodyPr/>
          <a:lstStyle/>
          <a:p>
            <a:pPr algn="just"/>
            <a:r>
              <a:rPr lang="es-ES_tradnl" sz="2400" dirty="0"/>
              <a:t>Para la medición en tiempo real, el aire muestreado pasa a través de </a:t>
            </a:r>
            <a:r>
              <a:rPr lang="es-ES_tradnl" sz="2400" dirty="0" smtClean="0"/>
              <a:t>un detector. </a:t>
            </a:r>
            <a:r>
              <a:rPr lang="es-ES_tradnl" sz="2400" dirty="0"/>
              <a:t>E</a:t>
            </a:r>
            <a:r>
              <a:rPr lang="es-ES_tradnl" sz="2400" dirty="0" smtClean="0"/>
              <a:t>l </a:t>
            </a:r>
            <a:r>
              <a:rPr lang="es-ES_tradnl" sz="2400" dirty="0"/>
              <a:t>detector debe ubicarse en </a:t>
            </a:r>
            <a:r>
              <a:rPr lang="es-ES_tradnl" sz="2400" dirty="0" smtClean="0"/>
              <a:t>un </a:t>
            </a:r>
            <a:r>
              <a:rPr lang="es-ES_tradnl" sz="2400" dirty="0"/>
              <a:t>área con </a:t>
            </a:r>
            <a:r>
              <a:rPr lang="es-ES_tradnl" sz="2400" dirty="0" smtClean="0"/>
              <a:t>baja radiación </a:t>
            </a:r>
            <a:r>
              <a:rPr lang="es-ES_tradnl" sz="2400" dirty="0"/>
              <a:t>de </a:t>
            </a:r>
            <a:r>
              <a:rPr lang="es-ES_tradnl" sz="2400" dirty="0" smtClean="0"/>
              <a:t>fondo.</a:t>
            </a:r>
          </a:p>
          <a:p>
            <a:pPr algn="just"/>
            <a:endParaRPr lang="en-US" altLang="en-US" sz="2400" dirty="0" smtClean="0">
              <a:latin typeface="+mj-lt"/>
              <a:cs typeface="Times New Roman" panose="02020603050405020304" pitchFamily="18" charset="0"/>
            </a:endParaRPr>
          </a:p>
          <a:p>
            <a:pPr algn="just"/>
            <a:r>
              <a:rPr lang="es-ES_tradnl" sz="2400" dirty="0"/>
              <a:t>Debido a la </a:t>
            </a:r>
            <a:r>
              <a:rPr lang="es-ES_tradnl" sz="2400" dirty="0" smtClean="0"/>
              <a:t>beta de baja energía, </a:t>
            </a:r>
            <a:r>
              <a:rPr lang="es-ES_tradnl" sz="2400" dirty="0"/>
              <a:t>la </a:t>
            </a:r>
            <a:r>
              <a:rPr lang="es-ES_tradnl" sz="2400" dirty="0" smtClean="0"/>
              <a:t>celda (célula) </a:t>
            </a:r>
            <a:r>
              <a:rPr lang="es-ES_tradnl" sz="2400" dirty="0"/>
              <a:t>de medición es el propio </a:t>
            </a:r>
            <a:r>
              <a:rPr lang="es-ES_tradnl" sz="2400" dirty="0" smtClean="0"/>
              <a:t>detector, </a:t>
            </a:r>
            <a:r>
              <a:rPr lang="es-ES_tradnl" sz="2400" dirty="0"/>
              <a:t>p</a:t>
            </a:r>
            <a:r>
              <a:rPr lang="es-ES_tradnl" sz="2400" dirty="0" smtClean="0"/>
              <a:t>or ejemplo: </a:t>
            </a:r>
            <a:r>
              <a:rPr lang="es-ES_tradnl" sz="2400" dirty="0"/>
              <a:t>una cámara de </a:t>
            </a:r>
            <a:r>
              <a:rPr lang="es-ES_tradnl" sz="2400" dirty="0" smtClean="0"/>
              <a:t>ionización, </a:t>
            </a:r>
            <a:r>
              <a:rPr lang="es-ES_tradnl" sz="2400" dirty="0"/>
              <a:t>un contador proporcional o un </a:t>
            </a:r>
            <a:r>
              <a:rPr lang="es-ES_tradnl" sz="2400" dirty="0" smtClean="0"/>
              <a:t>centelleador plástico.</a:t>
            </a:r>
            <a:endParaRPr lang="en-US" altLang="en-US" sz="2600" dirty="0">
              <a:latin typeface="+mj-lt"/>
              <a:cs typeface="Times New Roman" panose="02020603050405020304" pitchFamily="18" charset="0"/>
            </a:endParaRPr>
          </a:p>
        </p:txBody>
      </p:sp>
    </p:spTree>
    <p:extLst>
      <p:ext uri="{BB962C8B-B14F-4D97-AF65-F5344CB8AC3E}">
        <p14:creationId xmlns:p14="http://schemas.microsoft.com/office/powerpoint/2010/main" val="217146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F0A3AB28-0351-46CF-A354-4AB6A735ACC6}" type="slidenum">
              <a:rPr lang="en-GB" altLang="en-US" smtClean="0"/>
              <a:pPr/>
              <a:t>26</a:t>
            </a:fld>
            <a:endParaRPr lang="en-GB" altLang="en-US" dirty="0"/>
          </a:p>
        </p:txBody>
      </p:sp>
      <p:sp>
        <p:nvSpPr>
          <p:cNvPr id="480258" name="Rectangle 2"/>
          <p:cNvSpPr>
            <a:spLocks noGrp="1" noChangeArrowheads="1"/>
          </p:cNvSpPr>
          <p:nvPr>
            <p:ph type="title"/>
          </p:nvPr>
        </p:nvSpPr>
        <p:spPr/>
        <p:txBody>
          <a:bodyPr/>
          <a:lstStyle/>
          <a:p>
            <a:r>
              <a:rPr lang="en-US" altLang="en-US" sz="2800" dirty="0" err="1"/>
              <a:t>Medición</a:t>
            </a:r>
            <a:r>
              <a:rPr lang="en-US" altLang="en-US" sz="2800" dirty="0"/>
              <a:t> </a:t>
            </a:r>
            <a:r>
              <a:rPr lang="en-US" altLang="en-US" sz="2800" dirty="0" err="1"/>
              <a:t>en</a:t>
            </a:r>
            <a:r>
              <a:rPr lang="en-US" altLang="en-US" sz="2800" dirty="0"/>
              <a:t> </a:t>
            </a:r>
            <a:r>
              <a:rPr lang="en-US" altLang="en-US" sz="2800" dirty="0" err="1"/>
              <a:t>tiempo</a:t>
            </a:r>
            <a:r>
              <a:rPr lang="en-US" altLang="en-US" sz="2800" dirty="0"/>
              <a:t> real</a:t>
            </a:r>
          </a:p>
        </p:txBody>
      </p:sp>
      <p:sp>
        <p:nvSpPr>
          <p:cNvPr id="480259" name="Rectangle 3"/>
          <p:cNvSpPr>
            <a:spLocks noGrp="1" noChangeArrowheads="1"/>
          </p:cNvSpPr>
          <p:nvPr>
            <p:ph type="body" idx="1"/>
          </p:nvPr>
        </p:nvSpPr>
        <p:spPr>
          <a:xfrm>
            <a:off x="358775" y="1700808"/>
            <a:ext cx="8604250" cy="3528392"/>
          </a:xfrm>
        </p:spPr>
        <p:txBody>
          <a:bodyPr/>
          <a:lstStyle/>
          <a:p>
            <a:pPr algn="just"/>
            <a:r>
              <a:rPr lang="es-ES_tradnl" dirty="0"/>
              <a:t>Se coloca un pre-filtro por encima de la </a:t>
            </a:r>
            <a:r>
              <a:rPr lang="es-ES_tradnl" dirty="0" smtClean="0"/>
              <a:t>celda </a:t>
            </a:r>
            <a:r>
              <a:rPr lang="es-ES_tradnl" dirty="0"/>
              <a:t>de medición para retener las partículas en el aire muestreado.</a:t>
            </a:r>
          </a:p>
          <a:p>
            <a:pPr algn="just"/>
            <a:endParaRPr lang="en-US" altLang="en-US" dirty="0"/>
          </a:p>
          <a:p>
            <a:pPr algn="just">
              <a:lnSpc>
                <a:spcPct val="80000"/>
              </a:lnSpc>
            </a:pPr>
            <a:r>
              <a:rPr lang="es-ES_tradnl" dirty="0"/>
              <a:t>El pre-filtro debe incluir un filtro de yodo, si necesario.</a:t>
            </a:r>
          </a:p>
          <a:p>
            <a:pPr algn="just">
              <a:lnSpc>
                <a:spcPct val="80000"/>
              </a:lnSpc>
            </a:pPr>
            <a:endParaRPr lang="en-US" altLang="en-US" dirty="0"/>
          </a:p>
          <a:p>
            <a:pPr algn="just"/>
            <a:r>
              <a:rPr lang="es-ES" dirty="0"/>
              <a:t>El pre-filtro no debe atrapar ni retener el tritio, tampoco disminuir el flujo o la presión dentro de la </a:t>
            </a:r>
            <a:r>
              <a:rPr lang="es-ES" dirty="0" smtClean="0"/>
              <a:t>celda </a:t>
            </a:r>
            <a:r>
              <a:rPr lang="es-ES" dirty="0"/>
              <a:t>de medición, respetando los límites especificados por el fabricante.</a:t>
            </a:r>
            <a:endParaRPr lang="en-US" altLang="en-US" dirty="0"/>
          </a:p>
        </p:txBody>
      </p:sp>
    </p:spTree>
    <p:extLst>
      <p:ext uri="{BB962C8B-B14F-4D97-AF65-F5344CB8AC3E}">
        <p14:creationId xmlns:p14="http://schemas.microsoft.com/office/powerpoint/2010/main" val="27542931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F0A3AB28-0351-46CF-A354-4AB6A735ACC6}" type="slidenum">
              <a:rPr lang="en-GB" altLang="en-US" smtClean="0"/>
              <a:pPr/>
              <a:t>27</a:t>
            </a:fld>
            <a:endParaRPr lang="en-GB" altLang="en-US" dirty="0"/>
          </a:p>
        </p:txBody>
      </p:sp>
      <p:sp>
        <p:nvSpPr>
          <p:cNvPr id="480258" name="Rectangle 2"/>
          <p:cNvSpPr>
            <a:spLocks noGrp="1" noChangeArrowheads="1"/>
          </p:cNvSpPr>
          <p:nvPr>
            <p:ph type="title"/>
          </p:nvPr>
        </p:nvSpPr>
        <p:spPr/>
        <p:txBody>
          <a:bodyPr/>
          <a:lstStyle/>
          <a:p>
            <a:r>
              <a:rPr lang="en-US" altLang="en-US" sz="2800" dirty="0" err="1"/>
              <a:t>Medición</a:t>
            </a:r>
            <a:r>
              <a:rPr lang="en-US" altLang="en-US" sz="2800" dirty="0"/>
              <a:t> </a:t>
            </a:r>
            <a:r>
              <a:rPr lang="en-US" altLang="en-US" sz="2800" dirty="0" err="1"/>
              <a:t>en</a:t>
            </a:r>
            <a:r>
              <a:rPr lang="en-US" altLang="en-US" sz="2800" dirty="0"/>
              <a:t> </a:t>
            </a:r>
            <a:r>
              <a:rPr lang="en-US" altLang="en-US" sz="2800" dirty="0" err="1"/>
              <a:t>tiempo</a:t>
            </a:r>
            <a:r>
              <a:rPr lang="en-US" altLang="en-US" sz="2800" dirty="0"/>
              <a:t> real</a:t>
            </a:r>
          </a:p>
        </p:txBody>
      </p:sp>
      <p:sp>
        <p:nvSpPr>
          <p:cNvPr id="480259" name="Rectangle 3"/>
          <p:cNvSpPr>
            <a:spLocks noGrp="1" noChangeArrowheads="1"/>
          </p:cNvSpPr>
          <p:nvPr>
            <p:ph type="body" idx="1"/>
          </p:nvPr>
        </p:nvSpPr>
        <p:spPr>
          <a:xfrm>
            <a:off x="228600" y="1412776"/>
            <a:ext cx="8604250" cy="4176464"/>
          </a:xfrm>
        </p:spPr>
        <p:txBody>
          <a:bodyPr/>
          <a:lstStyle/>
          <a:p>
            <a:pPr algn="just"/>
            <a:r>
              <a:rPr lang="es-ES_tradnl" sz="2400" dirty="0"/>
              <a:t>S</a:t>
            </a:r>
            <a:r>
              <a:rPr lang="es-ES_tradnl" sz="2400" dirty="0" smtClean="0"/>
              <a:t>e debe minimizar la </a:t>
            </a:r>
            <a:r>
              <a:rPr lang="es-ES_tradnl" sz="2400" dirty="0"/>
              <a:t>interferencia de los gases nobles </a:t>
            </a:r>
            <a:r>
              <a:rPr lang="es-ES_tradnl" sz="2400" dirty="0" smtClean="0"/>
              <a:t>durante </a:t>
            </a:r>
            <a:r>
              <a:rPr lang="es-ES_tradnl" sz="2400" dirty="0"/>
              <a:t>la medición de </a:t>
            </a:r>
            <a:r>
              <a:rPr lang="es-ES_tradnl" sz="2400" dirty="0" smtClean="0"/>
              <a:t>tritio.</a:t>
            </a:r>
          </a:p>
          <a:p>
            <a:pPr algn="just"/>
            <a:endParaRPr lang="en-US" altLang="en-US" sz="2400" dirty="0"/>
          </a:p>
          <a:p>
            <a:pPr algn="just"/>
            <a:r>
              <a:rPr lang="es-ES_tradnl" sz="2400" dirty="0"/>
              <a:t>La compensación por </a:t>
            </a:r>
            <a:r>
              <a:rPr lang="es-ES_tradnl" sz="2400" dirty="0" smtClean="0"/>
              <a:t>la contribución de gases </a:t>
            </a:r>
            <a:r>
              <a:rPr lang="es-ES_tradnl" sz="2400" dirty="0"/>
              <a:t>nobles es difícil de lograr en instrumentos basados en cámaras de ionización</a:t>
            </a:r>
            <a:r>
              <a:rPr lang="es-ES_tradnl" sz="2400" dirty="0" smtClean="0"/>
              <a:t>.</a:t>
            </a:r>
          </a:p>
          <a:p>
            <a:pPr marL="0" indent="0" algn="just">
              <a:buNone/>
            </a:pPr>
            <a:endParaRPr lang="es-ES_tradnl" sz="2400" dirty="0" smtClean="0"/>
          </a:p>
          <a:p>
            <a:pPr algn="just"/>
            <a:r>
              <a:rPr lang="es-ES_tradnl" sz="2400" dirty="0" smtClean="0"/>
              <a:t>En </a:t>
            </a:r>
            <a:r>
              <a:rPr lang="es-ES_tradnl" sz="2400" dirty="0"/>
              <a:t>el caso de contadores proporcionales o </a:t>
            </a:r>
            <a:r>
              <a:rPr lang="es-ES_tradnl" sz="2400" dirty="0" smtClean="0"/>
              <a:t>centelleadores </a:t>
            </a:r>
            <a:r>
              <a:rPr lang="es-ES_tradnl" sz="2400" dirty="0"/>
              <a:t>de plástico, se puede reducir la contribución </a:t>
            </a:r>
            <a:r>
              <a:rPr lang="es-ES_tradnl" sz="2400" dirty="0" smtClean="0"/>
              <a:t>de </a:t>
            </a:r>
            <a:r>
              <a:rPr lang="es-ES_tradnl" sz="2400" dirty="0"/>
              <a:t>gas noble </a:t>
            </a:r>
            <a:r>
              <a:rPr lang="es-ES_tradnl" sz="2400" dirty="0" smtClean="0"/>
              <a:t>aprovechando </a:t>
            </a:r>
            <a:r>
              <a:rPr lang="es-ES_tradnl" sz="2400" dirty="0"/>
              <a:t>la diferencia en la altura del pulso producida por las partículas beta de gas noble y tritio.</a:t>
            </a:r>
            <a:endParaRPr lang="en-US" altLang="en-US" sz="2400" dirty="0"/>
          </a:p>
          <a:p>
            <a:pPr algn="just"/>
            <a:endParaRPr lang="en-US" altLang="en-US" sz="2400" dirty="0"/>
          </a:p>
          <a:p>
            <a:pPr algn="just"/>
            <a:endParaRPr lang="en-US" altLang="en-US" sz="2400" dirty="0"/>
          </a:p>
        </p:txBody>
      </p:sp>
    </p:spTree>
    <p:extLst>
      <p:ext uri="{BB962C8B-B14F-4D97-AF65-F5344CB8AC3E}">
        <p14:creationId xmlns:p14="http://schemas.microsoft.com/office/powerpoint/2010/main" val="22997157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r>
              <a:rPr lang="en-GB" altLang="en-US" dirty="0" err="1"/>
              <a:t>Página</a:t>
            </a:r>
            <a:r>
              <a:rPr lang="en-GB" altLang="en-US" dirty="0"/>
              <a:t> </a:t>
            </a:r>
            <a:fld id="{ADA1D32A-03AF-43D5-8FFF-19F576F821DA}" type="slidenum">
              <a:rPr lang="en-GB" altLang="en-US" smtClean="0"/>
              <a:pPr/>
              <a:t>28</a:t>
            </a:fld>
            <a:endParaRPr lang="en-GB" altLang="en-US" dirty="0"/>
          </a:p>
        </p:txBody>
      </p:sp>
      <p:sp>
        <p:nvSpPr>
          <p:cNvPr id="517123" name="Rectangle 3"/>
          <p:cNvSpPr>
            <a:spLocks noGrp="1" noChangeArrowheads="1"/>
          </p:cNvSpPr>
          <p:nvPr>
            <p:ph type="body" idx="1"/>
          </p:nvPr>
        </p:nvSpPr>
        <p:spPr>
          <a:xfrm>
            <a:off x="304800" y="1219200"/>
            <a:ext cx="8604250" cy="4775200"/>
          </a:xfrm>
        </p:spPr>
        <p:txBody>
          <a:bodyPr/>
          <a:lstStyle/>
          <a:p>
            <a:pPr algn="ctr">
              <a:buFontTx/>
              <a:buNone/>
            </a:pPr>
            <a:endParaRPr lang="en-US" altLang="en-US" sz="3600" dirty="0"/>
          </a:p>
          <a:p>
            <a:pPr algn="ctr">
              <a:buFontTx/>
              <a:buNone/>
            </a:pPr>
            <a:endParaRPr lang="en-US" altLang="en-US" sz="2400" dirty="0"/>
          </a:p>
          <a:p>
            <a:pPr algn="ctr">
              <a:buFontTx/>
              <a:buNone/>
            </a:pPr>
            <a:endParaRPr lang="en-US" altLang="en-US" sz="3600" dirty="0" smtClean="0"/>
          </a:p>
          <a:p>
            <a:pPr algn="ctr">
              <a:buFontTx/>
              <a:buNone/>
            </a:pPr>
            <a:r>
              <a:rPr lang="es-ES_tradnl" sz="3200" dirty="0" smtClean="0"/>
              <a:t>Ejemplos de monitores en tiempo real</a:t>
            </a:r>
            <a:endParaRPr lang="en-US" altLang="en-US" sz="3200" dirty="0"/>
          </a:p>
        </p:txBody>
      </p:sp>
    </p:spTree>
    <p:extLst>
      <p:ext uri="{BB962C8B-B14F-4D97-AF65-F5344CB8AC3E}">
        <p14:creationId xmlns:p14="http://schemas.microsoft.com/office/powerpoint/2010/main" val="757063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Monitorización </a:t>
            </a:r>
            <a:r>
              <a:rPr lang="es-ES_tradnl" sz="2800" dirty="0" smtClean="0"/>
              <a:t>con cámaras </a:t>
            </a:r>
            <a:r>
              <a:rPr lang="es-ES_tradnl" sz="2800" dirty="0"/>
              <a:t>de ionización</a:t>
            </a:r>
            <a:endParaRPr lang="en-GB" sz="2800" dirty="0"/>
          </a:p>
        </p:txBody>
      </p:sp>
      <p:sp>
        <p:nvSpPr>
          <p:cNvPr id="3" name="Content Placeholder 2"/>
          <p:cNvSpPr>
            <a:spLocks noGrp="1"/>
          </p:cNvSpPr>
          <p:nvPr>
            <p:ph idx="1"/>
          </p:nvPr>
        </p:nvSpPr>
        <p:spPr>
          <a:xfrm>
            <a:off x="179512" y="1268760"/>
            <a:ext cx="8869362" cy="4968552"/>
          </a:xfrm>
        </p:spPr>
        <p:txBody>
          <a:bodyPr/>
          <a:lstStyle/>
          <a:p>
            <a:pPr algn="just"/>
            <a:r>
              <a:rPr lang="es-ES_tradnl" dirty="0"/>
              <a:t>Los instrumentos de cámara de ionización fija son más adecuados para </a:t>
            </a:r>
            <a:r>
              <a:rPr lang="es-ES_tradnl" dirty="0" smtClean="0"/>
              <a:t>HT. </a:t>
            </a:r>
            <a:endParaRPr lang="es-ES_tradnl" dirty="0"/>
          </a:p>
          <a:p>
            <a:pPr marL="0" indent="0" algn="just">
              <a:buNone/>
            </a:pPr>
            <a:endParaRPr lang="es-ES_tradnl" dirty="0"/>
          </a:p>
          <a:p>
            <a:pPr algn="just"/>
            <a:r>
              <a:rPr lang="es-ES_tradnl" dirty="0"/>
              <a:t>La partícula beta del tritio ioniza el gas de la cámara.</a:t>
            </a:r>
          </a:p>
          <a:p>
            <a:pPr algn="just"/>
            <a:endParaRPr lang="en-GB" dirty="0"/>
          </a:p>
          <a:p>
            <a:pPr algn="just"/>
            <a:r>
              <a:rPr lang="es-ES_tradnl" dirty="0"/>
              <a:t>Equipo portable puede complementar los instrumentos fijos.</a:t>
            </a:r>
          </a:p>
          <a:p>
            <a:pPr algn="just"/>
            <a:endParaRPr lang="en-GB" dirty="0"/>
          </a:p>
          <a:p>
            <a:pPr algn="just"/>
            <a:r>
              <a:rPr lang="es-ES_tradnl" dirty="0"/>
              <a:t>Los volúmenes de la cámara varían de 0,1 L a pocas decenas de litros dependiendo de la sensibilidad requerida. Los flujos son de pocos litros por minuto.</a:t>
            </a:r>
            <a:endParaRPr lang="en-GB" dirty="0"/>
          </a:p>
          <a:p>
            <a:pPr algn="just"/>
            <a:endParaRPr lang="en-GB" dirty="0"/>
          </a:p>
          <a:p>
            <a:pPr algn="just"/>
            <a:r>
              <a:rPr lang="es-ES_tradnl" dirty="0"/>
              <a:t>La compensación por radiación gamma y radón es crucial</a:t>
            </a:r>
            <a:r>
              <a:rPr lang="es-ES_tradnl" sz="2400" dirty="0" smtClean="0"/>
              <a:t>.</a:t>
            </a:r>
            <a:endParaRPr lang="en-GB" sz="2800"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29</a:t>
            </a:fld>
            <a:endParaRPr lang="en-US" dirty="0"/>
          </a:p>
        </p:txBody>
      </p:sp>
    </p:spTree>
    <p:extLst>
      <p:ext uri="{BB962C8B-B14F-4D97-AF65-F5344CB8AC3E}">
        <p14:creationId xmlns:p14="http://schemas.microsoft.com/office/powerpoint/2010/main" val="1973734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smtClean="0"/>
              <a:t>Contenido – </a:t>
            </a:r>
            <a:r>
              <a:rPr lang="es-ES_tradnl" sz="2800" baseline="30000" dirty="0" smtClean="0"/>
              <a:t>3</a:t>
            </a:r>
            <a:r>
              <a:rPr lang="es-ES_tradnl" sz="2800" dirty="0" smtClean="0"/>
              <a:t>H</a:t>
            </a:r>
            <a:endParaRPr lang="en-GB" sz="2800" dirty="0"/>
          </a:p>
        </p:txBody>
      </p:sp>
      <p:sp>
        <p:nvSpPr>
          <p:cNvPr id="3" name="Content Placeholder 2"/>
          <p:cNvSpPr>
            <a:spLocks noGrp="1"/>
          </p:cNvSpPr>
          <p:nvPr>
            <p:ph idx="1"/>
          </p:nvPr>
        </p:nvSpPr>
        <p:spPr>
          <a:xfrm>
            <a:off x="274638" y="1628800"/>
            <a:ext cx="8689850" cy="3417168"/>
          </a:xfrm>
        </p:spPr>
        <p:txBody>
          <a:bodyPr/>
          <a:lstStyle/>
          <a:p>
            <a:r>
              <a:rPr lang="es-ES_tradnl" sz="2400" dirty="0"/>
              <a:t>I</a:t>
            </a:r>
            <a:r>
              <a:rPr lang="es-ES_tradnl" sz="2400" dirty="0" smtClean="0"/>
              <a:t>nformación general y relevancia</a:t>
            </a:r>
          </a:p>
          <a:p>
            <a:endParaRPr lang="es-ES_tradnl" sz="2400" dirty="0" smtClean="0"/>
          </a:p>
          <a:p>
            <a:r>
              <a:rPr lang="es-ES_tradnl" sz="2400" dirty="0" smtClean="0"/>
              <a:t>Técnicas de medición</a:t>
            </a:r>
          </a:p>
          <a:p>
            <a:endParaRPr lang="es-ES_tradnl" sz="2400" dirty="0" smtClean="0"/>
          </a:p>
          <a:p>
            <a:r>
              <a:rPr lang="es-ES_tradnl" sz="2400" dirty="0" smtClean="0"/>
              <a:t>Mediciones en tiempo real</a:t>
            </a:r>
          </a:p>
          <a:p>
            <a:endParaRPr lang="es-ES_tradnl" sz="2400" dirty="0" smtClean="0"/>
          </a:p>
          <a:p>
            <a:r>
              <a:rPr lang="es-ES_tradnl" sz="2400" dirty="0" smtClean="0"/>
              <a:t>Estimación </a:t>
            </a:r>
            <a:r>
              <a:rPr lang="es-ES_tradnl" sz="2400" dirty="0"/>
              <a:t>de la actividad beta de baja energía</a:t>
            </a:r>
            <a:endParaRPr lang="en-GB" dirty="0" smtClean="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3</a:t>
            </a:fld>
            <a:endParaRPr lang="en-US" dirty="0"/>
          </a:p>
        </p:txBody>
      </p:sp>
    </p:spTree>
    <p:extLst>
      <p:ext uri="{BB962C8B-B14F-4D97-AF65-F5344CB8AC3E}">
        <p14:creationId xmlns:p14="http://schemas.microsoft.com/office/powerpoint/2010/main" val="15203777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Monitores de aire </a:t>
            </a:r>
            <a:r>
              <a:rPr lang="es-ES_tradnl" sz="2800" dirty="0" smtClean="0"/>
              <a:t>tritio </a:t>
            </a:r>
            <a:r>
              <a:rPr lang="es-ES_tradnl" sz="2800" dirty="0"/>
              <a:t>portátiles y fijos</a:t>
            </a:r>
            <a:endParaRPr lang="en-GB" sz="2800" dirty="0"/>
          </a:p>
        </p:txBody>
      </p:sp>
      <p:pic>
        <p:nvPicPr>
          <p:cNvPr id="614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1173324"/>
            <a:ext cx="2808312" cy="2975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11560" y="4221088"/>
            <a:ext cx="2880320" cy="923330"/>
          </a:xfrm>
          <a:prstGeom prst="rect">
            <a:avLst/>
          </a:prstGeom>
          <a:noFill/>
        </p:spPr>
        <p:txBody>
          <a:bodyPr wrap="square" rtlCol="0">
            <a:spAutoFit/>
          </a:bodyPr>
          <a:lstStyle/>
          <a:p>
            <a:pPr algn="ctr"/>
            <a:r>
              <a:rPr lang="es-ES_tradnl" sz="1800" dirty="0">
                <a:solidFill>
                  <a:schemeClr val="tx2"/>
                </a:solidFill>
                <a:latin typeface="+mn-lt"/>
              </a:rPr>
              <a:t>Monitor portátil de tritio </a:t>
            </a:r>
            <a:r>
              <a:rPr lang="es-ES_tradnl" sz="1800" dirty="0" smtClean="0">
                <a:solidFill>
                  <a:schemeClr val="tx2"/>
                </a:solidFill>
                <a:latin typeface="+mn-lt"/>
              </a:rPr>
              <a:t>con </a:t>
            </a:r>
            <a:r>
              <a:rPr lang="es-ES_tradnl" sz="1800" dirty="0">
                <a:solidFill>
                  <a:schemeClr val="tx2"/>
                </a:solidFill>
                <a:latin typeface="+mn-lt"/>
              </a:rPr>
              <a:t>4 </a:t>
            </a:r>
            <a:r>
              <a:rPr lang="es-ES_tradnl" sz="1800" dirty="0" smtClean="0">
                <a:solidFill>
                  <a:schemeClr val="tx2"/>
                </a:solidFill>
                <a:latin typeface="+mn-lt"/>
              </a:rPr>
              <a:t>cámaras </a:t>
            </a:r>
            <a:r>
              <a:rPr lang="es-ES_tradnl" sz="1800" dirty="0">
                <a:solidFill>
                  <a:schemeClr val="tx2"/>
                </a:solidFill>
                <a:latin typeface="+mn-lt"/>
              </a:rPr>
              <a:t>de ionización</a:t>
            </a:r>
          </a:p>
        </p:txBody>
      </p:sp>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4863" y="1167288"/>
            <a:ext cx="2844595" cy="305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4606351" y="4366845"/>
            <a:ext cx="2844595" cy="646331"/>
          </a:xfrm>
          <a:prstGeom prst="rect">
            <a:avLst/>
          </a:prstGeom>
          <a:noFill/>
        </p:spPr>
        <p:txBody>
          <a:bodyPr wrap="square" rtlCol="0">
            <a:spAutoFit/>
          </a:bodyPr>
          <a:lstStyle/>
          <a:p>
            <a:pPr algn="ctr"/>
            <a:r>
              <a:rPr lang="es-ES_tradnl" sz="1800" dirty="0" smtClean="0">
                <a:solidFill>
                  <a:schemeClr val="tx2"/>
                </a:solidFill>
                <a:latin typeface="+mn-lt"/>
              </a:rPr>
              <a:t>Monitor </a:t>
            </a:r>
            <a:r>
              <a:rPr lang="es-ES_tradnl" sz="1800" dirty="0">
                <a:solidFill>
                  <a:schemeClr val="tx2"/>
                </a:solidFill>
                <a:latin typeface="+mn-lt"/>
              </a:rPr>
              <a:t>fijo </a:t>
            </a:r>
            <a:r>
              <a:rPr lang="es-ES_tradnl" sz="1800" dirty="0" smtClean="0">
                <a:solidFill>
                  <a:schemeClr val="tx2"/>
                </a:solidFill>
                <a:latin typeface="+mn-lt"/>
              </a:rPr>
              <a:t>de tritio con 2 </a:t>
            </a:r>
            <a:r>
              <a:rPr lang="es-ES_tradnl" sz="1800" dirty="0">
                <a:solidFill>
                  <a:schemeClr val="tx2"/>
                </a:solidFill>
                <a:latin typeface="+mn-lt"/>
              </a:rPr>
              <a:t>cámaras de ionización</a:t>
            </a:r>
          </a:p>
        </p:txBody>
      </p:sp>
      <p:sp>
        <p:nvSpPr>
          <p:cNvPr id="3" name="Slide Number Placeholder 2"/>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30</a:t>
            </a:fld>
            <a:endParaRPr lang="en-US" dirty="0"/>
          </a:p>
        </p:txBody>
      </p:sp>
      <p:sp>
        <p:nvSpPr>
          <p:cNvPr id="4" name="CaixaDeTexto 3"/>
          <p:cNvSpPr txBox="1"/>
          <p:nvPr/>
        </p:nvSpPr>
        <p:spPr>
          <a:xfrm>
            <a:off x="3347864" y="3645024"/>
            <a:ext cx="1656184" cy="400110"/>
          </a:xfrm>
          <a:prstGeom prst="rect">
            <a:avLst/>
          </a:prstGeom>
          <a:noFill/>
        </p:spPr>
        <p:txBody>
          <a:bodyPr wrap="square" rtlCol="0">
            <a:spAutoFit/>
          </a:bodyPr>
          <a:lstStyle/>
          <a:p>
            <a:r>
              <a:rPr lang="es-ES_tradnl" sz="2000" dirty="0" smtClean="0">
                <a:solidFill>
                  <a:schemeClr val="accent1">
                    <a:lumMod val="75000"/>
                  </a:schemeClr>
                </a:solidFill>
              </a:rPr>
              <a:t>Cortesía </a:t>
            </a:r>
            <a:r>
              <a:rPr lang="es-ES_tradnl" sz="2000" dirty="0" err="1" smtClean="0">
                <a:solidFill>
                  <a:schemeClr val="accent1">
                    <a:lumMod val="75000"/>
                  </a:schemeClr>
                </a:solidFill>
              </a:rPr>
              <a:t>Tyne</a:t>
            </a:r>
            <a:endParaRPr lang="es-ES_tradnl" sz="2000" dirty="0">
              <a:solidFill>
                <a:schemeClr val="accent1">
                  <a:lumMod val="75000"/>
                </a:schemeClr>
              </a:solidFill>
            </a:endParaRPr>
          </a:p>
        </p:txBody>
      </p:sp>
    </p:spTree>
    <p:extLst>
      <p:ext uri="{BB962C8B-B14F-4D97-AF65-F5344CB8AC3E}">
        <p14:creationId xmlns:p14="http://schemas.microsoft.com/office/powerpoint/2010/main" val="37336687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C825EA24-AEE6-4BFD-B738-FBFAC7EC357F}" type="slidenum">
              <a:rPr lang="en-GB" altLang="en-US" smtClean="0"/>
              <a:pPr/>
              <a:t>31</a:t>
            </a:fld>
            <a:endParaRPr lang="en-GB" altLang="en-US" dirty="0"/>
          </a:p>
        </p:txBody>
      </p:sp>
      <p:sp>
        <p:nvSpPr>
          <p:cNvPr id="518146" name="Rectangle 2"/>
          <p:cNvSpPr>
            <a:spLocks noGrp="1" noChangeArrowheads="1"/>
          </p:cNvSpPr>
          <p:nvPr>
            <p:ph type="title"/>
          </p:nvPr>
        </p:nvSpPr>
        <p:spPr/>
        <p:txBody>
          <a:bodyPr/>
          <a:lstStyle/>
          <a:p>
            <a:r>
              <a:rPr lang="es-ES_tradnl" sz="2800" dirty="0" smtClean="0"/>
              <a:t>Cámaras </a:t>
            </a:r>
            <a:r>
              <a:rPr lang="es-ES_tradnl" sz="2800" dirty="0"/>
              <a:t>de ionización - v</a:t>
            </a:r>
            <a:r>
              <a:rPr lang="es-ES_tradnl" altLang="en-US" sz="2800" dirty="0"/>
              <a:t>entajas</a:t>
            </a:r>
            <a:endParaRPr lang="en-US" altLang="en-US" sz="2800" dirty="0"/>
          </a:p>
        </p:txBody>
      </p:sp>
      <p:sp>
        <p:nvSpPr>
          <p:cNvPr id="518147" name="Rectangle 3"/>
          <p:cNvSpPr>
            <a:spLocks noGrp="1" noChangeArrowheads="1"/>
          </p:cNvSpPr>
          <p:nvPr>
            <p:ph type="body" idx="1"/>
          </p:nvPr>
        </p:nvSpPr>
        <p:spPr>
          <a:xfrm>
            <a:off x="179512" y="1556792"/>
            <a:ext cx="8712968" cy="3240360"/>
          </a:xfrm>
        </p:spPr>
        <p:txBody>
          <a:bodyPr/>
          <a:lstStyle/>
          <a:p>
            <a:pPr marL="609600" indent="-609600" algn="just">
              <a:buFontTx/>
              <a:buNone/>
            </a:pPr>
            <a:endParaRPr lang="en-GB" altLang="en-US" sz="2400" dirty="0"/>
          </a:p>
          <a:p>
            <a:pPr lvl="1" algn="just"/>
            <a:r>
              <a:rPr lang="es-ES_tradnl" sz="2400" dirty="0" smtClean="0"/>
              <a:t>Detector pequeño </a:t>
            </a:r>
            <a:r>
              <a:rPr lang="es-ES_tradnl" sz="2400" dirty="0"/>
              <a:t>debido a la </a:t>
            </a:r>
            <a:r>
              <a:rPr lang="es-ES_tradnl" sz="2400" dirty="0" smtClean="0"/>
              <a:t>distancia </a:t>
            </a:r>
            <a:r>
              <a:rPr lang="es-ES_tradnl" sz="2400" dirty="0"/>
              <a:t>recorrida por la partícula beta de tritio en el aire</a:t>
            </a:r>
            <a:r>
              <a:rPr lang="es-ES_tradnl" sz="2400" dirty="0" smtClean="0"/>
              <a:t>.</a:t>
            </a:r>
          </a:p>
          <a:p>
            <a:pPr lvl="1" algn="just"/>
            <a:endParaRPr lang="es-ES_tradnl" sz="2400" dirty="0" smtClean="0"/>
          </a:p>
          <a:p>
            <a:pPr lvl="1" algn="just"/>
            <a:r>
              <a:rPr lang="es-ES_tradnl" sz="2400" dirty="0"/>
              <a:t>Buena sensibilidad para el </a:t>
            </a:r>
            <a:r>
              <a:rPr lang="es-ES_tradnl" sz="2400" dirty="0" smtClean="0"/>
              <a:t>tritio</a:t>
            </a:r>
            <a:r>
              <a:rPr lang="en-GB" altLang="en-US" sz="2400" dirty="0" smtClean="0"/>
              <a:t>.</a:t>
            </a:r>
          </a:p>
          <a:p>
            <a:pPr lvl="1" algn="just"/>
            <a:endParaRPr lang="en-GB" altLang="en-US" sz="2400" dirty="0" smtClean="0"/>
          </a:p>
          <a:p>
            <a:pPr lvl="1" algn="just"/>
            <a:r>
              <a:rPr lang="es-ES_tradnl" sz="2400" dirty="0"/>
              <a:t>Bajo costo de mantenimiento</a:t>
            </a:r>
            <a:r>
              <a:rPr lang="es-ES_tradnl" sz="2400" dirty="0" smtClean="0"/>
              <a:t>.</a:t>
            </a:r>
          </a:p>
          <a:p>
            <a:pPr lvl="1" algn="just"/>
            <a:endParaRPr lang="es-ES_tradnl" sz="2400" dirty="0" smtClean="0"/>
          </a:p>
          <a:p>
            <a:pPr lvl="1" algn="just"/>
            <a:endParaRPr lang="en-GB" altLang="en-US" sz="2400" dirty="0" smtClean="0"/>
          </a:p>
        </p:txBody>
      </p:sp>
    </p:spTree>
    <p:extLst>
      <p:ext uri="{BB962C8B-B14F-4D97-AF65-F5344CB8AC3E}">
        <p14:creationId xmlns:p14="http://schemas.microsoft.com/office/powerpoint/2010/main" val="32223134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C825EA24-AEE6-4BFD-B738-FBFAC7EC357F}" type="slidenum">
              <a:rPr lang="en-GB" altLang="en-US" smtClean="0"/>
              <a:pPr/>
              <a:t>32</a:t>
            </a:fld>
            <a:endParaRPr lang="en-GB" altLang="en-US" dirty="0"/>
          </a:p>
        </p:txBody>
      </p:sp>
      <p:sp>
        <p:nvSpPr>
          <p:cNvPr id="518146" name="Rectangle 2"/>
          <p:cNvSpPr>
            <a:spLocks noGrp="1" noChangeArrowheads="1"/>
          </p:cNvSpPr>
          <p:nvPr>
            <p:ph type="title"/>
          </p:nvPr>
        </p:nvSpPr>
        <p:spPr>
          <a:xfrm>
            <a:off x="179512" y="98425"/>
            <a:ext cx="8784975" cy="762000"/>
          </a:xfrm>
        </p:spPr>
        <p:txBody>
          <a:bodyPr/>
          <a:lstStyle/>
          <a:p>
            <a:r>
              <a:rPr lang="es-ES_tradnl" sz="2800" dirty="0" smtClean="0"/>
              <a:t>Cámaras </a:t>
            </a:r>
            <a:r>
              <a:rPr lang="es-ES_tradnl" sz="2800" dirty="0"/>
              <a:t>de ionización - </a:t>
            </a:r>
            <a:r>
              <a:rPr lang="es-ES_tradnl" sz="2800" dirty="0" smtClean="0"/>
              <a:t>limitaciones</a:t>
            </a:r>
            <a:endParaRPr lang="en-US" altLang="en-US" sz="2800" dirty="0"/>
          </a:p>
        </p:txBody>
      </p:sp>
      <p:sp>
        <p:nvSpPr>
          <p:cNvPr id="518147" name="Rectangle 3"/>
          <p:cNvSpPr>
            <a:spLocks noGrp="1" noChangeArrowheads="1"/>
          </p:cNvSpPr>
          <p:nvPr>
            <p:ph type="body" idx="1"/>
          </p:nvPr>
        </p:nvSpPr>
        <p:spPr>
          <a:xfrm>
            <a:off x="179512" y="1484784"/>
            <a:ext cx="8712968" cy="3168352"/>
          </a:xfrm>
        </p:spPr>
        <p:txBody>
          <a:bodyPr/>
          <a:lstStyle/>
          <a:p>
            <a:pPr lvl="1" algn="just"/>
            <a:endParaRPr lang="en-GB" altLang="en-US" sz="2400" dirty="0" smtClean="0"/>
          </a:p>
          <a:p>
            <a:pPr algn="just">
              <a:lnSpc>
                <a:spcPct val="90000"/>
              </a:lnSpc>
              <a:buFontTx/>
              <a:buNone/>
            </a:pPr>
            <a:endParaRPr lang="en-GB" altLang="en-US" sz="2400" dirty="0"/>
          </a:p>
          <a:p>
            <a:pPr lvl="1" algn="just">
              <a:lnSpc>
                <a:spcPct val="90000"/>
              </a:lnSpc>
            </a:pPr>
            <a:r>
              <a:rPr lang="es-ES_tradnl" sz="2400" dirty="0"/>
              <a:t>Generalmente </a:t>
            </a:r>
            <a:r>
              <a:rPr lang="es-ES_tradnl" sz="2400" dirty="0" smtClean="0"/>
              <a:t>no específicas </a:t>
            </a:r>
            <a:r>
              <a:rPr lang="es-ES_tradnl" sz="2400" dirty="0"/>
              <a:t>para la medición </a:t>
            </a:r>
            <a:r>
              <a:rPr lang="es-ES_tradnl" sz="2400" dirty="0" smtClean="0"/>
              <a:t>de </a:t>
            </a:r>
            <a:r>
              <a:rPr lang="es-ES_tradnl" sz="2400" dirty="0"/>
              <a:t>tritio</a:t>
            </a:r>
            <a:r>
              <a:rPr lang="es-ES_tradnl" sz="2400" dirty="0" smtClean="0"/>
              <a:t>.</a:t>
            </a:r>
          </a:p>
          <a:p>
            <a:pPr lvl="1" algn="just">
              <a:lnSpc>
                <a:spcPct val="90000"/>
              </a:lnSpc>
            </a:pPr>
            <a:endParaRPr lang="es-ES_tradnl" sz="2400" dirty="0" smtClean="0"/>
          </a:p>
          <a:p>
            <a:pPr lvl="1" algn="just">
              <a:lnSpc>
                <a:spcPct val="90000"/>
              </a:lnSpc>
            </a:pPr>
            <a:r>
              <a:rPr lang="es-ES_tradnl" sz="2400" dirty="0"/>
              <a:t>L</a:t>
            </a:r>
            <a:r>
              <a:rPr lang="es-ES_tradnl" sz="2400" dirty="0" smtClean="0"/>
              <a:t>a </a:t>
            </a:r>
            <a:r>
              <a:rPr lang="es-ES_tradnl" sz="2400" dirty="0"/>
              <a:t>medición varía con los cambios de </a:t>
            </a:r>
            <a:r>
              <a:rPr lang="es-ES_tradnl" sz="2400" dirty="0" smtClean="0"/>
              <a:t>temperatura.</a:t>
            </a:r>
          </a:p>
          <a:p>
            <a:pPr lvl="1" algn="just">
              <a:lnSpc>
                <a:spcPct val="90000"/>
              </a:lnSpc>
            </a:pPr>
            <a:endParaRPr lang="es-ES_tradnl" sz="2400" dirty="0" smtClean="0"/>
          </a:p>
          <a:p>
            <a:pPr lvl="1" algn="just">
              <a:lnSpc>
                <a:spcPct val="90000"/>
              </a:lnSpc>
            </a:pPr>
            <a:r>
              <a:rPr lang="es-ES_tradnl" sz="2400" dirty="0"/>
              <a:t>L</a:t>
            </a:r>
            <a:r>
              <a:rPr lang="es-ES_tradnl" sz="2400" dirty="0" smtClean="0"/>
              <a:t>a </a:t>
            </a:r>
            <a:r>
              <a:rPr lang="es-ES_tradnl" sz="2400" dirty="0"/>
              <a:t>medición varía con </a:t>
            </a:r>
            <a:r>
              <a:rPr lang="es-ES_tradnl" sz="2400" dirty="0" smtClean="0"/>
              <a:t>los cambios de presión (respuesta directamente proporcional).</a:t>
            </a:r>
            <a:endParaRPr lang="en-US" altLang="en-US" dirty="0"/>
          </a:p>
        </p:txBody>
      </p:sp>
    </p:spTree>
    <p:extLst>
      <p:ext uri="{BB962C8B-B14F-4D97-AF65-F5344CB8AC3E}">
        <p14:creationId xmlns:p14="http://schemas.microsoft.com/office/powerpoint/2010/main" val="40668290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AB95C10A-43B3-4683-979B-7DC88AA94C12}" type="slidenum">
              <a:rPr lang="en-GB" altLang="en-US" smtClean="0"/>
              <a:pPr/>
              <a:t>33</a:t>
            </a:fld>
            <a:endParaRPr lang="en-GB" altLang="en-US" dirty="0"/>
          </a:p>
        </p:txBody>
      </p:sp>
      <p:sp>
        <p:nvSpPr>
          <p:cNvPr id="504835" name="Rectangle 3"/>
          <p:cNvSpPr>
            <a:spLocks noGrp="1" noChangeArrowheads="1"/>
          </p:cNvSpPr>
          <p:nvPr>
            <p:ph type="body" idx="1"/>
          </p:nvPr>
        </p:nvSpPr>
        <p:spPr>
          <a:xfrm>
            <a:off x="304800" y="1143000"/>
            <a:ext cx="8604250" cy="4775200"/>
          </a:xfrm>
        </p:spPr>
        <p:txBody>
          <a:bodyPr/>
          <a:lstStyle/>
          <a:p>
            <a:pPr algn="ctr">
              <a:buFontTx/>
              <a:buNone/>
            </a:pPr>
            <a:endParaRPr lang="en-US" altLang="en-US" sz="3600" dirty="0"/>
          </a:p>
          <a:p>
            <a:pPr algn="ctr">
              <a:buFontTx/>
              <a:buNone/>
            </a:pPr>
            <a:endParaRPr lang="en-US" altLang="en-US" sz="3600" dirty="0"/>
          </a:p>
          <a:p>
            <a:pPr algn="ctr">
              <a:buFontTx/>
              <a:buNone/>
            </a:pPr>
            <a:endParaRPr lang="en-US" altLang="en-US" sz="3600" dirty="0"/>
          </a:p>
          <a:p>
            <a:pPr algn="ctr">
              <a:buFontTx/>
              <a:buNone/>
            </a:pPr>
            <a:r>
              <a:rPr lang="es-ES_tradnl" sz="3600" dirty="0"/>
              <a:t>Monitoreo de </a:t>
            </a:r>
            <a:r>
              <a:rPr lang="es-ES_tradnl" sz="3600" baseline="30000" dirty="0" smtClean="0"/>
              <a:t>14</a:t>
            </a:r>
            <a:r>
              <a:rPr lang="es-ES_tradnl" sz="3600" dirty="0" smtClean="0"/>
              <a:t>C</a:t>
            </a:r>
            <a:endParaRPr lang="en-US" altLang="en-US" sz="3600" dirty="0"/>
          </a:p>
        </p:txBody>
      </p:sp>
    </p:spTree>
    <p:extLst>
      <p:ext uri="{BB962C8B-B14F-4D97-AF65-F5344CB8AC3E}">
        <p14:creationId xmlns:p14="http://schemas.microsoft.com/office/powerpoint/2010/main" val="14937414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574" y="98425"/>
            <a:ext cx="8861425" cy="762000"/>
          </a:xfrm>
        </p:spPr>
        <p:txBody>
          <a:bodyPr/>
          <a:lstStyle/>
          <a:p>
            <a:r>
              <a:rPr lang="es-ES_tradnl" sz="2800" baseline="30000" dirty="0"/>
              <a:t>14</a:t>
            </a:r>
            <a:r>
              <a:rPr lang="es-ES_tradnl" sz="2800" dirty="0"/>
              <a:t>C en centrales nucleares</a:t>
            </a:r>
            <a:endParaRPr lang="en-GB" sz="2800" dirty="0"/>
          </a:p>
        </p:txBody>
      </p:sp>
      <p:sp>
        <p:nvSpPr>
          <p:cNvPr id="3" name="Content Placeholder 2"/>
          <p:cNvSpPr>
            <a:spLocks noGrp="1"/>
          </p:cNvSpPr>
          <p:nvPr>
            <p:ph idx="1"/>
          </p:nvPr>
        </p:nvSpPr>
        <p:spPr>
          <a:xfrm>
            <a:off x="179512" y="1340768"/>
            <a:ext cx="8833866" cy="4572000"/>
          </a:xfrm>
        </p:spPr>
        <p:txBody>
          <a:bodyPr/>
          <a:lstStyle/>
          <a:p>
            <a:pPr algn="just"/>
            <a:r>
              <a:rPr lang="es-ES_tradnl" sz="2400" dirty="0"/>
              <a:t>El </a:t>
            </a:r>
            <a:r>
              <a:rPr lang="en-GB" sz="2400" baseline="30000" dirty="0"/>
              <a:t>14</a:t>
            </a:r>
            <a:r>
              <a:rPr lang="en-GB" sz="2400" dirty="0"/>
              <a:t>C </a:t>
            </a:r>
            <a:r>
              <a:rPr lang="es-ES_tradnl" sz="2400" dirty="0" smtClean="0"/>
              <a:t>y tritio </a:t>
            </a:r>
            <a:r>
              <a:rPr lang="es-ES_tradnl" sz="2400" dirty="0"/>
              <a:t>son emisores beta de baja energía y no presentan un peligro de radiación externa</a:t>
            </a:r>
            <a:r>
              <a:rPr lang="es-ES_tradnl" sz="2400" dirty="0" smtClean="0"/>
              <a:t>.</a:t>
            </a:r>
          </a:p>
          <a:p>
            <a:pPr algn="just"/>
            <a:endParaRPr lang="en-GB" sz="2400" dirty="0" smtClean="0"/>
          </a:p>
          <a:p>
            <a:pPr algn="just"/>
            <a:r>
              <a:rPr lang="es-ES_tradnl" sz="2400" dirty="0"/>
              <a:t>Las principales reacciones de activación de neutrones que producen </a:t>
            </a:r>
            <a:r>
              <a:rPr lang="es-ES_tradnl" sz="2400" baseline="30000" dirty="0"/>
              <a:t>14</a:t>
            </a:r>
            <a:r>
              <a:rPr lang="es-ES_tradnl" sz="2400" dirty="0"/>
              <a:t>C en reactores de energía nuclear </a:t>
            </a:r>
            <a:r>
              <a:rPr lang="es-ES_tradnl" sz="2400" dirty="0" smtClean="0"/>
              <a:t>son:</a:t>
            </a:r>
          </a:p>
          <a:p>
            <a:pPr algn="just"/>
            <a:endParaRPr lang="es-ES_tradnl" sz="2400" dirty="0"/>
          </a:p>
          <a:p>
            <a:pPr lvl="1" algn="just"/>
            <a:r>
              <a:rPr lang="en-GB" sz="2400" dirty="0" smtClean="0"/>
              <a:t>(</a:t>
            </a:r>
            <a:r>
              <a:rPr lang="en-GB" sz="2400" dirty="0"/>
              <a:t>a) </a:t>
            </a:r>
            <a:r>
              <a:rPr lang="en-GB" sz="2400" baseline="30000" dirty="0" smtClean="0"/>
              <a:t>14</a:t>
            </a:r>
            <a:r>
              <a:rPr lang="en-GB" sz="2400" dirty="0" smtClean="0"/>
              <a:t>N(</a:t>
            </a:r>
            <a:r>
              <a:rPr lang="en-GB" sz="2400" dirty="0" err="1" smtClean="0"/>
              <a:t>n,p</a:t>
            </a:r>
            <a:r>
              <a:rPr lang="en-GB" sz="2400" dirty="0" smtClean="0"/>
              <a:t>)</a:t>
            </a:r>
            <a:r>
              <a:rPr lang="en-GB" sz="2400" baseline="30000" dirty="0" smtClean="0"/>
              <a:t>14</a:t>
            </a:r>
            <a:r>
              <a:rPr lang="en-GB" sz="2400" dirty="0" smtClean="0"/>
              <a:t>C</a:t>
            </a:r>
          </a:p>
          <a:p>
            <a:pPr lvl="1" algn="just"/>
            <a:r>
              <a:rPr lang="en-GB" sz="2400" dirty="0" smtClean="0"/>
              <a:t>(b</a:t>
            </a:r>
            <a:r>
              <a:rPr lang="en-GB" sz="2400" dirty="0"/>
              <a:t>) </a:t>
            </a:r>
            <a:r>
              <a:rPr lang="en-GB" sz="2400" baseline="30000" dirty="0" smtClean="0"/>
              <a:t>17</a:t>
            </a:r>
            <a:r>
              <a:rPr lang="en-GB" sz="2400" dirty="0" smtClean="0"/>
              <a:t>O(n,</a:t>
            </a:r>
            <a:r>
              <a:rPr lang="el-GR" sz="2400" dirty="0" smtClean="0"/>
              <a:t>α</a:t>
            </a:r>
            <a:r>
              <a:rPr lang="en-GB" sz="2400" dirty="0" smtClean="0"/>
              <a:t>)</a:t>
            </a:r>
            <a:r>
              <a:rPr lang="en-GB" sz="2400" baseline="30000" dirty="0" smtClean="0"/>
              <a:t>14</a:t>
            </a:r>
            <a:r>
              <a:rPr lang="en-GB" sz="2400" dirty="0" smtClean="0"/>
              <a:t>C</a:t>
            </a:r>
          </a:p>
          <a:p>
            <a:pPr lvl="1"/>
            <a:r>
              <a:rPr lang="en-GB" sz="2400" dirty="0" smtClean="0"/>
              <a:t>(</a:t>
            </a:r>
            <a:r>
              <a:rPr lang="en-GB" sz="2400" dirty="0"/>
              <a:t>c) </a:t>
            </a:r>
            <a:r>
              <a:rPr lang="en-GB" sz="2400" baseline="30000" dirty="0" smtClean="0"/>
              <a:t>13</a:t>
            </a:r>
            <a:r>
              <a:rPr lang="en-GB" sz="2400" dirty="0" smtClean="0"/>
              <a:t>C(n,</a:t>
            </a:r>
            <a:r>
              <a:rPr lang="el-GR" sz="2400" dirty="0" smtClean="0"/>
              <a:t>γ</a:t>
            </a:r>
            <a:r>
              <a:rPr lang="en-GB" sz="2400" dirty="0" smtClean="0"/>
              <a:t>)</a:t>
            </a:r>
            <a:r>
              <a:rPr lang="en-GB" sz="2400" baseline="30000" dirty="0" smtClean="0"/>
              <a:t>14</a:t>
            </a:r>
            <a:r>
              <a:rPr lang="en-GB" sz="2400" dirty="0" smtClean="0"/>
              <a:t>C</a:t>
            </a:r>
          </a:p>
          <a:p>
            <a:pPr lvl="1"/>
            <a:r>
              <a:rPr lang="en-GB" sz="2400" dirty="0" smtClean="0"/>
              <a:t>(</a:t>
            </a:r>
            <a:r>
              <a:rPr lang="en-GB" sz="2400" dirty="0"/>
              <a:t>d) </a:t>
            </a:r>
            <a:r>
              <a:rPr lang="en-GB" sz="2400" baseline="30000" dirty="0" smtClean="0"/>
              <a:t>15</a:t>
            </a:r>
            <a:r>
              <a:rPr lang="en-GB" sz="2400" dirty="0" smtClean="0"/>
              <a:t>N(</a:t>
            </a:r>
            <a:r>
              <a:rPr lang="en-GB" sz="2400" dirty="0" err="1" smtClean="0"/>
              <a:t>n,d</a:t>
            </a:r>
            <a:r>
              <a:rPr lang="en-GB" sz="2400" dirty="0" smtClean="0"/>
              <a:t>)</a:t>
            </a:r>
            <a:r>
              <a:rPr lang="en-GB" sz="2400" baseline="30000" dirty="0" smtClean="0"/>
              <a:t>14</a:t>
            </a:r>
            <a:r>
              <a:rPr lang="en-GB" sz="2400" dirty="0" smtClean="0"/>
              <a:t>C</a:t>
            </a:r>
          </a:p>
          <a:p>
            <a:pPr lvl="1"/>
            <a:r>
              <a:rPr lang="en-GB" sz="2400" dirty="0" smtClean="0"/>
              <a:t>(</a:t>
            </a:r>
            <a:r>
              <a:rPr lang="en-GB" sz="2400" dirty="0"/>
              <a:t>e) </a:t>
            </a:r>
            <a:r>
              <a:rPr lang="en-GB" sz="2400" baseline="30000" dirty="0" smtClean="0"/>
              <a:t>16</a:t>
            </a:r>
            <a:r>
              <a:rPr lang="en-GB" sz="2400" dirty="0" smtClean="0"/>
              <a:t>O(n,</a:t>
            </a:r>
            <a:r>
              <a:rPr lang="en-GB" sz="2400" baseline="30000" dirty="0" smtClean="0"/>
              <a:t>3</a:t>
            </a:r>
            <a:r>
              <a:rPr lang="en-GB" sz="2400" dirty="0" smtClean="0"/>
              <a:t>He)</a:t>
            </a:r>
            <a:r>
              <a:rPr lang="en-GB" sz="2400" baseline="30000" dirty="0" smtClean="0"/>
              <a:t>14</a:t>
            </a:r>
            <a:r>
              <a:rPr lang="en-GB" sz="2400" dirty="0" smtClean="0"/>
              <a:t>C</a:t>
            </a:r>
            <a:endParaRPr lang="en-GB" sz="2400"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34</a:t>
            </a:fld>
            <a:endParaRPr lang="en-US" dirty="0"/>
          </a:p>
        </p:txBody>
      </p:sp>
    </p:spTree>
    <p:extLst>
      <p:ext uri="{BB962C8B-B14F-4D97-AF65-F5344CB8AC3E}">
        <p14:creationId xmlns:p14="http://schemas.microsoft.com/office/powerpoint/2010/main" val="22542732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fld id="{AD5E351C-CB19-4C05-A213-8C7658475918}" type="slidenum">
              <a:rPr lang="en-GB" altLang="en-US" smtClean="0"/>
              <a:pPr/>
              <a:t>35</a:t>
            </a:fld>
            <a:endParaRPr lang="en-GB" altLang="en-US" dirty="0"/>
          </a:p>
        </p:txBody>
      </p:sp>
      <p:sp>
        <p:nvSpPr>
          <p:cNvPr id="1134594" name="Rectangle 2"/>
          <p:cNvSpPr>
            <a:spLocks noGrp="1" noChangeArrowheads="1"/>
          </p:cNvSpPr>
          <p:nvPr>
            <p:ph type="title"/>
          </p:nvPr>
        </p:nvSpPr>
        <p:spPr/>
        <p:txBody>
          <a:bodyPr/>
          <a:lstStyle/>
          <a:p>
            <a:r>
              <a:rPr lang="es-ES_tradnl" sz="2800" dirty="0"/>
              <a:t>Formas químicas </a:t>
            </a:r>
            <a:r>
              <a:rPr lang="es-ES_tradnl" sz="2800" dirty="0" smtClean="0"/>
              <a:t>del </a:t>
            </a:r>
            <a:r>
              <a:rPr lang="es-ES_tradnl" sz="2800" baseline="30000" dirty="0" smtClean="0"/>
              <a:t>14</a:t>
            </a:r>
            <a:r>
              <a:rPr lang="es-ES_tradnl" sz="2800" dirty="0" smtClean="0"/>
              <a:t>C</a:t>
            </a:r>
            <a:endParaRPr lang="en-US" altLang="en-US" sz="2800" u="sng" dirty="0"/>
          </a:p>
        </p:txBody>
      </p:sp>
      <p:sp>
        <p:nvSpPr>
          <p:cNvPr id="1134595" name="Rectangle 3"/>
          <p:cNvSpPr>
            <a:spLocks noGrp="1" noChangeArrowheads="1"/>
          </p:cNvSpPr>
          <p:nvPr>
            <p:ph type="body" idx="1"/>
          </p:nvPr>
        </p:nvSpPr>
        <p:spPr>
          <a:xfrm>
            <a:off x="274638" y="1628800"/>
            <a:ext cx="8593137" cy="3600400"/>
          </a:xfrm>
        </p:spPr>
        <p:txBody>
          <a:bodyPr/>
          <a:lstStyle/>
          <a:p>
            <a:pPr algn="just"/>
            <a:r>
              <a:rPr lang="es-ES_tradnl" sz="2400" baseline="30000" dirty="0" smtClean="0"/>
              <a:t>14</a:t>
            </a:r>
            <a:r>
              <a:rPr lang="es-ES_tradnl" sz="2400" dirty="0" smtClean="0"/>
              <a:t>C </a:t>
            </a:r>
            <a:r>
              <a:rPr lang="es-ES_tradnl" sz="2400" dirty="0"/>
              <a:t>se puede encontrar </a:t>
            </a:r>
            <a:r>
              <a:rPr lang="es-ES_tradnl" sz="2400" dirty="0" smtClean="0"/>
              <a:t>como CO</a:t>
            </a:r>
            <a:r>
              <a:rPr lang="es-ES_tradnl" sz="2400" baseline="-25000" dirty="0" smtClean="0"/>
              <a:t>2</a:t>
            </a:r>
            <a:r>
              <a:rPr lang="es-ES_tradnl" sz="2400" dirty="0"/>
              <a:t>, CO o hidrocarburos</a:t>
            </a:r>
            <a:r>
              <a:rPr lang="en-US" altLang="en-US" sz="2400" dirty="0" smtClean="0"/>
              <a:t>. </a:t>
            </a:r>
          </a:p>
          <a:p>
            <a:pPr algn="just"/>
            <a:endParaRPr lang="en-US" altLang="en-US" sz="2400" dirty="0" smtClean="0"/>
          </a:p>
          <a:p>
            <a:pPr algn="just"/>
            <a:r>
              <a:rPr lang="es-ES_tradnl" sz="2400" dirty="0"/>
              <a:t>El CO y los hidrocarburos se pueden convertir a CO</a:t>
            </a:r>
            <a:r>
              <a:rPr lang="es-ES_tradnl" sz="2400" baseline="-25000" dirty="0"/>
              <a:t>2</a:t>
            </a:r>
            <a:r>
              <a:rPr lang="es-ES_tradnl" sz="2400" dirty="0"/>
              <a:t>, por un catalizador a alta temperatura</a:t>
            </a:r>
            <a:r>
              <a:rPr lang="es-ES_tradnl" sz="2400" dirty="0" smtClean="0"/>
              <a:t>.</a:t>
            </a:r>
          </a:p>
          <a:p>
            <a:pPr algn="just"/>
            <a:endParaRPr lang="en-US" altLang="en-US" sz="2400" dirty="0"/>
          </a:p>
          <a:p>
            <a:pPr algn="just"/>
            <a:r>
              <a:rPr lang="es-ES_tradnl" sz="2400" dirty="0"/>
              <a:t>La conversión es </a:t>
            </a:r>
            <a:r>
              <a:rPr lang="es-ES_tradnl" sz="2400" dirty="0" smtClean="0"/>
              <a:t>necesaria porque, </a:t>
            </a:r>
            <a:r>
              <a:rPr lang="es-ES_tradnl" sz="2400" dirty="0"/>
              <a:t>en la forma de </a:t>
            </a:r>
            <a:r>
              <a:rPr lang="es-ES_tradnl" sz="2400" dirty="0" smtClean="0"/>
              <a:t>CO</a:t>
            </a:r>
            <a:r>
              <a:rPr lang="es-ES_tradnl" sz="2400" baseline="-25000" dirty="0" smtClean="0"/>
              <a:t>2, </a:t>
            </a:r>
            <a:r>
              <a:rPr lang="es-ES_tradnl" sz="2400" dirty="0" smtClean="0"/>
              <a:t>es </a:t>
            </a:r>
            <a:r>
              <a:rPr lang="es-ES_tradnl" sz="2400" dirty="0"/>
              <a:t>fácil medir la </a:t>
            </a:r>
            <a:r>
              <a:rPr lang="es-ES_tradnl" sz="2400" dirty="0" smtClean="0"/>
              <a:t>actividad del </a:t>
            </a:r>
            <a:r>
              <a:rPr lang="es-ES_tradnl" sz="2400" baseline="30000" dirty="0" smtClean="0"/>
              <a:t>14</a:t>
            </a:r>
            <a:r>
              <a:rPr lang="es-ES_tradnl" sz="2400" dirty="0" smtClean="0"/>
              <a:t>C</a:t>
            </a:r>
            <a:r>
              <a:rPr lang="es-ES_tradnl" sz="2400" baseline="-25000" dirty="0" smtClean="0"/>
              <a:t>.</a:t>
            </a:r>
          </a:p>
          <a:p>
            <a:pPr algn="just"/>
            <a:endParaRPr lang="en-US" altLang="en-US" sz="2400" baseline="-25000" dirty="0" smtClean="0"/>
          </a:p>
          <a:p>
            <a:pPr marL="0" indent="0" algn="just">
              <a:buNone/>
            </a:pPr>
            <a:endParaRPr lang="en-US" altLang="en-US" sz="2800" dirty="0" smtClean="0"/>
          </a:p>
        </p:txBody>
      </p:sp>
    </p:spTree>
    <p:extLst>
      <p:ext uri="{BB962C8B-B14F-4D97-AF65-F5344CB8AC3E}">
        <p14:creationId xmlns:p14="http://schemas.microsoft.com/office/powerpoint/2010/main" val="957972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fld id="{AD5E351C-CB19-4C05-A213-8C7658475918}" type="slidenum">
              <a:rPr lang="en-GB" altLang="en-US" smtClean="0"/>
              <a:pPr/>
              <a:t>36</a:t>
            </a:fld>
            <a:endParaRPr lang="en-GB" altLang="en-US" dirty="0"/>
          </a:p>
        </p:txBody>
      </p:sp>
      <p:sp>
        <p:nvSpPr>
          <p:cNvPr id="1134594" name="Rectangle 2"/>
          <p:cNvSpPr>
            <a:spLocks noGrp="1" noChangeArrowheads="1"/>
          </p:cNvSpPr>
          <p:nvPr>
            <p:ph type="title"/>
          </p:nvPr>
        </p:nvSpPr>
        <p:spPr/>
        <p:txBody>
          <a:bodyPr/>
          <a:lstStyle/>
          <a:p>
            <a:r>
              <a:rPr lang="es-ES_tradnl" sz="2800" dirty="0" smtClean="0"/>
              <a:t>Técnicas de monitorización</a:t>
            </a:r>
            <a:endParaRPr lang="en-US" altLang="en-US" sz="2800" u="sng" dirty="0"/>
          </a:p>
        </p:txBody>
      </p:sp>
      <p:sp>
        <p:nvSpPr>
          <p:cNvPr id="1134595" name="Rectangle 3"/>
          <p:cNvSpPr>
            <a:spLocks noGrp="1" noChangeArrowheads="1"/>
          </p:cNvSpPr>
          <p:nvPr>
            <p:ph type="body" idx="1"/>
          </p:nvPr>
        </p:nvSpPr>
        <p:spPr>
          <a:xfrm>
            <a:off x="274638" y="1556792"/>
            <a:ext cx="8593137" cy="3384376"/>
          </a:xfrm>
        </p:spPr>
        <p:txBody>
          <a:bodyPr/>
          <a:lstStyle/>
          <a:p>
            <a:pPr algn="just"/>
            <a:endParaRPr lang="en-US" altLang="en-US" sz="2400" baseline="-25000" dirty="0" smtClean="0"/>
          </a:p>
          <a:p>
            <a:pPr algn="just"/>
            <a:r>
              <a:rPr lang="es-ES_tradnl" sz="2400" dirty="0"/>
              <a:t>Las técnicas de muestreo </a:t>
            </a:r>
            <a:r>
              <a:rPr lang="es-ES_tradnl" sz="2400" dirty="0" smtClean="0"/>
              <a:t>de </a:t>
            </a:r>
            <a:r>
              <a:rPr lang="es-ES_tradnl" sz="2400" baseline="30000" dirty="0" smtClean="0"/>
              <a:t>14</a:t>
            </a:r>
            <a:r>
              <a:rPr lang="es-ES_tradnl" sz="2400" dirty="0" smtClean="0"/>
              <a:t>CO</a:t>
            </a:r>
            <a:r>
              <a:rPr lang="es-ES_tradnl" sz="2400" baseline="-25000" dirty="0" smtClean="0"/>
              <a:t>2</a:t>
            </a:r>
            <a:r>
              <a:rPr lang="es-ES_tradnl" sz="2400" dirty="0" smtClean="0"/>
              <a:t> </a:t>
            </a:r>
            <a:r>
              <a:rPr lang="es-ES_tradnl" sz="2400" dirty="0"/>
              <a:t>en el aire pueden ser activas o pasivas</a:t>
            </a:r>
            <a:r>
              <a:rPr lang="es-ES_tradnl" sz="2400" dirty="0" smtClean="0"/>
              <a:t>.</a:t>
            </a:r>
          </a:p>
          <a:p>
            <a:pPr algn="just"/>
            <a:endParaRPr lang="en-GB" sz="2400" dirty="0" smtClean="0"/>
          </a:p>
          <a:p>
            <a:pPr algn="just"/>
            <a:r>
              <a:rPr lang="es-ES_tradnl" sz="2400" dirty="0"/>
              <a:t>Los monitores en tiempo real utilizados para el </a:t>
            </a:r>
            <a:r>
              <a:rPr lang="es-ES_tradnl" sz="2400" dirty="0" smtClean="0"/>
              <a:t>muestreo de tritio también pueden </a:t>
            </a:r>
            <a:r>
              <a:rPr lang="es-ES_tradnl" sz="2400" dirty="0"/>
              <a:t>ser adecuados </a:t>
            </a:r>
            <a:r>
              <a:rPr lang="es-ES_tradnl" sz="2400" dirty="0" smtClean="0"/>
              <a:t>para el </a:t>
            </a:r>
            <a:r>
              <a:rPr lang="es-ES_tradnl" sz="2400" baseline="30000" dirty="0" smtClean="0"/>
              <a:t>14</a:t>
            </a:r>
            <a:r>
              <a:rPr lang="es-ES_tradnl" sz="2400" dirty="0" smtClean="0"/>
              <a:t>C.</a:t>
            </a:r>
            <a:endParaRPr lang="en-US" altLang="en-US" sz="2800" dirty="0" smtClean="0"/>
          </a:p>
        </p:txBody>
      </p:sp>
    </p:spTree>
    <p:extLst>
      <p:ext uri="{BB962C8B-B14F-4D97-AF65-F5344CB8AC3E}">
        <p14:creationId xmlns:p14="http://schemas.microsoft.com/office/powerpoint/2010/main" val="30342933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fld id="{FE73B170-09CA-4D73-A1BD-3BE9EE157FD1}" type="slidenum">
              <a:rPr lang="en-GB" altLang="en-US" smtClean="0"/>
              <a:pPr/>
              <a:t>37</a:t>
            </a:fld>
            <a:endParaRPr lang="en-GB" altLang="en-US" dirty="0"/>
          </a:p>
        </p:txBody>
      </p:sp>
      <p:sp>
        <p:nvSpPr>
          <p:cNvPr id="1135618" name="Rectangle 2"/>
          <p:cNvSpPr>
            <a:spLocks noGrp="1" noChangeArrowheads="1"/>
          </p:cNvSpPr>
          <p:nvPr>
            <p:ph type="title"/>
          </p:nvPr>
        </p:nvSpPr>
        <p:spPr>
          <a:xfrm>
            <a:off x="192881" y="181235"/>
            <a:ext cx="8534400" cy="762000"/>
          </a:xfrm>
        </p:spPr>
        <p:txBody>
          <a:bodyPr/>
          <a:lstStyle/>
          <a:p>
            <a:r>
              <a:rPr lang="en-GB" sz="2800" dirty="0"/>
              <a:t>Muestreo del </a:t>
            </a:r>
            <a:r>
              <a:rPr lang="en-GB" sz="2800" dirty="0" err="1"/>
              <a:t>aire</a:t>
            </a:r>
            <a:r>
              <a:rPr lang="en-GB" sz="2800" dirty="0"/>
              <a:t> </a:t>
            </a:r>
            <a:r>
              <a:rPr lang="en-GB" sz="2800" dirty="0" smtClean="0"/>
              <a:t>para </a:t>
            </a:r>
            <a:r>
              <a:rPr lang="en-GB" sz="2800" baseline="30000" dirty="0" smtClean="0"/>
              <a:t>14</a:t>
            </a:r>
            <a:r>
              <a:rPr lang="en-GB" sz="2800" dirty="0" smtClean="0"/>
              <a:t>C</a:t>
            </a:r>
            <a:endParaRPr lang="en-US" altLang="en-US" sz="2800" u="sng" dirty="0"/>
          </a:p>
        </p:txBody>
      </p:sp>
      <p:sp>
        <p:nvSpPr>
          <p:cNvPr id="1135619" name="Rectangle 3"/>
          <p:cNvSpPr>
            <a:spLocks noGrp="1" noChangeArrowheads="1"/>
          </p:cNvSpPr>
          <p:nvPr>
            <p:ph type="body" idx="1"/>
          </p:nvPr>
        </p:nvSpPr>
        <p:spPr>
          <a:xfrm>
            <a:off x="35496" y="1534120"/>
            <a:ext cx="8604250" cy="4415160"/>
          </a:xfrm>
        </p:spPr>
        <p:txBody>
          <a:bodyPr/>
          <a:lstStyle/>
          <a:p>
            <a:pPr algn="just">
              <a:lnSpc>
                <a:spcPct val="80000"/>
              </a:lnSpc>
            </a:pPr>
            <a:r>
              <a:rPr lang="es-ES_tradnl" sz="2400" baseline="30000" dirty="0" smtClean="0"/>
              <a:t>14</a:t>
            </a:r>
            <a:r>
              <a:rPr lang="es-ES_tradnl" sz="2400" dirty="0" smtClean="0"/>
              <a:t>CO</a:t>
            </a:r>
            <a:r>
              <a:rPr lang="es-ES_tradnl" sz="2400" baseline="-25000" dirty="0" smtClean="0"/>
              <a:t>2</a:t>
            </a:r>
            <a:r>
              <a:rPr lang="es-ES_tradnl" sz="2400" dirty="0" smtClean="0"/>
              <a:t> </a:t>
            </a:r>
            <a:r>
              <a:rPr lang="es-ES_tradnl" sz="2400" dirty="0"/>
              <a:t>se puede retener burbujeando </a:t>
            </a:r>
            <a:r>
              <a:rPr lang="es-ES_tradnl" sz="2400" dirty="0" smtClean="0"/>
              <a:t>el aire a </a:t>
            </a:r>
            <a:r>
              <a:rPr lang="es-ES_tradnl" sz="2400" dirty="0"/>
              <a:t>través de una solución de hidróxido de sodio o en un </a:t>
            </a:r>
            <a:r>
              <a:rPr lang="es-ES_tradnl" sz="2400" dirty="0" smtClean="0"/>
              <a:t>adsorbente </a:t>
            </a:r>
            <a:r>
              <a:rPr lang="es-ES_tradnl" sz="2400" dirty="0"/>
              <a:t>sólido como la zeolita</a:t>
            </a:r>
            <a:r>
              <a:rPr lang="es-ES_tradnl" sz="2400" dirty="0" smtClean="0"/>
              <a:t>.</a:t>
            </a:r>
          </a:p>
          <a:p>
            <a:pPr algn="just">
              <a:lnSpc>
                <a:spcPct val="80000"/>
              </a:lnSpc>
            </a:pPr>
            <a:endParaRPr lang="es-ES_tradnl" sz="2400" dirty="0" smtClean="0"/>
          </a:p>
          <a:p>
            <a:pPr algn="just">
              <a:lnSpc>
                <a:spcPct val="80000"/>
              </a:lnSpc>
            </a:pPr>
            <a:endParaRPr lang="en-US" altLang="en-US" sz="2400" dirty="0"/>
          </a:p>
          <a:p>
            <a:pPr algn="just">
              <a:lnSpc>
                <a:spcPct val="80000"/>
              </a:lnSpc>
            </a:pPr>
            <a:r>
              <a:rPr lang="es-ES_tradnl" sz="2400" dirty="0"/>
              <a:t>El aire pasa a través de </a:t>
            </a:r>
            <a:r>
              <a:rPr lang="es-ES_tradnl" sz="2400" dirty="0" smtClean="0"/>
              <a:t>un conjunto de </a:t>
            </a:r>
            <a:r>
              <a:rPr lang="es-ES_tradnl" sz="2400" dirty="0" err="1" smtClean="0"/>
              <a:t>borboteadores</a:t>
            </a:r>
            <a:r>
              <a:rPr lang="es-ES_tradnl" sz="2400" dirty="0" smtClean="0"/>
              <a:t> con </a:t>
            </a:r>
            <a:r>
              <a:rPr lang="es-ES_tradnl" sz="2400" dirty="0"/>
              <a:t>solución de hidróxido sódico en el rango de </a:t>
            </a:r>
            <a:r>
              <a:rPr lang="es-ES_tradnl" sz="2400" dirty="0" smtClean="0"/>
              <a:t>0,8 - 4,0 M </a:t>
            </a:r>
            <a:r>
              <a:rPr lang="es-ES_tradnl" sz="2400" dirty="0"/>
              <a:t>(o </a:t>
            </a:r>
            <a:r>
              <a:rPr lang="es-ES_tradnl" sz="2400" dirty="0" smtClean="0"/>
              <a:t>tubos llenos </a:t>
            </a:r>
            <a:r>
              <a:rPr lang="es-ES_tradnl" sz="2400" dirty="0"/>
              <a:t>de </a:t>
            </a:r>
            <a:r>
              <a:rPr lang="es-ES_tradnl" sz="2400" dirty="0" smtClean="0"/>
              <a:t>adsorbente </a:t>
            </a:r>
            <a:r>
              <a:rPr lang="es-ES_tradnl" sz="2400" dirty="0"/>
              <a:t>sólido), un horno y un segundo conjunto de </a:t>
            </a:r>
            <a:r>
              <a:rPr lang="es-ES_tradnl" sz="2400" dirty="0" err="1"/>
              <a:t>borboteadores</a:t>
            </a:r>
            <a:r>
              <a:rPr lang="es-ES_tradnl" sz="2400" dirty="0" smtClean="0"/>
              <a:t> </a:t>
            </a:r>
            <a:r>
              <a:rPr lang="es-ES_tradnl" sz="2400" dirty="0"/>
              <a:t>(o tubos llenos de </a:t>
            </a:r>
            <a:r>
              <a:rPr lang="es-ES_tradnl" sz="2400" dirty="0" smtClean="0"/>
              <a:t>adsorbente </a:t>
            </a:r>
            <a:r>
              <a:rPr lang="es-ES_tradnl" sz="2400" dirty="0"/>
              <a:t>sólido</a:t>
            </a:r>
            <a:r>
              <a:rPr lang="es-ES_tradnl" sz="2400" dirty="0" smtClean="0"/>
              <a:t>).</a:t>
            </a:r>
          </a:p>
          <a:p>
            <a:pPr algn="just">
              <a:lnSpc>
                <a:spcPct val="80000"/>
              </a:lnSpc>
            </a:pPr>
            <a:endParaRPr lang="en-US" altLang="en-US" sz="2400" dirty="0"/>
          </a:p>
          <a:p>
            <a:pPr algn="just"/>
            <a:r>
              <a:rPr lang="es-ES_tradnl" sz="2400" dirty="0"/>
              <a:t>El primer </a:t>
            </a:r>
            <a:r>
              <a:rPr lang="es-ES_tradnl" sz="2400" dirty="0" smtClean="0"/>
              <a:t>conjunto de </a:t>
            </a:r>
            <a:r>
              <a:rPr lang="es-ES_tradnl" sz="2400" dirty="0" err="1" smtClean="0"/>
              <a:t>borboteadores</a:t>
            </a:r>
            <a:r>
              <a:rPr lang="es-ES_tradnl" sz="2400" dirty="0" smtClean="0"/>
              <a:t> </a:t>
            </a:r>
            <a:r>
              <a:rPr lang="es-ES_tradnl" sz="2400" dirty="0"/>
              <a:t>(o </a:t>
            </a:r>
            <a:r>
              <a:rPr lang="es-ES_tradnl" sz="2400" dirty="0" smtClean="0"/>
              <a:t>tubos </a:t>
            </a:r>
            <a:r>
              <a:rPr lang="es-ES_tradnl" sz="2400" dirty="0" err="1" smtClean="0"/>
              <a:t>com</a:t>
            </a:r>
            <a:r>
              <a:rPr lang="es-ES_tradnl" sz="2400" dirty="0" smtClean="0"/>
              <a:t> adsorbente) </a:t>
            </a:r>
            <a:r>
              <a:rPr lang="es-ES_tradnl" sz="2400" dirty="0"/>
              <a:t>retiene el </a:t>
            </a:r>
            <a:r>
              <a:rPr lang="es-ES_tradnl" sz="2400" baseline="30000" dirty="0" smtClean="0"/>
              <a:t>14</a:t>
            </a:r>
            <a:r>
              <a:rPr lang="es-ES_tradnl" sz="2400" dirty="0" smtClean="0"/>
              <a:t>CO</a:t>
            </a:r>
            <a:r>
              <a:rPr lang="es-ES_tradnl" sz="2400" baseline="-25000" dirty="0" smtClean="0"/>
              <a:t>2</a:t>
            </a:r>
            <a:r>
              <a:rPr lang="en-US" altLang="en-US" sz="2400" dirty="0" smtClean="0"/>
              <a:t>.</a:t>
            </a:r>
            <a:endParaRPr lang="en-US" altLang="en-US" sz="2400" dirty="0"/>
          </a:p>
          <a:p>
            <a:pPr marL="0" indent="0" algn="just">
              <a:lnSpc>
                <a:spcPct val="80000"/>
              </a:lnSpc>
              <a:buNone/>
            </a:pPr>
            <a:endParaRPr lang="en-US" altLang="en-US" sz="2800" dirty="0"/>
          </a:p>
        </p:txBody>
      </p:sp>
    </p:spTree>
    <p:extLst>
      <p:ext uri="{BB962C8B-B14F-4D97-AF65-F5344CB8AC3E}">
        <p14:creationId xmlns:p14="http://schemas.microsoft.com/office/powerpoint/2010/main" val="9868111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fld id="{FE73B170-09CA-4D73-A1BD-3BE9EE157FD1}" type="slidenum">
              <a:rPr lang="en-GB" altLang="en-US" smtClean="0"/>
              <a:pPr/>
              <a:t>38</a:t>
            </a:fld>
            <a:endParaRPr lang="en-GB" altLang="en-US" dirty="0"/>
          </a:p>
        </p:txBody>
      </p:sp>
      <p:sp>
        <p:nvSpPr>
          <p:cNvPr id="1135618" name="Rectangle 2"/>
          <p:cNvSpPr>
            <a:spLocks noGrp="1" noChangeArrowheads="1"/>
          </p:cNvSpPr>
          <p:nvPr>
            <p:ph type="title"/>
          </p:nvPr>
        </p:nvSpPr>
        <p:spPr/>
        <p:txBody>
          <a:bodyPr/>
          <a:lstStyle/>
          <a:p>
            <a:r>
              <a:rPr lang="en-GB" sz="2800" dirty="0"/>
              <a:t>Muestreo del </a:t>
            </a:r>
            <a:r>
              <a:rPr lang="en-GB" sz="2800" dirty="0" err="1"/>
              <a:t>aire</a:t>
            </a:r>
            <a:r>
              <a:rPr lang="en-GB" sz="2800" dirty="0"/>
              <a:t> </a:t>
            </a:r>
            <a:r>
              <a:rPr lang="en-GB" sz="2800" dirty="0" smtClean="0"/>
              <a:t>para </a:t>
            </a:r>
            <a:r>
              <a:rPr lang="en-GB" sz="2800" baseline="30000" dirty="0"/>
              <a:t>14</a:t>
            </a:r>
            <a:r>
              <a:rPr lang="en-GB" sz="2800" dirty="0"/>
              <a:t>C</a:t>
            </a:r>
            <a:endParaRPr lang="en-US" altLang="en-US" sz="2800" u="sng" dirty="0"/>
          </a:p>
        </p:txBody>
      </p:sp>
      <p:sp>
        <p:nvSpPr>
          <p:cNvPr id="1135619" name="Rectangle 3"/>
          <p:cNvSpPr>
            <a:spLocks noGrp="1" noChangeArrowheads="1"/>
          </p:cNvSpPr>
          <p:nvPr>
            <p:ph type="body" idx="1"/>
          </p:nvPr>
        </p:nvSpPr>
        <p:spPr>
          <a:xfrm>
            <a:off x="35496" y="1894160"/>
            <a:ext cx="8604250" cy="3407048"/>
          </a:xfrm>
        </p:spPr>
        <p:txBody>
          <a:bodyPr/>
          <a:lstStyle/>
          <a:p>
            <a:pPr algn="just"/>
            <a:r>
              <a:rPr lang="es-ES_tradnl" sz="2400" dirty="0"/>
              <a:t>Las moléculas orgánicas se descomponen y el </a:t>
            </a:r>
            <a:r>
              <a:rPr lang="es-ES_tradnl" sz="2400" baseline="30000" dirty="0" smtClean="0"/>
              <a:t>14</a:t>
            </a:r>
            <a:r>
              <a:rPr lang="es-ES_tradnl" sz="2400" dirty="0" smtClean="0"/>
              <a:t>CO se oxida </a:t>
            </a:r>
            <a:r>
              <a:rPr lang="es-ES_tradnl" sz="2400" dirty="0"/>
              <a:t>a </a:t>
            </a:r>
            <a:r>
              <a:rPr lang="es-ES_tradnl" sz="2400" baseline="30000" dirty="0" smtClean="0"/>
              <a:t>14</a:t>
            </a:r>
            <a:r>
              <a:rPr lang="es-ES_tradnl" sz="2400" dirty="0" smtClean="0"/>
              <a:t>CO</a:t>
            </a:r>
            <a:r>
              <a:rPr lang="es-ES_tradnl" sz="2400" baseline="-25000" dirty="0" smtClean="0"/>
              <a:t>2</a:t>
            </a:r>
            <a:r>
              <a:rPr lang="es-ES_tradnl" sz="2400" dirty="0" smtClean="0"/>
              <a:t> </a:t>
            </a:r>
            <a:r>
              <a:rPr lang="es-ES_tradnl" sz="2400" dirty="0"/>
              <a:t>en el </a:t>
            </a:r>
            <a:r>
              <a:rPr lang="es-ES_tradnl" sz="2400" dirty="0" smtClean="0"/>
              <a:t>horno, </a:t>
            </a:r>
            <a:r>
              <a:rPr lang="es-ES_tradnl" sz="2400" dirty="0"/>
              <a:t>mediante un catalizador hecho de pellets de </a:t>
            </a:r>
            <a:r>
              <a:rPr lang="es-ES_tradnl" sz="2400" dirty="0" smtClean="0"/>
              <a:t>platino/alúmina.</a:t>
            </a:r>
          </a:p>
          <a:p>
            <a:pPr algn="just"/>
            <a:endParaRPr lang="en-US" altLang="en-US" sz="2400" dirty="0"/>
          </a:p>
          <a:p>
            <a:pPr algn="just"/>
            <a:r>
              <a:rPr lang="es-ES_tradnl" sz="2400" dirty="0"/>
              <a:t>El </a:t>
            </a:r>
            <a:r>
              <a:rPr lang="es-ES_tradnl" sz="2400" baseline="30000" dirty="0" smtClean="0"/>
              <a:t>14</a:t>
            </a:r>
            <a:r>
              <a:rPr lang="es-ES_tradnl" sz="2400" dirty="0" smtClean="0"/>
              <a:t>CO</a:t>
            </a:r>
            <a:r>
              <a:rPr lang="es-ES_tradnl" sz="2400" baseline="-25000" dirty="0" smtClean="0"/>
              <a:t>2</a:t>
            </a:r>
            <a:r>
              <a:rPr lang="es-ES_tradnl" sz="2400" dirty="0" smtClean="0"/>
              <a:t> </a:t>
            </a:r>
            <a:r>
              <a:rPr lang="es-ES_tradnl" sz="2400" dirty="0"/>
              <a:t>se retiene en el segundo </a:t>
            </a:r>
            <a:r>
              <a:rPr lang="es-ES_tradnl" sz="2400" dirty="0" smtClean="0"/>
              <a:t>conjunto de </a:t>
            </a:r>
            <a:r>
              <a:rPr lang="es-ES_tradnl" sz="2400" dirty="0" err="1"/>
              <a:t>borboteadores</a:t>
            </a:r>
            <a:r>
              <a:rPr lang="es-ES_tradnl" sz="2400" dirty="0"/>
              <a:t> </a:t>
            </a:r>
            <a:r>
              <a:rPr lang="es-ES_tradnl" sz="2400" dirty="0" smtClean="0"/>
              <a:t>o adsorbentes sólidos </a:t>
            </a:r>
            <a:r>
              <a:rPr lang="es-ES_tradnl" sz="2400" dirty="0"/>
              <a:t>conectado a la salida del horno.</a:t>
            </a:r>
            <a:endParaRPr lang="en-US" altLang="en-US" sz="2800" dirty="0"/>
          </a:p>
        </p:txBody>
      </p:sp>
    </p:spTree>
    <p:extLst>
      <p:ext uri="{BB962C8B-B14F-4D97-AF65-F5344CB8AC3E}">
        <p14:creationId xmlns:p14="http://schemas.microsoft.com/office/powerpoint/2010/main" val="37942180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B70738FD-B85A-4257-99A8-8F8C1825819B}" type="slidenum">
              <a:rPr lang="en-GB" altLang="en-US" smtClean="0"/>
              <a:pPr/>
              <a:t>39</a:t>
            </a:fld>
            <a:endParaRPr lang="en-GB" altLang="en-US" dirty="0"/>
          </a:p>
        </p:txBody>
      </p:sp>
      <p:sp>
        <p:nvSpPr>
          <p:cNvPr id="1137666" name="Rectangle 2"/>
          <p:cNvSpPr>
            <a:spLocks noGrp="1" noChangeArrowheads="1"/>
          </p:cNvSpPr>
          <p:nvPr>
            <p:ph type="title"/>
          </p:nvPr>
        </p:nvSpPr>
        <p:spPr/>
        <p:txBody>
          <a:bodyPr/>
          <a:lstStyle/>
          <a:p>
            <a:r>
              <a:rPr lang="es-ES_tradnl" sz="2800" dirty="0"/>
              <a:t>Liberación de </a:t>
            </a:r>
            <a:r>
              <a:rPr lang="es-ES_tradnl" sz="2800" baseline="30000" dirty="0" smtClean="0"/>
              <a:t>14</a:t>
            </a:r>
            <a:r>
              <a:rPr lang="es-ES_tradnl" sz="2800" dirty="0" smtClean="0"/>
              <a:t>C </a:t>
            </a:r>
            <a:r>
              <a:rPr lang="es-ES_tradnl" sz="2800" dirty="0"/>
              <a:t>para medición</a:t>
            </a:r>
            <a:endParaRPr lang="en-US" altLang="en-US" sz="2800" u="sng" dirty="0"/>
          </a:p>
        </p:txBody>
      </p:sp>
      <p:sp>
        <p:nvSpPr>
          <p:cNvPr id="1137667" name="Rectangle 3"/>
          <p:cNvSpPr>
            <a:spLocks noGrp="1" noChangeArrowheads="1"/>
          </p:cNvSpPr>
          <p:nvPr>
            <p:ph type="body" idx="1"/>
          </p:nvPr>
        </p:nvSpPr>
        <p:spPr>
          <a:xfrm>
            <a:off x="304800" y="1318096"/>
            <a:ext cx="8604250" cy="4775200"/>
          </a:xfrm>
        </p:spPr>
        <p:txBody>
          <a:bodyPr/>
          <a:lstStyle/>
          <a:p>
            <a:pPr algn="just"/>
            <a:r>
              <a:rPr lang="es-ES_tradnl" sz="2400" dirty="0" smtClean="0"/>
              <a:t>Cuando </a:t>
            </a:r>
            <a:r>
              <a:rPr lang="es-ES_tradnl" sz="2400" dirty="0"/>
              <a:t>el </a:t>
            </a:r>
            <a:r>
              <a:rPr lang="es-ES_tradnl" sz="2400" baseline="30000" dirty="0" smtClean="0"/>
              <a:t>14</a:t>
            </a:r>
            <a:r>
              <a:rPr lang="es-ES_tradnl" sz="2400" dirty="0" smtClean="0"/>
              <a:t>CO</a:t>
            </a:r>
            <a:r>
              <a:rPr lang="es-ES_tradnl" sz="2400" baseline="-25000" dirty="0" smtClean="0"/>
              <a:t>2</a:t>
            </a:r>
            <a:r>
              <a:rPr lang="es-ES_tradnl" sz="2400" dirty="0" smtClean="0"/>
              <a:t> </a:t>
            </a:r>
            <a:r>
              <a:rPr lang="es-ES_tradnl" sz="2400" dirty="0"/>
              <a:t>se retiene en un </a:t>
            </a:r>
            <a:r>
              <a:rPr lang="es-ES_tradnl" sz="2400" dirty="0" smtClean="0"/>
              <a:t>adsorbente sólido, el CO</a:t>
            </a:r>
            <a:r>
              <a:rPr lang="es-ES_tradnl" sz="2400" baseline="-25000" dirty="0" smtClean="0"/>
              <a:t>2 </a:t>
            </a:r>
            <a:r>
              <a:rPr lang="es-ES_tradnl" sz="2400" dirty="0" smtClean="0"/>
              <a:t>debe </a:t>
            </a:r>
            <a:r>
              <a:rPr lang="es-ES_tradnl" sz="2400" dirty="0"/>
              <a:t>ser </a:t>
            </a:r>
            <a:r>
              <a:rPr lang="es-ES_tradnl" sz="2400" dirty="0" err="1" smtClean="0"/>
              <a:t>desorbido</a:t>
            </a:r>
            <a:r>
              <a:rPr lang="es-ES_tradnl" sz="2400" dirty="0" smtClean="0"/>
              <a:t> </a:t>
            </a:r>
            <a:r>
              <a:rPr lang="es-ES_tradnl" sz="2400" dirty="0"/>
              <a:t>por </a:t>
            </a:r>
            <a:r>
              <a:rPr lang="es-ES_tradnl" sz="2400" dirty="0" smtClean="0"/>
              <a:t>calentamiento.</a:t>
            </a:r>
          </a:p>
          <a:p>
            <a:pPr algn="just"/>
            <a:endParaRPr lang="en-US" altLang="en-US" sz="2400" dirty="0" smtClean="0"/>
          </a:p>
          <a:p>
            <a:pPr algn="just"/>
            <a:r>
              <a:rPr lang="es-ES_tradnl" sz="2400" dirty="0"/>
              <a:t>Se requiere una temperatura de 400 </a:t>
            </a:r>
            <a:r>
              <a:rPr lang="es-ES_tradnl" sz="2400" baseline="30000" dirty="0" smtClean="0"/>
              <a:t>o</a:t>
            </a:r>
            <a:r>
              <a:rPr lang="es-ES_tradnl" sz="2400" dirty="0" smtClean="0"/>
              <a:t>C </a:t>
            </a:r>
            <a:r>
              <a:rPr lang="es-ES_tradnl" sz="2400" dirty="0"/>
              <a:t>para la </a:t>
            </a:r>
            <a:r>
              <a:rPr lang="es-ES_tradnl" sz="2400" dirty="0" smtClean="0"/>
              <a:t>zeolita.</a:t>
            </a:r>
          </a:p>
          <a:p>
            <a:pPr algn="just"/>
            <a:endParaRPr lang="en-US" altLang="en-US" sz="2400" dirty="0" smtClean="0"/>
          </a:p>
          <a:p>
            <a:pPr algn="just"/>
            <a:r>
              <a:rPr lang="es-ES_tradnl" sz="2400" dirty="0"/>
              <a:t>El CO</a:t>
            </a:r>
            <a:r>
              <a:rPr lang="es-ES_tradnl" sz="2400" baseline="-25000" dirty="0"/>
              <a:t>2</a:t>
            </a:r>
            <a:r>
              <a:rPr lang="es-ES_tradnl" sz="2400" dirty="0"/>
              <a:t> </a:t>
            </a:r>
            <a:r>
              <a:rPr lang="es-ES_tradnl" sz="2400" dirty="0" err="1" smtClean="0"/>
              <a:t>desorbido</a:t>
            </a:r>
            <a:r>
              <a:rPr lang="es-ES_tradnl" sz="2400" dirty="0" smtClean="0"/>
              <a:t> </a:t>
            </a:r>
            <a:r>
              <a:rPr lang="es-ES_tradnl" sz="2400" dirty="0"/>
              <a:t>se retiene burbujeando a través de una solución de hidróxido de </a:t>
            </a:r>
            <a:r>
              <a:rPr lang="es-ES_tradnl" sz="2400" dirty="0" smtClean="0"/>
              <a:t>sodio.</a:t>
            </a:r>
          </a:p>
          <a:p>
            <a:pPr algn="just"/>
            <a:endParaRPr lang="en-US" altLang="en-US" sz="2400" dirty="0"/>
          </a:p>
          <a:p>
            <a:pPr algn="just"/>
            <a:r>
              <a:rPr lang="es-ES_tradnl" sz="2400" dirty="0"/>
              <a:t>La actividad de </a:t>
            </a:r>
            <a:r>
              <a:rPr lang="es-ES_tradnl" sz="2400" baseline="30000" dirty="0" smtClean="0"/>
              <a:t>14</a:t>
            </a:r>
            <a:r>
              <a:rPr lang="es-ES_tradnl" sz="2400" dirty="0" smtClean="0"/>
              <a:t>C </a:t>
            </a:r>
            <a:r>
              <a:rPr lang="es-ES_tradnl" sz="2400" dirty="0"/>
              <a:t>se cuenta en </a:t>
            </a:r>
            <a:r>
              <a:rPr lang="es-ES_tradnl" sz="2400" dirty="0" smtClean="0"/>
              <a:t>un CCL utilizando </a:t>
            </a:r>
            <a:r>
              <a:rPr lang="es-ES_tradnl" sz="2400" dirty="0"/>
              <a:t>el centelleador</a:t>
            </a:r>
            <a:r>
              <a:rPr lang="es-ES_tradnl" sz="2400" dirty="0" smtClean="0"/>
              <a:t> de tolueno.</a:t>
            </a:r>
            <a:endParaRPr lang="en-US" altLang="en-US" sz="2800" dirty="0"/>
          </a:p>
          <a:p>
            <a:pPr algn="just"/>
            <a:endParaRPr lang="en-US" altLang="en-US" sz="2800" dirty="0"/>
          </a:p>
        </p:txBody>
      </p:sp>
    </p:spTree>
    <p:extLst>
      <p:ext uri="{BB962C8B-B14F-4D97-AF65-F5344CB8AC3E}">
        <p14:creationId xmlns:p14="http://schemas.microsoft.com/office/powerpoint/2010/main" val="82426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s-ES_tradnl" dirty="0"/>
              <a:t>Información general y </a:t>
            </a:r>
            <a:r>
              <a:rPr lang="es-ES_tradnl" dirty="0" smtClean="0"/>
              <a:t>relevancia</a:t>
            </a:r>
            <a:r>
              <a:rPr lang="en-GB" dirty="0"/>
              <a:t/>
            </a:r>
            <a:br>
              <a:rPr lang="en-GB" dirty="0"/>
            </a:br>
            <a:endParaRPr lang="en-GB" dirty="0"/>
          </a:p>
        </p:txBody>
      </p:sp>
      <p:sp>
        <p:nvSpPr>
          <p:cNvPr id="3" name="Content Placeholder 2"/>
          <p:cNvSpPr>
            <a:spLocks noGrp="1"/>
          </p:cNvSpPr>
          <p:nvPr>
            <p:ph idx="1"/>
          </p:nvPr>
        </p:nvSpPr>
        <p:spPr>
          <a:xfrm>
            <a:off x="467544" y="1700808"/>
            <a:ext cx="8208912" cy="3816424"/>
          </a:xfrm>
        </p:spPr>
        <p:txBody>
          <a:bodyPr/>
          <a:lstStyle/>
          <a:p>
            <a:pPr>
              <a:spcBef>
                <a:spcPts val="0"/>
              </a:spcBef>
            </a:pPr>
            <a:r>
              <a:rPr lang="es-ES_tradnl" sz="2400" dirty="0" smtClean="0"/>
              <a:t>Tritio (H</a:t>
            </a:r>
            <a:r>
              <a:rPr lang="es-ES_tradnl" sz="2400" baseline="-25000" dirty="0" smtClean="0"/>
              <a:t>3</a:t>
            </a:r>
            <a:r>
              <a:rPr lang="es-ES_tradnl" sz="2400" dirty="0" smtClean="0"/>
              <a:t>) es </a:t>
            </a:r>
            <a:r>
              <a:rPr lang="es-ES_tradnl" sz="2400" dirty="0"/>
              <a:t>un emisor beta de baja energía con </a:t>
            </a:r>
            <a:r>
              <a:rPr lang="es-ES_tradnl" sz="2400" dirty="0" err="1"/>
              <a:t>E</a:t>
            </a:r>
            <a:r>
              <a:rPr lang="es-ES_tradnl" sz="2400" baseline="-25000" dirty="0" err="1"/>
              <a:t>max</a:t>
            </a:r>
            <a:r>
              <a:rPr lang="es-ES_tradnl" sz="2400" dirty="0"/>
              <a:t> de 18 keV y necesita técnicas de medición </a:t>
            </a:r>
            <a:r>
              <a:rPr lang="es-ES_tradnl" sz="2400" dirty="0" smtClean="0"/>
              <a:t>especiales.</a:t>
            </a:r>
          </a:p>
          <a:p>
            <a:pPr>
              <a:spcBef>
                <a:spcPts val="0"/>
              </a:spcBef>
            </a:pPr>
            <a:endParaRPr lang="en-US" altLang="en-US" sz="2400" dirty="0">
              <a:cs typeface="Times New Roman" panose="02020603050405020304" pitchFamily="18" charset="0"/>
            </a:endParaRPr>
          </a:p>
          <a:p>
            <a:pPr algn="just"/>
            <a:r>
              <a:rPr lang="es-ES_tradnl" sz="2400" dirty="0"/>
              <a:t>Actividades altas de tritio son </a:t>
            </a:r>
            <a:r>
              <a:rPr lang="es-ES_tradnl" sz="2400" dirty="0" smtClean="0"/>
              <a:t>producidas en </a:t>
            </a:r>
            <a:r>
              <a:rPr lang="es-ES_tradnl" sz="2400" dirty="0"/>
              <a:t>reactores de agua pesada. En estos </a:t>
            </a:r>
            <a:r>
              <a:rPr lang="es-ES_tradnl" sz="2400" dirty="0" smtClean="0"/>
              <a:t>reactores, </a:t>
            </a:r>
            <a:r>
              <a:rPr lang="es-ES_tradnl" sz="2400" dirty="0"/>
              <a:t>casi 2/3 </a:t>
            </a:r>
            <a:r>
              <a:rPr lang="es-ES_tradnl" sz="2400" dirty="0" smtClean="0"/>
              <a:t>de </a:t>
            </a:r>
            <a:r>
              <a:rPr lang="es-ES_tradnl" sz="2400" dirty="0"/>
              <a:t>la dosis interna </a:t>
            </a:r>
            <a:r>
              <a:rPr lang="es-ES_tradnl" sz="2400" dirty="0" smtClean="0"/>
              <a:t>se debe </a:t>
            </a:r>
            <a:r>
              <a:rPr lang="es-ES_tradnl" sz="2400" dirty="0"/>
              <a:t>a </a:t>
            </a:r>
            <a:r>
              <a:rPr lang="es-ES_tradnl" sz="2400" dirty="0" smtClean="0"/>
              <a:t>incorporaciones del tritio.</a:t>
            </a:r>
          </a:p>
          <a:p>
            <a:pPr algn="just"/>
            <a:endParaRPr lang="en-GB" sz="2400" dirty="0" smtClean="0"/>
          </a:p>
          <a:p>
            <a:pPr algn="just"/>
            <a:r>
              <a:rPr lang="es-ES_tradnl" sz="2400" dirty="0"/>
              <a:t>Los reactores de fusión utilizan tritio como </a:t>
            </a:r>
            <a:r>
              <a:rPr lang="es-ES_tradnl" sz="2400" dirty="0" smtClean="0"/>
              <a:t>combustible.</a:t>
            </a:r>
            <a:endParaRPr lang="en-GB" sz="2400"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4</a:t>
            </a:fld>
            <a:endParaRPr lang="en-US" dirty="0"/>
          </a:p>
        </p:txBody>
      </p:sp>
    </p:spTree>
    <p:extLst>
      <p:ext uri="{BB962C8B-B14F-4D97-AF65-F5344CB8AC3E}">
        <p14:creationId xmlns:p14="http://schemas.microsoft.com/office/powerpoint/2010/main" val="41301021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fld id="{0C2FD02E-9B36-48F2-959F-601D14A8CC7D}" type="slidenum">
              <a:rPr lang="en-GB" altLang="en-US" smtClean="0"/>
              <a:pPr/>
              <a:t>40</a:t>
            </a:fld>
            <a:endParaRPr lang="en-GB" altLang="en-US" dirty="0"/>
          </a:p>
        </p:txBody>
      </p:sp>
      <p:sp>
        <p:nvSpPr>
          <p:cNvPr id="510978" name="Rectangle 2"/>
          <p:cNvSpPr>
            <a:spLocks noGrp="1" noChangeArrowheads="1"/>
          </p:cNvSpPr>
          <p:nvPr>
            <p:ph type="title"/>
          </p:nvPr>
        </p:nvSpPr>
        <p:spPr/>
        <p:txBody>
          <a:bodyPr/>
          <a:lstStyle/>
          <a:p>
            <a:r>
              <a:rPr lang="es-ES_tradnl" sz="2800" dirty="0" smtClean="0"/>
              <a:t>Calibración</a:t>
            </a:r>
            <a:endParaRPr lang="en-US" altLang="en-US" sz="2800" u="sng" dirty="0"/>
          </a:p>
        </p:txBody>
      </p:sp>
      <p:sp>
        <p:nvSpPr>
          <p:cNvPr id="510979" name="Rectangle 3"/>
          <p:cNvSpPr>
            <a:spLocks noGrp="1" noChangeArrowheads="1"/>
          </p:cNvSpPr>
          <p:nvPr>
            <p:ph type="body" idx="1"/>
          </p:nvPr>
        </p:nvSpPr>
        <p:spPr>
          <a:xfrm>
            <a:off x="274638" y="1556792"/>
            <a:ext cx="8593137" cy="3600400"/>
          </a:xfrm>
        </p:spPr>
        <p:txBody>
          <a:bodyPr/>
          <a:lstStyle/>
          <a:p>
            <a:pPr marL="0" indent="0" algn="just">
              <a:lnSpc>
                <a:spcPct val="80000"/>
              </a:lnSpc>
              <a:buNone/>
            </a:pPr>
            <a:endParaRPr lang="en-US" altLang="en-US" sz="2400" dirty="0"/>
          </a:p>
          <a:p>
            <a:pPr algn="just">
              <a:lnSpc>
                <a:spcPct val="80000"/>
              </a:lnSpc>
            </a:pPr>
            <a:r>
              <a:rPr lang="es-ES" sz="2400" dirty="0"/>
              <a:t>El medidor de flujo asociado con el conjunto de muestreo se debe calibrar según un estándar nacional.</a:t>
            </a:r>
            <a:endParaRPr lang="pt-BR" sz="2400" dirty="0"/>
          </a:p>
          <a:p>
            <a:pPr marL="0" indent="0" algn="just">
              <a:lnSpc>
                <a:spcPct val="80000"/>
              </a:lnSpc>
              <a:buNone/>
            </a:pPr>
            <a:endParaRPr lang="en-US" altLang="en-US" sz="2400" dirty="0"/>
          </a:p>
          <a:p>
            <a:pPr algn="just">
              <a:lnSpc>
                <a:spcPct val="80000"/>
              </a:lnSpc>
            </a:pPr>
            <a:r>
              <a:rPr lang="es-ES_tradnl" sz="2400" dirty="0"/>
              <a:t>La eficiencia de oxidación </a:t>
            </a:r>
            <a:r>
              <a:rPr lang="es-ES_tradnl" sz="2400" dirty="0" smtClean="0"/>
              <a:t>debe ser determinada </a:t>
            </a:r>
            <a:r>
              <a:rPr lang="es-ES_tradnl" sz="2400" dirty="0"/>
              <a:t>mediante el muestreo de un estándar de calibración </a:t>
            </a:r>
            <a:r>
              <a:rPr lang="es-ES_tradnl" sz="2400" dirty="0" smtClean="0"/>
              <a:t>del HT </a:t>
            </a:r>
            <a:r>
              <a:rPr lang="es-ES_tradnl" sz="2400" dirty="0"/>
              <a:t>o carbono </a:t>
            </a:r>
            <a:r>
              <a:rPr lang="es-ES_tradnl" sz="2400" dirty="0" smtClean="0"/>
              <a:t>orgánico.</a:t>
            </a:r>
            <a:endParaRPr lang="en-US" altLang="en-US" sz="2400" dirty="0"/>
          </a:p>
          <a:p>
            <a:pPr lvl="1" algn="just">
              <a:lnSpc>
                <a:spcPct val="80000"/>
              </a:lnSpc>
            </a:pPr>
            <a:endParaRPr lang="en-US" altLang="en-US" sz="2400" dirty="0"/>
          </a:p>
        </p:txBody>
      </p:sp>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0985" y="5517232"/>
            <a:ext cx="1701415" cy="1276062"/>
          </a:xfrm>
          <a:prstGeom prst="rect">
            <a:avLst/>
          </a:prstGeom>
        </p:spPr>
      </p:pic>
    </p:spTree>
    <p:extLst>
      <p:ext uri="{BB962C8B-B14F-4D97-AF65-F5344CB8AC3E}">
        <p14:creationId xmlns:p14="http://schemas.microsoft.com/office/powerpoint/2010/main" val="28410704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0C2FD02E-9B36-48F2-959F-601D14A8CC7D}" type="slidenum">
              <a:rPr lang="en-GB" altLang="en-US" smtClean="0"/>
              <a:pPr/>
              <a:t>41</a:t>
            </a:fld>
            <a:endParaRPr lang="en-GB" altLang="en-US" dirty="0"/>
          </a:p>
        </p:txBody>
      </p:sp>
      <p:sp>
        <p:nvSpPr>
          <p:cNvPr id="510978" name="Rectangle 2"/>
          <p:cNvSpPr>
            <a:spLocks noGrp="1" noChangeArrowheads="1"/>
          </p:cNvSpPr>
          <p:nvPr>
            <p:ph type="title"/>
          </p:nvPr>
        </p:nvSpPr>
        <p:spPr/>
        <p:txBody>
          <a:bodyPr/>
          <a:lstStyle/>
          <a:p>
            <a:r>
              <a:rPr lang="es-ES_tradnl" sz="2800" dirty="0"/>
              <a:t>Calibración y </a:t>
            </a:r>
            <a:r>
              <a:rPr lang="es-ES_tradnl" sz="2800" dirty="0" smtClean="0"/>
              <a:t>verificación</a:t>
            </a:r>
            <a:endParaRPr lang="en-US" altLang="en-US" sz="2800" u="sng" dirty="0"/>
          </a:p>
        </p:txBody>
      </p:sp>
      <p:sp>
        <p:nvSpPr>
          <p:cNvPr id="510979" name="Rectangle 3"/>
          <p:cNvSpPr>
            <a:spLocks noGrp="1" noChangeArrowheads="1"/>
          </p:cNvSpPr>
          <p:nvPr>
            <p:ph type="body" idx="1"/>
          </p:nvPr>
        </p:nvSpPr>
        <p:spPr>
          <a:xfrm>
            <a:off x="274638" y="1772816"/>
            <a:ext cx="8593137" cy="3024336"/>
          </a:xfrm>
        </p:spPr>
        <p:txBody>
          <a:bodyPr/>
          <a:lstStyle/>
          <a:p>
            <a:pPr algn="just">
              <a:lnSpc>
                <a:spcPct val="80000"/>
              </a:lnSpc>
            </a:pPr>
            <a:endParaRPr lang="en-US" altLang="en-US" sz="2400" dirty="0"/>
          </a:p>
          <a:p>
            <a:pPr algn="just">
              <a:lnSpc>
                <a:spcPct val="80000"/>
              </a:lnSpc>
            </a:pPr>
            <a:r>
              <a:rPr lang="es-ES_tradnl" sz="2400" dirty="0"/>
              <a:t>Se </a:t>
            </a:r>
            <a:r>
              <a:rPr lang="es-ES_tradnl" sz="2400" dirty="0" smtClean="0"/>
              <a:t>debe calibrar</a:t>
            </a:r>
            <a:r>
              <a:rPr lang="en-US" sz="2400" dirty="0"/>
              <a:t> </a:t>
            </a:r>
            <a:r>
              <a:rPr lang="en-US" sz="2400" dirty="0" smtClean="0"/>
              <a:t>e</a:t>
            </a:r>
            <a:r>
              <a:rPr lang="es-ES_tradnl" sz="2400" dirty="0" smtClean="0"/>
              <a:t>l </a:t>
            </a:r>
            <a:r>
              <a:rPr lang="es-ES_tradnl" sz="2400" dirty="0"/>
              <a:t>conjunto de medición con una fuente estándar de </a:t>
            </a:r>
            <a:r>
              <a:rPr lang="es-ES_tradnl" sz="2400" dirty="0" smtClean="0"/>
              <a:t>HTO, </a:t>
            </a:r>
            <a:r>
              <a:rPr lang="es-ES_tradnl" sz="2400" baseline="30000" dirty="0" smtClean="0"/>
              <a:t>14</a:t>
            </a:r>
            <a:r>
              <a:rPr lang="es-ES_tradnl" sz="2400" dirty="0" smtClean="0"/>
              <a:t>C </a:t>
            </a:r>
            <a:r>
              <a:rPr lang="es-ES_tradnl" sz="2400" dirty="0"/>
              <a:t>o, para monitores, con una fuente </a:t>
            </a:r>
            <a:r>
              <a:rPr lang="es-ES_tradnl" sz="2400" dirty="0" smtClean="0"/>
              <a:t>radioactiva.</a:t>
            </a:r>
          </a:p>
          <a:p>
            <a:pPr algn="just">
              <a:lnSpc>
                <a:spcPct val="80000"/>
              </a:lnSpc>
            </a:pPr>
            <a:endParaRPr lang="en-US" altLang="en-US" sz="2400" dirty="0" smtClean="0"/>
          </a:p>
          <a:p>
            <a:pPr algn="just">
              <a:lnSpc>
                <a:spcPct val="80000"/>
              </a:lnSpc>
            </a:pPr>
            <a:r>
              <a:rPr lang="es-ES_tradnl" sz="2400" dirty="0"/>
              <a:t>La </a:t>
            </a:r>
            <a:r>
              <a:rPr lang="es-CL" sz="2400" dirty="0" smtClean="0"/>
              <a:t>verificación de funcionamiento </a:t>
            </a:r>
            <a:r>
              <a:rPr lang="es-ES_tradnl" sz="2400" dirty="0" smtClean="0"/>
              <a:t>debe </a:t>
            </a:r>
            <a:r>
              <a:rPr lang="es-ES_tradnl" sz="2400" dirty="0"/>
              <a:t>incluir la eficiencia de detección del </a:t>
            </a:r>
            <a:r>
              <a:rPr lang="es-ES_tradnl" sz="2400" dirty="0" smtClean="0"/>
              <a:t>sistema </a:t>
            </a:r>
            <a:r>
              <a:rPr lang="es-ES_tradnl" sz="2400" dirty="0"/>
              <a:t>de medición y el </a:t>
            </a:r>
            <a:r>
              <a:rPr lang="es-ES_tradnl" sz="2400" dirty="0" smtClean="0"/>
              <a:t>flujo </a:t>
            </a:r>
            <a:r>
              <a:rPr lang="es-ES_tradnl" sz="2400" dirty="0"/>
              <a:t>de </a:t>
            </a:r>
            <a:r>
              <a:rPr lang="es-ES_tradnl" sz="2400" dirty="0" smtClean="0"/>
              <a:t>muestreo.</a:t>
            </a:r>
            <a:endParaRPr lang="en-US" altLang="en-US" sz="2400" dirty="0"/>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70985" y="5517232"/>
            <a:ext cx="1701415" cy="1276062"/>
          </a:xfrm>
          <a:prstGeom prst="rect">
            <a:avLst/>
          </a:prstGeom>
        </p:spPr>
      </p:pic>
    </p:spTree>
    <p:extLst>
      <p:ext uri="{BB962C8B-B14F-4D97-AF65-F5344CB8AC3E}">
        <p14:creationId xmlns:p14="http://schemas.microsoft.com/office/powerpoint/2010/main" val="1086441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5F14F3C0-3781-48CF-8954-C8BDB51B141E}" type="slidenum">
              <a:rPr lang="en-GB" altLang="en-US" smtClean="0"/>
              <a:pPr/>
              <a:t>42</a:t>
            </a:fld>
            <a:endParaRPr lang="en-GB" altLang="en-US" dirty="0"/>
          </a:p>
        </p:txBody>
      </p:sp>
      <p:sp>
        <p:nvSpPr>
          <p:cNvPr id="478211" name="Rectangle 3"/>
          <p:cNvSpPr>
            <a:spLocks noGrp="1" noChangeArrowheads="1"/>
          </p:cNvSpPr>
          <p:nvPr>
            <p:ph type="body" idx="1"/>
          </p:nvPr>
        </p:nvSpPr>
        <p:spPr>
          <a:xfrm>
            <a:off x="323528" y="1700808"/>
            <a:ext cx="8604250" cy="3886200"/>
          </a:xfrm>
        </p:spPr>
        <p:txBody>
          <a:bodyPr/>
          <a:lstStyle/>
          <a:p>
            <a:pPr algn="ctr">
              <a:buFontTx/>
              <a:buNone/>
            </a:pPr>
            <a:endParaRPr lang="en-US" altLang="en-US" sz="4000" dirty="0"/>
          </a:p>
          <a:p>
            <a:pPr algn="ctr">
              <a:buFontTx/>
              <a:buNone/>
            </a:pPr>
            <a:endParaRPr lang="en-US" altLang="en-US" sz="3600" dirty="0"/>
          </a:p>
          <a:p>
            <a:pPr algn="ctr">
              <a:buFontTx/>
              <a:buNone/>
            </a:pPr>
            <a:r>
              <a:rPr lang="en-US" altLang="en-US" sz="3600" dirty="0"/>
              <a:t> </a:t>
            </a:r>
            <a:r>
              <a:rPr lang="es-ES_tradnl" sz="3200" dirty="0"/>
              <a:t>Métodos de análisis</a:t>
            </a:r>
            <a:endParaRPr lang="en-US" altLang="en-US" sz="3200" dirty="0"/>
          </a:p>
        </p:txBody>
      </p:sp>
    </p:spTree>
    <p:extLst>
      <p:ext uri="{BB962C8B-B14F-4D97-AF65-F5344CB8AC3E}">
        <p14:creationId xmlns:p14="http://schemas.microsoft.com/office/powerpoint/2010/main" val="31808581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1DDC9E41-4B4E-462D-949E-5695C39CC6B6}" type="slidenum">
              <a:rPr lang="en-GB" altLang="en-US" smtClean="0"/>
              <a:pPr/>
              <a:t>43</a:t>
            </a:fld>
            <a:endParaRPr lang="en-GB" altLang="en-US" dirty="0"/>
          </a:p>
        </p:txBody>
      </p:sp>
      <p:sp>
        <p:nvSpPr>
          <p:cNvPr id="1098754" name="Rectangle 2"/>
          <p:cNvSpPr>
            <a:spLocks noGrp="1" noChangeArrowheads="1"/>
          </p:cNvSpPr>
          <p:nvPr>
            <p:ph type="title"/>
          </p:nvPr>
        </p:nvSpPr>
        <p:spPr/>
        <p:txBody>
          <a:bodyPr/>
          <a:lstStyle/>
          <a:p>
            <a:r>
              <a:rPr lang="es-ES_tradnl" sz="2800" dirty="0"/>
              <a:t>El contador de </a:t>
            </a:r>
            <a:r>
              <a:rPr lang="es-ES_tradnl" sz="2800" dirty="0" smtClean="0"/>
              <a:t>centelleo </a:t>
            </a:r>
            <a:r>
              <a:rPr lang="es-ES_tradnl" sz="2800" dirty="0"/>
              <a:t>líquido</a:t>
            </a:r>
            <a:endParaRPr lang="en-US" altLang="en-US" sz="2800" dirty="0"/>
          </a:p>
        </p:txBody>
      </p:sp>
      <p:sp>
        <p:nvSpPr>
          <p:cNvPr id="1098755" name="Rectangle 3"/>
          <p:cNvSpPr>
            <a:spLocks noGrp="1" noChangeArrowheads="1"/>
          </p:cNvSpPr>
          <p:nvPr>
            <p:ph type="body" idx="1"/>
          </p:nvPr>
        </p:nvSpPr>
        <p:spPr/>
        <p:txBody>
          <a:bodyPr/>
          <a:lstStyle/>
          <a:p>
            <a:pPr algn="just">
              <a:lnSpc>
                <a:spcPct val="80000"/>
              </a:lnSpc>
            </a:pPr>
            <a:r>
              <a:rPr lang="es-ES_tradnl" sz="2400" dirty="0"/>
              <a:t>Para el recuento de centelleo </a:t>
            </a:r>
            <a:r>
              <a:rPr lang="es-ES_tradnl" sz="2400" dirty="0" smtClean="0"/>
              <a:t>líquido, </a:t>
            </a:r>
            <a:r>
              <a:rPr lang="es-ES_tradnl" sz="2400" dirty="0"/>
              <a:t>se añade a la </a:t>
            </a:r>
            <a:r>
              <a:rPr lang="es-ES_tradnl" sz="2400" dirty="0" smtClean="0"/>
              <a:t>muestra una mezcla de productos </a:t>
            </a:r>
            <a:r>
              <a:rPr lang="es-ES_tradnl" sz="2400" dirty="0"/>
              <a:t>químicos </a:t>
            </a:r>
            <a:r>
              <a:rPr lang="es-ES_tradnl" sz="2400" dirty="0" smtClean="0"/>
              <a:t>orgánicos - </a:t>
            </a:r>
            <a:r>
              <a:rPr lang="es-ES_tradnl" sz="2400" dirty="0"/>
              <a:t>en una determinada </a:t>
            </a:r>
            <a:r>
              <a:rPr lang="es-ES_tradnl" sz="2400" dirty="0" smtClean="0"/>
              <a:t>proporción - denominada </a:t>
            </a:r>
            <a:r>
              <a:rPr lang="es-ES_tradnl" sz="2400" dirty="0"/>
              <a:t>cóctel</a:t>
            </a:r>
            <a:r>
              <a:rPr lang="es-ES_tradnl" sz="2400" dirty="0" smtClean="0"/>
              <a:t>.</a:t>
            </a:r>
          </a:p>
          <a:p>
            <a:pPr algn="just">
              <a:lnSpc>
                <a:spcPct val="80000"/>
              </a:lnSpc>
            </a:pPr>
            <a:endParaRPr lang="es-ES_tradnl" sz="2400" dirty="0" smtClean="0"/>
          </a:p>
          <a:p>
            <a:pPr algn="just">
              <a:lnSpc>
                <a:spcPct val="80000"/>
              </a:lnSpc>
            </a:pPr>
            <a:endParaRPr lang="en-US" altLang="en-US" sz="1200" dirty="0"/>
          </a:p>
          <a:p>
            <a:pPr algn="just">
              <a:lnSpc>
                <a:spcPct val="80000"/>
              </a:lnSpc>
            </a:pPr>
            <a:r>
              <a:rPr lang="es-ES_tradnl" sz="2400" dirty="0"/>
              <a:t>Generalmente el </a:t>
            </a:r>
            <a:r>
              <a:rPr lang="es-ES_tradnl" sz="2400" dirty="0" smtClean="0"/>
              <a:t>c</a:t>
            </a:r>
            <a:r>
              <a:rPr lang="es-ES_tradnl" sz="2400" dirty="0"/>
              <a:t>ó</a:t>
            </a:r>
            <a:r>
              <a:rPr lang="es-ES_tradnl" sz="2400" dirty="0" smtClean="0"/>
              <a:t>ctel </a:t>
            </a:r>
            <a:r>
              <a:rPr lang="es-ES_tradnl" sz="2400" dirty="0"/>
              <a:t>consiste en un solvente primario (dioxano para las muestras acuosas </a:t>
            </a:r>
            <a:r>
              <a:rPr lang="es-ES_tradnl" sz="2400" dirty="0" smtClean="0"/>
              <a:t>y </a:t>
            </a:r>
            <a:r>
              <a:rPr lang="es-ES_tradnl" sz="2400" dirty="0"/>
              <a:t>tolueno para las muestras orgánicas), un solvente secundario (naftaleno </a:t>
            </a:r>
            <a:r>
              <a:rPr lang="es-ES_tradnl" sz="2400" dirty="0" smtClean="0"/>
              <a:t>sólo para </a:t>
            </a:r>
            <a:r>
              <a:rPr lang="es-ES_tradnl" sz="2400" dirty="0"/>
              <a:t>las muestras acuosas), un soluto primario (PPO) y un soluto secundario (POPOP</a:t>
            </a:r>
            <a:r>
              <a:rPr lang="es-ES_tradnl" sz="2400" dirty="0" smtClean="0"/>
              <a:t>).</a:t>
            </a:r>
            <a:endParaRPr lang="pt-BR" sz="2400" dirty="0"/>
          </a:p>
          <a:p>
            <a:pPr algn="just">
              <a:lnSpc>
                <a:spcPct val="80000"/>
              </a:lnSpc>
            </a:pPr>
            <a:endParaRPr lang="es-ES_tradnl" sz="2400" dirty="0" smtClean="0"/>
          </a:p>
          <a:p>
            <a:pPr algn="just">
              <a:lnSpc>
                <a:spcPct val="80000"/>
              </a:lnSpc>
            </a:pPr>
            <a:endParaRPr lang="en-US" altLang="en-US" sz="1400" dirty="0"/>
          </a:p>
          <a:p>
            <a:pPr algn="just">
              <a:lnSpc>
                <a:spcPct val="80000"/>
              </a:lnSpc>
            </a:pPr>
            <a:r>
              <a:rPr lang="es-ES_tradnl" sz="2400" dirty="0" smtClean="0"/>
              <a:t>El vial </a:t>
            </a:r>
            <a:r>
              <a:rPr lang="es-ES_tradnl" sz="2400" dirty="0"/>
              <a:t>que contiene la muestra y el cóctel se coloca en la </a:t>
            </a:r>
            <a:r>
              <a:rPr lang="es-ES_tradnl" sz="2400" dirty="0" smtClean="0"/>
              <a:t>celda </a:t>
            </a:r>
            <a:r>
              <a:rPr lang="es-ES_tradnl" sz="2400" dirty="0"/>
              <a:t>de medición del </a:t>
            </a:r>
            <a:r>
              <a:rPr lang="es-ES_tradnl" sz="2400" dirty="0" smtClean="0"/>
              <a:t>equipo.</a:t>
            </a:r>
            <a:endParaRPr lang="en-US" altLang="en-US" sz="2400" dirty="0" smtClean="0"/>
          </a:p>
        </p:txBody>
      </p:sp>
    </p:spTree>
    <p:extLst>
      <p:ext uri="{BB962C8B-B14F-4D97-AF65-F5344CB8AC3E}">
        <p14:creationId xmlns:p14="http://schemas.microsoft.com/office/powerpoint/2010/main" val="2034103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12D84183-D17D-43C2-8E18-7898C8459C2D}" type="slidenum">
              <a:rPr lang="en-GB" altLang="en-US" smtClean="0"/>
              <a:pPr/>
              <a:t>44</a:t>
            </a:fld>
            <a:endParaRPr lang="en-GB" altLang="en-US" dirty="0"/>
          </a:p>
        </p:txBody>
      </p:sp>
      <p:sp>
        <p:nvSpPr>
          <p:cNvPr id="1099778" name="Rectangle 1026"/>
          <p:cNvSpPr>
            <a:spLocks noGrp="1" noChangeArrowheads="1"/>
          </p:cNvSpPr>
          <p:nvPr>
            <p:ph type="title"/>
          </p:nvPr>
        </p:nvSpPr>
        <p:spPr/>
        <p:txBody>
          <a:bodyPr/>
          <a:lstStyle/>
          <a:p>
            <a:r>
              <a:rPr lang="es-ES_tradnl" sz="2800" dirty="0"/>
              <a:t>El contador de </a:t>
            </a:r>
            <a:r>
              <a:rPr lang="es-ES_tradnl" sz="2800" dirty="0" smtClean="0"/>
              <a:t>centelleo </a:t>
            </a:r>
            <a:r>
              <a:rPr lang="es-ES_tradnl" sz="2800" dirty="0"/>
              <a:t>líquido</a:t>
            </a:r>
            <a:endParaRPr lang="en-US" altLang="en-US" sz="2800" dirty="0"/>
          </a:p>
        </p:txBody>
      </p:sp>
      <p:sp>
        <p:nvSpPr>
          <p:cNvPr id="1099779" name="Rectangle 1027"/>
          <p:cNvSpPr>
            <a:spLocks noGrp="1" noChangeArrowheads="1"/>
          </p:cNvSpPr>
          <p:nvPr>
            <p:ph type="body" idx="1"/>
          </p:nvPr>
        </p:nvSpPr>
        <p:spPr>
          <a:xfrm>
            <a:off x="251520" y="1124744"/>
            <a:ext cx="8593137" cy="4572000"/>
          </a:xfrm>
        </p:spPr>
        <p:txBody>
          <a:bodyPr/>
          <a:lstStyle/>
          <a:p>
            <a:pPr algn="just"/>
            <a:r>
              <a:rPr lang="es-ES_tradnl" sz="2400" dirty="0"/>
              <a:t>Los centelleos producidos en el </a:t>
            </a:r>
            <a:r>
              <a:rPr lang="es-ES_tradnl" sz="2400" dirty="0" smtClean="0"/>
              <a:t>cóctel </a:t>
            </a:r>
            <a:r>
              <a:rPr lang="es-ES_tradnl" sz="2400" dirty="0"/>
              <a:t>por partículas beta del tritio son </a:t>
            </a:r>
            <a:r>
              <a:rPr lang="es-ES_tradnl" sz="2400" dirty="0" smtClean="0"/>
              <a:t>detectados por </a:t>
            </a:r>
            <a:r>
              <a:rPr lang="es-ES_tradnl" sz="2400" dirty="0"/>
              <a:t>tubos </a:t>
            </a:r>
            <a:r>
              <a:rPr lang="es-ES_tradnl" sz="2400" dirty="0" smtClean="0"/>
              <a:t>fotomultiplicadores.</a:t>
            </a:r>
          </a:p>
          <a:p>
            <a:pPr algn="just"/>
            <a:endParaRPr lang="es-ES_tradnl" sz="2400" dirty="0"/>
          </a:p>
          <a:p>
            <a:pPr algn="just"/>
            <a:r>
              <a:rPr lang="es-ES" sz="2400" dirty="0" smtClean="0"/>
              <a:t>La </a:t>
            </a:r>
            <a:r>
              <a:rPr lang="es-ES" sz="2400" dirty="0"/>
              <a:t>salida de luz que resulta de los centelleos puede reducirse en el cóctel debido a varios mecanismos, comúnmente conocidos como </a:t>
            </a:r>
            <a:r>
              <a:rPr lang="es-ES" sz="2400" dirty="0" smtClean="0"/>
              <a:t>“</a:t>
            </a:r>
            <a:r>
              <a:rPr lang="es-ES" sz="2400" dirty="0" err="1" smtClean="0"/>
              <a:t>quenching</a:t>
            </a:r>
            <a:r>
              <a:rPr lang="es-ES" sz="2400" dirty="0" smtClean="0"/>
              <a:t>”. </a:t>
            </a:r>
            <a:r>
              <a:rPr lang="es-ES_tradnl" altLang="en-US" sz="2400" dirty="0"/>
              <a:t>El interferente (</a:t>
            </a:r>
            <a:r>
              <a:rPr lang="es-ES_tradnl" altLang="en-US" sz="2400" dirty="0" err="1"/>
              <a:t>quench</a:t>
            </a:r>
            <a:r>
              <a:rPr lang="es-ES_tradnl" altLang="en-US" sz="2400" dirty="0"/>
              <a:t>) es un factor que reduce la eficiencia de la transferencia de energía a los fototubos o causa la absorción de los fotones en la </a:t>
            </a:r>
            <a:r>
              <a:rPr lang="es-ES_tradnl" altLang="en-US" sz="2400" dirty="0" smtClean="0"/>
              <a:t>muestra, reduciendo </a:t>
            </a:r>
            <a:r>
              <a:rPr lang="es-ES" sz="2400" dirty="0" smtClean="0"/>
              <a:t>la </a:t>
            </a:r>
            <a:r>
              <a:rPr lang="es-ES" sz="2400" dirty="0"/>
              <a:t>eficiencia del </a:t>
            </a:r>
            <a:r>
              <a:rPr lang="es-ES" sz="2400" dirty="0" smtClean="0"/>
              <a:t>detector y afectando </a:t>
            </a:r>
            <a:r>
              <a:rPr lang="es-ES_tradnl" altLang="en-US" sz="2400" dirty="0" smtClean="0"/>
              <a:t>los </a:t>
            </a:r>
            <a:r>
              <a:rPr lang="es-ES_tradnl" altLang="en-US" sz="2400" dirty="0"/>
              <a:t>resultados de conteo de </a:t>
            </a:r>
            <a:r>
              <a:rPr lang="es-ES_tradnl" altLang="en-US" sz="2400" dirty="0" smtClean="0"/>
              <a:t>radiación.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5157192"/>
            <a:ext cx="4667250"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92688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098" y="3625600"/>
            <a:ext cx="4467956" cy="2743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r>
              <a:rPr lang="es-ES_tradnl" sz="2800" dirty="0"/>
              <a:t>El contador de </a:t>
            </a:r>
            <a:r>
              <a:rPr lang="es-ES_tradnl" sz="2800" dirty="0" smtClean="0"/>
              <a:t>centelleo </a:t>
            </a:r>
            <a:r>
              <a:rPr lang="es-ES_tradnl" sz="2800" dirty="0"/>
              <a:t>líquido</a:t>
            </a:r>
            <a:endParaRPr lang="en-US" sz="28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9752" y="1124744"/>
            <a:ext cx="1524000" cy="245745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672" y="1484117"/>
            <a:ext cx="1740024" cy="1368819"/>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55976" y="980728"/>
            <a:ext cx="3528392" cy="2160993"/>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7544" y="3861048"/>
            <a:ext cx="2052960" cy="2161011"/>
          </a:xfrm>
          <a:prstGeom prst="rect">
            <a:avLst/>
          </a:prstGeom>
        </p:spPr>
      </p:pic>
      <p:sp>
        <p:nvSpPr>
          <p:cNvPr id="10" name="Right Arrow 9"/>
          <p:cNvSpPr/>
          <p:nvPr/>
        </p:nvSpPr>
        <p:spPr>
          <a:xfrm>
            <a:off x="1619672" y="206122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10"/>
          <p:cNvSpPr/>
          <p:nvPr/>
        </p:nvSpPr>
        <p:spPr>
          <a:xfrm>
            <a:off x="3779912" y="206084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ight Arrow 11"/>
          <p:cNvSpPr/>
          <p:nvPr/>
        </p:nvSpPr>
        <p:spPr>
          <a:xfrm>
            <a:off x="2520504" y="4960592"/>
            <a:ext cx="174861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FB62B8E0-B7BC-454D-B457-EFC913DF8605}" type="slidenum">
              <a:rPr lang="en-US" smtClean="0"/>
              <a:pPr>
                <a:defRPr/>
              </a:pPr>
              <a:t>45</a:t>
            </a:fld>
            <a:endParaRPr lang="en-US" dirty="0"/>
          </a:p>
        </p:txBody>
      </p:sp>
      <p:sp>
        <p:nvSpPr>
          <p:cNvPr id="13" name="CaixaDeTexto 12"/>
          <p:cNvSpPr txBox="1"/>
          <p:nvPr/>
        </p:nvSpPr>
        <p:spPr>
          <a:xfrm>
            <a:off x="2905972" y="3921246"/>
            <a:ext cx="1224136" cy="523220"/>
          </a:xfrm>
          <a:prstGeom prst="rect">
            <a:avLst/>
          </a:prstGeom>
          <a:noFill/>
        </p:spPr>
        <p:txBody>
          <a:bodyPr wrap="square" rtlCol="0">
            <a:spAutoFit/>
          </a:bodyPr>
          <a:lstStyle/>
          <a:p>
            <a:pPr algn="ctr"/>
            <a:r>
              <a:rPr lang="es-ES_tradnl" sz="1400" dirty="0" smtClean="0"/>
              <a:t>Cortesía </a:t>
            </a:r>
            <a:r>
              <a:rPr lang="es-ES_tradnl" sz="1400" dirty="0" err="1" smtClean="0"/>
              <a:t>Perkin</a:t>
            </a:r>
            <a:r>
              <a:rPr lang="es-ES_tradnl" sz="1400" dirty="0" smtClean="0"/>
              <a:t>-Elmer</a:t>
            </a:r>
            <a:endParaRPr lang="es-ES_tradnl" sz="1400" dirty="0"/>
          </a:p>
        </p:txBody>
      </p:sp>
    </p:spTree>
    <p:extLst>
      <p:ext uri="{BB962C8B-B14F-4D97-AF65-F5344CB8AC3E}">
        <p14:creationId xmlns:p14="http://schemas.microsoft.com/office/powerpoint/2010/main" val="36451500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El contador de </a:t>
            </a:r>
            <a:r>
              <a:rPr lang="es-ES_tradnl" sz="2800" dirty="0" smtClean="0"/>
              <a:t>centelleo </a:t>
            </a:r>
            <a:r>
              <a:rPr lang="es-ES_tradnl" sz="2800" dirty="0"/>
              <a:t>líquido</a:t>
            </a:r>
            <a:endParaRPr lang="en-US" sz="2800" dirty="0"/>
          </a:p>
        </p:txBody>
      </p:sp>
      <p:sp>
        <p:nvSpPr>
          <p:cNvPr id="8" name="Content Placeholder 7"/>
          <p:cNvSpPr>
            <a:spLocks noGrp="1"/>
          </p:cNvSpPr>
          <p:nvPr>
            <p:ph sz="half" idx="2"/>
          </p:nvPr>
        </p:nvSpPr>
        <p:spPr>
          <a:xfrm>
            <a:off x="4646613" y="1626096"/>
            <a:ext cx="4221162" cy="4827240"/>
          </a:xfrm>
        </p:spPr>
        <p:txBody>
          <a:bodyPr/>
          <a:lstStyle/>
          <a:p>
            <a:r>
              <a:rPr lang="es-ES_tradnl" sz="2400" dirty="0" smtClean="0"/>
              <a:t>Detecta el </a:t>
            </a:r>
            <a:r>
              <a:rPr lang="es-ES_tradnl" sz="2400" dirty="0"/>
              <a:t>número de fotones por </a:t>
            </a:r>
            <a:r>
              <a:rPr lang="es-ES_tradnl" sz="2400" dirty="0" smtClean="0"/>
              <a:t>segundo.</a:t>
            </a:r>
          </a:p>
          <a:p>
            <a:endParaRPr lang="fr-BE" altLang="en-US" sz="2400" dirty="0" smtClean="0"/>
          </a:p>
          <a:p>
            <a:r>
              <a:rPr lang="es-ES_tradnl" sz="2400" dirty="0"/>
              <a:t>L</a:t>
            </a:r>
            <a:r>
              <a:rPr lang="es-ES_tradnl" sz="2400" dirty="0" smtClean="0"/>
              <a:t>a </a:t>
            </a:r>
            <a:r>
              <a:rPr lang="es-ES_tradnl" sz="2400" dirty="0"/>
              <a:t>conversión a tasa de desintegración </a:t>
            </a:r>
            <a:r>
              <a:rPr lang="es-ES_tradnl" sz="2400" dirty="0" smtClean="0"/>
              <a:t>se </a:t>
            </a:r>
            <a:r>
              <a:rPr lang="es-ES_tradnl" sz="2400" dirty="0"/>
              <a:t>realiza a través de factores de </a:t>
            </a:r>
            <a:r>
              <a:rPr lang="es-ES_tradnl" sz="2400" dirty="0" smtClean="0"/>
              <a:t>calibración.</a:t>
            </a:r>
            <a:endParaRPr lang="fr-BE" altLang="en-US" sz="2400" dirty="0"/>
          </a:p>
        </p:txBody>
      </p:sp>
      <p:sp>
        <p:nvSpPr>
          <p:cNvPr id="3" name="Slide Number Placeholder 2"/>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7AD6CD93-8816-4E82-A250-E43C42825D13}" type="slidenum">
              <a:rPr lang="en-US" smtClean="0"/>
              <a:pPr>
                <a:defRPr/>
              </a:pPr>
              <a:t>46</a:t>
            </a:fld>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556792"/>
            <a:ext cx="4295775"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31391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Espectrometría beta</a:t>
            </a:r>
            <a:endParaRPr lang="en-GB" sz="2800" dirty="0"/>
          </a:p>
        </p:txBody>
      </p:sp>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3857451"/>
            <a:ext cx="5616426" cy="2685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47</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5662" y="1148343"/>
            <a:ext cx="4848225"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aixaDeTexto 4"/>
          <p:cNvSpPr txBox="1"/>
          <p:nvPr/>
        </p:nvSpPr>
        <p:spPr>
          <a:xfrm>
            <a:off x="107504" y="1916832"/>
            <a:ext cx="2088232" cy="707886"/>
          </a:xfrm>
          <a:prstGeom prst="rect">
            <a:avLst/>
          </a:prstGeom>
          <a:noFill/>
        </p:spPr>
        <p:txBody>
          <a:bodyPr wrap="square" rtlCol="0">
            <a:spAutoFit/>
          </a:bodyPr>
          <a:lstStyle/>
          <a:p>
            <a:r>
              <a:rPr lang="es-ES_tradnl" sz="2000" dirty="0">
                <a:solidFill>
                  <a:schemeClr val="tx2"/>
                </a:solidFill>
                <a:latin typeface="+mn-lt"/>
              </a:rPr>
              <a:t>Fracción de la emisión total</a:t>
            </a:r>
          </a:p>
        </p:txBody>
      </p:sp>
    </p:spTree>
    <p:extLst>
      <p:ext uri="{BB962C8B-B14F-4D97-AF65-F5344CB8AC3E}">
        <p14:creationId xmlns:p14="http://schemas.microsoft.com/office/powerpoint/2010/main" val="26162464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r>
              <a:rPr lang="en-GB" altLang="en-US" dirty="0" err="1"/>
              <a:t>Página</a:t>
            </a:r>
            <a:r>
              <a:rPr lang="en-GB" altLang="en-US" dirty="0"/>
              <a:t> </a:t>
            </a:r>
            <a:r>
              <a:rPr lang="en-GB" altLang="en-US" dirty="0" smtClean="0"/>
              <a:t> </a:t>
            </a:r>
            <a:fld id="{4FD9B76E-D8A4-4B63-8944-D539570374BD}" type="slidenum">
              <a:rPr lang="en-GB" altLang="en-US" smtClean="0"/>
              <a:pPr/>
              <a:t>48</a:t>
            </a:fld>
            <a:endParaRPr lang="en-GB" altLang="en-US" dirty="0"/>
          </a:p>
        </p:txBody>
      </p:sp>
      <p:sp>
        <p:nvSpPr>
          <p:cNvPr id="495618" name="Rectangle 2"/>
          <p:cNvSpPr>
            <a:spLocks noGrp="1" noChangeArrowheads="1"/>
          </p:cNvSpPr>
          <p:nvPr>
            <p:ph type="title"/>
          </p:nvPr>
        </p:nvSpPr>
        <p:spPr>
          <a:xfrm>
            <a:off x="323528" y="-99392"/>
            <a:ext cx="8604250" cy="1106760"/>
          </a:xfrm>
        </p:spPr>
        <p:txBody>
          <a:bodyPr/>
          <a:lstStyle/>
          <a:p>
            <a:r>
              <a:rPr lang="es-ES_tradnl" sz="2800" dirty="0"/>
              <a:t>C</a:t>
            </a:r>
            <a:r>
              <a:rPr lang="es-ES_tradnl" sz="2800" dirty="0" smtClean="0"/>
              <a:t>ontador </a:t>
            </a:r>
            <a:r>
              <a:rPr lang="es-ES_tradnl" sz="2800" dirty="0"/>
              <a:t>de </a:t>
            </a:r>
            <a:r>
              <a:rPr lang="es-ES_tradnl" sz="2800" dirty="0" smtClean="0"/>
              <a:t>centelleo líquido - </a:t>
            </a:r>
            <a:r>
              <a:rPr lang="es-ES_tradnl" sz="2800" dirty="0"/>
              <a:t>interferencia</a:t>
            </a:r>
            <a:endParaRPr lang="en-US" altLang="en-US" sz="2800" dirty="0"/>
          </a:p>
        </p:txBody>
      </p:sp>
      <p:sp>
        <p:nvSpPr>
          <p:cNvPr id="495619" name="Rectangle 3"/>
          <p:cNvSpPr>
            <a:spLocks noGrp="1" noChangeArrowheads="1"/>
          </p:cNvSpPr>
          <p:nvPr>
            <p:ph type="body" idx="1"/>
          </p:nvPr>
        </p:nvSpPr>
        <p:spPr>
          <a:xfrm>
            <a:off x="539552" y="1124744"/>
            <a:ext cx="8424936" cy="5544616"/>
          </a:xfrm>
        </p:spPr>
        <p:txBody>
          <a:bodyPr/>
          <a:lstStyle/>
          <a:p>
            <a:pPr algn="just">
              <a:buFontTx/>
              <a:buNone/>
            </a:pPr>
            <a:r>
              <a:rPr lang="es-ES_tradnl" sz="2400" dirty="0"/>
              <a:t>La interferencia </a:t>
            </a:r>
            <a:r>
              <a:rPr lang="es-ES_tradnl" sz="2400" dirty="0" smtClean="0"/>
              <a:t>(</a:t>
            </a:r>
            <a:r>
              <a:rPr lang="es-ES_tradnl" sz="2400" dirty="0" err="1" smtClean="0"/>
              <a:t>quench</a:t>
            </a:r>
            <a:r>
              <a:rPr lang="es-ES_tradnl" sz="2400" dirty="0" smtClean="0"/>
              <a:t>) puede </a:t>
            </a:r>
            <a:r>
              <a:rPr lang="es-ES_tradnl" sz="2400" dirty="0"/>
              <a:t>ser causada por</a:t>
            </a:r>
            <a:r>
              <a:rPr lang="es-ES_tradnl" sz="2400" dirty="0" smtClean="0"/>
              <a:t>:</a:t>
            </a:r>
            <a:endParaRPr lang="en-US" altLang="en-US" sz="2400" dirty="0" smtClean="0"/>
          </a:p>
          <a:p>
            <a:pPr lvl="1" algn="just"/>
            <a:r>
              <a:rPr lang="es-ES_tradnl" dirty="0"/>
              <a:t>r</a:t>
            </a:r>
            <a:r>
              <a:rPr lang="es-ES_tradnl" dirty="0" smtClean="0"/>
              <a:t>uido electrónico de fondo;</a:t>
            </a:r>
          </a:p>
          <a:p>
            <a:pPr lvl="1" algn="just"/>
            <a:endParaRPr lang="en-US" altLang="en-US" dirty="0" smtClean="0"/>
          </a:p>
          <a:p>
            <a:pPr lvl="1" algn="just"/>
            <a:r>
              <a:rPr lang="es-ES_tradnl" dirty="0"/>
              <a:t>e</a:t>
            </a:r>
            <a:r>
              <a:rPr lang="es-ES_tradnl" dirty="0" smtClean="0"/>
              <a:t>lectricidad estática;</a:t>
            </a:r>
          </a:p>
          <a:p>
            <a:pPr lvl="1" algn="just"/>
            <a:endParaRPr lang="es-ES_tradnl" dirty="0" smtClean="0"/>
          </a:p>
          <a:p>
            <a:pPr lvl="1" algn="just"/>
            <a:r>
              <a:rPr lang="es-ES_tradnl" dirty="0"/>
              <a:t>s</a:t>
            </a:r>
            <a:r>
              <a:rPr lang="es-ES_tradnl" dirty="0" smtClean="0"/>
              <a:t>olvente </a:t>
            </a:r>
            <a:r>
              <a:rPr lang="es-ES_tradnl" dirty="0"/>
              <a:t>orgánico que penetra la pared del </a:t>
            </a:r>
            <a:r>
              <a:rPr lang="es-ES_tradnl" dirty="0" smtClean="0"/>
              <a:t>vial;</a:t>
            </a:r>
          </a:p>
          <a:p>
            <a:pPr lvl="1" algn="just"/>
            <a:endParaRPr lang="es-ES_tradnl" dirty="0" smtClean="0"/>
          </a:p>
          <a:p>
            <a:pPr lvl="1" algn="just"/>
            <a:r>
              <a:rPr lang="es-ES_tradnl" dirty="0"/>
              <a:t>l</a:t>
            </a:r>
            <a:r>
              <a:rPr lang="es-ES_tradnl" dirty="0" smtClean="0"/>
              <a:t>a </a:t>
            </a:r>
            <a:r>
              <a:rPr lang="es-ES_tradnl" dirty="0"/>
              <a:t>presencia de dos </a:t>
            </a:r>
            <a:r>
              <a:rPr lang="es-ES_tradnl" dirty="0" smtClean="0"/>
              <a:t>o más radionuclídeos </a:t>
            </a:r>
            <a:r>
              <a:rPr lang="en-US" altLang="en-US" dirty="0" smtClean="0"/>
              <a:t>(</a:t>
            </a:r>
            <a:r>
              <a:rPr lang="es-ES_tradnl" dirty="0" smtClean="0"/>
              <a:t>superposición </a:t>
            </a:r>
            <a:r>
              <a:rPr lang="es-ES_tradnl" dirty="0"/>
              <a:t>de espectros</a:t>
            </a:r>
            <a:r>
              <a:rPr lang="en-US" altLang="en-US" dirty="0" smtClean="0"/>
              <a:t>), y</a:t>
            </a:r>
          </a:p>
          <a:p>
            <a:pPr lvl="1" algn="just"/>
            <a:endParaRPr lang="en-US" altLang="en-US" dirty="0" smtClean="0"/>
          </a:p>
          <a:p>
            <a:pPr lvl="1"/>
            <a:r>
              <a:rPr lang="es-ES_tradnl" dirty="0"/>
              <a:t>l</a:t>
            </a:r>
            <a:r>
              <a:rPr lang="es-ES_tradnl" dirty="0" smtClean="0"/>
              <a:t>uminiscencia adicional: </a:t>
            </a:r>
            <a:r>
              <a:rPr lang="es-ES_tradnl" dirty="0" err="1" smtClean="0"/>
              <a:t>quimioluminescencia</a:t>
            </a:r>
            <a:r>
              <a:rPr lang="es-ES_tradnl" dirty="0" smtClean="0"/>
              <a:t>, bioluminiscencia o</a:t>
            </a:r>
            <a:r>
              <a:rPr lang="en-US" altLang="en-US" dirty="0" smtClean="0"/>
              <a:t> </a:t>
            </a:r>
            <a:r>
              <a:rPr lang="es-ES_tradnl" dirty="0"/>
              <a:t>fotoluminiscencia</a:t>
            </a:r>
            <a:r>
              <a:rPr lang="en-US" altLang="en-US" dirty="0" smtClean="0"/>
              <a:t>. </a:t>
            </a:r>
          </a:p>
        </p:txBody>
      </p:sp>
    </p:spTree>
    <p:extLst>
      <p:ext uri="{BB962C8B-B14F-4D97-AF65-F5344CB8AC3E}">
        <p14:creationId xmlns:p14="http://schemas.microsoft.com/office/powerpoint/2010/main" val="718827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Aspectos prácticos</a:t>
            </a:r>
            <a:endParaRPr lang="en-US" sz="2800" dirty="0"/>
          </a:p>
        </p:txBody>
      </p:sp>
      <p:sp>
        <p:nvSpPr>
          <p:cNvPr id="3" name="Content Placeholder 2"/>
          <p:cNvSpPr>
            <a:spLocks noGrp="1"/>
          </p:cNvSpPr>
          <p:nvPr>
            <p:ph idx="1"/>
          </p:nvPr>
        </p:nvSpPr>
        <p:spPr/>
        <p:txBody>
          <a:bodyPr/>
          <a:lstStyle/>
          <a:p>
            <a:pPr algn="just"/>
            <a:r>
              <a:rPr lang="es-ES_tradnl" sz="2400" dirty="0"/>
              <a:t>El solvente </a:t>
            </a:r>
            <a:r>
              <a:rPr lang="es-ES_tradnl" sz="2400" dirty="0" smtClean="0"/>
              <a:t>debe </a:t>
            </a:r>
            <a:r>
              <a:rPr lang="es-ES_tradnl" sz="2400" dirty="0"/>
              <a:t>ser compatible con el cóctel de centelleo líquido</a:t>
            </a:r>
            <a:r>
              <a:rPr lang="es-ES_tradnl" sz="2400" dirty="0" smtClean="0"/>
              <a:t>.</a:t>
            </a:r>
          </a:p>
          <a:p>
            <a:pPr algn="just"/>
            <a:endParaRPr lang="en-US" sz="2400" dirty="0" smtClean="0"/>
          </a:p>
          <a:p>
            <a:pPr algn="just"/>
            <a:r>
              <a:rPr lang="es-ES_tradnl" sz="2400" dirty="0" smtClean="0"/>
              <a:t>Se deben evitar </a:t>
            </a:r>
            <a:r>
              <a:rPr lang="es-ES_tradnl" sz="2400" dirty="0"/>
              <a:t>l</a:t>
            </a:r>
            <a:r>
              <a:rPr lang="es-ES_tradnl" sz="2400" dirty="0" smtClean="0"/>
              <a:t>os </a:t>
            </a:r>
            <a:r>
              <a:rPr lang="es-ES_tradnl" sz="2400" dirty="0"/>
              <a:t>derrames de cóctel en el exterior del </a:t>
            </a:r>
            <a:r>
              <a:rPr lang="es-ES_tradnl" sz="2400" dirty="0" smtClean="0"/>
              <a:t>vial para evitar “</a:t>
            </a:r>
            <a:r>
              <a:rPr lang="es-ES_tradnl" sz="2400" dirty="0" err="1" smtClean="0"/>
              <a:t>quenching</a:t>
            </a:r>
            <a:r>
              <a:rPr lang="es-ES_tradnl" sz="2400" dirty="0" smtClean="0"/>
              <a:t>”.</a:t>
            </a:r>
          </a:p>
          <a:p>
            <a:pPr algn="just"/>
            <a:endParaRPr lang="en-US" sz="2400" dirty="0" smtClean="0"/>
          </a:p>
          <a:p>
            <a:pPr algn="just"/>
            <a:r>
              <a:rPr lang="es-ES_tradnl" sz="2400" dirty="0" smtClean="0"/>
              <a:t>Hay que asegurarse </a:t>
            </a:r>
            <a:r>
              <a:rPr lang="es-ES_tradnl" sz="2400" dirty="0"/>
              <a:t>de que el rango de energía sea correcto para los </a:t>
            </a:r>
            <a:r>
              <a:rPr lang="es-ES_tradnl" sz="2400" dirty="0" smtClean="0"/>
              <a:t>radionuclídeos </a:t>
            </a:r>
            <a:r>
              <a:rPr lang="es-ES_tradnl" sz="2400" dirty="0"/>
              <a:t>de </a:t>
            </a:r>
            <a:r>
              <a:rPr lang="es-ES_tradnl" sz="2400" dirty="0" smtClean="0"/>
              <a:t>interés.</a:t>
            </a:r>
            <a:endParaRPr lang="en-US" sz="2400" dirty="0" smtClean="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49</a:t>
            </a:fld>
            <a:endParaRPr lang="en-US" dirty="0"/>
          </a:p>
        </p:txBody>
      </p:sp>
    </p:spTree>
    <p:extLst>
      <p:ext uri="{BB962C8B-B14F-4D97-AF65-F5344CB8AC3E}">
        <p14:creationId xmlns:p14="http://schemas.microsoft.com/office/powerpoint/2010/main" val="3315733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s-ES_tradnl" dirty="0"/>
              <a:t>Información general y </a:t>
            </a:r>
            <a:r>
              <a:rPr lang="es-ES_tradnl" dirty="0" smtClean="0"/>
              <a:t>relevancia</a:t>
            </a:r>
            <a:r>
              <a:rPr lang="en-GB" dirty="0"/>
              <a:t/>
            </a:r>
            <a:br>
              <a:rPr lang="en-GB" dirty="0"/>
            </a:br>
            <a:endParaRPr lang="en-GB" dirty="0"/>
          </a:p>
        </p:txBody>
      </p:sp>
      <p:sp>
        <p:nvSpPr>
          <p:cNvPr id="3" name="Content Placeholder 2"/>
          <p:cNvSpPr>
            <a:spLocks noGrp="1"/>
          </p:cNvSpPr>
          <p:nvPr>
            <p:ph idx="1"/>
          </p:nvPr>
        </p:nvSpPr>
        <p:spPr>
          <a:xfrm>
            <a:off x="179512" y="1772816"/>
            <a:ext cx="8784976" cy="3744416"/>
          </a:xfrm>
        </p:spPr>
        <p:txBody>
          <a:bodyPr/>
          <a:lstStyle/>
          <a:p>
            <a:pPr>
              <a:spcBef>
                <a:spcPts val="0"/>
              </a:spcBef>
            </a:pPr>
            <a:r>
              <a:rPr lang="es-ES_tradnl" sz="2400" dirty="0"/>
              <a:t>Tritio</a:t>
            </a:r>
            <a:r>
              <a:rPr lang="es-ES_tradnl" sz="2400" dirty="0" smtClean="0"/>
              <a:t> </a:t>
            </a:r>
            <a:r>
              <a:rPr lang="es-ES_tradnl" sz="2400" dirty="0"/>
              <a:t>también se produce en reactores de agua </a:t>
            </a:r>
            <a:r>
              <a:rPr lang="es-ES_tradnl" sz="2400" dirty="0" smtClean="0"/>
              <a:t>ligera, </a:t>
            </a:r>
            <a:r>
              <a:rPr lang="es-ES_tradnl" sz="2400" dirty="0"/>
              <a:t>pero en una cantidad mucho </a:t>
            </a:r>
            <a:r>
              <a:rPr lang="es-ES_tradnl" sz="2400" dirty="0" smtClean="0"/>
              <a:t>menor.</a:t>
            </a:r>
          </a:p>
          <a:p>
            <a:pPr>
              <a:spcBef>
                <a:spcPts val="0"/>
              </a:spcBef>
            </a:pPr>
            <a:endParaRPr lang="en-US" altLang="en-US" sz="2400" dirty="0">
              <a:cs typeface="Times New Roman" panose="02020603050405020304" pitchFamily="18" charset="0"/>
            </a:endParaRPr>
          </a:p>
          <a:p>
            <a:pPr lvl="1">
              <a:spcBef>
                <a:spcPts val="0"/>
              </a:spcBef>
            </a:pPr>
            <a:endParaRPr lang="en-US" altLang="en-US" sz="2400" baseline="30000" dirty="0">
              <a:cs typeface="Times New Roman" panose="02020603050405020304" pitchFamily="18" charset="0"/>
            </a:endParaRPr>
          </a:p>
          <a:p>
            <a:pPr>
              <a:spcBef>
                <a:spcPts val="0"/>
              </a:spcBef>
            </a:pPr>
            <a:r>
              <a:rPr lang="es-ES_tradnl" sz="2400" dirty="0"/>
              <a:t>Tritio </a:t>
            </a:r>
            <a:r>
              <a:rPr lang="es-ES_tradnl" sz="2400" dirty="0" smtClean="0"/>
              <a:t>puede </a:t>
            </a:r>
            <a:r>
              <a:rPr lang="es-ES_tradnl" sz="2400" dirty="0"/>
              <a:t>ser encontrado </a:t>
            </a:r>
            <a:r>
              <a:rPr lang="es-ES_tradnl" sz="2400" dirty="0" smtClean="0"/>
              <a:t>como </a:t>
            </a:r>
            <a:r>
              <a:rPr lang="es-ES_tradnl" sz="2400" dirty="0"/>
              <a:t>agua tritiada (HTO), tritio gaseoso (HT) y tritio </a:t>
            </a:r>
            <a:r>
              <a:rPr lang="es-ES_tradnl" sz="2400" dirty="0" smtClean="0"/>
              <a:t>ligado orgánicamente (TLO).</a:t>
            </a:r>
            <a:endParaRPr lang="en-US" altLang="en-US" sz="2400" dirty="0" smtClean="0">
              <a:cs typeface="Times New Roman" panose="02020603050405020304" pitchFamily="18" charset="0"/>
            </a:endParaRPr>
          </a:p>
          <a:p>
            <a:pPr algn="just"/>
            <a:endParaRPr lang="en-GB" sz="2800" dirty="0" smtClean="0"/>
          </a:p>
          <a:p>
            <a:pPr algn="just"/>
            <a:endParaRPr lang="en-GB" sz="2400"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5</a:t>
            </a:fld>
            <a:endParaRPr lang="en-US" dirty="0"/>
          </a:p>
        </p:txBody>
      </p:sp>
    </p:spTree>
    <p:extLst>
      <p:ext uri="{BB962C8B-B14F-4D97-AF65-F5344CB8AC3E}">
        <p14:creationId xmlns:p14="http://schemas.microsoft.com/office/powerpoint/2010/main" val="15404610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6F9AC988-AC52-4CAF-A9A9-C96F203CCA23}" type="slidenum">
              <a:rPr lang="en-US" smtClean="0"/>
              <a:pPr>
                <a:defRPr/>
              </a:pPr>
              <a:t>50</a:t>
            </a:fld>
            <a:endParaRPr lang="en-US" dirty="0"/>
          </a:p>
        </p:txBody>
      </p:sp>
      <p:sp>
        <p:nvSpPr>
          <p:cNvPr id="3" name="Retângulo 2"/>
          <p:cNvSpPr/>
          <p:nvPr/>
        </p:nvSpPr>
        <p:spPr>
          <a:xfrm>
            <a:off x="2286000" y="2276872"/>
            <a:ext cx="4572000" cy="2062103"/>
          </a:xfrm>
          <a:prstGeom prst="rect">
            <a:avLst/>
          </a:prstGeom>
        </p:spPr>
        <p:txBody>
          <a:bodyPr>
            <a:spAutoFit/>
          </a:bodyPr>
          <a:lstStyle/>
          <a:p>
            <a:pPr algn="ctr"/>
            <a:r>
              <a:rPr lang="es-ES_tradnl" sz="3200" dirty="0">
                <a:solidFill>
                  <a:schemeClr val="tx2"/>
                </a:solidFill>
                <a:latin typeface="+mn-lt"/>
              </a:rPr>
              <a:t>Muchas gracias por vuestra atención y</a:t>
            </a:r>
            <a:r>
              <a:rPr lang="es-ES_tradnl" sz="3200" dirty="0" smtClean="0">
                <a:solidFill>
                  <a:schemeClr val="tx2"/>
                </a:solidFill>
                <a:latin typeface="+mn-lt"/>
              </a:rPr>
              <a:t>…</a:t>
            </a:r>
          </a:p>
          <a:p>
            <a:pPr algn="ctr"/>
            <a:endParaRPr lang="es-ES_tradnl" sz="3200" dirty="0">
              <a:solidFill>
                <a:schemeClr val="tx2"/>
              </a:solidFill>
              <a:latin typeface="+mn-lt"/>
            </a:endParaRPr>
          </a:p>
          <a:p>
            <a:pPr algn="ctr"/>
            <a:r>
              <a:rPr lang="es-ES_tradnl" sz="3200" dirty="0" smtClean="0">
                <a:solidFill>
                  <a:schemeClr val="tx2"/>
                </a:solidFill>
                <a:latin typeface="+mn-lt"/>
              </a:rPr>
              <a:t>SE </a:t>
            </a:r>
            <a:r>
              <a:rPr lang="es-ES_tradnl" sz="3200" dirty="0">
                <a:solidFill>
                  <a:schemeClr val="tx2"/>
                </a:solidFill>
                <a:latin typeface="+mn-lt"/>
              </a:rPr>
              <a:t>ABRE EL DEBATE</a:t>
            </a:r>
          </a:p>
        </p:txBody>
      </p:sp>
    </p:spTree>
    <p:extLst>
      <p:ext uri="{BB962C8B-B14F-4D97-AF65-F5344CB8AC3E}">
        <p14:creationId xmlns:p14="http://schemas.microsoft.com/office/powerpoint/2010/main" val="714324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Dosimetría </a:t>
            </a:r>
            <a:r>
              <a:rPr lang="es-ES_tradnl" sz="2800" dirty="0" smtClean="0"/>
              <a:t>y </a:t>
            </a:r>
            <a:r>
              <a:rPr lang="es-ES_tradnl" sz="2800" dirty="0" err="1" smtClean="0"/>
              <a:t>radiotoxicidad</a:t>
            </a:r>
            <a:r>
              <a:rPr lang="es-ES_tradnl" sz="2800" dirty="0" smtClean="0"/>
              <a:t> </a:t>
            </a:r>
            <a:r>
              <a:rPr lang="es-ES_tradnl" sz="2800" dirty="0"/>
              <a:t>de tritio </a:t>
            </a:r>
            <a:endParaRPr lang="en-GB" sz="2800" dirty="0"/>
          </a:p>
        </p:txBody>
      </p:sp>
      <p:sp>
        <p:nvSpPr>
          <p:cNvPr id="3" name="Content Placeholder 2"/>
          <p:cNvSpPr>
            <a:spLocks noGrp="1"/>
          </p:cNvSpPr>
          <p:nvPr>
            <p:ph idx="1"/>
          </p:nvPr>
        </p:nvSpPr>
        <p:spPr>
          <a:xfrm>
            <a:off x="539552" y="1772816"/>
            <a:ext cx="7920880" cy="3096344"/>
          </a:xfrm>
        </p:spPr>
        <p:txBody>
          <a:bodyPr/>
          <a:lstStyle/>
          <a:p>
            <a:pPr algn="just"/>
            <a:r>
              <a:rPr lang="es-ES_tradnl" sz="2400" dirty="0" smtClean="0"/>
              <a:t>La </a:t>
            </a:r>
            <a:r>
              <a:rPr lang="es-ES_tradnl" sz="2400" dirty="0"/>
              <a:t>exposición más importante al tritio </a:t>
            </a:r>
            <a:r>
              <a:rPr lang="es-ES_tradnl" sz="2400" dirty="0" smtClean="0"/>
              <a:t>es por el </a:t>
            </a:r>
            <a:r>
              <a:rPr lang="es-ES_tradnl" sz="2400" dirty="0"/>
              <a:t>óxido de tritio (HTO</a:t>
            </a:r>
            <a:r>
              <a:rPr lang="es-ES_tradnl" sz="2400" dirty="0" smtClean="0"/>
              <a:t>). </a:t>
            </a:r>
            <a:r>
              <a:rPr lang="es-ES_tradnl" sz="2400" dirty="0"/>
              <a:t>HTO </a:t>
            </a:r>
            <a:r>
              <a:rPr lang="es-ES_tradnl" sz="2400" dirty="0" smtClean="0"/>
              <a:t>puede </a:t>
            </a:r>
            <a:r>
              <a:rPr lang="es-ES_tradnl" sz="2400" dirty="0"/>
              <a:t>entrar en el organismo por inhalación o absorción por la </a:t>
            </a:r>
            <a:r>
              <a:rPr lang="es-ES_tradnl" sz="2400" dirty="0" smtClean="0"/>
              <a:t>piel.</a:t>
            </a:r>
          </a:p>
          <a:p>
            <a:pPr algn="just"/>
            <a:endParaRPr lang="en-GB" sz="2400" dirty="0" smtClean="0"/>
          </a:p>
          <a:p>
            <a:pPr algn="just"/>
            <a:r>
              <a:rPr lang="es-ES_tradnl" sz="2400" dirty="0"/>
              <a:t>La dosis efectiva total de la exposición a HTO en el aire es aproximadamente 10.000 </a:t>
            </a:r>
            <a:r>
              <a:rPr lang="es-ES_tradnl" sz="2400" dirty="0" smtClean="0"/>
              <a:t>veces más grande que la </a:t>
            </a:r>
            <a:r>
              <a:rPr lang="es-ES_tradnl" sz="2400" dirty="0"/>
              <a:t>dosis efectiva total de </a:t>
            </a:r>
            <a:r>
              <a:rPr lang="es-ES_tradnl" sz="2400" dirty="0" smtClean="0"/>
              <a:t>una equivalente exposición* </a:t>
            </a:r>
            <a:r>
              <a:rPr lang="es-ES_tradnl" sz="2400" dirty="0"/>
              <a:t>a gas HT.</a:t>
            </a:r>
            <a:endParaRPr lang="en-GB" sz="2400" dirty="0"/>
          </a:p>
        </p:txBody>
      </p:sp>
      <p:sp>
        <p:nvSpPr>
          <p:cNvPr id="4" name="Slide Number Placeholder 3"/>
          <p:cNvSpPr>
            <a:spLocks noGrp="1"/>
          </p:cNvSpPr>
          <p:nvPr>
            <p:ph type="sldNum" sz="quarter" idx="12"/>
          </p:nvPr>
        </p:nvSpPr>
        <p:spPr/>
        <p:txBody>
          <a:bodyPr/>
          <a:lstStyle/>
          <a:p>
            <a:pPr>
              <a:defRPr/>
            </a:pPr>
            <a:r>
              <a:rPr lang="en-US" dirty="0" smtClean="0"/>
              <a:t> </a:t>
            </a:r>
            <a:r>
              <a:rPr lang="en-GB" altLang="en-US" dirty="0" err="1"/>
              <a:t>Página</a:t>
            </a:r>
            <a:r>
              <a:rPr lang="en-GB" altLang="en-US" dirty="0"/>
              <a:t> </a:t>
            </a:r>
            <a:fld id="{059191E2-DBF8-4B1C-974D-F0B42C0923B7}" type="slidenum">
              <a:rPr lang="en-US" smtClean="0"/>
              <a:pPr>
                <a:defRPr/>
              </a:pPr>
              <a:t>6</a:t>
            </a:fld>
            <a:endParaRPr lang="en-US" dirty="0"/>
          </a:p>
        </p:txBody>
      </p:sp>
    </p:spTree>
    <p:extLst>
      <p:ext uri="{BB962C8B-B14F-4D97-AF65-F5344CB8AC3E}">
        <p14:creationId xmlns:p14="http://schemas.microsoft.com/office/powerpoint/2010/main" val="321575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Dosimetría y </a:t>
            </a:r>
            <a:r>
              <a:rPr lang="es-ES_tradnl" sz="2800" dirty="0" err="1"/>
              <a:t>radiotoxicidad</a:t>
            </a:r>
            <a:r>
              <a:rPr lang="es-ES_tradnl" sz="2800" dirty="0"/>
              <a:t> de tritio </a:t>
            </a:r>
            <a:endParaRPr lang="en-GB" sz="2800" dirty="0"/>
          </a:p>
        </p:txBody>
      </p:sp>
      <p:sp>
        <p:nvSpPr>
          <p:cNvPr id="3" name="Content Placeholder 2"/>
          <p:cNvSpPr>
            <a:spLocks noGrp="1"/>
          </p:cNvSpPr>
          <p:nvPr>
            <p:ph idx="1"/>
          </p:nvPr>
        </p:nvSpPr>
        <p:spPr>
          <a:xfrm>
            <a:off x="539552" y="1484784"/>
            <a:ext cx="8064896" cy="4176464"/>
          </a:xfrm>
        </p:spPr>
        <p:txBody>
          <a:bodyPr/>
          <a:lstStyle/>
          <a:p>
            <a:pPr algn="just"/>
            <a:r>
              <a:rPr lang="es-ES_tradnl" sz="2400" dirty="0"/>
              <a:t>El tritio se clasifica como </a:t>
            </a:r>
            <a:r>
              <a:rPr lang="es-ES_tradnl" sz="2400" dirty="0" smtClean="0"/>
              <a:t>de baja </a:t>
            </a:r>
            <a:r>
              <a:rPr lang="es-ES_tradnl" sz="2400" dirty="0"/>
              <a:t>toxicidad según el esquema de clasificación del </a:t>
            </a:r>
            <a:r>
              <a:rPr lang="es-ES_tradnl" sz="2400" dirty="0" smtClean="0"/>
              <a:t>OIEA (baja Sv/Bq).</a:t>
            </a:r>
          </a:p>
          <a:p>
            <a:pPr algn="just"/>
            <a:endParaRPr lang="en-GB" sz="2400" dirty="0"/>
          </a:p>
          <a:p>
            <a:pPr algn="just"/>
            <a:r>
              <a:rPr lang="es-ES_tradnl" sz="2400" dirty="0"/>
              <a:t>P</a:t>
            </a:r>
            <a:r>
              <a:rPr lang="es-ES_tradnl" sz="2400" dirty="0" smtClean="0"/>
              <a:t>or </a:t>
            </a:r>
            <a:r>
              <a:rPr lang="es-ES_tradnl" sz="2400" dirty="0"/>
              <a:t>lo </a:t>
            </a:r>
            <a:r>
              <a:rPr lang="es-ES_tradnl" sz="2400" dirty="0" smtClean="0"/>
              <a:t>tanto, la </a:t>
            </a:r>
            <a:r>
              <a:rPr lang="es-ES_tradnl" sz="2400" dirty="0"/>
              <a:t>actividad </a:t>
            </a:r>
            <a:r>
              <a:rPr lang="es-ES_tradnl" sz="2400" dirty="0" smtClean="0"/>
              <a:t>volumétrica (Bq/m</a:t>
            </a:r>
            <a:r>
              <a:rPr lang="es-ES_tradnl" sz="2400" baseline="30000" dirty="0" smtClean="0"/>
              <a:t>3</a:t>
            </a:r>
            <a:r>
              <a:rPr lang="es-ES_tradnl" sz="2400" dirty="0" smtClean="0"/>
              <a:t>) del </a:t>
            </a:r>
            <a:r>
              <a:rPr lang="es-ES_tradnl" sz="2400" dirty="0"/>
              <a:t>tritio </a:t>
            </a:r>
            <a:r>
              <a:rPr lang="es-ES_tradnl" sz="2400" dirty="0" smtClean="0"/>
              <a:t>tiene que </a:t>
            </a:r>
            <a:r>
              <a:rPr lang="es-ES_tradnl" sz="2400" dirty="0"/>
              <a:t>ser muy </a:t>
            </a:r>
            <a:r>
              <a:rPr lang="es-ES_tradnl" sz="2400" dirty="0" smtClean="0"/>
              <a:t>alta para poner en peligro los trabajadores.</a:t>
            </a:r>
          </a:p>
          <a:p>
            <a:pPr algn="just"/>
            <a:endParaRPr lang="en-GB" sz="2400" dirty="0" smtClean="0"/>
          </a:p>
          <a:p>
            <a:pPr algn="just"/>
            <a:r>
              <a:rPr lang="es-ES_tradnl" sz="2400" dirty="0"/>
              <a:t>Aún así, </a:t>
            </a:r>
            <a:r>
              <a:rPr lang="es-ES_tradnl" sz="2400" dirty="0" smtClean="0"/>
              <a:t>se hace necesaria la </a:t>
            </a:r>
            <a:r>
              <a:rPr lang="es-ES_tradnl" sz="2400" dirty="0"/>
              <a:t>manipulación </a:t>
            </a:r>
            <a:r>
              <a:rPr lang="es-ES_tradnl" sz="2400" dirty="0" smtClean="0"/>
              <a:t>segura.</a:t>
            </a:r>
            <a:endParaRPr lang="en-GB" sz="2400" dirty="0" smtClean="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7</a:t>
            </a:fld>
            <a:endParaRPr lang="en-US" dirty="0"/>
          </a:p>
        </p:txBody>
      </p:sp>
    </p:spTree>
    <p:extLst>
      <p:ext uri="{BB962C8B-B14F-4D97-AF65-F5344CB8AC3E}">
        <p14:creationId xmlns:p14="http://schemas.microsoft.com/office/powerpoint/2010/main" val="2878750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Contaminación por tritio</a:t>
            </a:r>
            <a:endParaRPr lang="en-GB" sz="2800" dirty="0"/>
          </a:p>
        </p:txBody>
      </p:sp>
      <p:sp>
        <p:nvSpPr>
          <p:cNvPr id="3" name="Content Placeholder 2"/>
          <p:cNvSpPr>
            <a:spLocks noGrp="1"/>
          </p:cNvSpPr>
          <p:nvPr>
            <p:ph idx="1"/>
          </p:nvPr>
        </p:nvSpPr>
        <p:spPr>
          <a:xfrm>
            <a:off x="611560" y="1556792"/>
            <a:ext cx="8136904" cy="4572000"/>
          </a:xfrm>
        </p:spPr>
        <p:txBody>
          <a:bodyPr/>
          <a:lstStyle/>
          <a:p>
            <a:pPr algn="just"/>
            <a:r>
              <a:rPr lang="es-ES_tradnl" sz="2400" dirty="0" smtClean="0"/>
              <a:t>El </a:t>
            </a:r>
            <a:r>
              <a:rPr lang="es-ES_tradnl" sz="2400" dirty="0"/>
              <a:t>HT y el </a:t>
            </a:r>
            <a:r>
              <a:rPr lang="es-ES_tradnl" sz="2400" dirty="0" smtClean="0"/>
              <a:t>HTO son fácilmente absorbidos por las superficies </a:t>
            </a:r>
            <a:r>
              <a:rPr lang="es-ES_tradnl" sz="2400" dirty="0"/>
              <a:t>de la mayoría </a:t>
            </a:r>
            <a:r>
              <a:rPr lang="es-ES_tradnl" sz="2400" dirty="0" smtClean="0"/>
              <a:t>de los metales (como el </a:t>
            </a:r>
            <a:r>
              <a:rPr lang="es-ES_tradnl" sz="2400" dirty="0"/>
              <a:t>acero inoxidable</a:t>
            </a:r>
            <a:r>
              <a:rPr lang="es-ES_tradnl" sz="2400" dirty="0" smtClean="0"/>
              <a:t>, el cobre o el aluminio), de </a:t>
            </a:r>
            <a:r>
              <a:rPr lang="es-ES_tradnl" sz="2400" dirty="0"/>
              <a:t>los plásticos y </a:t>
            </a:r>
            <a:r>
              <a:rPr lang="es-ES_tradnl" sz="2400" dirty="0" smtClean="0"/>
              <a:t>de los cauchos.</a:t>
            </a:r>
            <a:endParaRPr lang="en-GB" sz="2400" dirty="0" smtClean="0"/>
          </a:p>
          <a:p>
            <a:pPr algn="just"/>
            <a:endParaRPr lang="en-GB" sz="2400" dirty="0"/>
          </a:p>
          <a:p>
            <a:pPr algn="just"/>
            <a:r>
              <a:rPr lang="es-ES_tradnl" sz="2400" dirty="0"/>
              <a:t>E</a:t>
            </a:r>
            <a:r>
              <a:rPr lang="es-ES_tradnl" sz="2400" dirty="0" smtClean="0"/>
              <a:t>l </a:t>
            </a:r>
            <a:r>
              <a:rPr lang="es-ES_tradnl" sz="2400" dirty="0"/>
              <a:t>HT y el HTO </a:t>
            </a:r>
            <a:r>
              <a:rPr lang="es-ES_tradnl" sz="2400" dirty="0" smtClean="0"/>
              <a:t>absorbidos también son </a:t>
            </a:r>
            <a:r>
              <a:rPr lang="es-ES_tradnl" sz="2400" dirty="0"/>
              <a:t>fácilmente </a:t>
            </a:r>
            <a:r>
              <a:rPr lang="es-ES_tradnl" sz="2400" dirty="0" smtClean="0"/>
              <a:t>liberados. Un proceso al cual se denomina </a:t>
            </a:r>
            <a:r>
              <a:rPr lang="es-ES_tradnl" sz="2400" dirty="0"/>
              <a:t>desgasificación (emisión de </a:t>
            </a:r>
            <a:r>
              <a:rPr lang="es-ES_tradnl" sz="2400" dirty="0" smtClean="0"/>
              <a:t>gases) y que puede </a:t>
            </a:r>
            <a:r>
              <a:rPr lang="es-ES_tradnl" sz="2400" dirty="0"/>
              <a:t>dar lugar a </a:t>
            </a:r>
            <a:r>
              <a:rPr lang="es-ES_tradnl" sz="2400" dirty="0" smtClean="0"/>
              <a:t>significativas concentraciones de tritio por </a:t>
            </a:r>
            <a:r>
              <a:rPr lang="es-ES_tradnl" sz="2400" dirty="0"/>
              <a:t>metro </a:t>
            </a:r>
            <a:r>
              <a:rPr lang="es-ES_tradnl" sz="2400" dirty="0" smtClean="0"/>
              <a:t>cúbico de aire.</a:t>
            </a:r>
            <a:endParaRPr lang="en-GB" sz="2400"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8</a:t>
            </a:fld>
            <a:endParaRPr lang="en-US" dirty="0"/>
          </a:p>
        </p:txBody>
      </p:sp>
    </p:spTree>
    <p:extLst>
      <p:ext uri="{BB962C8B-B14F-4D97-AF65-F5344CB8AC3E}">
        <p14:creationId xmlns:p14="http://schemas.microsoft.com/office/powerpoint/2010/main" val="4041722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Contaminación por tritio</a:t>
            </a:r>
            <a:endParaRPr lang="en-GB" sz="2800" dirty="0"/>
          </a:p>
        </p:txBody>
      </p:sp>
      <p:sp>
        <p:nvSpPr>
          <p:cNvPr id="3" name="Content Placeholder 2"/>
          <p:cNvSpPr>
            <a:spLocks noGrp="1"/>
          </p:cNvSpPr>
          <p:nvPr>
            <p:ph idx="1"/>
          </p:nvPr>
        </p:nvSpPr>
        <p:spPr>
          <a:xfrm>
            <a:off x="251520" y="2060848"/>
            <a:ext cx="8593137" cy="2376264"/>
          </a:xfrm>
        </p:spPr>
        <p:txBody>
          <a:bodyPr/>
          <a:lstStyle/>
          <a:p>
            <a:pPr algn="just"/>
            <a:r>
              <a:rPr lang="es-ES_tradnl" sz="2400" dirty="0" smtClean="0"/>
              <a:t>El </a:t>
            </a:r>
            <a:r>
              <a:rPr lang="es-ES_tradnl" sz="2400" dirty="0"/>
              <a:t>tritio absorbido permanecerá </a:t>
            </a:r>
            <a:r>
              <a:rPr lang="es-ES_tradnl" sz="2400" dirty="0" smtClean="0"/>
              <a:t>cerca de la </a:t>
            </a:r>
            <a:r>
              <a:rPr lang="es-ES_tradnl" sz="2400" dirty="0"/>
              <a:t>superficie a </a:t>
            </a:r>
            <a:r>
              <a:rPr lang="es-ES_tradnl" sz="2400" dirty="0" smtClean="0"/>
              <a:t>no ser que </a:t>
            </a:r>
            <a:r>
              <a:rPr lang="es-ES_tradnl" sz="2400" dirty="0"/>
              <a:t>el metal sea calentado </a:t>
            </a:r>
            <a:r>
              <a:rPr lang="es-ES_tradnl" sz="2400" dirty="0" smtClean="0"/>
              <a:t>a altas temperaturas.</a:t>
            </a:r>
          </a:p>
          <a:p>
            <a:pPr algn="just"/>
            <a:endParaRPr lang="en-GB" sz="2400" dirty="0" smtClean="0"/>
          </a:p>
          <a:p>
            <a:pPr algn="just"/>
            <a:r>
              <a:rPr lang="es-ES_tradnl" sz="2400" dirty="0"/>
              <a:t>HTO puede difundirse a través de r</a:t>
            </a:r>
            <a:r>
              <a:rPr lang="es-ES_tradnl" sz="2400" dirty="0" smtClean="0"/>
              <a:t>evestimientos metálicos, </a:t>
            </a:r>
            <a:r>
              <a:rPr lang="es-ES_tradnl" sz="2400" dirty="0"/>
              <a:t>resultando en contaminación en lugares </a:t>
            </a:r>
            <a:r>
              <a:rPr lang="es-ES_tradnl" sz="2400" dirty="0" smtClean="0"/>
              <a:t>inesperados.</a:t>
            </a:r>
            <a:endParaRPr lang="en-GB" sz="2400" dirty="0"/>
          </a:p>
        </p:txBody>
      </p:sp>
      <p:sp>
        <p:nvSpPr>
          <p:cNvPr id="4" name="Slide Number Placeholder 3"/>
          <p:cNvSpPr>
            <a:spLocks noGrp="1"/>
          </p:cNvSpPr>
          <p:nvPr>
            <p:ph type="sldNum" sz="quarter" idx="12"/>
          </p:nvPr>
        </p:nvSpPr>
        <p:spPr/>
        <p:txBody>
          <a:bodyPr/>
          <a:lstStyle/>
          <a:p>
            <a:pPr>
              <a:defRPr/>
            </a:pPr>
            <a:r>
              <a:rPr lang="en-GB" altLang="en-US" dirty="0" err="1"/>
              <a:t>Página</a:t>
            </a:r>
            <a:r>
              <a:rPr lang="en-GB" altLang="en-US" dirty="0"/>
              <a:t> </a:t>
            </a:r>
            <a:r>
              <a:rPr lang="en-GB" altLang="en-US" dirty="0" smtClean="0"/>
              <a:t> </a:t>
            </a:r>
            <a:fld id="{059191E2-DBF8-4B1C-974D-F0B42C0923B7}" type="slidenum">
              <a:rPr lang="en-US" smtClean="0"/>
              <a:pPr>
                <a:defRPr/>
              </a:pPr>
              <a:t>9</a:t>
            </a:fld>
            <a:endParaRPr lang="en-US" dirty="0"/>
          </a:p>
        </p:txBody>
      </p:sp>
    </p:spTree>
    <p:extLst>
      <p:ext uri="{BB962C8B-B14F-4D97-AF65-F5344CB8AC3E}">
        <p14:creationId xmlns:p14="http://schemas.microsoft.com/office/powerpoint/2010/main" val="2060906575"/>
      </p:ext>
    </p:extLst>
  </p:cSld>
  <p:clrMapOvr>
    <a:masterClrMapping/>
  </p:clrMapOvr>
</p:sld>
</file>

<file path=ppt/theme/theme1.xml><?xml version="1.0" encoding="utf-8"?>
<a:theme xmlns:a="http://schemas.openxmlformats.org/drawingml/2006/main" name="IAEA 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Template>
  <TotalTime>15857</TotalTime>
  <Words>3373</Words>
  <Application>Microsoft Office PowerPoint</Application>
  <PresentationFormat>Apresentação na tela (4:3)</PresentationFormat>
  <Paragraphs>437</Paragraphs>
  <Slides>50</Slides>
  <Notes>30</Notes>
  <HiddenSlides>0</HiddenSlides>
  <MMClips>0</MMClips>
  <ScaleCrop>false</ScaleCrop>
  <HeadingPairs>
    <vt:vector size="4" baseType="variant">
      <vt:variant>
        <vt:lpstr>Tema</vt:lpstr>
      </vt:variant>
      <vt:variant>
        <vt:i4>1</vt:i4>
      </vt:variant>
      <vt:variant>
        <vt:lpstr>Títulos de slides</vt:lpstr>
      </vt:variant>
      <vt:variant>
        <vt:i4>50</vt:i4>
      </vt:variant>
    </vt:vector>
  </HeadingPairs>
  <TitlesOfParts>
    <vt:vector size="51" baseType="lpstr">
      <vt:lpstr>IAEA Light</vt:lpstr>
      <vt:lpstr> Lección 7  Monitorización de tritio y 14C en el lugar de trabajo </vt:lpstr>
      <vt:lpstr>Apresentação do PowerPoint</vt:lpstr>
      <vt:lpstr>Contenido – 3H</vt:lpstr>
      <vt:lpstr> Información general y relevancia </vt:lpstr>
      <vt:lpstr> Información general y relevancia </vt:lpstr>
      <vt:lpstr>Dosimetría y radiotoxicidad de tritio </vt:lpstr>
      <vt:lpstr>Dosimetría y radiotoxicidad de tritio </vt:lpstr>
      <vt:lpstr>Contaminación por tritio</vt:lpstr>
      <vt:lpstr>Contaminación por tritio</vt:lpstr>
      <vt:lpstr>Apresentação do PowerPoint</vt:lpstr>
      <vt:lpstr>Monitorización del tritio</vt:lpstr>
      <vt:lpstr> Muestreo del aire - tritio </vt:lpstr>
      <vt:lpstr>Muestreo de HTO y HT</vt:lpstr>
      <vt:lpstr>Borboteador para muestreo de HTO y HT</vt:lpstr>
      <vt:lpstr>Borboteador para muestreo de HTO y HT</vt:lpstr>
      <vt:lpstr>Muestreo de HTO y HT</vt:lpstr>
      <vt:lpstr>Muestreo de HTO y HT</vt:lpstr>
      <vt:lpstr> Muestreadores activos - ventajas </vt:lpstr>
      <vt:lpstr> Muestreadores activos - limitaciones </vt:lpstr>
      <vt:lpstr>Muestreadores pasivos</vt:lpstr>
      <vt:lpstr>Muestreadores pasivos</vt:lpstr>
      <vt:lpstr>Muestreadores pasivos - ventajas</vt:lpstr>
      <vt:lpstr>Muestreadores pasivos - limitaciones</vt:lpstr>
      <vt:lpstr>Apresentação do PowerPoint</vt:lpstr>
      <vt:lpstr>Medición en tiempo real</vt:lpstr>
      <vt:lpstr>Medición en tiempo real</vt:lpstr>
      <vt:lpstr>Medición en tiempo real</vt:lpstr>
      <vt:lpstr>Apresentação do PowerPoint</vt:lpstr>
      <vt:lpstr>Monitorización con cámaras de ionización</vt:lpstr>
      <vt:lpstr>Monitores de aire tritio portátiles y fijos</vt:lpstr>
      <vt:lpstr>Cámaras de ionización - ventajas</vt:lpstr>
      <vt:lpstr>Cámaras de ionización - limitaciones</vt:lpstr>
      <vt:lpstr>Apresentação do PowerPoint</vt:lpstr>
      <vt:lpstr>14C en centrales nucleares</vt:lpstr>
      <vt:lpstr>Formas químicas del 14C</vt:lpstr>
      <vt:lpstr>Técnicas de monitorización</vt:lpstr>
      <vt:lpstr>Muestreo del aire para 14C</vt:lpstr>
      <vt:lpstr>Muestreo del aire para 14C</vt:lpstr>
      <vt:lpstr>Liberación de 14C para medición</vt:lpstr>
      <vt:lpstr>Calibración</vt:lpstr>
      <vt:lpstr>Calibración y verificación</vt:lpstr>
      <vt:lpstr>Apresentação do PowerPoint</vt:lpstr>
      <vt:lpstr>El contador de centelleo líquido</vt:lpstr>
      <vt:lpstr>El contador de centelleo líquido</vt:lpstr>
      <vt:lpstr>El contador de centelleo líquido</vt:lpstr>
      <vt:lpstr>El contador de centelleo líquido</vt:lpstr>
      <vt:lpstr>Espectrometría beta</vt:lpstr>
      <vt:lpstr>Contador de centelleo líquido - interferencia</vt:lpstr>
      <vt:lpstr>Aspectos prácticos</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dc:creator>
  <cp:lastModifiedBy>John G. Hunt</cp:lastModifiedBy>
  <cp:revision>559</cp:revision>
  <cp:lastPrinted>2015-11-23T14:16:55Z</cp:lastPrinted>
  <dcterms:created xsi:type="dcterms:W3CDTF">2015-02-27T11:23:43Z</dcterms:created>
  <dcterms:modified xsi:type="dcterms:W3CDTF">2019-03-28T16:56:44Z</dcterms:modified>
</cp:coreProperties>
</file>