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2"/>
  </p:notesMasterIdLst>
  <p:handoutMasterIdLst>
    <p:handoutMasterId r:id="rId63"/>
  </p:handoutMasterIdLst>
  <p:sldIdLst>
    <p:sldId id="665" r:id="rId2"/>
    <p:sldId id="669" r:id="rId3"/>
    <p:sldId id="666" r:id="rId4"/>
    <p:sldId id="725" r:id="rId5"/>
    <p:sldId id="673" r:id="rId6"/>
    <p:sldId id="674" r:id="rId7"/>
    <p:sldId id="709" r:id="rId8"/>
    <p:sldId id="710" r:id="rId9"/>
    <p:sldId id="678" r:id="rId10"/>
    <p:sldId id="679" r:id="rId11"/>
    <p:sldId id="708" r:id="rId12"/>
    <p:sldId id="690" r:id="rId13"/>
    <p:sldId id="723" r:id="rId14"/>
    <p:sldId id="716" r:id="rId15"/>
    <p:sldId id="717" r:id="rId16"/>
    <p:sldId id="694" r:id="rId17"/>
    <p:sldId id="692" r:id="rId18"/>
    <p:sldId id="693" r:id="rId19"/>
    <p:sldId id="727" r:id="rId20"/>
    <p:sldId id="695" r:id="rId21"/>
    <p:sldId id="722" r:id="rId22"/>
    <p:sldId id="685" r:id="rId23"/>
    <p:sldId id="686" r:id="rId24"/>
    <p:sldId id="608" r:id="rId25"/>
    <p:sldId id="724" r:id="rId26"/>
    <p:sldId id="628" r:id="rId27"/>
    <p:sldId id="635" r:id="rId28"/>
    <p:sldId id="609" r:id="rId29"/>
    <p:sldId id="637" r:id="rId30"/>
    <p:sldId id="640" r:id="rId31"/>
    <p:sldId id="642" r:id="rId32"/>
    <p:sldId id="643" r:id="rId33"/>
    <p:sldId id="644" r:id="rId34"/>
    <p:sldId id="711" r:id="rId35"/>
    <p:sldId id="645" r:id="rId36"/>
    <p:sldId id="646" r:id="rId37"/>
    <p:sldId id="638" r:id="rId38"/>
    <p:sldId id="647" r:id="rId39"/>
    <p:sldId id="653" r:id="rId40"/>
    <p:sldId id="697" r:id="rId41"/>
    <p:sldId id="712" r:id="rId42"/>
    <p:sldId id="698" r:id="rId43"/>
    <p:sldId id="699" r:id="rId44"/>
    <p:sldId id="705" r:id="rId45"/>
    <p:sldId id="715" r:id="rId46"/>
    <p:sldId id="700" r:id="rId47"/>
    <p:sldId id="600" r:id="rId48"/>
    <p:sldId id="601" r:id="rId49"/>
    <p:sldId id="602" r:id="rId50"/>
    <p:sldId id="603" r:id="rId51"/>
    <p:sldId id="612" r:id="rId52"/>
    <p:sldId id="585" r:id="rId53"/>
    <p:sldId id="515" r:id="rId54"/>
    <p:sldId id="655" r:id="rId55"/>
    <p:sldId id="707" r:id="rId56"/>
    <p:sldId id="561" r:id="rId57"/>
    <p:sldId id="656" r:id="rId58"/>
    <p:sldId id="562" r:id="rId59"/>
    <p:sldId id="570" r:id="rId60"/>
    <p:sldId id="726" r:id="rId61"/>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8">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guide id="3" orient="horz" pos="3119">
          <p15:clr>
            <a:srgbClr val="A4A3A4"/>
          </p15:clr>
        </p15:guide>
        <p15:guide id="4"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 initials="p" lastIdx="2" clrIdx="0"/>
  <p:cmAuthor id="1" name="Nilsson, Virva" initials="NV" lastIdx="1" clrIdx="1"/>
  <p:cmAuthor id="2" name="Usuario" initials="U"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FFFF"/>
    <a:srgbClr val="FF3300"/>
    <a:srgbClr val="3399FF"/>
    <a:srgbClr val="000000"/>
    <a:srgbClr val="CCECFF"/>
    <a:srgbClr val="99CC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80" autoAdjust="0"/>
    <p:restoredTop sz="81250" autoAdjust="0"/>
  </p:normalViewPr>
  <p:slideViewPr>
    <p:cSldViewPr>
      <p:cViewPr varScale="1">
        <p:scale>
          <a:sx n="70" d="100"/>
          <a:sy n="70" d="100"/>
        </p:scale>
        <p:origin x="1934" y="43"/>
      </p:cViewPr>
      <p:guideLst>
        <p:guide orient="horz" pos="2160"/>
        <p:guide pos="5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1814"/>
    </p:cViewPr>
  </p:sorterViewPr>
  <p:notesViewPr>
    <p:cSldViewPr>
      <p:cViewPr varScale="1">
        <p:scale>
          <a:sx n="81" d="100"/>
          <a:sy n="81" d="100"/>
        </p:scale>
        <p:origin x="-3936" y="-108"/>
      </p:cViewPr>
      <p:guideLst>
        <p:guide orient="horz" pos="3126"/>
        <p:guide pos="2141"/>
        <p:guide orient="horz" pos="3119"/>
        <p:guide pos="214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t" anchorCtr="0" compatLnSpc="1">
            <a:prstTxWarp prst="textNoShape">
              <a:avLst/>
            </a:prstTxWarp>
          </a:bodyPr>
          <a:lstStyle>
            <a:lvl1pPr>
              <a:defRPr sz="1200"/>
            </a:lvl1pPr>
          </a:lstStyle>
          <a:p>
            <a:pPr>
              <a:defRPr/>
            </a:pPr>
            <a:endParaRPr lang="en-US" altLang="en-US" dirty="0"/>
          </a:p>
        </p:txBody>
      </p:sp>
      <p:sp>
        <p:nvSpPr>
          <p:cNvPr id="123907" name="Rectangle 3"/>
          <p:cNvSpPr>
            <a:spLocks noGrp="1" noChangeArrowheads="1"/>
          </p:cNvSpPr>
          <p:nvPr>
            <p:ph type="dt" sz="quarter" idx="1"/>
          </p:nvPr>
        </p:nvSpPr>
        <p:spPr bwMode="auto">
          <a:xfrm>
            <a:off x="3849476" y="0"/>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t" anchorCtr="0" compatLnSpc="1">
            <a:prstTxWarp prst="textNoShape">
              <a:avLst/>
            </a:prstTxWarp>
          </a:bodyPr>
          <a:lstStyle>
            <a:lvl1pPr algn="r">
              <a:defRPr sz="1200"/>
            </a:lvl1pPr>
          </a:lstStyle>
          <a:p>
            <a:pPr>
              <a:defRPr/>
            </a:pPr>
            <a:endParaRPr lang="en-US" altLang="en-US" dirty="0"/>
          </a:p>
        </p:txBody>
      </p:sp>
      <p:sp>
        <p:nvSpPr>
          <p:cNvPr id="123908" name="Rectangle 4"/>
          <p:cNvSpPr>
            <a:spLocks noGrp="1" noChangeArrowheads="1"/>
          </p:cNvSpPr>
          <p:nvPr>
            <p:ph type="ftr" sz="quarter" idx="2"/>
          </p:nvPr>
        </p:nvSpPr>
        <p:spPr bwMode="auto">
          <a:xfrm>
            <a:off x="0" y="9410146"/>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b" anchorCtr="0" compatLnSpc="1">
            <a:prstTxWarp prst="textNoShape">
              <a:avLst/>
            </a:prstTxWarp>
          </a:bodyPr>
          <a:lstStyle>
            <a:lvl1pPr>
              <a:defRPr sz="1200"/>
            </a:lvl1pPr>
          </a:lstStyle>
          <a:p>
            <a:pPr>
              <a:defRPr/>
            </a:pPr>
            <a:endParaRPr lang="en-US" altLang="en-US" dirty="0"/>
          </a:p>
        </p:txBody>
      </p:sp>
      <p:sp>
        <p:nvSpPr>
          <p:cNvPr id="123909" name="Rectangle 5"/>
          <p:cNvSpPr>
            <a:spLocks noGrp="1" noChangeArrowheads="1"/>
          </p:cNvSpPr>
          <p:nvPr>
            <p:ph type="sldNum" sz="quarter" idx="3"/>
          </p:nvPr>
        </p:nvSpPr>
        <p:spPr bwMode="auto">
          <a:xfrm>
            <a:off x="3849476" y="9410146"/>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b" anchorCtr="0" compatLnSpc="1">
            <a:prstTxWarp prst="textNoShape">
              <a:avLst/>
            </a:prstTxWarp>
          </a:bodyPr>
          <a:lstStyle>
            <a:lvl1pPr algn="r">
              <a:defRPr sz="1200"/>
            </a:lvl1pPr>
          </a:lstStyle>
          <a:p>
            <a:pPr>
              <a:defRPr/>
            </a:pPr>
            <a:fld id="{F10E0AF6-EA12-47FB-AB3F-42EFF8BC3F50}" type="slidenum">
              <a:rPr lang="en-US" altLang="en-US"/>
              <a:pPr>
                <a:defRPr/>
              </a:pPr>
              <a:t>‹#›</a:t>
            </a:fld>
            <a:endParaRPr lang="en-US" altLang="en-US" dirty="0"/>
          </a:p>
        </p:txBody>
      </p:sp>
    </p:spTree>
    <p:extLst>
      <p:ext uri="{BB962C8B-B14F-4D97-AF65-F5344CB8AC3E}">
        <p14:creationId xmlns:p14="http://schemas.microsoft.com/office/powerpoint/2010/main" val="17556157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hdr" sz="quarter"/>
          </p:nvPr>
        </p:nvSpPr>
        <p:spPr bwMode="auto">
          <a:xfrm>
            <a:off x="0" y="1"/>
            <a:ext cx="2970412" cy="4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t" anchorCtr="0" compatLnSpc="1">
            <a:prstTxWarp prst="textNoShape">
              <a:avLst/>
            </a:prstTxWarp>
          </a:bodyPr>
          <a:lstStyle>
            <a:lvl1pPr>
              <a:defRPr sz="1200"/>
            </a:lvl1pPr>
          </a:lstStyle>
          <a:p>
            <a:pPr>
              <a:defRPr/>
            </a:pPr>
            <a:endParaRPr lang="en-US" altLang="en-US" dirty="0"/>
          </a:p>
        </p:txBody>
      </p:sp>
      <p:sp>
        <p:nvSpPr>
          <p:cNvPr id="158723" name="Rectangle 3"/>
          <p:cNvSpPr>
            <a:spLocks noGrp="1" noChangeArrowheads="1"/>
          </p:cNvSpPr>
          <p:nvPr>
            <p:ph type="dt" idx="1"/>
          </p:nvPr>
        </p:nvSpPr>
        <p:spPr bwMode="auto">
          <a:xfrm>
            <a:off x="3884385" y="1"/>
            <a:ext cx="2894248" cy="4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t" anchorCtr="0" compatLnSpc="1">
            <a:prstTxWarp prst="textNoShape">
              <a:avLst/>
            </a:prstTxWarp>
          </a:bodyPr>
          <a:lstStyle>
            <a:lvl1pPr algn="r">
              <a:defRPr sz="1200"/>
            </a:lvl1pPr>
          </a:lstStyle>
          <a:p>
            <a:pPr>
              <a:defRPr/>
            </a:pPr>
            <a:endParaRPr lang="en-US" altLang="en-US" dirty="0"/>
          </a:p>
        </p:txBody>
      </p:sp>
      <p:sp>
        <p:nvSpPr>
          <p:cNvPr id="32772" name="Rectangle 4"/>
          <p:cNvSpPr>
            <a:spLocks noGrp="1" noRot="1" noChangeAspect="1" noChangeArrowheads="1" noTextEdit="1"/>
          </p:cNvSpPr>
          <p:nvPr>
            <p:ph type="sldImg" idx="2"/>
          </p:nvPr>
        </p:nvSpPr>
        <p:spPr bwMode="auto">
          <a:xfrm>
            <a:off x="942975" y="765175"/>
            <a:ext cx="4892675" cy="36687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8725" name="Rectangle 5"/>
          <p:cNvSpPr>
            <a:spLocks noGrp="1" noChangeArrowheads="1"/>
          </p:cNvSpPr>
          <p:nvPr>
            <p:ph type="body" sz="quarter" idx="3"/>
          </p:nvPr>
        </p:nvSpPr>
        <p:spPr bwMode="auto">
          <a:xfrm>
            <a:off x="913973" y="4739926"/>
            <a:ext cx="4950687" cy="443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58726" name="Rectangle 6"/>
          <p:cNvSpPr>
            <a:spLocks noGrp="1" noChangeArrowheads="1"/>
          </p:cNvSpPr>
          <p:nvPr>
            <p:ph type="ftr" sz="quarter" idx="4"/>
          </p:nvPr>
        </p:nvSpPr>
        <p:spPr bwMode="auto">
          <a:xfrm>
            <a:off x="0" y="9402226"/>
            <a:ext cx="2970412" cy="535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b" anchorCtr="0" compatLnSpc="1">
            <a:prstTxWarp prst="textNoShape">
              <a:avLst/>
            </a:prstTxWarp>
          </a:bodyPr>
          <a:lstStyle>
            <a:lvl1pPr>
              <a:defRPr sz="1200"/>
            </a:lvl1pPr>
          </a:lstStyle>
          <a:p>
            <a:pPr>
              <a:defRPr/>
            </a:pPr>
            <a:endParaRPr lang="en-US" altLang="en-US" dirty="0"/>
          </a:p>
        </p:txBody>
      </p:sp>
      <p:sp>
        <p:nvSpPr>
          <p:cNvPr id="158727" name="Rectangle 7"/>
          <p:cNvSpPr>
            <a:spLocks noGrp="1" noChangeArrowheads="1"/>
          </p:cNvSpPr>
          <p:nvPr>
            <p:ph type="sldNum" sz="quarter" idx="5"/>
          </p:nvPr>
        </p:nvSpPr>
        <p:spPr bwMode="auto">
          <a:xfrm>
            <a:off x="3884385" y="9402226"/>
            <a:ext cx="2894248" cy="535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94" tIns="45647" rIns="91294" bIns="45647" numCol="1" anchor="b" anchorCtr="0" compatLnSpc="1">
            <a:prstTxWarp prst="textNoShape">
              <a:avLst/>
            </a:prstTxWarp>
          </a:bodyPr>
          <a:lstStyle>
            <a:lvl1pPr algn="r">
              <a:defRPr sz="1200"/>
            </a:lvl1pPr>
          </a:lstStyle>
          <a:p>
            <a:pPr>
              <a:defRPr/>
            </a:pPr>
            <a:fld id="{B0BCA60B-81A8-4727-89B8-A308A788C458}" type="slidenum">
              <a:rPr lang="en-US" altLang="en-US"/>
              <a:pPr>
                <a:defRPr/>
              </a:pPr>
              <a:t>‹#›</a:t>
            </a:fld>
            <a:endParaRPr lang="en-US" altLang="en-US" dirty="0"/>
          </a:p>
        </p:txBody>
      </p:sp>
    </p:spTree>
    <p:extLst>
      <p:ext uri="{BB962C8B-B14F-4D97-AF65-F5344CB8AC3E}">
        <p14:creationId xmlns:p14="http://schemas.microsoft.com/office/powerpoint/2010/main" val="137659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Un aspecto importante de la MLT rutinaria para radiación externa es realizar una monitorización exhaustiva cuando se pone en servicio una nueva fuente de radiación o una nueva instalación o cuando se han realizado cambios sustanciales en una instalación existente. </a:t>
            </a:r>
          </a:p>
          <a:p>
            <a:endParaRPr lang="pt-BR" dirty="0"/>
          </a:p>
          <a:p>
            <a:r>
              <a:rPr lang="es-ES_tradnl" dirty="0"/>
              <a:t>El diseño de un programa de monitoreo para la radiación externa depende, en gran medida, </a:t>
            </a:r>
            <a:r>
              <a:rPr lang="es-ES_tradnl" i="1" dirty="0"/>
              <a:t>si el campo de radiación permanecerá constante durante las operaciones normales o si se prevén</a:t>
            </a:r>
            <a:r>
              <a:rPr lang="es-ES_tradnl" dirty="0"/>
              <a:t> cambios rápidos en las tasas de dosis.</a:t>
            </a:r>
          </a:p>
          <a:p>
            <a:endParaRPr lang="pt-BR" dirty="0"/>
          </a:p>
          <a:p>
            <a:r>
              <a:rPr lang="es-ES_tradnl" dirty="0"/>
              <a:t>Esta lección proporciona información sobre la monitorización de la radiación externa en forma de dosis ambiente equivalente para los rayos X y radiación gamma mediante instrumentación portátil e instalada.</a:t>
            </a:r>
            <a:endParaRPr lang="pt-BR" dirty="0"/>
          </a:p>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a:t>
            </a:fld>
            <a:endParaRPr lang="en-US" altLang="en-US" dirty="0"/>
          </a:p>
        </p:txBody>
      </p:sp>
    </p:spTree>
    <p:extLst>
      <p:ext uri="{BB962C8B-B14F-4D97-AF65-F5344CB8AC3E}">
        <p14:creationId xmlns:p14="http://schemas.microsoft.com/office/powerpoint/2010/main" val="142951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10</a:t>
            </a:fld>
            <a:endParaRPr lang="en-US" altLang="en-US" dirty="0"/>
          </a:p>
        </p:txBody>
      </p:sp>
    </p:spTree>
    <p:extLst>
      <p:ext uri="{BB962C8B-B14F-4D97-AF65-F5344CB8AC3E}">
        <p14:creationId xmlns:p14="http://schemas.microsoft.com/office/powerpoint/2010/main" val="4001443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806450" y="685800"/>
            <a:ext cx="4892675" cy="3668713"/>
          </a:xfrm>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sz="1200" kern="1200" dirty="0">
                <a:solidFill>
                  <a:schemeClr val="tx1"/>
                </a:solidFill>
                <a:effectLst/>
                <a:latin typeface="Times New Roman" pitchFamily="18" charset="0"/>
                <a:ea typeface="+mn-ea"/>
                <a:cs typeface="+mn-cs"/>
              </a:rPr>
              <a:t>La mayoría de los campos de radiación encontrados en el lugar de trabajo son relativamente penetrantes. Se pueden emplear contadores G-M compensados por energía, detectores de diodo de silicio con compensación energética, cámaras de ionización de paredes gruesas y contadores proporcionales.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_tradnl" sz="120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Para detectores fijos en áreas de alta tasa de dosis, el preamplificador o unidad de interfaz debe montarse fuera de la zona de alta tasa de dosis. Esto minimiza los fallos y mantiene las dosis ALARA.</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En casos de alta tasa de dosis el G-M se sature y no es adecuado. Deben utilizarse las cámaras de ionización.</a:t>
            </a:r>
            <a:endParaRPr lang="pt-BR" sz="1200" kern="1200" dirty="0">
              <a:solidFill>
                <a:schemeClr val="tx1"/>
              </a:solidFill>
              <a:effectLst/>
              <a:latin typeface="Times New Roman" pitchFamily="18" charset="0"/>
              <a:ea typeface="+mn-ea"/>
              <a:cs typeface="+mn-cs"/>
            </a:endParaRPr>
          </a:p>
          <a:p>
            <a:endParaRPr lang="es-ES_tradnl" dirty="0"/>
          </a:p>
          <a:p>
            <a:r>
              <a:rPr lang="es-ES_tradnl" dirty="0"/>
              <a:t>Se debe tener cuidado al </a:t>
            </a:r>
            <a:r>
              <a:rPr lang="es-ES_tradnl" b="0" dirty="0"/>
              <a:t>seleccionar un detector para </a:t>
            </a:r>
            <a:r>
              <a:rPr lang="es-ES_tradnl" dirty="0"/>
              <a:t>medir la tasa de dosis de una máquina de generación de rayos X que produce radiación pulsada.</a:t>
            </a:r>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11</a:t>
            </a:fld>
            <a:endParaRPr lang="en-US" altLang="en-US" dirty="0"/>
          </a:p>
        </p:txBody>
      </p:sp>
    </p:spTree>
    <p:extLst>
      <p:ext uri="{BB962C8B-B14F-4D97-AF65-F5344CB8AC3E}">
        <p14:creationId xmlns:p14="http://schemas.microsoft.com/office/powerpoint/2010/main" val="3698758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ltLang="en-US" dirty="0"/>
              <a:t>Está formado por un tubo con un fino hilo metálico a lo largo de su centro. El espacio entre ellos está aislado y relleno por un gas (</a:t>
            </a:r>
            <a:r>
              <a:rPr lang="es-CL" sz="1200" b="0" i="0" kern="1200" noProof="0" dirty="0">
                <a:solidFill>
                  <a:schemeClr val="tx1"/>
                </a:solidFill>
                <a:effectLst/>
                <a:latin typeface="Times New Roman" pitchFamily="18" charset="0"/>
                <a:ea typeface="+mn-ea"/>
                <a:cs typeface="+mn-cs"/>
              </a:rPr>
              <a:t>helio</a:t>
            </a:r>
            <a:r>
              <a:rPr lang="pt-BR" sz="1200" b="0" i="0" kern="1200" dirty="0">
                <a:solidFill>
                  <a:schemeClr val="tx1"/>
                </a:solidFill>
                <a:effectLst/>
                <a:latin typeface="Times New Roman" pitchFamily="18" charset="0"/>
                <a:ea typeface="+mn-ea"/>
                <a:cs typeface="+mn-cs"/>
              </a:rPr>
              <a:t> o </a:t>
            </a:r>
            <a:r>
              <a:rPr lang="es-CL" sz="1200" b="0" i="0" kern="1200" noProof="0" dirty="0">
                <a:solidFill>
                  <a:schemeClr val="tx1"/>
                </a:solidFill>
                <a:effectLst/>
                <a:latin typeface="Times New Roman" pitchFamily="18" charset="0"/>
                <a:ea typeface="+mn-ea"/>
                <a:cs typeface="+mn-cs"/>
              </a:rPr>
              <a:t>argón</a:t>
            </a:r>
            <a:r>
              <a:rPr lang="pt-BR" sz="1200" b="0" i="0" kern="1200" dirty="0">
                <a:solidFill>
                  <a:schemeClr val="tx1"/>
                </a:solidFill>
                <a:effectLst/>
                <a:latin typeface="Times New Roman" pitchFamily="18" charset="0"/>
                <a:ea typeface="+mn-ea"/>
                <a:cs typeface="+mn-cs"/>
              </a:rPr>
              <a:t>)</a:t>
            </a:r>
            <a:r>
              <a:rPr lang="es-ES" altLang="en-US" dirty="0"/>
              <a:t> y con el hilo a unos 1000 voltios con respecto al tubo.</a:t>
            </a:r>
          </a:p>
          <a:p>
            <a:endParaRPr lang="es-ES" altLang="en-US" dirty="0"/>
          </a:p>
          <a:p>
            <a:r>
              <a:rPr lang="es-ES" altLang="en-US" dirty="0"/>
              <a:t>Cuando un ion, electrón o fotón penetra en el tubo (o bien se libera un electrón de su pared por efecto de los rayos X o gamma), se desprenden electrones de los átomos del gas que rellena el tubo. Debido al voltaje positivo del hilo central, son atraídos hacia él, y al hacer esto ganan energía, colisionan con los átomos del gas y liberan más electrones, hasta que el proceso se convierte en una avalancha que produce un pulso de corriente detectable. Relleno de un gas adecuado, el flujo de electricidad se para por sí mismo o incluso el circuito eléctrico puede ayudar a pararlo.</a:t>
            </a:r>
          </a:p>
          <a:p>
            <a:endParaRPr lang="es-ES" altLang="en-US" dirty="0"/>
          </a:p>
          <a:p>
            <a:r>
              <a:rPr lang="es-ES" sz="1200" b="0" i="0" kern="1200" dirty="0">
                <a:solidFill>
                  <a:schemeClr val="tx1"/>
                </a:solidFill>
                <a:effectLst/>
                <a:latin typeface="Times New Roman" pitchFamily="18" charset="0"/>
                <a:ea typeface="+mn-ea"/>
                <a:cs typeface="+mn-cs"/>
              </a:rPr>
              <a:t>El pulso se amplifica y se muestra en el contador</a:t>
            </a:r>
          </a:p>
          <a:p>
            <a:endParaRPr lang="es-ES" altLang="en-US" dirty="0"/>
          </a:p>
          <a:p>
            <a:r>
              <a:rPr lang="es-ES" altLang="en-US" dirty="0"/>
              <a:t>Al equipo se le llama "contador" debido a que cada partícula que pasa por él produce un pulso idéntico, permitiendo contar las partículas (normalmente de forma electrónica) pero sin proporcionar datos acerca del tipo de radiación o sobre su energía (excepto que tienen energía suficiente como para penetrar las paredes del contador). </a:t>
            </a:r>
          </a:p>
          <a:p>
            <a:endParaRPr lang="es-ES" altLang="en-US" dirty="0"/>
          </a:p>
          <a:p>
            <a:r>
              <a:rPr lang="es-ES" sz="1200" b="0" i="0" kern="1200" dirty="0">
                <a:solidFill>
                  <a:schemeClr val="tx1"/>
                </a:solidFill>
                <a:effectLst/>
                <a:latin typeface="Times New Roman" pitchFamily="18" charset="0"/>
                <a:ea typeface="+mn-ea"/>
                <a:cs typeface="+mn-cs"/>
              </a:rPr>
              <a:t>Eficacia del contador G-M: la eficacia de un detector es dada por la relación del número de partículas de la radiación detectada a número de partículas de la radiación emitida o </a:t>
            </a:r>
            <a:r>
              <a:rPr lang="es-ES" sz="1200" b="0" i="0" kern="1200" dirty="0" err="1">
                <a:solidFill>
                  <a:schemeClr val="tx1"/>
                </a:solidFill>
                <a:effectLst/>
                <a:latin typeface="Times New Roman" pitchFamily="18" charset="0"/>
                <a:ea typeface="+mn-ea"/>
                <a:cs typeface="+mn-cs"/>
              </a:rPr>
              <a:t>cps</a:t>
            </a:r>
            <a:r>
              <a:rPr lang="es-ES" sz="1200" b="0" i="0" kern="1200" dirty="0">
                <a:solidFill>
                  <a:schemeClr val="tx1"/>
                </a:solidFill>
                <a:effectLst/>
                <a:latin typeface="Times New Roman" pitchFamily="18" charset="0"/>
                <a:ea typeface="+mn-ea"/>
                <a:cs typeface="+mn-cs"/>
              </a:rPr>
              <a:t>/</a:t>
            </a:r>
            <a:r>
              <a:rPr lang="es-ES" sz="1200" b="0" i="0" kern="1200" dirty="0" err="1">
                <a:solidFill>
                  <a:schemeClr val="tx1"/>
                </a:solidFill>
                <a:effectLst/>
                <a:latin typeface="Times New Roman" pitchFamily="18" charset="0"/>
                <a:ea typeface="+mn-ea"/>
                <a:cs typeface="+mn-cs"/>
              </a:rPr>
              <a:t>dps</a:t>
            </a:r>
            <a:r>
              <a:rPr lang="es-ES" sz="1200" b="0" i="0" kern="1200" dirty="0">
                <a:solidFill>
                  <a:schemeClr val="tx1"/>
                </a:solidFill>
                <a:effectLst/>
                <a:latin typeface="Times New Roman" pitchFamily="18" charset="0"/>
                <a:ea typeface="+mn-ea"/>
                <a:cs typeface="+mn-cs"/>
              </a:rPr>
              <a:t>.</a:t>
            </a:r>
          </a:p>
          <a:p>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La eficacia de la detección de un tubo de G-M varía con el tipo de la radiación incidente. Tubos delgados con ventana final tienen eficiencias muy altas (puede ser casi del 100%) para radiación beta de alta energía, aunque la energía beta disminuye debido a la atenuación producida por el material de la ventana. Las partículas alfa también son atenuadas por la ventana. Como las partículas alfa tienen un alcance máximo de menos de 50 mm en el aire, la ventana de detección debe estar lo más cerca posible de la fuente de radiación. La atenuación de la ventana se suma a la atenuación del aire, por lo que la ventana debe tener una densidad tan baja como 1,5 a 2,0 mg/cm</a:t>
            </a:r>
            <a:r>
              <a:rPr lang="es-ES" sz="1200" b="0" i="0" kern="1200" baseline="30000" dirty="0">
                <a:solidFill>
                  <a:schemeClr val="tx1"/>
                </a:solidFill>
                <a:effectLst/>
                <a:latin typeface="Times New Roman" pitchFamily="18" charset="0"/>
                <a:ea typeface="+mn-ea"/>
                <a:cs typeface="+mn-cs"/>
              </a:rPr>
              <a:t>2</a:t>
            </a:r>
            <a:r>
              <a:rPr lang="es-ES" sz="1200" b="0" i="0" kern="1200" dirty="0">
                <a:solidFill>
                  <a:schemeClr val="tx1"/>
                </a:solidFill>
                <a:effectLst/>
                <a:latin typeface="Times New Roman" pitchFamily="18" charset="0"/>
                <a:ea typeface="+mn-ea"/>
                <a:cs typeface="+mn-cs"/>
              </a:rPr>
              <a:t> para dar un nivel aceptable de eficiencia de detección. El artículo sobre el poder de frenado de la radiación de diversas sustancias explica al detalle los rangos para los tipos de partículas de distintas energías.</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La eficacia del recuento de radiación de fotones (gamma y rayos X por encima de 25 keV) depende de la eficiencia de la interacción de la radiación con la pared del tubo, que aumenta con el número atómico del material de la pared. El hierro cromado es un material comúnmente utilizado, que da una eficiencia de alrededor del 1% sobre una amplia gama de energías.</a:t>
            </a:r>
          </a:p>
          <a:p>
            <a:endParaRPr lang="es-ES" sz="1200" b="0" i="0" kern="1200" dirty="0">
              <a:solidFill>
                <a:schemeClr val="tx1"/>
              </a:solidFill>
              <a:effectLst/>
              <a:latin typeface="Times New Roman" pitchFamily="18" charset="0"/>
              <a:ea typeface="+mn-ea"/>
              <a:cs typeface="+mn-cs"/>
            </a:endParaRPr>
          </a:p>
          <a:p>
            <a:endParaRPr lang="sv-SE" alt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12</a:t>
            </a:fld>
            <a:endParaRPr lang="en-US" altLang="en-US" dirty="0"/>
          </a:p>
        </p:txBody>
      </p:sp>
    </p:spTree>
    <p:extLst>
      <p:ext uri="{BB962C8B-B14F-4D97-AF65-F5344CB8AC3E}">
        <p14:creationId xmlns:p14="http://schemas.microsoft.com/office/powerpoint/2010/main" val="2534778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dirty="0"/>
              <a:t>Detección de rayos fotones de alta energía en un tubo blindado. Los electrones secundarios generados en el revestimiento pueden alcanzar el gas del tubo produciendo avalanchas. Avalanchas múltiples omitidas en el presente dibujo para una mayor claridad.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a:t>El tubo se compone de una cámara llena de un gas inerte a baja presión (de aproximadamente 0,1 atmósferas). Esta contiene dos electrodos, entre los cuales existe una diferencia de potencial de varios cientos de voltios. Las paredes del tubo son o bien de metal o tienen su superficie interior recubierta con un conductor para formar el cátodo, mientras que el ánodo es un hilo en el centro de la cámara.</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a:t>Cuando la radiación ionizante golpea el tubo, algunas moléculas del gas se ionizan, ya sea directamente por la radiación incidente o indirectamente por medio de los electrones secundarios producidos en las paredes del tubo. Esto crea iones cargados positivamente y electrones libres, conocidos como pares de iones en el gas que llena la cápsula cilíndrica. El fuerte campo eléctrico creado por los electrodos del tubo acelera los iones positivos hacia el cátodo y los electrones hacia el ánodo. Cerca del ánodo, en la "región de avalancha" los electrones ganan energía suficiente para ionizar las moléculas de gas adicionales y crear un gran número de avalanchas de electrones que se extienden a lo largo del ánodo y movilizan eficazmente toda la región de la avalancha. Este es el efecto "multiplicador del gas", </a:t>
            </a:r>
            <a:r>
              <a:rPr lang="es-ES" dirty="0">
                <a:solidFill>
                  <a:srgbClr val="FF0000"/>
                </a:solidFill>
              </a:rPr>
              <a:t>característica clave del tubo, que permite producir un impulso de salida</a:t>
            </a:r>
            <a:r>
              <a:rPr lang="es-ES" dirty="0"/>
              <a:t> significativo a partir de tan solo un único evento ionizante.</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a:t>En el caso que se considere sólo una avalancha a partir del evento ionizante original, el número de moléculas excitadas sería del orden de 10</a:t>
            </a:r>
            <a:r>
              <a:rPr lang="es-ES" baseline="30000" dirty="0"/>
              <a:t>6</a:t>
            </a:r>
            <a:r>
              <a:rPr lang="es-ES" dirty="0"/>
              <a:t> a 10</a:t>
            </a:r>
            <a:r>
              <a:rPr lang="es-ES" baseline="30000" dirty="0"/>
              <a:t>8</a:t>
            </a:r>
            <a:r>
              <a:rPr lang="es-ES" dirty="0"/>
              <a:t>. Sin embargo, en la práctica, resulta la producción de avalanchas múltiples, con un factor de multiplicación aún mayor que puede producir alrededor de 10</a:t>
            </a:r>
            <a:r>
              <a:rPr lang="es-ES" baseline="30000" dirty="0"/>
              <a:t>9</a:t>
            </a:r>
            <a:r>
              <a:rPr lang="es-ES" dirty="0"/>
              <a:t> a 10</a:t>
            </a:r>
            <a:r>
              <a:rPr lang="es-ES" baseline="30000" dirty="0"/>
              <a:t>10</a:t>
            </a:r>
            <a:r>
              <a:rPr lang="es-ES" dirty="0"/>
              <a:t> pares de iones.</a:t>
            </a:r>
            <a:r>
              <a:rPr lang="es-ES" baseline="0" dirty="0"/>
              <a:t> </a:t>
            </a:r>
            <a:r>
              <a:rPr lang="es-ES" dirty="0"/>
              <a:t>La creación de múltiples avalanchas se debe a la producción de fotones ultravioletas en la avalancha original, que no se ven afectados por el campo eléctrico y se mueven lateralmente con respecto al eje del ánodo para provocar nuevos eventos ionizantes por colisión con las moléculas del gas. Estas colisiones producen nuevas avalanchas, que a su vez producen más fotones, y por lo tanto más avalanchas en una reacción en cadena que se extiende lateralmente a través del gas de relleno, y envuelve el cable del ánodo. El diagrama adjunto muestra este proceso de forma gráfica. La velocidad de propagación de las avalanchas es típicamente 2-4 cm por microsegundo, de manera que para los tamaños comunes de tubos, la ionización completa del gas alrededor del ánodo tarda sólo unos microsegundos.</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dirty="0"/>
              <a:t>Este breve intenso pulso de corriente, se puede medir como un evento contable en forma de un pulso de voltaje desarrollado a través de una resistencia eléctrica externa que puede ser del orden de voltios, haciendo así más sencillo el procesamiento electrónico.</a:t>
            </a:r>
            <a:endParaRPr lang="es-ES_tradnl" dirty="0"/>
          </a:p>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13</a:t>
            </a:fld>
            <a:endParaRPr lang="en-US" altLang="en-US" dirty="0"/>
          </a:p>
        </p:txBody>
      </p:sp>
    </p:spTree>
    <p:extLst>
      <p:ext uri="{BB962C8B-B14F-4D97-AF65-F5344CB8AC3E}">
        <p14:creationId xmlns:p14="http://schemas.microsoft.com/office/powerpoint/2010/main" val="935435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14</a:t>
            </a:fld>
            <a:endParaRPr lang="en-US" altLang="en-US" dirty="0"/>
          </a:p>
        </p:txBody>
      </p:sp>
    </p:spTree>
    <p:extLst>
      <p:ext uri="{BB962C8B-B14F-4D97-AF65-F5344CB8AC3E}">
        <p14:creationId xmlns:p14="http://schemas.microsoft.com/office/powerpoint/2010/main" val="2779685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15</a:t>
            </a:fld>
            <a:endParaRPr lang="en-US" altLang="en-US" dirty="0"/>
          </a:p>
        </p:txBody>
      </p:sp>
    </p:spTree>
    <p:extLst>
      <p:ext uri="{BB962C8B-B14F-4D97-AF65-F5344CB8AC3E}">
        <p14:creationId xmlns:p14="http://schemas.microsoft.com/office/powerpoint/2010/main" val="1296122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1" i="0" kern="1200" dirty="0">
                <a:solidFill>
                  <a:schemeClr val="tx1"/>
                </a:solidFill>
                <a:effectLst/>
                <a:latin typeface="Times New Roman" pitchFamily="18" charset="0"/>
                <a:ea typeface="+mn-ea"/>
                <a:cs typeface="+mn-cs"/>
              </a:rPr>
              <a:t>G-M de ventana final</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Esquema de un contador G-M con tubo del tipo de "ventana final" para radiaciones poco penetrantes. Para las partículas alfa, partículas beta de baja energía y rayos X de baja energía, la forma habitual es un tubo cilíndrico con una pequeña ventana. En este tipo de tubo la ventana se suele situar en una de las bases del cilindro, y se recubre de un material delgado a través del que puede pasar fácilmente la radiación de baja penetración. La mica es un material utilizado comúnmente debido a su baja masa por unidad de área. En el otro extremo se encuentra la conexión eléctrica con el ánodo. Se utiliza un alto voltaje de 800 V a 1100 V.</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1" i="0" kern="1200" dirty="0">
                <a:solidFill>
                  <a:schemeClr val="tx1"/>
                </a:solidFill>
                <a:effectLst/>
                <a:latin typeface="Times New Roman" pitchFamily="18" charset="0"/>
                <a:ea typeface="+mn-ea"/>
                <a:cs typeface="+mn-cs"/>
              </a:rPr>
              <a:t>G-M con tubo ventana lateral</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La aplicación primaria de la ventana lateral G-M es la medición de las tasas de exposición gamma. Sin embargo, su pared puede ser suficientemente delgada como para permitir que se detecten betas de mayor energía (&gt; 300 keV).</a:t>
            </a: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1" i="0" kern="1200" dirty="0">
                <a:solidFill>
                  <a:schemeClr val="tx1"/>
                </a:solidFill>
                <a:effectLst/>
                <a:latin typeface="Times New Roman" pitchFamily="18" charset="0"/>
                <a:ea typeface="+mn-ea"/>
                <a:cs typeface="+mn-cs"/>
              </a:rPr>
              <a:t>G-M con tubo "</a:t>
            </a:r>
            <a:r>
              <a:rPr lang="es-ES" sz="1200" b="1" i="0" kern="1200" dirty="0" err="1">
                <a:solidFill>
                  <a:schemeClr val="tx1"/>
                </a:solidFill>
                <a:effectLst/>
                <a:latin typeface="Times New Roman" pitchFamily="18" charset="0"/>
                <a:ea typeface="+mn-ea"/>
                <a:cs typeface="+mn-cs"/>
              </a:rPr>
              <a:t>pancake</a:t>
            </a:r>
            <a:r>
              <a:rPr lang="es-ES" sz="1200" b="1" i="0" kern="1200" dirty="0">
                <a:solidFill>
                  <a:schemeClr val="tx1"/>
                </a:solidFill>
                <a:effectLst/>
                <a:latin typeface="Times New Roman" pitchFamily="18" charset="0"/>
                <a:ea typeface="+mn-ea"/>
                <a:cs typeface="+mn-cs"/>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El tubo </a:t>
            </a:r>
            <a:r>
              <a:rPr lang="es-ES" sz="1200" b="0" i="0" kern="1200" dirty="0" err="1">
                <a:solidFill>
                  <a:schemeClr val="tx1"/>
                </a:solidFill>
                <a:effectLst/>
                <a:latin typeface="Times New Roman" pitchFamily="18" charset="0"/>
                <a:ea typeface="+mn-ea"/>
                <a:cs typeface="+mn-cs"/>
              </a:rPr>
              <a:t>pancake</a:t>
            </a:r>
            <a:r>
              <a:rPr lang="es-ES" sz="1200" b="0" i="0" kern="1200" dirty="0">
                <a:solidFill>
                  <a:schemeClr val="tx1"/>
                </a:solidFill>
                <a:effectLst/>
                <a:latin typeface="Times New Roman" pitchFamily="18" charset="0"/>
                <a:ea typeface="+mn-ea"/>
                <a:cs typeface="+mn-cs"/>
              </a:rPr>
              <a:t> es una variante del tubo de ventana final, diseñado a fin de ser usado para controlar la contaminación beta y gamma. Tiene más o menos la misma sensibilidad a las partículas que el tipo de ventana final, pero tiene una forma anular plana (de ahí la denominación de </a:t>
            </a:r>
            <a:r>
              <a:rPr lang="es-ES" sz="1200" b="0" i="0" kern="1200" dirty="0" err="1">
                <a:solidFill>
                  <a:schemeClr val="tx1"/>
                </a:solidFill>
                <a:effectLst/>
                <a:latin typeface="Times New Roman" pitchFamily="18" charset="0"/>
                <a:ea typeface="+mn-ea"/>
                <a:cs typeface="+mn-cs"/>
              </a:rPr>
              <a:t>pancake</a:t>
            </a:r>
            <a:r>
              <a:rPr lang="es-ES" sz="1200" b="0" i="0" kern="1200" dirty="0">
                <a:solidFill>
                  <a:schemeClr val="tx1"/>
                </a:solidFill>
                <a:effectLst/>
                <a:latin typeface="Times New Roman" pitchFamily="18" charset="0"/>
                <a:ea typeface="+mn-ea"/>
                <a:cs typeface="+mn-cs"/>
              </a:rPr>
              <a:t>; tortita en español) similar a un disco, con lo que el área de la ventana es más grande y se puede utilizar con un mínimo espacio para el gas. Al igual que el tubo cilíndrico de ventana final, la mica es un material utilizado comúnmente en la ventana debido a su bajo peso por unidad de área.  En el “</a:t>
            </a:r>
            <a:r>
              <a:rPr lang="es-ES" sz="1200" b="0" i="0" kern="1200" dirty="0" err="1">
                <a:solidFill>
                  <a:schemeClr val="tx1"/>
                </a:solidFill>
                <a:effectLst/>
                <a:latin typeface="Times New Roman" pitchFamily="18" charset="0"/>
                <a:ea typeface="+mn-ea"/>
                <a:cs typeface="+mn-cs"/>
              </a:rPr>
              <a:t>pancake</a:t>
            </a:r>
            <a:r>
              <a:rPr lang="es-ES" sz="1200" b="0" i="0" kern="1200" dirty="0">
                <a:solidFill>
                  <a:schemeClr val="tx1"/>
                </a:solidFill>
                <a:effectLst/>
                <a:latin typeface="Times New Roman" pitchFamily="18" charset="0"/>
                <a:ea typeface="+mn-ea"/>
                <a:cs typeface="+mn-cs"/>
              </a:rPr>
              <a:t>” G-M la</a:t>
            </a:r>
            <a:r>
              <a:rPr lang="es-ES" sz="1200" b="0" i="0" kern="1200" baseline="0" dirty="0">
                <a:solidFill>
                  <a:schemeClr val="tx1"/>
                </a:solidFill>
                <a:effectLst/>
                <a:latin typeface="Times New Roman" pitchFamily="18" charset="0"/>
                <a:ea typeface="+mn-ea"/>
                <a:cs typeface="+mn-cs"/>
              </a:rPr>
              <a:t> </a:t>
            </a:r>
            <a:r>
              <a:rPr lang="es-ES" sz="1200" b="0" i="0" kern="1200" dirty="0">
                <a:solidFill>
                  <a:schemeClr val="tx1"/>
                </a:solidFill>
                <a:effectLst/>
                <a:latin typeface="Times New Roman" pitchFamily="18" charset="0"/>
                <a:ea typeface="+mn-ea"/>
                <a:cs typeface="+mn-cs"/>
              </a:rPr>
              <a:t>espesura de la ventana es de 1,5 a 2,0 mg/cm</a:t>
            </a:r>
            <a:r>
              <a:rPr lang="es-ES" sz="1200" b="0" i="0" kern="1200" baseline="30000" dirty="0">
                <a:solidFill>
                  <a:schemeClr val="tx1"/>
                </a:solidFill>
                <a:effectLst/>
                <a:latin typeface="Times New Roman" pitchFamily="18" charset="0"/>
                <a:ea typeface="+mn-ea"/>
                <a:cs typeface="+mn-cs"/>
              </a:rPr>
              <a:t>2</a:t>
            </a:r>
            <a:r>
              <a:rPr lang="es-ES" sz="1200" b="0" i="0" kern="1200" dirty="0">
                <a:solidFill>
                  <a:schemeClr val="tx1"/>
                </a:solidFill>
                <a:effectLst/>
                <a:latin typeface="Times New Roman" pitchFamily="18" charset="0"/>
                <a:ea typeface="+mn-ea"/>
                <a:cs typeface="+mn-cs"/>
              </a:rPr>
              <a:t> . Cubriendo la ventana dos G-M “</a:t>
            </a:r>
            <a:r>
              <a:rPr lang="es-ES" sz="1200" b="0" i="0" kern="1200" dirty="0" err="1">
                <a:solidFill>
                  <a:schemeClr val="tx1"/>
                </a:solidFill>
                <a:effectLst/>
                <a:latin typeface="Times New Roman" pitchFamily="18" charset="0"/>
                <a:ea typeface="+mn-ea"/>
                <a:cs typeface="+mn-cs"/>
              </a:rPr>
              <a:t>pancake</a:t>
            </a:r>
            <a:r>
              <a:rPr lang="es-ES" sz="1200" b="0" i="0" kern="1200" dirty="0">
                <a:solidFill>
                  <a:schemeClr val="tx1"/>
                </a:solidFill>
                <a:effectLst/>
                <a:latin typeface="Times New Roman" pitchFamily="18" charset="0"/>
                <a:ea typeface="+mn-ea"/>
                <a:cs typeface="+mn-cs"/>
              </a:rPr>
              <a:t>” con 3 mm de plástico se eliminarán las betas al medir la radiación gamma.</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16</a:t>
            </a:fld>
            <a:endParaRPr lang="en-US" altLang="en-US" dirty="0"/>
          </a:p>
        </p:txBody>
      </p:sp>
    </p:spTree>
    <p:extLst>
      <p:ext uri="{BB962C8B-B14F-4D97-AF65-F5344CB8AC3E}">
        <p14:creationId xmlns:p14="http://schemas.microsoft.com/office/powerpoint/2010/main" val="4128707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s-ES" sz="1200" b="0" i="0" kern="1200" noProof="0" dirty="0">
                <a:solidFill>
                  <a:schemeClr val="tx1"/>
                </a:solidFill>
                <a:effectLst/>
                <a:latin typeface="Times New Roman" pitchFamily="18" charset="0"/>
                <a:ea typeface="+mn-ea"/>
                <a:cs typeface="+mn-cs"/>
              </a:rPr>
              <a:t>El G-M es un indicador de la tasa de dosis en un amplio rango de energías. Esto se hace mediante el uso de filtros alrededor del detector.</a:t>
            </a:r>
          </a:p>
          <a:p>
            <a:pPr>
              <a:defRPr/>
            </a:pPr>
            <a:endParaRPr lang="es-ES" sz="1200" b="0" i="0" kern="1200" noProof="0" dirty="0">
              <a:solidFill>
                <a:schemeClr val="tx1"/>
              </a:solidFill>
              <a:effectLst/>
              <a:latin typeface="Times New Roman" pitchFamily="18" charset="0"/>
              <a:ea typeface="+mn-ea"/>
              <a:cs typeface="+mn-cs"/>
            </a:endParaRPr>
          </a:p>
          <a:p>
            <a:pPr>
              <a:defRPr/>
            </a:pPr>
            <a:r>
              <a:rPr lang="es-ES" sz="1200" b="0" i="0" kern="1200" noProof="0" dirty="0">
                <a:solidFill>
                  <a:schemeClr val="tx1"/>
                </a:solidFill>
                <a:effectLst/>
                <a:latin typeface="Times New Roman" pitchFamily="18" charset="0"/>
                <a:ea typeface="+mn-ea"/>
                <a:cs typeface="+mn-cs"/>
              </a:rPr>
              <a:t>Los tubos G-M conectados a un contador (</a:t>
            </a:r>
            <a:r>
              <a:rPr lang="es-ES" sz="1200" b="0" i="0" kern="1200" noProof="0" dirty="0" err="1">
                <a:solidFill>
                  <a:schemeClr val="tx1"/>
                </a:solidFill>
                <a:effectLst/>
                <a:latin typeface="Times New Roman" pitchFamily="18" charset="0"/>
                <a:ea typeface="+mn-ea"/>
                <a:cs typeface="+mn-cs"/>
              </a:rPr>
              <a:t>scaler</a:t>
            </a:r>
            <a:r>
              <a:rPr lang="es-ES" sz="1200" b="0" i="0" kern="1200" noProof="0" dirty="0">
                <a:solidFill>
                  <a:schemeClr val="tx1"/>
                </a:solidFill>
                <a:effectLst/>
                <a:latin typeface="Times New Roman" pitchFamily="18" charset="0"/>
                <a:ea typeface="+mn-ea"/>
                <a:cs typeface="+mn-cs"/>
              </a:rPr>
              <a:t>) son el equipo más utilizado debido a su bajo costo, simplicidad, confiabilidad y alta sensibilidad.</a:t>
            </a:r>
            <a:endParaRPr lang="es-ES" altLang="en-US" noProof="0" dirty="0">
              <a:solidFill>
                <a:schemeClr val="hlink"/>
              </a:solidFill>
              <a:latin typeface="Arial" charset="0"/>
            </a:endParaRPr>
          </a:p>
          <a:p>
            <a:pPr>
              <a:defRPr/>
            </a:pPr>
            <a:endParaRPr lang="sv-SE" dirty="0"/>
          </a:p>
        </p:txBody>
      </p:sp>
      <p:sp>
        <p:nvSpPr>
          <p:cNvPr id="38916"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4D2862FE-57EF-4CAF-95DC-9C760EE03131}" type="slidenum">
              <a:rPr lang="en-US" altLang="en-US" sz="1200"/>
              <a:pPr eaLnBrk="1" hangingPunct="1"/>
              <a:t>17</a:t>
            </a:fld>
            <a:endParaRPr lang="en-US" altLang="en-US" sz="1200" dirty="0"/>
          </a:p>
        </p:txBody>
      </p:sp>
    </p:spTree>
    <p:extLst>
      <p:ext uri="{BB962C8B-B14F-4D97-AF65-F5344CB8AC3E}">
        <p14:creationId xmlns:p14="http://schemas.microsoft.com/office/powerpoint/2010/main" val="1298529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El G-M puede saturar a altas tasas de dosis. En este caso, se deben utilizar la</a:t>
            </a:r>
            <a:r>
              <a:rPr lang="es-ES" sz="1200" b="0" i="0" kern="1200" baseline="0" dirty="0">
                <a:solidFill>
                  <a:schemeClr val="tx1"/>
                </a:solidFill>
                <a:effectLst/>
                <a:latin typeface="Times New Roman" pitchFamily="18" charset="0"/>
                <a:ea typeface="+mn-ea"/>
                <a:cs typeface="+mn-cs"/>
              </a:rPr>
              <a:t> </a:t>
            </a:r>
            <a:r>
              <a:rPr lang="es-ES" sz="1200" b="0" i="0" kern="1200" dirty="0">
                <a:solidFill>
                  <a:schemeClr val="tx1"/>
                </a:solidFill>
                <a:effectLst/>
                <a:latin typeface="Times New Roman" pitchFamily="18" charset="0"/>
                <a:ea typeface="+mn-ea"/>
                <a:cs typeface="+mn-cs"/>
              </a:rPr>
              <a:t>cámara de ionización.</a:t>
            </a:r>
            <a:endParaRPr lang="en-GB"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18</a:t>
            </a:fld>
            <a:endParaRPr lang="en-US" altLang="en-US" dirty="0"/>
          </a:p>
        </p:txBody>
      </p:sp>
    </p:spTree>
    <p:extLst>
      <p:ext uri="{BB962C8B-B14F-4D97-AF65-F5344CB8AC3E}">
        <p14:creationId xmlns:p14="http://schemas.microsoft.com/office/powerpoint/2010/main" val="692389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 niveles bajos de energía de los fotones, la respuesta aumenta sensiblemente debido a que tienen una mayor interacción con el gas de relleno que los fotones de alta energía. Por tanto, el tubo tiene un aumento de la respuesta para la radiación que tiene una tasa de energía más baja, y debe aplicarse una corrección para evitar una alta lectura incorrecta de fotones de baja energía. Esta discrepancia puede ser 2-3 veces mayor, o más. En un tubo de pared gruesa, generalmente los picos de radiación de aproximadamente 60 keV presentan interacciones con el gas aún mayores, superponiéndose el efecto protector de la pared que no se convierte en dominante.</a:t>
            </a:r>
          </a:p>
          <a:p>
            <a:endParaRPr lang="es-ES" dirty="0"/>
          </a:p>
          <a:p>
            <a:r>
              <a:rPr lang="es-ES" dirty="0"/>
              <a:t>Esta corrección se logra mediante la "compensación de energía" del tubo, lo que modifica el número de eventos de recuento de acuerdo con la energía de la radiación incidente, mediante el uso de unas camisas externas al tubo que son de metal y funcionan como filtros</a:t>
            </a:r>
            <a:r>
              <a:rPr lang="es-ES" baseline="0" dirty="0"/>
              <a:t> </a:t>
            </a:r>
            <a:r>
              <a:rPr lang="es-ES" dirty="0"/>
              <a:t>que absorben energía. Estas camisas o collares producen una mayor atenuación de la radiación gamma de baja energía, y así compensan el aumento de la respuesta de energía del tubo desnudo en esos niveles. El objetivo es que la relación entre las características de sensibilidad/energía del tubo, debe ir acompañada de la relación entre las características de absorción/energía de los filtros.​ Esto se traduce en una respuesta más uniforme del tubo en el intervalo establecido de las energías de detección.</a:t>
            </a:r>
          </a:p>
          <a:p>
            <a:endParaRPr lang="es-ES" dirty="0"/>
          </a:p>
          <a:p>
            <a:r>
              <a:rPr lang="es-ES" dirty="0"/>
              <a:t>El plomo y el estaño son materiales de uso común, con los que se puede hacer un filtro sencillo eficaz por encima de los 150 keV usando un collar continuo a lo largo de la longitud del tubo. Sin embargo, a niveles de energía más bajos esta atenuación puede llegar a ser demasiado grande, por lo que se dejan espacios sin cubrir por la camisa para permitir que la radiación de baja energía pueda tener un efecto mayor. En la práctica, el diseño de filtros de compensación es una solución de compromiso empírica para producir una respuesta aceptablemente uniforme, y un buen número de diferentes materiales y geometrías se utilizan para obtener la corrección requerida.</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20</a:t>
            </a:fld>
            <a:endParaRPr lang="en-US" altLang="en-US" dirty="0"/>
          </a:p>
        </p:txBody>
      </p:sp>
    </p:spTree>
    <p:extLst>
      <p:ext uri="{BB962C8B-B14F-4D97-AF65-F5344CB8AC3E}">
        <p14:creationId xmlns:p14="http://schemas.microsoft.com/office/powerpoint/2010/main" val="2390876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Los objetivos de la monitorización externa de rayos X y radiación gamma con equipos portátiles son: buscar fuentes de exposición y medir el </a:t>
            </a:r>
            <a:r>
              <a:rPr lang="es-ES" dirty="0"/>
              <a:t>equivalente de dosis ambiental.</a:t>
            </a:r>
          </a:p>
          <a:p>
            <a:endParaRPr lang="pt-BR" dirty="0"/>
          </a:p>
          <a:p>
            <a:r>
              <a:rPr lang="es-ES_tradnl" dirty="0"/>
              <a:t>La medición consiste en obtener una comprensión clara de la tasa del </a:t>
            </a:r>
            <a:r>
              <a:rPr lang="es-ES" dirty="0"/>
              <a:t>equivalente de dosis ambiental </a:t>
            </a:r>
            <a:r>
              <a:rPr lang="es-ES_tradnl" dirty="0"/>
              <a:t>que prevalece en los puntos de interés.</a:t>
            </a:r>
          </a:p>
          <a:p>
            <a:endParaRPr lang="pt-BR" dirty="0"/>
          </a:p>
          <a:p>
            <a:r>
              <a:rPr lang="es-ES_tradnl" dirty="0"/>
              <a:t>Se realiza la MLT para encontrar campos de radiación desconocidos o identificar el punto de interés de la tasa de dosis más alta o para registrar cualquier cambio en el campo de radiación, en el lugar de trabajo.</a:t>
            </a:r>
            <a:endParaRPr lang="en-US" i="1"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2</a:t>
            </a:fld>
            <a:endParaRPr lang="en-US" altLang="en-US" dirty="0"/>
          </a:p>
        </p:txBody>
      </p:sp>
    </p:spTree>
    <p:extLst>
      <p:ext uri="{BB962C8B-B14F-4D97-AF65-F5344CB8AC3E}">
        <p14:creationId xmlns:p14="http://schemas.microsoft.com/office/powerpoint/2010/main" val="1318405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21</a:t>
            </a:fld>
            <a:endParaRPr lang="en-US" altLang="en-US" dirty="0"/>
          </a:p>
        </p:txBody>
      </p:sp>
    </p:spTree>
    <p:extLst>
      <p:ext uri="{BB962C8B-B14F-4D97-AF65-F5344CB8AC3E}">
        <p14:creationId xmlns:p14="http://schemas.microsoft.com/office/powerpoint/2010/main" val="23908764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kern="1200" dirty="0">
                <a:solidFill>
                  <a:schemeClr val="tx1"/>
                </a:solidFill>
                <a:effectLst/>
                <a:latin typeface="Times New Roman" pitchFamily="18" charset="0"/>
                <a:ea typeface="+mn-ea"/>
                <a:cs typeface="+mn-cs"/>
              </a:rPr>
              <a:t>Las pruebas de aptitud </a:t>
            </a:r>
            <a:r>
              <a:rPr lang="es-ES_tradnl" sz="1200" b="0" i="0" kern="1200" dirty="0">
                <a:solidFill>
                  <a:schemeClr val="tx1"/>
                </a:solidFill>
                <a:effectLst/>
                <a:latin typeface="Times New Roman" pitchFamily="18" charset="0"/>
                <a:ea typeface="+mn-ea"/>
                <a:cs typeface="+mn-cs"/>
              </a:rPr>
              <a:t> incluyen</a:t>
            </a:r>
            <a:r>
              <a:rPr lang="es-ES" sz="1200" b="0" i="0" kern="1200" dirty="0">
                <a:solidFill>
                  <a:schemeClr val="tx1"/>
                </a:solidFill>
                <a:effectLst/>
                <a:latin typeface="Times New Roman" pitchFamily="18" charset="0"/>
                <a:ea typeface="+mn-ea"/>
                <a:cs typeface="+mn-cs"/>
              </a:rPr>
              <a:t> una prueba de la dependencia angular del detector. Se emplea radiación gamma del </a:t>
            </a:r>
            <a:r>
              <a:rPr lang="es-ES" sz="1200" b="0" i="0" kern="1200" baseline="30000" dirty="0">
                <a:solidFill>
                  <a:schemeClr val="tx1"/>
                </a:solidFill>
                <a:effectLst/>
                <a:latin typeface="Times New Roman" pitchFamily="18" charset="0"/>
                <a:ea typeface="+mn-ea"/>
                <a:cs typeface="+mn-cs"/>
              </a:rPr>
              <a:t>241</a:t>
            </a:r>
            <a:r>
              <a:rPr lang="es-ES" sz="1200" b="0" i="0" kern="1200" dirty="0">
                <a:solidFill>
                  <a:schemeClr val="tx1"/>
                </a:solidFill>
                <a:effectLst/>
                <a:latin typeface="Times New Roman" pitchFamily="18" charset="0"/>
                <a:ea typeface="+mn-ea"/>
                <a:cs typeface="+mn-cs"/>
              </a:rPr>
              <a:t>Am y </a:t>
            </a:r>
            <a:r>
              <a:rPr lang="es-ES" sz="1200" b="0" i="0" kern="1200" baseline="30000" dirty="0">
                <a:solidFill>
                  <a:schemeClr val="tx1"/>
                </a:solidFill>
                <a:effectLst/>
                <a:latin typeface="Times New Roman" pitchFamily="18" charset="0"/>
                <a:ea typeface="+mn-ea"/>
                <a:cs typeface="+mn-cs"/>
              </a:rPr>
              <a:t>137</a:t>
            </a:r>
            <a:r>
              <a:rPr lang="es-ES" sz="1200" b="0" i="0" kern="1200" dirty="0">
                <a:solidFill>
                  <a:schemeClr val="tx1"/>
                </a:solidFill>
                <a:effectLst/>
                <a:latin typeface="Times New Roman" pitchFamily="18" charset="0"/>
                <a:ea typeface="+mn-ea"/>
                <a:cs typeface="+mn-cs"/>
              </a:rPr>
              <a:t>Cs.</a:t>
            </a:r>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22</a:t>
            </a:fld>
            <a:endParaRPr lang="en-US" altLang="en-US" dirty="0"/>
          </a:p>
        </p:txBody>
      </p:sp>
    </p:spTree>
    <p:extLst>
      <p:ext uri="{BB962C8B-B14F-4D97-AF65-F5344CB8AC3E}">
        <p14:creationId xmlns:p14="http://schemas.microsoft.com/office/powerpoint/2010/main" val="41687113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23</a:t>
            </a:fld>
            <a:endParaRPr lang="en-US" altLang="en-US" dirty="0"/>
          </a:p>
        </p:txBody>
      </p:sp>
    </p:spTree>
    <p:extLst>
      <p:ext uri="{BB962C8B-B14F-4D97-AF65-F5344CB8AC3E}">
        <p14:creationId xmlns:p14="http://schemas.microsoft.com/office/powerpoint/2010/main" val="32678407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hangingPunct="0"/>
            <a:r>
              <a:rPr lang="es-ES" sz="1200" b="0" i="0" kern="1200" dirty="0">
                <a:solidFill>
                  <a:schemeClr val="tx1"/>
                </a:solidFill>
                <a:effectLst/>
                <a:latin typeface="Times New Roman" pitchFamily="18" charset="0"/>
                <a:ea typeface="+mn-ea"/>
                <a:cs typeface="+mn-cs"/>
              </a:rPr>
              <a:t>En la región llamada </a:t>
            </a:r>
            <a:r>
              <a:rPr lang="es-ES" sz="1200" b="0" i="1" kern="1200" dirty="0">
                <a:solidFill>
                  <a:schemeClr val="tx1"/>
                </a:solidFill>
                <a:effectLst/>
                <a:latin typeface="Times New Roman" pitchFamily="18" charset="0"/>
                <a:ea typeface="+mn-ea"/>
                <a:cs typeface="+mn-cs"/>
              </a:rPr>
              <a:t>proporcional</a:t>
            </a:r>
            <a:r>
              <a:rPr lang="es-ES" sz="1200" b="0" i="0" kern="1200" dirty="0">
                <a:solidFill>
                  <a:schemeClr val="tx1"/>
                </a:solidFill>
                <a:effectLst/>
                <a:latin typeface="Times New Roman" pitchFamily="18" charset="0"/>
                <a:ea typeface="+mn-ea"/>
                <a:cs typeface="+mn-cs"/>
              </a:rPr>
              <a:t>, la carga colectada aumenta al incrementarse el voltaje. Esto se debe a que los iones iniciales (primarios) se aceleran dentro del campo eléctrico pudiendo, a su vez, crear nuevos pares de iones. Si uno sube el voltaje, la producción cada vez mayor de ionización secundaria da lugar a un efecto de multiplicación. Los pulsos producidos son mayores que en la región anterior, pero se conserva la dependencia en la energía de las radiaciones.</a:t>
            </a:r>
            <a:endParaRPr lang="en-GB" b="1" dirty="0"/>
          </a:p>
          <a:p>
            <a:pPr hangingPunct="0"/>
            <a:endParaRPr lang="sv-SE" dirty="0"/>
          </a:p>
          <a:p>
            <a:pPr hangingPunct="0"/>
            <a:r>
              <a:rPr lang="es-ES" altLang="pt-BR" sz="1200" b="1" dirty="0">
                <a:solidFill>
                  <a:schemeClr val="hlink"/>
                </a:solidFill>
                <a:latin typeface="Arial" charset="0"/>
              </a:rPr>
              <a:t>Ventajas</a:t>
            </a:r>
          </a:p>
          <a:p>
            <a:pPr hangingPunct="0"/>
            <a:endParaRPr lang="es-ES" sz="1200" dirty="0">
              <a:solidFill>
                <a:schemeClr val="hlink"/>
              </a:solidFill>
              <a:latin typeface="Arial" charset="0"/>
            </a:endParaRPr>
          </a:p>
          <a:p>
            <a:pPr hangingPunct="0"/>
            <a:r>
              <a:rPr lang="es-ES" sz="1200" b="0" i="0" kern="1200" dirty="0">
                <a:solidFill>
                  <a:schemeClr val="tx1"/>
                </a:solidFill>
                <a:effectLst/>
                <a:latin typeface="Times New Roman" pitchFamily="18" charset="0"/>
                <a:ea typeface="+mn-ea"/>
                <a:cs typeface="+mn-cs"/>
              </a:rPr>
              <a:t>Sensibles a la baja energía de rayos X y emisores gamma como </a:t>
            </a:r>
            <a:r>
              <a:rPr lang="es-ES" sz="1200" b="0" i="0" kern="1200" baseline="30000" dirty="0">
                <a:solidFill>
                  <a:schemeClr val="tx1"/>
                </a:solidFill>
                <a:effectLst/>
                <a:latin typeface="Times New Roman" pitchFamily="18" charset="0"/>
                <a:ea typeface="+mn-ea"/>
                <a:cs typeface="+mn-cs"/>
              </a:rPr>
              <a:t>125</a:t>
            </a:r>
            <a:r>
              <a:rPr lang="es-ES" sz="1200" b="0" i="0" kern="1200" dirty="0">
                <a:solidFill>
                  <a:schemeClr val="tx1"/>
                </a:solidFill>
                <a:effectLst/>
                <a:latin typeface="Times New Roman" pitchFamily="18" charset="0"/>
                <a:ea typeface="+mn-ea"/>
                <a:cs typeface="+mn-cs"/>
              </a:rPr>
              <a:t>I y </a:t>
            </a:r>
            <a:r>
              <a:rPr lang="es-ES" sz="1200" b="0" i="0" kern="1200" baseline="30000" dirty="0">
                <a:solidFill>
                  <a:schemeClr val="tx1"/>
                </a:solidFill>
                <a:effectLst/>
                <a:latin typeface="Times New Roman" pitchFamily="18" charset="0"/>
                <a:ea typeface="+mn-ea"/>
                <a:cs typeface="+mn-cs"/>
              </a:rPr>
              <a:t>55</a:t>
            </a:r>
            <a:r>
              <a:rPr lang="es-ES" sz="1200" b="0" i="0" kern="1200" dirty="0">
                <a:solidFill>
                  <a:schemeClr val="tx1"/>
                </a:solidFill>
                <a:effectLst/>
                <a:latin typeface="Times New Roman" pitchFamily="18" charset="0"/>
                <a:ea typeface="+mn-ea"/>
                <a:cs typeface="+mn-cs"/>
              </a:rPr>
              <a:t>Fe. Pueden dar información sobre la energía de la radiación.</a:t>
            </a:r>
            <a:endParaRPr lang="sv-SE" dirty="0"/>
          </a:p>
          <a:p>
            <a:pPr hangingPunct="0"/>
            <a:r>
              <a:rPr lang="en-GB" dirty="0"/>
              <a:t> </a:t>
            </a:r>
            <a:endParaRPr lang="sv-SE" dirty="0"/>
          </a:p>
          <a:p>
            <a:pPr hangingPunct="0"/>
            <a:r>
              <a:rPr lang="pt-BR" b="1" dirty="0" err="1"/>
              <a:t>Limitaciones</a:t>
            </a:r>
            <a:endParaRPr lang="sv-SE" dirty="0"/>
          </a:p>
          <a:p>
            <a:pPr hangingPunct="0"/>
            <a:endParaRPr lang="en-GB" dirty="0"/>
          </a:p>
          <a:p>
            <a:pPr hangingPunct="0"/>
            <a:r>
              <a:rPr lang="es-ES" sz="1200" b="0" i="0" kern="1200" dirty="0">
                <a:solidFill>
                  <a:schemeClr val="tx1"/>
                </a:solidFill>
                <a:effectLst/>
                <a:latin typeface="Times New Roman" pitchFamily="18" charset="0"/>
                <a:ea typeface="+mn-ea"/>
                <a:cs typeface="+mn-cs"/>
              </a:rPr>
              <a:t>Más caros que los detectores G-M.</a:t>
            </a:r>
          </a:p>
          <a:p>
            <a:pPr hangingPunct="0"/>
            <a:r>
              <a:rPr lang="es-ES" sz="1200" b="0" i="0" kern="1200" dirty="0">
                <a:solidFill>
                  <a:schemeClr val="tx1"/>
                </a:solidFill>
                <a:effectLst/>
                <a:latin typeface="Times New Roman" pitchFamily="18" charset="0"/>
                <a:ea typeface="+mn-ea"/>
                <a:cs typeface="+mn-cs"/>
              </a:rPr>
              <a:t>Requiere un suministro de voltaje más estable y alto que los detectores G-M, típicamente 1,6 a 2 </a:t>
            </a:r>
            <a:r>
              <a:rPr lang="es-ES" sz="1200" b="0" i="0" kern="1200" dirty="0" err="1">
                <a:solidFill>
                  <a:schemeClr val="tx1"/>
                </a:solidFill>
                <a:effectLst/>
                <a:latin typeface="Times New Roman" pitchFamily="18" charset="0"/>
                <a:ea typeface="+mn-ea"/>
                <a:cs typeface="+mn-cs"/>
              </a:rPr>
              <a:t>kV</a:t>
            </a:r>
            <a:r>
              <a:rPr lang="es-ES" sz="1200" b="0" i="0" kern="1200" dirty="0">
                <a:solidFill>
                  <a:schemeClr val="tx1"/>
                </a:solidFill>
                <a:effectLst/>
                <a:latin typeface="Times New Roman" pitchFamily="18" charset="0"/>
                <a:ea typeface="+mn-ea"/>
                <a:cs typeface="+mn-cs"/>
              </a:rPr>
              <a:t>.</a:t>
            </a:r>
          </a:p>
          <a:p>
            <a:pPr hangingPunct="0"/>
            <a:r>
              <a:rPr lang="es-ES" sz="1200" b="0" i="0" kern="1200" dirty="0">
                <a:solidFill>
                  <a:schemeClr val="tx1"/>
                </a:solidFill>
                <a:effectLst/>
                <a:latin typeface="Times New Roman" pitchFamily="18" charset="0"/>
                <a:ea typeface="+mn-ea"/>
                <a:cs typeface="+mn-cs"/>
              </a:rPr>
              <a:t>La eficiencia puede deteriorarse durante un período de días o semanas como consecuencia de una fuga indetectable.</a:t>
            </a:r>
          </a:p>
          <a:p>
            <a:pPr hangingPunct="0"/>
            <a:endParaRPr lang="sv-SE" dirty="0"/>
          </a:p>
          <a:p>
            <a:pPr>
              <a:defRPr/>
            </a:pPr>
            <a:endParaRPr lang="sv-SE" dirty="0"/>
          </a:p>
        </p:txBody>
      </p:sp>
      <p:sp>
        <p:nvSpPr>
          <p:cNvPr id="38916"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4D2862FE-57EF-4CAF-95DC-9C760EE03131}" type="slidenum">
              <a:rPr lang="en-US" altLang="en-US" sz="1200"/>
              <a:pPr eaLnBrk="1" hangingPunct="1"/>
              <a:t>24</a:t>
            </a:fld>
            <a:endParaRPr lang="en-US" altLang="en-US" sz="1200"/>
          </a:p>
        </p:txBody>
      </p:sp>
    </p:spTree>
    <p:extLst>
      <p:ext uri="{BB962C8B-B14F-4D97-AF65-F5344CB8AC3E}">
        <p14:creationId xmlns:p14="http://schemas.microsoft.com/office/powerpoint/2010/main" val="13315992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25</a:t>
            </a:fld>
            <a:endParaRPr lang="en-US" altLang="en-US" dirty="0"/>
          </a:p>
        </p:txBody>
      </p:sp>
    </p:spTree>
    <p:extLst>
      <p:ext uri="{BB962C8B-B14F-4D97-AF65-F5344CB8AC3E}">
        <p14:creationId xmlns:p14="http://schemas.microsoft.com/office/powerpoint/2010/main" val="900348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dirty="0"/>
              <a:t>Una cámara de ionización es un equipo construido para medir el número de iones dentro de una vasija llena de gas entre dos placas de metal conductoras (o dos electrodos planos paralelos o cilíndricos coaxiales) separadas por un hueco, pudiendo ser una la propia pared del recipiente. Se aplica un voltaje (llamado corriente de calibración) entre ambas placas, lo que limpia los electrones de forma que el dispositivo no se sature. Cuando el gas entre los electrodos se ioniza por algún motivo, por ejemplo rayos X o emisiones radiactivas, los iones se mueven hacia los electrodos de signo opuesto, creando así una corriente de ionización, que puede ser medida por un galvanómetro o un electrómetro.</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Cuando se recoge cada ion, sin pérdida debida a la recombinación, se obtiene la corriente máxima denominada corriente de saturación que es proporcional a la intensidad de la radiación.</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 sz="1200" b="0" i="0" kern="1200" dirty="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Este equipo tiene una excelente respuesta sobre un rango de energía muy amplio</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dirty="0"/>
          </a:p>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Generalmente tienen una tapa extraíble en el extremo. La tapa reproduce la atenuación producida por 10 mm de tejido. Al medir la equivalente de dosis ambiente, se debe utilizar la tapa. La tapa absorbe la radiación beta con energía debajo de aproximadamente 1,5 MeV y atenúa progresivamente los fotones con energías debajo de 30 keV.</a:t>
            </a:r>
            <a:endParaRPr lang="en-GB" sz="1200" dirty="0"/>
          </a:p>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27</a:t>
            </a:fld>
            <a:endParaRPr lang="en-US" altLang="en-US" dirty="0"/>
          </a:p>
        </p:txBody>
      </p:sp>
    </p:spTree>
    <p:extLst>
      <p:ext uri="{BB962C8B-B14F-4D97-AF65-F5344CB8AC3E}">
        <p14:creationId xmlns:p14="http://schemas.microsoft.com/office/powerpoint/2010/main" val="18553566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sv-SE" dirty="0"/>
          </a:p>
        </p:txBody>
      </p:sp>
      <p:sp>
        <p:nvSpPr>
          <p:cNvPr id="38916"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4D2862FE-57EF-4CAF-95DC-9C760EE03131}" type="slidenum">
              <a:rPr lang="en-US" altLang="en-US" sz="1200"/>
              <a:pPr eaLnBrk="1" hangingPunct="1"/>
              <a:t>28</a:t>
            </a:fld>
            <a:endParaRPr lang="en-US" altLang="en-US" sz="1200"/>
          </a:p>
        </p:txBody>
      </p:sp>
    </p:spTree>
    <p:extLst>
      <p:ext uri="{BB962C8B-B14F-4D97-AF65-F5344CB8AC3E}">
        <p14:creationId xmlns:p14="http://schemas.microsoft.com/office/powerpoint/2010/main" val="15758115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sz="1200" b="0" i="0" kern="1200" dirty="0">
                <a:solidFill>
                  <a:schemeClr val="tx1"/>
                </a:solidFill>
                <a:effectLst/>
                <a:latin typeface="Times New Roman" pitchFamily="18" charset="0"/>
                <a:ea typeface="+mn-ea"/>
                <a:cs typeface="+mn-cs"/>
              </a:rPr>
              <a:t>No es bueno para buscar fuentes perdidas</a:t>
            </a:r>
            <a:endParaRPr lang="en-GB" sz="1200" dirty="0"/>
          </a:p>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29</a:t>
            </a:fld>
            <a:endParaRPr lang="en-US" altLang="en-US" dirty="0"/>
          </a:p>
        </p:txBody>
      </p:sp>
    </p:spTree>
    <p:extLst>
      <p:ext uri="{BB962C8B-B14F-4D97-AF65-F5344CB8AC3E}">
        <p14:creationId xmlns:p14="http://schemas.microsoft.com/office/powerpoint/2010/main" val="42332561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sz="1200" b="0" i="0" kern="1200" dirty="0">
                <a:solidFill>
                  <a:schemeClr val="tx1"/>
                </a:solidFill>
                <a:effectLst/>
                <a:latin typeface="Times New Roman" pitchFamily="18" charset="0"/>
                <a:ea typeface="+mn-ea"/>
                <a:cs typeface="+mn-cs"/>
              </a:rPr>
              <a:t>No mencionado </a:t>
            </a:r>
            <a:r>
              <a:rPr lang="pt-BR" sz="1200" b="0" i="0" kern="1200" dirty="0" err="1">
                <a:solidFill>
                  <a:schemeClr val="tx1"/>
                </a:solidFill>
                <a:effectLst/>
                <a:latin typeface="Times New Roman" pitchFamily="18" charset="0"/>
                <a:ea typeface="+mn-ea"/>
                <a:cs typeface="+mn-cs"/>
              </a:rPr>
              <a:t>en</a:t>
            </a:r>
            <a:r>
              <a:rPr lang="pt-BR" sz="1200" b="0" i="0" kern="1200" dirty="0">
                <a:solidFill>
                  <a:schemeClr val="tx1"/>
                </a:solidFill>
                <a:effectLst/>
                <a:latin typeface="Times New Roman" pitchFamily="18" charset="0"/>
                <a:ea typeface="+mn-ea"/>
                <a:cs typeface="+mn-cs"/>
              </a:rPr>
              <a:t> </a:t>
            </a:r>
            <a:r>
              <a:rPr lang="pt-BR" sz="1200" b="0" i="0" kern="1200" dirty="0" err="1">
                <a:solidFill>
                  <a:schemeClr val="tx1"/>
                </a:solidFill>
                <a:effectLst/>
                <a:latin typeface="Times New Roman" pitchFamily="18" charset="0"/>
                <a:ea typeface="+mn-ea"/>
                <a:cs typeface="+mn-cs"/>
              </a:rPr>
              <a:t>el</a:t>
            </a:r>
            <a:r>
              <a:rPr lang="pt-BR" sz="1200" b="0" i="0" kern="1200" dirty="0">
                <a:solidFill>
                  <a:schemeClr val="tx1"/>
                </a:solidFill>
                <a:effectLst/>
                <a:latin typeface="Times New Roman" pitchFamily="18" charset="0"/>
                <a:ea typeface="+mn-ea"/>
                <a:cs typeface="+mn-cs"/>
              </a:rPr>
              <a:t> TECDOC</a:t>
            </a:r>
            <a:endParaRPr lang="en-US" i="1"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31</a:t>
            </a:fld>
            <a:endParaRPr lang="en-US" altLang="en-US"/>
          </a:p>
        </p:txBody>
      </p:sp>
    </p:spTree>
    <p:extLst>
      <p:ext uri="{BB962C8B-B14F-4D97-AF65-F5344CB8AC3E}">
        <p14:creationId xmlns:p14="http://schemas.microsoft.com/office/powerpoint/2010/main" val="28017575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33</a:t>
            </a:fld>
            <a:endParaRPr lang="en-US" altLang="en-US" dirty="0"/>
          </a:p>
        </p:txBody>
      </p:sp>
    </p:spTree>
    <p:extLst>
      <p:ext uri="{BB962C8B-B14F-4D97-AF65-F5344CB8AC3E}">
        <p14:creationId xmlns:p14="http://schemas.microsoft.com/office/powerpoint/2010/main" val="2909194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3</a:t>
            </a:fld>
            <a:endParaRPr lang="en-US" altLang="en-US" dirty="0"/>
          </a:p>
        </p:txBody>
      </p:sp>
    </p:spTree>
    <p:extLst>
      <p:ext uri="{BB962C8B-B14F-4D97-AF65-F5344CB8AC3E}">
        <p14:creationId xmlns:p14="http://schemas.microsoft.com/office/powerpoint/2010/main" val="1983932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r>
              <a:rPr lang="es-ES" sz="1200" b="0" i="0" kern="1200" noProof="0" dirty="0">
                <a:solidFill>
                  <a:schemeClr val="tx1"/>
                </a:solidFill>
                <a:effectLst/>
                <a:latin typeface="Times New Roman" pitchFamily="18" charset="0"/>
                <a:ea typeface="+mn-ea"/>
                <a:cs typeface="+mn-cs"/>
              </a:rPr>
              <a:t>El </a:t>
            </a:r>
            <a:r>
              <a:rPr lang="es-ES" sz="1200" b="0" i="0" kern="1200" noProof="0" dirty="0">
                <a:solidFill>
                  <a:schemeClr val="hlink"/>
                </a:solidFill>
                <a:effectLst/>
                <a:latin typeface="Arial" charset="0"/>
                <a:ea typeface="+mn-ea"/>
                <a:cs typeface="+mn-cs"/>
              </a:rPr>
              <a:t>c</a:t>
            </a:r>
            <a:r>
              <a:rPr lang="es-ES" dirty="0" err="1">
                <a:solidFill>
                  <a:schemeClr val="hlink"/>
                </a:solidFill>
                <a:latin typeface="Arial" charset="0"/>
              </a:rPr>
              <a:t>entellador</a:t>
            </a:r>
            <a:r>
              <a:rPr lang="es-ES" sz="800" b="1" kern="1200" dirty="0">
                <a:solidFill>
                  <a:schemeClr val="tx1"/>
                </a:solidFill>
                <a:latin typeface="Times New Roman" pitchFamily="18" charset="0"/>
                <a:ea typeface="+mn-ea"/>
                <a:cs typeface="+mn-cs"/>
              </a:rPr>
              <a:t> </a:t>
            </a:r>
            <a:r>
              <a:rPr lang="es-ES" sz="1200" b="0" i="0" kern="1200" noProof="0" dirty="0">
                <a:solidFill>
                  <a:schemeClr val="tx1"/>
                </a:solidFill>
                <a:effectLst/>
                <a:latin typeface="Times New Roman" pitchFamily="18" charset="0"/>
                <a:ea typeface="+mn-ea"/>
                <a:cs typeface="+mn-cs"/>
              </a:rPr>
              <a:t>de estado sólido se utiliza ampliamente para determinar el espectro energético de los emisores de fotones.</a:t>
            </a:r>
          </a:p>
          <a:p>
            <a:endParaRPr lang="es-ES" altLang="en-US" noProof="0" dirty="0">
              <a:solidFill>
                <a:schemeClr val="hlink"/>
              </a:solidFill>
              <a:latin typeface="Arial" charset="0"/>
            </a:endParaRPr>
          </a:p>
          <a:p>
            <a:r>
              <a:rPr lang="es-ES" sz="1200" b="0" i="0" kern="1200" noProof="0" dirty="0">
                <a:solidFill>
                  <a:schemeClr val="tx1"/>
                </a:solidFill>
                <a:effectLst/>
                <a:latin typeface="Times New Roman" pitchFamily="18" charset="0"/>
                <a:ea typeface="+mn-ea"/>
                <a:cs typeface="+mn-cs"/>
              </a:rPr>
              <a:t>La corriente total del fotomultiplicador es una función de la energía depositada en el cristal del </a:t>
            </a:r>
            <a:r>
              <a:rPr lang="es-ES" altLang="en-US" noProof="0" dirty="0">
                <a:solidFill>
                  <a:schemeClr val="hlink"/>
                </a:solidFill>
                <a:latin typeface="Arial" charset="0"/>
              </a:rPr>
              <a:t>centelleador</a:t>
            </a:r>
            <a:r>
              <a:rPr lang="es-ES" sz="1200" b="0" i="0" kern="1200" noProof="0" dirty="0">
                <a:solidFill>
                  <a:schemeClr val="tx1"/>
                </a:solidFill>
                <a:effectLst/>
                <a:latin typeface="Times New Roman" pitchFamily="18" charset="0"/>
                <a:ea typeface="+mn-ea"/>
                <a:cs typeface="+mn-cs"/>
              </a:rPr>
              <a:t> que se puede utilizar para estimar la tasa de dosis</a:t>
            </a:r>
          </a:p>
          <a:p>
            <a:endParaRPr lang="es-ES" altLang="en-US" noProof="0" dirty="0">
              <a:solidFill>
                <a:schemeClr val="hlink"/>
              </a:solidFill>
              <a:latin typeface="Arial" charset="0"/>
            </a:endParaRPr>
          </a:p>
          <a:p>
            <a:r>
              <a:rPr lang="es-ES" altLang="en-US" noProof="0" dirty="0">
                <a:solidFill>
                  <a:schemeClr val="hlink"/>
                </a:solidFill>
                <a:latin typeface="Arial" charset="0"/>
              </a:rPr>
              <a:t>Un centellador es un material que centellea, o sea, exhibe luminiscencia1​ cuando por él pasa radiación ionizante (electrones, positrones u otras partículas o iones más pesados). Esto se produce porque el material absorbe parte de la energía de la partícula incidente y la reemite en forma de un corto destello de luz, típicamente en el rango de la luz visible. Si esta reemisión es rápida (en menos de unos 10</a:t>
            </a:r>
            <a:r>
              <a:rPr lang="es-ES" altLang="en-US" baseline="30000" noProof="0" dirty="0">
                <a:solidFill>
                  <a:schemeClr val="hlink"/>
                </a:solidFill>
                <a:latin typeface="Arial" charset="0"/>
              </a:rPr>
              <a:t>–8</a:t>
            </a:r>
            <a:r>
              <a:rPr lang="es-ES" altLang="en-US" noProof="0" dirty="0">
                <a:solidFill>
                  <a:schemeClr val="hlink"/>
                </a:solidFill>
                <a:latin typeface="Arial" charset="0"/>
              </a:rPr>
              <a:t> s), el fenómeno se conoce como fluorescencia.</a:t>
            </a:r>
          </a:p>
          <a:p>
            <a:endParaRPr lang="es-ES" altLang="en-US" dirty="0">
              <a:solidFill>
                <a:schemeClr val="hlink"/>
              </a:solidFill>
              <a:latin typeface="Arial" charset="0"/>
            </a:endParaRPr>
          </a:p>
          <a:p>
            <a:r>
              <a:rPr lang="es-ES" altLang="en-US" dirty="0">
                <a:solidFill>
                  <a:schemeClr val="hlink"/>
                </a:solidFill>
                <a:latin typeface="Arial" charset="0"/>
              </a:rPr>
              <a:t>Hablamos de un detector de centelleo o detector centellador cuando unimos un material centellador a un sensor de luz, como por ejemplo un fotomultiplicador (tubo fotomultiplicador) o un fotodiodo. El fotomultiplicador absorbe la luz emitida por el centellador y la reemite como electrones por efecto fotoeléctrico, y a continuación hace que los electrones se multipliquen en una cascada de dinodos a mayor potencial eléctrico y acaban por producir una corriente eléctrica. Los fotodiodos generan la corriente en un fragmento de silicio.</a:t>
            </a:r>
          </a:p>
          <a:p>
            <a:endParaRPr lang="es-ES" altLang="en-US" dirty="0">
              <a:solidFill>
                <a:schemeClr val="hlink"/>
              </a:solidFill>
              <a:latin typeface="Arial" charset="0"/>
            </a:endParaRPr>
          </a:p>
          <a:p>
            <a:r>
              <a:rPr lang="es-ES" altLang="en-US" dirty="0">
                <a:solidFill>
                  <a:schemeClr val="hlink"/>
                </a:solidFill>
                <a:latin typeface="Arial" charset="0"/>
              </a:rPr>
              <a:t>Conceptualmente, un fotomultiplicador cuenta con un fotocátodo y un multiplicador de electrones. El primero es una fina capa de un compuesto que emite electrones cuando absorbe fotones en el espectro visible. Los electrones emitidos por el fotocátodo son llamados fotoelectrones. El segundo, de nombre sugestivo, es un arreglo de electrodos conectados a alta tensión que permite obtener ganancias de 10</a:t>
            </a:r>
            <a:r>
              <a:rPr lang="es-ES" altLang="en-US" baseline="30000" dirty="0">
                <a:solidFill>
                  <a:schemeClr val="hlink"/>
                </a:solidFill>
                <a:latin typeface="Arial" charset="0"/>
              </a:rPr>
              <a:t>6</a:t>
            </a:r>
          </a:p>
          <a:p>
            <a:endParaRPr lang="es-ES" altLang="en-US" dirty="0">
              <a:solidFill>
                <a:schemeClr val="hlink"/>
              </a:solidFill>
              <a:latin typeface="Arial" charset="0"/>
            </a:endParaRPr>
          </a:p>
          <a:p>
            <a:r>
              <a:rPr lang="es-ES" altLang="en-US" dirty="0">
                <a:solidFill>
                  <a:schemeClr val="hlink"/>
                </a:solidFill>
                <a:latin typeface="Arial" charset="0"/>
              </a:rPr>
              <a:t>Para fijar ideas, podemos resumir sucintamente el funcionamiento de un detector en los siguientes eventos:</a:t>
            </a:r>
          </a:p>
          <a:p>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La radiación ionizante interactúa con el material centellador, transfiriendo parte de su energía (o toda) como ionización y excitación.</a:t>
            </a:r>
          </a:p>
          <a:p>
            <a:pPr marL="171450" indent="-171450">
              <a:buFont typeface="Arial" panose="020B0604020202020204" pitchFamily="34" charset="0"/>
              <a:buChar char="•"/>
            </a:pPr>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Parte de la energía absorbida es liberada en forma de luz visible, a través de los mecanismos de centelleo.</a:t>
            </a:r>
          </a:p>
          <a:p>
            <a:pPr marL="171450" indent="-171450">
              <a:buFont typeface="Arial" panose="020B0604020202020204" pitchFamily="34" charset="0"/>
              <a:buChar char="•"/>
            </a:pPr>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Mediante reflectores, guías de luz y/o fibras ópticas, la luz emitida se la encauza hacia el foto-detector.</a:t>
            </a:r>
          </a:p>
          <a:p>
            <a:pPr marL="171450" indent="-171450">
              <a:buFont typeface="Arial" panose="020B0604020202020204" pitchFamily="34" charset="0"/>
              <a:buChar char="•"/>
            </a:pPr>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El fotocátodo del fotomultiplicador absorbe los fotones y emite fotoelectrones.</a:t>
            </a:r>
          </a:p>
          <a:p>
            <a:pPr marL="171450" indent="-171450">
              <a:buFont typeface="Arial" panose="020B0604020202020204" pitchFamily="34" charset="0"/>
              <a:buChar char="•"/>
            </a:pPr>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El arreglo multiplicador de electrones magnifica los electrones incidentes en el orden de 10</a:t>
            </a:r>
            <a:r>
              <a:rPr lang="es-ES" altLang="en-US" baseline="30000" dirty="0">
                <a:solidFill>
                  <a:schemeClr val="hlink"/>
                </a:solidFill>
                <a:latin typeface="Arial" charset="0"/>
              </a:rPr>
              <a:t>6</a:t>
            </a:r>
          </a:p>
          <a:p>
            <a:pPr marL="171450" indent="-171450">
              <a:buFont typeface="Arial" panose="020B0604020202020204" pitchFamily="34" charset="0"/>
              <a:buChar char="•"/>
            </a:pPr>
            <a:endParaRPr lang="es-ES" altLang="en-US" dirty="0">
              <a:solidFill>
                <a:schemeClr val="hlink"/>
              </a:solidFill>
              <a:latin typeface="Arial" charset="0"/>
            </a:endParaRPr>
          </a:p>
          <a:p>
            <a:pPr marL="171450" indent="-171450">
              <a:buFont typeface="Arial" panose="020B0604020202020204" pitchFamily="34" charset="0"/>
              <a:buChar char="•"/>
            </a:pPr>
            <a:r>
              <a:rPr lang="es-ES" altLang="en-US" dirty="0">
                <a:solidFill>
                  <a:schemeClr val="hlink"/>
                </a:solidFill>
                <a:latin typeface="Arial" charset="0"/>
              </a:rPr>
              <a:t>La corriente eléctrica de salida del fotomultiplicador es procesada electrónicamente, primero en una etapa analógica, y luego en otra digital.</a:t>
            </a:r>
          </a:p>
          <a:p>
            <a:endParaRPr lang="es-ES" altLang="en-US" dirty="0">
              <a:solidFill>
                <a:schemeClr val="hlink"/>
              </a:solidFill>
              <a:latin typeface="Arial" charset="0"/>
            </a:endParaRPr>
          </a:p>
          <a:p>
            <a:r>
              <a:rPr lang="en-GB" altLang="en-US" dirty="0">
                <a:solidFill>
                  <a:schemeClr val="hlink"/>
                </a:solidFill>
                <a:latin typeface="Arial" charset="0"/>
              </a:rPr>
              <a:t>http://instrumentacion.ecfm.usac.edu.gt/escaramujo/documentos/izraelevitch.pdf</a:t>
            </a:r>
          </a:p>
          <a:p>
            <a:endParaRPr lang="en-GB" altLang="en-US" dirty="0">
              <a:solidFill>
                <a:schemeClr val="hlink"/>
              </a:solidFill>
              <a:latin typeface="Arial" charset="0"/>
            </a:endParaRPr>
          </a:p>
          <a:p>
            <a:endParaRPr lang="sv-SE" altLang="en-US" dirty="0"/>
          </a:p>
        </p:txBody>
      </p:sp>
      <p:sp>
        <p:nvSpPr>
          <p:cNvPr id="39940"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666A2155-6222-4D59-A496-CB4FA54265AC}" type="slidenum">
              <a:rPr lang="en-US" altLang="en-US" sz="1200"/>
              <a:pPr eaLnBrk="1" hangingPunct="1"/>
              <a:t>34</a:t>
            </a:fld>
            <a:endParaRPr lang="en-US" altLang="en-US" sz="1200" dirty="0"/>
          </a:p>
        </p:txBody>
      </p:sp>
    </p:spTree>
    <p:extLst>
      <p:ext uri="{BB962C8B-B14F-4D97-AF65-F5344CB8AC3E}">
        <p14:creationId xmlns:p14="http://schemas.microsoft.com/office/powerpoint/2010/main" val="22801120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pPr>
              <a:defRPr/>
            </a:pPr>
            <a:fld id="{B0BCA60B-81A8-4727-89B8-A308A788C458}" type="slidenum">
              <a:rPr lang="en-US" altLang="en-US" smtClean="0"/>
              <a:pPr>
                <a:defRPr/>
              </a:pPr>
              <a:t>35</a:t>
            </a:fld>
            <a:endParaRPr lang="en-US" altLang="en-US" dirty="0"/>
          </a:p>
        </p:txBody>
      </p:sp>
    </p:spTree>
    <p:extLst>
      <p:ext uri="{BB962C8B-B14F-4D97-AF65-F5344CB8AC3E}">
        <p14:creationId xmlns:p14="http://schemas.microsoft.com/office/powerpoint/2010/main" val="10027099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Al incidir la radiación en la zona de carga espacial se genera un número de pares electrones-huecos. </a:t>
            </a:r>
          </a:p>
          <a:p>
            <a:endParaRPr lang="es-ES" dirty="0"/>
          </a:p>
          <a:p>
            <a:r>
              <a:rPr lang="es-ES" dirty="0"/>
              <a:t>Los electrones recogidos generarían un pulso eléctrico proporcional a la energía de la radiación incidente.</a:t>
            </a:r>
          </a:p>
          <a:p>
            <a:endParaRPr lang="es-ES" dirty="0"/>
          </a:p>
          <a:p>
            <a:r>
              <a:rPr lang="es-ES" dirty="0"/>
              <a:t>Son los detectores con mayor numero de portadores por pulso (mejor resolución de energía).</a:t>
            </a:r>
          </a:p>
          <a:p>
            <a:endParaRPr lang="es-ES" dirty="0"/>
          </a:p>
          <a:p>
            <a:r>
              <a:rPr lang="es-ES" dirty="0"/>
              <a:t>Los portadores son los pares electrones-huecos.  La dinámica de los pares es mucho más rápida que la de los gases y centelleadores. → Menor tiempo de respuesta. </a:t>
            </a:r>
          </a:p>
          <a:p>
            <a:endParaRPr lang="es-ES" dirty="0"/>
          </a:p>
          <a:p>
            <a:r>
              <a:rPr lang="es-ES" dirty="0"/>
              <a:t>Pueden tener un tamaño muy reducido (dispositivos compactos).</a:t>
            </a:r>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38</a:t>
            </a:fld>
            <a:endParaRPr lang="en-US" altLang="en-US" dirty="0"/>
          </a:p>
        </p:txBody>
      </p:sp>
    </p:spTree>
    <p:extLst>
      <p:ext uri="{BB962C8B-B14F-4D97-AF65-F5344CB8AC3E}">
        <p14:creationId xmlns:p14="http://schemas.microsoft.com/office/powerpoint/2010/main" val="3053215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Detectores de Silicio:</a:t>
            </a:r>
          </a:p>
          <a:p>
            <a:endParaRPr lang="es-ES" dirty="0"/>
          </a:p>
          <a:p>
            <a:r>
              <a:rPr lang="es-ES" dirty="0"/>
              <a:t>El cristal será de silicio, que es mucho más ligero que el germanio. Como tiene menor Z es peor para detectar radiación gamma pero mejor para detectar radiación beta. </a:t>
            </a:r>
          </a:p>
          <a:p>
            <a:endParaRPr lang="es-ES" dirty="0"/>
          </a:p>
          <a:p>
            <a:r>
              <a:rPr lang="es-ES" dirty="0"/>
              <a:t>Geometrías diferentes a la del germanio: Se pueden fabricar cristales mucho más finos, debido a esto el grosor del contacto es importante.</a:t>
            </a:r>
          </a:p>
          <a:p>
            <a:endParaRPr lang="es-ES" dirty="0"/>
          </a:p>
          <a:p>
            <a:r>
              <a:rPr lang="es-ES" dirty="0"/>
              <a:t>Suelen presentarse en configuración continua (</a:t>
            </a:r>
            <a:r>
              <a:rPr lang="es-ES" dirty="0" err="1"/>
              <a:t>planar</a:t>
            </a:r>
            <a:r>
              <a:rPr lang="es-ES" dirty="0"/>
              <a:t>) o como detectores de bandas (</a:t>
            </a:r>
            <a:r>
              <a:rPr lang="es-ES" dirty="0" err="1"/>
              <a:t>strips</a:t>
            </a:r>
            <a:r>
              <a:rPr lang="es-ES" dirty="0"/>
              <a:t>).</a:t>
            </a:r>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39</a:t>
            </a:fld>
            <a:endParaRPr lang="en-US" altLang="en-US" dirty="0"/>
          </a:p>
        </p:txBody>
      </p:sp>
    </p:spTree>
    <p:extLst>
      <p:ext uri="{BB962C8B-B14F-4D97-AF65-F5344CB8AC3E}">
        <p14:creationId xmlns:p14="http://schemas.microsoft.com/office/powerpoint/2010/main" val="19383825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41</a:t>
            </a:fld>
            <a:endParaRPr lang="en-US" altLang="en-US"/>
          </a:p>
        </p:txBody>
      </p:sp>
    </p:spTree>
    <p:extLst>
      <p:ext uri="{BB962C8B-B14F-4D97-AF65-F5344CB8AC3E}">
        <p14:creationId xmlns:p14="http://schemas.microsoft.com/office/powerpoint/2010/main" val="21916367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kern="1200" dirty="0">
                <a:solidFill>
                  <a:schemeClr val="tx1"/>
                </a:solidFill>
                <a:effectLst/>
                <a:latin typeface="Times New Roman" pitchFamily="18" charset="0"/>
                <a:ea typeface="+mn-ea"/>
                <a:cs typeface="+mn-cs"/>
              </a:rPr>
              <a:t>Algunos equipos G-M utilizan dos detectores, uno para cubrir el rango inferior de tasa de dosis y el otro para cubrir un rango más alto. Estos equipos requieren calibración en dos puntos de referencia.</a:t>
            </a:r>
          </a:p>
          <a:p>
            <a:endParaRPr lang="es-ES" sz="1200" b="0" i="0" kern="1200" dirty="0">
              <a:solidFill>
                <a:schemeClr val="tx1"/>
              </a:solidFill>
              <a:effectLst/>
              <a:latin typeface="Times New Roman" pitchFamily="18" charset="0"/>
              <a:ea typeface="+mn-ea"/>
              <a:cs typeface="+mn-cs"/>
            </a:endParaRPr>
          </a:p>
          <a:p>
            <a:r>
              <a:rPr lang="es-ES" sz="1200" b="0" i="0" kern="1200" dirty="0">
                <a:solidFill>
                  <a:schemeClr val="tx1"/>
                </a:solidFill>
                <a:effectLst/>
                <a:latin typeface="Times New Roman" pitchFamily="18" charset="0"/>
                <a:ea typeface="+mn-ea"/>
                <a:cs typeface="+mn-cs"/>
              </a:rPr>
              <a:t>El documento IEC 60846 estipula los requisitos y la metodología de ensayo de tipo de medidores de dosis portátiles.</a:t>
            </a:r>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42</a:t>
            </a:fld>
            <a:endParaRPr lang="en-US" altLang="en-US" dirty="0"/>
          </a:p>
        </p:txBody>
      </p:sp>
    </p:spTree>
    <p:extLst>
      <p:ext uri="{BB962C8B-B14F-4D97-AF65-F5344CB8AC3E}">
        <p14:creationId xmlns:p14="http://schemas.microsoft.com/office/powerpoint/2010/main" val="12798393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El OIEA proporcionará a petición todos los procedimientos internos relacionados con la MLT.</a:t>
            </a:r>
          </a:p>
          <a:p>
            <a:endParaRPr lang="es-ES_tradnl" altLang="en-US" sz="1200" b="0" i="0" kern="1200" dirty="0">
              <a:solidFill>
                <a:schemeClr val="tx1"/>
              </a:solidFill>
              <a:effectLst/>
              <a:latin typeface="Times New Roman" pitchFamily="18" charset="0"/>
              <a:ea typeface="+mn-ea"/>
              <a:cs typeface="+mn-cs"/>
            </a:endParaRPr>
          </a:p>
          <a:p>
            <a:r>
              <a:rPr lang="es-ES_tradnl" sz="1200" b="0" i="0" kern="1200" dirty="0">
                <a:solidFill>
                  <a:schemeClr val="tx1"/>
                </a:solidFill>
                <a:effectLst/>
                <a:latin typeface="Times New Roman" pitchFamily="18" charset="0"/>
                <a:ea typeface="+mn-ea"/>
                <a:cs typeface="+mn-cs"/>
              </a:rPr>
              <a:t>En ciertos lugares de trabajo con muchos empleados que trabajan con el mismo equipo es valioso documentar las pruebas de funcionamiento de una manera sencilla.</a:t>
            </a:r>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44</a:t>
            </a:fld>
            <a:endParaRPr lang="en-US" altLang="en-US" dirty="0"/>
          </a:p>
        </p:txBody>
      </p:sp>
    </p:spTree>
    <p:extLst>
      <p:ext uri="{BB962C8B-B14F-4D97-AF65-F5344CB8AC3E}">
        <p14:creationId xmlns:p14="http://schemas.microsoft.com/office/powerpoint/2010/main" val="5484720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45</a:t>
            </a:fld>
            <a:endParaRPr lang="en-US" altLang="en-US" dirty="0"/>
          </a:p>
        </p:txBody>
      </p:sp>
    </p:spTree>
    <p:extLst>
      <p:ext uri="{BB962C8B-B14F-4D97-AF65-F5344CB8AC3E}">
        <p14:creationId xmlns:p14="http://schemas.microsoft.com/office/powerpoint/2010/main" val="12158648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s-ES" sz="1200" b="0" i="0" kern="1200" dirty="0">
                <a:solidFill>
                  <a:schemeClr val="tx1"/>
                </a:solidFill>
                <a:effectLst/>
                <a:latin typeface="Times New Roman" pitchFamily="18" charset="0"/>
                <a:ea typeface="+mn-ea"/>
                <a:cs typeface="+mn-cs"/>
              </a:rPr>
              <a:t>Los detectores telescópicos utilizan detectores </a:t>
            </a:r>
            <a:r>
              <a:rPr lang="es-ES" sz="1200" b="0" i="0" kern="1200">
                <a:solidFill>
                  <a:schemeClr val="tx1"/>
                </a:solidFill>
                <a:effectLst/>
                <a:latin typeface="Times New Roman" pitchFamily="18" charset="0"/>
                <a:ea typeface="+mn-ea"/>
                <a:cs typeface="+mn-cs"/>
              </a:rPr>
              <a:t>G-M calibrados </a:t>
            </a:r>
            <a:r>
              <a:rPr lang="es-ES" sz="1200" b="0" i="0" kern="1200" dirty="0">
                <a:solidFill>
                  <a:schemeClr val="tx1"/>
                </a:solidFill>
                <a:effectLst/>
                <a:latin typeface="Times New Roman" pitchFamily="18" charset="0"/>
                <a:ea typeface="+mn-ea"/>
                <a:cs typeface="+mn-cs"/>
              </a:rPr>
              <a:t>para que se utilicen de lado en el campo.</a:t>
            </a:r>
          </a:p>
          <a:p>
            <a:endParaRPr lang="es-ES" sz="1200" b="0" i="0" kern="1200" dirty="0">
              <a:solidFill>
                <a:schemeClr val="tx1"/>
              </a:solidFill>
              <a:effectLst/>
              <a:latin typeface="Times New Roman" pitchFamily="18" charset="0"/>
              <a:ea typeface="+mn-ea"/>
              <a:cs typeface="+mn-cs"/>
            </a:endParaRPr>
          </a:p>
          <a:p>
            <a:r>
              <a:rPr lang="es-ES" sz="1200" b="0" i="0" kern="1200" dirty="0">
                <a:solidFill>
                  <a:schemeClr val="tx1"/>
                </a:solidFill>
                <a:effectLst/>
                <a:latin typeface="Times New Roman" pitchFamily="18" charset="0"/>
                <a:ea typeface="+mn-ea"/>
                <a:cs typeface="+mn-cs"/>
              </a:rPr>
              <a:t>Segunda imagen: búsqueda de la contaminación superficial.</a:t>
            </a:r>
            <a:br>
              <a:rPr lang="es-ES" dirty="0"/>
            </a:br>
            <a:br>
              <a:rPr lang="es-ES" dirty="0"/>
            </a:br>
            <a:r>
              <a:rPr lang="es-ES" sz="1200" b="0" i="0" kern="1200" dirty="0">
                <a:solidFill>
                  <a:schemeClr val="tx1"/>
                </a:solidFill>
                <a:effectLst/>
                <a:latin typeface="Times New Roman" pitchFamily="18" charset="0"/>
                <a:ea typeface="+mn-ea"/>
                <a:cs typeface="+mn-cs"/>
              </a:rPr>
              <a:t>Tercera imagen: radiografía gamma con una fuente sellada de alta actividad.</a:t>
            </a:r>
            <a:endParaRPr lang="sv-SE" altLang="en-US" dirty="0"/>
          </a:p>
        </p:txBody>
      </p:sp>
      <p:sp>
        <p:nvSpPr>
          <p:cNvPr id="43012"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6F5CAD0A-CE3A-4969-BAD1-071D45F0F183}" type="slidenum">
              <a:rPr lang="en-US" altLang="en-US" sz="1200"/>
              <a:pPr eaLnBrk="1" hangingPunct="1"/>
              <a:t>47</a:t>
            </a:fld>
            <a:endParaRPr lang="en-US" altLang="en-US" sz="1200"/>
          </a:p>
        </p:txBody>
      </p:sp>
    </p:spTree>
    <p:extLst>
      <p:ext uri="{BB962C8B-B14F-4D97-AF65-F5344CB8AC3E}">
        <p14:creationId xmlns:p14="http://schemas.microsoft.com/office/powerpoint/2010/main" val="32543608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eaLnBrk="1" hangingPunct="1">
              <a:spcAft>
                <a:spcPts val="1198"/>
              </a:spcAft>
            </a:pPr>
            <a:endParaRPr lang="en-US" altLang="en-US" dirty="0">
              <a:solidFill>
                <a:schemeClr val="hlink"/>
              </a:solidFill>
              <a:latin typeface="Arial" charset="0"/>
            </a:endParaRPr>
          </a:p>
          <a:p>
            <a:endParaRPr lang="sv-SE" altLang="en-US" dirty="0"/>
          </a:p>
        </p:txBody>
      </p:sp>
      <p:sp>
        <p:nvSpPr>
          <p:cNvPr id="44036"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6C5D729A-282E-491E-A80B-686BB00244AB}" type="slidenum">
              <a:rPr lang="en-US" altLang="en-US" sz="1200"/>
              <a:pPr eaLnBrk="1" hangingPunct="1"/>
              <a:t>48</a:t>
            </a:fld>
            <a:endParaRPr lang="en-US" altLang="en-US" sz="1200"/>
          </a:p>
        </p:txBody>
      </p:sp>
    </p:spTree>
    <p:extLst>
      <p:ext uri="{BB962C8B-B14F-4D97-AF65-F5344CB8AC3E}">
        <p14:creationId xmlns:p14="http://schemas.microsoft.com/office/powerpoint/2010/main" val="1252460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4</a:t>
            </a:fld>
            <a:endParaRPr lang="en-US" altLang="en-US" dirty="0"/>
          </a:p>
        </p:txBody>
      </p:sp>
    </p:spTree>
    <p:extLst>
      <p:ext uri="{BB962C8B-B14F-4D97-AF65-F5344CB8AC3E}">
        <p14:creationId xmlns:p14="http://schemas.microsoft.com/office/powerpoint/2010/main" val="42598294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p:spPr>
        <p:txBody>
          <a:bodyPr/>
          <a:lstStyle/>
          <a:p>
            <a:pPr eaLnBrk="1" hangingPunct="1"/>
            <a:r>
              <a:rPr lang="es-ES" sz="1200" b="0" i="0" kern="1200" dirty="0">
                <a:solidFill>
                  <a:schemeClr val="tx1"/>
                </a:solidFill>
                <a:effectLst/>
                <a:latin typeface="Times New Roman" pitchFamily="18" charset="0"/>
                <a:ea typeface="+mn-ea"/>
                <a:cs typeface="+mn-cs"/>
              </a:rPr>
              <a:t>Normalmente la medición se realiza a 1 metro del suelo.</a:t>
            </a:r>
          </a:p>
          <a:p>
            <a:pPr eaLnBrk="1" hangingPunct="1"/>
            <a:endParaRPr lang="en-US" altLang="en-US" dirty="0">
              <a:solidFill>
                <a:schemeClr val="hlink"/>
              </a:solidFill>
              <a:latin typeface="Arial" charset="0"/>
            </a:endParaRPr>
          </a:p>
          <a:p>
            <a:pPr eaLnBrk="1" hangingPunct="1"/>
            <a:r>
              <a:rPr lang="es-ES" sz="1200" b="0" i="0" kern="1200" dirty="0">
                <a:solidFill>
                  <a:schemeClr val="tx1"/>
                </a:solidFill>
                <a:effectLst/>
                <a:latin typeface="Times New Roman" pitchFamily="18" charset="0"/>
                <a:ea typeface="+mn-ea"/>
                <a:cs typeface="+mn-cs"/>
              </a:rPr>
              <a:t>Tenga cuidado si hay un haz colimado presente; usted puede estar en el haz y el detector fuera del haz.</a:t>
            </a:r>
          </a:p>
          <a:p>
            <a:pPr eaLnBrk="1" hangingPunct="1"/>
            <a:endParaRPr lang="en-US" altLang="en-US" dirty="0">
              <a:solidFill>
                <a:schemeClr val="hlink"/>
              </a:solidFill>
              <a:latin typeface="Arial" charset="0"/>
            </a:endParaRPr>
          </a:p>
          <a:p>
            <a:pPr eaLnBrk="1" hangingPunct="1"/>
            <a:r>
              <a:rPr lang="es-ES" sz="1200" b="0" i="0" kern="1200" dirty="0">
                <a:solidFill>
                  <a:schemeClr val="tx1"/>
                </a:solidFill>
                <a:effectLst/>
                <a:latin typeface="Times New Roman" pitchFamily="18" charset="0"/>
                <a:ea typeface="+mn-ea"/>
                <a:cs typeface="+mn-cs"/>
              </a:rPr>
              <a:t>Cuando se indique un resultado de medición inusualmente alto o bajo, actúe inmediatamente sobre la información. ¡ Un resultado de medición bajo puede indicar un equipo defectuoso!</a:t>
            </a:r>
          </a:p>
          <a:p>
            <a:pPr eaLnBrk="1" hangingPunct="1"/>
            <a:endParaRPr lang="en-US" altLang="en-US" dirty="0">
              <a:solidFill>
                <a:schemeClr val="hlink"/>
              </a:solidFill>
              <a:latin typeface="Arial" charset="0"/>
            </a:endParaRPr>
          </a:p>
        </p:txBody>
      </p:sp>
      <p:sp>
        <p:nvSpPr>
          <p:cNvPr id="45060"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9785074B-B7B1-4B0B-9B24-E2F88FC76DE1}" type="slidenum">
              <a:rPr lang="en-US" altLang="en-US" sz="1200"/>
              <a:pPr eaLnBrk="1" hangingPunct="1"/>
              <a:t>49</a:t>
            </a:fld>
            <a:endParaRPr lang="en-US" altLang="en-US" sz="1200"/>
          </a:p>
        </p:txBody>
      </p:sp>
    </p:spTree>
    <p:extLst>
      <p:ext uri="{BB962C8B-B14F-4D97-AF65-F5344CB8AC3E}">
        <p14:creationId xmlns:p14="http://schemas.microsoft.com/office/powerpoint/2010/main" val="2453085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p:txBody>
          <a:bodyPr/>
          <a:lstStyle/>
          <a:p>
            <a:pPr marL="0" indent="0" eaLnBrk="1" hangingPunct="1">
              <a:buFont typeface="Arial" pitchFamily="34" charset="0"/>
              <a:buNone/>
              <a:defRPr/>
            </a:pPr>
            <a:r>
              <a:rPr lang="es-ES" sz="1200" b="0" i="0" kern="1200" dirty="0">
                <a:solidFill>
                  <a:schemeClr val="tx1"/>
                </a:solidFill>
                <a:effectLst/>
                <a:latin typeface="Times New Roman" pitchFamily="18" charset="0"/>
                <a:ea typeface="+mn-ea"/>
                <a:cs typeface="+mn-cs"/>
              </a:rPr>
              <a:t>Al medir las tasas de dosis por encima de 1 mSv/h reduzca al mínimo el tiempo pasado en el campo de radiación.</a:t>
            </a:r>
          </a:p>
          <a:p>
            <a:pPr marL="0" indent="0" eaLnBrk="1" hangingPunct="1">
              <a:buFont typeface="Arial" pitchFamily="34" charset="0"/>
              <a:buNone/>
              <a:defRPr/>
            </a:pPr>
            <a:endParaRPr lang="en-US" altLang="en-US" dirty="0">
              <a:solidFill>
                <a:schemeClr val="hlink"/>
              </a:solidFill>
              <a:latin typeface="Arial" charset="0"/>
            </a:endParaRPr>
          </a:p>
          <a:p>
            <a:pPr eaLnBrk="1" hangingPunct="1"/>
            <a:r>
              <a:rPr lang="es-ES" sz="1200" b="0" i="0" kern="1200" dirty="0">
                <a:solidFill>
                  <a:schemeClr val="tx1"/>
                </a:solidFill>
                <a:effectLst/>
                <a:latin typeface="Times New Roman" pitchFamily="18" charset="0"/>
                <a:ea typeface="+mn-ea"/>
                <a:cs typeface="+mn-cs"/>
              </a:rPr>
              <a:t>Evite tocar el detector en superficies posiblemente contaminadas. Para las mediciones de la tasa de dosis de fotón, el detector puede protegerse con papel plástico fino.</a:t>
            </a:r>
            <a:endParaRPr lang="en-US" altLang="en-US" dirty="0">
              <a:solidFill>
                <a:schemeClr val="hlink"/>
              </a:solidFill>
              <a:latin typeface="Arial" charset="0"/>
            </a:endParaRPr>
          </a:p>
          <a:p>
            <a:pPr eaLnBrk="1" hangingPunct="1"/>
            <a:endParaRPr lang="en-US" altLang="en-US" dirty="0">
              <a:solidFill>
                <a:schemeClr val="hlink"/>
              </a:solidFill>
              <a:latin typeface="Arial" charset="0"/>
            </a:endParaRPr>
          </a:p>
          <a:p>
            <a:pPr eaLnBrk="1" hangingPunct="1"/>
            <a:r>
              <a:rPr lang="es-ES" sz="1200" b="0" i="0" kern="1200" dirty="0">
                <a:solidFill>
                  <a:schemeClr val="tx1"/>
                </a:solidFill>
                <a:effectLst/>
                <a:latin typeface="Times New Roman" pitchFamily="18" charset="0"/>
                <a:ea typeface="+mn-ea"/>
                <a:cs typeface="+mn-cs"/>
              </a:rPr>
              <a:t>Mantenga la ventana delgada alejada de objetos afilados para evitar daños irreparables en el detector.</a:t>
            </a:r>
            <a:endParaRPr lang="sv-SE" dirty="0"/>
          </a:p>
        </p:txBody>
      </p:sp>
      <p:sp>
        <p:nvSpPr>
          <p:cNvPr id="46084"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16E91733-1B93-4A51-96C3-537650110517}" type="slidenum">
              <a:rPr lang="en-US" altLang="en-US" sz="1200"/>
              <a:pPr eaLnBrk="1" hangingPunct="1"/>
              <a:t>50</a:t>
            </a:fld>
            <a:endParaRPr lang="en-US" altLang="en-US" sz="1200"/>
          </a:p>
        </p:txBody>
      </p:sp>
    </p:spTree>
    <p:extLst>
      <p:ext uri="{BB962C8B-B14F-4D97-AF65-F5344CB8AC3E}">
        <p14:creationId xmlns:p14="http://schemas.microsoft.com/office/powerpoint/2010/main" val="12857916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pPr eaLnBrk="1" hangingPunct="1">
              <a:buFontTx/>
              <a:buAutoNum type="arabicParenR"/>
            </a:pPr>
            <a:r>
              <a:rPr lang="en-US" altLang="en-US" dirty="0">
                <a:solidFill>
                  <a:schemeClr val="hlink"/>
                </a:solidFill>
                <a:latin typeface="Arial" charset="0"/>
              </a:rPr>
              <a:t> </a:t>
            </a:r>
            <a:endParaRPr lang="en-US" altLang="en-US" dirty="0"/>
          </a:p>
        </p:txBody>
      </p:sp>
      <p:sp>
        <p:nvSpPr>
          <p:cNvPr id="48132"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6A44EAF3-0605-4215-8BC1-2DF95C77E88D}" type="slidenum">
              <a:rPr lang="en-US" altLang="en-US" sz="1200"/>
              <a:pPr eaLnBrk="1" hangingPunct="1"/>
              <a:t>51</a:t>
            </a:fld>
            <a:endParaRPr lang="en-US" altLang="en-US" sz="1200"/>
          </a:p>
        </p:txBody>
      </p:sp>
    </p:spTree>
    <p:extLst>
      <p:ext uri="{BB962C8B-B14F-4D97-AF65-F5344CB8AC3E}">
        <p14:creationId xmlns:p14="http://schemas.microsoft.com/office/powerpoint/2010/main" val="3678756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kern="1200" noProof="0" dirty="0">
                <a:solidFill>
                  <a:schemeClr val="tx1"/>
                </a:solidFill>
                <a:effectLst/>
                <a:latin typeface="Times New Roman" pitchFamily="18" charset="0"/>
                <a:ea typeface="+mn-ea"/>
                <a:cs typeface="+mn-cs"/>
              </a:rPr>
              <a:t>Se empleó una </a:t>
            </a:r>
            <a:r>
              <a:rPr lang="es-ES" sz="1200" b="0" i="0" kern="1200" noProof="0" dirty="0" err="1">
                <a:solidFill>
                  <a:schemeClr val="tx1"/>
                </a:solidFill>
                <a:effectLst/>
                <a:latin typeface="Times New Roman" pitchFamily="18" charset="0"/>
                <a:ea typeface="+mn-ea"/>
                <a:cs typeface="+mn-cs"/>
              </a:rPr>
              <a:t>gammacámara</a:t>
            </a:r>
            <a:r>
              <a:rPr lang="es-ES" sz="1200" b="0" i="0" kern="1200" noProof="0" dirty="0">
                <a:solidFill>
                  <a:schemeClr val="tx1"/>
                </a:solidFill>
                <a:effectLst/>
                <a:latin typeface="Times New Roman" pitchFamily="18" charset="0"/>
                <a:ea typeface="+mn-ea"/>
                <a:cs typeface="+mn-cs"/>
              </a:rPr>
              <a:t> basada en el detector CdZnTe en el sitio del accidente nuclear en la central nuclear de Fukushima Dai-ichi. </a:t>
            </a:r>
          </a:p>
          <a:p>
            <a:endParaRPr lang="es-ES" sz="1200" b="0" i="0" kern="1200" noProof="0" dirty="0">
              <a:solidFill>
                <a:schemeClr val="tx1"/>
              </a:solidFill>
              <a:effectLst/>
              <a:latin typeface="Times New Roman" pitchFamily="18" charset="0"/>
              <a:ea typeface="+mn-ea"/>
              <a:cs typeface="+mn-cs"/>
            </a:endParaRPr>
          </a:p>
          <a:p>
            <a:r>
              <a:rPr lang="es-ES" sz="1200" kern="1200" noProof="0" dirty="0">
                <a:solidFill>
                  <a:schemeClr val="tx1"/>
                </a:solidFill>
                <a:effectLst/>
                <a:latin typeface="Times New Roman" pitchFamily="18" charset="0"/>
                <a:ea typeface="+mn-ea"/>
                <a:cs typeface="+mn-cs"/>
              </a:rPr>
              <a:t> </a:t>
            </a:r>
            <a:r>
              <a:rPr lang="es-ES" sz="1200" b="0" i="0" kern="1200" noProof="0" dirty="0">
                <a:solidFill>
                  <a:schemeClr val="tx1"/>
                </a:solidFill>
                <a:effectLst/>
                <a:latin typeface="Times New Roman" pitchFamily="18" charset="0"/>
                <a:ea typeface="+mn-ea"/>
                <a:cs typeface="+mn-cs"/>
              </a:rPr>
              <a:t>El detector visualizó la intensidad de los rayos gamma en tiempo real e identificó los radionuclídeos emisores de rayos gamma.</a:t>
            </a:r>
          </a:p>
          <a:p>
            <a:endParaRPr lang="es-ES" sz="1200" b="0" i="0" kern="1200" noProof="0" dirty="0">
              <a:solidFill>
                <a:schemeClr val="tx1"/>
              </a:solidFill>
              <a:effectLst/>
              <a:latin typeface="Times New Roman" pitchFamily="18" charset="0"/>
              <a:ea typeface="+mn-ea"/>
              <a:cs typeface="+mn-cs"/>
            </a:endParaRPr>
          </a:p>
          <a:p>
            <a:r>
              <a:rPr lang="es-ES" sz="1200" b="0" i="0" kern="1200" noProof="0" dirty="0">
                <a:solidFill>
                  <a:schemeClr val="tx1"/>
                </a:solidFill>
                <a:effectLst/>
                <a:latin typeface="Times New Roman" pitchFamily="18" charset="0"/>
                <a:ea typeface="+mn-ea"/>
                <a:cs typeface="+mn-cs"/>
              </a:rPr>
              <a:t>Las imágenes indican la presencia de contaminación debido a </a:t>
            </a:r>
            <a:r>
              <a:rPr lang="es-ES" sz="1200" b="0" i="0" kern="1200" baseline="30000" noProof="0" dirty="0">
                <a:solidFill>
                  <a:schemeClr val="tx1"/>
                </a:solidFill>
                <a:effectLst/>
                <a:latin typeface="Times New Roman" pitchFamily="18" charset="0"/>
                <a:ea typeface="+mn-ea"/>
                <a:cs typeface="+mn-cs"/>
              </a:rPr>
              <a:t>137</a:t>
            </a:r>
            <a:r>
              <a:rPr lang="es-ES" sz="1200" b="0" i="0" kern="1200" noProof="0" dirty="0">
                <a:solidFill>
                  <a:schemeClr val="tx1"/>
                </a:solidFill>
                <a:effectLst/>
                <a:latin typeface="Times New Roman" pitchFamily="18" charset="0"/>
                <a:ea typeface="+mn-ea"/>
                <a:cs typeface="+mn-cs"/>
              </a:rPr>
              <a:t>Cs</a:t>
            </a:r>
            <a:r>
              <a:rPr lang="es-ES" sz="1200" b="0" i="0" kern="1200" baseline="0" noProof="0" dirty="0">
                <a:solidFill>
                  <a:schemeClr val="tx1"/>
                </a:solidFill>
                <a:effectLst/>
                <a:latin typeface="Times New Roman" pitchFamily="18" charset="0"/>
                <a:ea typeface="+mn-ea"/>
                <a:cs typeface="+mn-cs"/>
              </a:rPr>
              <a:t> en las  p</a:t>
            </a:r>
            <a:r>
              <a:rPr lang="es-ES" sz="1200" b="0" i="0" kern="1200" noProof="0" dirty="0">
                <a:solidFill>
                  <a:schemeClr val="tx1"/>
                </a:solidFill>
                <a:effectLst/>
                <a:latin typeface="Times New Roman" pitchFamily="18" charset="0"/>
                <a:ea typeface="+mn-ea"/>
                <a:cs typeface="+mn-cs"/>
              </a:rPr>
              <a:t>enetraciones de la pared.</a:t>
            </a:r>
          </a:p>
          <a:p>
            <a:endParaRPr lang="es-ES" sz="1200" kern="1200" noProof="0" dirty="0">
              <a:solidFill>
                <a:schemeClr val="tx1"/>
              </a:solidFill>
              <a:effectLst/>
              <a:latin typeface="Times New Roman" pitchFamily="18" charset="0"/>
              <a:ea typeface="+mn-ea"/>
              <a:cs typeface="+mn-cs"/>
            </a:endParaRPr>
          </a:p>
          <a:p>
            <a:r>
              <a:rPr lang="es-ES" sz="1200" b="0" i="0" kern="1200" noProof="0" dirty="0">
                <a:solidFill>
                  <a:schemeClr val="tx1"/>
                </a:solidFill>
                <a:effectLst/>
                <a:latin typeface="Times New Roman" pitchFamily="18" charset="0"/>
                <a:ea typeface="+mn-ea"/>
                <a:cs typeface="+mn-cs"/>
              </a:rPr>
              <a:t>Estos resultados indican que la cámara gamma puede contribuir con la planificación del trabajo de descontaminación y la reducción de la exposición a la radiación para los trabajadores.</a:t>
            </a:r>
            <a:endParaRPr lang="es-ES" noProof="0"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55</a:t>
            </a:fld>
            <a:endParaRPr lang="en-US" altLang="en-US" dirty="0"/>
          </a:p>
        </p:txBody>
      </p:sp>
    </p:spTree>
    <p:extLst>
      <p:ext uri="{BB962C8B-B14F-4D97-AF65-F5344CB8AC3E}">
        <p14:creationId xmlns:p14="http://schemas.microsoft.com/office/powerpoint/2010/main" val="16791636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r>
              <a:rPr lang="es-ES" sz="1200" b="0" i="0" kern="1200" dirty="0">
                <a:solidFill>
                  <a:schemeClr val="tx1"/>
                </a:solidFill>
                <a:effectLst/>
                <a:latin typeface="Times New Roman" pitchFamily="18" charset="0"/>
                <a:ea typeface="+mn-ea"/>
                <a:cs typeface="+mn-cs"/>
              </a:rPr>
              <a:t>Los </a:t>
            </a:r>
            <a:r>
              <a:rPr lang="es-ES" sz="1200" b="0" i="0" kern="1200" dirty="0" err="1">
                <a:solidFill>
                  <a:schemeClr val="tx1"/>
                </a:solidFill>
                <a:effectLst/>
                <a:latin typeface="Times New Roman" pitchFamily="18" charset="0"/>
                <a:ea typeface="+mn-ea"/>
                <a:cs typeface="+mn-cs"/>
              </a:rPr>
              <a:t>iPhones</a:t>
            </a:r>
            <a:r>
              <a:rPr lang="es-ES" sz="1200" b="0" i="0" kern="1200" dirty="0">
                <a:solidFill>
                  <a:schemeClr val="tx1"/>
                </a:solidFill>
                <a:effectLst/>
                <a:latin typeface="Times New Roman" pitchFamily="18" charset="0"/>
                <a:ea typeface="+mn-ea"/>
                <a:cs typeface="+mn-cs"/>
              </a:rPr>
              <a:t> no han aprobado a una prueba de aptitud y no son muy confiables</a:t>
            </a:r>
            <a:endParaRPr lang="en-US" altLang="en-US" dirty="0"/>
          </a:p>
        </p:txBody>
      </p:sp>
      <p:sp>
        <p:nvSpPr>
          <p:cNvPr id="49156"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9EE1467B-5AD4-4552-B5C0-867853133605}" type="slidenum">
              <a:rPr lang="en-US" altLang="en-US" sz="1200"/>
              <a:pPr eaLnBrk="1" hangingPunct="1"/>
              <a:t>58</a:t>
            </a:fld>
            <a:endParaRPr lang="en-US" altLang="en-US" sz="1200" dirty="0"/>
          </a:p>
        </p:txBody>
      </p:sp>
    </p:spTree>
    <p:extLst>
      <p:ext uri="{BB962C8B-B14F-4D97-AF65-F5344CB8AC3E}">
        <p14:creationId xmlns:p14="http://schemas.microsoft.com/office/powerpoint/2010/main" val="39923992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342351" indent="-342351">
              <a:spcAft>
                <a:spcPts val="1198"/>
              </a:spcAft>
              <a:buFont typeface="Arial" pitchFamily="34" charset="0"/>
              <a:buChar char="•"/>
              <a:defRPr/>
            </a:pPr>
            <a:r>
              <a:rPr lang="es-ES" sz="1200" b="0" i="0" kern="1200" dirty="0">
                <a:solidFill>
                  <a:schemeClr val="tx1"/>
                </a:solidFill>
                <a:effectLst/>
                <a:latin typeface="Times New Roman" pitchFamily="18" charset="0"/>
                <a:ea typeface="+mn-ea"/>
                <a:cs typeface="+mn-cs"/>
              </a:rPr>
              <a:t>Comprobar continuamente el funcionamiento del equipo de medición y analizar los resultados críticamente para la consistencia y la razonabilidad.</a:t>
            </a:r>
          </a:p>
          <a:p>
            <a:pPr marL="342351" indent="-342351">
              <a:spcAft>
                <a:spcPts val="1198"/>
              </a:spcAft>
              <a:buFont typeface="Arial" pitchFamily="34" charset="0"/>
              <a:buChar char="•"/>
              <a:defRPr/>
            </a:pPr>
            <a:endParaRPr lang="en-GB" altLang="en-US" dirty="0">
              <a:solidFill>
                <a:schemeClr val="hlink"/>
              </a:solidFill>
              <a:latin typeface="Arial" charset="0"/>
            </a:endParaRPr>
          </a:p>
          <a:p>
            <a:pPr marL="342351" indent="-342351">
              <a:spcAft>
                <a:spcPts val="1198"/>
              </a:spcAft>
              <a:buFont typeface="Arial" pitchFamily="34" charset="0"/>
              <a:buChar char="•"/>
              <a:defRPr/>
            </a:pPr>
            <a:r>
              <a:rPr lang="es-ES" sz="1200" b="0" i="0" kern="1200" dirty="0">
                <a:solidFill>
                  <a:schemeClr val="tx1"/>
                </a:solidFill>
                <a:effectLst/>
                <a:latin typeface="Times New Roman" pitchFamily="18" charset="0"/>
                <a:ea typeface="+mn-ea"/>
                <a:cs typeface="+mn-cs"/>
              </a:rPr>
              <a:t>Siempre tenga en cuenta su</a:t>
            </a:r>
            <a:r>
              <a:rPr lang="es-ES" sz="1200" b="0" i="0" kern="1200" baseline="0" dirty="0">
                <a:solidFill>
                  <a:schemeClr val="tx1"/>
                </a:solidFill>
                <a:effectLst/>
                <a:latin typeface="Times New Roman" pitchFamily="18" charset="0"/>
                <a:ea typeface="+mn-ea"/>
                <a:cs typeface="+mn-cs"/>
              </a:rPr>
              <a:t> </a:t>
            </a:r>
            <a:r>
              <a:rPr lang="es-ES" sz="1200" b="0" i="0" kern="1200" dirty="0">
                <a:solidFill>
                  <a:schemeClr val="tx1"/>
                </a:solidFill>
                <a:effectLst/>
                <a:latin typeface="Times New Roman" pitchFamily="18" charset="0"/>
                <a:ea typeface="+mn-ea"/>
                <a:cs typeface="+mn-cs"/>
              </a:rPr>
              <a:t>seguridad personal.</a:t>
            </a:r>
            <a:endParaRPr lang="sv-SE" dirty="0"/>
          </a:p>
        </p:txBody>
      </p:sp>
      <p:sp>
        <p:nvSpPr>
          <p:cNvPr id="50180" name="Slide Number Placeholder 3"/>
          <p:cNvSpPr>
            <a:spLocks noGrp="1"/>
          </p:cNvSpPr>
          <p:nvPr>
            <p:ph type="sldNum" sz="quarter" idx="5"/>
          </p:nvPr>
        </p:nvSpPr>
        <p:spPr>
          <a:noFill/>
        </p:spPr>
        <p:txBody>
          <a:bodyPr/>
          <a:lstStyle>
            <a:lvl1pPr eaLnBrk="0" hangingPunct="0">
              <a:defRPr sz="2400">
                <a:solidFill>
                  <a:schemeClr val="tx1"/>
                </a:solidFill>
                <a:latin typeface="Times New Roman" pitchFamily="18" charset="0"/>
              </a:defRPr>
            </a:lvl1pPr>
            <a:lvl2pPr marL="741761" indent="-285293" eaLnBrk="0" hangingPunct="0">
              <a:defRPr sz="2400">
                <a:solidFill>
                  <a:schemeClr val="tx1"/>
                </a:solidFill>
                <a:latin typeface="Times New Roman" pitchFamily="18" charset="0"/>
              </a:defRPr>
            </a:lvl2pPr>
            <a:lvl3pPr marL="1141171" indent="-228234" eaLnBrk="0" hangingPunct="0">
              <a:defRPr sz="2400">
                <a:solidFill>
                  <a:schemeClr val="tx1"/>
                </a:solidFill>
                <a:latin typeface="Times New Roman" pitchFamily="18" charset="0"/>
              </a:defRPr>
            </a:lvl3pPr>
            <a:lvl4pPr marL="1597640" indent="-228234" eaLnBrk="0" hangingPunct="0">
              <a:defRPr sz="2400">
                <a:solidFill>
                  <a:schemeClr val="tx1"/>
                </a:solidFill>
                <a:latin typeface="Times New Roman" pitchFamily="18" charset="0"/>
              </a:defRPr>
            </a:lvl4pPr>
            <a:lvl5pPr marL="2054108" indent="-228234" eaLnBrk="0" hangingPunct="0">
              <a:defRPr sz="2400">
                <a:solidFill>
                  <a:schemeClr val="tx1"/>
                </a:solidFill>
                <a:latin typeface="Times New Roman" pitchFamily="18" charset="0"/>
              </a:defRPr>
            </a:lvl5pPr>
            <a:lvl6pPr marL="2510577" indent="-228234" eaLnBrk="0" fontAlgn="base" hangingPunct="0">
              <a:spcBef>
                <a:spcPct val="0"/>
              </a:spcBef>
              <a:spcAft>
                <a:spcPct val="0"/>
              </a:spcAft>
              <a:defRPr sz="2400">
                <a:solidFill>
                  <a:schemeClr val="tx1"/>
                </a:solidFill>
                <a:latin typeface="Times New Roman" pitchFamily="18" charset="0"/>
              </a:defRPr>
            </a:lvl6pPr>
            <a:lvl7pPr marL="2967045" indent="-228234" eaLnBrk="0" fontAlgn="base" hangingPunct="0">
              <a:spcBef>
                <a:spcPct val="0"/>
              </a:spcBef>
              <a:spcAft>
                <a:spcPct val="0"/>
              </a:spcAft>
              <a:defRPr sz="2400">
                <a:solidFill>
                  <a:schemeClr val="tx1"/>
                </a:solidFill>
                <a:latin typeface="Times New Roman" pitchFamily="18" charset="0"/>
              </a:defRPr>
            </a:lvl7pPr>
            <a:lvl8pPr marL="3423514" indent="-228234" eaLnBrk="0" fontAlgn="base" hangingPunct="0">
              <a:spcBef>
                <a:spcPct val="0"/>
              </a:spcBef>
              <a:spcAft>
                <a:spcPct val="0"/>
              </a:spcAft>
              <a:defRPr sz="2400">
                <a:solidFill>
                  <a:schemeClr val="tx1"/>
                </a:solidFill>
                <a:latin typeface="Times New Roman" pitchFamily="18" charset="0"/>
              </a:defRPr>
            </a:lvl8pPr>
            <a:lvl9pPr marL="3879982" indent="-228234" eaLnBrk="0" fontAlgn="base" hangingPunct="0">
              <a:spcBef>
                <a:spcPct val="0"/>
              </a:spcBef>
              <a:spcAft>
                <a:spcPct val="0"/>
              </a:spcAft>
              <a:defRPr sz="2400">
                <a:solidFill>
                  <a:schemeClr val="tx1"/>
                </a:solidFill>
                <a:latin typeface="Times New Roman" pitchFamily="18" charset="0"/>
              </a:defRPr>
            </a:lvl9pPr>
          </a:lstStyle>
          <a:p>
            <a:pPr eaLnBrk="1" hangingPunct="1"/>
            <a:fld id="{5B158348-D60F-43B4-8C87-404BC3E57FB8}" type="slidenum">
              <a:rPr lang="en-US" altLang="en-US" sz="1200"/>
              <a:pPr eaLnBrk="1" hangingPunct="1"/>
              <a:t>59</a:t>
            </a:fld>
            <a:endParaRPr lang="en-US" altLang="en-US" sz="1200" dirty="0"/>
          </a:p>
        </p:txBody>
      </p:sp>
    </p:spTree>
    <p:extLst>
      <p:ext uri="{BB962C8B-B14F-4D97-AF65-F5344CB8AC3E}">
        <p14:creationId xmlns:p14="http://schemas.microsoft.com/office/powerpoint/2010/main" val="87786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 mejor dirección es con frecuencia intuitiva, pero a veces no es tan obvia. Si no resulta obvia, seleccione a continuación una dirección que dé la indicación máxima. Registre esto para la monitorización futura.</a:t>
            </a:r>
            <a:endParaRPr 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5</a:t>
            </a:fld>
            <a:endParaRPr lang="en-US" altLang="en-US" dirty="0"/>
          </a:p>
        </p:txBody>
      </p:sp>
    </p:spTree>
    <p:extLst>
      <p:ext uri="{BB962C8B-B14F-4D97-AF65-F5344CB8AC3E}">
        <p14:creationId xmlns:p14="http://schemas.microsoft.com/office/powerpoint/2010/main" val="3597770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Las energías bajas podrían ocurrir debido a la dispersión de los fotones.</a:t>
            </a:r>
          </a:p>
          <a:p>
            <a:endParaRPr lang="es-ES" sz="1100" dirty="0"/>
          </a:p>
          <a:p>
            <a:r>
              <a:rPr lang="es-ES" sz="1100" dirty="0"/>
              <a:t>La presencia de bajas energías puede ser identificada observando si la indicación del equipo disminuye significativamente cuando una chapa con 1 mm de espesor, sea de acero o de cobre, se coloca encima de la sonda del </a:t>
            </a:r>
            <a:r>
              <a:rPr lang="pt-BR" sz="1100" dirty="0"/>
              <a:t>monitor.</a:t>
            </a:r>
            <a:endParaRPr lang="en-US" sz="1100" baseline="0" dirty="0"/>
          </a:p>
          <a:p>
            <a:endParaRPr 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6</a:t>
            </a:fld>
            <a:endParaRPr lang="en-US" altLang="en-US" dirty="0"/>
          </a:p>
        </p:txBody>
      </p:sp>
    </p:spTree>
    <p:extLst>
      <p:ext uri="{BB962C8B-B14F-4D97-AF65-F5344CB8AC3E}">
        <p14:creationId xmlns:p14="http://schemas.microsoft.com/office/powerpoint/2010/main" val="670844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kern="1200" dirty="0">
                <a:solidFill>
                  <a:schemeClr val="tx1"/>
                </a:solidFill>
                <a:effectLst/>
                <a:latin typeface="Times New Roman" pitchFamily="18" charset="0"/>
                <a:ea typeface="+mn-ea"/>
                <a:cs typeface="+mn-cs"/>
              </a:rPr>
              <a:t>La salida de audio es muy útil ya que permite al operador escuchar cualquier cambio en la tasa de dosis al mismo tiempo que éste</a:t>
            </a:r>
            <a:r>
              <a:rPr lang="es-ES_tradnl" sz="1200" kern="1200" baseline="0" dirty="0">
                <a:solidFill>
                  <a:schemeClr val="tx1"/>
                </a:solidFill>
                <a:effectLst/>
                <a:latin typeface="Times New Roman" pitchFamily="18" charset="0"/>
                <a:ea typeface="+mn-ea"/>
                <a:cs typeface="+mn-cs"/>
              </a:rPr>
              <a:t> </a:t>
            </a:r>
            <a:r>
              <a:rPr lang="es-ES_tradnl" sz="1200" kern="1200" dirty="0">
                <a:solidFill>
                  <a:schemeClr val="tx1"/>
                </a:solidFill>
                <a:effectLst/>
                <a:latin typeface="Times New Roman" pitchFamily="18" charset="0"/>
                <a:ea typeface="+mn-ea"/>
                <a:cs typeface="+mn-cs"/>
              </a:rPr>
              <a:t>se concentra en mover el detector.</a:t>
            </a:r>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B0BCA60B-81A8-4727-89B8-A308A788C458}" type="slidenum">
              <a:rPr lang="en-US" altLang="en-US" smtClean="0"/>
              <a:pPr>
                <a:defRPr/>
              </a:pPr>
              <a:t>7</a:t>
            </a:fld>
            <a:endParaRPr lang="en-US" altLang="en-US" dirty="0"/>
          </a:p>
        </p:txBody>
      </p:sp>
    </p:spTree>
    <p:extLst>
      <p:ext uri="{BB962C8B-B14F-4D97-AF65-F5344CB8AC3E}">
        <p14:creationId xmlns:p14="http://schemas.microsoft.com/office/powerpoint/2010/main" val="4057811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8</a:t>
            </a:fld>
            <a:endParaRPr lang="en-US" altLang="en-US" dirty="0"/>
          </a:p>
        </p:txBody>
      </p:sp>
    </p:spTree>
    <p:extLst>
      <p:ext uri="{BB962C8B-B14F-4D97-AF65-F5344CB8AC3E}">
        <p14:creationId xmlns:p14="http://schemas.microsoft.com/office/powerpoint/2010/main" val="1676510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0BCA60B-81A8-4727-89B8-A308A788C458}" type="slidenum">
              <a:rPr lang="en-US" altLang="en-US" smtClean="0"/>
              <a:pPr>
                <a:defRPr/>
              </a:pPr>
              <a:t>9</a:t>
            </a:fld>
            <a:endParaRPr lang="en-US" altLang="en-US" dirty="0"/>
          </a:p>
        </p:txBody>
      </p:sp>
    </p:spTree>
    <p:extLst>
      <p:ext uri="{BB962C8B-B14F-4D97-AF65-F5344CB8AC3E}">
        <p14:creationId xmlns:p14="http://schemas.microsoft.com/office/powerpoint/2010/main" val="4259829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defRPr/>
            </a:pPr>
            <a:r>
              <a:rPr lang="en-GB" altLang="en-US" b="1" dirty="0">
                <a:solidFill>
                  <a:srgbClr val="FFFFFF"/>
                </a:solidFill>
                <a:latin typeface="Arial" charset="0"/>
              </a:rPr>
              <a:t>IAEA</a:t>
            </a:r>
          </a:p>
          <a:p>
            <a:pPr algn="ctr" eaLnBrk="1" hangingPunct="1">
              <a:spcBef>
                <a:spcPct val="50000"/>
              </a:spcBef>
              <a:defRPr/>
            </a:pPr>
            <a:r>
              <a:rPr lang="en-GB" altLang="en-US" sz="900" b="1" dirty="0">
                <a:solidFill>
                  <a:srgbClr val="FFFFFF"/>
                </a:solidFill>
                <a:latin typeface="Arial" charset="0"/>
              </a:rPr>
              <a:t>International Atomic Energy Agency</a:t>
            </a:r>
          </a:p>
        </p:txBody>
      </p:sp>
      <p:pic>
        <p:nvPicPr>
          <p:cNvPr id="5" name="Picture 3" descr="IAEA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7493" name="Rectangle 5"/>
          <p:cNvSpPr>
            <a:spLocks noGrp="1" noChangeArrowheads="1"/>
          </p:cNvSpPr>
          <p:nvPr>
            <p:ph type="ctrTitle"/>
          </p:nvPr>
        </p:nvSpPr>
        <p:spPr bwMode="gray">
          <a:xfrm>
            <a:off x="0" y="1000125"/>
            <a:ext cx="9144000" cy="1771650"/>
          </a:xfrm>
        </p:spPr>
        <p:txBody>
          <a:bodyPr/>
          <a:lstStyle>
            <a:lvl1pPr>
              <a:defRPr/>
            </a:lvl1pPr>
          </a:lstStyle>
          <a:p>
            <a:pPr lvl="0"/>
            <a:r>
              <a:rPr lang="en-GB" altLang="en-US" noProof="0"/>
              <a:t>Click to edit Master title style</a:t>
            </a:r>
          </a:p>
        </p:txBody>
      </p:sp>
      <p:sp>
        <p:nvSpPr>
          <p:cNvPr id="447494" name="Rectangle 6"/>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altLang="en-US" noProof="0"/>
              <a:t>Click to edit Master subtitle style</a:t>
            </a:r>
          </a:p>
        </p:txBody>
      </p:sp>
    </p:spTree>
    <p:extLst>
      <p:ext uri="{BB962C8B-B14F-4D97-AF65-F5344CB8AC3E}">
        <p14:creationId xmlns:p14="http://schemas.microsoft.com/office/powerpoint/2010/main" val="792340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78556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2258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a:t>Click to edit Master title style</a:t>
            </a:r>
          </a:p>
        </p:txBody>
      </p:sp>
      <p:sp>
        <p:nvSpPr>
          <p:cNvPr id="3" name="Text Placeholder 2"/>
          <p:cNvSpPr>
            <a:spLocks noGrp="1"/>
          </p:cNvSpPr>
          <p:nvPr>
            <p:ph type="body" sz="half" idx="1"/>
          </p:nvPr>
        </p:nvSpPr>
        <p:spPr>
          <a:xfrm>
            <a:off x="274638" y="1524000"/>
            <a:ext cx="421957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4182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a:t>Click to edit Master title style</a:t>
            </a:r>
          </a:p>
        </p:txBody>
      </p:sp>
      <p:sp>
        <p:nvSpPr>
          <p:cNvPr id="3" name="Table Placeholder 2"/>
          <p:cNvSpPr>
            <a:spLocks noGrp="1"/>
          </p:cNvSpPr>
          <p:nvPr>
            <p:ph type="tbl" idx="1"/>
          </p:nvPr>
        </p:nvSpPr>
        <p:spPr>
          <a:xfrm>
            <a:off x="274638" y="1524000"/>
            <a:ext cx="8593137" cy="4572000"/>
          </a:xfrm>
        </p:spPr>
        <p:txBody>
          <a:bodyPr/>
          <a:lstStyle/>
          <a:p>
            <a:pPr lvl="0"/>
            <a:endParaRPr lang="en-US" noProof="0" dirty="0"/>
          </a:p>
        </p:txBody>
      </p:sp>
    </p:spTree>
    <p:extLst>
      <p:ext uri="{BB962C8B-B14F-4D97-AF65-F5344CB8AC3E}">
        <p14:creationId xmlns:p14="http://schemas.microsoft.com/office/powerpoint/2010/main" val="1534690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8229600" cy="561975"/>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700213"/>
            <a:ext cx="4068763" cy="4176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78363" y="1700213"/>
            <a:ext cx="4070350" cy="20113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78363" y="3863975"/>
            <a:ext cx="4070350" cy="201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FBA7943B-49BD-4EC7-B115-5890BFBBE505}" type="slidenum">
              <a:rPr lang="en-US" altLang="en-US"/>
              <a:pPr/>
              <a:t>‹#›</a:t>
            </a:fld>
            <a:endParaRPr lang="en-US" altLang="en-US" dirty="0"/>
          </a:p>
        </p:txBody>
      </p:sp>
    </p:spTree>
    <p:extLst>
      <p:ext uri="{BB962C8B-B14F-4D97-AF65-F5344CB8AC3E}">
        <p14:creationId xmlns:p14="http://schemas.microsoft.com/office/powerpoint/2010/main" val="282933337"/>
      </p:ext>
    </p:extLst>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2791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28547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1388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5630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18882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4673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08980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76895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26" descr="IAEAlogo_Black"/>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1027" name="Text Box 1027"/>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defRPr/>
            </a:pPr>
            <a:r>
              <a:rPr lang="en-GB" altLang="en-US" sz="2200" b="1" dirty="0">
                <a:solidFill>
                  <a:srgbClr val="FFFFFF"/>
                </a:solidFill>
                <a:latin typeface="Arial" charset="0"/>
              </a:rPr>
              <a:t>IAEA</a:t>
            </a:r>
          </a:p>
        </p:txBody>
      </p:sp>
      <p:pic>
        <p:nvPicPr>
          <p:cNvPr id="1028" name="Picture 1028"/>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29"/>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30" name="Rectangle 1030"/>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31" name="Text Box 1034"/>
          <p:cNvSpPr txBox="1">
            <a:spLocks noChangeArrowheads="1"/>
          </p:cNvSpPr>
          <p:nvPr userDrawn="1"/>
        </p:nvSpPr>
        <p:spPr bwMode="auto">
          <a:xfrm>
            <a:off x="6781800" y="6357938"/>
            <a:ext cx="9476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r>
              <a:rPr lang="en-US" altLang="en-US" sz="1200" dirty="0" err="1">
                <a:solidFill>
                  <a:schemeClr val="tx2"/>
                </a:solidFill>
                <a:latin typeface="Arial" charset="0"/>
              </a:rPr>
              <a:t>Página</a:t>
            </a:r>
            <a:r>
              <a:rPr lang="en-US" altLang="en-US" sz="1200" dirty="0">
                <a:solidFill>
                  <a:schemeClr val="tx2"/>
                </a:solidFill>
                <a:latin typeface="Arial" charset="0"/>
              </a:rPr>
              <a:t> </a:t>
            </a:r>
            <a:fld id="{E5DE8DDF-0A95-4048-996C-0C1CE41E1C22}" type="slidenum">
              <a:rPr lang="en-US" altLang="en-US" sz="1200" smtClean="0">
                <a:solidFill>
                  <a:schemeClr val="tx2"/>
                </a:solidFill>
                <a:latin typeface="Arial" charset="0"/>
              </a:rPr>
              <a:pPr eaLnBrk="1" hangingPunct="1">
                <a:defRPr/>
              </a:pPr>
              <a:t>‹#›</a:t>
            </a:fld>
            <a:endParaRPr lang="en-US" altLang="en-US" sz="1200" dirty="0">
              <a:solidFill>
                <a:schemeClr val="tx2"/>
              </a:solidFill>
              <a:latin typeface="Arial" charset="0"/>
            </a:endParaRPr>
          </a:p>
        </p:txBody>
      </p:sp>
    </p:spTree>
  </p:cSld>
  <p:clrMap bg1="lt1" tx1="dk1" bg2="lt2" tx2="dk2" accent1="accent1" accent2="accent2" accent3="accent3" accent4="accent4" accent5="accent5" accent6="accent6" hlink="hlink" folHlink="folHlink"/>
  <p:sldLayoutIdLst>
    <p:sldLayoutId id="2147483720"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1" r:id="rId14"/>
  </p:sldLayoutIdLst>
  <p:txStyles>
    <p:title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jHS9JGkEOmA"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2.xml"/><Relationship Id="rId6" Type="http://schemas.openxmlformats.org/officeDocument/2006/relationships/image" Target="../media/image30.jpe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slideLayout" Target="../slideLayouts/slideLayout6.xml"/><Relationship Id="rId4" Type="http://schemas.openxmlformats.org/officeDocument/2006/relationships/image" Target="../media/image37.wmf"/></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www.google.at/url?sa=i&amp;rct=j&amp;q=&amp;esrc=s&amp;source=images&amp;cd=&amp;cad=rja&amp;uact=8&amp;ved=0CAcQjRxqFQoTCLinnIGvrcgCFYarGgodKmEHew&amp;url=http://enformable.com/2012/04/toshibas-portable-gamma-radiation-detector-launched-into-decontamination-market/&amp;bvm=bv.104317490,d.d24&amp;psig=AFQjCNH-6VgyxyFen54SNqS2q20AvnWDPw&amp;ust=1444204424959698" TargetMode="Externa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s://www.instructables.com/id/PKE-Meter-Geiger-Counter/" TargetMode="External"/><Relationship Id="rId5" Type="http://schemas.openxmlformats.org/officeDocument/2006/relationships/image" Target="../media/image49.png"/><Relationship Id="rId4" Type="http://schemas.openxmlformats.org/officeDocument/2006/relationships/image" Target="../media/image48.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7" name="Rectangle 3"/>
          <p:cNvSpPr>
            <a:spLocks noGrp="1" noChangeArrowheads="1"/>
          </p:cNvSpPr>
          <p:nvPr>
            <p:ph type="body" idx="1"/>
          </p:nvPr>
        </p:nvSpPr>
        <p:spPr/>
        <p:txBody>
          <a:bodyPr/>
          <a:lstStyle/>
          <a:p>
            <a:pPr algn="ctr">
              <a:buFontTx/>
              <a:buNone/>
            </a:pPr>
            <a:endParaRPr lang="en-US" altLang="en-US" sz="3600" dirty="0"/>
          </a:p>
          <a:p>
            <a:pPr algn="ctr">
              <a:buNone/>
            </a:pPr>
            <a:r>
              <a:rPr lang="es-ES_tradnl" sz="3600" b="1" dirty="0"/>
              <a:t>Lección 3</a:t>
            </a:r>
            <a:r>
              <a:rPr lang="es-ES_tradnl" altLang="en-US" sz="3600" b="1" dirty="0"/>
              <a:t> </a:t>
            </a:r>
          </a:p>
          <a:p>
            <a:pPr algn="ctr">
              <a:buNone/>
            </a:pPr>
            <a:endParaRPr lang="es-ES_tradnl" altLang="en-US" sz="3600" dirty="0"/>
          </a:p>
          <a:p>
            <a:pPr algn="ctr">
              <a:buNone/>
            </a:pPr>
            <a:r>
              <a:rPr lang="es-ES_tradnl" sz="3600" b="1" dirty="0"/>
              <a:t>Monitorización de fotones en el lugar de trabajo</a:t>
            </a:r>
            <a:endParaRPr lang="es-ES_tradnl" altLang="en-US" sz="3600" b="1" dirty="0"/>
          </a:p>
        </p:txBody>
      </p:sp>
    </p:spTree>
    <p:extLst>
      <p:ext uri="{BB962C8B-B14F-4D97-AF65-F5344CB8AC3E}">
        <p14:creationId xmlns:p14="http://schemas.microsoft.com/office/powerpoint/2010/main" val="38679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p:txBody>
          <a:bodyPr/>
          <a:lstStyle/>
          <a:p>
            <a:pPr algn="l"/>
            <a:r>
              <a:rPr lang="en-GB" altLang="en-US" sz="2800" dirty="0">
                <a:latin typeface="Arial" charset="0"/>
              </a:rPr>
              <a:t>Equipos</a:t>
            </a:r>
            <a:endParaRPr lang="en-US" altLang="en-US" sz="2800" dirty="0">
              <a:latin typeface="Arial" charset="0"/>
            </a:endParaRPr>
          </a:p>
        </p:txBody>
      </p:sp>
      <p:sp>
        <p:nvSpPr>
          <p:cNvPr id="620547" name="Rectangle 3"/>
          <p:cNvSpPr>
            <a:spLocks noGrp="1" noChangeArrowheads="1"/>
          </p:cNvSpPr>
          <p:nvPr>
            <p:ph type="body" idx="1"/>
          </p:nvPr>
        </p:nvSpPr>
        <p:spPr>
          <a:xfrm>
            <a:off x="304800" y="1447800"/>
            <a:ext cx="8610600" cy="4038600"/>
          </a:xfrm>
        </p:spPr>
        <p:txBody>
          <a:bodyPr/>
          <a:lstStyle/>
          <a:p>
            <a:pPr algn="just">
              <a:spcBef>
                <a:spcPts val="0"/>
              </a:spcBef>
              <a:buSzTx/>
            </a:pPr>
            <a:r>
              <a:rPr lang="es-ES" sz="2400" dirty="0"/>
              <a:t>El equipo adecuado se determina principalmente por el rango anticipado de las tasas de dosis y si hay presencia de radiación de</a:t>
            </a:r>
            <a:r>
              <a:rPr lang="es-ES" sz="2400" dirty="0">
                <a:solidFill>
                  <a:srgbClr val="FF0000"/>
                </a:solidFill>
              </a:rPr>
              <a:t> </a:t>
            </a:r>
            <a:r>
              <a:rPr lang="es-ES" sz="2400" dirty="0"/>
              <a:t>energía relativamente baja.</a:t>
            </a:r>
          </a:p>
          <a:p>
            <a:pPr algn="just">
              <a:spcBef>
                <a:spcPts val="0"/>
              </a:spcBef>
              <a:buSzTx/>
            </a:pPr>
            <a:endParaRPr lang="es-ES" altLang="en-US" sz="2400" dirty="0"/>
          </a:p>
          <a:p>
            <a:pPr algn="just">
              <a:spcBef>
                <a:spcPts val="0"/>
              </a:spcBef>
              <a:buSzTx/>
            </a:pPr>
            <a:r>
              <a:rPr lang="es-ES" sz="2400" dirty="0"/>
              <a:t>Es importante elegir el equipo que responda de modo adecuado a la tasa de dosis más baja, definida anteriormente por el profesional.</a:t>
            </a:r>
          </a:p>
          <a:p>
            <a:pPr algn="just">
              <a:spcBef>
                <a:spcPts val="0"/>
              </a:spcBef>
              <a:buSzTx/>
            </a:pPr>
            <a:endParaRPr lang="es-ES" altLang="en-US" sz="2400" dirty="0"/>
          </a:p>
          <a:p>
            <a:pPr algn="just">
              <a:lnSpc>
                <a:spcPct val="90000"/>
              </a:lnSpc>
              <a:spcBef>
                <a:spcPts val="0"/>
              </a:spcBef>
            </a:pPr>
            <a:r>
              <a:rPr lang="es-ES" sz="2400" dirty="0"/>
              <a:t>Otro punto importante es si el campo de radiación tiene un componente significativo de baja energía (por debajo de 60 keV).</a:t>
            </a:r>
            <a:endParaRPr lang="es-ES" altLang="en-US" sz="2800" dirty="0"/>
          </a:p>
        </p:txBody>
      </p:sp>
    </p:spTree>
    <p:extLst>
      <p:ext uri="{BB962C8B-B14F-4D97-AF65-F5344CB8AC3E}">
        <p14:creationId xmlns:p14="http://schemas.microsoft.com/office/powerpoint/2010/main" val="66664517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nvPr>
        </p:nvSpPr>
        <p:spPr/>
        <p:txBody>
          <a:bodyPr/>
          <a:lstStyle/>
          <a:p>
            <a:pPr algn="l"/>
            <a:r>
              <a:rPr lang="en-GB" altLang="en-US" sz="2800" dirty="0">
                <a:latin typeface="Arial" charset="0"/>
              </a:rPr>
              <a:t>Equipos</a:t>
            </a:r>
            <a:endParaRPr lang="en-US" altLang="en-US" sz="2800" dirty="0">
              <a:latin typeface="Arial" charset="0"/>
            </a:endParaRPr>
          </a:p>
        </p:txBody>
      </p:sp>
      <p:sp>
        <p:nvSpPr>
          <p:cNvPr id="620547" name="Rectangle 3"/>
          <p:cNvSpPr>
            <a:spLocks noGrp="1" noChangeArrowheads="1"/>
          </p:cNvSpPr>
          <p:nvPr>
            <p:ph type="body" idx="1"/>
          </p:nvPr>
        </p:nvSpPr>
        <p:spPr>
          <a:xfrm>
            <a:off x="304800" y="1143000"/>
            <a:ext cx="8610600" cy="4876800"/>
          </a:xfrm>
        </p:spPr>
        <p:txBody>
          <a:bodyPr/>
          <a:lstStyle/>
          <a:p>
            <a:pPr marL="0" indent="0" eaLnBrk="1" hangingPunct="1">
              <a:buFontTx/>
              <a:buNone/>
              <a:defRPr/>
            </a:pPr>
            <a:r>
              <a:rPr lang="en-GB" altLang="en-US" sz="2800" dirty="0"/>
              <a:t> </a:t>
            </a:r>
          </a:p>
          <a:p>
            <a:pPr marL="0" indent="0" eaLnBrk="1" hangingPunct="1">
              <a:buFontTx/>
              <a:buNone/>
              <a:defRPr/>
            </a:pPr>
            <a:r>
              <a:rPr lang="es-ES" sz="2400" dirty="0"/>
              <a:t>Se pueden emplear</a:t>
            </a:r>
            <a:r>
              <a:rPr lang="en-GB" altLang="en-US" sz="2400" dirty="0"/>
              <a:t>:</a:t>
            </a:r>
          </a:p>
          <a:p>
            <a:pPr eaLnBrk="1" hangingPunct="1">
              <a:defRPr/>
            </a:pPr>
            <a:endParaRPr lang="en-GB" altLang="en-US" sz="2400" dirty="0"/>
          </a:p>
          <a:p>
            <a:pPr eaLnBrk="1" hangingPunct="1">
              <a:defRPr/>
            </a:pPr>
            <a:r>
              <a:rPr lang="es-ES" altLang="pt-BR" sz="2400" dirty="0">
                <a:solidFill>
                  <a:schemeClr val="hlink"/>
                </a:solidFill>
                <a:latin typeface="Arial" charset="0"/>
              </a:rPr>
              <a:t>contador G-M;</a:t>
            </a:r>
          </a:p>
          <a:p>
            <a:pPr eaLnBrk="1" hangingPunct="1">
              <a:defRPr/>
            </a:pPr>
            <a:r>
              <a:rPr lang="es-ES" altLang="pt-BR" sz="2400" dirty="0">
                <a:solidFill>
                  <a:schemeClr val="hlink"/>
                </a:solidFill>
              </a:rPr>
              <a:t>cámaras de ionización; </a:t>
            </a:r>
          </a:p>
          <a:p>
            <a:pPr eaLnBrk="1" hangingPunct="1">
              <a:defRPr/>
            </a:pPr>
            <a:r>
              <a:rPr lang="es-ES" altLang="pt-BR" sz="2400" dirty="0">
                <a:solidFill>
                  <a:schemeClr val="hlink"/>
                </a:solidFill>
              </a:rPr>
              <a:t>contadores proporcionales;</a:t>
            </a:r>
          </a:p>
          <a:p>
            <a:pPr eaLnBrk="1" hangingPunct="1">
              <a:defRPr/>
            </a:pPr>
            <a:r>
              <a:rPr lang="es-ES" altLang="pt-BR" sz="2400" dirty="0">
                <a:solidFill>
                  <a:schemeClr val="hlink"/>
                </a:solidFill>
                <a:latin typeface="Arial" charset="0"/>
              </a:rPr>
              <a:t>centelladores plásticos, y</a:t>
            </a:r>
          </a:p>
          <a:p>
            <a:pPr eaLnBrk="1" hangingPunct="1">
              <a:defRPr/>
            </a:pPr>
            <a:r>
              <a:rPr lang="es-ES" sz="2400" dirty="0"/>
              <a:t>detectores semiconductores.</a:t>
            </a:r>
            <a:endParaRPr lang="es-ES" altLang="en-US" sz="2800" dirty="0"/>
          </a:p>
          <a:p>
            <a:pPr marL="0" indent="0" algn="just">
              <a:buSzTx/>
              <a:buNone/>
            </a:pPr>
            <a:endParaRPr lang="en-GB" altLang="en-US" sz="2800" dirty="0"/>
          </a:p>
        </p:txBody>
      </p:sp>
    </p:spTree>
    <p:extLst>
      <p:ext uri="{BB962C8B-B14F-4D97-AF65-F5344CB8AC3E}">
        <p14:creationId xmlns:p14="http://schemas.microsoft.com/office/powerpoint/2010/main" val="165180183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4" y="98425"/>
            <a:ext cx="8861426" cy="762000"/>
          </a:xfrm>
        </p:spPr>
        <p:txBody>
          <a:bodyPr/>
          <a:lstStyle/>
          <a:p>
            <a:pPr algn="l" eaLnBrk="1" hangingPunct="1"/>
            <a:r>
              <a:rPr lang="pt-BR" sz="2800" dirty="0">
                <a:latin typeface="Arial" charset="0"/>
              </a:rPr>
              <a:t>Diagrama esquemático </a:t>
            </a:r>
            <a:r>
              <a:rPr lang="es-CL" sz="2800" dirty="0">
                <a:latin typeface="Arial" charset="0"/>
              </a:rPr>
              <a:t>del</a:t>
            </a:r>
            <a:r>
              <a:rPr lang="pt-BR" sz="2800" dirty="0">
                <a:latin typeface="Arial" charset="0"/>
              </a:rPr>
              <a:t> detector </a:t>
            </a:r>
            <a:r>
              <a:rPr lang="es-CL" sz="2800" dirty="0">
                <a:latin typeface="Arial" charset="0"/>
              </a:rPr>
              <a:t>llenado</a:t>
            </a:r>
            <a:r>
              <a:rPr lang="pt-BR" sz="2800" dirty="0">
                <a:latin typeface="Arial" charset="0"/>
              </a:rPr>
              <a:t> de </a:t>
            </a:r>
            <a:r>
              <a:rPr lang="es-CL" sz="2800" dirty="0">
                <a:latin typeface="Arial" charset="0"/>
              </a:rPr>
              <a:t>gas</a:t>
            </a:r>
            <a:endParaRPr lang="es-CL" altLang="en-US" sz="2800" dirty="0">
              <a:latin typeface="Arial"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gray">
          <a:xfrm>
            <a:off x="457200" y="1676400"/>
            <a:ext cx="8153400" cy="4049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5675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2133600" y="5710535"/>
            <a:ext cx="4038600" cy="461665"/>
          </a:xfrm>
          <a:prstGeom prst="rect">
            <a:avLst/>
          </a:prstGeom>
          <a:noFill/>
        </p:spPr>
        <p:txBody>
          <a:bodyPr wrap="square" rtlCol="0">
            <a:spAutoFit/>
          </a:bodyPr>
          <a:lstStyle/>
          <a:p>
            <a:pPr algn="ctr"/>
            <a:r>
              <a:rPr lang="es-ES" dirty="0">
                <a:solidFill>
                  <a:schemeClr val="tx2"/>
                </a:solidFill>
                <a:latin typeface="+mn-lt"/>
              </a:rPr>
              <a:t>Detección de fotones</a:t>
            </a:r>
            <a:endParaRPr lang="es-ES_tradnl" dirty="0">
              <a:solidFill>
                <a:schemeClr val="tx2"/>
              </a:solidFill>
              <a:latin typeface="+mn-lt"/>
            </a:endParaRPr>
          </a:p>
        </p:txBody>
      </p:sp>
      <p:sp>
        <p:nvSpPr>
          <p:cNvPr id="4" name="Rectangle 2"/>
          <p:cNvSpPr txBox="1">
            <a:spLocks noChangeArrowheads="1"/>
          </p:cNvSpPr>
          <p:nvPr/>
        </p:nvSpPr>
        <p:spPr>
          <a:xfrm>
            <a:off x="282574" y="152400"/>
            <a:ext cx="8861426" cy="762000"/>
          </a:xfrm>
          <a:prstGeom prst="rect">
            <a:avLst/>
          </a:prstGeom>
        </p:spPr>
        <p:txBody>
          <a:bodyPr/>
          <a:lst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a:lstStyle>
          <a:p>
            <a:pPr algn="l" eaLnBrk="1" hangingPunct="1"/>
            <a:r>
              <a:rPr lang="es-ES" sz="2800" kern="0" dirty="0">
                <a:latin typeface="Arial" charset="0"/>
              </a:rPr>
              <a:t>Diagrama esquemático del detector llenado de gas</a:t>
            </a:r>
            <a:endParaRPr lang="es-ES" altLang="en-US" sz="2800" kern="0" dirty="0">
              <a:latin typeface="Arial"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314450"/>
            <a:ext cx="5229225"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3415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3"/>
          <p:cNvSpPr>
            <a:spLocks noGrp="1" noChangeArrowheads="1"/>
          </p:cNvSpPr>
          <p:nvPr>
            <p:ph type="body" idx="1"/>
          </p:nvPr>
        </p:nvSpPr>
        <p:spPr/>
        <p:txBody>
          <a:bodyPr/>
          <a:lstStyle/>
          <a:p>
            <a:pPr eaLnBrk="1" hangingPunct="1">
              <a:buFontTx/>
              <a:buNone/>
            </a:pPr>
            <a:r>
              <a:rPr lang="es-ES" sz="2400" dirty="0"/>
              <a:t>Comportamiento de las partículas cargadas en un campo eléctrico</a:t>
            </a:r>
            <a:endParaRPr lang="en-US" altLang="pt-BR" sz="2400" dirty="0"/>
          </a:p>
          <a:p>
            <a:pPr eaLnBrk="1" hangingPunct="1">
              <a:buFontTx/>
              <a:buNone/>
            </a:pPr>
            <a:r>
              <a:rPr lang="en-US" altLang="pt-BR" sz="2400" dirty="0"/>
              <a:t>		     –</a:t>
            </a:r>
          </a:p>
          <a:p>
            <a:pPr eaLnBrk="1" hangingPunct="1">
              <a:buFontTx/>
              <a:buNone/>
            </a:pPr>
            <a:endParaRPr lang="en-US" altLang="pt-BR" sz="2400" dirty="0"/>
          </a:p>
          <a:p>
            <a:pPr eaLnBrk="1" hangingPunct="1">
              <a:buFontTx/>
              <a:buNone/>
            </a:pPr>
            <a:r>
              <a:rPr lang="en-US" altLang="pt-BR" sz="2400" dirty="0"/>
              <a:t>								1000 V</a:t>
            </a:r>
            <a:endParaRPr lang="en-GB" altLang="pt-BR" sz="2400" dirty="0"/>
          </a:p>
        </p:txBody>
      </p:sp>
      <p:sp>
        <p:nvSpPr>
          <p:cNvPr id="243716" name="Oval 4"/>
          <p:cNvSpPr>
            <a:spLocks noChangeArrowheads="1"/>
          </p:cNvSpPr>
          <p:nvPr/>
        </p:nvSpPr>
        <p:spPr bwMode="auto">
          <a:xfrm>
            <a:off x="24844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4" name="Oval 12"/>
          <p:cNvSpPr>
            <a:spLocks noChangeArrowheads="1"/>
          </p:cNvSpPr>
          <p:nvPr/>
        </p:nvSpPr>
        <p:spPr bwMode="auto">
          <a:xfrm>
            <a:off x="2484438" y="332105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5" name="Oval 13"/>
          <p:cNvSpPr>
            <a:spLocks noChangeArrowheads="1"/>
          </p:cNvSpPr>
          <p:nvPr/>
        </p:nvSpPr>
        <p:spPr bwMode="auto">
          <a:xfrm>
            <a:off x="44275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6" name="Oval 14"/>
          <p:cNvSpPr>
            <a:spLocks noChangeArrowheads="1"/>
          </p:cNvSpPr>
          <p:nvPr/>
        </p:nvSpPr>
        <p:spPr bwMode="auto">
          <a:xfrm>
            <a:off x="33480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7" name="Oval 15"/>
          <p:cNvSpPr>
            <a:spLocks noChangeArrowheads="1"/>
          </p:cNvSpPr>
          <p:nvPr/>
        </p:nvSpPr>
        <p:spPr bwMode="auto">
          <a:xfrm>
            <a:off x="3671888" y="32131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8" name="Oval 16"/>
          <p:cNvSpPr>
            <a:spLocks noChangeArrowheads="1"/>
          </p:cNvSpPr>
          <p:nvPr/>
        </p:nvSpPr>
        <p:spPr bwMode="auto">
          <a:xfrm>
            <a:off x="3924300" y="3321050"/>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29" name="Oval 17"/>
          <p:cNvSpPr>
            <a:spLocks noChangeArrowheads="1"/>
          </p:cNvSpPr>
          <p:nvPr/>
        </p:nvSpPr>
        <p:spPr bwMode="auto">
          <a:xfrm>
            <a:off x="4140200" y="3717925"/>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0" name="Oval 18"/>
          <p:cNvSpPr>
            <a:spLocks noChangeArrowheads="1"/>
          </p:cNvSpPr>
          <p:nvPr/>
        </p:nvSpPr>
        <p:spPr bwMode="auto">
          <a:xfrm>
            <a:off x="29162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1" name="Oval 19"/>
          <p:cNvSpPr>
            <a:spLocks noChangeArrowheads="1"/>
          </p:cNvSpPr>
          <p:nvPr/>
        </p:nvSpPr>
        <p:spPr bwMode="auto">
          <a:xfrm>
            <a:off x="3348038" y="3284538"/>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2" name="Oval 20"/>
          <p:cNvSpPr>
            <a:spLocks noChangeArrowheads="1"/>
          </p:cNvSpPr>
          <p:nvPr/>
        </p:nvSpPr>
        <p:spPr bwMode="auto">
          <a:xfrm>
            <a:off x="2916238" y="3717925"/>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3" name="Oval 21"/>
          <p:cNvSpPr>
            <a:spLocks noChangeArrowheads="1"/>
          </p:cNvSpPr>
          <p:nvPr/>
        </p:nvSpPr>
        <p:spPr bwMode="auto">
          <a:xfrm>
            <a:off x="3671888" y="3681413"/>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4" name="Oval 22"/>
          <p:cNvSpPr>
            <a:spLocks noChangeArrowheads="1"/>
          </p:cNvSpPr>
          <p:nvPr/>
        </p:nvSpPr>
        <p:spPr bwMode="auto">
          <a:xfrm>
            <a:off x="3924300" y="3538538"/>
            <a:ext cx="179388"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5" name="Oval 23"/>
          <p:cNvSpPr>
            <a:spLocks noChangeArrowheads="1"/>
          </p:cNvSpPr>
          <p:nvPr/>
        </p:nvSpPr>
        <p:spPr bwMode="auto">
          <a:xfrm>
            <a:off x="4140200" y="3213100"/>
            <a:ext cx="179388"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3736" name="Oval 24"/>
          <p:cNvSpPr>
            <a:spLocks noChangeArrowheads="1"/>
          </p:cNvSpPr>
          <p:nvPr/>
        </p:nvSpPr>
        <p:spPr bwMode="auto">
          <a:xfrm>
            <a:off x="4427538" y="364490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7188" name="Line 27"/>
          <p:cNvSpPr>
            <a:spLocks noChangeShapeType="1"/>
          </p:cNvSpPr>
          <p:nvPr/>
        </p:nvSpPr>
        <p:spPr bwMode="auto">
          <a:xfrm>
            <a:off x="2124075" y="2708275"/>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89" name="Line 28"/>
          <p:cNvSpPr>
            <a:spLocks noChangeShapeType="1"/>
          </p:cNvSpPr>
          <p:nvPr/>
        </p:nvSpPr>
        <p:spPr bwMode="auto">
          <a:xfrm>
            <a:off x="2124075" y="4437063"/>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0" name="Line 29"/>
          <p:cNvSpPr>
            <a:spLocks noChangeShapeType="1"/>
          </p:cNvSpPr>
          <p:nvPr/>
        </p:nvSpPr>
        <p:spPr bwMode="auto">
          <a:xfrm>
            <a:off x="5095875" y="2708275"/>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1" name="Line 30"/>
          <p:cNvSpPr>
            <a:spLocks noChangeShapeType="1"/>
          </p:cNvSpPr>
          <p:nvPr/>
        </p:nvSpPr>
        <p:spPr bwMode="auto">
          <a:xfrm>
            <a:off x="5095875" y="4437063"/>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2" name="Line 35"/>
          <p:cNvSpPr>
            <a:spLocks noChangeShapeType="1"/>
          </p:cNvSpPr>
          <p:nvPr/>
        </p:nvSpPr>
        <p:spPr bwMode="auto">
          <a:xfrm>
            <a:off x="6011863" y="2708275"/>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3" name="Line 36"/>
          <p:cNvSpPr>
            <a:spLocks noChangeShapeType="1"/>
          </p:cNvSpPr>
          <p:nvPr/>
        </p:nvSpPr>
        <p:spPr bwMode="auto">
          <a:xfrm>
            <a:off x="6011863" y="3644900"/>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4" name="Line 37"/>
          <p:cNvSpPr>
            <a:spLocks noChangeShapeType="1"/>
          </p:cNvSpPr>
          <p:nvPr/>
        </p:nvSpPr>
        <p:spPr bwMode="auto">
          <a:xfrm>
            <a:off x="5867400" y="3500438"/>
            <a:ext cx="287338"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7195" name="Line 38"/>
          <p:cNvSpPr>
            <a:spLocks noChangeShapeType="1"/>
          </p:cNvSpPr>
          <p:nvPr/>
        </p:nvSpPr>
        <p:spPr bwMode="auto">
          <a:xfrm>
            <a:off x="5724525" y="3644900"/>
            <a:ext cx="576263"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7" name="Rectangle 2"/>
          <p:cNvSpPr txBox="1">
            <a:spLocks noChangeArrowheads="1"/>
          </p:cNvSpPr>
          <p:nvPr/>
        </p:nvSpPr>
        <p:spPr>
          <a:xfrm>
            <a:off x="282574" y="152400"/>
            <a:ext cx="8861426" cy="762000"/>
          </a:xfrm>
          <a:prstGeom prst="rect">
            <a:avLst/>
          </a:prstGeom>
        </p:spPr>
        <p:txBody>
          <a:bodyPr/>
          <a:lst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a:lstStyle>
          <a:p>
            <a:pPr algn="l" eaLnBrk="1" hangingPunct="1"/>
            <a:r>
              <a:rPr lang="es-ES" sz="2800" kern="0" dirty="0">
                <a:latin typeface="Arial" charset="0"/>
              </a:rPr>
              <a:t>Diagrama esquemático del detector llenado de gas</a:t>
            </a:r>
            <a:endParaRPr lang="es-ES" altLang="en-US" sz="2800" kern="0" dirty="0">
              <a:latin typeface="Arial" charset="0"/>
            </a:endParaRPr>
          </a:p>
        </p:txBody>
      </p:sp>
      <p:sp>
        <p:nvSpPr>
          <p:cNvPr id="3" name="CaixaDeTexto 2"/>
          <p:cNvSpPr txBox="1"/>
          <p:nvPr/>
        </p:nvSpPr>
        <p:spPr>
          <a:xfrm>
            <a:off x="1600200" y="4267200"/>
            <a:ext cx="304800" cy="461665"/>
          </a:xfrm>
          <a:prstGeom prst="rect">
            <a:avLst/>
          </a:prstGeom>
          <a:noFill/>
        </p:spPr>
        <p:txBody>
          <a:bodyPr wrap="square" rtlCol="0">
            <a:spAutoFit/>
          </a:bodyPr>
          <a:lstStyle/>
          <a:p>
            <a:r>
              <a:rPr lang="es-ES" b="1" dirty="0"/>
              <a:t>+</a:t>
            </a:r>
          </a:p>
        </p:txBody>
      </p:sp>
    </p:spTree>
    <p:extLst>
      <p:ext uri="{BB962C8B-B14F-4D97-AF65-F5344CB8AC3E}">
        <p14:creationId xmlns:p14="http://schemas.microsoft.com/office/powerpoint/2010/main" val="6894577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4" presetClass="path" presetSubtype="0" accel="50000" decel="50000" fill="hold" grpId="0" nodeType="clickEffect">
                                  <p:stCondLst>
                                    <p:cond delay="0"/>
                                  </p:stCondLst>
                                  <p:childTnLst>
                                    <p:animMotion origin="layout" path="M -3.61111E-6 -3.7037E-6 L -3.61111E-6 -0.09166 " pathEditMode="relative" rAng="0" ptsTypes="AA">
                                      <p:cBhvr>
                                        <p:cTn id="6" dur="2000" fill="hold"/>
                                        <p:tgtEl>
                                          <p:spTgt spid="243724"/>
                                        </p:tgtEl>
                                        <p:attrNameLst>
                                          <p:attrName>ppt_x</p:attrName>
                                          <p:attrName>ppt_y</p:attrName>
                                        </p:attrNameLst>
                                      </p:cBhvr>
                                      <p:rCtr x="0" y="-4583"/>
                                    </p:animMotion>
                                  </p:childTnLst>
                                </p:cTn>
                              </p:par>
                              <p:par>
                                <p:cTn id="7" presetID="64" presetClass="path" presetSubtype="0" accel="50000" decel="50000" fill="hold" grpId="0" nodeType="withEffect">
                                  <p:stCondLst>
                                    <p:cond delay="0"/>
                                  </p:stCondLst>
                                  <p:childTnLst>
                                    <p:animMotion origin="layout" path="M 4.16667E-6 -4.07407E-6 L 4.16667E-6 -0.13912 " pathEditMode="relative" rAng="0" ptsTypes="AA">
                                      <p:cBhvr>
                                        <p:cTn id="8" dur="2000" fill="hold"/>
                                        <p:tgtEl>
                                          <p:spTgt spid="243732"/>
                                        </p:tgtEl>
                                        <p:attrNameLst>
                                          <p:attrName>ppt_x</p:attrName>
                                          <p:attrName>ppt_y</p:attrName>
                                        </p:attrNameLst>
                                      </p:cBhvr>
                                      <p:rCtr x="0" y="-6968"/>
                                    </p:animMotion>
                                  </p:childTnLst>
                                </p:cTn>
                              </p:par>
                              <p:par>
                                <p:cTn id="9" presetID="64" presetClass="path" presetSubtype="0" accel="50000" decel="50000" fill="hold" grpId="0" nodeType="withEffect">
                                  <p:stCondLst>
                                    <p:cond delay="0"/>
                                  </p:stCondLst>
                                  <p:childTnLst>
                                    <p:animMotion origin="layout" path="M 1.94444E-6 3.7037E-7 L 1.94444E-6 -0.08634 " pathEditMode="relative" rAng="0" ptsTypes="AA">
                                      <p:cBhvr>
                                        <p:cTn id="10" dur="2000" fill="hold"/>
                                        <p:tgtEl>
                                          <p:spTgt spid="243731"/>
                                        </p:tgtEl>
                                        <p:attrNameLst>
                                          <p:attrName>ppt_x</p:attrName>
                                          <p:attrName>ppt_y</p:attrName>
                                        </p:attrNameLst>
                                      </p:cBhvr>
                                      <p:rCtr x="0" y="-4329"/>
                                    </p:animMotion>
                                  </p:childTnLst>
                                </p:cTn>
                              </p:par>
                              <p:par>
                                <p:cTn id="11" presetID="64" presetClass="path" presetSubtype="0" accel="50000" decel="50000" fill="hold" grpId="0" nodeType="withEffect">
                                  <p:stCondLst>
                                    <p:cond delay="0"/>
                                  </p:stCondLst>
                                  <p:childTnLst>
                                    <p:animMotion origin="layout" path="M -4.72222E-6 0 L -4.72222E-6 -0.1338 " pathEditMode="relative" rAng="0" ptsTypes="AA">
                                      <p:cBhvr>
                                        <p:cTn id="12" dur="2000" fill="hold"/>
                                        <p:tgtEl>
                                          <p:spTgt spid="243733"/>
                                        </p:tgtEl>
                                        <p:attrNameLst>
                                          <p:attrName>ppt_x</p:attrName>
                                          <p:attrName>ppt_y</p:attrName>
                                        </p:attrNameLst>
                                      </p:cBhvr>
                                      <p:rCtr x="0" y="-6690"/>
                                    </p:animMotion>
                                  </p:childTnLst>
                                </p:cTn>
                              </p:par>
                              <p:par>
                                <p:cTn id="13" presetID="64" presetClass="path" presetSubtype="0" accel="50000" decel="50000" fill="hold" grpId="0" nodeType="withEffect">
                                  <p:stCondLst>
                                    <p:cond delay="0"/>
                                  </p:stCondLst>
                                  <p:childTnLst>
                                    <p:animMotion origin="layout" path="M 1.11111E-6 3.33333E-6 L 1.11111E-6 -0.11297 " pathEditMode="relative" rAng="0" ptsTypes="AA">
                                      <p:cBhvr>
                                        <p:cTn id="14" dur="2000" fill="hold"/>
                                        <p:tgtEl>
                                          <p:spTgt spid="243734"/>
                                        </p:tgtEl>
                                        <p:attrNameLst>
                                          <p:attrName>ppt_x</p:attrName>
                                          <p:attrName>ppt_y</p:attrName>
                                        </p:attrNameLst>
                                      </p:cBhvr>
                                      <p:rCtr x="0" y="-5648"/>
                                    </p:animMotion>
                                  </p:childTnLst>
                                </p:cTn>
                              </p:par>
                              <p:par>
                                <p:cTn id="15" presetID="64" presetClass="path" presetSubtype="0" accel="50000" decel="50000" fill="hold" grpId="0" nodeType="withEffect">
                                  <p:stCondLst>
                                    <p:cond delay="0"/>
                                  </p:stCondLst>
                                  <p:childTnLst>
                                    <p:animMotion origin="layout" path="M 0 -2.96296E-6 L 0 -0.07592 " pathEditMode="relative" rAng="0" ptsTypes="AA">
                                      <p:cBhvr>
                                        <p:cTn id="16" dur="2000" fill="hold"/>
                                        <p:tgtEl>
                                          <p:spTgt spid="243735"/>
                                        </p:tgtEl>
                                        <p:attrNameLst>
                                          <p:attrName>ppt_x</p:attrName>
                                          <p:attrName>ppt_y</p:attrName>
                                        </p:attrNameLst>
                                      </p:cBhvr>
                                      <p:rCtr x="0" y="-3796"/>
                                    </p:animMotion>
                                  </p:childTnLst>
                                </p:cTn>
                              </p:par>
                              <p:par>
                                <p:cTn id="17" presetID="64" presetClass="path" presetSubtype="0" accel="50000" decel="50000" fill="hold" grpId="0" nodeType="withEffect">
                                  <p:stCondLst>
                                    <p:cond delay="0"/>
                                  </p:stCondLst>
                                  <p:childTnLst>
                                    <p:animMotion origin="layout" path="M -3.61111E-6 4.07407E-6 L -3.61111E-6 -0.12848 " pathEditMode="relative" rAng="0" ptsTypes="AA">
                                      <p:cBhvr>
                                        <p:cTn id="18" dur="2000" fill="hold"/>
                                        <p:tgtEl>
                                          <p:spTgt spid="243736"/>
                                        </p:tgtEl>
                                        <p:attrNameLst>
                                          <p:attrName>ppt_x</p:attrName>
                                          <p:attrName>ppt_y</p:attrName>
                                        </p:attrNameLst>
                                      </p:cBhvr>
                                      <p:rCtr x="0" y="-6435"/>
                                    </p:animMotion>
                                  </p:childTnLst>
                                </p:cTn>
                              </p:par>
                              <p:par>
                                <p:cTn id="19" presetID="42" presetClass="path" presetSubtype="0" accel="50000" decel="50000" fill="hold" grpId="0" nodeType="withEffect">
                                  <p:stCondLst>
                                    <p:cond delay="0"/>
                                  </p:stCondLst>
                                  <p:childTnLst>
                                    <p:animMotion origin="layout" path="M -3.61111E-6 4.07407E-6 L -3.61111E-6 0.09213 " pathEditMode="relative" rAng="0" ptsTypes="AA">
                                      <p:cBhvr>
                                        <p:cTn id="20" dur="2000" fill="hold"/>
                                        <p:tgtEl>
                                          <p:spTgt spid="243716"/>
                                        </p:tgtEl>
                                        <p:attrNameLst>
                                          <p:attrName>ppt_x</p:attrName>
                                          <p:attrName>ppt_y</p:attrName>
                                        </p:attrNameLst>
                                      </p:cBhvr>
                                      <p:rCtr x="0" y="4606"/>
                                    </p:animMotion>
                                  </p:childTnLst>
                                </p:cTn>
                              </p:par>
                              <p:par>
                                <p:cTn id="21" presetID="42" presetClass="path" presetSubtype="0" accel="50000" decel="50000" fill="hold" grpId="0" nodeType="withEffect">
                                  <p:stCondLst>
                                    <p:cond delay="0"/>
                                  </p:stCondLst>
                                  <p:childTnLst>
                                    <p:animMotion origin="layout" path="M 4.16667E-6 3.7037E-7 L 4.16667E-6 0.13403 " pathEditMode="relative" rAng="0" ptsTypes="AA">
                                      <p:cBhvr>
                                        <p:cTn id="22" dur="2000" fill="hold"/>
                                        <p:tgtEl>
                                          <p:spTgt spid="243730"/>
                                        </p:tgtEl>
                                        <p:attrNameLst>
                                          <p:attrName>ppt_x</p:attrName>
                                          <p:attrName>ppt_y</p:attrName>
                                        </p:attrNameLst>
                                      </p:cBhvr>
                                      <p:rCtr x="0" y="6690"/>
                                    </p:animMotion>
                                  </p:childTnLst>
                                </p:cTn>
                              </p:par>
                              <p:par>
                                <p:cTn id="23" presetID="42" presetClass="path" presetSubtype="0" accel="50000" decel="50000" fill="hold" grpId="0" nodeType="withEffect">
                                  <p:stCondLst>
                                    <p:cond delay="0"/>
                                  </p:stCondLst>
                                  <p:childTnLst>
                                    <p:animMotion origin="layout" path="M 1.94444E-6 4.07407E-6 L 1.94444E-6 0.09213 " pathEditMode="relative" rAng="0" ptsTypes="AA">
                                      <p:cBhvr>
                                        <p:cTn id="24" dur="2000" fill="hold"/>
                                        <p:tgtEl>
                                          <p:spTgt spid="243726"/>
                                        </p:tgtEl>
                                        <p:attrNameLst>
                                          <p:attrName>ppt_x</p:attrName>
                                          <p:attrName>ppt_y</p:attrName>
                                        </p:attrNameLst>
                                      </p:cBhvr>
                                      <p:rCtr x="0" y="4606"/>
                                    </p:animMotion>
                                  </p:childTnLst>
                                </p:cTn>
                              </p:par>
                              <p:par>
                                <p:cTn id="25" presetID="42" presetClass="path" presetSubtype="0" accel="50000" decel="50000" fill="hold" grpId="0" nodeType="withEffect">
                                  <p:stCondLst>
                                    <p:cond delay="0"/>
                                  </p:stCondLst>
                                  <p:childTnLst>
                                    <p:animMotion origin="layout" path="M -4.72222E-6 -2.96296E-6 L -4.72222E-6 0.1551 " pathEditMode="relative" rAng="0" ptsTypes="AA">
                                      <p:cBhvr>
                                        <p:cTn id="26" dur="2000" fill="hold"/>
                                        <p:tgtEl>
                                          <p:spTgt spid="243727"/>
                                        </p:tgtEl>
                                        <p:attrNameLst>
                                          <p:attrName>ppt_x</p:attrName>
                                          <p:attrName>ppt_y</p:attrName>
                                        </p:attrNameLst>
                                      </p:cBhvr>
                                      <p:rCtr x="0" y="7755"/>
                                    </p:animMotion>
                                  </p:childTnLst>
                                </p:cTn>
                              </p:par>
                              <p:par>
                                <p:cTn id="27" presetID="42" presetClass="path" presetSubtype="0" accel="50000" decel="50000" fill="hold" grpId="0" nodeType="withEffect">
                                  <p:stCondLst>
                                    <p:cond delay="0"/>
                                  </p:stCondLst>
                                  <p:childTnLst>
                                    <p:animMotion origin="layout" path="M 1.11111E-6 -3.7037E-6 L 1.11111E-6 0.12871 " pathEditMode="relative" rAng="0" ptsTypes="AA">
                                      <p:cBhvr>
                                        <p:cTn id="28" dur="2000" fill="hold"/>
                                        <p:tgtEl>
                                          <p:spTgt spid="243728"/>
                                        </p:tgtEl>
                                        <p:attrNameLst>
                                          <p:attrName>ppt_x</p:attrName>
                                          <p:attrName>ppt_y</p:attrName>
                                        </p:attrNameLst>
                                      </p:cBhvr>
                                      <p:rCtr x="0" y="6435"/>
                                    </p:animMotion>
                                  </p:childTnLst>
                                </p:cTn>
                              </p:par>
                              <p:par>
                                <p:cTn id="29" presetID="42" presetClass="path" presetSubtype="0" accel="50000" decel="50000" fill="hold" grpId="0" nodeType="withEffect">
                                  <p:stCondLst>
                                    <p:cond delay="0"/>
                                  </p:stCondLst>
                                  <p:childTnLst>
                                    <p:animMotion origin="layout" path="M -3.61111E-6 3.7037E-7 L -3.61111E-6 0.14468 " pathEditMode="relative" rAng="0" ptsTypes="AA">
                                      <p:cBhvr>
                                        <p:cTn id="30" dur="2000" fill="hold"/>
                                        <p:tgtEl>
                                          <p:spTgt spid="243725"/>
                                        </p:tgtEl>
                                        <p:attrNameLst>
                                          <p:attrName>ppt_x</p:attrName>
                                          <p:attrName>ppt_y</p:attrName>
                                        </p:attrNameLst>
                                      </p:cBhvr>
                                      <p:rCtr x="0" y="7222"/>
                                    </p:animMotion>
                                  </p:childTnLst>
                                </p:cTn>
                              </p:par>
                              <p:par>
                                <p:cTn id="31" presetID="42" presetClass="path" presetSubtype="0" accel="50000" decel="50000" fill="hold" grpId="0" nodeType="withEffect">
                                  <p:stCondLst>
                                    <p:cond delay="0"/>
                                  </p:stCondLst>
                                  <p:childTnLst>
                                    <p:animMotion origin="layout" path="M 0 -4.07407E-6 L 0 0.07084 " pathEditMode="relative" rAng="0" ptsTypes="AA">
                                      <p:cBhvr>
                                        <p:cTn id="32" dur="2000" fill="hold"/>
                                        <p:tgtEl>
                                          <p:spTgt spid="243729"/>
                                        </p:tgtEl>
                                        <p:attrNameLst>
                                          <p:attrName>ppt_x</p:attrName>
                                          <p:attrName>ppt_y</p:attrName>
                                        </p:attrNameLst>
                                      </p:cBhvr>
                                      <p:rCtr x="0" y="35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6" grpId="0" animBg="1"/>
      <p:bldP spid="243724" grpId="0" animBg="1"/>
      <p:bldP spid="243725" grpId="0" animBg="1"/>
      <p:bldP spid="243726" grpId="0" animBg="1"/>
      <p:bldP spid="243727" grpId="0" animBg="1"/>
      <p:bldP spid="243728" grpId="0" animBg="1"/>
      <p:bldP spid="243729" grpId="0" animBg="1"/>
      <p:bldP spid="243730" grpId="0" animBg="1"/>
      <p:bldP spid="243731" grpId="0" animBg="1"/>
      <p:bldP spid="243732" grpId="0" animBg="1"/>
      <p:bldP spid="243733" grpId="0" animBg="1"/>
      <p:bldP spid="243734" grpId="0" animBg="1"/>
      <p:bldP spid="243735" grpId="0" animBg="1"/>
      <p:bldP spid="2437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3"/>
          <p:cNvSpPr>
            <a:spLocks noGrp="1" noChangeArrowheads="1"/>
          </p:cNvSpPr>
          <p:nvPr>
            <p:ph type="body" idx="1"/>
          </p:nvPr>
        </p:nvSpPr>
        <p:spPr/>
        <p:txBody>
          <a:bodyPr/>
          <a:lstStyle/>
          <a:p>
            <a:pPr eaLnBrk="1" hangingPunct="1">
              <a:buFontTx/>
              <a:buNone/>
            </a:pPr>
            <a:r>
              <a:rPr lang="es-ES_tradnl" sz="2400" dirty="0"/>
              <a:t>La salida del detector es un pulso de carga cuando los iones son coleccionados en el electrodo.</a:t>
            </a:r>
          </a:p>
          <a:p>
            <a:pPr eaLnBrk="1" hangingPunct="1">
              <a:buFontTx/>
              <a:buNone/>
            </a:pPr>
            <a:endParaRPr lang="en-US" altLang="pt-BR" sz="2400" dirty="0"/>
          </a:p>
          <a:p>
            <a:pPr eaLnBrk="1" hangingPunct="1">
              <a:buFontTx/>
              <a:buNone/>
            </a:pPr>
            <a:endParaRPr lang="en-US" altLang="pt-BR" sz="2400" dirty="0"/>
          </a:p>
          <a:p>
            <a:pPr eaLnBrk="1" hangingPunct="1">
              <a:buFontTx/>
              <a:buNone/>
            </a:pPr>
            <a:endParaRPr lang="en-US" altLang="pt-BR" sz="2400" dirty="0"/>
          </a:p>
          <a:p>
            <a:pPr eaLnBrk="1" hangingPunct="1">
              <a:buFontTx/>
              <a:buNone/>
            </a:pPr>
            <a:endParaRPr lang="en-US" altLang="pt-BR" sz="2400" dirty="0"/>
          </a:p>
          <a:p>
            <a:pPr eaLnBrk="1" hangingPunct="1">
              <a:buFontTx/>
              <a:buNone/>
            </a:pPr>
            <a:endParaRPr lang="en-US" altLang="pt-BR" sz="2400" dirty="0"/>
          </a:p>
          <a:p>
            <a:pPr eaLnBrk="1" hangingPunct="1">
              <a:buFontTx/>
              <a:buNone/>
            </a:pPr>
            <a:endParaRPr lang="en-US" altLang="pt-BR" sz="2400" dirty="0"/>
          </a:p>
        </p:txBody>
      </p:sp>
      <p:sp>
        <p:nvSpPr>
          <p:cNvPr id="246788" name="Oval 4"/>
          <p:cNvSpPr>
            <a:spLocks noChangeArrowheads="1"/>
          </p:cNvSpPr>
          <p:nvPr/>
        </p:nvSpPr>
        <p:spPr bwMode="auto">
          <a:xfrm>
            <a:off x="24844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89" name="Oval 5"/>
          <p:cNvSpPr>
            <a:spLocks noChangeArrowheads="1"/>
          </p:cNvSpPr>
          <p:nvPr/>
        </p:nvSpPr>
        <p:spPr bwMode="auto">
          <a:xfrm>
            <a:off x="2484438" y="332105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0" name="Oval 6"/>
          <p:cNvSpPr>
            <a:spLocks noChangeArrowheads="1"/>
          </p:cNvSpPr>
          <p:nvPr/>
        </p:nvSpPr>
        <p:spPr bwMode="auto">
          <a:xfrm>
            <a:off x="44275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1" name="Oval 7"/>
          <p:cNvSpPr>
            <a:spLocks noChangeArrowheads="1"/>
          </p:cNvSpPr>
          <p:nvPr/>
        </p:nvSpPr>
        <p:spPr bwMode="auto">
          <a:xfrm>
            <a:off x="33480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2" name="Oval 8"/>
          <p:cNvSpPr>
            <a:spLocks noChangeArrowheads="1"/>
          </p:cNvSpPr>
          <p:nvPr/>
        </p:nvSpPr>
        <p:spPr bwMode="auto">
          <a:xfrm>
            <a:off x="3671888" y="32131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3" name="Oval 9"/>
          <p:cNvSpPr>
            <a:spLocks noChangeArrowheads="1"/>
          </p:cNvSpPr>
          <p:nvPr/>
        </p:nvSpPr>
        <p:spPr bwMode="auto">
          <a:xfrm>
            <a:off x="3924300" y="3321050"/>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4" name="Oval 10"/>
          <p:cNvSpPr>
            <a:spLocks noChangeArrowheads="1"/>
          </p:cNvSpPr>
          <p:nvPr/>
        </p:nvSpPr>
        <p:spPr bwMode="auto">
          <a:xfrm>
            <a:off x="4140200" y="3717925"/>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5" name="Oval 11"/>
          <p:cNvSpPr>
            <a:spLocks noChangeArrowheads="1"/>
          </p:cNvSpPr>
          <p:nvPr/>
        </p:nvSpPr>
        <p:spPr bwMode="auto">
          <a:xfrm>
            <a:off x="29162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6" name="Oval 12"/>
          <p:cNvSpPr>
            <a:spLocks noChangeArrowheads="1"/>
          </p:cNvSpPr>
          <p:nvPr/>
        </p:nvSpPr>
        <p:spPr bwMode="auto">
          <a:xfrm>
            <a:off x="3348038" y="3284538"/>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7" name="Oval 13"/>
          <p:cNvSpPr>
            <a:spLocks noChangeArrowheads="1"/>
          </p:cNvSpPr>
          <p:nvPr/>
        </p:nvSpPr>
        <p:spPr bwMode="auto">
          <a:xfrm>
            <a:off x="2916238" y="3717925"/>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8" name="Oval 14"/>
          <p:cNvSpPr>
            <a:spLocks noChangeArrowheads="1"/>
          </p:cNvSpPr>
          <p:nvPr/>
        </p:nvSpPr>
        <p:spPr bwMode="auto">
          <a:xfrm>
            <a:off x="3671888" y="3681413"/>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799" name="Oval 15"/>
          <p:cNvSpPr>
            <a:spLocks noChangeArrowheads="1"/>
          </p:cNvSpPr>
          <p:nvPr/>
        </p:nvSpPr>
        <p:spPr bwMode="auto">
          <a:xfrm>
            <a:off x="3924300" y="3538538"/>
            <a:ext cx="179388"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800" name="Oval 16"/>
          <p:cNvSpPr>
            <a:spLocks noChangeArrowheads="1"/>
          </p:cNvSpPr>
          <p:nvPr/>
        </p:nvSpPr>
        <p:spPr bwMode="auto">
          <a:xfrm>
            <a:off x="4140200" y="3213100"/>
            <a:ext cx="179388"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6801" name="Oval 17"/>
          <p:cNvSpPr>
            <a:spLocks noChangeArrowheads="1"/>
          </p:cNvSpPr>
          <p:nvPr/>
        </p:nvSpPr>
        <p:spPr bwMode="auto">
          <a:xfrm>
            <a:off x="4427538" y="364490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8212" name="Line 19"/>
          <p:cNvSpPr>
            <a:spLocks noChangeShapeType="1"/>
          </p:cNvSpPr>
          <p:nvPr/>
        </p:nvSpPr>
        <p:spPr bwMode="auto">
          <a:xfrm>
            <a:off x="2124075" y="2708275"/>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13" name="Line 20"/>
          <p:cNvSpPr>
            <a:spLocks noChangeShapeType="1"/>
          </p:cNvSpPr>
          <p:nvPr/>
        </p:nvSpPr>
        <p:spPr bwMode="auto">
          <a:xfrm>
            <a:off x="2124075" y="4437063"/>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6805" name="Line 21"/>
          <p:cNvSpPr>
            <a:spLocks noChangeShapeType="1"/>
          </p:cNvSpPr>
          <p:nvPr/>
        </p:nvSpPr>
        <p:spPr bwMode="auto">
          <a:xfrm>
            <a:off x="6011863" y="2708275"/>
            <a:ext cx="865187"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6806" name="Line 22"/>
          <p:cNvSpPr>
            <a:spLocks noChangeShapeType="1"/>
          </p:cNvSpPr>
          <p:nvPr/>
        </p:nvSpPr>
        <p:spPr bwMode="auto">
          <a:xfrm>
            <a:off x="6011863" y="4437063"/>
            <a:ext cx="865187"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16" name="Line 23"/>
          <p:cNvSpPr>
            <a:spLocks noChangeShapeType="1"/>
          </p:cNvSpPr>
          <p:nvPr/>
        </p:nvSpPr>
        <p:spPr bwMode="auto">
          <a:xfrm>
            <a:off x="6011863" y="2708275"/>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17" name="Line 24"/>
          <p:cNvSpPr>
            <a:spLocks noChangeShapeType="1"/>
          </p:cNvSpPr>
          <p:nvPr/>
        </p:nvSpPr>
        <p:spPr bwMode="auto">
          <a:xfrm>
            <a:off x="6011863" y="3644900"/>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18" name="Line 25"/>
          <p:cNvSpPr>
            <a:spLocks noChangeShapeType="1"/>
          </p:cNvSpPr>
          <p:nvPr/>
        </p:nvSpPr>
        <p:spPr bwMode="auto">
          <a:xfrm>
            <a:off x="5867400" y="3500438"/>
            <a:ext cx="287338"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19" name="Line 26"/>
          <p:cNvSpPr>
            <a:spLocks noChangeShapeType="1"/>
          </p:cNvSpPr>
          <p:nvPr/>
        </p:nvSpPr>
        <p:spPr bwMode="auto">
          <a:xfrm>
            <a:off x="5724525" y="3644900"/>
            <a:ext cx="576263"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6816" name="Line 32"/>
          <p:cNvSpPr>
            <a:spLocks noChangeShapeType="1"/>
          </p:cNvSpPr>
          <p:nvPr/>
        </p:nvSpPr>
        <p:spPr bwMode="auto">
          <a:xfrm>
            <a:off x="6877050" y="2708275"/>
            <a:ext cx="0" cy="5762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6817" name="Line 33"/>
          <p:cNvSpPr>
            <a:spLocks noChangeShapeType="1"/>
          </p:cNvSpPr>
          <p:nvPr/>
        </p:nvSpPr>
        <p:spPr bwMode="auto">
          <a:xfrm>
            <a:off x="6877050" y="3860800"/>
            <a:ext cx="0" cy="5762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6818" name="Oval 34"/>
          <p:cNvSpPr>
            <a:spLocks noChangeArrowheads="1"/>
          </p:cNvSpPr>
          <p:nvPr/>
        </p:nvSpPr>
        <p:spPr bwMode="auto">
          <a:xfrm>
            <a:off x="6588125" y="3284538"/>
            <a:ext cx="574675" cy="574675"/>
          </a:xfrm>
          <a:prstGeom prst="ellipse">
            <a:avLst/>
          </a:prstGeom>
          <a:noFill/>
          <a:ln w="19050">
            <a:solidFill>
              <a:srgbClr val="FFFF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246819" name="Arc 35"/>
          <p:cNvSpPr>
            <a:spLocks/>
          </p:cNvSpPr>
          <p:nvPr/>
        </p:nvSpPr>
        <p:spPr bwMode="auto">
          <a:xfrm>
            <a:off x="6659563" y="3346450"/>
            <a:ext cx="431800" cy="250825"/>
          </a:xfrm>
          <a:custGeom>
            <a:avLst/>
            <a:gdLst>
              <a:gd name="T0" fmla="*/ 0 w 37114"/>
              <a:gd name="T1" fmla="*/ 1381616 h 21600"/>
              <a:gd name="T2" fmla="*/ 5023743 w 37114"/>
              <a:gd name="T3" fmla="*/ 1464005 h 21600"/>
              <a:gd name="T4" fmla="*/ 2487242 w 37114"/>
              <a:gd name="T5" fmla="*/ 2912647 h 21600"/>
              <a:gd name="T6" fmla="*/ 0 60000 65536"/>
              <a:gd name="T7" fmla="*/ 0 60000 65536"/>
              <a:gd name="T8" fmla="*/ 0 60000 65536"/>
              <a:gd name="T9" fmla="*/ 0 w 37114"/>
              <a:gd name="T10" fmla="*/ 0 h 21600"/>
              <a:gd name="T11" fmla="*/ 37114 w 37114"/>
              <a:gd name="T12" fmla="*/ 21600 h 21600"/>
            </a:gdLst>
            <a:ahLst/>
            <a:cxnLst>
              <a:cxn ang="T6">
                <a:pos x="T0" y="T1"/>
              </a:cxn>
              <a:cxn ang="T7">
                <a:pos x="T2" y="T3"/>
              </a:cxn>
              <a:cxn ang="T8">
                <a:pos x="T4" y="T5"/>
              </a:cxn>
            </a:cxnLst>
            <a:rect l="T9" t="T10" r="T11" b="T12"/>
            <a:pathLst>
              <a:path w="37114" h="21600" fill="none" extrusionOk="0">
                <a:moveTo>
                  <a:pt x="-1" y="10245"/>
                </a:moveTo>
                <a:cubicBezTo>
                  <a:pt x="3935" y="3876"/>
                  <a:pt x="10888" y="-1"/>
                  <a:pt x="18375" y="0"/>
                </a:cubicBezTo>
                <a:cubicBezTo>
                  <a:pt x="26115" y="0"/>
                  <a:pt x="33264" y="4141"/>
                  <a:pt x="37113" y="10857"/>
                </a:cubicBezTo>
              </a:path>
              <a:path w="37114" h="21600" stroke="0" extrusionOk="0">
                <a:moveTo>
                  <a:pt x="-1" y="10245"/>
                </a:moveTo>
                <a:cubicBezTo>
                  <a:pt x="3935" y="3876"/>
                  <a:pt x="10888" y="-1"/>
                  <a:pt x="18375" y="0"/>
                </a:cubicBezTo>
                <a:cubicBezTo>
                  <a:pt x="26115" y="0"/>
                  <a:pt x="33264" y="4141"/>
                  <a:pt x="37113" y="10857"/>
                </a:cubicBezTo>
                <a:lnTo>
                  <a:pt x="18375" y="21600"/>
                </a:lnTo>
                <a:close/>
              </a:path>
            </a:pathLst>
          </a:custGeom>
          <a:noFill/>
          <a:ln w="38100">
            <a:solidFill>
              <a:srgbClr val="FFFFCC"/>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246820" name="AutoShape 36"/>
          <p:cNvSpPr>
            <a:spLocks noChangeArrowheads="1"/>
          </p:cNvSpPr>
          <p:nvPr/>
        </p:nvSpPr>
        <p:spPr bwMode="auto">
          <a:xfrm rot="-2700000">
            <a:off x="6835775" y="3357563"/>
            <a:ext cx="73025" cy="431800"/>
          </a:xfrm>
          <a:prstGeom prst="triangle">
            <a:avLst>
              <a:gd name="adj" fmla="val 50000"/>
            </a:avLst>
          </a:prstGeom>
          <a:solidFill>
            <a:schemeClr val="accent1"/>
          </a:solidFill>
          <a:ln w="9525">
            <a:solidFill>
              <a:srgbClr val="FFFFCC"/>
            </a:solidFill>
            <a:miter lim="800000"/>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8225" name="Line 37"/>
          <p:cNvSpPr>
            <a:spLocks noChangeShapeType="1"/>
          </p:cNvSpPr>
          <p:nvPr/>
        </p:nvSpPr>
        <p:spPr bwMode="auto">
          <a:xfrm>
            <a:off x="5095875" y="2708275"/>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8226" name="Line 38"/>
          <p:cNvSpPr>
            <a:spLocks noChangeShapeType="1"/>
          </p:cNvSpPr>
          <p:nvPr/>
        </p:nvSpPr>
        <p:spPr bwMode="auto">
          <a:xfrm>
            <a:off x="5095875" y="4437063"/>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36" name="Rectangle 2"/>
          <p:cNvSpPr txBox="1">
            <a:spLocks noChangeArrowheads="1"/>
          </p:cNvSpPr>
          <p:nvPr/>
        </p:nvSpPr>
        <p:spPr>
          <a:xfrm>
            <a:off x="282574" y="152400"/>
            <a:ext cx="8861426" cy="762000"/>
          </a:xfrm>
          <a:prstGeom prst="rect">
            <a:avLst/>
          </a:prstGeom>
        </p:spPr>
        <p:txBody>
          <a:bodyPr/>
          <a:lst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a:lstStyle>
          <a:p>
            <a:pPr algn="l" eaLnBrk="1" hangingPunct="1"/>
            <a:r>
              <a:rPr lang="es-ES" sz="2800" kern="0" dirty="0">
                <a:latin typeface="Arial" charset="0"/>
              </a:rPr>
              <a:t>Diagrama esquemático del detector lleno de gas</a:t>
            </a:r>
            <a:endParaRPr lang="es-ES" altLang="en-US" sz="2800" kern="0" dirty="0">
              <a:latin typeface="Arial" charset="0"/>
            </a:endParaRPr>
          </a:p>
        </p:txBody>
      </p:sp>
    </p:spTree>
    <p:extLst>
      <p:ext uri="{BB962C8B-B14F-4D97-AF65-F5344CB8AC3E}">
        <p14:creationId xmlns:p14="http://schemas.microsoft.com/office/powerpoint/2010/main" val="32621875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6805"/>
                                        </p:tgtEl>
                                        <p:attrNameLst>
                                          <p:attrName>style.visibility</p:attrName>
                                        </p:attrNameLst>
                                      </p:cBhvr>
                                      <p:to>
                                        <p:strVal val="visible"/>
                                      </p:to>
                                    </p:set>
                                    <p:animEffect transition="in" filter="fade">
                                      <p:cBhvr>
                                        <p:cTn id="7" dur="2000"/>
                                        <p:tgtEl>
                                          <p:spTgt spid="24680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6806"/>
                                        </p:tgtEl>
                                        <p:attrNameLst>
                                          <p:attrName>style.visibility</p:attrName>
                                        </p:attrNameLst>
                                      </p:cBhvr>
                                      <p:to>
                                        <p:strVal val="visible"/>
                                      </p:to>
                                    </p:set>
                                    <p:animEffect transition="in" filter="fade">
                                      <p:cBhvr>
                                        <p:cTn id="10" dur="2000"/>
                                        <p:tgtEl>
                                          <p:spTgt spid="24680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6816"/>
                                        </p:tgtEl>
                                        <p:attrNameLst>
                                          <p:attrName>style.visibility</p:attrName>
                                        </p:attrNameLst>
                                      </p:cBhvr>
                                      <p:to>
                                        <p:strVal val="visible"/>
                                      </p:to>
                                    </p:set>
                                    <p:animEffect transition="in" filter="fade">
                                      <p:cBhvr>
                                        <p:cTn id="13" dur="2000"/>
                                        <p:tgtEl>
                                          <p:spTgt spid="2468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6817"/>
                                        </p:tgtEl>
                                        <p:attrNameLst>
                                          <p:attrName>style.visibility</p:attrName>
                                        </p:attrNameLst>
                                      </p:cBhvr>
                                      <p:to>
                                        <p:strVal val="visible"/>
                                      </p:to>
                                    </p:set>
                                    <p:animEffect transition="in" filter="fade">
                                      <p:cBhvr>
                                        <p:cTn id="16" dur="2000"/>
                                        <p:tgtEl>
                                          <p:spTgt spid="2468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6818"/>
                                        </p:tgtEl>
                                        <p:attrNameLst>
                                          <p:attrName>style.visibility</p:attrName>
                                        </p:attrNameLst>
                                      </p:cBhvr>
                                      <p:to>
                                        <p:strVal val="visible"/>
                                      </p:to>
                                    </p:set>
                                    <p:animEffect transition="in" filter="fade">
                                      <p:cBhvr>
                                        <p:cTn id="19" dur="2000"/>
                                        <p:tgtEl>
                                          <p:spTgt spid="2468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6819"/>
                                        </p:tgtEl>
                                        <p:attrNameLst>
                                          <p:attrName>style.visibility</p:attrName>
                                        </p:attrNameLst>
                                      </p:cBhvr>
                                      <p:to>
                                        <p:strVal val="visible"/>
                                      </p:to>
                                    </p:set>
                                    <p:animEffect transition="in" filter="fade">
                                      <p:cBhvr>
                                        <p:cTn id="22" dur="2000"/>
                                        <p:tgtEl>
                                          <p:spTgt spid="2468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6820"/>
                                        </p:tgtEl>
                                        <p:attrNameLst>
                                          <p:attrName>style.visibility</p:attrName>
                                        </p:attrNameLst>
                                      </p:cBhvr>
                                      <p:to>
                                        <p:strVal val="visible"/>
                                      </p:to>
                                    </p:set>
                                    <p:animEffect transition="in" filter="fade">
                                      <p:cBhvr>
                                        <p:cTn id="25" dur="2000"/>
                                        <p:tgtEl>
                                          <p:spTgt spid="24682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64" presetClass="path" presetSubtype="0" accel="50000" decel="50000" fill="hold" grpId="0" nodeType="clickEffect">
                                  <p:stCondLst>
                                    <p:cond delay="0"/>
                                  </p:stCondLst>
                                  <p:childTnLst>
                                    <p:animMotion origin="layout" path="M -3.61111E-6 -3.7037E-6 L -3.61111E-6 -0.09166 " pathEditMode="relative" rAng="0" ptsTypes="AA">
                                      <p:cBhvr>
                                        <p:cTn id="29" dur="2000" fill="hold"/>
                                        <p:tgtEl>
                                          <p:spTgt spid="246789"/>
                                        </p:tgtEl>
                                        <p:attrNameLst>
                                          <p:attrName>ppt_x</p:attrName>
                                          <p:attrName>ppt_y</p:attrName>
                                        </p:attrNameLst>
                                      </p:cBhvr>
                                      <p:rCtr x="0" y="-4583"/>
                                    </p:animMotion>
                                  </p:childTnLst>
                                </p:cTn>
                              </p:par>
                              <p:par>
                                <p:cTn id="30" presetID="64" presetClass="path" presetSubtype="0" accel="50000" decel="50000" fill="hold" grpId="0" nodeType="withEffect">
                                  <p:stCondLst>
                                    <p:cond delay="0"/>
                                  </p:stCondLst>
                                  <p:childTnLst>
                                    <p:animMotion origin="layout" path="M 4.16667E-6 -4.07407E-6 L 4.16667E-6 -0.13912 " pathEditMode="relative" rAng="0" ptsTypes="AA">
                                      <p:cBhvr>
                                        <p:cTn id="31" dur="2000" fill="hold"/>
                                        <p:tgtEl>
                                          <p:spTgt spid="246797"/>
                                        </p:tgtEl>
                                        <p:attrNameLst>
                                          <p:attrName>ppt_x</p:attrName>
                                          <p:attrName>ppt_y</p:attrName>
                                        </p:attrNameLst>
                                      </p:cBhvr>
                                      <p:rCtr x="0" y="-6968"/>
                                    </p:animMotion>
                                  </p:childTnLst>
                                </p:cTn>
                              </p:par>
                              <p:par>
                                <p:cTn id="32" presetID="64" presetClass="path" presetSubtype="0" accel="50000" decel="50000" fill="hold" grpId="0" nodeType="withEffect">
                                  <p:stCondLst>
                                    <p:cond delay="0"/>
                                  </p:stCondLst>
                                  <p:childTnLst>
                                    <p:animMotion origin="layout" path="M 1.94444E-6 3.7037E-7 L 1.94444E-6 -0.08634 " pathEditMode="relative" rAng="0" ptsTypes="AA">
                                      <p:cBhvr>
                                        <p:cTn id="33" dur="2000" fill="hold"/>
                                        <p:tgtEl>
                                          <p:spTgt spid="246796"/>
                                        </p:tgtEl>
                                        <p:attrNameLst>
                                          <p:attrName>ppt_x</p:attrName>
                                          <p:attrName>ppt_y</p:attrName>
                                        </p:attrNameLst>
                                      </p:cBhvr>
                                      <p:rCtr x="0" y="-4329"/>
                                    </p:animMotion>
                                  </p:childTnLst>
                                </p:cTn>
                              </p:par>
                              <p:par>
                                <p:cTn id="34" presetID="64" presetClass="path" presetSubtype="0" accel="50000" decel="50000" fill="hold" grpId="0" nodeType="withEffect">
                                  <p:stCondLst>
                                    <p:cond delay="0"/>
                                  </p:stCondLst>
                                  <p:childTnLst>
                                    <p:animMotion origin="layout" path="M -4.72222E-6 0 L -4.72222E-6 -0.1338 " pathEditMode="relative" rAng="0" ptsTypes="AA">
                                      <p:cBhvr>
                                        <p:cTn id="35" dur="2000" fill="hold"/>
                                        <p:tgtEl>
                                          <p:spTgt spid="246798"/>
                                        </p:tgtEl>
                                        <p:attrNameLst>
                                          <p:attrName>ppt_x</p:attrName>
                                          <p:attrName>ppt_y</p:attrName>
                                        </p:attrNameLst>
                                      </p:cBhvr>
                                      <p:rCtr x="0" y="-6690"/>
                                    </p:animMotion>
                                  </p:childTnLst>
                                </p:cTn>
                              </p:par>
                              <p:par>
                                <p:cTn id="36" presetID="64" presetClass="path" presetSubtype="0" accel="50000" decel="50000" fill="hold" grpId="0" nodeType="withEffect">
                                  <p:stCondLst>
                                    <p:cond delay="0"/>
                                  </p:stCondLst>
                                  <p:childTnLst>
                                    <p:animMotion origin="layout" path="M 1.11111E-6 3.33333E-6 L 1.11111E-6 -0.11297 " pathEditMode="relative" rAng="0" ptsTypes="AA">
                                      <p:cBhvr>
                                        <p:cTn id="37" dur="2000" fill="hold"/>
                                        <p:tgtEl>
                                          <p:spTgt spid="246799"/>
                                        </p:tgtEl>
                                        <p:attrNameLst>
                                          <p:attrName>ppt_x</p:attrName>
                                          <p:attrName>ppt_y</p:attrName>
                                        </p:attrNameLst>
                                      </p:cBhvr>
                                      <p:rCtr x="0" y="-5648"/>
                                    </p:animMotion>
                                  </p:childTnLst>
                                </p:cTn>
                              </p:par>
                              <p:par>
                                <p:cTn id="38" presetID="64" presetClass="path" presetSubtype="0" accel="50000" decel="50000" fill="hold" grpId="0" nodeType="withEffect">
                                  <p:stCondLst>
                                    <p:cond delay="0"/>
                                  </p:stCondLst>
                                  <p:childTnLst>
                                    <p:animMotion origin="layout" path="M 0 -2.96296E-6 L 0 -0.07592 " pathEditMode="relative" rAng="0" ptsTypes="AA">
                                      <p:cBhvr>
                                        <p:cTn id="39" dur="2000" fill="hold"/>
                                        <p:tgtEl>
                                          <p:spTgt spid="246800"/>
                                        </p:tgtEl>
                                        <p:attrNameLst>
                                          <p:attrName>ppt_x</p:attrName>
                                          <p:attrName>ppt_y</p:attrName>
                                        </p:attrNameLst>
                                      </p:cBhvr>
                                      <p:rCtr x="0" y="-3796"/>
                                    </p:animMotion>
                                  </p:childTnLst>
                                </p:cTn>
                              </p:par>
                              <p:par>
                                <p:cTn id="40" presetID="64" presetClass="path" presetSubtype="0" accel="50000" decel="50000" fill="hold" grpId="0" nodeType="withEffect">
                                  <p:stCondLst>
                                    <p:cond delay="0"/>
                                  </p:stCondLst>
                                  <p:childTnLst>
                                    <p:animMotion origin="layout" path="M -3.61111E-6 4.07407E-6 L -3.61111E-6 -0.12848 " pathEditMode="relative" rAng="0" ptsTypes="AA">
                                      <p:cBhvr>
                                        <p:cTn id="41" dur="2000" fill="hold"/>
                                        <p:tgtEl>
                                          <p:spTgt spid="246801"/>
                                        </p:tgtEl>
                                        <p:attrNameLst>
                                          <p:attrName>ppt_x</p:attrName>
                                          <p:attrName>ppt_y</p:attrName>
                                        </p:attrNameLst>
                                      </p:cBhvr>
                                      <p:rCtr x="0" y="-6435"/>
                                    </p:animMotion>
                                  </p:childTnLst>
                                </p:cTn>
                              </p:par>
                              <p:par>
                                <p:cTn id="42" presetID="42" presetClass="path" presetSubtype="0" accel="50000" decel="50000" fill="hold" grpId="0" nodeType="withEffect">
                                  <p:stCondLst>
                                    <p:cond delay="0"/>
                                  </p:stCondLst>
                                  <p:childTnLst>
                                    <p:animMotion origin="layout" path="M -3.61111E-6 4.07407E-6 L -3.61111E-6 0.09213 " pathEditMode="relative" rAng="0" ptsTypes="AA">
                                      <p:cBhvr>
                                        <p:cTn id="43" dur="2000" fill="hold"/>
                                        <p:tgtEl>
                                          <p:spTgt spid="246788"/>
                                        </p:tgtEl>
                                        <p:attrNameLst>
                                          <p:attrName>ppt_x</p:attrName>
                                          <p:attrName>ppt_y</p:attrName>
                                        </p:attrNameLst>
                                      </p:cBhvr>
                                      <p:rCtr x="0" y="4606"/>
                                    </p:animMotion>
                                  </p:childTnLst>
                                </p:cTn>
                              </p:par>
                              <p:par>
                                <p:cTn id="44" presetID="42" presetClass="path" presetSubtype="0" accel="50000" decel="50000" fill="hold" grpId="0" nodeType="withEffect">
                                  <p:stCondLst>
                                    <p:cond delay="0"/>
                                  </p:stCondLst>
                                  <p:childTnLst>
                                    <p:animMotion origin="layout" path="M 4.16667E-6 3.7037E-7 L 4.16667E-6 0.13403 " pathEditMode="relative" rAng="0" ptsTypes="AA">
                                      <p:cBhvr>
                                        <p:cTn id="45" dur="2000" fill="hold"/>
                                        <p:tgtEl>
                                          <p:spTgt spid="246795"/>
                                        </p:tgtEl>
                                        <p:attrNameLst>
                                          <p:attrName>ppt_x</p:attrName>
                                          <p:attrName>ppt_y</p:attrName>
                                        </p:attrNameLst>
                                      </p:cBhvr>
                                      <p:rCtr x="0" y="6690"/>
                                    </p:animMotion>
                                  </p:childTnLst>
                                </p:cTn>
                              </p:par>
                              <p:par>
                                <p:cTn id="46" presetID="42" presetClass="path" presetSubtype="0" accel="50000" decel="50000" fill="hold" grpId="0" nodeType="withEffect">
                                  <p:stCondLst>
                                    <p:cond delay="0"/>
                                  </p:stCondLst>
                                  <p:childTnLst>
                                    <p:animMotion origin="layout" path="M 1.94444E-6 4.07407E-6 L 1.94444E-6 0.09213 " pathEditMode="relative" rAng="0" ptsTypes="AA">
                                      <p:cBhvr>
                                        <p:cTn id="47" dur="2000" fill="hold"/>
                                        <p:tgtEl>
                                          <p:spTgt spid="246791"/>
                                        </p:tgtEl>
                                        <p:attrNameLst>
                                          <p:attrName>ppt_x</p:attrName>
                                          <p:attrName>ppt_y</p:attrName>
                                        </p:attrNameLst>
                                      </p:cBhvr>
                                      <p:rCtr x="0" y="4606"/>
                                    </p:animMotion>
                                  </p:childTnLst>
                                </p:cTn>
                              </p:par>
                              <p:par>
                                <p:cTn id="48" presetID="42" presetClass="path" presetSubtype="0" accel="50000" decel="50000" fill="hold" grpId="0" nodeType="withEffect">
                                  <p:stCondLst>
                                    <p:cond delay="0"/>
                                  </p:stCondLst>
                                  <p:childTnLst>
                                    <p:animMotion origin="layout" path="M -4.72222E-6 -2.96296E-6 L -4.72222E-6 0.1551 " pathEditMode="relative" rAng="0" ptsTypes="AA">
                                      <p:cBhvr>
                                        <p:cTn id="49" dur="2000" fill="hold"/>
                                        <p:tgtEl>
                                          <p:spTgt spid="246792"/>
                                        </p:tgtEl>
                                        <p:attrNameLst>
                                          <p:attrName>ppt_x</p:attrName>
                                          <p:attrName>ppt_y</p:attrName>
                                        </p:attrNameLst>
                                      </p:cBhvr>
                                      <p:rCtr x="0" y="7755"/>
                                    </p:animMotion>
                                  </p:childTnLst>
                                </p:cTn>
                              </p:par>
                              <p:par>
                                <p:cTn id="50" presetID="42" presetClass="path" presetSubtype="0" accel="50000" decel="50000" fill="hold" grpId="0" nodeType="withEffect">
                                  <p:stCondLst>
                                    <p:cond delay="0"/>
                                  </p:stCondLst>
                                  <p:childTnLst>
                                    <p:animMotion origin="layout" path="M 1.11111E-6 -3.7037E-6 L 1.11111E-6 0.12871 " pathEditMode="relative" rAng="0" ptsTypes="AA">
                                      <p:cBhvr>
                                        <p:cTn id="51" dur="2000" fill="hold"/>
                                        <p:tgtEl>
                                          <p:spTgt spid="246793"/>
                                        </p:tgtEl>
                                        <p:attrNameLst>
                                          <p:attrName>ppt_x</p:attrName>
                                          <p:attrName>ppt_y</p:attrName>
                                        </p:attrNameLst>
                                      </p:cBhvr>
                                      <p:rCtr x="0" y="6435"/>
                                    </p:animMotion>
                                  </p:childTnLst>
                                </p:cTn>
                              </p:par>
                              <p:par>
                                <p:cTn id="52" presetID="42" presetClass="path" presetSubtype="0" accel="50000" decel="50000" fill="hold" grpId="0" nodeType="withEffect">
                                  <p:stCondLst>
                                    <p:cond delay="0"/>
                                  </p:stCondLst>
                                  <p:childTnLst>
                                    <p:animMotion origin="layout" path="M -3.61111E-6 3.7037E-7 L -3.61111E-6 0.14468 " pathEditMode="relative" rAng="0" ptsTypes="AA">
                                      <p:cBhvr>
                                        <p:cTn id="53" dur="2000" fill="hold"/>
                                        <p:tgtEl>
                                          <p:spTgt spid="246790"/>
                                        </p:tgtEl>
                                        <p:attrNameLst>
                                          <p:attrName>ppt_x</p:attrName>
                                          <p:attrName>ppt_y</p:attrName>
                                        </p:attrNameLst>
                                      </p:cBhvr>
                                      <p:rCtr x="0" y="7222"/>
                                    </p:animMotion>
                                  </p:childTnLst>
                                </p:cTn>
                              </p:par>
                              <p:par>
                                <p:cTn id="54" presetID="42" presetClass="path" presetSubtype="0" accel="50000" decel="50000" fill="hold" grpId="0" nodeType="withEffect">
                                  <p:stCondLst>
                                    <p:cond delay="0"/>
                                  </p:stCondLst>
                                  <p:childTnLst>
                                    <p:animMotion origin="layout" path="M 0 -4.07407E-6 L 0 0.07084 " pathEditMode="relative" rAng="0" ptsTypes="AA">
                                      <p:cBhvr>
                                        <p:cTn id="55" dur="2000" fill="hold"/>
                                        <p:tgtEl>
                                          <p:spTgt spid="246794"/>
                                        </p:tgtEl>
                                        <p:attrNameLst>
                                          <p:attrName>ppt_x</p:attrName>
                                          <p:attrName>ppt_y</p:attrName>
                                        </p:attrNameLst>
                                      </p:cBhvr>
                                      <p:rCtr x="0" y="3542"/>
                                    </p:animMotion>
                                  </p:childTnLst>
                                </p:cTn>
                              </p:par>
                              <p:par>
                                <p:cTn id="56" presetID="8" presetClass="emph" presetSubtype="0" fill="hold" grpId="1" nodeType="withEffect">
                                  <p:stCondLst>
                                    <p:cond delay="1500"/>
                                  </p:stCondLst>
                                  <p:childTnLst>
                                    <p:animRot by="2700000">
                                      <p:cBhvr>
                                        <p:cTn id="57" dur="500" fill="hold"/>
                                        <p:tgtEl>
                                          <p:spTgt spid="2468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8" grpId="0" animBg="1"/>
      <p:bldP spid="246789" grpId="0" animBg="1"/>
      <p:bldP spid="246790" grpId="0" animBg="1"/>
      <p:bldP spid="246791" grpId="0" animBg="1"/>
      <p:bldP spid="246792" grpId="0" animBg="1"/>
      <p:bldP spid="246793" grpId="0" animBg="1"/>
      <p:bldP spid="246794" grpId="0" animBg="1"/>
      <p:bldP spid="246795" grpId="0" animBg="1"/>
      <p:bldP spid="246796" grpId="0" animBg="1"/>
      <p:bldP spid="246797" grpId="0" animBg="1"/>
      <p:bldP spid="246798" grpId="0" animBg="1"/>
      <p:bldP spid="246799" grpId="0" animBg="1"/>
      <p:bldP spid="246800" grpId="0" animBg="1"/>
      <p:bldP spid="246801" grpId="0" animBg="1"/>
      <p:bldP spid="246805" grpId="0" animBg="1"/>
      <p:bldP spid="246806" grpId="0" animBg="1"/>
      <p:bldP spid="246816" grpId="0" animBg="1"/>
      <p:bldP spid="246817" grpId="0" animBg="1"/>
      <p:bldP spid="246818" grpId="0" animBg="1"/>
      <p:bldP spid="246819" grpId="0" animBg="1"/>
      <p:bldP spid="246820" grpId="0" animBg="1"/>
      <p:bldP spid="24682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 sz="2800" dirty="0">
                <a:latin typeface="Arial" charset="0"/>
              </a:rPr>
              <a:t>Detectores G-M para MLT</a:t>
            </a:r>
            <a:endParaRPr lang="en-GB" sz="2800" dirty="0">
              <a:latin typeface="Arial"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699530012"/>
              </p:ext>
            </p:extLst>
          </p:nvPr>
        </p:nvGraphicFramePr>
        <p:xfrm>
          <a:off x="838200" y="1394824"/>
          <a:ext cx="7696200" cy="4701176"/>
        </p:xfrm>
        <a:graphic>
          <a:graphicData uri="http://schemas.openxmlformats.org/drawingml/2006/table">
            <a:tbl>
              <a:tblPr firstRow="1" firstCol="1" bandRow="1">
                <a:tableStyleId>{5C22544A-7EE6-4342-B048-85BDC9FD1C3A}</a:tableStyleId>
              </a:tblPr>
              <a:tblGrid>
                <a:gridCol w="1702044">
                  <a:extLst>
                    <a:ext uri="{9D8B030D-6E8A-4147-A177-3AD203B41FA5}">
                      <a16:colId xmlns:a16="http://schemas.microsoft.com/office/drawing/2014/main" val="20000"/>
                    </a:ext>
                  </a:extLst>
                </a:gridCol>
                <a:gridCol w="5994156">
                  <a:extLst>
                    <a:ext uri="{9D8B030D-6E8A-4147-A177-3AD203B41FA5}">
                      <a16:colId xmlns:a16="http://schemas.microsoft.com/office/drawing/2014/main" val="20001"/>
                    </a:ext>
                  </a:extLst>
                </a:gridCol>
              </a:tblGrid>
              <a:tr h="1493414">
                <a:tc>
                  <a:txBody>
                    <a:bodyPr/>
                    <a:lstStyle/>
                    <a:p>
                      <a:pPr algn="just">
                        <a:lnSpc>
                          <a:spcPts val="1400"/>
                        </a:lnSpc>
                        <a:spcAft>
                          <a:spcPts val="850"/>
                        </a:spcAft>
                      </a:pPr>
                      <a:endParaRPr lang="en-US" sz="2400" dirty="0">
                        <a:solidFill>
                          <a:srgbClr val="FFFFFF"/>
                        </a:solidFill>
                        <a:effectLst/>
                        <a:latin typeface="Arial Narrow" panose="020B0606020202030204" pitchFamily="34" charset="0"/>
                        <a:cs typeface="Times New Roman" panose="02020603050405020304" pitchFamily="18" charset="0"/>
                      </a:endParaRPr>
                    </a:p>
                    <a:p>
                      <a:pPr algn="just">
                        <a:lnSpc>
                          <a:spcPts val="1400"/>
                        </a:lnSpc>
                        <a:spcAft>
                          <a:spcPts val="850"/>
                        </a:spcAft>
                      </a:pPr>
                      <a:r>
                        <a:rPr lang="en-US" sz="2400" dirty="0" err="1">
                          <a:solidFill>
                            <a:srgbClr val="FFFFFF"/>
                          </a:solidFill>
                          <a:effectLst/>
                          <a:latin typeface="Arial Narrow" panose="020B0606020202030204" pitchFamily="34" charset="0"/>
                          <a:cs typeface="Times New Roman" panose="02020603050405020304" pitchFamily="18" charset="0"/>
                        </a:rPr>
                        <a:t>Ventana</a:t>
                      </a:r>
                      <a:r>
                        <a:rPr lang="en-US" sz="2400" dirty="0">
                          <a:solidFill>
                            <a:srgbClr val="FFFFFF"/>
                          </a:solidFill>
                          <a:effectLst/>
                          <a:latin typeface="Arial Narrow" panose="020B0606020202030204" pitchFamily="34" charset="0"/>
                          <a:cs typeface="Times New Roman" panose="02020603050405020304" pitchFamily="18" charset="0"/>
                        </a:rPr>
                        <a:t> final</a:t>
                      </a:r>
                      <a:endParaRPr lang="en-GB" sz="2400" dirty="0">
                        <a:solidFill>
                          <a:srgbClr val="FFFFFF"/>
                        </a:solidFill>
                        <a:effectLst/>
                        <a:latin typeface="Arial Narrow" panose="020B0606020202030204" pitchFamily="34" charset="0"/>
                        <a:ea typeface="Times New Roman"/>
                        <a:cs typeface="Times New Roman" panose="02020603050405020304" pitchFamily="18" charset="0"/>
                      </a:endParaRPr>
                    </a:p>
                  </a:txBody>
                  <a:tcPr marL="68580" marR="68580" marT="0" marB="0">
                    <a:solidFill>
                      <a:schemeClr val="tx2">
                        <a:lumMod val="20000"/>
                        <a:lumOff val="80000"/>
                      </a:schemeClr>
                    </a:solidFill>
                  </a:tcPr>
                </a:tc>
                <a:tc>
                  <a:txBody>
                    <a:bodyPr/>
                    <a:lstStyle/>
                    <a:p>
                      <a:pPr algn="just">
                        <a:lnSpc>
                          <a:spcPct val="100000"/>
                        </a:lnSpc>
                        <a:spcAft>
                          <a:spcPts val="0"/>
                        </a:spcAft>
                      </a:pPr>
                      <a:r>
                        <a:rPr lang="es-ES" sz="1800" b="0" i="0" kern="1200" dirty="0">
                          <a:solidFill>
                            <a:srgbClr val="FFFFFF"/>
                          </a:solidFill>
                          <a:effectLst/>
                          <a:latin typeface="+mn-lt"/>
                          <a:ea typeface="+mn-ea"/>
                          <a:cs typeface="+mn-cs"/>
                        </a:rPr>
                        <a:t>La radiación entra en el volumen sensible del detector a través de una ventana de mica muy delgada (1,5-3 mg/cm</a:t>
                      </a:r>
                      <a:r>
                        <a:rPr lang="es-ES" sz="1800" b="0" i="0" kern="1200" baseline="30000" dirty="0">
                          <a:solidFill>
                            <a:srgbClr val="FFFFFF"/>
                          </a:solidFill>
                          <a:effectLst/>
                          <a:latin typeface="+mn-lt"/>
                          <a:ea typeface="+mn-ea"/>
                          <a:cs typeface="+mn-cs"/>
                        </a:rPr>
                        <a:t>2</a:t>
                      </a:r>
                      <a:r>
                        <a:rPr lang="es-ES" sz="1800" b="0" i="0" kern="1200" dirty="0">
                          <a:solidFill>
                            <a:srgbClr val="FFFFFF"/>
                          </a:solidFill>
                          <a:effectLst/>
                          <a:latin typeface="+mn-lt"/>
                          <a:ea typeface="+mn-ea"/>
                          <a:cs typeface="+mn-cs"/>
                        </a:rPr>
                        <a:t>). La protección de la ventana delgada es realizada por una malla. Los tubos G-M de ventanas finales pueden detectar alfa, beta y gamma.</a:t>
                      </a:r>
                    </a:p>
                    <a:p>
                      <a:pPr algn="just">
                        <a:lnSpc>
                          <a:spcPct val="100000"/>
                        </a:lnSpc>
                        <a:spcAft>
                          <a:spcPts val="0"/>
                        </a:spcAft>
                      </a:pPr>
                      <a:endParaRPr lang="en-GB" sz="1800" b="0" i="0" kern="1200" dirty="0">
                        <a:solidFill>
                          <a:srgbClr val="FFFFFF"/>
                        </a:solidFill>
                        <a:effectLst/>
                        <a:latin typeface="+mn-lt"/>
                        <a:ea typeface="+mn-ea"/>
                        <a:cs typeface="+mn-cs"/>
                      </a:endParaRPr>
                    </a:p>
                  </a:txBody>
                  <a:tcPr marL="68580" marR="68580" marT="0" marB="0">
                    <a:solidFill>
                      <a:schemeClr val="tx2">
                        <a:lumMod val="20000"/>
                        <a:lumOff val="80000"/>
                      </a:schemeClr>
                    </a:solidFill>
                  </a:tcPr>
                </a:tc>
                <a:extLst>
                  <a:ext uri="{0D108BD9-81ED-4DB2-BD59-A6C34878D82A}">
                    <a16:rowId xmlns:a16="http://schemas.microsoft.com/office/drawing/2014/main" val="10000"/>
                  </a:ext>
                </a:extLst>
              </a:tr>
              <a:tr h="1431189">
                <a:tc>
                  <a:txBody>
                    <a:bodyPr/>
                    <a:lstStyle/>
                    <a:p>
                      <a:pPr algn="just">
                        <a:lnSpc>
                          <a:spcPts val="1400"/>
                        </a:lnSpc>
                        <a:spcAft>
                          <a:spcPts val="850"/>
                        </a:spcAft>
                      </a:pPr>
                      <a:endParaRPr lang="en-US" sz="2400" dirty="0">
                        <a:solidFill>
                          <a:srgbClr val="FFFFFF"/>
                        </a:solidFill>
                        <a:effectLst/>
                        <a:latin typeface="Arial Narrow" panose="020B0606020202030204" pitchFamily="34" charset="0"/>
                        <a:cs typeface="Times New Roman" panose="02020603050405020304" pitchFamily="18" charset="0"/>
                      </a:endParaRPr>
                    </a:p>
                    <a:p>
                      <a:pPr algn="just">
                        <a:lnSpc>
                          <a:spcPts val="1400"/>
                        </a:lnSpc>
                        <a:spcAft>
                          <a:spcPts val="850"/>
                        </a:spcAft>
                      </a:pPr>
                      <a:r>
                        <a:rPr lang="en-US" sz="2400" dirty="0" err="1">
                          <a:solidFill>
                            <a:srgbClr val="FFFFFF"/>
                          </a:solidFill>
                          <a:effectLst/>
                          <a:latin typeface="Arial Narrow" panose="020B0606020202030204" pitchFamily="34" charset="0"/>
                          <a:cs typeface="Times New Roman" panose="02020603050405020304" pitchFamily="18" charset="0"/>
                        </a:rPr>
                        <a:t>Ventana</a:t>
                      </a:r>
                      <a:endParaRPr lang="en-US" sz="2400" dirty="0">
                        <a:solidFill>
                          <a:srgbClr val="FFFFFF"/>
                        </a:solidFill>
                        <a:effectLst/>
                        <a:latin typeface="Arial Narrow" panose="020B0606020202030204" pitchFamily="34" charset="0"/>
                        <a:cs typeface="Times New Roman" panose="02020603050405020304" pitchFamily="18" charset="0"/>
                      </a:endParaRPr>
                    </a:p>
                    <a:p>
                      <a:pPr algn="just">
                        <a:lnSpc>
                          <a:spcPts val="1400"/>
                        </a:lnSpc>
                        <a:spcAft>
                          <a:spcPts val="850"/>
                        </a:spcAft>
                      </a:pPr>
                      <a:r>
                        <a:rPr lang="en-US" sz="2400" dirty="0">
                          <a:solidFill>
                            <a:srgbClr val="FFFFFF"/>
                          </a:solidFill>
                          <a:effectLst/>
                          <a:latin typeface="Arial Narrow" panose="020B0606020202030204" pitchFamily="34" charset="0"/>
                          <a:cs typeface="Times New Roman" panose="02020603050405020304" pitchFamily="18" charset="0"/>
                        </a:rPr>
                        <a:t> lateral</a:t>
                      </a:r>
                      <a:endParaRPr lang="en-GB" sz="2400" dirty="0">
                        <a:solidFill>
                          <a:srgbClr val="FFFFFF"/>
                        </a:solidFill>
                        <a:effectLst/>
                        <a:latin typeface="Arial Narrow" panose="020B0606020202030204" pitchFamily="34" charset="0"/>
                        <a:ea typeface="Times New Roman"/>
                        <a:cs typeface="Times New Roman" panose="02020603050405020304" pitchFamily="18" charset="0"/>
                      </a:endParaRPr>
                    </a:p>
                  </a:txBody>
                  <a:tcPr marL="68580" marR="68580" marT="0" marB="0">
                    <a:solidFill>
                      <a:schemeClr val="tx2">
                        <a:lumMod val="20000"/>
                        <a:lumOff val="80000"/>
                      </a:schemeClr>
                    </a:solidFill>
                  </a:tcPr>
                </a:tc>
                <a:tc>
                  <a:txBody>
                    <a:bodyPr/>
                    <a:lstStyle/>
                    <a:p>
                      <a:pPr algn="just">
                        <a:lnSpc>
                          <a:spcPct val="100000"/>
                        </a:lnSpc>
                        <a:spcAft>
                          <a:spcPts val="850"/>
                        </a:spcAft>
                      </a:pPr>
                      <a:r>
                        <a:rPr lang="es-ES" sz="1800" b="0" i="0" kern="1200" dirty="0">
                          <a:solidFill>
                            <a:srgbClr val="FFFFFF"/>
                          </a:solidFill>
                          <a:effectLst/>
                          <a:latin typeface="+mn-lt"/>
                          <a:ea typeface="+mn-ea"/>
                          <a:cs typeface="+mn-cs"/>
                        </a:rPr>
                        <a:t>Este detector tiene una placa metálica deslizante sobre la ventana. Las partículas beta (300 keV y superior) y los rayos gamma se pueden detectar con la ventana abierta. Cerrando la ventana se elimina la contribución beta.</a:t>
                      </a:r>
                    </a:p>
                    <a:p>
                      <a:pPr algn="just">
                        <a:lnSpc>
                          <a:spcPct val="100000"/>
                        </a:lnSpc>
                        <a:spcAft>
                          <a:spcPts val="850"/>
                        </a:spcAft>
                      </a:pPr>
                      <a:endParaRPr lang="en-GB" sz="2400" dirty="0">
                        <a:solidFill>
                          <a:srgbClr val="FFFFFF"/>
                        </a:solidFill>
                        <a:effectLst/>
                        <a:latin typeface="Times New Roman" panose="02020603050405020304" pitchFamily="18" charset="0"/>
                        <a:ea typeface="Times New Roman"/>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10001"/>
                  </a:ext>
                </a:extLst>
              </a:tr>
              <a:tr h="1477916">
                <a:tc>
                  <a:txBody>
                    <a:bodyPr/>
                    <a:lstStyle/>
                    <a:p>
                      <a:pPr algn="just">
                        <a:lnSpc>
                          <a:spcPts val="1400"/>
                        </a:lnSpc>
                        <a:spcAft>
                          <a:spcPts val="850"/>
                        </a:spcAft>
                      </a:pPr>
                      <a:endParaRPr lang="en-US" sz="2400" dirty="0">
                        <a:solidFill>
                          <a:srgbClr val="FFFFFF"/>
                        </a:solidFill>
                        <a:effectLst/>
                        <a:latin typeface="Arial Narrow" panose="020B0606020202030204" pitchFamily="34" charset="0"/>
                        <a:cs typeface="Times New Roman" panose="02020603050405020304" pitchFamily="18" charset="0"/>
                      </a:endParaRPr>
                    </a:p>
                    <a:p>
                      <a:pPr algn="just">
                        <a:lnSpc>
                          <a:spcPts val="1400"/>
                        </a:lnSpc>
                        <a:spcAft>
                          <a:spcPts val="850"/>
                        </a:spcAft>
                      </a:pPr>
                      <a:r>
                        <a:rPr lang="en-US" sz="2400" dirty="0">
                          <a:solidFill>
                            <a:srgbClr val="FFFFFF"/>
                          </a:solidFill>
                          <a:effectLst/>
                          <a:latin typeface="Arial Narrow" panose="020B0606020202030204" pitchFamily="34" charset="0"/>
                          <a:cs typeface="Times New Roman" panose="02020603050405020304" pitchFamily="18" charset="0"/>
                        </a:rPr>
                        <a:t>“Pancake”</a:t>
                      </a:r>
                      <a:endParaRPr lang="en-GB" sz="2400" dirty="0">
                        <a:solidFill>
                          <a:srgbClr val="FFFFFF"/>
                        </a:solidFill>
                        <a:effectLst/>
                        <a:latin typeface="Arial Narrow" panose="020B0606020202030204" pitchFamily="34" charset="0"/>
                        <a:ea typeface="Times New Roman"/>
                        <a:cs typeface="Times New Roman" panose="02020603050405020304" pitchFamily="18" charset="0"/>
                      </a:endParaRPr>
                    </a:p>
                  </a:txBody>
                  <a:tcPr marL="68580" marR="68580" marT="0" marB="0">
                    <a:solidFill>
                      <a:schemeClr val="tx2">
                        <a:lumMod val="20000"/>
                        <a:lumOff val="80000"/>
                      </a:schemeClr>
                    </a:solidFill>
                  </a:tcPr>
                </a:tc>
                <a:tc>
                  <a:txBody>
                    <a:bodyPr/>
                    <a:lstStyle/>
                    <a:p>
                      <a:pPr algn="just">
                        <a:lnSpc>
                          <a:spcPct val="100000"/>
                        </a:lnSpc>
                        <a:spcAft>
                          <a:spcPts val="850"/>
                        </a:spcAft>
                      </a:pPr>
                      <a:r>
                        <a:rPr lang="es-ES" sz="1800" b="0" i="0" kern="1200" dirty="0">
                          <a:solidFill>
                            <a:srgbClr val="FFFFFF"/>
                          </a:solidFill>
                          <a:effectLst/>
                          <a:latin typeface="+mn-lt"/>
                          <a:ea typeface="+mn-ea"/>
                          <a:cs typeface="+mn-cs"/>
                        </a:rPr>
                        <a:t>Un G-M tipo “</a:t>
                      </a:r>
                      <a:r>
                        <a:rPr lang="es-ES" sz="1800" b="0" i="0" kern="1200" dirty="0" err="1">
                          <a:solidFill>
                            <a:srgbClr val="FFFFFF"/>
                          </a:solidFill>
                          <a:effectLst/>
                          <a:latin typeface="+mn-lt"/>
                          <a:ea typeface="+mn-ea"/>
                          <a:cs typeface="+mn-cs"/>
                        </a:rPr>
                        <a:t>pancake</a:t>
                      </a:r>
                      <a:r>
                        <a:rPr lang="es-ES" sz="1800" b="0" i="0" kern="1200" dirty="0">
                          <a:solidFill>
                            <a:srgbClr val="FFFFFF"/>
                          </a:solidFill>
                          <a:effectLst/>
                          <a:latin typeface="+mn-lt"/>
                          <a:ea typeface="+mn-ea"/>
                          <a:cs typeface="+mn-cs"/>
                        </a:rPr>
                        <a:t>” es similar a la ventana final en que se utiliza una ventana de mica muy delgada. Su diseño ofrece una mayor área de detección que la sonda de la ventana final</a:t>
                      </a:r>
                      <a:r>
                        <a:rPr lang="en-US" sz="2400" dirty="0">
                          <a:solidFill>
                            <a:srgbClr val="FFFFFF"/>
                          </a:solidFill>
                          <a:effectLst/>
                          <a:latin typeface="Times New Roman" panose="02020603050405020304" pitchFamily="18" charset="0"/>
                          <a:cs typeface="Times New Roman" panose="02020603050405020304" pitchFamily="18" charset="0"/>
                        </a:rPr>
                        <a:t> </a:t>
                      </a:r>
                      <a:endParaRPr lang="en-GB" sz="2400" dirty="0">
                        <a:solidFill>
                          <a:srgbClr val="FFFFFF"/>
                        </a:solidFill>
                        <a:effectLst/>
                        <a:latin typeface="Times New Roman" panose="02020603050405020304" pitchFamily="18" charset="0"/>
                        <a:ea typeface="Times New Roman"/>
                        <a:cs typeface="Times New Roman" panose="02020603050405020304" pitchFamily="18" charset="0"/>
                      </a:endParaRPr>
                    </a:p>
                  </a:txBody>
                  <a:tcPr marL="68580" marR="68580" marT="0" marB="0">
                    <a:solidFill>
                      <a:schemeClr val="tx2">
                        <a:lumMod val="20000"/>
                        <a:lumOff val="80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60272649"/>
      </p:ext>
    </p:extLst>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defRPr/>
            </a:pPr>
            <a:r>
              <a:rPr lang="es-ES" altLang="pt-BR" sz="2800" dirty="0">
                <a:latin typeface="Arial" charset="0"/>
              </a:rPr>
              <a:t>Contador G-M: ventajas </a:t>
            </a:r>
          </a:p>
        </p:txBody>
      </p:sp>
      <p:sp>
        <p:nvSpPr>
          <p:cNvPr id="2" name="Content Placeholder 1"/>
          <p:cNvSpPr>
            <a:spLocks noGrp="1"/>
          </p:cNvSpPr>
          <p:nvPr>
            <p:ph idx="1"/>
          </p:nvPr>
        </p:nvSpPr>
        <p:spPr>
          <a:xfrm>
            <a:off x="152400" y="1226820"/>
            <a:ext cx="8716962" cy="5021580"/>
          </a:xfrm>
        </p:spPr>
        <p:txBody>
          <a:bodyPr/>
          <a:lstStyle/>
          <a:p>
            <a:pPr algn="just" eaLnBrk="1" hangingPunct="1">
              <a:spcBef>
                <a:spcPts val="0"/>
              </a:spcBef>
              <a:spcAft>
                <a:spcPts val="0"/>
              </a:spcAft>
              <a:buFont typeface="Arial" charset="0"/>
              <a:buChar char="•"/>
            </a:pPr>
            <a:r>
              <a:rPr lang="es-ES" sz="2400" dirty="0"/>
              <a:t>Mayor sensibilidad en comparación con la cámara de ionización.</a:t>
            </a:r>
          </a:p>
          <a:p>
            <a:pPr algn="just" eaLnBrk="1" hangingPunct="1">
              <a:spcBef>
                <a:spcPts val="0"/>
              </a:spcBef>
              <a:spcAft>
                <a:spcPts val="0"/>
              </a:spcAft>
              <a:buFont typeface="Arial" charset="0"/>
              <a:buChar char="•"/>
            </a:pPr>
            <a:endParaRPr lang="es-ES" sz="2400" dirty="0"/>
          </a:p>
          <a:p>
            <a:pPr algn="just" eaLnBrk="1" hangingPunct="1">
              <a:spcBef>
                <a:spcPts val="0"/>
              </a:spcBef>
              <a:spcAft>
                <a:spcPts val="0"/>
              </a:spcAft>
              <a:buFont typeface="Arial" charset="0"/>
              <a:buChar char="•"/>
            </a:pPr>
            <a:r>
              <a:rPr lang="es-ES" sz="2400" dirty="0"/>
              <a:t>Un tamaño pequeño es posible, debido a la mayor sensibilidad</a:t>
            </a:r>
            <a:r>
              <a:rPr lang="en-GB" altLang="en-US" sz="2400" dirty="0">
                <a:solidFill>
                  <a:schemeClr val="hlink"/>
                </a:solidFill>
                <a:latin typeface="Arial" charset="0"/>
              </a:rPr>
              <a:t>.</a:t>
            </a:r>
          </a:p>
          <a:p>
            <a:pPr algn="just" eaLnBrk="1" hangingPunct="1">
              <a:spcBef>
                <a:spcPts val="0"/>
              </a:spcBef>
              <a:spcAft>
                <a:spcPts val="0"/>
              </a:spcAft>
              <a:buFont typeface="Arial" charset="0"/>
              <a:buChar char="•"/>
            </a:pPr>
            <a:endParaRPr lang="en-GB" altLang="en-US" sz="2400" dirty="0">
              <a:solidFill>
                <a:schemeClr val="hlink"/>
              </a:solidFill>
              <a:latin typeface="Arial" charset="0"/>
            </a:endParaRPr>
          </a:p>
          <a:p>
            <a:pPr algn="just" eaLnBrk="1" hangingPunct="1">
              <a:spcBef>
                <a:spcPts val="0"/>
              </a:spcBef>
              <a:spcAft>
                <a:spcPts val="0"/>
              </a:spcAft>
              <a:buFont typeface="Arial" charset="0"/>
              <a:buChar char="•"/>
            </a:pPr>
            <a:r>
              <a:rPr lang="es-ES" sz="2400" dirty="0"/>
              <a:t>Se puede operar en modo 'pulso' o 'corriente', dependiendo de la electrónica.</a:t>
            </a:r>
          </a:p>
          <a:p>
            <a:pPr algn="just" eaLnBrk="1" hangingPunct="1">
              <a:spcBef>
                <a:spcPts val="0"/>
              </a:spcBef>
              <a:spcAft>
                <a:spcPts val="0"/>
              </a:spcAft>
              <a:buFont typeface="Arial" charset="0"/>
              <a:buChar char="•"/>
            </a:pPr>
            <a:endParaRPr lang="es-ES" sz="2400" dirty="0"/>
          </a:p>
          <a:p>
            <a:pPr algn="just" eaLnBrk="1" hangingPunct="1">
              <a:spcBef>
                <a:spcPts val="0"/>
              </a:spcBef>
              <a:spcAft>
                <a:spcPts val="0"/>
              </a:spcAft>
              <a:buFont typeface="Arial" charset="0"/>
              <a:buChar char="•"/>
            </a:pPr>
            <a:r>
              <a:rPr lang="es-ES" sz="2400" dirty="0"/>
              <a:t>Los G-Ms compensados por energía son adecuados para medir H*(10).</a:t>
            </a:r>
          </a:p>
          <a:p>
            <a:pPr algn="just" eaLnBrk="1" hangingPunct="1">
              <a:spcBef>
                <a:spcPts val="0"/>
              </a:spcBef>
              <a:spcAft>
                <a:spcPts val="0"/>
              </a:spcAft>
              <a:buFont typeface="Arial" charset="0"/>
              <a:buChar char="•"/>
            </a:pPr>
            <a:endParaRPr lang="es-ES" sz="2400" dirty="0"/>
          </a:p>
          <a:p>
            <a:pPr algn="just" eaLnBrk="1" hangingPunct="1">
              <a:spcBef>
                <a:spcPts val="0"/>
              </a:spcBef>
              <a:spcAft>
                <a:spcPts val="0"/>
              </a:spcAft>
              <a:buFont typeface="Arial" charset="0"/>
              <a:buChar char="•"/>
            </a:pPr>
            <a:r>
              <a:rPr lang="pt-BR" sz="2400" dirty="0"/>
              <a:t>Relativamente barato.</a:t>
            </a:r>
            <a:endParaRPr lang="en-GB" altLang="en-US" sz="2800" dirty="0">
              <a:solidFill>
                <a:schemeClr val="hlink"/>
              </a:solidFill>
              <a:latin typeface="Arial" charset="0"/>
            </a:endParaRPr>
          </a:p>
        </p:txBody>
      </p:sp>
    </p:spTree>
    <p:extLst>
      <p:ext uri="{BB962C8B-B14F-4D97-AF65-F5344CB8AC3E}">
        <p14:creationId xmlns:p14="http://schemas.microsoft.com/office/powerpoint/2010/main" val="146055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 altLang="pt-BR" sz="2800" dirty="0">
                <a:latin typeface="Arial" charset="0"/>
              </a:rPr>
              <a:t>Contador G-M  - limitaciones</a:t>
            </a:r>
            <a:endParaRPr lang="en-GB" sz="2800" dirty="0">
              <a:latin typeface="Arial" charset="0"/>
            </a:endParaRPr>
          </a:p>
        </p:txBody>
      </p:sp>
      <p:sp>
        <p:nvSpPr>
          <p:cNvPr id="3" name="Content Placeholder 2"/>
          <p:cNvSpPr>
            <a:spLocks noGrp="1"/>
          </p:cNvSpPr>
          <p:nvPr>
            <p:ph idx="1"/>
          </p:nvPr>
        </p:nvSpPr>
        <p:spPr>
          <a:xfrm>
            <a:off x="304800" y="1295400"/>
            <a:ext cx="8593137" cy="4572000"/>
          </a:xfrm>
        </p:spPr>
        <p:txBody>
          <a:bodyPr/>
          <a:lstStyle/>
          <a:p>
            <a:pPr algn="just">
              <a:spcBef>
                <a:spcPts val="0"/>
              </a:spcBef>
            </a:pPr>
            <a:r>
              <a:rPr lang="es-ES" sz="2400" dirty="0"/>
              <a:t>El tiempo muerto es de aproximadamente 300 </a:t>
            </a:r>
            <a:r>
              <a:rPr lang="es-ES" sz="2400" dirty="0" err="1"/>
              <a:t>μs</a:t>
            </a:r>
            <a:r>
              <a:rPr lang="es-ES" sz="2400" dirty="0"/>
              <a:t>.</a:t>
            </a:r>
          </a:p>
          <a:p>
            <a:pPr algn="just">
              <a:spcBef>
                <a:spcPts val="0"/>
              </a:spcBef>
            </a:pPr>
            <a:endParaRPr lang="es-ES" sz="2400" dirty="0"/>
          </a:p>
          <a:p>
            <a:pPr algn="just" eaLnBrk="1" hangingPunct="1">
              <a:spcBef>
                <a:spcPts val="0"/>
              </a:spcBef>
              <a:spcAft>
                <a:spcPts val="0"/>
              </a:spcAft>
              <a:buFont typeface="Arial" charset="0"/>
              <a:buChar char="•"/>
            </a:pPr>
            <a:r>
              <a:rPr lang="pt-BR" sz="2400" dirty="0"/>
              <a:t>Se satura a altas </a:t>
            </a:r>
            <a:r>
              <a:rPr lang="es-CL" sz="2400" dirty="0"/>
              <a:t>tasas</a:t>
            </a:r>
            <a:r>
              <a:rPr lang="pt-BR" sz="2400" dirty="0"/>
              <a:t> de </a:t>
            </a:r>
            <a:r>
              <a:rPr lang="es-CL" sz="2400" dirty="0"/>
              <a:t>dosis</a:t>
            </a:r>
            <a:r>
              <a:rPr lang="pt-BR" sz="2400" dirty="0"/>
              <a:t>.</a:t>
            </a:r>
          </a:p>
          <a:p>
            <a:pPr algn="just" eaLnBrk="1" hangingPunct="1">
              <a:spcBef>
                <a:spcPts val="0"/>
              </a:spcBef>
              <a:spcAft>
                <a:spcPts val="0"/>
              </a:spcAft>
              <a:buFont typeface="Arial" charset="0"/>
              <a:buChar char="•"/>
            </a:pPr>
            <a:endParaRPr lang="pt-BR" sz="2400" dirty="0"/>
          </a:p>
          <a:p>
            <a:pPr algn="just" eaLnBrk="1" hangingPunct="1">
              <a:spcBef>
                <a:spcPts val="0"/>
              </a:spcBef>
              <a:spcAft>
                <a:spcPts val="0"/>
              </a:spcAft>
              <a:buFont typeface="Arial" charset="0"/>
              <a:buChar char="•"/>
            </a:pPr>
            <a:r>
              <a:rPr lang="es-ES" sz="2400" dirty="0"/>
              <a:t>No es posible detallar la energía o el tipo de la radiación</a:t>
            </a:r>
            <a:r>
              <a:rPr lang="en-GB" sz="2400" dirty="0">
                <a:solidFill>
                  <a:schemeClr val="hlink"/>
                </a:solidFill>
                <a:latin typeface="Arial" charset="0"/>
              </a:rPr>
              <a:t>.</a:t>
            </a:r>
          </a:p>
          <a:p>
            <a:pPr algn="just" eaLnBrk="1" hangingPunct="1">
              <a:spcBef>
                <a:spcPts val="0"/>
              </a:spcBef>
              <a:spcAft>
                <a:spcPts val="0"/>
              </a:spcAft>
              <a:buFont typeface="Arial" charset="0"/>
              <a:buChar char="•"/>
            </a:pPr>
            <a:endParaRPr lang="en-GB" sz="2400" dirty="0">
              <a:solidFill>
                <a:schemeClr val="hlink"/>
              </a:solidFill>
              <a:latin typeface="Arial" charset="0"/>
            </a:endParaRPr>
          </a:p>
          <a:p>
            <a:pPr algn="just" eaLnBrk="1" hangingPunct="1">
              <a:spcBef>
                <a:spcPts val="0"/>
              </a:spcBef>
              <a:spcAft>
                <a:spcPts val="0"/>
              </a:spcAft>
              <a:buFont typeface="Arial" charset="0"/>
              <a:buChar char="•"/>
            </a:pPr>
            <a:r>
              <a:rPr lang="es-ES" sz="2400" dirty="0"/>
              <a:t>No se puede utilizar para medir la fuente de radiación pulsada de los aceleradores con precisión.</a:t>
            </a:r>
          </a:p>
          <a:p>
            <a:pPr algn="just" eaLnBrk="1" hangingPunct="1">
              <a:spcBef>
                <a:spcPts val="0"/>
              </a:spcBef>
              <a:spcAft>
                <a:spcPts val="0"/>
              </a:spcAft>
              <a:buFont typeface="Arial" charset="0"/>
              <a:buChar char="•"/>
            </a:pPr>
            <a:endParaRPr lang="es-ES" sz="2400" dirty="0"/>
          </a:p>
          <a:p>
            <a:pPr algn="just" eaLnBrk="1" hangingPunct="1">
              <a:spcBef>
                <a:spcPts val="0"/>
              </a:spcBef>
              <a:spcAft>
                <a:spcPts val="0"/>
              </a:spcAft>
              <a:buFont typeface="Arial" charset="0"/>
              <a:buChar char="•"/>
            </a:pPr>
            <a:r>
              <a:rPr lang="es-ES" sz="2400" dirty="0"/>
              <a:t>Muestra dependencia energética, por lo tanto, se necesitan filtros</a:t>
            </a:r>
            <a:r>
              <a:rPr lang="es-ES_tradnl" sz="2400" dirty="0"/>
              <a:t> metálicos alrededor del detector.</a:t>
            </a:r>
            <a:endParaRPr lang="es-ES" sz="2400" dirty="0"/>
          </a:p>
          <a:p>
            <a:pPr marL="0" indent="0" algn="just" eaLnBrk="1" hangingPunct="1">
              <a:spcBef>
                <a:spcPts val="0"/>
              </a:spcBef>
              <a:spcAft>
                <a:spcPts val="0"/>
              </a:spcAft>
              <a:buNone/>
            </a:pPr>
            <a:endParaRPr lang="en-GB" sz="2800" dirty="0"/>
          </a:p>
          <a:p>
            <a:pPr algn="just" eaLnBrk="1" hangingPunct="1">
              <a:spcBef>
                <a:spcPts val="0"/>
              </a:spcBef>
              <a:spcAft>
                <a:spcPts val="0"/>
              </a:spcAft>
              <a:buFont typeface="Arial" charset="0"/>
              <a:buChar char="•"/>
            </a:pPr>
            <a:endParaRPr lang="en-GB" altLang="en-US" sz="2800" dirty="0">
              <a:solidFill>
                <a:schemeClr val="hlink"/>
              </a:solidFill>
              <a:latin typeface="Arial" charset="0"/>
            </a:endParaRPr>
          </a:p>
          <a:p>
            <a:pPr algn="just" eaLnBrk="1" hangingPunct="1">
              <a:spcBef>
                <a:spcPts val="0"/>
              </a:spcBef>
              <a:spcAft>
                <a:spcPts val="0"/>
              </a:spcAft>
              <a:buFont typeface="Arial" charset="0"/>
              <a:buChar char="•"/>
            </a:pPr>
            <a:endParaRPr lang="en-GB" sz="2800" dirty="0">
              <a:solidFill>
                <a:schemeClr val="hlink"/>
              </a:solidFill>
              <a:latin typeface="Arial" charset="0"/>
            </a:endParaRPr>
          </a:p>
          <a:p>
            <a:pPr algn="just"/>
            <a:endParaRPr lang="en-GB" sz="2800" dirty="0"/>
          </a:p>
        </p:txBody>
      </p:sp>
    </p:spTree>
    <p:extLst>
      <p:ext uri="{BB962C8B-B14F-4D97-AF65-F5344CB8AC3E}">
        <p14:creationId xmlns:p14="http://schemas.microsoft.com/office/powerpoint/2010/main" val="3469360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9681C6-4FB0-4FA4-A992-52A5EEF504A3}"/>
              </a:ext>
            </a:extLst>
          </p:cNvPr>
          <p:cNvSpPr txBox="1"/>
          <p:nvPr/>
        </p:nvSpPr>
        <p:spPr>
          <a:xfrm>
            <a:off x="1752600" y="3048000"/>
            <a:ext cx="4800600" cy="461665"/>
          </a:xfrm>
          <a:prstGeom prst="rect">
            <a:avLst/>
          </a:prstGeom>
          <a:noFill/>
        </p:spPr>
        <p:txBody>
          <a:bodyPr wrap="square" rtlCol="0">
            <a:spAutoFit/>
          </a:bodyPr>
          <a:lstStyle/>
          <a:p>
            <a:r>
              <a:rPr lang="es-ES_tradnl" dirty="0">
                <a:hlinkClick r:id="rId2"/>
              </a:rPr>
              <a:t>rodas</a:t>
            </a:r>
            <a:endParaRPr lang="es-ES_tradnl" dirty="0"/>
          </a:p>
        </p:txBody>
      </p:sp>
    </p:spTree>
    <p:extLst>
      <p:ext uri="{BB962C8B-B14F-4D97-AF65-F5344CB8AC3E}">
        <p14:creationId xmlns:p14="http://schemas.microsoft.com/office/powerpoint/2010/main" val="964795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78" name="Rectangle 2"/>
          <p:cNvSpPr>
            <a:spLocks noGrp="1" noChangeArrowheads="1"/>
          </p:cNvSpPr>
          <p:nvPr>
            <p:ph type="title"/>
          </p:nvPr>
        </p:nvSpPr>
        <p:spPr>
          <a:xfrm>
            <a:off x="304800" y="152400"/>
            <a:ext cx="8604250" cy="685800"/>
          </a:xfrm>
        </p:spPr>
        <p:txBody>
          <a:bodyPr/>
          <a:lstStyle/>
          <a:p>
            <a:pPr algn="l"/>
            <a:r>
              <a:rPr lang="es-ES" sz="2800" dirty="0"/>
              <a:t>Objetivos de la monitorización</a:t>
            </a:r>
            <a:endParaRPr lang="en-US" altLang="en-US" sz="2800" u="sng" dirty="0"/>
          </a:p>
        </p:txBody>
      </p:sp>
      <p:sp>
        <p:nvSpPr>
          <p:cNvPr id="741379" name="Rectangle 3"/>
          <p:cNvSpPr>
            <a:spLocks noGrp="1" noChangeArrowheads="1"/>
          </p:cNvSpPr>
          <p:nvPr>
            <p:ph type="body" idx="1"/>
          </p:nvPr>
        </p:nvSpPr>
        <p:spPr>
          <a:xfrm>
            <a:off x="228600" y="1219200"/>
            <a:ext cx="8604250" cy="4775200"/>
          </a:xfrm>
        </p:spPr>
        <p:txBody>
          <a:bodyPr/>
          <a:lstStyle/>
          <a:p>
            <a:pPr marL="0" indent="0" algn="just">
              <a:buNone/>
            </a:pPr>
            <a:r>
              <a:rPr lang="es-ES_tradnl" sz="2400" dirty="0"/>
              <a:t>Objetivos de la </a:t>
            </a:r>
            <a:r>
              <a:rPr lang="es-ES" sz="2400" dirty="0"/>
              <a:t>monitorización</a:t>
            </a:r>
            <a:r>
              <a:rPr lang="es-ES_tradnl" sz="2400" dirty="0"/>
              <a:t>:</a:t>
            </a:r>
          </a:p>
          <a:p>
            <a:pPr marL="0" indent="0" algn="just">
              <a:buNone/>
            </a:pPr>
            <a:endParaRPr lang="es-ES_tradnl" altLang="en-US" sz="2400" dirty="0"/>
          </a:p>
          <a:p>
            <a:pPr algn="just">
              <a:spcBef>
                <a:spcPts val="0"/>
              </a:spcBef>
              <a:buFont typeface="Arial" panose="020B0604020202020204" pitchFamily="34" charset="0"/>
              <a:buChar char="•"/>
            </a:pPr>
            <a:r>
              <a:rPr lang="es-ES_tradnl" sz="2400" dirty="0"/>
              <a:t>medir la tasa del equivalente de dosis ambiental, H*(10) en los puntos de interés;</a:t>
            </a:r>
          </a:p>
          <a:p>
            <a:pPr algn="just">
              <a:spcBef>
                <a:spcPts val="0"/>
              </a:spcBef>
              <a:buFont typeface="Arial" panose="020B0604020202020204" pitchFamily="34" charset="0"/>
              <a:buChar char="•"/>
            </a:pPr>
            <a:endParaRPr lang="es-ES_tradnl" altLang="en-US" sz="2400" dirty="0"/>
          </a:p>
          <a:p>
            <a:pPr algn="just">
              <a:spcBef>
                <a:spcPts val="0"/>
              </a:spcBef>
              <a:buFont typeface="Arial" panose="020B0604020202020204" pitchFamily="34" charset="0"/>
              <a:buChar char="•"/>
            </a:pPr>
            <a:r>
              <a:rPr lang="es-ES_tradnl" sz="2400" dirty="0"/>
              <a:t>evaluar la intensidad de los campos de radiación en el lugar de trabajo para el cumplimiento regulatorio, y</a:t>
            </a:r>
          </a:p>
          <a:p>
            <a:pPr algn="just">
              <a:spcBef>
                <a:spcPts val="0"/>
              </a:spcBef>
              <a:buFont typeface="Arial" panose="020B0604020202020204" pitchFamily="34" charset="0"/>
              <a:buChar char="•"/>
            </a:pPr>
            <a:endParaRPr lang="es-ES_tradnl" altLang="en-US" sz="2400" dirty="0"/>
          </a:p>
          <a:p>
            <a:pPr algn="just">
              <a:spcBef>
                <a:spcPts val="0"/>
              </a:spcBef>
              <a:buFont typeface="Arial" panose="020B0604020202020204" pitchFamily="34" charset="0"/>
              <a:buChar char="•"/>
            </a:pPr>
            <a:r>
              <a:rPr lang="es-ES_tradnl" sz="2400" dirty="0"/>
              <a:t>aplicar los valores de medición para el control de exposiciones externas.</a:t>
            </a:r>
            <a:endParaRPr lang="es-ES_tradnl" altLang="en-US" sz="2800" dirty="0"/>
          </a:p>
          <a:p>
            <a:pPr marL="0" indent="0" algn="just">
              <a:buNone/>
            </a:pPr>
            <a:r>
              <a:rPr lang="en-US" altLang="en-US" sz="2800" dirty="0"/>
              <a:t>   </a:t>
            </a:r>
          </a:p>
          <a:p>
            <a:pPr algn="just">
              <a:buFontTx/>
              <a:buNone/>
            </a:pPr>
            <a:r>
              <a:rPr lang="en-US" altLang="en-US" sz="2800" dirty="0"/>
              <a:t>  </a:t>
            </a:r>
          </a:p>
          <a:p>
            <a:pPr algn="just">
              <a:buFontTx/>
              <a:buNone/>
            </a:pPr>
            <a:endParaRPr lang="en-US" altLang="en-US" sz="2800" dirty="0"/>
          </a:p>
        </p:txBody>
      </p:sp>
    </p:spTree>
    <p:extLst>
      <p:ext uri="{BB962C8B-B14F-4D97-AF65-F5344CB8AC3E}">
        <p14:creationId xmlns:p14="http://schemas.microsoft.com/office/powerpoint/2010/main" val="4081430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3200"/>
            <a:ext cx="8229600" cy="561975"/>
          </a:xfrm>
        </p:spPr>
        <p:txBody>
          <a:bodyPr/>
          <a:lstStyle/>
          <a:p>
            <a:pPr algn="l"/>
            <a:r>
              <a:rPr lang="es-ES" sz="2800" dirty="0">
                <a:latin typeface="Arial" charset="0"/>
              </a:rPr>
              <a:t>Dependencia energética de los tubos G-M</a:t>
            </a:r>
            <a:endParaRPr lang="en-GB" sz="2800" dirty="0">
              <a:latin typeface="Arial" charset="0"/>
            </a:endParaRPr>
          </a:p>
        </p:txBody>
      </p:sp>
      <p:sp>
        <p:nvSpPr>
          <p:cNvPr id="5" name="Rectangle 3"/>
          <p:cNvSpPr txBox="1">
            <a:spLocks noChangeArrowheads="1"/>
          </p:cNvSpPr>
          <p:nvPr/>
        </p:nvSpPr>
        <p:spPr bwMode="gray">
          <a:xfrm>
            <a:off x="762000" y="15240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a:lstStyle>
          <a:p>
            <a:pPr marL="0" indent="0">
              <a:buNone/>
            </a:pPr>
            <a:endParaRPr lang="en-GB" altLang="en-US" kern="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850" y="1600200"/>
            <a:ext cx="8936950"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1769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3200"/>
            <a:ext cx="8229600" cy="561975"/>
          </a:xfrm>
        </p:spPr>
        <p:txBody>
          <a:bodyPr/>
          <a:lstStyle/>
          <a:p>
            <a:pPr algn="l"/>
            <a:r>
              <a:rPr lang="es-ES" sz="2800" dirty="0">
                <a:latin typeface="Arial" charset="0"/>
              </a:rPr>
              <a:t>Filtros</a:t>
            </a:r>
            <a:r>
              <a:rPr lang="es-ES_tradnl" sz="2800" dirty="0">
                <a:latin typeface="Arial" charset="0"/>
              </a:rPr>
              <a:t> metálicos alrededor del detector</a:t>
            </a:r>
            <a:endParaRPr lang="en-GB" sz="2800" dirty="0">
              <a:latin typeface="Arial" charset="0"/>
            </a:endParaRPr>
          </a:p>
        </p:txBody>
      </p:sp>
      <p:sp>
        <p:nvSpPr>
          <p:cNvPr id="5" name="Rectangle 3"/>
          <p:cNvSpPr txBox="1">
            <a:spLocks noChangeArrowheads="1"/>
          </p:cNvSpPr>
          <p:nvPr/>
        </p:nvSpPr>
        <p:spPr bwMode="gray">
          <a:xfrm>
            <a:off x="762000" y="15240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a:lstStyle>
          <a:p>
            <a:pPr marL="0" indent="0">
              <a:buNone/>
            </a:pPr>
            <a:endParaRPr lang="en-GB" altLang="en-US" kern="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92234"/>
            <a:ext cx="6581607"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ixaDeTexto 1"/>
          <p:cNvSpPr txBox="1"/>
          <p:nvPr/>
        </p:nvSpPr>
        <p:spPr>
          <a:xfrm>
            <a:off x="609600" y="4343400"/>
            <a:ext cx="8229600" cy="1200329"/>
          </a:xfrm>
          <a:prstGeom prst="rect">
            <a:avLst/>
          </a:prstGeom>
          <a:noFill/>
        </p:spPr>
        <p:txBody>
          <a:bodyPr wrap="square" rtlCol="0">
            <a:spAutoFit/>
          </a:bodyPr>
          <a:lstStyle/>
          <a:p>
            <a:r>
              <a:rPr lang="es-ES" dirty="0">
                <a:solidFill>
                  <a:schemeClr val="tx2"/>
                </a:solidFill>
                <a:latin typeface="+mn-lt"/>
              </a:rPr>
              <a:t>Tubo G-M con paredes delgadas equipado con los anillos de compensación de energía. El montaje completo encaja en la carcasa de aluminio</a:t>
            </a:r>
            <a:r>
              <a:rPr lang="es-ES" dirty="0"/>
              <a:t>.</a:t>
            </a:r>
            <a:endParaRPr lang="es-ES_tradnl" dirty="0"/>
          </a:p>
        </p:txBody>
      </p:sp>
    </p:spTree>
    <p:extLst>
      <p:ext uri="{BB962C8B-B14F-4D97-AF65-F5344CB8AC3E}">
        <p14:creationId xmlns:p14="http://schemas.microsoft.com/office/powerpoint/2010/main" val="2652690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p:txBody>
          <a:bodyPr/>
          <a:lstStyle/>
          <a:p>
            <a:pPr algn="l"/>
            <a:r>
              <a:rPr lang="es-ES" sz="2800" dirty="0">
                <a:latin typeface="Arial" charset="0"/>
              </a:rPr>
              <a:t>Dependencia angular de los tubos G-M</a:t>
            </a:r>
            <a:endParaRPr lang="en-US" altLang="en-US" sz="2800" dirty="0">
              <a:latin typeface="Arial" charset="0"/>
            </a:endParaRPr>
          </a:p>
        </p:txBody>
      </p:sp>
      <p:sp>
        <p:nvSpPr>
          <p:cNvPr id="625667" name="Rectangle 3"/>
          <p:cNvSpPr>
            <a:spLocks noGrp="1" noChangeArrowheads="1"/>
          </p:cNvSpPr>
          <p:nvPr>
            <p:ph type="body" idx="1"/>
          </p:nvPr>
        </p:nvSpPr>
        <p:spPr>
          <a:xfrm>
            <a:off x="304800" y="1447800"/>
            <a:ext cx="8610600" cy="5105400"/>
          </a:xfrm>
        </p:spPr>
        <p:txBody>
          <a:bodyPr/>
          <a:lstStyle/>
          <a:p>
            <a:pPr marL="0" indent="0" algn="just">
              <a:buNone/>
            </a:pPr>
            <a:r>
              <a:rPr lang="pt-BR" sz="2400" dirty="0"/>
              <a:t>El G-M cilíndrico típico </a:t>
            </a:r>
            <a:r>
              <a:rPr lang="es-ES_tradnl" sz="2400" dirty="0"/>
              <a:t>tiene una baja dependencia angular</a:t>
            </a:r>
            <a:endParaRPr lang="en-US" altLang="en-US" sz="2400" dirty="0"/>
          </a:p>
        </p:txBody>
      </p:sp>
      <p:sp>
        <p:nvSpPr>
          <p:cNvPr id="625668" name="Rectangle 4"/>
          <p:cNvSpPr>
            <a:spLocks noChangeArrowheads="1"/>
          </p:cNvSpPr>
          <p:nvPr/>
        </p:nvSpPr>
        <p:spPr bwMode="auto">
          <a:xfrm>
            <a:off x="0" y="1943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dirty="0"/>
          </a:p>
        </p:txBody>
      </p:sp>
      <p:graphicFrame>
        <p:nvGraphicFramePr>
          <p:cNvPr id="625669" name="Object 5"/>
          <p:cNvGraphicFramePr>
            <a:graphicFrameLocks noChangeAspect="1"/>
          </p:cNvGraphicFramePr>
          <p:nvPr>
            <p:extLst>
              <p:ext uri="{D42A27DB-BD31-4B8C-83A1-F6EECF244321}">
                <p14:modId xmlns:p14="http://schemas.microsoft.com/office/powerpoint/2010/main" val="154389512"/>
              </p:ext>
            </p:extLst>
          </p:nvPr>
        </p:nvGraphicFramePr>
        <p:xfrm>
          <a:off x="1219200" y="2133600"/>
          <a:ext cx="6781800" cy="3300413"/>
        </p:xfrm>
        <a:graphic>
          <a:graphicData uri="http://schemas.openxmlformats.org/presentationml/2006/ole">
            <mc:AlternateContent xmlns:mc="http://schemas.openxmlformats.org/markup-compatibility/2006">
              <mc:Choice xmlns:v="urn:schemas-microsoft-com:vml" Requires="v">
                <p:oleObj spid="_x0000_s5501" name="Chart" r:id="rId4" imgW="5107680" imgH="3420000" progId="Excel.Chart.8">
                  <p:embed/>
                </p:oleObj>
              </mc:Choice>
              <mc:Fallback>
                <p:oleObj name="Chart" r:id="rId4" imgW="5107680" imgH="3420000" progId="Excel.Chart.8">
                  <p:embed/>
                  <p:pic>
                    <p:nvPicPr>
                      <p:cNvPr id="0" name="Picture 73"/>
                      <p:cNvPicPr>
                        <a:picLocks noChangeAspect="1" noChangeArrowheads="1"/>
                      </p:cNvPicPr>
                      <p:nvPr/>
                    </p:nvPicPr>
                    <p:blipFill>
                      <a:blip r:embed="rId5">
                        <a:grayscl/>
                        <a:biLevel thresh="50000"/>
                        <a:extLst>
                          <a:ext uri="{28A0092B-C50C-407E-A947-70E740481C1C}">
                            <a14:useLocalDpi xmlns:a14="http://schemas.microsoft.com/office/drawing/2010/main" val="0"/>
                          </a:ext>
                        </a:extLst>
                      </a:blip>
                      <a:srcRect/>
                      <a:stretch>
                        <a:fillRect/>
                      </a:stretch>
                    </p:blipFill>
                    <p:spPr bwMode="auto">
                      <a:xfrm>
                        <a:off x="1219200" y="2133600"/>
                        <a:ext cx="6781800" cy="3300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2095563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8620" y="76200"/>
            <a:ext cx="8534400" cy="762000"/>
          </a:xfrm>
        </p:spPr>
        <p:txBody>
          <a:bodyPr/>
          <a:lstStyle/>
          <a:p>
            <a:pPr algn="l"/>
            <a:r>
              <a:rPr lang="pt-BR" sz="2800" dirty="0" err="1">
                <a:latin typeface="Arial" charset="0"/>
              </a:rPr>
              <a:t>Ejemplos</a:t>
            </a:r>
            <a:r>
              <a:rPr lang="pt-BR" sz="2800" dirty="0">
                <a:latin typeface="Arial" charset="0"/>
              </a:rPr>
              <a:t> típicos de detectores G-M</a:t>
            </a:r>
            <a:endParaRPr lang="en-GB" dirty="0"/>
          </a:p>
        </p:txBody>
      </p:sp>
      <p:pic>
        <p:nvPicPr>
          <p:cNvPr id="5" name="Picture 2" descr="GM Miniature Detecto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676400"/>
            <a:ext cx="2286000" cy="24288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64820" y="4105275"/>
            <a:ext cx="2286000" cy="338554"/>
          </a:xfrm>
          <a:prstGeom prst="rect">
            <a:avLst/>
          </a:prstGeom>
          <a:blipFill>
            <a:blip r:embed="rId4" cstate="print"/>
            <a:tile tx="0" ty="0" sx="100000" sy="100000" flip="none" algn="tl"/>
          </a:blipFill>
        </p:spPr>
        <p:txBody>
          <a:bodyPr wrap="square" rtlCol="0">
            <a:spAutoFit/>
          </a:bodyPr>
          <a:lstStyle/>
          <a:p>
            <a:pPr algn="ctr"/>
            <a:r>
              <a:rPr lang="pt-BR" sz="1600" dirty="0"/>
              <a:t>Tubos G-M miniatura</a:t>
            </a:r>
            <a:endParaRPr lang="en-GB" sz="1600" dirty="0"/>
          </a:p>
        </p:txBody>
      </p:sp>
      <p:pic>
        <p:nvPicPr>
          <p:cNvPr id="7" name="Picture 4" descr="GM End Window Detecto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2820" y="1714500"/>
            <a:ext cx="2286000" cy="242887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512820" y="4150995"/>
            <a:ext cx="2286000" cy="338554"/>
          </a:xfrm>
          <a:prstGeom prst="rect">
            <a:avLst/>
          </a:prstGeom>
          <a:blipFill>
            <a:blip r:embed="rId4" cstate="print"/>
            <a:tile tx="0" ty="0" sx="100000" sy="100000" flip="none" algn="tl"/>
          </a:blipFill>
        </p:spPr>
        <p:txBody>
          <a:bodyPr wrap="square" rtlCol="0">
            <a:spAutoFit/>
          </a:bodyPr>
          <a:lstStyle/>
          <a:p>
            <a:pPr algn="ctr"/>
            <a:r>
              <a:rPr lang="en-GB" sz="1600" dirty="0"/>
              <a:t>G-M </a:t>
            </a:r>
            <a:r>
              <a:rPr lang="en-GB" sz="1600" dirty="0" err="1"/>
              <a:t>ventana</a:t>
            </a:r>
            <a:r>
              <a:rPr lang="en-GB" sz="1600" dirty="0"/>
              <a:t> final</a:t>
            </a:r>
          </a:p>
        </p:txBody>
      </p:sp>
      <p:pic>
        <p:nvPicPr>
          <p:cNvPr id="9" name="Picture 6" descr="GM Pancake Detecto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72200" y="1722120"/>
            <a:ext cx="2286000" cy="24288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172200" y="4158079"/>
            <a:ext cx="2286000" cy="338554"/>
          </a:xfrm>
          <a:prstGeom prst="rect">
            <a:avLst/>
          </a:prstGeom>
          <a:blipFill>
            <a:blip r:embed="rId4" cstate="print"/>
            <a:tile tx="0" ty="0" sx="100000" sy="100000" flip="none" algn="tl"/>
          </a:blipFill>
        </p:spPr>
        <p:txBody>
          <a:bodyPr wrap="square" rtlCol="0">
            <a:spAutoFit/>
          </a:bodyPr>
          <a:lstStyle/>
          <a:p>
            <a:pPr algn="ctr"/>
            <a:r>
              <a:rPr lang="en-GB" sz="1600" dirty="0" err="1"/>
              <a:t>Tubos</a:t>
            </a:r>
            <a:r>
              <a:rPr lang="en-GB" sz="1600" dirty="0"/>
              <a:t> G-M “Pancake” </a:t>
            </a:r>
          </a:p>
        </p:txBody>
      </p:sp>
      <p:pic>
        <p:nvPicPr>
          <p:cNvPr id="11" name="Picture 8" descr="http://www.atnuke.com/images/inst/m44-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12820" y="4800600"/>
            <a:ext cx="2354580" cy="9144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512820" y="5700325"/>
            <a:ext cx="2354580" cy="338554"/>
          </a:xfrm>
          <a:prstGeom prst="rect">
            <a:avLst/>
          </a:prstGeom>
          <a:blipFill>
            <a:blip r:embed="rId4" cstate="print"/>
            <a:tile tx="0" ty="0" sx="100000" sy="100000" flip="none" algn="tl"/>
          </a:blipFill>
        </p:spPr>
        <p:txBody>
          <a:bodyPr wrap="square" rtlCol="0">
            <a:spAutoFit/>
          </a:bodyPr>
          <a:lstStyle/>
          <a:p>
            <a:pPr algn="ctr"/>
            <a:r>
              <a:rPr lang="en-GB" sz="1600" dirty="0" err="1"/>
              <a:t>Tubo</a:t>
            </a:r>
            <a:r>
              <a:rPr lang="en-GB" sz="1600" dirty="0"/>
              <a:t> de </a:t>
            </a:r>
            <a:r>
              <a:rPr lang="en-GB" sz="1600" dirty="0" err="1"/>
              <a:t>ventana</a:t>
            </a:r>
            <a:r>
              <a:rPr lang="en-GB" sz="1600" dirty="0"/>
              <a:t> lateral</a:t>
            </a:r>
          </a:p>
        </p:txBody>
      </p:sp>
      <p:sp>
        <p:nvSpPr>
          <p:cNvPr id="2" name="TextBox 1"/>
          <p:cNvSpPr txBox="1"/>
          <p:nvPr/>
        </p:nvSpPr>
        <p:spPr>
          <a:xfrm>
            <a:off x="3840480" y="6096000"/>
            <a:ext cx="1630680" cy="276999"/>
          </a:xfrm>
          <a:prstGeom prst="rect">
            <a:avLst/>
          </a:prstGeom>
          <a:noFill/>
        </p:spPr>
        <p:txBody>
          <a:bodyPr wrap="square" rtlCol="0">
            <a:spAutoFit/>
          </a:bodyPr>
          <a:lstStyle/>
          <a:p>
            <a:r>
              <a:rPr lang="en-GB" sz="1200" dirty="0" err="1">
                <a:solidFill>
                  <a:schemeClr val="tx2"/>
                </a:solidFill>
              </a:rPr>
              <a:t>Cortesía</a:t>
            </a:r>
            <a:r>
              <a:rPr lang="en-GB" sz="1200" dirty="0">
                <a:solidFill>
                  <a:schemeClr val="tx2"/>
                </a:solidFill>
              </a:rPr>
              <a:t>: Canberra</a:t>
            </a:r>
          </a:p>
        </p:txBody>
      </p:sp>
    </p:spTree>
    <p:extLst>
      <p:ext uri="{BB962C8B-B14F-4D97-AF65-F5344CB8AC3E}">
        <p14:creationId xmlns:p14="http://schemas.microsoft.com/office/powerpoint/2010/main" val="25302043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defRPr/>
            </a:pPr>
            <a:r>
              <a:rPr lang="es-ES" altLang="pt-BR" sz="2800" dirty="0">
                <a:latin typeface="Arial" charset="0"/>
              </a:rPr>
              <a:t>Contadores proporcionales</a:t>
            </a:r>
            <a:endParaRPr lang="en-GB" altLang="pt-BR" sz="2800" dirty="0">
              <a:latin typeface="Arial" charset="0"/>
            </a:endParaRPr>
          </a:p>
        </p:txBody>
      </p:sp>
      <p:sp>
        <p:nvSpPr>
          <p:cNvPr id="2" name="Content Placeholder 1"/>
          <p:cNvSpPr>
            <a:spLocks noGrp="1"/>
          </p:cNvSpPr>
          <p:nvPr>
            <p:ph idx="1"/>
          </p:nvPr>
        </p:nvSpPr>
        <p:spPr>
          <a:xfrm>
            <a:off x="228600" y="1219200"/>
            <a:ext cx="8593137" cy="4800600"/>
          </a:xfrm>
        </p:spPr>
        <p:txBody>
          <a:bodyPr/>
          <a:lstStyle/>
          <a:p>
            <a:pPr algn="just" eaLnBrk="1" hangingPunct="1">
              <a:spcBef>
                <a:spcPts val="0"/>
              </a:spcBef>
              <a:spcAft>
                <a:spcPts val="0"/>
              </a:spcAft>
              <a:buFont typeface="Arial" charset="0"/>
              <a:buChar char="•"/>
            </a:pPr>
            <a:r>
              <a:rPr lang="pt-BR" sz="2400" dirty="0"/>
              <a:t>Contadores </a:t>
            </a:r>
            <a:r>
              <a:rPr lang="es-CL" sz="2400" dirty="0"/>
              <a:t>proporcionales</a:t>
            </a:r>
            <a:r>
              <a:rPr lang="pt-BR" sz="2400" dirty="0"/>
              <a:t> no se </a:t>
            </a:r>
            <a:r>
              <a:rPr lang="es-ES" sz="2400" dirty="0"/>
              <a:t>usan con frecuencia.</a:t>
            </a:r>
            <a:endParaRPr lang="pt-BR" sz="2400" dirty="0"/>
          </a:p>
          <a:p>
            <a:pPr algn="just" eaLnBrk="1" hangingPunct="1">
              <a:spcBef>
                <a:spcPts val="0"/>
              </a:spcBef>
              <a:spcAft>
                <a:spcPts val="0"/>
              </a:spcAft>
              <a:buFont typeface="Arial" charset="0"/>
              <a:buChar char="•"/>
            </a:pPr>
            <a:endParaRPr lang="en-GB" altLang="en-US" sz="2400" dirty="0">
              <a:solidFill>
                <a:schemeClr val="hlink"/>
              </a:solidFill>
              <a:latin typeface="Arial" charset="0"/>
            </a:endParaRPr>
          </a:p>
          <a:p>
            <a:pPr algn="just" eaLnBrk="1" hangingPunct="1">
              <a:spcBef>
                <a:spcPts val="0"/>
              </a:spcBef>
              <a:spcAft>
                <a:spcPts val="0"/>
              </a:spcAft>
              <a:buFont typeface="Arial" charset="0"/>
              <a:buChar char="•"/>
            </a:pPr>
            <a:r>
              <a:rPr lang="es-ES" sz="2400" dirty="0"/>
              <a:t>Son más sensibles que las cámaras de ionización y adecuadas para mediciones en campos de radiación de baja intensidad.</a:t>
            </a:r>
          </a:p>
          <a:p>
            <a:pPr algn="just" eaLnBrk="1" hangingPunct="1">
              <a:spcBef>
                <a:spcPts val="0"/>
              </a:spcBef>
              <a:spcAft>
                <a:spcPts val="0"/>
              </a:spcAft>
              <a:buFont typeface="Arial" charset="0"/>
              <a:buChar char="•"/>
            </a:pPr>
            <a:endParaRPr lang="en-GB" altLang="en-US" sz="2400" dirty="0">
              <a:solidFill>
                <a:schemeClr val="hlink"/>
              </a:solidFill>
              <a:latin typeface="Arial" charset="0"/>
            </a:endParaRPr>
          </a:p>
          <a:p>
            <a:pPr algn="just" eaLnBrk="1" hangingPunct="1">
              <a:spcBef>
                <a:spcPts val="0"/>
              </a:spcBef>
              <a:spcAft>
                <a:spcPts val="0"/>
              </a:spcAft>
              <a:buFont typeface="Arial" charset="0"/>
              <a:buChar char="•"/>
            </a:pPr>
            <a:r>
              <a:rPr lang="es-ES" sz="2400" dirty="0"/>
              <a:t>Requieren una fuente de alimentación muy estable.</a:t>
            </a:r>
            <a:endParaRPr lang="en-GB" altLang="en-US" sz="2400" dirty="0">
              <a:solidFill>
                <a:schemeClr val="hlink"/>
              </a:solidFill>
              <a:latin typeface="Arial" charset="0"/>
            </a:endParaRP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3886200"/>
            <a:ext cx="4191000" cy="2381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35622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75" name="Rectangle 43"/>
          <p:cNvSpPr>
            <a:spLocks noChangeArrowheads="1"/>
          </p:cNvSpPr>
          <p:nvPr/>
        </p:nvSpPr>
        <p:spPr bwMode="auto">
          <a:xfrm>
            <a:off x="1476375" y="2708275"/>
            <a:ext cx="3600450" cy="3457575"/>
          </a:xfrm>
          <a:prstGeom prst="rect">
            <a:avLst/>
          </a:prstGeom>
          <a:solidFill>
            <a:srgbClr val="FF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10245" name="Rectangle 2"/>
          <p:cNvSpPr>
            <a:spLocks noGrp="1" noChangeArrowheads="1"/>
          </p:cNvSpPr>
          <p:nvPr>
            <p:ph type="title"/>
          </p:nvPr>
        </p:nvSpPr>
        <p:spPr/>
        <p:txBody>
          <a:bodyPr/>
          <a:lstStyle/>
          <a:p>
            <a:pPr algn="l" eaLnBrk="1" hangingPunct="1"/>
            <a:r>
              <a:rPr lang="es-ES" sz="2800" dirty="0">
                <a:latin typeface="Arial" charset="0"/>
              </a:rPr>
              <a:t>Diagrama esquemático del detector proporcional</a:t>
            </a:r>
            <a:endParaRPr lang="en-GB" altLang="pt-BR" sz="1800" dirty="0"/>
          </a:p>
        </p:txBody>
      </p:sp>
      <p:sp>
        <p:nvSpPr>
          <p:cNvPr id="10246" name="Rectangle 3"/>
          <p:cNvSpPr>
            <a:spLocks noGrp="1" noChangeArrowheads="1"/>
          </p:cNvSpPr>
          <p:nvPr>
            <p:ph type="body" idx="1"/>
          </p:nvPr>
        </p:nvSpPr>
        <p:spPr/>
        <p:txBody>
          <a:bodyPr/>
          <a:lstStyle/>
          <a:p>
            <a:pPr eaLnBrk="1" hangingPunct="1">
              <a:buFontTx/>
              <a:buNone/>
            </a:pPr>
            <a:r>
              <a:rPr lang="es-ES_tradnl" sz="2400" dirty="0"/>
              <a:t>El número de iones formados es proporcional a la energía de la radiación</a:t>
            </a:r>
            <a:r>
              <a:rPr lang="en-US" altLang="pt-BR" sz="2400" dirty="0"/>
              <a:t>.</a:t>
            </a:r>
          </a:p>
        </p:txBody>
      </p:sp>
      <p:sp>
        <p:nvSpPr>
          <p:cNvPr id="248836" name="Oval 4"/>
          <p:cNvSpPr>
            <a:spLocks noChangeArrowheads="1"/>
          </p:cNvSpPr>
          <p:nvPr/>
        </p:nvSpPr>
        <p:spPr bwMode="auto">
          <a:xfrm>
            <a:off x="24844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37" name="Oval 5"/>
          <p:cNvSpPr>
            <a:spLocks noChangeArrowheads="1"/>
          </p:cNvSpPr>
          <p:nvPr/>
        </p:nvSpPr>
        <p:spPr bwMode="auto">
          <a:xfrm>
            <a:off x="2484438" y="332105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38" name="Oval 6"/>
          <p:cNvSpPr>
            <a:spLocks noChangeArrowheads="1"/>
          </p:cNvSpPr>
          <p:nvPr/>
        </p:nvSpPr>
        <p:spPr bwMode="auto">
          <a:xfrm>
            <a:off x="44275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39" name="Oval 7"/>
          <p:cNvSpPr>
            <a:spLocks noChangeArrowheads="1"/>
          </p:cNvSpPr>
          <p:nvPr/>
        </p:nvSpPr>
        <p:spPr bwMode="auto">
          <a:xfrm>
            <a:off x="3348038" y="36449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0" name="Oval 8"/>
          <p:cNvSpPr>
            <a:spLocks noChangeArrowheads="1"/>
          </p:cNvSpPr>
          <p:nvPr/>
        </p:nvSpPr>
        <p:spPr bwMode="auto">
          <a:xfrm>
            <a:off x="3671888" y="32131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1" name="Oval 9"/>
          <p:cNvSpPr>
            <a:spLocks noChangeArrowheads="1"/>
          </p:cNvSpPr>
          <p:nvPr/>
        </p:nvSpPr>
        <p:spPr bwMode="auto">
          <a:xfrm>
            <a:off x="3924300" y="3321050"/>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2" name="Oval 10"/>
          <p:cNvSpPr>
            <a:spLocks noChangeArrowheads="1"/>
          </p:cNvSpPr>
          <p:nvPr/>
        </p:nvSpPr>
        <p:spPr bwMode="auto">
          <a:xfrm>
            <a:off x="4140200" y="3717925"/>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3" name="Oval 11"/>
          <p:cNvSpPr>
            <a:spLocks noChangeArrowheads="1"/>
          </p:cNvSpPr>
          <p:nvPr/>
        </p:nvSpPr>
        <p:spPr bwMode="auto">
          <a:xfrm>
            <a:off x="2916238"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4" name="Oval 12"/>
          <p:cNvSpPr>
            <a:spLocks noChangeArrowheads="1"/>
          </p:cNvSpPr>
          <p:nvPr/>
        </p:nvSpPr>
        <p:spPr bwMode="auto">
          <a:xfrm>
            <a:off x="3348038" y="3284538"/>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5" name="Oval 13"/>
          <p:cNvSpPr>
            <a:spLocks noChangeArrowheads="1"/>
          </p:cNvSpPr>
          <p:nvPr/>
        </p:nvSpPr>
        <p:spPr bwMode="auto">
          <a:xfrm>
            <a:off x="2916238" y="3717925"/>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6" name="Oval 14"/>
          <p:cNvSpPr>
            <a:spLocks noChangeArrowheads="1"/>
          </p:cNvSpPr>
          <p:nvPr/>
        </p:nvSpPr>
        <p:spPr bwMode="auto">
          <a:xfrm>
            <a:off x="3671888" y="3681413"/>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7" name="Oval 15"/>
          <p:cNvSpPr>
            <a:spLocks noChangeArrowheads="1"/>
          </p:cNvSpPr>
          <p:nvPr/>
        </p:nvSpPr>
        <p:spPr bwMode="auto">
          <a:xfrm>
            <a:off x="3924300" y="3538538"/>
            <a:ext cx="179388"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8" name="Oval 16"/>
          <p:cNvSpPr>
            <a:spLocks noChangeArrowheads="1"/>
          </p:cNvSpPr>
          <p:nvPr/>
        </p:nvSpPr>
        <p:spPr bwMode="auto">
          <a:xfrm>
            <a:off x="4140200" y="3213100"/>
            <a:ext cx="179388"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49" name="Oval 17"/>
          <p:cNvSpPr>
            <a:spLocks noChangeArrowheads="1"/>
          </p:cNvSpPr>
          <p:nvPr/>
        </p:nvSpPr>
        <p:spPr bwMode="auto">
          <a:xfrm>
            <a:off x="4427538" y="364490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50" name="Line 18"/>
          <p:cNvSpPr>
            <a:spLocks noChangeShapeType="1"/>
          </p:cNvSpPr>
          <p:nvPr/>
        </p:nvSpPr>
        <p:spPr bwMode="auto">
          <a:xfrm>
            <a:off x="1476375" y="2708275"/>
            <a:ext cx="36195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2" name="Line 19"/>
          <p:cNvSpPr>
            <a:spLocks noChangeShapeType="1"/>
          </p:cNvSpPr>
          <p:nvPr/>
        </p:nvSpPr>
        <p:spPr bwMode="auto">
          <a:xfrm>
            <a:off x="2124075" y="4437063"/>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3" name="Line 20"/>
          <p:cNvSpPr>
            <a:spLocks noChangeShapeType="1"/>
          </p:cNvSpPr>
          <p:nvPr/>
        </p:nvSpPr>
        <p:spPr bwMode="auto">
          <a:xfrm>
            <a:off x="6011863" y="2708275"/>
            <a:ext cx="865187"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4" name="Line 21"/>
          <p:cNvSpPr>
            <a:spLocks noChangeShapeType="1"/>
          </p:cNvSpPr>
          <p:nvPr/>
        </p:nvSpPr>
        <p:spPr bwMode="auto">
          <a:xfrm>
            <a:off x="6011863" y="4437063"/>
            <a:ext cx="865187"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5" name="Line 22"/>
          <p:cNvSpPr>
            <a:spLocks noChangeShapeType="1"/>
          </p:cNvSpPr>
          <p:nvPr/>
        </p:nvSpPr>
        <p:spPr bwMode="auto">
          <a:xfrm>
            <a:off x="6011863" y="2708275"/>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6" name="Line 23"/>
          <p:cNvSpPr>
            <a:spLocks noChangeShapeType="1"/>
          </p:cNvSpPr>
          <p:nvPr/>
        </p:nvSpPr>
        <p:spPr bwMode="auto">
          <a:xfrm>
            <a:off x="6011863" y="3644900"/>
            <a:ext cx="0" cy="7921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7" name="Line 24"/>
          <p:cNvSpPr>
            <a:spLocks noChangeShapeType="1"/>
          </p:cNvSpPr>
          <p:nvPr/>
        </p:nvSpPr>
        <p:spPr bwMode="auto">
          <a:xfrm>
            <a:off x="5867400" y="3500438"/>
            <a:ext cx="287338"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8" name="Line 25"/>
          <p:cNvSpPr>
            <a:spLocks noChangeShapeType="1"/>
          </p:cNvSpPr>
          <p:nvPr/>
        </p:nvSpPr>
        <p:spPr bwMode="auto">
          <a:xfrm>
            <a:off x="5724525" y="3644900"/>
            <a:ext cx="576263"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69" name="Line 26"/>
          <p:cNvSpPr>
            <a:spLocks noChangeShapeType="1"/>
          </p:cNvSpPr>
          <p:nvPr/>
        </p:nvSpPr>
        <p:spPr bwMode="auto">
          <a:xfrm>
            <a:off x="6877050" y="2708275"/>
            <a:ext cx="0" cy="5762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70" name="Line 27"/>
          <p:cNvSpPr>
            <a:spLocks noChangeShapeType="1"/>
          </p:cNvSpPr>
          <p:nvPr/>
        </p:nvSpPr>
        <p:spPr bwMode="auto">
          <a:xfrm>
            <a:off x="6877050" y="3860800"/>
            <a:ext cx="0" cy="576263"/>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71" name="Oval 28"/>
          <p:cNvSpPr>
            <a:spLocks noChangeArrowheads="1"/>
          </p:cNvSpPr>
          <p:nvPr/>
        </p:nvSpPr>
        <p:spPr bwMode="auto">
          <a:xfrm>
            <a:off x="6588125" y="3284538"/>
            <a:ext cx="574675" cy="574675"/>
          </a:xfrm>
          <a:prstGeom prst="ellipse">
            <a:avLst/>
          </a:prstGeom>
          <a:noFill/>
          <a:ln w="19050">
            <a:solidFill>
              <a:srgbClr val="FFFF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10272" name="Arc 29"/>
          <p:cNvSpPr>
            <a:spLocks/>
          </p:cNvSpPr>
          <p:nvPr/>
        </p:nvSpPr>
        <p:spPr bwMode="auto">
          <a:xfrm>
            <a:off x="6659563" y="3346450"/>
            <a:ext cx="431800" cy="250825"/>
          </a:xfrm>
          <a:custGeom>
            <a:avLst/>
            <a:gdLst>
              <a:gd name="T0" fmla="*/ 0 w 37114"/>
              <a:gd name="T1" fmla="*/ 1381616 h 21600"/>
              <a:gd name="T2" fmla="*/ 5023743 w 37114"/>
              <a:gd name="T3" fmla="*/ 1464005 h 21600"/>
              <a:gd name="T4" fmla="*/ 2487242 w 37114"/>
              <a:gd name="T5" fmla="*/ 2912647 h 21600"/>
              <a:gd name="T6" fmla="*/ 0 60000 65536"/>
              <a:gd name="T7" fmla="*/ 0 60000 65536"/>
              <a:gd name="T8" fmla="*/ 0 60000 65536"/>
              <a:gd name="T9" fmla="*/ 0 w 37114"/>
              <a:gd name="T10" fmla="*/ 0 h 21600"/>
              <a:gd name="T11" fmla="*/ 37114 w 37114"/>
              <a:gd name="T12" fmla="*/ 21600 h 21600"/>
            </a:gdLst>
            <a:ahLst/>
            <a:cxnLst>
              <a:cxn ang="T6">
                <a:pos x="T0" y="T1"/>
              </a:cxn>
              <a:cxn ang="T7">
                <a:pos x="T2" y="T3"/>
              </a:cxn>
              <a:cxn ang="T8">
                <a:pos x="T4" y="T5"/>
              </a:cxn>
            </a:cxnLst>
            <a:rect l="T9" t="T10" r="T11" b="T12"/>
            <a:pathLst>
              <a:path w="37114" h="21600" fill="none" extrusionOk="0">
                <a:moveTo>
                  <a:pt x="-1" y="10245"/>
                </a:moveTo>
                <a:cubicBezTo>
                  <a:pt x="3935" y="3876"/>
                  <a:pt x="10888" y="-1"/>
                  <a:pt x="18375" y="0"/>
                </a:cubicBezTo>
                <a:cubicBezTo>
                  <a:pt x="26115" y="0"/>
                  <a:pt x="33264" y="4141"/>
                  <a:pt x="37113" y="10857"/>
                </a:cubicBezTo>
              </a:path>
              <a:path w="37114" h="21600" stroke="0" extrusionOk="0">
                <a:moveTo>
                  <a:pt x="-1" y="10245"/>
                </a:moveTo>
                <a:cubicBezTo>
                  <a:pt x="3935" y="3876"/>
                  <a:pt x="10888" y="-1"/>
                  <a:pt x="18375" y="0"/>
                </a:cubicBezTo>
                <a:cubicBezTo>
                  <a:pt x="26115" y="0"/>
                  <a:pt x="33264" y="4141"/>
                  <a:pt x="37113" y="10857"/>
                </a:cubicBezTo>
                <a:lnTo>
                  <a:pt x="18375" y="21600"/>
                </a:lnTo>
                <a:close/>
              </a:path>
            </a:pathLst>
          </a:custGeom>
          <a:noFill/>
          <a:ln w="38100">
            <a:solidFill>
              <a:srgbClr val="FFFFCC"/>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248862" name="AutoShape 30"/>
          <p:cNvSpPr>
            <a:spLocks noChangeArrowheads="1"/>
          </p:cNvSpPr>
          <p:nvPr/>
        </p:nvSpPr>
        <p:spPr bwMode="auto">
          <a:xfrm rot="-2700000">
            <a:off x="6835775" y="3357563"/>
            <a:ext cx="73025" cy="431800"/>
          </a:xfrm>
          <a:prstGeom prst="triangle">
            <a:avLst>
              <a:gd name="adj" fmla="val 50000"/>
            </a:avLst>
          </a:prstGeom>
          <a:solidFill>
            <a:schemeClr val="accent1"/>
          </a:solidFill>
          <a:ln w="9525">
            <a:solidFill>
              <a:srgbClr val="FFFFCC"/>
            </a:solidFill>
            <a:miter lim="800000"/>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10274" name="Line 31"/>
          <p:cNvSpPr>
            <a:spLocks noChangeShapeType="1"/>
          </p:cNvSpPr>
          <p:nvPr/>
        </p:nvSpPr>
        <p:spPr bwMode="auto">
          <a:xfrm>
            <a:off x="5095875" y="2708275"/>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75" name="Line 32"/>
          <p:cNvSpPr>
            <a:spLocks noChangeShapeType="1"/>
          </p:cNvSpPr>
          <p:nvPr/>
        </p:nvSpPr>
        <p:spPr bwMode="auto">
          <a:xfrm>
            <a:off x="5095875" y="4437063"/>
            <a:ext cx="915988" cy="0"/>
          </a:xfrm>
          <a:prstGeom prst="line">
            <a:avLst/>
          </a:prstGeom>
          <a:noFill/>
          <a:ln w="1905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8865" name="Line 33"/>
          <p:cNvSpPr>
            <a:spLocks noChangeShapeType="1"/>
          </p:cNvSpPr>
          <p:nvPr/>
        </p:nvSpPr>
        <p:spPr bwMode="auto">
          <a:xfrm>
            <a:off x="1476375" y="6165850"/>
            <a:ext cx="36195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8866" name="Line 34"/>
          <p:cNvSpPr>
            <a:spLocks noChangeShapeType="1"/>
          </p:cNvSpPr>
          <p:nvPr/>
        </p:nvSpPr>
        <p:spPr bwMode="auto">
          <a:xfrm>
            <a:off x="5076825" y="2708275"/>
            <a:ext cx="0" cy="165735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8868" name="Line 36"/>
          <p:cNvSpPr>
            <a:spLocks noChangeShapeType="1"/>
          </p:cNvSpPr>
          <p:nvPr/>
        </p:nvSpPr>
        <p:spPr bwMode="auto">
          <a:xfrm>
            <a:off x="5076825" y="4508500"/>
            <a:ext cx="0" cy="165735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248869" name="Line 37"/>
          <p:cNvSpPr>
            <a:spLocks noChangeShapeType="1"/>
          </p:cNvSpPr>
          <p:nvPr/>
        </p:nvSpPr>
        <p:spPr bwMode="auto">
          <a:xfrm>
            <a:off x="1476375" y="2708275"/>
            <a:ext cx="0" cy="34575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10280" name="Line 38"/>
          <p:cNvSpPr>
            <a:spLocks noChangeShapeType="1"/>
          </p:cNvSpPr>
          <p:nvPr/>
        </p:nvSpPr>
        <p:spPr bwMode="auto">
          <a:xfrm>
            <a:off x="2124075" y="2708275"/>
            <a:ext cx="2971800" cy="0"/>
          </a:xfrm>
          <a:prstGeom prst="line">
            <a:avLst/>
          </a:prstGeom>
          <a:noFill/>
          <a:ln w="76200">
            <a:solidFill>
              <a:srgbClr val="FFFFCC"/>
            </a:solidFill>
            <a:round/>
            <a:headEnd/>
            <a:tailEnd/>
          </a:ln>
          <a:extLst>
            <a:ext uri="{909E8E84-426E-40DD-AFC4-6F175D3DCCD1}">
              <a14:hiddenFill xmlns:a14="http://schemas.microsoft.com/office/drawing/2010/main">
                <a:noFill/>
              </a14:hiddenFill>
            </a:ext>
          </a:extLst>
        </p:spPr>
        <p:txBody>
          <a:bodyPr/>
          <a:lstStyle/>
          <a:p>
            <a:endParaRPr lang="es-ES_tradnl"/>
          </a:p>
        </p:txBody>
      </p:sp>
      <p:grpSp>
        <p:nvGrpSpPr>
          <p:cNvPr id="10298" name="Group 58"/>
          <p:cNvGrpSpPr>
            <a:grpSpLocks/>
          </p:cNvGrpSpPr>
          <p:nvPr/>
        </p:nvGrpSpPr>
        <p:grpSpPr bwMode="auto">
          <a:xfrm>
            <a:off x="-612775" y="3367088"/>
            <a:ext cx="466725" cy="500062"/>
            <a:chOff x="-386" y="2121"/>
            <a:chExt cx="294" cy="315"/>
          </a:xfrm>
        </p:grpSpPr>
        <p:sp>
          <p:nvSpPr>
            <p:cNvPr id="248871" name="Oval 39"/>
            <p:cNvSpPr>
              <a:spLocks noChangeArrowheads="1"/>
            </p:cNvSpPr>
            <p:nvPr/>
          </p:nvSpPr>
          <p:spPr bwMode="auto">
            <a:xfrm>
              <a:off x="-263" y="2121"/>
              <a:ext cx="171" cy="171"/>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p>
          </p:txBody>
        </p:sp>
        <p:sp>
          <p:nvSpPr>
            <p:cNvPr id="248872" name="Oval 40"/>
            <p:cNvSpPr>
              <a:spLocks noChangeArrowheads="1"/>
            </p:cNvSpPr>
            <p:nvPr/>
          </p:nvSpPr>
          <p:spPr bwMode="auto">
            <a:xfrm>
              <a:off x="-386" y="2121"/>
              <a:ext cx="171" cy="171"/>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sp>
          <p:nvSpPr>
            <p:cNvPr id="248873" name="Oval 41"/>
            <p:cNvSpPr>
              <a:spLocks noChangeArrowheads="1"/>
            </p:cNvSpPr>
            <p:nvPr/>
          </p:nvSpPr>
          <p:spPr bwMode="auto">
            <a:xfrm>
              <a:off x="-386" y="2265"/>
              <a:ext cx="171" cy="171"/>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p>
          </p:txBody>
        </p:sp>
        <p:sp>
          <p:nvSpPr>
            <p:cNvPr id="248874" name="Oval 42"/>
            <p:cNvSpPr>
              <a:spLocks noChangeArrowheads="1"/>
            </p:cNvSpPr>
            <p:nvPr/>
          </p:nvSpPr>
          <p:spPr bwMode="auto">
            <a:xfrm>
              <a:off x="-263" y="2265"/>
              <a:ext cx="171" cy="171"/>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de-AT" altLang="pt-BR"/>
            </a:p>
          </p:txBody>
        </p:sp>
      </p:grpSp>
      <p:sp>
        <p:nvSpPr>
          <p:cNvPr id="248879" name="Oval 47"/>
          <p:cNvSpPr>
            <a:spLocks noChangeArrowheads="1"/>
          </p:cNvSpPr>
          <p:nvPr/>
        </p:nvSpPr>
        <p:spPr bwMode="auto">
          <a:xfrm>
            <a:off x="2376488" y="38608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0" name="Oval 48"/>
          <p:cNvSpPr>
            <a:spLocks noChangeArrowheads="1"/>
          </p:cNvSpPr>
          <p:nvPr/>
        </p:nvSpPr>
        <p:spPr bwMode="auto">
          <a:xfrm>
            <a:off x="2592388" y="387985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1" name="Oval 49"/>
          <p:cNvSpPr>
            <a:spLocks noChangeArrowheads="1"/>
          </p:cNvSpPr>
          <p:nvPr/>
        </p:nvSpPr>
        <p:spPr bwMode="auto">
          <a:xfrm>
            <a:off x="2808288" y="3573463"/>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2" name="Oval 50"/>
          <p:cNvSpPr>
            <a:spLocks noChangeArrowheads="1"/>
          </p:cNvSpPr>
          <p:nvPr/>
        </p:nvSpPr>
        <p:spPr bwMode="auto">
          <a:xfrm>
            <a:off x="3024188" y="3573463"/>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3" name="Oval 51"/>
          <p:cNvSpPr>
            <a:spLocks noChangeArrowheads="1"/>
          </p:cNvSpPr>
          <p:nvPr/>
        </p:nvSpPr>
        <p:spPr bwMode="auto">
          <a:xfrm>
            <a:off x="3240088" y="3860800"/>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4" name="Oval 52"/>
          <p:cNvSpPr>
            <a:spLocks noChangeArrowheads="1"/>
          </p:cNvSpPr>
          <p:nvPr/>
        </p:nvSpPr>
        <p:spPr bwMode="auto">
          <a:xfrm>
            <a:off x="3455988" y="3860800"/>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5" name="Oval 53"/>
          <p:cNvSpPr>
            <a:spLocks noChangeArrowheads="1"/>
          </p:cNvSpPr>
          <p:nvPr/>
        </p:nvSpPr>
        <p:spPr bwMode="auto">
          <a:xfrm>
            <a:off x="3563938" y="3465513"/>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6" name="Oval 54"/>
          <p:cNvSpPr>
            <a:spLocks noChangeArrowheads="1"/>
          </p:cNvSpPr>
          <p:nvPr/>
        </p:nvSpPr>
        <p:spPr bwMode="auto">
          <a:xfrm>
            <a:off x="3779838" y="3465513"/>
            <a:ext cx="179387"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7" name="Oval 55"/>
          <p:cNvSpPr>
            <a:spLocks noChangeArrowheads="1"/>
          </p:cNvSpPr>
          <p:nvPr/>
        </p:nvSpPr>
        <p:spPr bwMode="auto">
          <a:xfrm>
            <a:off x="4032250" y="3933825"/>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8" name="Oval 56"/>
          <p:cNvSpPr>
            <a:spLocks noChangeArrowheads="1"/>
          </p:cNvSpPr>
          <p:nvPr/>
        </p:nvSpPr>
        <p:spPr bwMode="auto">
          <a:xfrm>
            <a:off x="4284663" y="3933825"/>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89" name="Oval 57"/>
          <p:cNvSpPr>
            <a:spLocks noChangeArrowheads="1"/>
          </p:cNvSpPr>
          <p:nvPr/>
        </p:nvSpPr>
        <p:spPr bwMode="auto">
          <a:xfrm>
            <a:off x="4572000" y="3500438"/>
            <a:ext cx="179388"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248877" name="Text Box 45"/>
          <p:cNvSpPr txBox="1">
            <a:spLocks noChangeArrowheads="1"/>
          </p:cNvSpPr>
          <p:nvPr/>
        </p:nvSpPr>
        <p:spPr bwMode="auto">
          <a:xfrm>
            <a:off x="3132138" y="5445125"/>
            <a:ext cx="153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GB" altLang="pt-BR" sz="1800">
                <a:solidFill>
                  <a:srgbClr val="FFFFCC"/>
                </a:solidFill>
                <a:latin typeface="Arial" charset="0"/>
              </a:rPr>
              <a:t>Counting gas</a:t>
            </a:r>
            <a:endParaRPr lang="en-US" altLang="pt-BR" sz="1800">
              <a:solidFill>
                <a:srgbClr val="FFFFCC"/>
              </a:solidFill>
              <a:latin typeface="Arial" charset="0"/>
            </a:endParaRPr>
          </a:p>
        </p:txBody>
      </p:sp>
      <p:sp>
        <p:nvSpPr>
          <p:cNvPr id="2" name="Oval 47"/>
          <p:cNvSpPr>
            <a:spLocks noChangeArrowheads="1"/>
          </p:cNvSpPr>
          <p:nvPr/>
        </p:nvSpPr>
        <p:spPr bwMode="auto">
          <a:xfrm>
            <a:off x="2320925" y="3159125"/>
            <a:ext cx="179388"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3" name="Oval 48"/>
          <p:cNvSpPr>
            <a:spLocks noChangeArrowheads="1"/>
          </p:cNvSpPr>
          <p:nvPr/>
        </p:nvSpPr>
        <p:spPr bwMode="auto">
          <a:xfrm>
            <a:off x="2592388" y="3159125"/>
            <a:ext cx="179387"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4" name="Oval 49"/>
          <p:cNvSpPr>
            <a:spLocks noChangeArrowheads="1"/>
          </p:cNvSpPr>
          <p:nvPr/>
        </p:nvSpPr>
        <p:spPr bwMode="auto">
          <a:xfrm>
            <a:off x="2771775" y="3338513"/>
            <a:ext cx="179388"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5" name="Oval 50"/>
          <p:cNvSpPr>
            <a:spLocks noChangeArrowheads="1"/>
          </p:cNvSpPr>
          <p:nvPr/>
        </p:nvSpPr>
        <p:spPr bwMode="auto">
          <a:xfrm>
            <a:off x="3041650" y="3338513"/>
            <a:ext cx="179388"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6" name="Oval 51"/>
          <p:cNvSpPr>
            <a:spLocks noChangeArrowheads="1"/>
          </p:cNvSpPr>
          <p:nvPr/>
        </p:nvSpPr>
        <p:spPr bwMode="auto">
          <a:xfrm>
            <a:off x="3221038" y="315912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7" name="Oval 52"/>
          <p:cNvSpPr>
            <a:spLocks noChangeArrowheads="1"/>
          </p:cNvSpPr>
          <p:nvPr/>
        </p:nvSpPr>
        <p:spPr bwMode="auto">
          <a:xfrm>
            <a:off x="3492500" y="3159125"/>
            <a:ext cx="179388" cy="179388"/>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
        <p:nvSpPr>
          <p:cNvPr id="8" name="Oval 57"/>
          <p:cNvSpPr>
            <a:spLocks noChangeArrowheads="1"/>
          </p:cNvSpPr>
          <p:nvPr/>
        </p:nvSpPr>
        <p:spPr bwMode="auto">
          <a:xfrm>
            <a:off x="4302125" y="3519488"/>
            <a:ext cx="179388" cy="179387"/>
          </a:xfrm>
          <a:prstGeom prst="ellipse">
            <a:avLst/>
          </a:prstGeom>
          <a:gradFill rotWithShape="0">
            <a:gsLst>
              <a:gs pos="0">
                <a:srgbClr val="2F4776"/>
              </a:gs>
              <a:gs pos="100000">
                <a:srgbClr val="6699FF"/>
              </a:gs>
            </a:gsLst>
            <a:path path="shape">
              <a:fillToRect l="50000" t="50000" r="50000" b="50000"/>
            </a:path>
          </a:gradFill>
          <a:ln w="19050">
            <a:solidFill>
              <a:srgbClr val="FFFFCC"/>
            </a:solidFill>
            <a:round/>
            <a:headEnd/>
            <a:tailEnd/>
          </a:ln>
        </p:spPr>
        <p:txBody>
          <a:bodyPr wrap="none" lIns="0" tIns="0" rIns="0" bIns="0"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r>
              <a:rPr lang="en-US" altLang="pt-BR" sz="1200"/>
              <a:t>+</a:t>
            </a:r>
            <a:endParaRPr lang="en-GB" altLang="pt-BR" sz="1200"/>
          </a:p>
        </p:txBody>
      </p:sp>
    </p:spTree>
    <p:extLst>
      <p:ext uri="{BB962C8B-B14F-4D97-AF65-F5344CB8AC3E}">
        <p14:creationId xmlns:p14="http://schemas.microsoft.com/office/powerpoint/2010/main" val="26753223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8850"/>
                                        </p:tgtEl>
                                        <p:attrNameLst>
                                          <p:attrName>style.visibility</p:attrName>
                                        </p:attrNameLst>
                                      </p:cBhvr>
                                      <p:to>
                                        <p:strVal val="visible"/>
                                      </p:to>
                                    </p:set>
                                    <p:animEffect transition="in" filter="fade">
                                      <p:cBhvr>
                                        <p:cTn id="7" dur="2000"/>
                                        <p:tgtEl>
                                          <p:spTgt spid="2488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8866"/>
                                        </p:tgtEl>
                                        <p:attrNameLst>
                                          <p:attrName>style.visibility</p:attrName>
                                        </p:attrNameLst>
                                      </p:cBhvr>
                                      <p:to>
                                        <p:strVal val="visible"/>
                                      </p:to>
                                    </p:set>
                                    <p:animEffect transition="in" filter="fade">
                                      <p:cBhvr>
                                        <p:cTn id="10" dur="2000"/>
                                        <p:tgtEl>
                                          <p:spTgt spid="24886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8868"/>
                                        </p:tgtEl>
                                        <p:attrNameLst>
                                          <p:attrName>style.visibility</p:attrName>
                                        </p:attrNameLst>
                                      </p:cBhvr>
                                      <p:to>
                                        <p:strVal val="visible"/>
                                      </p:to>
                                    </p:set>
                                    <p:animEffect transition="in" filter="fade">
                                      <p:cBhvr>
                                        <p:cTn id="13" dur="2000"/>
                                        <p:tgtEl>
                                          <p:spTgt spid="24886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8877"/>
                                        </p:tgtEl>
                                        <p:attrNameLst>
                                          <p:attrName>style.visibility</p:attrName>
                                        </p:attrNameLst>
                                      </p:cBhvr>
                                      <p:to>
                                        <p:strVal val="visible"/>
                                      </p:to>
                                    </p:set>
                                    <p:animEffect transition="in" filter="fade">
                                      <p:cBhvr>
                                        <p:cTn id="16" dur="2000"/>
                                        <p:tgtEl>
                                          <p:spTgt spid="24887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8869"/>
                                        </p:tgtEl>
                                        <p:attrNameLst>
                                          <p:attrName>style.visibility</p:attrName>
                                        </p:attrNameLst>
                                      </p:cBhvr>
                                      <p:to>
                                        <p:strVal val="visible"/>
                                      </p:to>
                                    </p:set>
                                    <p:animEffect transition="in" filter="fade">
                                      <p:cBhvr>
                                        <p:cTn id="19" dur="2000"/>
                                        <p:tgtEl>
                                          <p:spTgt spid="24886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8875"/>
                                        </p:tgtEl>
                                        <p:attrNameLst>
                                          <p:attrName>style.visibility</p:attrName>
                                        </p:attrNameLst>
                                      </p:cBhvr>
                                      <p:to>
                                        <p:strVal val="visible"/>
                                      </p:to>
                                    </p:set>
                                    <p:animEffect transition="in" filter="fade">
                                      <p:cBhvr>
                                        <p:cTn id="22" dur="2000"/>
                                        <p:tgtEl>
                                          <p:spTgt spid="24887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8865"/>
                                        </p:tgtEl>
                                        <p:attrNameLst>
                                          <p:attrName>style.visibility</p:attrName>
                                        </p:attrNameLst>
                                      </p:cBhvr>
                                      <p:to>
                                        <p:strVal val="visible"/>
                                      </p:to>
                                    </p:set>
                                    <p:animEffect transition="in" filter="fade">
                                      <p:cBhvr>
                                        <p:cTn id="25" dur="2000"/>
                                        <p:tgtEl>
                                          <p:spTgt spid="24886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63" presetClass="path" presetSubtype="0" accel="50000" decel="50000" fill="hold" nodeType="clickEffect">
                                  <p:stCondLst>
                                    <p:cond delay="0"/>
                                  </p:stCondLst>
                                  <p:childTnLst>
                                    <p:animMotion origin="layout" path="M -4.72222E-6 2.59259E-6 L 0.57101 2.59259E-6 " pathEditMode="relative" rAng="0" ptsTypes="AA">
                                      <p:cBhvr>
                                        <p:cTn id="29" dur="2000" fill="hold"/>
                                        <p:tgtEl>
                                          <p:spTgt spid="10298"/>
                                        </p:tgtEl>
                                        <p:attrNameLst>
                                          <p:attrName>ppt_x</p:attrName>
                                          <p:attrName>ppt_y</p:attrName>
                                        </p:attrNameLst>
                                      </p:cBhvr>
                                      <p:rCtr x="28542" y="0"/>
                                    </p:animMotion>
                                  </p:childTnLst>
                                </p:cTn>
                              </p:par>
                              <p:par>
                                <p:cTn id="30" presetID="10" presetClass="entr" presetSubtype="0" fill="hold" grpId="1" nodeType="withEffect">
                                  <p:stCondLst>
                                    <p:cond delay="900"/>
                                  </p:stCondLst>
                                  <p:childTnLst>
                                    <p:set>
                                      <p:cBhvr>
                                        <p:cTn id="31" dur="1" fill="hold">
                                          <p:stCondLst>
                                            <p:cond delay="0"/>
                                          </p:stCondLst>
                                        </p:cTn>
                                        <p:tgtEl>
                                          <p:spTgt spid="248837"/>
                                        </p:tgtEl>
                                        <p:attrNameLst>
                                          <p:attrName>style.visibility</p:attrName>
                                        </p:attrNameLst>
                                      </p:cBhvr>
                                      <p:to>
                                        <p:strVal val="visible"/>
                                      </p:to>
                                    </p:set>
                                    <p:animEffect transition="in" filter="fade">
                                      <p:cBhvr>
                                        <p:cTn id="32" dur="500"/>
                                        <p:tgtEl>
                                          <p:spTgt spid="248837"/>
                                        </p:tgtEl>
                                      </p:cBhvr>
                                    </p:animEffect>
                                  </p:childTnLst>
                                </p:cTn>
                              </p:par>
                              <p:par>
                                <p:cTn id="33" presetID="10" presetClass="entr" presetSubtype="0" fill="hold" grpId="1" nodeType="withEffect">
                                  <p:stCondLst>
                                    <p:cond delay="900"/>
                                  </p:stCondLst>
                                  <p:childTnLst>
                                    <p:set>
                                      <p:cBhvr>
                                        <p:cTn id="34" dur="1" fill="hold">
                                          <p:stCondLst>
                                            <p:cond delay="0"/>
                                          </p:stCondLst>
                                        </p:cTn>
                                        <p:tgtEl>
                                          <p:spTgt spid="248836"/>
                                        </p:tgtEl>
                                        <p:attrNameLst>
                                          <p:attrName>style.visibility</p:attrName>
                                        </p:attrNameLst>
                                      </p:cBhvr>
                                      <p:to>
                                        <p:strVal val="visible"/>
                                      </p:to>
                                    </p:set>
                                    <p:animEffect transition="in" filter="fade">
                                      <p:cBhvr>
                                        <p:cTn id="35" dur="500"/>
                                        <p:tgtEl>
                                          <p:spTgt spid="248836"/>
                                        </p:tgtEl>
                                      </p:cBhvr>
                                    </p:animEffect>
                                  </p:childTnLst>
                                </p:cTn>
                              </p:par>
                              <p:par>
                                <p:cTn id="36" presetID="10" presetClass="entr" presetSubtype="0" fill="hold" grpId="1" nodeType="withEffect">
                                  <p:stCondLst>
                                    <p:cond delay="1000"/>
                                  </p:stCondLst>
                                  <p:childTnLst>
                                    <p:set>
                                      <p:cBhvr>
                                        <p:cTn id="37" dur="1" fill="hold">
                                          <p:stCondLst>
                                            <p:cond delay="0"/>
                                          </p:stCondLst>
                                        </p:cTn>
                                        <p:tgtEl>
                                          <p:spTgt spid="248845"/>
                                        </p:tgtEl>
                                        <p:attrNameLst>
                                          <p:attrName>style.visibility</p:attrName>
                                        </p:attrNameLst>
                                      </p:cBhvr>
                                      <p:to>
                                        <p:strVal val="visible"/>
                                      </p:to>
                                    </p:set>
                                    <p:animEffect transition="in" filter="fade">
                                      <p:cBhvr>
                                        <p:cTn id="38" dur="500"/>
                                        <p:tgtEl>
                                          <p:spTgt spid="248845"/>
                                        </p:tgtEl>
                                      </p:cBhvr>
                                    </p:animEffect>
                                  </p:childTnLst>
                                </p:cTn>
                              </p:par>
                              <p:par>
                                <p:cTn id="39" presetID="10" presetClass="entr" presetSubtype="0" fill="hold" grpId="1" nodeType="withEffect">
                                  <p:stCondLst>
                                    <p:cond delay="1000"/>
                                  </p:stCondLst>
                                  <p:childTnLst>
                                    <p:set>
                                      <p:cBhvr>
                                        <p:cTn id="40" dur="1" fill="hold">
                                          <p:stCondLst>
                                            <p:cond delay="0"/>
                                          </p:stCondLst>
                                        </p:cTn>
                                        <p:tgtEl>
                                          <p:spTgt spid="248843"/>
                                        </p:tgtEl>
                                        <p:attrNameLst>
                                          <p:attrName>style.visibility</p:attrName>
                                        </p:attrNameLst>
                                      </p:cBhvr>
                                      <p:to>
                                        <p:strVal val="visible"/>
                                      </p:to>
                                    </p:set>
                                    <p:animEffect transition="in" filter="fade">
                                      <p:cBhvr>
                                        <p:cTn id="41" dur="500"/>
                                        <p:tgtEl>
                                          <p:spTgt spid="248843"/>
                                        </p:tgtEl>
                                      </p:cBhvr>
                                    </p:animEffect>
                                  </p:childTnLst>
                                </p:cTn>
                              </p:par>
                              <p:par>
                                <p:cTn id="42" presetID="10" presetClass="entr" presetSubtype="0" fill="hold" grpId="1" nodeType="withEffect">
                                  <p:stCondLst>
                                    <p:cond delay="1100"/>
                                  </p:stCondLst>
                                  <p:childTnLst>
                                    <p:set>
                                      <p:cBhvr>
                                        <p:cTn id="43" dur="1" fill="hold">
                                          <p:stCondLst>
                                            <p:cond delay="0"/>
                                          </p:stCondLst>
                                        </p:cTn>
                                        <p:tgtEl>
                                          <p:spTgt spid="248844"/>
                                        </p:tgtEl>
                                        <p:attrNameLst>
                                          <p:attrName>style.visibility</p:attrName>
                                        </p:attrNameLst>
                                      </p:cBhvr>
                                      <p:to>
                                        <p:strVal val="visible"/>
                                      </p:to>
                                    </p:set>
                                    <p:animEffect transition="in" filter="fade">
                                      <p:cBhvr>
                                        <p:cTn id="44" dur="500"/>
                                        <p:tgtEl>
                                          <p:spTgt spid="248844"/>
                                        </p:tgtEl>
                                      </p:cBhvr>
                                    </p:animEffect>
                                  </p:childTnLst>
                                </p:cTn>
                              </p:par>
                              <p:par>
                                <p:cTn id="45" presetID="10" presetClass="entr" presetSubtype="0" fill="hold" grpId="1" nodeType="withEffect">
                                  <p:stCondLst>
                                    <p:cond delay="1100"/>
                                  </p:stCondLst>
                                  <p:childTnLst>
                                    <p:set>
                                      <p:cBhvr>
                                        <p:cTn id="46" dur="1" fill="hold">
                                          <p:stCondLst>
                                            <p:cond delay="0"/>
                                          </p:stCondLst>
                                        </p:cTn>
                                        <p:tgtEl>
                                          <p:spTgt spid="248839"/>
                                        </p:tgtEl>
                                        <p:attrNameLst>
                                          <p:attrName>style.visibility</p:attrName>
                                        </p:attrNameLst>
                                      </p:cBhvr>
                                      <p:to>
                                        <p:strVal val="visible"/>
                                      </p:to>
                                    </p:set>
                                    <p:animEffect transition="in" filter="fade">
                                      <p:cBhvr>
                                        <p:cTn id="47" dur="500"/>
                                        <p:tgtEl>
                                          <p:spTgt spid="248839"/>
                                        </p:tgtEl>
                                      </p:cBhvr>
                                    </p:animEffect>
                                  </p:childTnLst>
                                </p:cTn>
                              </p:par>
                              <p:par>
                                <p:cTn id="48" presetID="10" presetClass="entr" presetSubtype="0" fill="hold" grpId="1" nodeType="withEffect">
                                  <p:stCondLst>
                                    <p:cond delay="1200"/>
                                  </p:stCondLst>
                                  <p:childTnLst>
                                    <p:set>
                                      <p:cBhvr>
                                        <p:cTn id="49" dur="1" fill="hold">
                                          <p:stCondLst>
                                            <p:cond delay="0"/>
                                          </p:stCondLst>
                                        </p:cTn>
                                        <p:tgtEl>
                                          <p:spTgt spid="248846"/>
                                        </p:tgtEl>
                                        <p:attrNameLst>
                                          <p:attrName>style.visibility</p:attrName>
                                        </p:attrNameLst>
                                      </p:cBhvr>
                                      <p:to>
                                        <p:strVal val="visible"/>
                                      </p:to>
                                    </p:set>
                                    <p:animEffect transition="in" filter="fade">
                                      <p:cBhvr>
                                        <p:cTn id="50" dur="500"/>
                                        <p:tgtEl>
                                          <p:spTgt spid="248846"/>
                                        </p:tgtEl>
                                      </p:cBhvr>
                                    </p:animEffect>
                                  </p:childTnLst>
                                </p:cTn>
                              </p:par>
                              <p:par>
                                <p:cTn id="51" presetID="10" presetClass="entr" presetSubtype="0" fill="hold" grpId="1" nodeType="withEffect">
                                  <p:stCondLst>
                                    <p:cond delay="1200"/>
                                  </p:stCondLst>
                                  <p:childTnLst>
                                    <p:set>
                                      <p:cBhvr>
                                        <p:cTn id="52" dur="1" fill="hold">
                                          <p:stCondLst>
                                            <p:cond delay="0"/>
                                          </p:stCondLst>
                                        </p:cTn>
                                        <p:tgtEl>
                                          <p:spTgt spid="248840"/>
                                        </p:tgtEl>
                                        <p:attrNameLst>
                                          <p:attrName>style.visibility</p:attrName>
                                        </p:attrNameLst>
                                      </p:cBhvr>
                                      <p:to>
                                        <p:strVal val="visible"/>
                                      </p:to>
                                    </p:set>
                                    <p:animEffect transition="in" filter="fade">
                                      <p:cBhvr>
                                        <p:cTn id="53" dur="500"/>
                                        <p:tgtEl>
                                          <p:spTgt spid="248840"/>
                                        </p:tgtEl>
                                      </p:cBhvr>
                                    </p:animEffect>
                                  </p:childTnLst>
                                </p:cTn>
                              </p:par>
                              <p:par>
                                <p:cTn id="54" presetID="10" presetClass="entr" presetSubtype="0" fill="hold" grpId="1" nodeType="withEffect">
                                  <p:stCondLst>
                                    <p:cond delay="1300"/>
                                  </p:stCondLst>
                                  <p:childTnLst>
                                    <p:set>
                                      <p:cBhvr>
                                        <p:cTn id="55" dur="1" fill="hold">
                                          <p:stCondLst>
                                            <p:cond delay="0"/>
                                          </p:stCondLst>
                                        </p:cTn>
                                        <p:tgtEl>
                                          <p:spTgt spid="248847"/>
                                        </p:tgtEl>
                                        <p:attrNameLst>
                                          <p:attrName>style.visibility</p:attrName>
                                        </p:attrNameLst>
                                      </p:cBhvr>
                                      <p:to>
                                        <p:strVal val="visible"/>
                                      </p:to>
                                    </p:set>
                                    <p:animEffect transition="in" filter="fade">
                                      <p:cBhvr>
                                        <p:cTn id="56" dur="500"/>
                                        <p:tgtEl>
                                          <p:spTgt spid="248847"/>
                                        </p:tgtEl>
                                      </p:cBhvr>
                                    </p:animEffect>
                                  </p:childTnLst>
                                </p:cTn>
                              </p:par>
                              <p:par>
                                <p:cTn id="57" presetID="10" presetClass="entr" presetSubtype="0" fill="hold" grpId="1" nodeType="withEffect">
                                  <p:stCondLst>
                                    <p:cond delay="1300"/>
                                  </p:stCondLst>
                                  <p:childTnLst>
                                    <p:set>
                                      <p:cBhvr>
                                        <p:cTn id="58" dur="1" fill="hold">
                                          <p:stCondLst>
                                            <p:cond delay="0"/>
                                          </p:stCondLst>
                                        </p:cTn>
                                        <p:tgtEl>
                                          <p:spTgt spid="248841"/>
                                        </p:tgtEl>
                                        <p:attrNameLst>
                                          <p:attrName>style.visibility</p:attrName>
                                        </p:attrNameLst>
                                      </p:cBhvr>
                                      <p:to>
                                        <p:strVal val="visible"/>
                                      </p:to>
                                    </p:set>
                                    <p:animEffect transition="in" filter="fade">
                                      <p:cBhvr>
                                        <p:cTn id="59" dur="500"/>
                                        <p:tgtEl>
                                          <p:spTgt spid="248841"/>
                                        </p:tgtEl>
                                      </p:cBhvr>
                                    </p:animEffect>
                                  </p:childTnLst>
                                </p:cTn>
                              </p:par>
                              <p:par>
                                <p:cTn id="60" presetID="10" presetClass="entr" presetSubtype="0" fill="hold" grpId="1" nodeType="withEffect">
                                  <p:stCondLst>
                                    <p:cond delay="1400"/>
                                  </p:stCondLst>
                                  <p:childTnLst>
                                    <p:set>
                                      <p:cBhvr>
                                        <p:cTn id="61" dur="1" fill="hold">
                                          <p:stCondLst>
                                            <p:cond delay="0"/>
                                          </p:stCondLst>
                                        </p:cTn>
                                        <p:tgtEl>
                                          <p:spTgt spid="248848"/>
                                        </p:tgtEl>
                                        <p:attrNameLst>
                                          <p:attrName>style.visibility</p:attrName>
                                        </p:attrNameLst>
                                      </p:cBhvr>
                                      <p:to>
                                        <p:strVal val="visible"/>
                                      </p:to>
                                    </p:set>
                                    <p:animEffect transition="in" filter="fade">
                                      <p:cBhvr>
                                        <p:cTn id="62" dur="500"/>
                                        <p:tgtEl>
                                          <p:spTgt spid="248848"/>
                                        </p:tgtEl>
                                      </p:cBhvr>
                                    </p:animEffect>
                                  </p:childTnLst>
                                </p:cTn>
                              </p:par>
                              <p:par>
                                <p:cTn id="63" presetID="10" presetClass="entr" presetSubtype="0" fill="hold" grpId="1" nodeType="withEffect">
                                  <p:stCondLst>
                                    <p:cond delay="1400"/>
                                  </p:stCondLst>
                                  <p:childTnLst>
                                    <p:set>
                                      <p:cBhvr>
                                        <p:cTn id="64" dur="1" fill="hold">
                                          <p:stCondLst>
                                            <p:cond delay="0"/>
                                          </p:stCondLst>
                                        </p:cTn>
                                        <p:tgtEl>
                                          <p:spTgt spid="248838"/>
                                        </p:tgtEl>
                                        <p:attrNameLst>
                                          <p:attrName>style.visibility</p:attrName>
                                        </p:attrNameLst>
                                      </p:cBhvr>
                                      <p:to>
                                        <p:strVal val="visible"/>
                                      </p:to>
                                    </p:set>
                                    <p:animEffect transition="in" filter="fade">
                                      <p:cBhvr>
                                        <p:cTn id="65" dur="500"/>
                                        <p:tgtEl>
                                          <p:spTgt spid="248838"/>
                                        </p:tgtEl>
                                      </p:cBhvr>
                                    </p:animEffect>
                                  </p:childTnLst>
                                </p:cTn>
                              </p:par>
                              <p:par>
                                <p:cTn id="66" presetID="10" presetClass="entr" presetSubtype="0" fill="hold" grpId="1" nodeType="withEffect">
                                  <p:stCondLst>
                                    <p:cond delay="1500"/>
                                  </p:stCondLst>
                                  <p:childTnLst>
                                    <p:set>
                                      <p:cBhvr>
                                        <p:cTn id="67" dur="1" fill="hold">
                                          <p:stCondLst>
                                            <p:cond delay="0"/>
                                          </p:stCondLst>
                                        </p:cTn>
                                        <p:tgtEl>
                                          <p:spTgt spid="248849"/>
                                        </p:tgtEl>
                                        <p:attrNameLst>
                                          <p:attrName>style.visibility</p:attrName>
                                        </p:attrNameLst>
                                      </p:cBhvr>
                                      <p:to>
                                        <p:strVal val="visible"/>
                                      </p:to>
                                    </p:set>
                                    <p:animEffect transition="in" filter="fade">
                                      <p:cBhvr>
                                        <p:cTn id="68" dur="500"/>
                                        <p:tgtEl>
                                          <p:spTgt spid="248849"/>
                                        </p:tgtEl>
                                      </p:cBhvr>
                                    </p:animEffect>
                                  </p:childTnLst>
                                </p:cTn>
                              </p:par>
                              <p:par>
                                <p:cTn id="69" presetID="10" presetClass="entr" presetSubtype="0" fill="hold" grpId="1" nodeType="withEffect">
                                  <p:stCondLst>
                                    <p:cond delay="1500"/>
                                  </p:stCondLst>
                                  <p:childTnLst>
                                    <p:set>
                                      <p:cBhvr>
                                        <p:cTn id="70" dur="1" fill="hold">
                                          <p:stCondLst>
                                            <p:cond delay="0"/>
                                          </p:stCondLst>
                                        </p:cTn>
                                        <p:tgtEl>
                                          <p:spTgt spid="248842"/>
                                        </p:tgtEl>
                                        <p:attrNameLst>
                                          <p:attrName>style.visibility</p:attrName>
                                        </p:attrNameLst>
                                      </p:cBhvr>
                                      <p:to>
                                        <p:strVal val="visible"/>
                                      </p:to>
                                    </p:set>
                                    <p:animEffect transition="in" filter="fade">
                                      <p:cBhvr>
                                        <p:cTn id="71" dur="500"/>
                                        <p:tgtEl>
                                          <p:spTgt spid="248842"/>
                                        </p:tgtEl>
                                      </p:cBhvr>
                                    </p:animEffect>
                                  </p:childTnLst>
                                </p:cTn>
                              </p:par>
                              <p:par>
                                <p:cTn id="72" presetID="64" presetClass="path" presetSubtype="0" accel="50000" decel="50000" fill="hold" grpId="0" nodeType="withEffect">
                                  <p:stCondLst>
                                    <p:cond delay="1300"/>
                                  </p:stCondLst>
                                  <p:childTnLst>
                                    <p:animMotion origin="layout" path="M -3.61111E-6 -3.7037E-6 L -3.61111E-6 -0.09166 " pathEditMode="relative" rAng="0" ptsTypes="AA">
                                      <p:cBhvr>
                                        <p:cTn id="73" dur="3000" fill="hold"/>
                                        <p:tgtEl>
                                          <p:spTgt spid="248837"/>
                                        </p:tgtEl>
                                        <p:attrNameLst>
                                          <p:attrName>ppt_x</p:attrName>
                                          <p:attrName>ppt_y</p:attrName>
                                        </p:attrNameLst>
                                      </p:cBhvr>
                                      <p:rCtr x="0" y="-4583"/>
                                    </p:animMotion>
                                  </p:childTnLst>
                                </p:cTn>
                              </p:par>
                              <p:par>
                                <p:cTn id="74" presetID="64" presetClass="path" presetSubtype="0" accel="50000" decel="50000" fill="hold" grpId="0" nodeType="withEffect">
                                  <p:stCondLst>
                                    <p:cond delay="1300"/>
                                  </p:stCondLst>
                                  <p:childTnLst>
                                    <p:animMotion origin="layout" path="M 4.16667E-6 -4.07407E-6 L 4.16667E-6 -0.13912 " pathEditMode="relative" rAng="0" ptsTypes="AA">
                                      <p:cBhvr>
                                        <p:cTn id="75" dur="3000" fill="hold"/>
                                        <p:tgtEl>
                                          <p:spTgt spid="248845"/>
                                        </p:tgtEl>
                                        <p:attrNameLst>
                                          <p:attrName>ppt_x</p:attrName>
                                          <p:attrName>ppt_y</p:attrName>
                                        </p:attrNameLst>
                                      </p:cBhvr>
                                      <p:rCtr x="0" y="-6968"/>
                                    </p:animMotion>
                                  </p:childTnLst>
                                </p:cTn>
                              </p:par>
                              <p:par>
                                <p:cTn id="76" presetID="64" presetClass="path" presetSubtype="0" accel="50000" decel="50000" fill="hold" grpId="0" nodeType="withEffect">
                                  <p:stCondLst>
                                    <p:cond delay="1300"/>
                                  </p:stCondLst>
                                  <p:childTnLst>
                                    <p:animMotion origin="layout" path="M 1.94444E-6 3.7037E-7 L 1.94444E-6 -0.08634 " pathEditMode="relative" rAng="0" ptsTypes="AA">
                                      <p:cBhvr>
                                        <p:cTn id="77" dur="3000" fill="hold"/>
                                        <p:tgtEl>
                                          <p:spTgt spid="248844"/>
                                        </p:tgtEl>
                                        <p:attrNameLst>
                                          <p:attrName>ppt_x</p:attrName>
                                          <p:attrName>ppt_y</p:attrName>
                                        </p:attrNameLst>
                                      </p:cBhvr>
                                      <p:rCtr x="0" y="-4329"/>
                                    </p:animMotion>
                                  </p:childTnLst>
                                </p:cTn>
                              </p:par>
                              <p:par>
                                <p:cTn id="78" presetID="64" presetClass="path" presetSubtype="0" accel="50000" decel="50000" fill="hold" grpId="0" nodeType="withEffect">
                                  <p:stCondLst>
                                    <p:cond delay="1300"/>
                                  </p:stCondLst>
                                  <p:childTnLst>
                                    <p:animMotion origin="layout" path="M -4.72222E-6 0 L -4.72222E-6 -0.1338 " pathEditMode="relative" rAng="0" ptsTypes="AA">
                                      <p:cBhvr>
                                        <p:cTn id="79" dur="3000" fill="hold"/>
                                        <p:tgtEl>
                                          <p:spTgt spid="248846"/>
                                        </p:tgtEl>
                                        <p:attrNameLst>
                                          <p:attrName>ppt_x</p:attrName>
                                          <p:attrName>ppt_y</p:attrName>
                                        </p:attrNameLst>
                                      </p:cBhvr>
                                      <p:rCtr x="0" y="-6690"/>
                                    </p:animMotion>
                                  </p:childTnLst>
                                </p:cTn>
                              </p:par>
                              <p:par>
                                <p:cTn id="80" presetID="64" presetClass="path" presetSubtype="0" accel="50000" decel="50000" fill="hold" grpId="0" nodeType="withEffect">
                                  <p:stCondLst>
                                    <p:cond delay="1300"/>
                                  </p:stCondLst>
                                  <p:childTnLst>
                                    <p:animMotion origin="layout" path="M 1.11111E-6 3.33333E-6 L 1.11111E-6 -0.11297 " pathEditMode="relative" rAng="0" ptsTypes="AA">
                                      <p:cBhvr>
                                        <p:cTn id="81" dur="3000" fill="hold"/>
                                        <p:tgtEl>
                                          <p:spTgt spid="248847"/>
                                        </p:tgtEl>
                                        <p:attrNameLst>
                                          <p:attrName>ppt_x</p:attrName>
                                          <p:attrName>ppt_y</p:attrName>
                                        </p:attrNameLst>
                                      </p:cBhvr>
                                      <p:rCtr x="0" y="-5648"/>
                                    </p:animMotion>
                                  </p:childTnLst>
                                </p:cTn>
                              </p:par>
                              <p:par>
                                <p:cTn id="82" presetID="64" presetClass="path" presetSubtype="0" accel="50000" decel="50000" fill="hold" grpId="0" nodeType="withEffect">
                                  <p:stCondLst>
                                    <p:cond delay="1300"/>
                                  </p:stCondLst>
                                  <p:childTnLst>
                                    <p:animMotion origin="layout" path="M 0 -2.96296E-6 L 0 -0.07592 " pathEditMode="relative" rAng="0" ptsTypes="AA">
                                      <p:cBhvr>
                                        <p:cTn id="83" dur="3000" fill="hold"/>
                                        <p:tgtEl>
                                          <p:spTgt spid="248848"/>
                                        </p:tgtEl>
                                        <p:attrNameLst>
                                          <p:attrName>ppt_x</p:attrName>
                                          <p:attrName>ppt_y</p:attrName>
                                        </p:attrNameLst>
                                      </p:cBhvr>
                                      <p:rCtr x="0" y="-3796"/>
                                    </p:animMotion>
                                  </p:childTnLst>
                                </p:cTn>
                              </p:par>
                              <p:par>
                                <p:cTn id="84" presetID="64" presetClass="path" presetSubtype="0" accel="50000" decel="50000" fill="hold" grpId="0" nodeType="withEffect">
                                  <p:stCondLst>
                                    <p:cond delay="1300"/>
                                  </p:stCondLst>
                                  <p:childTnLst>
                                    <p:animMotion origin="layout" path="M -3.61111E-6 -4.44444E-6 L 0.00608 -0.13634 " pathEditMode="relative" rAng="0" ptsTypes="AA">
                                      <p:cBhvr>
                                        <p:cTn id="85" dur="3000" fill="hold"/>
                                        <p:tgtEl>
                                          <p:spTgt spid="248849"/>
                                        </p:tgtEl>
                                        <p:attrNameLst>
                                          <p:attrName>ppt_x</p:attrName>
                                          <p:attrName>ppt_y</p:attrName>
                                        </p:attrNameLst>
                                      </p:cBhvr>
                                      <p:rCtr x="295" y="-6829"/>
                                    </p:animMotion>
                                  </p:childTnLst>
                                </p:cTn>
                              </p:par>
                              <p:par>
                                <p:cTn id="86" presetID="42" presetClass="path" presetSubtype="0" accel="50000" decel="50000" fill="hold" grpId="0" nodeType="withEffect">
                                  <p:stCondLst>
                                    <p:cond delay="1300"/>
                                  </p:stCondLst>
                                  <p:childTnLst>
                                    <p:animMotion origin="layout" path="M -3.61111E-6 4.07407E-6 L -3.61111E-6 0.09213 " pathEditMode="relative" rAng="0" ptsTypes="AA">
                                      <p:cBhvr>
                                        <p:cTn id="87" dur="3000" fill="hold"/>
                                        <p:tgtEl>
                                          <p:spTgt spid="248836"/>
                                        </p:tgtEl>
                                        <p:attrNameLst>
                                          <p:attrName>ppt_x</p:attrName>
                                          <p:attrName>ppt_y</p:attrName>
                                        </p:attrNameLst>
                                      </p:cBhvr>
                                      <p:rCtr x="0" y="4606"/>
                                    </p:animMotion>
                                  </p:childTnLst>
                                </p:cTn>
                              </p:par>
                              <p:par>
                                <p:cTn id="88" presetID="42" presetClass="path" presetSubtype="0" accel="50000" decel="50000" fill="hold" grpId="0" nodeType="withEffect">
                                  <p:stCondLst>
                                    <p:cond delay="1300"/>
                                  </p:stCondLst>
                                  <p:childTnLst>
                                    <p:animMotion origin="layout" path="M 4.16667E-6 3.7037E-7 L 4.16667E-6 0.13403 " pathEditMode="relative" rAng="0" ptsTypes="AA">
                                      <p:cBhvr>
                                        <p:cTn id="89" dur="3000" fill="hold"/>
                                        <p:tgtEl>
                                          <p:spTgt spid="248843"/>
                                        </p:tgtEl>
                                        <p:attrNameLst>
                                          <p:attrName>ppt_x</p:attrName>
                                          <p:attrName>ppt_y</p:attrName>
                                        </p:attrNameLst>
                                      </p:cBhvr>
                                      <p:rCtr x="0" y="6690"/>
                                    </p:animMotion>
                                  </p:childTnLst>
                                </p:cTn>
                              </p:par>
                              <p:par>
                                <p:cTn id="90" presetID="42" presetClass="path" presetSubtype="0" accel="50000" decel="50000" fill="hold" grpId="0" nodeType="withEffect">
                                  <p:stCondLst>
                                    <p:cond delay="1300"/>
                                  </p:stCondLst>
                                  <p:childTnLst>
                                    <p:animMotion origin="layout" path="M 1.94444E-6 4.07407E-6 L 1.94444E-6 0.09213 " pathEditMode="relative" rAng="0" ptsTypes="AA">
                                      <p:cBhvr>
                                        <p:cTn id="91" dur="3000" fill="hold"/>
                                        <p:tgtEl>
                                          <p:spTgt spid="248839"/>
                                        </p:tgtEl>
                                        <p:attrNameLst>
                                          <p:attrName>ppt_x</p:attrName>
                                          <p:attrName>ppt_y</p:attrName>
                                        </p:attrNameLst>
                                      </p:cBhvr>
                                      <p:rCtr x="0" y="4606"/>
                                    </p:animMotion>
                                  </p:childTnLst>
                                </p:cTn>
                              </p:par>
                              <p:par>
                                <p:cTn id="92" presetID="42" presetClass="path" presetSubtype="0" accel="50000" decel="50000" fill="hold" grpId="0" nodeType="withEffect">
                                  <p:stCondLst>
                                    <p:cond delay="1300"/>
                                  </p:stCondLst>
                                  <p:childTnLst>
                                    <p:animMotion origin="layout" path="M -4.72222E-6 -2.96296E-6 L -4.72222E-6 0.1551 " pathEditMode="relative" rAng="0" ptsTypes="AA">
                                      <p:cBhvr>
                                        <p:cTn id="93" dur="3000" fill="hold"/>
                                        <p:tgtEl>
                                          <p:spTgt spid="248840"/>
                                        </p:tgtEl>
                                        <p:attrNameLst>
                                          <p:attrName>ppt_x</p:attrName>
                                          <p:attrName>ppt_y</p:attrName>
                                        </p:attrNameLst>
                                      </p:cBhvr>
                                      <p:rCtr x="0" y="7755"/>
                                    </p:animMotion>
                                  </p:childTnLst>
                                </p:cTn>
                              </p:par>
                              <p:par>
                                <p:cTn id="94" presetID="42" presetClass="path" presetSubtype="0" accel="50000" decel="50000" fill="hold" grpId="0" nodeType="withEffect">
                                  <p:stCondLst>
                                    <p:cond delay="1300"/>
                                  </p:stCondLst>
                                  <p:childTnLst>
                                    <p:animMotion origin="layout" path="M 1.11111E-6 -3.7037E-6 L 1.11111E-6 0.12871 " pathEditMode="relative" rAng="0" ptsTypes="AA">
                                      <p:cBhvr>
                                        <p:cTn id="95" dur="3000" fill="hold"/>
                                        <p:tgtEl>
                                          <p:spTgt spid="248841"/>
                                        </p:tgtEl>
                                        <p:attrNameLst>
                                          <p:attrName>ppt_x</p:attrName>
                                          <p:attrName>ppt_y</p:attrName>
                                        </p:attrNameLst>
                                      </p:cBhvr>
                                      <p:rCtr x="0" y="6435"/>
                                    </p:animMotion>
                                  </p:childTnLst>
                                </p:cTn>
                              </p:par>
                              <p:par>
                                <p:cTn id="96" presetID="42" presetClass="path" presetSubtype="0" accel="50000" decel="50000" fill="hold" grpId="0" nodeType="withEffect">
                                  <p:stCondLst>
                                    <p:cond delay="1300"/>
                                  </p:stCondLst>
                                  <p:childTnLst>
                                    <p:animMotion origin="layout" path="M 0 -4.07407E-6 L 0 0.07084 " pathEditMode="relative" rAng="0" ptsTypes="AA">
                                      <p:cBhvr>
                                        <p:cTn id="97" dur="3000" fill="hold"/>
                                        <p:tgtEl>
                                          <p:spTgt spid="248842"/>
                                        </p:tgtEl>
                                        <p:attrNameLst>
                                          <p:attrName>ppt_x</p:attrName>
                                          <p:attrName>ppt_y</p:attrName>
                                        </p:attrNameLst>
                                      </p:cBhvr>
                                      <p:rCtr x="0" y="3542"/>
                                    </p:animMotion>
                                  </p:childTnLst>
                                </p:cTn>
                              </p:par>
                              <p:par>
                                <p:cTn id="98" presetID="42" presetClass="path" presetSubtype="0" accel="50000" decel="50000" fill="hold" grpId="0" nodeType="withEffect">
                                  <p:stCondLst>
                                    <p:cond delay="1300"/>
                                  </p:stCondLst>
                                  <p:childTnLst>
                                    <p:animMotion origin="layout" path="M -3.61111E-6 3.7037E-7 L -3.61111E-6 0.14468 " pathEditMode="relative" rAng="0" ptsTypes="AA">
                                      <p:cBhvr>
                                        <p:cTn id="99" dur="3000" fill="hold"/>
                                        <p:tgtEl>
                                          <p:spTgt spid="248838"/>
                                        </p:tgtEl>
                                        <p:attrNameLst>
                                          <p:attrName>ppt_x</p:attrName>
                                          <p:attrName>ppt_y</p:attrName>
                                        </p:attrNameLst>
                                      </p:cBhvr>
                                      <p:rCtr x="0" y="7222"/>
                                    </p:animMotion>
                                  </p:childTnLst>
                                </p:cTn>
                              </p:par>
                              <p:par>
                                <p:cTn id="100" presetID="10" presetClass="entr" presetSubtype="0" fill="hold" grpId="1" nodeType="withEffect">
                                  <p:stCondLst>
                                    <p:cond delay="1500"/>
                                  </p:stCondLst>
                                  <p:childTnLst>
                                    <p:set>
                                      <p:cBhvr>
                                        <p:cTn id="101" dur="1" fill="hold">
                                          <p:stCondLst>
                                            <p:cond delay="0"/>
                                          </p:stCondLst>
                                        </p:cTn>
                                        <p:tgtEl>
                                          <p:spTgt spid="248879"/>
                                        </p:tgtEl>
                                        <p:attrNameLst>
                                          <p:attrName>style.visibility</p:attrName>
                                        </p:attrNameLst>
                                      </p:cBhvr>
                                      <p:to>
                                        <p:strVal val="visible"/>
                                      </p:to>
                                    </p:set>
                                    <p:animEffect transition="in" filter="fade">
                                      <p:cBhvr>
                                        <p:cTn id="102" dur="500"/>
                                        <p:tgtEl>
                                          <p:spTgt spid="248879"/>
                                        </p:tgtEl>
                                      </p:cBhvr>
                                    </p:animEffect>
                                  </p:childTnLst>
                                </p:cTn>
                              </p:par>
                              <p:par>
                                <p:cTn id="103" presetID="42" presetClass="path" presetSubtype="0" accel="50000" decel="50000" fill="hold" grpId="0" nodeType="withEffect">
                                  <p:stCondLst>
                                    <p:cond delay="1500"/>
                                  </p:stCondLst>
                                  <p:childTnLst>
                                    <p:animMotion origin="layout" path="M 5E-6 -4.07407E-6 L 5E-6 0.05 " pathEditMode="relative" rAng="0" ptsTypes="AA">
                                      <p:cBhvr>
                                        <p:cTn id="104" dur="3000" fill="hold"/>
                                        <p:tgtEl>
                                          <p:spTgt spid="248879"/>
                                        </p:tgtEl>
                                        <p:attrNameLst>
                                          <p:attrName>ppt_x</p:attrName>
                                          <p:attrName>ppt_y</p:attrName>
                                        </p:attrNameLst>
                                      </p:cBhvr>
                                      <p:rCtr x="0" y="2500"/>
                                    </p:animMotion>
                                  </p:childTnLst>
                                </p:cTn>
                              </p:par>
                              <p:par>
                                <p:cTn id="105" presetID="10" presetClass="entr" presetSubtype="0" fill="hold" grpId="1" nodeType="withEffect">
                                  <p:stCondLst>
                                    <p:cond delay="1500"/>
                                  </p:stCondLst>
                                  <p:childTnLst>
                                    <p:set>
                                      <p:cBhvr>
                                        <p:cTn id="106" dur="1" fill="hold">
                                          <p:stCondLst>
                                            <p:cond delay="0"/>
                                          </p:stCondLst>
                                        </p:cTn>
                                        <p:tgtEl>
                                          <p:spTgt spid="248880"/>
                                        </p:tgtEl>
                                        <p:attrNameLst>
                                          <p:attrName>style.visibility</p:attrName>
                                        </p:attrNameLst>
                                      </p:cBhvr>
                                      <p:to>
                                        <p:strVal val="visible"/>
                                      </p:to>
                                    </p:set>
                                    <p:animEffect transition="in" filter="fade">
                                      <p:cBhvr>
                                        <p:cTn id="107" dur="500"/>
                                        <p:tgtEl>
                                          <p:spTgt spid="248880"/>
                                        </p:tgtEl>
                                      </p:cBhvr>
                                    </p:animEffect>
                                  </p:childTnLst>
                                </p:cTn>
                              </p:par>
                              <p:par>
                                <p:cTn id="108" presetID="42" presetClass="path" presetSubtype="0" accel="50000" decel="50000" fill="hold" grpId="0" nodeType="withEffect">
                                  <p:stCondLst>
                                    <p:cond delay="1500"/>
                                  </p:stCondLst>
                                  <p:childTnLst>
                                    <p:animMotion origin="layout" path="M -4.44444E-6 7.40741E-7 L -0.00381 -0.15741 " pathEditMode="relative" rAng="0" ptsTypes="AA">
                                      <p:cBhvr>
                                        <p:cTn id="109" dur="3000" fill="hold"/>
                                        <p:tgtEl>
                                          <p:spTgt spid="248880"/>
                                        </p:tgtEl>
                                        <p:attrNameLst>
                                          <p:attrName>ppt_x</p:attrName>
                                          <p:attrName>ppt_y</p:attrName>
                                        </p:attrNameLst>
                                      </p:cBhvr>
                                      <p:rCtr x="-191" y="-7870"/>
                                    </p:animMotion>
                                  </p:childTnLst>
                                </p:cTn>
                              </p:par>
                              <p:par>
                                <p:cTn id="110" presetID="10" presetClass="entr" presetSubtype="0" fill="hold" grpId="1" nodeType="withEffect">
                                  <p:stCondLst>
                                    <p:cond delay="1600"/>
                                  </p:stCondLst>
                                  <p:childTnLst>
                                    <p:set>
                                      <p:cBhvr>
                                        <p:cTn id="111" dur="1" fill="hold">
                                          <p:stCondLst>
                                            <p:cond delay="0"/>
                                          </p:stCondLst>
                                        </p:cTn>
                                        <p:tgtEl>
                                          <p:spTgt spid="248881"/>
                                        </p:tgtEl>
                                        <p:attrNameLst>
                                          <p:attrName>style.visibility</p:attrName>
                                        </p:attrNameLst>
                                      </p:cBhvr>
                                      <p:to>
                                        <p:strVal val="visible"/>
                                      </p:to>
                                    </p:set>
                                    <p:animEffect transition="in" filter="fade">
                                      <p:cBhvr>
                                        <p:cTn id="112" dur="500"/>
                                        <p:tgtEl>
                                          <p:spTgt spid="248881"/>
                                        </p:tgtEl>
                                      </p:cBhvr>
                                    </p:animEffect>
                                  </p:childTnLst>
                                </p:cTn>
                              </p:par>
                              <p:par>
                                <p:cTn id="113" presetID="42" presetClass="path" presetSubtype="0" accel="50000" decel="50000" fill="hold" grpId="0" nodeType="withEffect">
                                  <p:stCondLst>
                                    <p:cond delay="1600"/>
                                  </p:stCondLst>
                                  <p:childTnLst>
                                    <p:animMotion origin="layout" path="M -2.77778E-7 2.22222E-6 L -0.0059 0.0919 " pathEditMode="relative" rAng="0" ptsTypes="AA">
                                      <p:cBhvr>
                                        <p:cTn id="114" dur="3000" fill="hold"/>
                                        <p:tgtEl>
                                          <p:spTgt spid="248881"/>
                                        </p:tgtEl>
                                        <p:attrNameLst>
                                          <p:attrName>ppt_x</p:attrName>
                                          <p:attrName>ppt_y</p:attrName>
                                        </p:attrNameLst>
                                      </p:cBhvr>
                                      <p:rCtr x="-295" y="4583"/>
                                    </p:animMotion>
                                  </p:childTnLst>
                                </p:cTn>
                              </p:par>
                              <p:par>
                                <p:cTn id="115" presetID="10" presetClass="entr" presetSubtype="0" fill="hold" grpId="1" nodeType="withEffect">
                                  <p:stCondLst>
                                    <p:cond delay="1600"/>
                                  </p:stCondLst>
                                  <p:childTnLst>
                                    <p:set>
                                      <p:cBhvr>
                                        <p:cTn id="116" dur="1" fill="hold">
                                          <p:stCondLst>
                                            <p:cond delay="0"/>
                                          </p:stCondLst>
                                        </p:cTn>
                                        <p:tgtEl>
                                          <p:spTgt spid="248882"/>
                                        </p:tgtEl>
                                        <p:attrNameLst>
                                          <p:attrName>style.visibility</p:attrName>
                                        </p:attrNameLst>
                                      </p:cBhvr>
                                      <p:to>
                                        <p:strVal val="visible"/>
                                      </p:to>
                                    </p:set>
                                    <p:animEffect transition="in" filter="fade">
                                      <p:cBhvr>
                                        <p:cTn id="117" dur="500"/>
                                        <p:tgtEl>
                                          <p:spTgt spid="248882"/>
                                        </p:tgtEl>
                                      </p:cBhvr>
                                    </p:animEffect>
                                  </p:childTnLst>
                                </p:cTn>
                              </p:par>
                              <p:par>
                                <p:cTn id="118" presetID="42" presetClass="path" presetSubtype="0" accel="50000" decel="50000" fill="hold" grpId="0" nodeType="withEffect">
                                  <p:stCondLst>
                                    <p:cond delay="1600"/>
                                  </p:stCondLst>
                                  <p:childTnLst>
                                    <p:animMotion origin="layout" path="M 8.33333E-7 -1.11111E-6 L 0.00017 -0.11551 " pathEditMode="relative" rAng="0" ptsTypes="AA">
                                      <p:cBhvr>
                                        <p:cTn id="119" dur="3000" fill="hold"/>
                                        <p:tgtEl>
                                          <p:spTgt spid="248882"/>
                                        </p:tgtEl>
                                        <p:attrNameLst>
                                          <p:attrName>ppt_x</p:attrName>
                                          <p:attrName>ppt_y</p:attrName>
                                        </p:attrNameLst>
                                      </p:cBhvr>
                                      <p:rCtr x="0" y="-5787"/>
                                    </p:animMotion>
                                  </p:childTnLst>
                                </p:cTn>
                              </p:par>
                              <p:par>
                                <p:cTn id="120" presetID="10" presetClass="entr" presetSubtype="0" fill="hold" grpId="1" nodeType="withEffect">
                                  <p:stCondLst>
                                    <p:cond delay="1700"/>
                                  </p:stCondLst>
                                  <p:childTnLst>
                                    <p:set>
                                      <p:cBhvr>
                                        <p:cTn id="121" dur="1" fill="hold">
                                          <p:stCondLst>
                                            <p:cond delay="0"/>
                                          </p:stCondLst>
                                        </p:cTn>
                                        <p:tgtEl>
                                          <p:spTgt spid="248883"/>
                                        </p:tgtEl>
                                        <p:attrNameLst>
                                          <p:attrName>style.visibility</p:attrName>
                                        </p:attrNameLst>
                                      </p:cBhvr>
                                      <p:to>
                                        <p:strVal val="visible"/>
                                      </p:to>
                                    </p:set>
                                    <p:animEffect transition="in" filter="fade">
                                      <p:cBhvr>
                                        <p:cTn id="122" dur="500"/>
                                        <p:tgtEl>
                                          <p:spTgt spid="248883"/>
                                        </p:tgtEl>
                                      </p:cBhvr>
                                    </p:animEffect>
                                  </p:childTnLst>
                                </p:cTn>
                              </p:par>
                              <p:par>
                                <p:cTn id="123" presetID="42" presetClass="path" presetSubtype="0" accel="50000" decel="50000" fill="hold" grpId="0" nodeType="withEffect">
                                  <p:stCondLst>
                                    <p:cond delay="1700"/>
                                  </p:stCondLst>
                                  <p:childTnLst>
                                    <p:animMotion origin="layout" path="M 5E-6 -4.07407E-6 L 5E-6 0.05 " pathEditMode="relative" rAng="0" ptsTypes="AA">
                                      <p:cBhvr>
                                        <p:cTn id="124" dur="3000" fill="hold"/>
                                        <p:tgtEl>
                                          <p:spTgt spid="248883"/>
                                        </p:tgtEl>
                                        <p:attrNameLst>
                                          <p:attrName>ppt_x</p:attrName>
                                          <p:attrName>ppt_y</p:attrName>
                                        </p:attrNameLst>
                                      </p:cBhvr>
                                      <p:rCtr x="0" y="2500"/>
                                    </p:animMotion>
                                  </p:childTnLst>
                                </p:cTn>
                              </p:par>
                              <p:par>
                                <p:cTn id="125" presetID="10" presetClass="entr" presetSubtype="0" fill="hold" grpId="1" nodeType="withEffect">
                                  <p:stCondLst>
                                    <p:cond delay="1700"/>
                                  </p:stCondLst>
                                  <p:childTnLst>
                                    <p:set>
                                      <p:cBhvr>
                                        <p:cTn id="126" dur="1" fill="hold">
                                          <p:stCondLst>
                                            <p:cond delay="0"/>
                                          </p:stCondLst>
                                        </p:cTn>
                                        <p:tgtEl>
                                          <p:spTgt spid="248884"/>
                                        </p:tgtEl>
                                        <p:attrNameLst>
                                          <p:attrName>style.visibility</p:attrName>
                                        </p:attrNameLst>
                                      </p:cBhvr>
                                      <p:to>
                                        <p:strVal val="visible"/>
                                      </p:to>
                                    </p:set>
                                    <p:animEffect transition="in" filter="fade">
                                      <p:cBhvr>
                                        <p:cTn id="127" dur="500"/>
                                        <p:tgtEl>
                                          <p:spTgt spid="248884"/>
                                        </p:tgtEl>
                                      </p:cBhvr>
                                    </p:animEffect>
                                  </p:childTnLst>
                                </p:cTn>
                              </p:par>
                              <p:par>
                                <p:cTn id="128" presetID="42" presetClass="path" presetSubtype="0" accel="50000" decel="50000" fill="hold" grpId="0" nodeType="withEffect">
                                  <p:stCondLst>
                                    <p:cond delay="1700"/>
                                  </p:stCondLst>
                                  <p:childTnLst>
                                    <p:animMotion origin="layout" path="M -3.61111E-6 4.07407E-6 L 0.004 -0.16783 " pathEditMode="relative" rAng="0" ptsTypes="AA">
                                      <p:cBhvr>
                                        <p:cTn id="129" dur="3000" fill="hold"/>
                                        <p:tgtEl>
                                          <p:spTgt spid="248884"/>
                                        </p:tgtEl>
                                        <p:attrNameLst>
                                          <p:attrName>ppt_x</p:attrName>
                                          <p:attrName>ppt_y</p:attrName>
                                        </p:attrNameLst>
                                      </p:cBhvr>
                                      <p:rCtr x="191" y="-8403"/>
                                    </p:animMotion>
                                  </p:childTnLst>
                                </p:cTn>
                              </p:par>
                              <p:par>
                                <p:cTn id="130" presetID="10" presetClass="entr" presetSubtype="0" fill="hold" grpId="1" nodeType="withEffect">
                                  <p:stCondLst>
                                    <p:cond delay="1800"/>
                                  </p:stCondLst>
                                  <p:childTnLst>
                                    <p:set>
                                      <p:cBhvr>
                                        <p:cTn id="131" dur="1" fill="hold">
                                          <p:stCondLst>
                                            <p:cond delay="0"/>
                                          </p:stCondLst>
                                        </p:cTn>
                                        <p:tgtEl>
                                          <p:spTgt spid="248885"/>
                                        </p:tgtEl>
                                        <p:attrNameLst>
                                          <p:attrName>style.visibility</p:attrName>
                                        </p:attrNameLst>
                                      </p:cBhvr>
                                      <p:to>
                                        <p:strVal val="visible"/>
                                      </p:to>
                                    </p:set>
                                    <p:animEffect transition="in" filter="fade">
                                      <p:cBhvr>
                                        <p:cTn id="132" dur="500"/>
                                        <p:tgtEl>
                                          <p:spTgt spid="248885"/>
                                        </p:tgtEl>
                                      </p:cBhvr>
                                    </p:animEffect>
                                  </p:childTnLst>
                                </p:cTn>
                              </p:par>
                              <p:par>
                                <p:cTn id="133" presetID="42" presetClass="path" presetSubtype="0" accel="50000" decel="50000" fill="hold" grpId="0" nodeType="withEffect">
                                  <p:stCondLst>
                                    <p:cond delay="1800"/>
                                  </p:stCondLst>
                                  <p:childTnLst>
                                    <p:animMotion origin="layout" path="M 8.33333E-7 2.96296E-6 L -0.00191 0.10764 " pathEditMode="relative" rAng="0" ptsTypes="AA">
                                      <p:cBhvr>
                                        <p:cTn id="134" dur="3000" fill="hold"/>
                                        <p:tgtEl>
                                          <p:spTgt spid="248885"/>
                                        </p:tgtEl>
                                        <p:attrNameLst>
                                          <p:attrName>ppt_x</p:attrName>
                                          <p:attrName>ppt_y</p:attrName>
                                        </p:attrNameLst>
                                      </p:cBhvr>
                                      <p:rCtr x="-104" y="5370"/>
                                    </p:animMotion>
                                  </p:childTnLst>
                                </p:cTn>
                              </p:par>
                              <p:par>
                                <p:cTn id="135" presetID="10" presetClass="entr" presetSubtype="0" fill="hold" grpId="1" nodeType="withEffect">
                                  <p:stCondLst>
                                    <p:cond delay="1800"/>
                                  </p:stCondLst>
                                  <p:childTnLst>
                                    <p:set>
                                      <p:cBhvr>
                                        <p:cTn id="136" dur="1" fill="hold">
                                          <p:stCondLst>
                                            <p:cond delay="0"/>
                                          </p:stCondLst>
                                        </p:cTn>
                                        <p:tgtEl>
                                          <p:spTgt spid="248886"/>
                                        </p:tgtEl>
                                        <p:attrNameLst>
                                          <p:attrName>style.visibility</p:attrName>
                                        </p:attrNameLst>
                                      </p:cBhvr>
                                      <p:to>
                                        <p:strVal val="visible"/>
                                      </p:to>
                                    </p:set>
                                    <p:animEffect transition="in" filter="fade">
                                      <p:cBhvr>
                                        <p:cTn id="137" dur="500"/>
                                        <p:tgtEl>
                                          <p:spTgt spid="248886"/>
                                        </p:tgtEl>
                                      </p:cBhvr>
                                    </p:animEffect>
                                  </p:childTnLst>
                                </p:cTn>
                              </p:par>
                              <p:par>
                                <p:cTn id="138" presetID="42" presetClass="path" presetSubtype="0" accel="50000" decel="50000" fill="hold" grpId="0" nodeType="withEffect">
                                  <p:stCondLst>
                                    <p:cond delay="1800"/>
                                  </p:stCondLst>
                                  <p:childTnLst>
                                    <p:animMotion origin="layout" path="M -2.77778E-7 2.96296E-6 L -0.00191 -0.11019 " pathEditMode="relative" rAng="0" ptsTypes="AA">
                                      <p:cBhvr>
                                        <p:cTn id="139" dur="3000" fill="hold"/>
                                        <p:tgtEl>
                                          <p:spTgt spid="248886"/>
                                        </p:tgtEl>
                                        <p:attrNameLst>
                                          <p:attrName>ppt_x</p:attrName>
                                          <p:attrName>ppt_y</p:attrName>
                                        </p:attrNameLst>
                                      </p:cBhvr>
                                      <p:rCtr x="-104" y="-5509"/>
                                    </p:animMotion>
                                  </p:childTnLst>
                                </p:cTn>
                              </p:par>
                              <p:par>
                                <p:cTn id="140" presetID="10" presetClass="entr" presetSubtype="0" fill="hold" grpId="1" nodeType="withEffect">
                                  <p:stCondLst>
                                    <p:cond delay="1900"/>
                                  </p:stCondLst>
                                  <p:childTnLst>
                                    <p:set>
                                      <p:cBhvr>
                                        <p:cTn id="141" dur="1" fill="hold">
                                          <p:stCondLst>
                                            <p:cond delay="0"/>
                                          </p:stCondLst>
                                        </p:cTn>
                                        <p:tgtEl>
                                          <p:spTgt spid="248887"/>
                                        </p:tgtEl>
                                        <p:attrNameLst>
                                          <p:attrName>style.visibility</p:attrName>
                                        </p:attrNameLst>
                                      </p:cBhvr>
                                      <p:to>
                                        <p:strVal val="visible"/>
                                      </p:to>
                                    </p:set>
                                    <p:animEffect transition="in" filter="fade">
                                      <p:cBhvr>
                                        <p:cTn id="142" dur="500"/>
                                        <p:tgtEl>
                                          <p:spTgt spid="248887"/>
                                        </p:tgtEl>
                                      </p:cBhvr>
                                    </p:animEffect>
                                  </p:childTnLst>
                                </p:cTn>
                              </p:par>
                              <p:par>
                                <p:cTn id="143" presetID="42" presetClass="path" presetSubtype="0" accel="50000" decel="50000" fill="hold" grpId="0" nodeType="withEffect">
                                  <p:stCondLst>
                                    <p:cond delay="1900"/>
                                  </p:stCondLst>
                                  <p:childTnLst>
                                    <p:animMotion origin="layout" path="M 5E-6 -4.07407E-6 L 5E-6 0.05 " pathEditMode="relative" rAng="0" ptsTypes="AA">
                                      <p:cBhvr>
                                        <p:cTn id="144" dur="3000" fill="hold"/>
                                        <p:tgtEl>
                                          <p:spTgt spid="248887"/>
                                        </p:tgtEl>
                                        <p:attrNameLst>
                                          <p:attrName>ppt_x</p:attrName>
                                          <p:attrName>ppt_y</p:attrName>
                                        </p:attrNameLst>
                                      </p:cBhvr>
                                      <p:rCtr x="0" y="2500"/>
                                    </p:animMotion>
                                  </p:childTnLst>
                                </p:cTn>
                              </p:par>
                              <p:par>
                                <p:cTn id="145" presetID="10" presetClass="entr" presetSubtype="0" fill="hold" grpId="1" nodeType="withEffect">
                                  <p:stCondLst>
                                    <p:cond delay="1900"/>
                                  </p:stCondLst>
                                  <p:childTnLst>
                                    <p:set>
                                      <p:cBhvr>
                                        <p:cTn id="146" dur="1" fill="hold">
                                          <p:stCondLst>
                                            <p:cond delay="0"/>
                                          </p:stCondLst>
                                        </p:cTn>
                                        <p:tgtEl>
                                          <p:spTgt spid="248888"/>
                                        </p:tgtEl>
                                        <p:attrNameLst>
                                          <p:attrName>style.visibility</p:attrName>
                                        </p:attrNameLst>
                                      </p:cBhvr>
                                      <p:to>
                                        <p:strVal val="visible"/>
                                      </p:to>
                                    </p:set>
                                    <p:animEffect transition="in" filter="fade">
                                      <p:cBhvr>
                                        <p:cTn id="147" dur="500"/>
                                        <p:tgtEl>
                                          <p:spTgt spid="248888"/>
                                        </p:tgtEl>
                                      </p:cBhvr>
                                    </p:animEffect>
                                  </p:childTnLst>
                                </p:cTn>
                              </p:par>
                              <p:par>
                                <p:cTn id="148" presetID="42" presetClass="path" presetSubtype="0" accel="50000" decel="50000" fill="hold" grpId="0" nodeType="withEffect">
                                  <p:stCondLst>
                                    <p:cond delay="1900"/>
                                  </p:stCondLst>
                                  <p:childTnLst>
                                    <p:animMotion origin="layout" path="M 0 4.07407E-6 L 0.00799 -0.17848 " pathEditMode="relative" rAng="0" ptsTypes="AA">
                                      <p:cBhvr>
                                        <p:cTn id="149" dur="3000" fill="hold"/>
                                        <p:tgtEl>
                                          <p:spTgt spid="248888"/>
                                        </p:tgtEl>
                                        <p:attrNameLst>
                                          <p:attrName>ppt_x</p:attrName>
                                          <p:attrName>ppt_y</p:attrName>
                                        </p:attrNameLst>
                                      </p:cBhvr>
                                      <p:rCtr x="399" y="-8935"/>
                                    </p:animMotion>
                                  </p:childTnLst>
                                </p:cTn>
                              </p:par>
                              <p:par>
                                <p:cTn id="150" presetID="10" presetClass="entr" presetSubtype="0" fill="hold" grpId="1" nodeType="withEffect">
                                  <p:stCondLst>
                                    <p:cond delay="2000"/>
                                  </p:stCondLst>
                                  <p:childTnLst>
                                    <p:set>
                                      <p:cBhvr>
                                        <p:cTn id="151" dur="1" fill="hold">
                                          <p:stCondLst>
                                            <p:cond delay="0"/>
                                          </p:stCondLst>
                                        </p:cTn>
                                        <p:tgtEl>
                                          <p:spTgt spid="248889"/>
                                        </p:tgtEl>
                                        <p:attrNameLst>
                                          <p:attrName>style.visibility</p:attrName>
                                        </p:attrNameLst>
                                      </p:cBhvr>
                                      <p:to>
                                        <p:strVal val="visible"/>
                                      </p:to>
                                    </p:set>
                                    <p:animEffect transition="in" filter="fade">
                                      <p:cBhvr>
                                        <p:cTn id="152" dur="500"/>
                                        <p:tgtEl>
                                          <p:spTgt spid="248889"/>
                                        </p:tgtEl>
                                      </p:cBhvr>
                                    </p:animEffect>
                                  </p:childTnLst>
                                </p:cTn>
                              </p:par>
                              <p:par>
                                <p:cTn id="153" presetID="42" presetClass="path" presetSubtype="0" accel="50000" decel="50000" fill="hold" grpId="0" nodeType="withEffect">
                                  <p:stCondLst>
                                    <p:cond delay="2000"/>
                                  </p:stCondLst>
                                  <p:childTnLst>
                                    <p:animMotion origin="layout" path="M -2.22222E-6 3.7037E-7 L 0.00608 0.11319 " pathEditMode="relative" rAng="0" ptsTypes="AA">
                                      <p:cBhvr>
                                        <p:cTn id="154" dur="3000" fill="hold"/>
                                        <p:tgtEl>
                                          <p:spTgt spid="248889"/>
                                        </p:tgtEl>
                                        <p:attrNameLst>
                                          <p:attrName>ppt_x</p:attrName>
                                          <p:attrName>ppt_y</p:attrName>
                                        </p:attrNameLst>
                                      </p:cBhvr>
                                      <p:rCtr x="295" y="5648"/>
                                    </p:animMotion>
                                  </p:childTnLst>
                                </p:cTn>
                              </p:par>
                              <p:par>
                                <p:cTn id="155" presetID="10" presetClass="entr" presetSubtype="0" fill="hold" grpId="1" nodeType="withEffect">
                                  <p:stCondLst>
                                    <p:cond delay="1500"/>
                                  </p:stCondLst>
                                  <p:childTnLst>
                                    <p:set>
                                      <p:cBhvr>
                                        <p:cTn id="156" dur="1" fill="hold">
                                          <p:stCondLst>
                                            <p:cond delay="0"/>
                                          </p:stCondLst>
                                        </p:cTn>
                                        <p:tgtEl>
                                          <p:spTgt spid="2"/>
                                        </p:tgtEl>
                                        <p:attrNameLst>
                                          <p:attrName>style.visibility</p:attrName>
                                        </p:attrNameLst>
                                      </p:cBhvr>
                                      <p:to>
                                        <p:strVal val="visible"/>
                                      </p:to>
                                    </p:set>
                                    <p:animEffect transition="in" filter="fade">
                                      <p:cBhvr>
                                        <p:cTn id="157" dur="500"/>
                                        <p:tgtEl>
                                          <p:spTgt spid="2"/>
                                        </p:tgtEl>
                                      </p:cBhvr>
                                    </p:animEffect>
                                  </p:childTnLst>
                                </p:cTn>
                              </p:par>
                              <p:par>
                                <p:cTn id="158" presetID="42" presetClass="path" presetSubtype="0" accel="50000" decel="50000" fill="hold" grpId="0" nodeType="withEffect">
                                  <p:stCondLst>
                                    <p:cond delay="1500"/>
                                  </p:stCondLst>
                                  <p:childTnLst>
                                    <p:animMotion origin="layout" path="M -1.66667E-6 -1.11111E-6 L 0.00018 0.15764 " pathEditMode="relative" rAng="0" ptsTypes="AA">
                                      <p:cBhvr>
                                        <p:cTn id="159" dur="3000" fill="hold"/>
                                        <p:tgtEl>
                                          <p:spTgt spid="2"/>
                                        </p:tgtEl>
                                        <p:attrNameLst>
                                          <p:attrName>ppt_x</p:attrName>
                                          <p:attrName>ppt_y</p:attrName>
                                        </p:attrNameLst>
                                      </p:cBhvr>
                                      <p:rCtr x="0" y="7870"/>
                                    </p:animMotion>
                                  </p:childTnLst>
                                </p:cTn>
                              </p:par>
                              <p:par>
                                <p:cTn id="160" presetID="10" presetClass="entr" presetSubtype="0" fill="hold" grpId="1" nodeType="withEffect">
                                  <p:stCondLst>
                                    <p:cond delay="1500"/>
                                  </p:stCondLst>
                                  <p:childTnLst>
                                    <p:set>
                                      <p:cBhvr>
                                        <p:cTn id="161" dur="1" fill="hold">
                                          <p:stCondLst>
                                            <p:cond delay="0"/>
                                          </p:stCondLst>
                                        </p:cTn>
                                        <p:tgtEl>
                                          <p:spTgt spid="3"/>
                                        </p:tgtEl>
                                        <p:attrNameLst>
                                          <p:attrName>style.visibility</p:attrName>
                                        </p:attrNameLst>
                                      </p:cBhvr>
                                      <p:to>
                                        <p:strVal val="visible"/>
                                      </p:to>
                                    </p:set>
                                    <p:animEffect transition="in" filter="fade">
                                      <p:cBhvr>
                                        <p:cTn id="162" dur="500"/>
                                        <p:tgtEl>
                                          <p:spTgt spid="3"/>
                                        </p:tgtEl>
                                      </p:cBhvr>
                                    </p:animEffect>
                                  </p:childTnLst>
                                </p:cTn>
                              </p:par>
                              <p:par>
                                <p:cTn id="163" presetID="42" presetClass="path" presetSubtype="0" accel="50000" decel="50000" fill="hold" grpId="0" nodeType="withEffect">
                                  <p:stCondLst>
                                    <p:cond delay="1500"/>
                                  </p:stCondLst>
                                  <p:childTnLst>
                                    <p:animMotion origin="layout" path="M 8.33333E-7 -1.11111E-6 L 0.0099 -0.06551 " pathEditMode="relative" rAng="0" ptsTypes="AA">
                                      <p:cBhvr>
                                        <p:cTn id="164" dur="3000" fill="hold"/>
                                        <p:tgtEl>
                                          <p:spTgt spid="3"/>
                                        </p:tgtEl>
                                        <p:attrNameLst>
                                          <p:attrName>ppt_x</p:attrName>
                                          <p:attrName>ppt_y</p:attrName>
                                        </p:attrNameLst>
                                      </p:cBhvr>
                                      <p:rCtr x="486" y="-3287"/>
                                    </p:animMotion>
                                  </p:childTnLst>
                                </p:cTn>
                              </p:par>
                              <p:par>
                                <p:cTn id="165" presetID="10" presetClass="entr" presetSubtype="0" fill="hold" grpId="1" nodeType="withEffect">
                                  <p:stCondLst>
                                    <p:cond delay="1600"/>
                                  </p:stCondLst>
                                  <p:childTnLst>
                                    <p:set>
                                      <p:cBhvr>
                                        <p:cTn id="166" dur="1" fill="hold">
                                          <p:stCondLst>
                                            <p:cond delay="0"/>
                                          </p:stCondLst>
                                        </p:cTn>
                                        <p:tgtEl>
                                          <p:spTgt spid="4"/>
                                        </p:tgtEl>
                                        <p:attrNameLst>
                                          <p:attrName>style.visibility</p:attrName>
                                        </p:attrNameLst>
                                      </p:cBhvr>
                                      <p:to>
                                        <p:strVal val="visible"/>
                                      </p:to>
                                    </p:set>
                                    <p:animEffect transition="in" filter="fade">
                                      <p:cBhvr>
                                        <p:cTn id="167" dur="500"/>
                                        <p:tgtEl>
                                          <p:spTgt spid="4"/>
                                        </p:tgtEl>
                                      </p:cBhvr>
                                    </p:animEffect>
                                  </p:childTnLst>
                                </p:cTn>
                              </p:par>
                              <p:par>
                                <p:cTn id="168" presetID="42" presetClass="path" presetSubtype="0" accel="50000" decel="50000" fill="hold" grpId="0" nodeType="withEffect">
                                  <p:stCondLst>
                                    <p:cond delay="1600"/>
                                  </p:stCondLst>
                                  <p:childTnLst>
                                    <p:animMotion origin="layout" path="M -2.77778E-7 1.11111E-6 L -0.00573 0.12106 " pathEditMode="relative" rAng="0" ptsTypes="AA">
                                      <p:cBhvr>
                                        <p:cTn id="169" dur="3000" fill="hold"/>
                                        <p:tgtEl>
                                          <p:spTgt spid="4"/>
                                        </p:tgtEl>
                                        <p:attrNameLst>
                                          <p:attrName>ppt_x</p:attrName>
                                          <p:attrName>ppt_y</p:attrName>
                                        </p:attrNameLst>
                                      </p:cBhvr>
                                      <p:rCtr x="-295" y="6042"/>
                                    </p:animMotion>
                                  </p:childTnLst>
                                </p:cTn>
                              </p:par>
                              <p:par>
                                <p:cTn id="170" presetID="10" presetClass="entr" presetSubtype="0" fill="hold" grpId="1" nodeType="withEffect">
                                  <p:stCondLst>
                                    <p:cond delay="1600"/>
                                  </p:stCondLst>
                                  <p:childTnLst>
                                    <p:set>
                                      <p:cBhvr>
                                        <p:cTn id="171" dur="1" fill="hold">
                                          <p:stCondLst>
                                            <p:cond delay="0"/>
                                          </p:stCondLst>
                                        </p:cTn>
                                        <p:tgtEl>
                                          <p:spTgt spid="5"/>
                                        </p:tgtEl>
                                        <p:attrNameLst>
                                          <p:attrName>style.visibility</p:attrName>
                                        </p:attrNameLst>
                                      </p:cBhvr>
                                      <p:to>
                                        <p:strVal val="visible"/>
                                      </p:to>
                                    </p:set>
                                    <p:animEffect transition="in" filter="fade">
                                      <p:cBhvr>
                                        <p:cTn id="172" dur="500"/>
                                        <p:tgtEl>
                                          <p:spTgt spid="5"/>
                                        </p:tgtEl>
                                      </p:cBhvr>
                                    </p:animEffect>
                                  </p:childTnLst>
                                </p:cTn>
                              </p:par>
                              <p:par>
                                <p:cTn id="173" presetID="42" presetClass="path" presetSubtype="0" accel="50000" decel="50000" fill="hold" grpId="0" nodeType="withEffect">
                                  <p:stCondLst>
                                    <p:cond delay="1600"/>
                                  </p:stCondLst>
                                  <p:childTnLst>
                                    <p:animMotion origin="layout" path="M -1.11111E-6 -1.11111E-6 L 0.0099 -0.06551 " pathEditMode="relative" rAng="0" ptsTypes="AA">
                                      <p:cBhvr>
                                        <p:cTn id="174" dur="3000" fill="hold"/>
                                        <p:tgtEl>
                                          <p:spTgt spid="5"/>
                                        </p:tgtEl>
                                        <p:attrNameLst>
                                          <p:attrName>ppt_x</p:attrName>
                                          <p:attrName>ppt_y</p:attrName>
                                        </p:attrNameLst>
                                      </p:cBhvr>
                                      <p:rCtr x="486" y="-3287"/>
                                    </p:animMotion>
                                  </p:childTnLst>
                                </p:cTn>
                              </p:par>
                              <p:par>
                                <p:cTn id="175" presetID="10" presetClass="entr" presetSubtype="0" fill="hold" grpId="1" nodeType="withEffect">
                                  <p:stCondLst>
                                    <p:cond delay="1700"/>
                                  </p:stCondLst>
                                  <p:childTnLst>
                                    <p:set>
                                      <p:cBhvr>
                                        <p:cTn id="176" dur="1" fill="hold">
                                          <p:stCondLst>
                                            <p:cond delay="0"/>
                                          </p:stCondLst>
                                        </p:cTn>
                                        <p:tgtEl>
                                          <p:spTgt spid="6"/>
                                        </p:tgtEl>
                                        <p:attrNameLst>
                                          <p:attrName>style.visibility</p:attrName>
                                        </p:attrNameLst>
                                      </p:cBhvr>
                                      <p:to>
                                        <p:strVal val="visible"/>
                                      </p:to>
                                    </p:set>
                                    <p:animEffect transition="in" filter="fade">
                                      <p:cBhvr>
                                        <p:cTn id="177" dur="500"/>
                                        <p:tgtEl>
                                          <p:spTgt spid="6"/>
                                        </p:tgtEl>
                                      </p:cBhvr>
                                    </p:animEffect>
                                  </p:childTnLst>
                                </p:cTn>
                              </p:par>
                              <p:par>
                                <p:cTn id="178" presetID="42" presetClass="path" presetSubtype="0" accel="50000" decel="50000" fill="hold" grpId="0" nodeType="withEffect">
                                  <p:stCondLst>
                                    <p:cond delay="1700"/>
                                  </p:stCondLst>
                                  <p:childTnLst>
                                    <p:animMotion origin="layout" path="M 3.05556E-6 7.40741E-7 L 3.05556E-6 0.15764 " pathEditMode="relative" rAng="0" ptsTypes="AA">
                                      <p:cBhvr>
                                        <p:cTn id="179" dur="3000" fill="hold"/>
                                        <p:tgtEl>
                                          <p:spTgt spid="6"/>
                                        </p:tgtEl>
                                        <p:attrNameLst>
                                          <p:attrName>ppt_x</p:attrName>
                                          <p:attrName>ppt_y</p:attrName>
                                        </p:attrNameLst>
                                      </p:cBhvr>
                                      <p:rCtr x="0" y="7870"/>
                                    </p:animMotion>
                                  </p:childTnLst>
                                </p:cTn>
                              </p:par>
                              <p:par>
                                <p:cTn id="180" presetID="10" presetClass="entr" presetSubtype="0" fill="hold" grpId="1" nodeType="withEffect">
                                  <p:stCondLst>
                                    <p:cond delay="1700"/>
                                  </p:stCondLst>
                                  <p:childTnLst>
                                    <p:set>
                                      <p:cBhvr>
                                        <p:cTn id="181" dur="1" fill="hold">
                                          <p:stCondLst>
                                            <p:cond delay="0"/>
                                          </p:stCondLst>
                                        </p:cTn>
                                        <p:tgtEl>
                                          <p:spTgt spid="7"/>
                                        </p:tgtEl>
                                        <p:attrNameLst>
                                          <p:attrName>style.visibility</p:attrName>
                                        </p:attrNameLst>
                                      </p:cBhvr>
                                      <p:to>
                                        <p:strVal val="visible"/>
                                      </p:to>
                                    </p:set>
                                    <p:animEffect transition="in" filter="fade">
                                      <p:cBhvr>
                                        <p:cTn id="182" dur="500"/>
                                        <p:tgtEl>
                                          <p:spTgt spid="7"/>
                                        </p:tgtEl>
                                      </p:cBhvr>
                                    </p:animEffect>
                                  </p:childTnLst>
                                </p:cTn>
                              </p:par>
                              <p:par>
                                <p:cTn id="183" presetID="42" presetClass="path" presetSubtype="0" accel="50000" decel="50000" fill="hold" grpId="0" nodeType="withEffect">
                                  <p:stCondLst>
                                    <p:cond delay="1700"/>
                                  </p:stCondLst>
                                  <p:childTnLst>
                                    <p:animMotion origin="layout" path="M 3.33333E-6 -1.11111E-6 L 0.00989 -0.06551 " pathEditMode="relative" rAng="0" ptsTypes="AA">
                                      <p:cBhvr>
                                        <p:cTn id="184" dur="3000" fill="hold"/>
                                        <p:tgtEl>
                                          <p:spTgt spid="7"/>
                                        </p:tgtEl>
                                        <p:attrNameLst>
                                          <p:attrName>ppt_x</p:attrName>
                                          <p:attrName>ppt_y</p:attrName>
                                        </p:attrNameLst>
                                      </p:cBhvr>
                                      <p:rCtr x="486" y="-3287"/>
                                    </p:animMotion>
                                  </p:childTnLst>
                                </p:cTn>
                              </p:par>
                              <p:par>
                                <p:cTn id="185" presetID="8" presetClass="emph" presetSubtype="0" fill="hold" grpId="0" nodeType="withEffect">
                                  <p:stCondLst>
                                    <p:cond delay="1700"/>
                                  </p:stCondLst>
                                  <p:childTnLst>
                                    <p:animRot by="5400000">
                                      <p:cBhvr>
                                        <p:cTn id="186" dur="500" fill="hold"/>
                                        <p:tgtEl>
                                          <p:spTgt spid="248862"/>
                                        </p:tgtEl>
                                        <p:attrNameLst>
                                          <p:attrName>r</p:attrName>
                                        </p:attrNameLst>
                                      </p:cBhvr>
                                    </p:animRot>
                                  </p:childTnLst>
                                </p:cTn>
                              </p:par>
                              <p:par>
                                <p:cTn id="187" presetID="10" presetClass="entr" presetSubtype="0" fill="hold" grpId="1" nodeType="withEffect">
                                  <p:stCondLst>
                                    <p:cond delay="2000"/>
                                  </p:stCondLst>
                                  <p:childTnLst>
                                    <p:set>
                                      <p:cBhvr>
                                        <p:cTn id="188" dur="1" fill="hold">
                                          <p:stCondLst>
                                            <p:cond delay="0"/>
                                          </p:stCondLst>
                                        </p:cTn>
                                        <p:tgtEl>
                                          <p:spTgt spid="8"/>
                                        </p:tgtEl>
                                        <p:attrNameLst>
                                          <p:attrName>style.visibility</p:attrName>
                                        </p:attrNameLst>
                                      </p:cBhvr>
                                      <p:to>
                                        <p:strVal val="visible"/>
                                      </p:to>
                                    </p:set>
                                    <p:animEffect transition="in" filter="fade">
                                      <p:cBhvr>
                                        <p:cTn id="189" dur="500"/>
                                        <p:tgtEl>
                                          <p:spTgt spid="8"/>
                                        </p:tgtEl>
                                      </p:cBhvr>
                                    </p:animEffect>
                                  </p:childTnLst>
                                </p:cTn>
                              </p:par>
                              <p:par>
                                <p:cTn id="190" presetID="42" presetClass="path" presetSubtype="0" accel="50000" decel="50000" fill="hold" grpId="0" nodeType="withEffect">
                                  <p:stCondLst>
                                    <p:cond delay="2000"/>
                                  </p:stCondLst>
                                  <p:childTnLst>
                                    <p:animMotion origin="layout" path="M 1.66667E-6 2.59259E-6 L 0.00017 -0.11806 " pathEditMode="relative" rAng="0" ptsTypes="AA">
                                      <p:cBhvr>
                                        <p:cTn id="191" dur="3000" fill="hold"/>
                                        <p:tgtEl>
                                          <p:spTgt spid="8"/>
                                        </p:tgtEl>
                                        <p:attrNameLst>
                                          <p:attrName>ppt_x</p:attrName>
                                          <p:attrName>ppt_y</p:attrName>
                                        </p:attrNameLst>
                                      </p:cBhvr>
                                      <p:rCtr x="0" y="-590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75" grpId="0" animBg="1"/>
      <p:bldP spid="248836" grpId="0" animBg="1"/>
      <p:bldP spid="248836" grpId="1" animBg="1"/>
      <p:bldP spid="248837" grpId="0" animBg="1"/>
      <p:bldP spid="248837" grpId="1" animBg="1"/>
      <p:bldP spid="248838" grpId="0" animBg="1"/>
      <p:bldP spid="248838" grpId="1" animBg="1"/>
      <p:bldP spid="248839" grpId="0" animBg="1"/>
      <p:bldP spid="248839" grpId="1" animBg="1"/>
      <p:bldP spid="248840" grpId="0" animBg="1"/>
      <p:bldP spid="248840" grpId="1" animBg="1"/>
      <p:bldP spid="248841" grpId="0" animBg="1"/>
      <p:bldP spid="248841" grpId="1" animBg="1"/>
      <p:bldP spid="248842" grpId="0" animBg="1"/>
      <p:bldP spid="248842" grpId="1" animBg="1"/>
      <p:bldP spid="248843" grpId="0" animBg="1"/>
      <p:bldP spid="248843" grpId="1" animBg="1"/>
      <p:bldP spid="248844" grpId="0" animBg="1"/>
      <p:bldP spid="248844" grpId="1" animBg="1"/>
      <p:bldP spid="248845" grpId="0" animBg="1"/>
      <p:bldP spid="248845" grpId="1" animBg="1"/>
      <p:bldP spid="248846" grpId="0" animBg="1"/>
      <p:bldP spid="248846" grpId="1" animBg="1"/>
      <p:bldP spid="248847" grpId="0" animBg="1"/>
      <p:bldP spid="248847" grpId="1" animBg="1"/>
      <p:bldP spid="248848" grpId="0" animBg="1"/>
      <p:bldP spid="248848" grpId="1" animBg="1"/>
      <p:bldP spid="248849" grpId="0" animBg="1"/>
      <p:bldP spid="248849" grpId="1" animBg="1"/>
      <p:bldP spid="248850" grpId="0" animBg="1"/>
      <p:bldP spid="248862" grpId="0" animBg="1"/>
      <p:bldP spid="248865" grpId="0" animBg="1"/>
      <p:bldP spid="248866" grpId="0" animBg="1"/>
      <p:bldP spid="248868" grpId="0" animBg="1"/>
      <p:bldP spid="248869" grpId="0" animBg="1"/>
      <p:bldP spid="248879" grpId="0" animBg="1"/>
      <p:bldP spid="248879" grpId="1" animBg="1"/>
      <p:bldP spid="248880" grpId="0" animBg="1"/>
      <p:bldP spid="248880" grpId="1" animBg="1"/>
      <p:bldP spid="248881" grpId="0" animBg="1"/>
      <p:bldP spid="248881" grpId="1" animBg="1"/>
      <p:bldP spid="248882" grpId="0" animBg="1"/>
      <p:bldP spid="248882" grpId="1" animBg="1"/>
      <p:bldP spid="248883" grpId="0" animBg="1"/>
      <p:bldP spid="248883" grpId="1" animBg="1"/>
      <p:bldP spid="248884" grpId="0" animBg="1"/>
      <p:bldP spid="248884" grpId="1" animBg="1"/>
      <p:bldP spid="248885" grpId="0" animBg="1"/>
      <p:bldP spid="248885" grpId="1" animBg="1"/>
      <p:bldP spid="248886" grpId="0" animBg="1"/>
      <p:bldP spid="248886" grpId="1" animBg="1"/>
      <p:bldP spid="248887" grpId="0" animBg="1"/>
      <p:bldP spid="248887" grpId="1" animBg="1"/>
      <p:bldP spid="248888" grpId="0" animBg="1"/>
      <p:bldP spid="248888" grpId="1" animBg="1"/>
      <p:bldP spid="248889" grpId="0" animBg="1"/>
      <p:bldP spid="248889" grpId="1" animBg="1"/>
      <p:bldP spid="248877" grpId="0"/>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a:lstStyle>
          <a:p>
            <a:pPr algn="l" eaLnBrk="1" hangingPunct="1"/>
            <a:r>
              <a:rPr lang="es-CL" sz="2800" dirty="0">
                <a:latin typeface="Arial" charset="0"/>
              </a:rPr>
              <a:t>Ejemplo</a:t>
            </a:r>
            <a:r>
              <a:rPr lang="pt-BR" sz="2800" dirty="0">
                <a:latin typeface="Arial" charset="0"/>
              </a:rPr>
              <a:t> de um contador proporcional</a:t>
            </a:r>
            <a:endParaRPr lang="en-GB" altLang="en-US" sz="2800" dirty="0">
              <a:latin typeface="Arial" charset="0"/>
            </a:endParaRPr>
          </a:p>
        </p:txBody>
      </p:sp>
      <p:sp>
        <p:nvSpPr>
          <p:cNvPr id="4" name="TextBox 3"/>
          <p:cNvSpPr txBox="1"/>
          <p:nvPr/>
        </p:nvSpPr>
        <p:spPr>
          <a:xfrm>
            <a:off x="533400" y="5358825"/>
            <a:ext cx="8077200" cy="1077218"/>
          </a:xfrm>
          <a:prstGeom prst="rect">
            <a:avLst/>
          </a:prstGeom>
          <a:noFill/>
        </p:spPr>
        <p:txBody>
          <a:bodyPr wrap="square" rtlCol="0">
            <a:spAutoFit/>
          </a:bodyPr>
          <a:lstStyle/>
          <a:p>
            <a:pPr algn="ctr"/>
            <a:r>
              <a:rPr lang="es-ES" altLang="pt-BR" dirty="0">
                <a:solidFill>
                  <a:schemeClr val="hlink"/>
                </a:solidFill>
                <a:latin typeface="Arial" charset="0"/>
              </a:rPr>
              <a:t>Baja dependencia energética y bajo límite de detección, más caro. </a:t>
            </a:r>
          </a:p>
          <a:p>
            <a:pPr algn="ctr"/>
            <a:r>
              <a:rPr lang="en-GB" sz="1600" dirty="0">
                <a:solidFill>
                  <a:schemeClr val="tx2"/>
                </a:solidFill>
              </a:rPr>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452563"/>
            <a:ext cx="2460087" cy="3729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4"/>
          <p:cNvSpPr txBox="1"/>
          <p:nvPr/>
        </p:nvSpPr>
        <p:spPr>
          <a:xfrm>
            <a:off x="5334000" y="3733800"/>
            <a:ext cx="2186069" cy="307777"/>
          </a:xfrm>
          <a:prstGeom prst="rect">
            <a:avLst/>
          </a:prstGeom>
          <a:noFill/>
        </p:spPr>
        <p:txBody>
          <a:bodyPr wrap="square" rtlCol="0">
            <a:spAutoFit/>
          </a:bodyPr>
          <a:lstStyle/>
          <a:p>
            <a:r>
              <a:rPr lang="es-ES_tradnl" sz="1400" dirty="0">
                <a:solidFill>
                  <a:schemeClr val="tx2"/>
                </a:solidFill>
              </a:rPr>
              <a:t>Cortesía: </a:t>
            </a:r>
            <a:r>
              <a:rPr lang="es-ES_tradnl" sz="1400" dirty="0" err="1">
                <a:solidFill>
                  <a:schemeClr val="tx2"/>
                </a:solidFill>
              </a:rPr>
              <a:t>Berthold</a:t>
            </a:r>
            <a:endParaRPr lang="es-ES_tradnl" sz="1400" dirty="0">
              <a:solidFill>
                <a:schemeClr val="tx2"/>
              </a:solidFill>
            </a:endParaRPr>
          </a:p>
        </p:txBody>
      </p:sp>
    </p:spTree>
    <p:extLst>
      <p:ext uri="{BB962C8B-B14F-4D97-AF65-F5344CB8AC3E}">
        <p14:creationId xmlns:p14="http://schemas.microsoft.com/office/powerpoint/2010/main" val="922649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82575" y="228600"/>
            <a:ext cx="8534400" cy="762000"/>
          </a:xfrm>
          <a:prstGeom prst="rect">
            <a:avLst/>
          </a:prstGeom>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lvl1pPr algn="ctr" rtl="0" eaLnBrk="0" fontAlgn="base" hangingPunct="0">
              <a:spcBef>
                <a:spcPct val="20000"/>
              </a:spcBef>
              <a:spcAft>
                <a:spcPct val="0"/>
              </a:spcAft>
              <a:defRPr sz="3200" b="1">
                <a:solidFill>
                  <a:schemeClr val="tx2"/>
                </a:solidFill>
                <a:latin typeface="+mj-lt"/>
                <a:ea typeface="+mj-ea"/>
                <a:cs typeface="+mj-cs"/>
              </a:defRPr>
            </a:lvl1pPr>
            <a:lvl2pPr algn="ctr" rtl="0" eaLnBrk="0" fontAlgn="base" hangingPunct="0">
              <a:spcBef>
                <a:spcPct val="20000"/>
              </a:spcBef>
              <a:spcAft>
                <a:spcPct val="0"/>
              </a:spcAft>
              <a:defRPr sz="3200" b="1">
                <a:solidFill>
                  <a:schemeClr val="tx2"/>
                </a:solidFill>
                <a:latin typeface="Arial" charset="0"/>
              </a:defRPr>
            </a:lvl2pPr>
            <a:lvl3pPr algn="ctr" rtl="0" eaLnBrk="0" fontAlgn="base" hangingPunct="0">
              <a:spcBef>
                <a:spcPct val="20000"/>
              </a:spcBef>
              <a:spcAft>
                <a:spcPct val="0"/>
              </a:spcAft>
              <a:defRPr sz="3200" b="1">
                <a:solidFill>
                  <a:schemeClr val="tx2"/>
                </a:solidFill>
                <a:latin typeface="Arial" charset="0"/>
              </a:defRPr>
            </a:lvl3pPr>
            <a:lvl4pPr algn="ctr" rtl="0" eaLnBrk="0" fontAlgn="base" hangingPunct="0">
              <a:spcBef>
                <a:spcPct val="20000"/>
              </a:spcBef>
              <a:spcAft>
                <a:spcPct val="0"/>
              </a:spcAft>
              <a:defRPr sz="3200" b="1">
                <a:solidFill>
                  <a:schemeClr val="tx2"/>
                </a:solidFill>
                <a:latin typeface="Arial" charset="0"/>
              </a:defRPr>
            </a:lvl4pPr>
            <a:lvl5pPr algn="ctr" rtl="0" eaLnBrk="0" fontAlgn="base" hangingPunct="0">
              <a:spcBef>
                <a:spcPct val="20000"/>
              </a:spcBef>
              <a:spcAft>
                <a:spcPct val="0"/>
              </a:spcAft>
              <a:defRPr sz="3200" b="1">
                <a:solidFill>
                  <a:schemeClr val="tx2"/>
                </a:solidFill>
                <a:latin typeface="Arial" charset="0"/>
              </a:defRPr>
            </a:lvl5pPr>
            <a:lvl6pPr marL="457200" algn="ctr" rtl="0" fontAlgn="base">
              <a:spcBef>
                <a:spcPct val="20000"/>
              </a:spcBef>
              <a:spcAft>
                <a:spcPct val="0"/>
              </a:spcAft>
              <a:defRPr sz="3200" b="1">
                <a:solidFill>
                  <a:schemeClr val="tx2"/>
                </a:solidFill>
                <a:latin typeface="Arial" charset="0"/>
              </a:defRPr>
            </a:lvl6pPr>
            <a:lvl7pPr marL="914400" algn="ctr" rtl="0" fontAlgn="base">
              <a:spcBef>
                <a:spcPct val="20000"/>
              </a:spcBef>
              <a:spcAft>
                <a:spcPct val="0"/>
              </a:spcAft>
              <a:defRPr sz="3200" b="1">
                <a:solidFill>
                  <a:schemeClr val="tx2"/>
                </a:solidFill>
                <a:latin typeface="Arial" charset="0"/>
              </a:defRPr>
            </a:lvl7pPr>
            <a:lvl8pPr marL="1371600" algn="ctr" rtl="0" fontAlgn="base">
              <a:spcBef>
                <a:spcPct val="20000"/>
              </a:spcBef>
              <a:spcAft>
                <a:spcPct val="0"/>
              </a:spcAft>
              <a:defRPr sz="3200" b="1">
                <a:solidFill>
                  <a:schemeClr val="tx2"/>
                </a:solidFill>
                <a:latin typeface="Arial" charset="0"/>
              </a:defRPr>
            </a:lvl8pPr>
            <a:lvl9pPr marL="1828800" algn="ctr" rtl="0" fontAlgn="base">
              <a:spcBef>
                <a:spcPct val="20000"/>
              </a:spcBef>
              <a:spcAft>
                <a:spcPct val="0"/>
              </a:spcAft>
              <a:defRPr sz="3200" b="1">
                <a:solidFill>
                  <a:schemeClr val="tx2"/>
                </a:solidFill>
                <a:latin typeface="Arial" charset="0"/>
              </a:defRPr>
            </a:lvl9pPr>
          </a:lstStyle>
          <a:p>
            <a:pPr algn="l" eaLnBrk="1" hangingPunct="1">
              <a:defRPr/>
            </a:pPr>
            <a:r>
              <a:rPr lang="es-ES" altLang="pt-BR" sz="2800" dirty="0">
                <a:latin typeface="Arial" charset="0"/>
              </a:rPr>
              <a:t>Cámaras de ionización</a:t>
            </a:r>
          </a:p>
        </p:txBody>
      </p:sp>
      <p:sp>
        <p:nvSpPr>
          <p:cNvPr id="3" name="TextBox 2"/>
          <p:cNvSpPr txBox="1"/>
          <p:nvPr/>
        </p:nvSpPr>
        <p:spPr>
          <a:xfrm>
            <a:off x="131762" y="1447800"/>
            <a:ext cx="8785225" cy="4154984"/>
          </a:xfrm>
          <a:prstGeom prst="rect">
            <a:avLst/>
          </a:prstGeom>
          <a:noFill/>
        </p:spPr>
        <p:txBody>
          <a:bodyPr wrap="square" rtlCol="0">
            <a:spAutoFit/>
          </a:bodyPr>
          <a:lstStyle/>
          <a:p>
            <a:pPr marL="457200" indent="-457200" algn="just">
              <a:buFont typeface="Arial" panose="020B0604020202020204" pitchFamily="34" charset="0"/>
              <a:buChar char="•"/>
            </a:pPr>
            <a:r>
              <a:rPr lang="es-ES" dirty="0">
                <a:solidFill>
                  <a:schemeClr val="tx2"/>
                </a:solidFill>
                <a:latin typeface="+mn-lt"/>
              </a:rPr>
              <a:t>El detector funciona en modo corriente con aire como gas de llenado.</a:t>
            </a:r>
          </a:p>
          <a:p>
            <a:pPr algn="just"/>
            <a:endParaRPr lang="es-ES" dirty="0">
              <a:solidFill>
                <a:schemeClr val="tx2"/>
              </a:solidFill>
              <a:latin typeface="+mn-lt"/>
            </a:endParaRPr>
          </a:p>
          <a:p>
            <a:pPr marL="457200" indent="-457200" algn="just">
              <a:buFont typeface="Arial" panose="020B0604020202020204" pitchFamily="34" charset="0"/>
              <a:buChar char="•"/>
            </a:pPr>
            <a:r>
              <a:rPr lang="es-ES" dirty="0">
                <a:solidFill>
                  <a:schemeClr val="tx2"/>
                </a:solidFill>
                <a:latin typeface="+mn-lt"/>
              </a:rPr>
              <a:t>No se requiere amplificación de gas para el funcionamiento.</a:t>
            </a:r>
          </a:p>
          <a:p>
            <a:pPr algn="just"/>
            <a:endParaRPr lang="en-GB" dirty="0">
              <a:solidFill>
                <a:schemeClr val="tx2"/>
              </a:solidFill>
              <a:latin typeface="+mn-lt"/>
            </a:endParaRPr>
          </a:p>
          <a:p>
            <a:pPr marL="457200" indent="-457200" algn="just">
              <a:buFont typeface="Arial" panose="020B0604020202020204" pitchFamily="34" charset="0"/>
              <a:buChar char="•"/>
            </a:pPr>
            <a:r>
              <a:rPr lang="es-ES" dirty="0">
                <a:solidFill>
                  <a:schemeClr val="tx2"/>
                </a:solidFill>
                <a:latin typeface="+mn-lt"/>
              </a:rPr>
              <a:t>Ideal para mediciones de la tasa de exposición; puede medir niveles de radiación muy altos prácticamente sin tiempo muerto.</a:t>
            </a:r>
          </a:p>
          <a:p>
            <a:pPr marL="457200" indent="-457200" algn="just">
              <a:buFont typeface="Arial" panose="020B0604020202020204" pitchFamily="34" charset="0"/>
              <a:buChar char="•"/>
            </a:pPr>
            <a:endParaRPr lang="en-GB" dirty="0">
              <a:solidFill>
                <a:schemeClr val="tx2"/>
              </a:solidFill>
              <a:latin typeface="+mn-lt"/>
            </a:endParaRPr>
          </a:p>
          <a:p>
            <a:pPr marL="457200" indent="-457200" algn="just">
              <a:buFont typeface="Arial" panose="020B0604020202020204" pitchFamily="34" charset="0"/>
              <a:buChar char="•"/>
            </a:pPr>
            <a:r>
              <a:rPr lang="es-ES" dirty="0">
                <a:solidFill>
                  <a:schemeClr val="tx2"/>
                </a:solidFill>
                <a:latin typeface="+mn-lt"/>
              </a:rPr>
              <a:t>No hay dependencia de energía por encima de 100 keV.</a:t>
            </a:r>
          </a:p>
          <a:p>
            <a:pPr marL="457200" indent="-457200" algn="just">
              <a:buFont typeface="Arial" panose="020B0604020202020204" pitchFamily="34" charset="0"/>
              <a:buChar char="•"/>
            </a:pPr>
            <a:endParaRPr lang="es-ES" dirty="0">
              <a:solidFill>
                <a:schemeClr val="tx2"/>
              </a:solidFill>
              <a:latin typeface="+mn-lt"/>
            </a:endParaRPr>
          </a:p>
        </p:txBody>
      </p:sp>
    </p:spTree>
    <p:extLst>
      <p:ext uri="{BB962C8B-B14F-4D97-AF65-F5344CB8AC3E}">
        <p14:creationId xmlns:p14="http://schemas.microsoft.com/office/powerpoint/2010/main" val="2860322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defRPr/>
            </a:pPr>
            <a:r>
              <a:rPr lang="es-ES" altLang="pt-BR" sz="2800" dirty="0">
                <a:solidFill>
                  <a:schemeClr val="hlink"/>
                </a:solidFill>
              </a:rPr>
              <a:t>Cámaras de ionización -</a:t>
            </a:r>
            <a:r>
              <a:rPr lang="es-ES" altLang="pt-BR" sz="2800" dirty="0">
                <a:solidFill>
                  <a:schemeClr val="hlink"/>
                </a:solidFill>
                <a:latin typeface="Arial" charset="0"/>
              </a:rPr>
              <a:t> ventajas</a:t>
            </a:r>
            <a:r>
              <a:rPr lang="es-ES" altLang="pt-BR" sz="2800" dirty="0">
                <a:solidFill>
                  <a:schemeClr val="hlink"/>
                </a:solidFill>
              </a:rPr>
              <a:t> </a:t>
            </a:r>
          </a:p>
        </p:txBody>
      </p:sp>
      <p:sp>
        <p:nvSpPr>
          <p:cNvPr id="2" name="Content Placeholder 1"/>
          <p:cNvSpPr>
            <a:spLocks noGrp="1"/>
          </p:cNvSpPr>
          <p:nvPr>
            <p:ph idx="1"/>
          </p:nvPr>
        </p:nvSpPr>
        <p:spPr>
          <a:xfrm>
            <a:off x="152400" y="1295400"/>
            <a:ext cx="8593137" cy="4876800"/>
          </a:xfrm>
        </p:spPr>
        <p:txBody>
          <a:bodyPr/>
          <a:lstStyle/>
          <a:p>
            <a:pPr algn="just" eaLnBrk="1" hangingPunct="1">
              <a:spcBef>
                <a:spcPts val="0"/>
              </a:spcBef>
              <a:spcAft>
                <a:spcPts val="0"/>
              </a:spcAft>
              <a:buFont typeface="Arial" charset="0"/>
              <a:buChar char="•"/>
            </a:pPr>
            <a:r>
              <a:rPr lang="es-ES" sz="2400" dirty="0"/>
              <a:t>Dependencia enérgica y angular baja.</a:t>
            </a:r>
          </a:p>
          <a:p>
            <a:pPr algn="just" eaLnBrk="1" hangingPunct="1">
              <a:spcBef>
                <a:spcPts val="0"/>
              </a:spcBef>
              <a:spcAft>
                <a:spcPts val="0"/>
              </a:spcAft>
              <a:buFont typeface="Arial" charset="0"/>
              <a:buChar char="•"/>
            </a:pPr>
            <a:endParaRPr lang="es-ES" altLang="en-US" sz="2400" dirty="0">
              <a:solidFill>
                <a:schemeClr val="hlink"/>
              </a:solidFill>
              <a:latin typeface="Arial" charset="0"/>
            </a:endParaRPr>
          </a:p>
          <a:p>
            <a:pPr algn="just" eaLnBrk="1" hangingPunct="1">
              <a:spcBef>
                <a:spcPts val="0"/>
              </a:spcBef>
              <a:spcAft>
                <a:spcPts val="0"/>
              </a:spcAft>
              <a:buFont typeface="Arial" charset="0"/>
              <a:buChar char="•"/>
            </a:pPr>
            <a:r>
              <a:rPr lang="es-ES" sz="2400" dirty="0"/>
              <a:t>Más confiable que tubos G-M en áreas con tasa de dosis alta, y por lo tanto instalada con el fin de monitorizar continuamente alta tasas de dosis.</a:t>
            </a:r>
          </a:p>
          <a:p>
            <a:pPr algn="just" eaLnBrk="1" hangingPunct="1">
              <a:spcBef>
                <a:spcPts val="0"/>
              </a:spcBef>
              <a:spcAft>
                <a:spcPts val="0"/>
              </a:spcAft>
              <a:buFont typeface="Arial" charset="0"/>
              <a:buChar char="•"/>
            </a:pPr>
            <a:endParaRPr lang="es-ES" altLang="en-US" sz="2400" dirty="0">
              <a:solidFill>
                <a:schemeClr val="hlink"/>
              </a:solidFill>
              <a:latin typeface="Arial" charset="0"/>
            </a:endParaRPr>
          </a:p>
          <a:p>
            <a:pPr algn="just" eaLnBrk="1" hangingPunct="1">
              <a:spcBef>
                <a:spcPts val="0"/>
              </a:spcBef>
              <a:spcAft>
                <a:spcPts val="0"/>
              </a:spcAft>
              <a:buFont typeface="Arial" charset="0"/>
              <a:buChar char="•"/>
            </a:pPr>
            <a:r>
              <a:rPr lang="es-ES_tradnl" sz="2400" dirty="0"/>
              <a:t>Puede ser utilizada en campos de radiación pulsados.</a:t>
            </a:r>
          </a:p>
          <a:p>
            <a:pPr algn="just" eaLnBrk="1" hangingPunct="1">
              <a:spcBef>
                <a:spcPts val="0"/>
              </a:spcBef>
              <a:spcAft>
                <a:spcPts val="0"/>
              </a:spcAft>
              <a:buFont typeface="Arial" charset="0"/>
              <a:buChar char="•"/>
            </a:pPr>
            <a:endParaRPr lang="es-ES" altLang="en-US" sz="2400" dirty="0">
              <a:solidFill>
                <a:schemeClr val="hlink"/>
              </a:solidFill>
              <a:latin typeface="Arial" charset="0"/>
            </a:endParaRPr>
          </a:p>
          <a:p>
            <a:pPr algn="just" eaLnBrk="1" hangingPunct="1">
              <a:spcBef>
                <a:spcPts val="0"/>
              </a:spcBef>
              <a:spcAft>
                <a:spcPts val="0"/>
              </a:spcAft>
              <a:buFont typeface="Arial" charset="0"/>
              <a:buChar char="•"/>
            </a:pPr>
            <a:r>
              <a:rPr lang="es-ES_tradnl" sz="2400" dirty="0"/>
              <a:t>Se puede utilizar para medir campos de radiación beta si se proporciona una tapa de ventana.</a:t>
            </a:r>
          </a:p>
          <a:p>
            <a:pPr marL="0" indent="0" algn="just" eaLnBrk="1" hangingPunct="1">
              <a:spcBef>
                <a:spcPts val="0"/>
              </a:spcBef>
              <a:spcAft>
                <a:spcPts val="0"/>
              </a:spcAft>
              <a:buNone/>
            </a:pPr>
            <a:endParaRPr lang="es-ES" altLang="en-US" sz="2400" dirty="0">
              <a:solidFill>
                <a:schemeClr val="hlink"/>
              </a:solidFill>
              <a:latin typeface="Arial" charset="0"/>
            </a:endParaRPr>
          </a:p>
          <a:p>
            <a:pPr algn="just" eaLnBrk="1" hangingPunct="1">
              <a:spcBef>
                <a:spcPts val="0"/>
              </a:spcBef>
              <a:spcAft>
                <a:spcPts val="0"/>
              </a:spcAft>
              <a:buFont typeface="Arial" charset="0"/>
              <a:buChar char="•"/>
            </a:pPr>
            <a:r>
              <a:rPr lang="es-ES_tradnl" sz="2400" dirty="0"/>
              <a:t>Estándar de oro para mediciones de exposición</a:t>
            </a:r>
            <a:r>
              <a:rPr lang="es-ES" altLang="en-US" sz="2400" dirty="0">
                <a:solidFill>
                  <a:schemeClr val="hlink"/>
                </a:solidFill>
                <a:latin typeface="Arial" charset="0"/>
              </a:rPr>
              <a:t>.</a:t>
            </a:r>
          </a:p>
          <a:p>
            <a:pPr marL="0" indent="0" algn="just" eaLnBrk="1" hangingPunct="1">
              <a:spcBef>
                <a:spcPts val="0"/>
              </a:spcBef>
              <a:spcAft>
                <a:spcPts val="0"/>
              </a:spcAft>
              <a:buNone/>
            </a:pPr>
            <a:endParaRPr lang="en-GB" altLang="en-US" sz="2800" dirty="0">
              <a:solidFill>
                <a:srgbClr val="FF0000"/>
              </a:solidFill>
              <a:latin typeface="Arial" charset="0"/>
            </a:endParaRPr>
          </a:p>
        </p:txBody>
      </p:sp>
    </p:spTree>
    <p:extLst>
      <p:ext uri="{BB962C8B-B14F-4D97-AF65-F5344CB8AC3E}">
        <p14:creationId xmlns:p14="http://schemas.microsoft.com/office/powerpoint/2010/main" val="4835622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 altLang="pt-BR" sz="2800" dirty="0">
                <a:solidFill>
                  <a:schemeClr val="hlink"/>
                </a:solidFill>
              </a:rPr>
              <a:t>Cámaras de Ionización </a:t>
            </a:r>
            <a:r>
              <a:rPr lang="en-GB" sz="2800" dirty="0"/>
              <a:t>– </a:t>
            </a:r>
            <a:r>
              <a:rPr lang="pt-BR" altLang="pt-BR" sz="2800" dirty="0" err="1">
                <a:solidFill>
                  <a:schemeClr val="hlink"/>
                </a:solidFill>
                <a:latin typeface="Arial" charset="0"/>
              </a:rPr>
              <a:t>limitaciones</a:t>
            </a:r>
            <a:endParaRPr lang="en-GB" sz="2800" dirty="0"/>
          </a:p>
        </p:txBody>
      </p:sp>
      <p:sp>
        <p:nvSpPr>
          <p:cNvPr id="3" name="Content Placeholder 2"/>
          <p:cNvSpPr>
            <a:spLocks noGrp="1"/>
          </p:cNvSpPr>
          <p:nvPr>
            <p:ph idx="1"/>
          </p:nvPr>
        </p:nvSpPr>
        <p:spPr>
          <a:xfrm>
            <a:off x="304800" y="1143000"/>
            <a:ext cx="8593137" cy="4572000"/>
          </a:xfrm>
        </p:spPr>
        <p:txBody>
          <a:bodyPr/>
          <a:lstStyle/>
          <a:p>
            <a:pPr algn="just" eaLnBrk="1" hangingPunct="1">
              <a:spcBef>
                <a:spcPts val="0"/>
              </a:spcBef>
              <a:spcAft>
                <a:spcPts val="0"/>
              </a:spcAft>
              <a:buFont typeface="Arial" charset="0"/>
              <a:buChar char="•"/>
            </a:pPr>
            <a:r>
              <a:rPr lang="es-ES" sz="2400" dirty="0"/>
              <a:t>Mayor costo y tamaño en comparación con el tubo G-M de la misma sensibilidad.</a:t>
            </a:r>
          </a:p>
          <a:p>
            <a:pPr algn="just" eaLnBrk="1" hangingPunct="1">
              <a:spcBef>
                <a:spcPts val="0"/>
              </a:spcBef>
              <a:spcAft>
                <a:spcPts val="0"/>
              </a:spcAft>
              <a:buFont typeface="Arial" charset="0"/>
              <a:buChar char="•"/>
            </a:pPr>
            <a:endParaRPr lang="es-ES" sz="2400" dirty="0"/>
          </a:p>
          <a:p>
            <a:pPr algn="just" eaLnBrk="1" hangingPunct="1">
              <a:spcBef>
                <a:spcPts val="0"/>
              </a:spcBef>
              <a:spcAft>
                <a:spcPts val="0"/>
              </a:spcAft>
              <a:buFont typeface="Arial" charset="0"/>
              <a:buChar char="•"/>
            </a:pPr>
            <a:r>
              <a:rPr lang="es-ES" sz="2400" dirty="0"/>
              <a:t>Tiene un alto índice de fluctuaciones en los niveles de fondo debido a la baja sensibilidad y la respuesta es lenta.</a:t>
            </a:r>
          </a:p>
          <a:p>
            <a:pPr algn="just" eaLnBrk="1" hangingPunct="1">
              <a:spcBef>
                <a:spcPts val="0"/>
              </a:spcBef>
              <a:spcAft>
                <a:spcPts val="0"/>
              </a:spcAft>
              <a:buFont typeface="Arial" charset="0"/>
              <a:buChar char="•"/>
            </a:pPr>
            <a:endParaRPr lang="es-ES" sz="2400" dirty="0"/>
          </a:p>
          <a:p>
            <a:pPr algn="just"/>
            <a:r>
              <a:rPr lang="es-ES" sz="2400" dirty="0"/>
              <a:t>Sensible a las condiciones de temperatura, presión y humedad.</a:t>
            </a:r>
          </a:p>
          <a:p>
            <a:pPr algn="just"/>
            <a:endParaRPr lang="es-ES" sz="2400" dirty="0"/>
          </a:p>
          <a:p>
            <a:pPr algn="just"/>
            <a:r>
              <a:rPr lang="es-ES" sz="2400" dirty="0"/>
              <a:t>El detector tiene una corriente de fuga; la mayoría de los diseños requieren un ajuste del "cero".</a:t>
            </a:r>
          </a:p>
          <a:p>
            <a:pPr algn="just"/>
            <a:endParaRPr lang="es-ES" sz="2400" dirty="0"/>
          </a:p>
          <a:p>
            <a:pPr algn="just"/>
            <a:r>
              <a:rPr lang="es-ES" sz="2400" dirty="0"/>
              <a:t>Área de promedio grande.</a:t>
            </a:r>
            <a:endParaRPr lang="es-ES" sz="2800" dirty="0"/>
          </a:p>
        </p:txBody>
      </p:sp>
    </p:spTree>
    <p:extLst>
      <p:ext uri="{BB962C8B-B14F-4D97-AF65-F5344CB8AC3E}">
        <p14:creationId xmlns:p14="http://schemas.microsoft.com/office/powerpoint/2010/main" val="318619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304800" y="76200"/>
            <a:ext cx="8534400" cy="762000"/>
          </a:xfrm>
        </p:spPr>
        <p:txBody>
          <a:bodyPr/>
          <a:lstStyle/>
          <a:p>
            <a:pPr algn="l"/>
            <a:r>
              <a:rPr lang="es-ES_tradnl" sz="2800" dirty="0"/>
              <a:t>Contenido</a:t>
            </a:r>
          </a:p>
        </p:txBody>
      </p:sp>
      <p:sp>
        <p:nvSpPr>
          <p:cNvPr id="739331" name="Rectangle 3"/>
          <p:cNvSpPr>
            <a:spLocks noGrp="1" noChangeArrowheads="1"/>
          </p:cNvSpPr>
          <p:nvPr>
            <p:ph type="body" idx="1"/>
          </p:nvPr>
        </p:nvSpPr>
        <p:spPr>
          <a:xfrm>
            <a:off x="304800" y="1600200"/>
            <a:ext cx="8604250" cy="3810000"/>
          </a:xfrm>
        </p:spPr>
        <p:txBody>
          <a:bodyPr/>
          <a:lstStyle/>
          <a:p>
            <a:pPr lvl="1"/>
            <a:endParaRPr lang="es-ES_tradnl" altLang="en-US" sz="2400" dirty="0"/>
          </a:p>
          <a:p>
            <a:pPr marL="1200150" lvl="2" indent="-342900"/>
            <a:r>
              <a:rPr lang="es-ES_tradnl" dirty="0"/>
              <a:t>Técnicas de monitorización</a:t>
            </a:r>
          </a:p>
          <a:p>
            <a:pPr marL="1200150" lvl="2" indent="-342900"/>
            <a:r>
              <a:rPr lang="es-ES_tradnl" altLang="en-US" dirty="0"/>
              <a:t>Equipos</a:t>
            </a:r>
          </a:p>
          <a:p>
            <a:pPr marL="1200150" lvl="2" indent="-342900"/>
            <a:r>
              <a:rPr lang="es-ES_tradnl" dirty="0"/>
              <a:t>Calibración y verificación de funcionamiento</a:t>
            </a:r>
          </a:p>
          <a:p>
            <a:pPr marL="1200150" lvl="2" indent="-342900"/>
            <a:r>
              <a:rPr lang="es-ES_tradnl" dirty="0"/>
              <a:t>Medición en la práctica</a:t>
            </a:r>
          </a:p>
          <a:p>
            <a:pPr marL="1200150" lvl="2" indent="-342900"/>
            <a:r>
              <a:rPr lang="es-ES_tradnl" altLang="en-US" dirty="0"/>
              <a:t>Equipos especializados</a:t>
            </a:r>
          </a:p>
          <a:p>
            <a:pPr marL="857250" lvl="2" indent="0">
              <a:buNone/>
            </a:pPr>
            <a:endParaRPr lang="es-ES_tradnl" altLang="en-US" sz="2800" dirty="0"/>
          </a:p>
          <a:p>
            <a:endParaRPr lang="en-US" altLang="en-US" sz="2800" dirty="0"/>
          </a:p>
        </p:txBody>
      </p:sp>
    </p:spTree>
    <p:extLst>
      <p:ext uri="{BB962C8B-B14F-4D97-AF65-F5344CB8AC3E}">
        <p14:creationId xmlns:p14="http://schemas.microsoft.com/office/powerpoint/2010/main" val="2261029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 altLang="pt-BR" sz="2800" dirty="0">
                <a:solidFill>
                  <a:schemeClr val="hlink"/>
                </a:solidFill>
              </a:rPr>
              <a:t>Cámaras de ionización y MLT</a:t>
            </a:r>
            <a:endParaRPr lang="en-GB" sz="2800" dirty="0">
              <a:solidFill>
                <a:schemeClr val="hlink"/>
              </a:solidFill>
            </a:endParaRPr>
          </a:p>
        </p:txBody>
      </p:sp>
      <p:pic>
        <p:nvPicPr>
          <p:cNvPr id="7170" name="Picture 2" descr="https://www.mirion.com/files/images/RI-O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426" y="1066800"/>
            <a:ext cx="2495384"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352800" y="1600200"/>
            <a:ext cx="4953000" cy="1200329"/>
          </a:xfrm>
          <a:prstGeom prst="rect">
            <a:avLst/>
          </a:prstGeom>
          <a:noFill/>
        </p:spPr>
        <p:txBody>
          <a:bodyPr wrap="square" rtlCol="0">
            <a:spAutoFit/>
          </a:bodyPr>
          <a:lstStyle/>
          <a:p>
            <a:pPr algn="just"/>
            <a:r>
              <a:rPr lang="es-ES" altLang="pt-BR" dirty="0">
                <a:solidFill>
                  <a:schemeClr val="tx2"/>
                </a:solidFill>
                <a:latin typeface="+mn-lt"/>
              </a:rPr>
              <a:t>Cámara de ionización </a:t>
            </a:r>
            <a:r>
              <a:rPr lang="es-ES" dirty="0">
                <a:solidFill>
                  <a:schemeClr val="tx2"/>
                </a:solidFill>
                <a:latin typeface="+mn-lt"/>
              </a:rPr>
              <a:t>portátil.</a:t>
            </a:r>
            <a:endParaRPr lang="es-ES" altLang="pt-BR" dirty="0">
              <a:solidFill>
                <a:schemeClr val="tx2"/>
              </a:solidFill>
              <a:latin typeface="+mn-lt"/>
            </a:endParaRPr>
          </a:p>
          <a:p>
            <a:pPr algn="just"/>
            <a:r>
              <a:rPr lang="es-ES" altLang="pt-BR" dirty="0">
                <a:solidFill>
                  <a:schemeClr val="tx2"/>
                </a:solidFill>
                <a:latin typeface="+mn-lt"/>
              </a:rPr>
              <a:t>Rango</a:t>
            </a:r>
            <a:r>
              <a:rPr lang="es-ES" dirty="0">
                <a:solidFill>
                  <a:schemeClr val="tx2"/>
                </a:solidFill>
                <a:latin typeface="+mn-lt"/>
              </a:rPr>
              <a:t>: 1 μSv/h a 1 Sv/h</a:t>
            </a:r>
          </a:p>
          <a:p>
            <a:pPr algn="just"/>
            <a:r>
              <a:rPr lang="es-ES" dirty="0">
                <a:solidFill>
                  <a:schemeClr val="tx2"/>
                </a:solidFill>
                <a:latin typeface="+mn-lt"/>
              </a:rPr>
              <a:t>volumen del detector: 350 cm</a:t>
            </a:r>
            <a:r>
              <a:rPr lang="es-ES" baseline="30000" dirty="0">
                <a:solidFill>
                  <a:schemeClr val="tx2"/>
                </a:solidFill>
                <a:latin typeface="+mn-lt"/>
              </a:rPr>
              <a:t>3</a:t>
            </a:r>
            <a:r>
              <a:rPr lang="es-ES" dirty="0">
                <a:solidFill>
                  <a:schemeClr val="tx2"/>
                </a:solidFill>
                <a:latin typeface="+mn-lt"/>
              </a:rPr>
              <a:t>.</a:t>
            </a:r>
            <a:endParaRPr lang="es-ES" baseline="30000" dirty="0">
              <a:solidFill>
                <a:schemeClr val="tx2"/>
              </a:solidFill>
              <a:latin typeface="+mn-lt"/>
            </a:endParaRPr>
          </a:p>
        </p:txBody>
      </p:sp>
      <p:sp>
        <p:nvSpPr>
          <p:cNvPr id="4" name="Rectangle 3"/>
          <p:cNvSpPr/>
          <p:nvPr/>
        </p:nvSpPr>
        <p:spPr>
          <a:xfrm>
            <a:off x="3505200" y="3962400"/>
            <a:ext cx="3886200" cy="1261884"/>
          </a:xfrm>
          <a:prstGeom prst="rect">
            <a:avLst/>
          </a:prstGeom>
        </p:spPr>
        <p:txBody>
          <a:bodyPr wrap="square">
            <a:spAutoFit/>
          </a:bodyPr>
          <a:lstStyle/>
          <a:p>
            <a:pPr algn="just"/>
            <a:r>
              <a:rPr lang="es-ES" altLang="pt-BR" dirty="0">
                <a:solidFill>
                  <a:schemeClr val="tx2"/>
                </a:solidFill>
                <a:latin typeface="+mn-lt"/>
              </a:rPr>
              <a:t>Cámara de ionización fijo.</a:t>
            </a:r>
          </a:p>
          <a:p>
            <a:pPr algn="just"/>
            <a:r>
              <a:rPr lang="es-ES" dirty="0">
                <a:solidFill>
                  <a:schemeClr val="tx2"/>
                </a:solidFill>
                <a:latin typeface="+mn-lt"/>
              </a:rPr>
              <a:t>Rango:1 μSv/h  a 1 Sv/h.</a:t>
            </a:r>
          </a:p>
          <a:p>
            <a:pPr algn="just"/>
            <a:endParaRPr lang="es-ES" sz="2800" dirty="0">
              <a:solidFill>
                <a:schemeClr val="tx2"/>
              </a:solidFill>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731" y="3571875"/>
            <a:ext cx="2471654" cy="2400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33426" y="3181350"/>
            <a:ext cx="2186069" cy="307777"/>
          </a:xfrm>
          <a:prstGeom prst="rect">
            <a:avLst/>
          </a:prstGeom>
          <a:noFill/>
        </p:spPr>
        <p:txBody>
          <a:bodyPr wrap="square" rtlCol="0">
            <a:spAutoFit/>
          </a:bodyPr>
          <a:lstStyle/>
          <a:p>
            <a:r>
              <a:rPr lang="es-ES" sz="1400" dirty="0">
                <a:solidFill>
                  <a:schemeClr val="tx2"/>
                </a:solidFill>
              </a:rPr>
              <a:t>Cortesía: </a:t>
            </a:r>
            <a:r>
              <a:rPr lang="es-ES" sz="1400" dirty="0" err="1">
                <a:solidFill>
                  <a:schemeClr val="tx2"/>
                </a:solidFill>
              </a:rPr>
              <a:t>Mirion</a:t>
            </a:r>
            <a:endParaRPr lang="es-ES" sz="1400" dirty="0">
              <a:solidFill>
                <a:schemeClr val="tx2"/>
              </a:solidFill>
            </a:endParaRPr>
          </a:p>
        </p:txBody>
      </p:sp>
      <p:sp>
        <p:nvSpPr>
          <p:cNvPr id="8" name="TextBox 7"/>
          <p:cNvSpPr txBox="1"/>
          <p:nvPr/>
        </p:nvSpPr>
        <p:spPr>
          <a:xfrm>
            <a:off x="785730" y="5972668"/>
            <a:ext cx="2186069" cy="307777"/>
          </a:xfrm>
          <a:prstGeom prst="rect">
            <a:avLst/>
          </a:prstGeom>
          <a:noFill/>
        </p:spPr>
        <p:txBody>
          <a:bodyPr wrap="square" rtlCol="0">
            <a:spAutoFit/>
          </a:bodyPr>
          <a:lstStyle/>
          <a:p>
            <a:r>
              <a:rPr lang="es-ES" sz="1400" dirty="0">
                <a:solidFill>
                  <a:schemeClr val="tx2"/>
                </a:solidFill>
              </a:rPr>
              <a:t>Cortesía: Canberra</a:t>
            </a:r>
          </a:p>
        </p:txBody>
      </p:sp>
    </p:spTree>
    <p:extLst>
      <p:ext uri="{BB962C8B-B14F-4D97-AF65-F5344CB8AC3E}">
        <p14:creationId xmlns:p14="http://schemas.microsoft.com/office/powerpoint/2010/main" val="2955083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703263" y="6248400"/>
            <a:ext cx="1898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5" name="Rectangle 3"/>
          <p:cNvSpPr>
            <a:spLocks noChangeArrowheads="1"/>
          </p:cNvSpPr>
          <p:nvPr/>
        </p:nvSpPr>
        <p:spPr bwMode="auto">
          <a:xfrm>
            <a:off x="3165475" y="6248400"/>
            <a:ext cx="2813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6" name="Rectangle 4"/>
          <p:cNvSpPr>
            <a:spLocks noChangeArrowheads="1"/>
          </p:cNvSpPr>
          <p:nvPr/>
        </p:nvSpPr>
        <p:spPr bwMode="gray">
          <a:xfrm>
            <a:off x="190500" y="2133600"/>
            <a:ext cx="8610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buClr>
                <a:schemeClr val="tx2"/>
              </a:buClr>
              <a:buSzPct val="110000"/>
            </a:pPr>
            <a:r>
              <a:rPr lang="en-US" altLang="en-US" sz="3600" b="1" dirty="0">
                <a:solidFill>
                  <a:schemeClr val="tx2"/>
                </a:solidFill>
                <a:latin typeface="+mj-lt"/>
              </a:rPr>
              <a:t> </a:t>
            </a:r>
          </a:p>
          <a:p>
            <a:pPr algn="ctr" eaLnBrk="1" hangingPunct="1">
              <a:lnSpc>
                <a:spcPct val="90000"/>
              </a:lnSpc>
              <a:spcBef>
                <a:spcPct val="20000"/>
              </a:spcBef>
              <a:buClr>
                <a:schemeClr val="tx2"/>
              </a:buClr>
              <a:buSzPct val="110000"/>
            </a:pPr>
            <a:endParaRPr lang="en-US" altLang="en-US" sz="2800" b="1" dirty="0">
              <a:solidFill>
                <a:schemeClr val="tx2"/>
              </a:solidFill>
              <a:latin typeface="Arial" charset="0"/>
            </a:endParaRPr>
          </a:p>
          <a:p>
            <a:pPr algn="ctr" eaLnBrk="1" hangingPunct="1">
              <a:lnSpc>
                <a:spcPct val="90000"/>
              </a:lnSpc>
              <a:spcBef>
                <a:spcPct val="20000"/>
              </a:spcBef>
              <a:buClr>
                <a:schemeClr val="tx2"/>
              </a:buClr>
              <a:buSzPct val="110000"/>
            </a:pPr>
            <a:r>
              <a:rPr lang="en-US" altLang="en-US" sz="3200" b="1" dirty="0">
                <a:solidFill>
                  <a:schemeClr val="tx2"/>
                </a:solidFill>
                <a:latin typeface="+mn-lt"/>
              </a:rPr>
              <a:t> </a:t>
            </a:r>
          </a:p>
          <a:p>
            <a:pPr algn="ctr" eaLnBrk="1" hangingPunct="1">
              <a:lnSpc>
                <a:spcPct val="90000"/>
              </a:lnSpc>
              <a:spcBef>
                <a:spcPct val="20000"/>
              </a:spcBef>
              <a:buClr>
                <a:schemeClr val="tx2"/>
              </a:buClr>
              <a:buSzPct val="110000"/>
            </a:pPr>
            <a:endParaRPr lang="en-US" altLang="en-US" sz="2800" b="1" dirty="0">
              <a:solidFill>
                <a:schemeClr val="tx2"/>
              </a:solidFill>
              <a:latin typeface="Arial" charset="0"/>
            </a:endParaRPr>
          </a:p>
        </p:txBody>
      </p:sp>
      <p:sp>
        <p:nvSpPr>
          <p:cNvPr id="2" name="CaixaDeTexto 1"/>
          <p:cNvSpPr txBox="1"/>
          <p:nvPr/>
        </p:nvSpPr>
        <p:spPr>
          <a:xfrm>
            <a:off x="1524000" y="2971800"/>
            <a:ext cx="5867400" cy="584775"/>
          </a:xfrm>
          <a:prstGeom prst="rect">
            <a:avLst/>
          </a:prstGeom>
          <a:noFill/>
        </p:spPr>
        <p:txBody>
          <a:bodyPr wrap="square" rtlCol="0">
            <a:spAutoFit/>
          </a:bodyPr>
          <a:lstStyle/>
          <a:p>
            <a:pPr algn="ctr"/>
            <a:r>
              <a:rPr lang="pt-BR" sz="3200" dirty="0">
                <a:solidFill>
                  <a:schemeClr val="tx2"/>
                </a:solidFill>
                <a:latin typeface="+mn-lt"/>
              </a:rPr>
              <a:t>Detectores de estado sólido</a:t>
            </a:r>
            <a:endParaRPr lang="es-ES_tradnl" sz="3200" dirty="0">
              <a:solidFill>
                <a:schemeClr val="tx2"/>
              </a:solidFill>
              <a:latin typeface="+mn-lt"/>
            </a:endParaRPr>
          </a:p>
        </p:txBody>
      </p:sp>
    </p:spTree>
    <p:extLst>
      <p:ext uri="{BB962C8B-B14F-4D97-AF65-F5344CB8AC3E}">
        <p14:creationId xmlns:p14="http://schemas.microsoft.com/office/powerpoint/2010/main" val="1902334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BR" sz="2800" dirty="0">
                <a:solidFill>
                  <a:schemeClr val="hlink"/>
                </a:solidFill>
              </a:rPr>
              <a:t>Detectores de estado sólido</a:t>
            </a:r>
            <a:endParaRPr lang="en-GB" sz="2800" dirty="0">
              <a:solidFill>
                <a:schemeClr val="hlink"/>
              </a:solidFill>
            </a:endParaRPr>
          </a:p>
        </p:txBody>
      </p:sp>
      <p:sp>
        <p:nvSpPr>
          <p:cNvPr id="3" name="Content Placeholder 2"/>
          <p:cNvSpPr>
            <a:spLocks noGrp="1"/>
          </p:cNvSpPr>
          <p:nvPr>
            <p:ph idx="1"/>
          </p:nvPr>
        </p:nvSpPr>
        <p:spPr>
          <a:xfrm>
            <a:off x="152400" y="1219200"/>
            <a:ext cx="8793162" cy="4800600"/>
          </a:xfrm>
        </p:spPr>
        <p:txBody>
          <a:bodyPr/>
          <a:lstStyle/>
          <a:p>
            <a:pPr marL="914400" lvl="2" indent="0">
              <a:buNone/>
            </a:pPr>
            <a:r>
              <a:rPr lang="en-GB" dirty="0"/>
              <a:t>			</a:t>
            </a:r>
            <a:endParaRPr lang="en-GB" sz="3200" dirty="0"/>
          </a:p>
        </p:txBody>
      </p:sp>
      <p:cxnSp>
        <p:nvCxnSpPr>
          <p:cNvPr id="5" name="Straight Arrow Connector 4"/>
          <p:cNvCxnSpPr/>
          <p:nvPr/>
        </p:nvCxnSpPr>
        <p:spPr bwMode="auto">
          <a:xfrm flipH="1">
            <a:off x="2514600" y="1905000"/>
            <a:ext cx="1185335" cy="1371600"/>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a:off x="5528733" y="1905000"/>
            <a:ext cx="948267" cy="1371600"/>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Oval 10"/>
          <p:cNvSpPr/>
          <p:nvPr/>
        </p:nvSpPr>
        <p:spPr bwMode="auto">
          <a:xfrm>
            <a:off x="609600" y="3276600"/>
            <a:ext cx="3606800" cy="22098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en-GB" b="1" dirty="0">
                <a:latin typeface="+mn-lt"/>
              </a:rPr>
              <a:t> </a:t>
            </a:r>
          </a:p>
          <a:p>
            <a:pPr algn="ctr"/>
            <a:r>
              <a:rPr lang="es-ES" dirty="0">
                <a:solidFill>
                  <a:schemeClr val="hlink"/>
                </a:solidFill>
                <a:latin typeface="Arial" charset="0"/>
              </a:rPr>
              <a:t>Centelladores</a:t>
            </a:r>
            <a:r>
              <a:rPr lang="es-ES" b="1" dirty="0">
                <a:latin typeface="+mn-lt"/>
              </a:rPr>
              <a:t>  </a:t>
            </a:r>
            <a:r>
              <a:rPr lang="en-GB" b="1" dirty="0">
                <a:latin typeface="+mn-lt"/>
              </a:rPr>
              <a:t> </a:t>
            </a:r>
          </a:p>
          <a:p>
            <a:pPr algn="ctr"/>
            <a:endParaRPr lang="en-GB" dirty="0">
              <a:latin typeface="+mn-lt"/>
            </a:endParaRPr>
          </a:p>
        </p:txBody>
      </p:sp>
      <p:sp>
        <p:nvSpPr>
          <p:cNvPr id="12" name="Oval 11"/>
          <p:cNvSpPr/>
          <p:nvPr/>
        </p:nvSpPr>
        <p:spPr bwMode="auto">
          <a:xfrm>
            <a:off x="4724400" y="3276600"/>
            <a:ext cx="3733800" cy="2057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endParaRPr lang="en-GB" dirty="0">
              <a:solidFill>
                <a:schemeClr val="hlink"/>
              </a:solidFill>
              <a:latin typeface="Arial" charset="0"/>
            </a:endParaRPr>
          </a:p>
          <a:p>
            <a:pPr algn="ctr"/>
            <a:r>
              <a:rPr lang="es-ES_tradnl" dirty="0">
                <a:solidFill>
                  <a:schemeClr val="hlink"/>
                </a:solidFill>
                <a:latin typeface="Arial" charset="0"/>
              </a:rPr>
              <a:t>Semiconductores</a:t>
            </a:r>
            <a:r>
              <a:rPr lang="en-GB" b="1" dirty="0">
                <a:latin typeface="+mn-lt"/>
              </a:rPr>
              <a:t>  </a:t>
            </a:r>
          </a:p>
          <a:p>
            <a:pPr algn="ctr"/>
            <a:r>
              <a:rPr lang="en-GB" b="1" dirty="0">
                <a:latin typeface="+mn-lt"/>
              </a:rPr>
              <a:t>   </a:t>
            </a:r>
          </a:p>
          <a:p>
            <a:pPr algn="ctr"/>
            <a:endParaRPr lang="en-GB" dirty="0">
              <a:latin typeface="+mn-lt"/>
            </a:endParaRPr>
          </a:p>
          <a:p>
            <a:r>
              <a:rPr lang="en-GB" b="1" dirty="0">
                <a:latin typeface="+mn-lt"/>
              </a:rPr>
              <a:t> </a:t>
            </a:r>
            <a:endParaRPr lang="en-GB" dirty="0">
              <a:latin typeface="+mn-lt"/>
            </a:endParaRPr>
          </a:p>
        </p:txBody>
      </p:sp>
      <p:sp>
        <p:nvSpPr>
          <p:cNvPr id="14" name="Rounded Rectangle 13"/>
          <p:cNvSpPr/>
          <p:nvPr/>
        </p:nvSpPr>
        <p:spPr bwMode="auto">
          <a:xfrm>
            <a:off x="3419475" y="1524000"/>
            <a:ext cx="2362200" cy="762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6350" h="82550"/>
            <a:bevelB/>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algn="ctr"/>
            <a:r>
              <a:rPr lang="pt-BR" dirty="0">
                <a:solidFill>
                  <a:schemeClr val="hlink"/>
                </a:solidFill>
                <a:latin typeface="Arial" charset="0"/>
              </a:rPr>
              <a:t>Dos tipos</a:t>
            </a:r>
            <a:endParaRPr lang="en-GB" dirty="0">
              <a:solidFill>
                <a:schemeClr val="hlink"/>
              </a:solidFill>
              <a:latin typeface="Arial" charset="0"/>
            </a:endParaRPr>
          </a:p>
        </p:txBody>
      </p:sp>
    </p:spTree>
    <p:extLst>
      <p:ext uri="{BB962C8B-B14F-4D97-AF65-F5344CB8AC3E}">
        <p14:creationId xmlns:p14="http://schemas.microsoft.com/office/powerpoint/2010/main" val="37296365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2800" dirty="0">
                <a:solidFill>
                  <a:schemeClr val="hlink"/>
                </a:solidFill>
              </a:rPr>
              <a:t> </a:t>
            </a:r>
            <a:r>
              <a:rPr lang="es-CL" sz="2800" dirty="0">
                <a:solidFill>
                  <a:schemeClr val="hlink"/>
                </a:solidFill>
              </a:rPr>
              <a:t>Centelladores</a:t>
            </a:r>
            <a:r>
              <a:rPr lang="en-GB" sz="2800" dirty="0">
                <a:solidFill>
                  <a:schemeClr val="hlink"/>
                </a:solidFill>
              </a:rPr>
              <a:t>   </a:t>
            </a:r>
          </a:p>
        </p:txBody>
      </p:sp>
      <p:sp>
        <p:nvSpPr>
          <p:cNvPr id="3" name="Content Placeholder 2"/>
          <p:cNvSpPr>
            <a:spLocks noGrp="1"/>
          </p:cNvSpPr>
          <p:nvPr>
            <p:ph idx="1"/>
          </p:nvPr>
        </p:nvSpPr>
        <p:spPr>
          <a:xfrm>
            <a:off x="228600" y="1447800"/>
            <a:ext cx="8610600" cy="4876800"/>
          </a:xfrm>
        </p:spPr>
        <p:txBody>
          <a:bodyPr/>
          <a:lstStyle/>
          <a:p>
            <a:pPr algn="just"/>
            <a:r>
              <a:rPr lang="es-ES" sz="2400" dirty="0"/>
              <a:t>El centelleo es el proceso a través del cual la radiación ionizante se convierte en fotones de luz visible.</a:t>
            </a:r>
          </a:p>
          <a:p>
            <a:pPr algn="just"/>
            <a:endParaRPr lang="en-GB" sz="2400" dirty="0"/>
          </a:p>
          <a:p>
            <a:pPr algn="just"/>
            <a:r>
              <a:rPr lang="es-ES" sz="2400" dirty="0"/>
              <a:t>El centelleo puede proporcionar información sobre la energía de la radiación y por lo tanto puede ser útil en espectroscopia nuclear.</a:t>
            </a:r>
          </a:p>
          <a:p>
            <a:pPr algn="just"/>
            <a:endParaRPr lang="es-ES" sz="2400" dirty="0"/>
          </a:p>
          <a:p>
            <a:pPr algn="just"/>
            <a:r>
              <a:rPr lang="es-ES" sz="2400" dirty="0"/>
              <a:t>La detección ocurre en la escala de tiempo de nanosegundos.</a:t>
            </a:r>
          </a:p>
          <a:p>
            <a:pPr algn="just"/>
            <a:endParaRPr lang="en-GB" sz="2400" dirty="0"/>
          </a:p>
          <a:p>
            <a:pPr algn="just"/>
            <a:r>
              <a:rPr lang="pt-BR" sz="2400" dirty="0"/>
              <a:t> Se </a:t>
            </a:r>
            <a:r>
              <a:rPr lang="es-CL" sz="2400" dirty="0"/>
              <a:t>utilizan</a:t>
            </a:r>
            <a:r>
              <a:rPr lang="pt-BR" sz="2400" dirty="0"/>
              <a:t> </a:t>
            </a:r>
            <a:r>
              <a:rPr lang="es-CL" sz="2400" dirty="0"/>
              <a:t>plásticos</a:t>
            </a:r>
            <a:r>
              <a:rPr lang="en-GB" sz="2400" dirty="0"/>
              <a:t> y NaI(Tl), CsI(Tl) o LaBr:Ce</a:t>
            </a:r>
            <a:r>
              <a:rPr lang="en-GB" sz="2400" baseline="30000" dirty="0"/>
              <a:t>3+</a:t>
            </a:r>
            <a:r>
              <a:rPr lang="en-GB" sz="2400" dirty="0"/>
              <a:t>.</a:t>
            </a:r>
          </a:p>
          <a:p>
            <a:pPr algn="just"/>
            <a:endParaRPr lang="en-GB" sz="2400" dirty="0"/>
          </a:p>
        </p:txBody>
      </p:sp>
    </p:spTree>
    <p:extLst>
      <p:ext uri="{BB962C8B-B14F-4D97-AF65-F5344CB8AC3E}">
        <p14:creationId xmlns:p14="http://schemas.microsoft.com/office/powerpoint/2010/main" val="2618702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4"/>
          <p:cNvSpPr>
            <a:spLocks noChangeArrowheads="1"/>
          </p:cNvSpPr>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20000"/>
              </a:spcBef>
            </a:pPr>
            <a:r>
              <a:rPr lang="es-ES" altLang="en-US" sz="2800" b="1" dirty="0">
                <a:solidFill>
                  <a:schemeClr val="hlink"/>
                </a:solidFill>
                <a:latin typeface="+mj-lt"/>
                <a:ea typeface="+mj-ea"/>
                <a:cs typeface="+mj-cs"/>
              </a:rPr>
              <a:t>Diagrama esquemático </a:t>
            </a:r>
            <a:r>
              <a:rPr lang="en-US" altLang="en-US" sz="2800" b="1" dirty="0">
                <a:solidFill>
                  <a:schemeClr val="hlink"/>
                </a:solidFill>
                <a:latin typeface="+mj-lt"/>
                <a:ea typeface="+mj-ea"/>
                <a:cs typeface="+mj-cs"/>
              </a:rPr>
              <a:t>del detector de </a:t>
            </a:r>
            <a:r>
              <a:rPr lang="en-US" altLang="en-US" sz="2800" b="1" dirty="0" err="1">
                <a:solidFill>
                  <a:schemeClr val="hlink"/>
                </a:solidFill>
                <a:latin typeface="+mj-lt"/>
                <a:ea typeface="+mj-ea"/>
                <a:cs typeface="+mj-cs"/>
              </a:rPr>
              <a:t>centelleo</a:t>
            </a:r>
            <a:r>
              <a:rPr lang="en-US" altLang="en-US" sz="2800" b="1" dirty="0">
                <a:solidFill>
                  <a:schemeClr val="hlink"/>
                </a:solidFill>
                <a:latin typeface="+mj-lt"/>
                <a:ea typeface="+mj-ea"/>
                <a:cs typeface="+mj-cs"/>
              </a:rPr>
              <a:t>.</a:t>
            </a:r>
            <a:endParaRPr lang="en-GB" altLang="en-US" sz="2800" b="1" dirty="0">
              <a:solidFill>
                <a:schemeClr val="hlink"/>
              </a:solidFill>
              <a:latin typeface="+mj-lt"/>
              <a:ea typeface="+mj-ea"/>
              <a:cs typeface="+mj-cs"/>
            </a:endParaRPr>
          </a:p>
        </p:txBody>
      </p:sp>
      <p:pic>
        <p:nvPicPr>
          <p:cNvPr id="7170" name="Picture 2" descr="https://upload.wikimedia.org/wikipedia/commons/2/22/Scintillation_Detector.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1371600"/>
            <a:ext cx="44767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027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8763000" cy="4267200"/>
          </a:xfrm>
        </p:spPr>
        <p:txBody>
          <a:bodyPr/>
          <a:lstStyle/>
          <a:p>
            <a:pPr algn="just"/>
            <a:r>
              <a:rPr lang="es-CL" sz="2400" dirty="0"/>
              <a:t>Centelladores</a:t>
            </a:r>
            <a:r>
              <a:rPr lang="en-GB" sz="2400" dirty="0"/>
              <a:t> </a:t>
            </a:r>
            <a:r>
              <a:rPr lang="es-ES" sz="2400" dirty="0"/>
              <a:t>inorgánicos - alto número atómico y por lo tanto, alta eficiencia para la radiación gamma.</a:t>
            </a:r>
          </a:p>
          <a:p>
            <a:pPr algn="just"/>
            <a:endParaRPr lang="es-ES" sz="2400" dirty="0"/>
          </a:p>
          <a:p>
            <a:pPr algn="just"/>
            <a:r>
              <a:rPr lang="es-ES" sz="2400" dirty="0"/>
              <a:t>La sensibilidad es de 10</a:t>
            </a:r>
            <a:r>
              <a:rPr lang="es-ES" sz="2400" baseline="30000" dirty="0"/>
              <a:t>3</a:t>
            </a:r>
            <a:r>
              <a:rPr lang="es-ES" sz="2400" dirty="0"/>
              <a:t> a 10</a:t>
            </a:r>
            <a:r>
              <a:rPr lang="es-ES" sz="2400" baseline="30000" dirty="0"/>
              <a:t>4</a:t>
            </a:r>
            <a:r>
              <a:rPr lang="es-ES" sz="2400" dirty="0"/>
              <a:t> veces mayor que los detectores de gas dependiendo del material.</a:t>
            </a:r>
          </a:p>
          <a:p>
            <a:pPr algn="just"/>
            <a:endParaRPr lang="es-ES" sz="2400" dirty="0"/>
          </a:p>
          <a:p>
            <a:pPr algn="just"/>
            <a:r>
              <a:rPr lang="es-ES" sz="2400" dirty="0"/>
              <a:t>La intensidad de la luz es proporcional a la energía de radiación</a:t>
            </a:r>
            <a:r>
              <a:rPr lang="en-GB" sz="2400" dirty="0"/>
              <a:t>.</a:t>
            </a:r>
          </a:p>
          <a:p>
            <a:pPr algn="just"/>
            <a:endParaRPr lang="en-GB" sz="2400" dirty="0"/>
          </a:p>
          <a:p>
            <a:pPr algn="just"/>
            <a:r>
              <a:rPr lang="es-ES" sz="2400" dirty="0"/>
              <a:t>Puede utilizarse a temperatura ambiente.</a:t>
            </a:r>
            <a:endParaRPr lang="en-GB" sz="2600" dirty="0"/>
          </a:p>
          <a:p>
            <a:pPr algn="just"/>
            <a:endParaRPr lang="en-GB" sz="2600" dirty="0"/>
          </a:p>
        </p:txBody>
      </p:sp>
      <p:sp>
        <p:nvSpPr>
          <p:cNvPr id="4" name="Title 1"/>
          <p:cNvSpPr>
            <a:spLocks noGrp="1"/>
          </p:cNvSpPr>
          <p:nvPr>
            <p:ph type="title"/>
          </p:nvPr>
        </p:nvSpPr>
        <p:spPr/>
        <p:txBody>
          <a:bodyPr/>
          <a:lstStyle/>
          <a:p>
            <a:pPr algn="l"/>
            <a:r>
              <a:rPr lang="es-ES" sz="2800" kern="1200" dirty="0">
                <a:solidFill>
                  <a:schemeClr val="hlink"/>
                </a:solidFill>
              </a:rPr>
              <a:t>Centelleadores - características</a:t>
            </a:r>
          </a:p>
        </p:txBody>
      </p:sp>
    </p:spTree>
    <p:extLst>
      <p:ext uri="{BB962C8B-B14F-4D97-AF65-F5344CB8AC3E}">
        <p14:creationId xmlns:p14="http://schemas.microsoft.com/office/powerpoint/2010/main" val="11790820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BR" sz="2800" kern="1200" dirty="0" err="1">
                <a:solidFill>
                  <a:schemeClr val="hlink"/>
                </a:solidFill>
              </a:rPr>
              <a:t>Centelladores</a:t>
            </a:r>
            <a:r>
              <a:rPr lang="pt-BR" sz="2800" kern="1200" dirty="0">
                <a:solidFill>
                  <a:schemeClr val="hlink"/>
                </a:solidFill>
              </a:rPr>
              <a:t> y MLT</a:t>
            </a:r>
            <a:endParaRPr lang="en-GB" sz="2800" kern="1200" dirty="0">
              <a:solidFill>
                <a:schemeClr val="hlink"/>
              </a:solidFill>
            </a:endParaRPr>
          </a:p>
        </p:txBody>
      </p:sp>
      <p:sp>
        <p:nvSpPr>
          <p:cNvPr id="3" name="Content Placeholder 2"/>
          <p:cNvSpPr>
            <a:spLocks noGrp="1"/>
          </p:cNvSpPr>
          <p:nvPr>
            <p:ph idx="1"/>
          </p:nvPr>
        </p:nvSpPr>
        <p:spPr>
          <a:xfrm>
            <a:off x="228600" y="1371600"/>
            <a:ext cx="8534400" cy="4724400"/>
          </a:xfrm>
        </p:spPr>
        <p:txBody>
          <a:bodyPr/>
          <a:lstStyle/>
          <a:p>
            <a:pPr algn="just"/>
            <a:r>
              <a:rPr lang="es-ES" sz="2400" dirty="0"/>
              <a:t>Los </a:t>
            </a:r>
            <a:r>
              <a:rPr lang="pt-BR" sz="2400" dirty="0">
                <a:solidFill>
                  <a:schemeClr val="hlink"/>
                </a:solidFill>
                <a:latin typeface="Arial" charset="0"/>
              </a:rPr>
              <a:t>centelleadores</a:t>
            </a:r>
            <a:r>
              <a:rPr lang="es-ES" sz="2400" dirty="0"/>
              <a:t> NaI(Tl) se utilizan como monitores fijos y los equipos portátiles.</a:t>
            </a:r>
          </a:p>
          <a:p>
            <a:pPr algn="just"/>
            <a:endParaRPr lang="en-GB" sz="2400" dirty="0"/>
          </a:p>
          <a:p>
            <a:pPr algn="just"/>
            <a:r>
              <a:rPr lang="es-ES" sz="2400" dirty="0"/>
              <a:t>Equipos con </a:t>
            </a:r>
            <a:r>
              <a:rPr lang="es-CL" sz="2400" dirty="0">
                <a:solidFill>
                  <a:schemeClr val="hlink"/>
                </a:solidFill>
                <a:latin typeface="Arial" charset="0"/>
              </a:rPr>
              <a:t>centelladores</a:t>
            </a:r>
            <a:r>
              <a:rPr lang="pt-BR" sz="2400" dirty="0">
                <a:solidFill>
                  <a:schemeClr val="hlink"/>
                </a:solidFill>
                <a:latin typeface="Arial" charset="0"/>
              </a:rPr>
              <a:t> </a:t>
            </a:r>
            <a:r>
              <a:rPr lang="es-ES" sz="2400" dirty="0"/>
              <a:t>plásticos con rangos de tasa de dosis de 0,01 μSv/h a 10 Sv/h están disponibles en el mercado.</a:t>
            </a:r>
          </a:p>
          <a:p>
            <a:pPr algn="just"/>
            <a:endParaRPr lang="en-US" sz="2400" dirty="0"/>
          </a:p>
          <a:p>
            <a:pPr algn="just"/>
            <a:r>
              <a:rPr lang="es-ES" sz="2400" dirty="0"/>
              <a:t>Algunos equipos también proporcionan información sobre el espectro energético del campo de radiación.</a:t>
            </a:r>
            <a:endParaRPr lang="en-GB" sz="2600" dirty="0"/>
          </a:p>
        </p:txBody>
      </p:sp>
    </p:spTree>
    <p:extLst>
      <p:ext uri="{BB962C8B-B14F-4D97-AF65-F5344CB8AC3E}">
        <p14:creationId xmlns:p14="http://schemas.microsoft.com/office/powerpoint/2010/main" val="40931808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 sz="2800" kern="1200" dirty="0">
                <a:solidFill>
                  <a:schemeClr val="hlink"/>
                </a:solidFill>
              </a:rPr>
              <a:t>Ejemplos</a:t>
            </a:r>
            <a:r>
              <a:rPr lang="pt-BR" sz="2800" kern="1200" dirty="0">
                <a:solidFill>
                  <a:schemeClr val="hlink"/>
                </a:solidFill>
              </a:rPr>
              <a:t> de </a:t>
            </a:r>
            <a:r>
              <a:rPr lang="es-CL" sz="2800" kern="1200" dirty="0" err="1">
                <a:solidFill>
                  <a:schemeClr val="hlink"/>
                </a:solidFill>
              </a:rPr>
              <a:t>centelledores</a:t>
            </a:r>
            <a:endParaRPr lang="es-CL" sz="2800" kern="1200" dirty="0">
              <a:solidFill>
                <a:schemeClr val="hlink"/>
              </a:solidFill>
            </a:endParaRPr>
          </a:p>
        </p:txBody>
      </p:sp>
      <p:pic>
        <p:nvPicPr>
          <p:cNvPr id="6146" name="Picture 2" descr="G64 Gamma Moni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413" y="1133563"/>
            <a:ext cx="1600201" cy="13243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93532" y="1337735"/>
            <a:ext cx="4936067" cy="830997"/>
          </a:xfrm>
          <a:prstGeom prst="rect">
            <a:avLst/>
          </a:prstGeom>
          <a:noFill/>
        </p:spPr>
        <p:txBody>
          <a:bodyPr wrap="square" rtlCol="0">
            <a:spAutoFit/>
          </a:bodyPr>
          <a:lstStyle/>
          <a:p>
            <a:r>
              <a:rPr lang="es-CL" dirty="0">
                <a:solidFill>
                  <a:schemeClr val="tx2"/>
                </a:solidFill>
                <a:latin typeface="+mn-lt"/>
              </a:rPr>
              <a:t>Equipo fijo: </a:t>
            </a:r>
          </a:p>
          <a:p>
            <a:r>
              <a:rPr lang="es-CL" dirty="0">
                <a:solidFill>
                  <a:schemeClr val="tx2"/>
                </a:solidFill>
                <a:latin typeface="+mn-lt"/>
              </a:rPr>
              <a:t>Rango: 0,1 μSv/h a 100 mSv/h. </a:t>
            </a:r>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547" y="2957258"/>
            <a:ext cx="1634067" cy="1312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274482" y="3136648"/>
            <a:ext cx="4269318" cy="830997"/>
          </a:xfrm>
          <a:prstGeom prst="rect">
            <a:avLst/>
          </a:prstGeom>
          <a:noFill/>
        </p:spPr>
        <p:txBody>
          <a:bodyPr wrap="square" rtlCol="0">
            <a:spAutoFit/>
          </a:bodyPr>
          <a:lstStyle/>
          <a:p>
            <a:r>
              <a:rPr lang="es-CL" dirty="0">
                <a:solidFill>
                  <a:schemeClr val="tx2"/>
                </a:solidFill>
                <a:latin typeface="+mn-lt"/>
              </a:rPr>
              <a:t>Equipo portátil</a:t>
            </a:r>
          </a:p>
          <a:p>
            <a:r>
              <a:rPr lang="es-CL" dirty="0">
                <a:solidFill>
                  <a:schemeClr val="tx2"/>
                </a:solidFill>
                <a:latin typeface="+mn-lt"/>
              </a:rPr>
              <a:t>Rango: 0,01 a 100 mSv/</a:t>
            </a:r>
            <a:r>
              <a:rPr lang="es-CL" dirty="0" err="1">
                <a:solidFill>
                  <a:schemeClr val="tx2"/>
                </a:solidFill>
                <a:latin typeface="+mn-lt"/>
              </a:rPr>
              <a:t>hr</a:t>
            </a:r>
            <a:r>
              <a:rPr lang="es-CL" dirty="0">
                <a:solidFill>
                  <a:schemeClr val="tx2"/>
                </a:solidFill>
                <a:latin typeface="+mn-lt"/>
              </a:rPr>
              <a:t>.</a:t>
            </a: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466" y="4526922"/>
            <a:ext cx="1686148" cy="1268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4"/>
          <p:cNvSpPr txBox="1">
            <a:spLocks noChangeArrowheads="1"/>
          </p:cNvSpPr>
          <p:nvPr/>
        </p:nvSpPr>
        <p:spPr bwMode="auto">
          <a:xfrm>
            <a:off x="3276600" y="4648200"/>
            <a:ext cx="52578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s-CL" altLang="en-US" dirty="0">
                <a:solidFill>
                  <a:schemeClr val="tx2"/>
                </a:solidFill>
                <a:latin typeface="+mn-lt"/>
              </a:rPr>
              <a:t>Centelladores plásticos </a:t>
            </a:r>
            <a:r>
              <a:rPr lang="es-ES_tradnl" dirty="0">
                <a:solidFill>
                  <a:schemeClr val="tx2"/>
                </a:solidFill>
                <a:latin typeface="+mn-lt"/>
              </a:rPr>
              <a:t>portátiles</a:t>
            </a:r>
          </a:p>
          <a:p>
            <a:pPr eaLnBrk="1" hangingPunct="1"/>
            <a:r>
              <a:rPr lang="es-CL" altLang="en-US" dirty="0">
                <a:solidFill>
                  <a:schemeClr val="tx2"/>
                </a:solidFill>
                <a:latin typeface="+mn-lt"/>
              </a:rPr>
              <a:t>Rango</a:t>
            </a:r>
            <a:r>
              <a:rPr lang="en-GB" altLang="en-US" dirty="0">
                <a:solidFill>
                  <a:schemeClr val="tx2"/>
                </a:solidFill>
                <a:latin typeface="+mn-lt"/>
              </a:rPr>
              <a:t>: 10 </a:t>
            </a:r>
            <a:r>
              <a:rPr lang="en-GB" altLang="en-US" dirty="0" err="1">
                <a:solidFill>
                  <a:schemeClr val="tx2"/>
                </a:solidFill>
                <a:latin typeface="+mn-lt"/>
              </a:rPr>
              <a:t>nSv</a:t>
            </a:r>
            <a:r>
              <a:rPr lang="en-GB" altLang="en-US" dirty="0">
                <a:solidFill>
                  <a:schemeClr val="tx2"/>
                </a:solidFill>
                <a:latin typeface="+mn-lt"/>
              </a:rPr>
              <a:t>/h a 100 </a:t>
            </a:r>
            <a:r>
              <a:rPr lang="el-GR" altLang="en-US" dirty="0">
                <a:solidFill>
                  <a:schemeClr val="tx2"/>
                </a:solidFill>
                <a:latin typeface="+mn-lt"/>
              </a:rPr>
              <a:t>μ</a:t>
            </a:r>
            <a:r>
              <a:rPr lang="en-GB" altLang="en-US" dirty="0">
                <a:solidFill>
                  <a:schemeClr val="tx2"/>
                </a:solidFill>
                <a:latin typeface="+mn-lt"/>
              </a:rPr>
              <a:t>Sv/h</a:t>
            </a:r>
            <a:r>
              <a:rPr lang="en-GB" altLang="en-US" sz="2800" dirty="0">
                <a:solidFill>
                  <a:schemeClr val="hlink"/>
                </a:solidFill>
                <a:cs typeface="Times New Roman" panose="02020603050405020304" pitchFamily="18" charset="0"/>
              </a:rPr>
              <a:t>. </a:t>
            </a:r>
          </a:p>
        </p:txBody>
      </p:sp>
      <p:sp>
        <p:nvSpPr>
          <p:cNvPr id="9" name="TextBox 8"/>
          <p:cNvSpPr txBox="1"/>
          <p:nvPr/>
        </p:nvSpPr>
        <p:spPr>
          <a:xfrm>
            <a:off x="562197" y="2509696"/>
            <a:ext cx="2186069" cy="307777"/>
          </a:xfrm>
          <a:prstGeom prst="rect">
            <a:avLst/>
          </a:prstGeom>
          <a:noFill/>
        </p:spPr>
        <p:txBody>
          <a:bodyPr wrap="square" rtlCol="0">
            <a:spAutoFit/>
          </a:bodyPr>
          <a:lstStyle/>
          <a:p>
            <a:r>
              <a:rPr lang="en-GB" sz="1400" dirty="0" err="1">
                <a:solidFill>
                  <a:schemeClr val="tx2"/>
                </a:solidFill>
              </a:rPr>
              <a:t>Cortesía</a:t>
            </a:r>
            <a:r>
              <a:rPr lang="en-GB" sz="1400" dirty="0">
                <a:solidFill>
                  <a:schemeClr val="tx2"/>
                </a:solidFill>
              </a:rPr>
              <a:t>: Canberra</a:t>
            </a:r>
          </a:p>
        </p:txBody>
      </p:sp>
      <p:sp>
        <p:nvSpPr>
          <p:cNvPr id="13" name="TextBox 12"/>
          <p:cNvSpPr txBox="1"/>
          <p:nvPr/>
        </p:nvSpPr>
        <p:spPr>
          <a:xfrm>
            <a:off x="419545" y="4219145"/>
            <a:ext cx="2186069" cy="307777"/>
          </a:xfrm>
          <a:prstGeom prst="rect">
            <a:avLst/>
          </a:prstGeom>
          <a:noFill/>
        </p:spPr>
        <p:txBody>
          <a:bodyPr wrap="square" rtlCol="0">
            <a:spAutoFit/>
          </a:bodyPr>
          <a:lstStyle/>
          <a:p>
            <a:r>
              <a:rPr lang="en-GB" sz="1400" dirty="0" err="1">
                <a:solidFill>
                  <a:schemeClr val="tx2"/>
                </a:solidFill>
              </a:rPr>
              <a:t>Cortesía</a:t>
            </a:r>
            <a:r>
              <a:rPr lang="en-GB" sz="1400" dirty="0">
                <a:solidFill>
                  <a:schemeClr val="tx2"/>
                </a:solidFill>
              </a:rPr>
              <a:t>: Nucleonix</a:t>
            </a:r>
          </a:p>
        </p:txBody>
      </p:sp>
    </p:spTree>
    <p:extLst>
      <p:ext uri="{BB962C8B-B14F-4D97-AF65-F5344CB8AC3E}">
        <p14:creationId xmlns:p14="http://schemas.microsoft.com/office/powerpoint/2010/main" val="34929993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686800" cy="4572000"/>
          </a:xfrm>
        </p:spPr>
        <p:txBody>
          <a:bodyPr/>
          <a:lstStyle/>
          <a:p>
            <a:pPr algn="just"/>
            <a:r>
              <a:rPr lang="es-CL" sz="2400" dirty="0"/>
              <a:t>Tipos</a:t>
            </a:r>
            <a:r>
              <a:rPr lang="en-GB" sz="2400" dirty="0"/>
              <a:t>: </a:t>
            </a:r>
            <a:r>
              <a:rPr lang="pt-BR" sz="2400" dirty="0"/>
              <a:t>diodo de </a:t>
            </a:r>
            <a:r>
              <a:rPr lang="es-CL" sz="2400" dirty="0"/>
              <a:t>silicio</a:t>
            </a:r>
            <a:r>
              <a:rPr lang="pt-BR" sz="2400" dirty="0"/>
              <a:t> (Si) </a:t>
            </a:r>
            <a:r>
              <a:rPr lang="en-GB" sz="2400" dirty="0"/>
              <a:t>y </a:t>
            </a:r>
            <a:r>
              <a:rPr lang="pt-BR" sz="2400" dirty="0"/>
              <a:t>Cadmio-</a:t>
            </a:r>
            <a:r>
              <a:rPr lang="pt-BR" sz="2400" dirty="0" err="1"/>
              <a:t>Zinc</a:t>
            </a:r>
            <a:r>
              <a:rPr lang="pt-BR" sz="2400" dirty="0"/>
              <a:t>-</a:t>
            </a:r>
            <a:r>
              <a:rPr lang="pt-BR" sz="2400" dirty="0" err="1"/>
              <a:t>Telurio</a:t>
            </a:r>
            <a:r>
              <a:rPr lang="en-GB" sz="2400" dirty="0"/>
              <a:t> (CdZnTe).</a:t>
            </a:r>
          </a:p>
          <a:p>
            <a:pPr algn="just"/>
            <a:endParaRPr lang="en-GB" sz="2400" dirty="0"/>
          </a:p>
          <a:p>
            <a:pPr algn="just"/>
            <a:r>
              <a:rPr lang="pt-BR" sz="2400" dirty="0"/>
              <a:t>De </a:t>
            </a:r>
            <a:r>
              <a:rPr lang="es-CL" sz="2400" dirty="0"/>
              <a:t>tamaño</a:t>
            </a:r>
            <a:r>
              <a:rPr lang="pt-BR" sz="2400" dirty="0"/>
              <a:t> </a:t>
            </a:r>
            <a:r>
              <a:rPr lang="es-CL" sz="2400" dirty="0"/>
              <a:t>pequeño</a:t>
            </a:r>
            <a:r>
              <a:rPr lang="pt-BR" sz="2400" dirty="0"/>
              <a:t> - </a:t>
            </a:r>
            <a:r>
              <a:rPr lang="es-ES" sz="2400" dirty="0"/>
              <a:t>tamaño de una tarjeta de crédito.</a:t>
            </a:r>
            <a:endParaRPr lang="pt-BR" sz="2400" dirty="0"/>
          </a:p>
          <a:p>
            <a:pPr marL="0" indent="0" algn="just">
              <a:buNone/>
            </a:pPr>
            <a:endParaRPr lang="pt-BR" sz="2400" dirty="0"/>
          </a:p>
          <a:p>
            <a:pPr algn="just"/>
            <a:r>
              <a:rPr lang="es-ES" sz="2400" dirty="0"/>
              <a:t>Detectores portátiles HPGe están disponibles para espectroscopia de alta resolución.</a:t>
            </a:r>
            <a:endParaRPr lang="en-GB" sz="2400" dirty="0"/>
          </a:p>
          <a:p>
            <a:pPr marL="0" indent="0" algn="just">
              <a:buNone/>
            </a:pPr>
            <a:r>
              <a:rPr lang="en-GB" sz="2400" dirty="0"/>
              <a:t> </a:t>
            </a:r>
            <a:endParaRPr lang="en-US" sz="2400" dirty="0"/>
          </a:p>
          <a:p>
            <a:pPr marL="0" indent="0" algn="just">
              <a:buNone/>
            </a:pPr>
            <a:endParaRPr lang="en-GB" sz="2800" dirty="0"/>
          </a:p>
        </p:txBody>
      </p:sp>
      <p:sp>
        <p:nvSpPr>
          <p:cNvPr id="4"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n-US" altLang="en-US" dirty="0"/>
              <a:t> </a:t>
            </a:r>
            <a:r>
              <a:rPr lang="es-CL" altLang="en-US" sz="2800" kern="1200" dirty="0">
                <a:solidFill>
                  <a:schemeClr val="hlink"/>
                </a:solidFill>
              </a:rPr>
              <a:t>Semiconductores</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191000"/>
            <a:ext cx="242887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20041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eaLnBrk="1" hangingPunct="1"/>
            <a:r>
              <a:rPr lang="es-CL" altLang="en-US" sz="2800" kern="1200" dirty="0">
                <a:solidFill>
                  <a:schemeClr val="hlink"/>
                </a:solidFill>
              </a:rPr>
              <a:t>Ejemplos</a:t>
            </a:r>
            <a:r>
              <a:rPr lang="en-US" altLang="en-US" sz="2800" kern="1200" dirty="0">
                <a:solidFill>
                  <a:schemeClr val="hlink"/>
                </a:solidFill>
              </a:rPr>
              <a:t> de </a:t>
            </a:r>
            <a:r>
              <a:rPr lang="es-CL" altLang="en-US" sz="2800" kern="1200" dirty="0">
                <a:solidFill>
                  <a:schemeClr val="hlink"/>
                </a:solidFill>
              </a:rPr>
              <a:t>semiconductores</a:t>
            </a:r>
            <a:endParaRPr lang="es-CL" sz="2800" kern="1200" dirty="0">
              <a:solidFill>
                <a:schemeClr val="hlink"/>
              </a:solidFill>
            </a:endParaRPr>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6467" y="1371601"/>
            <a:ext cx="1998133" cy="2062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52800" y="1948041"/>
            <a:ext cx="5181600" cy="830997"/>
          </a:xfrm>
          <a:prstGeom prst="rect">
            <a:avLst/>
          </a:prstGeom>
        </p:spPr>
        <p:txBody>
          <a:bodyPr wrap="square">
            <a:spAutoFit/>
          </a:bodyPr>
          <a:lstStyle/>
          <a:p>
            <a:r>
              <a:rPr lang="en-GB" dirty="0">
                <a:solidFill>
                  <a:schemeClr val="tx2"/>
                </a:solidFill>
                <a:latin typeface="+mn-lt"/>
              </a:rPr>
              <a:t>Detector: </a:t>
            </a:r>
            <a:r>
              <a:rPr lang="pt-BR" dirty="0">
                <a:solidFill>
                  <a:schemeClr val="tx2"/>
                </a:solidFill>
                <a:latin typeface="+mn-lt"/>
              </a:rPr>
              <a:t>diodo de </a:t>
            </a:r>
            <a:r>
              <a:rPr lang="es-CL" dirty="0">
                <a:solidFill>
                  <a:schemeClr val="tx2"/>
                </a:solidFill>
                <a:latin typeface="+mn-lt"/>
              </a:rPr>
              <a:t>silicio</a:t>
            </a:r>
            <a:r>
              <a:rPr lang="pt-BR" dirty="0">
                <a:solidFill>
                  <a:schemeClr val="tx2"/>
                </a:solidFill>
                <a:latin typeface="+mn-lt"/>
              </a:rPr>
              <a:t> </a:t>
            </a:r>
            <a:endParaRPr lang="en-GB" dirty="0">
              <a:solidFill>
                <a:schemeClr val="tx2"/>
              </a:solidFill>
              <a:latin typeface="+mn-lt"/>
            </a:endParaRPr>
          </a:p>
          <a:p>
            <a:r>
              <a:rPr lang="es-CL" dirty="0">
                <a:solidFill>
                  <a:schemeClr val="tx2"/>
                </a:solidFill>
                <a:latin typeface="+mn-lt"/>
              </a:rPr>
              <a:t>Rango</a:t>
            </a:r>
            <a:r>
              <a:rPr lang="en-GB" dirty="0">
                <a:solidFill>
                  <a:schemeClr val="tx2"/>
                </a:solidFill>
                <a:latin typeface="+mn-lt"/>
              </a:rPr>
              <a:t>: </a:t>
            </a:r>
            <a:r>
              <a:rPr lang="pt-BR" dirty="0">
                <a:solidFill>
                  <a:schemeClr val="tx2"/>
                </a:solidFill>
                <a:latin typeface="+mn-lt"/>
              </a:rPr>
              <a:t>0,01 μSv/h a 100 mSv/h.</a:t>
            </a:r>
            <a:endParaRPr lang="en-GB" dirty="0">
              <a:solidFill>
                <a:schemeClr val="tx2"/>
              </a:solidFill>
              <a:latin typeface="+mn-lt"/>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8125" t="21875" r="20312" b="18750"/>
          <a:stretch/>
        </p:blipFill>
        <p:spPr>
          <a:xfrm>
            <a:off x="762000" y="4038600"/>
            <a:ext cx="2225842" cy="1922318"/>
          </a:xfrm>
          <a:prstGeom prst="rect">
            <a:avLst/>
          </a:prstGeom>
        </p:spPr>
      </p:pic>
      <p:sp>
        <p:nvSpPr>
          <p:cNvPr id="3" name="TextBox 2"/>
          <p:cNvSpPr txBox="1"/>
          <p:nvPr/>
        </p:nvSpPr>
        <p:spPr>
          <a:xfrm>
            <a:off x="609600" y="3486150"/>
            <a:ext cx="1905000" cy="276999"/>
          </a:xfrm>
          <a:prstGeom prst="rect">
            <a:avLst/>
          </a:prstGeom>
          <a:noFill/>
        </p:spPr>
        <p:txBody>
          <a:bodyPr wrap="square" rtlCol="0">
            <a:spAutoFit/>
          </a:bodyPr>
          <a:lstStyle/>
          <a:p>
            <a:r>
              <a:rPr lang="en-GB" sz="1200" dirty="0" err="1">
                <a:solidFill>
                  <a:schemeClr val="tx2"/>
                </a:solidFill>
              </a:rPr>
              <a:t>Cortesía</a:t>
            </a:r>
            <a:r>
              <a:rPr lang="en-GB" sz="1200" dirty="0">
                <a:solidFill>
                  <a:schemeClr val="tx2"/>
                </a:solidFill>
              </a:rPr>
              <a:t>: Fuji electric</a:t>
            </a:r>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3962400"/>
            <a:ext cx="268605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008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3" name="Rectangle 1027"/>
          <p:cNvSpPr>
            <a:spLocks noGrp="1" noChangeArrowheads="1"/>
          </p:cNvSpPr>
          <p:nvPr>
            <p:ph type="body" idx="1"/>
          </p:nvPr>
        </p:nvSpPr>
        <p:spPr>
          <a:xfrm>
            <a:off x="304800" y="1600200"/>
            <a:ext cx="8604250" cy="4775200"/>
          </a:xfrm>
        </p:spPr>
        <p:txBody>
          <a:bodyPr/>
          <a:lstStyle/>
          <a:p>
            <a:pPr algn="ctr">
              <a:buFontTx/>
              <a:buNone/>
            </a:pPr>
            <a:endParaRPr lang="es-ES" altLang="en-US" sz="3600" dirty="0"/>
          </a:p>
          <a:p>
            <a:pPr algn="ctr">
              <a:buFontTx/>
              <a:buNone/>
            </a:pPr>
            <a:endParaRPr lang="es-ES" altLang="en-US" sz="3600" dirty="0"/>
          </a:p>
          <a:p>
            <a:pPr algn="ctr">
              <a:buFontTx/>
              <a:buNone/>
            </a:pPr>
            <a:r>
              <a:rPr lang="es-ES" altLang="en-US" sz="3600" dirty="0"/>
              <a:t>Técnicas de monitorización</a:t>
            </a:r>
          </a:p>
        </p:txBody>
      </p:sp>
    </p:spTree>
    <p:extLst>
      <p:ext uri="{BB962C8B-B14F-4D97-AF65-F5344CB8AC3E}">
        <p14:creationId xmlns:p14="http://schemas.microsoft.com/office/powerpoint/2010/main" val="9745953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467" name="Rectangle 1027"/>
          <p:cNvSpPr>
            <a:spLocks noGrp="1" noChangeArrowheads="1"/>
          </p:cNvSpPr>
          <p:nvPr>
            <p:ph type="body" idx="1"/>
          </p:nvPr>
        </p:nvSpPr>
        <p:spPr>
          <a:xfrm>
            <a:off x="3048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FontTx/>
              <a:buNone/>
            </a:pPr>
            <a:r>
              <a:rPr lang="es-CL" kern="1200" dirty="0"/>
              <a:t>Calibración y </a:t>
            </a:r>
            <a:r>
              <a:rPr lang="es-CL" kern="1200" dirty="0">
                <a:solidFill>
                  <a:schemeClr val="hlink"/>
                </a:solidFill>
              </a:rPr>
              <a:t>verificación</a:t>
            </a:r>
            <a:endParaRPr lang="es-CL" altLang="en-US" kern="1200" dirty="0"/>
          </a:p>
        </p:txBody>
      </p:sp>
    </p:spTree>
    <p:extLst>
      <p:ext uri="{BB962C8B-B14F-4D97-AF65-F5344CB8AC3E}">
        <p14:creationId xmlns:p14="http://schemas.microsoft.com/office/powerpoint/2010/main" val="249446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eaLnBrk="1" hangingPunct="1"/>
            <a:r>
              <a:rPr lang="es-CL" sz="2800" kern="1200" dirty="0">
                <a:solidFill>
                  <a:schemeClr val="hlink"/>
                </a:solidFill>
              </a:rPr>
              <a:t>Calibración</a:t>
            </a:r>
          </a:p>
        </p:txBody>
      </p:sp>
      <p:sp>
        <p:nvSpPr>
          <p:cNvPr id="3" name="Content Placeholder 2"/>
          <p:cNvSpPr>
            <a:spLocks noGrp="1"/>
          </p:cNvSpPr>
          <p:nvPr>
            <p:ph idx="1"/>
          </p:nvPr>
        </p:nvSpPr>
        <p:spPr>
          <a:xfrm>
            <a:off x="228600" y="1600200"/>
            <a:ext cx="8593137" cy="1143000"/>
          </a:xfrm>
        </p:spPr>
        <p:txBody>
          <a:bodyPr/>
          <a:lstStyle/>
          <a:p>
            <a:pPr marL="0" indent="0" algn="just">
              <a:buNone/>
            </a:pPr>
            <a:r>
              <a:rPr lang="es-ES" sz="2400" dirty="0"/>
              <a:t>La calibración es el proceso de comparar los valores obtenidos por un equipo de medición con la medida correspondiente de un patrón de referencia (o estándar).</a:t>
            </a:r>
          </a:p>
          <a:p>
            <a:pPr marL="0" indent="0" algn="just">
              <a:buNone/>
            </a:pPr>
            <a:endParaRPr lang="en-GB" sz="2400" dirty="0"/>
          </a:p>
        </p:txBody>
      </p:sp>
      <p:sp>
        <p:nvSpPr>
          <p:cNvPr id="5" name="CaixaDeTexto 4"/>
          <p:cNvSpPr txBox="1"/>
          <p:nvPr/>
        </p:nvSpPr>
        <p:spPr>
          <a:xfrm>
            <a:off x="381000" y="3124200"/>
            <a:ext cx="8458200" cy="1938992"/>
          </a:xfrm>
          <a:prstGeom prst="rect">
            <a:avLst/>
          </a:prstGeom>
          <a:noFill/>
        </p:spPr>
        <p:txBody>
          <a:bodyPr wrap="square" rtlCol="0">
            <a:spAutoFit/>
          </a:bodyPr>
          <a:lstStyle/>
          <a:p>
            <a:r>
              <a:rPr lang="es-ES" altLang="pt-BR" i="1" dirty="0">
                <a:solidFill>
                  <a:schemeClr val="tx2"/>
                </a:solidFill>
                <a:latin typeface="+mn-lt"/>
              </a:rPr>
              <a:t>Factor de calibración</a:t>
            </a:r>
            <a:r>
              <a:rPr lang="es-ES" altLang="pt-BR" dirty="0">
                <a:solidFill>
                  <a:schemeClr val="tx2"/>
                </a:solidFill>
                <a:latin typeface="+mn-lt"/>
              </a:rPr>
              <a:t>:</a:t>
            </a:r>
            <a:br>
              <a:rPr lang="es-ES" altLang="pt-BR" dirty="0">
                <a:solidFill>
                  <a:schemeClr val="tx2"/>
                </a:solidFill>
                <a:latin typeface="+mn-lt"/>
              </a:rPr>
            </a:br>
            <a:br>
              <a:rPr lang="es-ES" altLang="pt-BR" dirty="0">
                <a:solidFill>
                  <a:schemeClr val="tx2"/>
                </a:solidFill>
                <a:latin typeface="+mn-lt"/>
              </a:rPr>
            </a:br>
            <a:r>
              <a:rPr lang="es-ES" altLang="pt-BR" dirty="0">
                <a:solidFill>
                  <a:schemeClr val="tx2"/>
                </a:solidFill>
                <a:latin typeface="+mn-lt"/>
              </a:rPr>
              <a:t>Es el valor verdadero convencional de la magnitud que el equipo tiene la intención de medir, H, dividido por la indicación, M, tal cual es </a:t>
            </a:r>
            <a:r>
              <a:rPr lang="es-ES_tradnl" altLang="pt-BR" dirty="0">
                <a:solidFill>
                  <a:schemeClr val="tx2"/>
                </a:solidFill>
                <a:latin typeface="+mn-lt"/>
              </a:rPr>
              <a:t>indicado por el equipo</a:t>
            </a:r>
            <a:r>
              <a:rPr lang="es-ES" altLang="pt-BR" dirty="0">
                <a:solidFill>
                  <a:schemeClr val="tx2"/>
                </a:solidFill>
                <a:latin typeface="+mn-lt"/>
              </a:rPr>
              <a:t>.</a:t>
            </a:r>
            <a:endParaRPr lang="es-ES_tradnl" dirty="0">
              <a:solidFill>
                <a:schemeClr val="tx2"/>
              </a:solidFill>
              <a:latin typeface="+mn-lt"/>
            </a:endParaRPr>
          </a:p>
        </p:txBody>
      </p:sp>
    </p:spTree>
    <p:extLst>
      <p:ext uri="{BB962C8B-B14F-4D97-AF65-F5344CB8AC3E}">
        <p14:creationId xmlns:p14="http://schemas.microsoft.com/office/powerpoint/2010/main" val="2697321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p:txBody>
          <a:bodyPr/>
          <a:lstStyle/>
          <a:p>
            <a:pPr algn="l" eaLnBrk="1" hangingPunct="1"/>
            <a:r>
              <a:rPr lang="es-CL" sz="2800" kern="1200" dirty="0">
                <a:solidFill>
                  <a:schemeClr val="hlink"/>
                </a:solidFill>
              </a:rPr>
              <a:t>Calibración</a:t>
            </a:r>
            <a:endParaRPr lang="es-CL" altLang="en-US" sz="2800" kern="1200" dirty="0">
              <a:solidFill>
                <a:schemeClr val="hlink"/>
              </a:solidFill>
            </a:endParaRPr>
          </a:p>
        </p:txBody>
      </p:sp>
      <p:sp>
        <p:nvSpPr>
          <p:cNvPr id="626691" name="Rectangle 3"/>
          <p:cNvSpPr>
            <a:spLocks noGrp="1" noChangeArrowheads="1"/>
          </p:cNvSpPr>
          <p:nvPr>
            <p:ph type="body" idx="1"/>
          </p:nvPr>
        </p:nvSpPr>
        <p:spPr>
          <a:xfrm>
            <a:off x="304800" y="1447800"/>
            <a:ext cx="8534400" cy="3581400"/>
          </a:xfrm>
        </p:spPr>
        <p:txBody>
          <a:bodyPr anchor="ctr"/>
          <a:lstStyle/>
          <a:p>
            <a:pPr algn="just">
              <a:lnSpc>
                <a:spcPct val="80000"/>
              </a:lnSpc>
              <a:buSzPct val="105000"/>
            </a:pPr>
            <a:endParaRPr lang="es-ES" sz="2400" dirty="0"/>
          </a:p>
          <a:p>
            <a:pPr algn="just">
              <a:lnSpc>
                <a:spcPct val="80000"/>
              </a:lnSpc>
              <a:buSzPct val="105000"/>
            </a:pPr>
            <a:r>
              <a:rPr lang="es-ES" sz="2400" dirty="0"/>
              <a:t>La calibración debe utilizar cualidades de radiación definidas en </a:t>
            </a:r>
            <a:r>
              <a:rPr lang="en-GB" altLang="en-US" sz="2400" dirty="0"/>
              <a:t>(ISO 4037-3: </a:t>
            </a:r>
            <a:r>
              <a:rPr lang="en-GB" altLang="en-US" sz="2400" baseline="30000" dirty="0"/>
              <a:t>137 </a:t>
            </a:r>
            <a:r>
              <a:rPr lang="en-GB" altLang="en-US" sz="2400" dirty="0"/>
              <a:t>Cs y </a:t>
            </a:r>
            <a:r>
              <a:rPr lang="en-GB" altLang="en-US" sz="2400" baseline="30000" dirty="0"/>
              <a:t>241</a:t>
            </a:r>
            <a:r>
              <a:rPr lang="en-GB" altLang="en-US" sz="2400" dirty="0"/>
              <a:t>Am).</a:t>
            </a:r>
          </a:p>
          <a:p>
            <a:pPr algn="just">
              <a:lnSpc>
                <a:spcPct val="80000"/>
              </a:lnSpc>
              <a:buSzPct val="105000"/>
            </a:pPr>
            <a:endParaRPr lang="en-GB" altLang="en-US" sz="2400" dirty="0"/>
          </a:p>
          <a:p>
            <a:pPr algn="just">
              <a:lnSpc>
                <a:spcPct val="80000"/>
              </a:lnSpc>
              <a:buSzPct val="105000"/>
            </a:pPr>
            <a:r>
              <a:rPr lang="es-ES" sz="2400" dirty="0"/>
              <a:t>La calibración se realiza a tasas de dosis que representan entre 1/3 y 2/3 de cada escala de medida.</a:t>
            </a:r>
          </a:p>
          <a:p>
            <a:pPr algn="just">
              <a:lnSpc>
                <a:spcPct val="80000"/>
              </a:lnSpc>
              <a:buSzPct val="105000"/>
            </a:pPr>
            <a:endParaRPr lang="en-GB" altLang="en-US" sz="2400" dirty="0"/>
          </a:p>
          <a:p>
            <a:pPr algn="just">
              <a:lnSpc>
                <a:spcPct val="80000"/>
              </a:lnSpc>
              <a:buSzPct val="105000"/>
            </a:pPr>
            <a:r>
              <a:rPr lang="es-ES" sz="2400" dirty="0"/>
              <a:t>Un factor de calibración entre ± 1,2 es un factor de calibración aceptable.</a:t>
            </a:r>
            <a:endParaRPr lang="en-GB" altLang="en-US" sz="2400" dirty="0"/>
          </a:p>
        </p:txBody>
      </p:sp>
    </p:spTree>
    <p:extLst>
      <p:ext uri="{BB962C8B-B14F-4D97-AF65-F5344CB8AC3E}">
        <p14:creationId xmlns:p14="http://schemas.microsoft.com/office/powerpoint/2010/main" val="2062619902"/>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p:txBody>
          <a:bodyPr/>
          <a:lstStyle/>
          <a:p>
            <a:pPr algn="l" eaLnBrk="1" hangingPunct="1"/>
            <a:r>
              <a:rPr lang="es-CL" sz="2800" kern="1200" dirty="0">
                <a:solidFill>
                  <a:schemeClr val="hlink"/>
                </a:solidFill>
              </a:rPr>
              <a:t>Calibración</a:t>
            </a:r>
            <a:endParaRPr lang="es-CL" altLang="en-US" sz="2800" kern="1200" dirty="0">
              <a:solidFill>
                <a:schemeClr val="hlink"/>
              </a:solidFill>
            </a:endParaRPr>
          </a:p>
        </p:txBody>
      </p:sp>
      <p:sp>
        <p:nvSpPr>
          <p:cNvPr id="746499" name="Rectangle 3"/>
          <p:cNvSpPr>
            <a:spLocks noGrp="1" noChangeArrowheads="1"/>
          </p:cNvSpPr>
          <p:nvPr>
            <p:ph type="body" idx="1"/>
          </p:nvPr>
        </p:nvSpPr>
        <p:spPr>
          <a:xfrm>
            <a:off x="274638" y="1295400"/>
            <a:ext cx="8593137" cy="4572000"/>
          </a:xfrm>
        </p:spPr>
        <p:txBody>
          <a:bodyPr/>
          <a:lstStyle/>
          <a:p>
            <a:pPr algn="just">
              <a:lnSpc>
                <a:spcPct val="90000"/>
              </a:lnSpc>
              <a:buSzPct val="105000"/>
            </a:pPr>
            <a:r>
              <a:rPr lang="es-ES" sz="2400" dirty="0"/>
              <a:t>Todas las escalas no calibradas deben identificarse en el equipo.</a:t>
            </a:r>
          </a:p>
          <a:p>
            <a:pPr marL="0" indent="0" algn="just">
              <a:lnSpc>
                <a:spcPct val="90000"/>
              </a:lnSpc>
              <a:buSzPct val="105000"/>
              <a:buNone/>
            </a:pPr>
            <a:endParaRPr lang="es-ES" sz="2400" dirty="0"/>
          </a:p>
          <a:p>
            <a:pPr algn="just">
              <a:lnSpc>
                <a:spcPct val="90000"/>
              </a:lnSpc>
              <a:buSzPct val="105000"/>
            </a:pPr>
            <a:r>
              <a:rPr lang="es-ES" sz="2400" dirty="0"/>
              <a:t>La calibración debe realizarse al menos a cada año o a una frecuencia indicada por la autoridad reguladora.</a:t>
            </a:r>
          </a:p>
          <a:p>
            <a:pPr marL="0" indent="0" algn="just">
              <a:lnSpc>
                <a:spcPct val="90000"/>
              </a:lnSpc>
              <a:buSzPct val="105000"/>
              <a:buNone/>
            </a:pPr>
            <a:endParaRPr lang="es-ES" sz="2400" dirty="0"/>
          </a:p>
          <a:p>
            <a:pPr algn="just">
              <a:lnSpc>
                <a:spcPct val="90000"/>
              </a:lnSpc>
              <a:buSzPct val="105000"/>
            </a:pPr>
            <a:r>
              <a:rPr lang="es-ES" sz="2400" dirty="0"/>
              <a:t>La calibración de monitores instalados es realizada por el fabricante. Después, el equipo se prueba en comparación con un equipo portátil calibrado o con una fuente, incluyendo: </a:t>
            </a:r>
          </a:p>
          <a:p>
            <a:pPr lvl="1" algn="just">
              <a:lnSpc>
                <a:spcPct val="90000"/>
              </a:lnSpc>
              <a:buSzPct val="105000"/>
            </a:pPr>
            <a:r>
              <a:rPr lang="es-CL" sz="2400" dirty="0"/>
              <a:t>verificación de funcionamiento</a:t>
            </a:r>
            <a:r>
              <a:rPr lang="pt-BR" sz="2400" dirty="0"/>
              <a:t> y </a:t>
            </a:r>
            <a:r>
              <a:rPr lang="es-CL" sz="2400" dirty="0"/>
              <a:t>indicación</a:t>
            </a:r>
            <a:r>
              <a:rPr lang="pt-BR" sz="2400" dirty="0"/>
              <a:t> de </a:t>
            </a:r>
            <a:r>
              <a:rPr lang="es-CL" sz="2400" dirty="0"/>
              <a:t>fondo, y</a:t>
            </a:r>
          </a:p>
          <a:p>
            <a:pPr lvl="1"/>
            <a:r>
              <a:rPr lang="es-CL" sz="2400" dirty="0"/>
              <a:t>prueba</a:t>
            </a:r>
            <a:r>
              <a:rPr lang="pt-BR" sz="2400" dirty="0"/>
              <a:t> de </a:t>
            </a:r>
            <a:r>
              <a:rPr lang="es-CL" sz="2400" dirty="0"/>
              <a:t>la</a:t>
            </a:r>
            <a:r>
              <a:rPr lang="pt-BR" sz="2400" dirty="0"/>
              <a:t> alarma </a:t>
            </a:r>
            <a:r>
              <a:rPr lang="en-GB" sz="2400" dirty="0"/>
              <a:t>(</a:t>
            </a:r>
            <a:r>
              <a:rPr lang="es-ES_tradnl" sz="2400" dirty="0"/>
              <a:t>incluyendo la respuesta a las tasas de dosis altas y bajas.</a:t>
            </a:r>
          </a:p>
          <a:p>
            <a:pPr lvl="1"/>
            <a:r>
              <a:rPr lang="es-ES" sz="2400" dirty="0"/>
              <a:t>)</a:t>
            </a:r>
          </a:p>
          <a:p>
            <a:pPr marL="0" indent="0">
              <a:buNone/>
            </a:pPr>
            <a:endParaRPr lang="en-GB" sz="2800" dirty="0"/>
          </a:p>
        </p:txBody>
      </p:sp>
    </p:spTree>
    <p:extLst>
      <p:ext uri="{BB962C8B-B14F-4D97-AF65-F5344CB8AC3E}">
        <p14:creationId xmlns:p14="http://schemas.microsoft.com/office/powerpoint/2010/main" val="10020709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eaLnBrk="1" hangingPunct="1"/>
            <a:r>
              <a:rPr lang="es-CL" sz="2800" kern="1200" dirty="0">
                <a:solidFill>
                  <a:schemeClr val="hlink"/>
                </a:solidFill>
              </a:rPr>
              <a:t>Verificación de funcionamiento</a:t>
            </a:r>
          </a:p>
        </p:txBody>
      </p:sp>
      <p:sp>
        <p:nvSpPr>
          <p:cNvPr id="3" name="Content Placeholder 2"/>
          <p:cNvSpPr>
            <a:spLocks noGrp="1"/>
          </p:cNvSpPr>
          <p:nvPr>
            <p:ph idx="1"/>
          </p:nvPr>
        </p:nvSpPr>
        <p:spPr/>
        <p:txBody>
          <a:bodyPr/>
          <a:lstStyle/>
          <a:p>
            <a:pPr marL="0" indent="0">
              <a:buNone/>
            </a:pPr>
            <a:r>
              <a:rPr lang="es-CL" sz="2400" dirty="0"/>
              <a:t>Para un equipo fijo, se incluirá</a:t>
            </a:r>
            <a:r>
              <a:rPr lang="en-GB" sz="2400" dirty="0"/>
              <a:t>:</a:t>
            </a:r>
          </a:p>
          <a:p>
            <a:pPr marL="0" indent="0">
              <a:buNone/>
            </a:pPr>
            <a:endParaRPr lang="en-GB" sz="2400" dirty="0"/>
          </a:p>
          <a:p>
            <a:pPr lvl="1"/>
            <a:r>
              <a:rPr lang="es-CL" sz="2400" dirty="0"/>
              <a:t>verificación de funcionamiento</a:t>
            </a:r>
            <a:r>
              <a:rPr lang="pt-BR" sz="2400" dirty="0"/>
              <a:t>; </a:t>
            </a:r>
          </a:p>
          <a:p>
            <a:pPr lvl="1"/>
            <a:r>
              <a:rPr lang="es-ES" sz="2400" dirty="0"/>
              <a:t>comprobar si las luces de la alarma están funcionando</a:t>
            </a:r>
            <a:r>
              <a:rPr lang="en-GB" sz="2400" dirty="0"/>
              <a:t>; </a:t>
            </a:r>
          </a:p>
          <a:p>
            <a:pPr lvl="1" indent="-342900"/>
            <a:r>
              <a:rPr lang="es-ES" sz="2400" dirty="0"/>
              <a:t>comprobación visual de la condición física</a:t>
            </a:r>
            <a:r>
              <a:rPr lang="en-GB" sz="2400" dirty="0"/>
              <a:t>;</a:t>
            </a:r>
          </a:p>
          <a:p>
            <a:pPr lvl="1" indent="-342900"/>
            <a:r>
              <a:rPr lang="es-ES" sz="2400" dirty="0"/>
              <a:t>verifique la indicación de medición</a:t>
            </a:r>
            <a:r>
              <a:rPr lang="en-GB" sz="2400" dirty="0"/>
              <a:t>, y</a:t>
            </a:r>
          </a:p>
          <a:p>
            <a:pPr lvl="1"/>
            <a:r>
              <a:rPr lang="es-CL" sz="2400" dirty="0"/>
              <a:t>indicación de fondo</a:t>
            </a:r>
            <a:r>
              <a:rPr lang="en-GB" sz="2400" dirty="0"/>
              <a:t>.</a:t>
            </a:r>
          </a:p>
          <a:p>
            <a:endParaRPr lang="en-GB" sz="2800" dirty="0"/>
          </a:p>
          <a:p>
            <a:pPr marL="0" indent="0">
              <a:buNone/>
            </a:pPr>
            <a:r>
              <a:rPr lang="en-GB" sz="2800" dirty="0"/>
              <a:t> </a:t>
            </a:r>
          </a:p>
          <a:p>
            <a:endParaRPr lang="en-GB" sz="2800" dirty="0"/>
          </a:p>
        </p:txBody>
      </p:sp>
    </p:spTree>
    <p:extLst>
      <p:ext uri="{BB962C8B-B14F-4D97-AF65-F5344CB8AC3E}">
        <p14:creationId xmlns:p14="http://schemas.microsoft.com/office/powerpoint/2010/main" val="3101725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eaLnBrk="1" hangingPunct="1"/>
            <a:r>
              <a:rPr lang="es-CL" sz="2800" kern="1200" dirty="0">
                <a:solidFill>
                  <a:schemeClr val="hlink"/>
                </a:solidFill>
              </a:rPr>
              <a:t>Verificación de funcionamiento</a:t>
            </a:r>
          </a:p>
        </p:txBody>
      </p:sp>
      <p:sp>
        <p:nvSpPr>
          <p:cNvPr id="3" name="Content Placeholder 2"/>
          <p:cNvSpPr>
            <a:spLocks noGrp="1"/>
          </p:cNvSpPr>
          <p:nvPr>
            <p:ph idx="1"/>
          </p:nvPr>
        </p:nvSpPr>
        <p:spPr>
          <a:xfrm>
            <a:off x="685799" y="1524000"/>
            <a:ext cx="7924801" cy="4572000"/>
          </a:xfrm>
        </p:spPr>
        <p:txBody>
          <a:bodyPr/>
          <a:lstStyle/>
          <a:p>
            <a:pPr marL="0" indent="0">
              <a:buNone/>
            </a:pPr>
            <a:r>
              <a:rPr lang="es-CL" sz="2400" dirty="0"/>
              <a:t>Para un equipo portátil se debe incluir</a:t>
            </a:r>
            <a:r>
              <a:rPr lang="en-GB" sz="2400" dirty="0"/>
              <a:t>:</a:t>
            </a:r>
          </a:p>
          <a:p>
            <a:pPr marL="0" indent="0">
              <a:buNone/>
            </a:pPr>
            <a:endParaRPr lang="en-GB" sz="2400" dirty="0"/>
          </a:p>
          <a:p>
            <a:pPr algn="just"/>
            <a:r>
              <a:rPr lang="es-ES" sz="2400" dirty="0"/>
              <a:t>comprobación visual de la condición física, cable, sonda, etc.;</a:t>
            </a:r>
          </a:p>
          <a:p>
            <a:pPr algn="just"/>
            <a:r>
              <a:rPr lang="pt-BR" sz="2400" dirty="0"/>
              <a:t>validez de </a:t>
            </a:r>
            <a:r>
              <a:rPr lang="es-CL" sz="2400" dirty="0"/>
              <a:t>la calibración;</a:t>
            </a:r>
          </a:p>
          <a:p>
            <a:pPr algn="just"/>
            <a:r>
              <a:rPr lang="pt-BR" sz="2400" dirty="0" err="1"/>
              <a:t>la</a:t>
            </a:r>
            <a:r>
              <a:rPr lang="pt-BR" sz="2400" dirty="0"/>
              <a:t> </a:t>
            </a:r>
            <a:r>
              <a:rPr lang="es-CL" sz="2400" dirty="0"/>
              <a:t>batería;</a:t>
            </a:r>
          </a:p>
          <a:p>
            <a:pPr algn="just">
              <a:lnSpc>
                <a:spcPct val="90000"/>
              </a:lnSpc>
              <a:buSzPct val="105000"/>
            </a:pPr>
            <a:r>
              <a:rPr lang="es-CL" sz="2400" dirty="0"/>
              <a:t>indicación de fondo;</a:t>
            </a:r>
          </a:p>
          <a:p>
            <a:pPr algn="just" eaLnBrk="1" hangingPunct="1">
              <a:spcAft>
                <a:spcPts val="1200"/>
              </a:spcAft>
              <a:buFont typeface="Arial" charset="0"/>
              <a:buChar char="•"/>
            </a:pPr>
            <a:r>
              <a:rPr lang="es-CL" sz="2400" dirty="0"/>
              <a:t>indicación</a:t>
            </a:r>
            <a:r>
              <a:rPr lang="pt-BR" sz="2400" dirty="0"/>
              <a:t> de </a:t>
            </a:r>
            <a:r>
              <a:rPr lang="es-CL" sz="2400" dirty="0"/>
              <a:t>la</a:t>
            </a:r>
            <a:r>
              <a:rPr lang="pt-BR" sz="2400" dirty="0"/>
              <a:t> </a:t>
            </a:r>
            <a:r>
              <a:rPr lang="es-CL" altLang="en-US" sz="2400" dirty="0">
                <a:solidFill>
                  <a:schemeClr val="hlink"/>
                </a:solidFill>
                <a:latin typeface="Arial" charset="0"/>
              </a:rPr>
              <a:t>fuente</a:t>
            </a:r>
            <a:r>
              <a:rPr lang="en-US" altLang="en-US" sz="2400" dirty="0">
                <a:solidFill>
                  <a:schemeClr val="hlink"/>
                </a:solidFill>
                <a:latin typeface="Arial" charset="0"/>
              </a:rPr>
              <a:t> de control, y</a:t>
            </a:r>
          </a:p>
          <a:p>
            <a:pPr algn="just" eaLnBrk="1" hangingPunct="1">
              <a:spcAft>
                <a:spcPts val="1200"/>
              </a:spcAft>
              <a:buFont typeface="Arial" charset="0"/>
              <a:buChar char="•"/>
            </a:pPr>
            <a:r>
              <a:rPr lang="es-CL" sz="2400" dirty="0"/>
              <a:t>funcionamiento</a:t>
            </a:r>
            <a:r>
              <a:rPr lang="pt-BR" sz="2400" dirty="0"/>
              <a:t> de </a:t>
            </a:r>
            <a:r>
              <a:rPr lang="es-CL" sz="2400" dirty="0"/>
              <a:t>la</a:t>
            </a:r>
            <a:r>
              <a:rPr lang="pt-BR" sz="2400" dirty="0"/>
              <a:t> alarma</a:t>
            </a:r>
            <a:r>
              <a:rPr lang="en-GB" sz="2800" dirty="0"/>
              <a:t>.</a:t>
            </a:r>
          </a:p>
        </p:txBody>
      </p:sp>
    </p:spTree>
    <p:extLst>
      <p:ext uri="{BB962C8B-B14F-4D97-AF65-F5344CB8AC3E}">
        <p14:creationId xmlns:p14="http://schemas.microsoft.com/office/powerpoint/2010/main" val="32621768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title"/>
          </p:nvPr>
        </p:nvSpPr>
        <p:spPr>
          <a:xfrm>
            <a:off x="304800" y="2514600"/>
            <a:ext cx="8534400" cy="1143000"/>
          </a:xfrm>
          <a:noFill/>
        </p:spPr>
        <p:txBody>
          <a:bodyPr/>
          <a:lstStyle/>
          <a:p>
            <a:pPr eaLnBrk="1" hangingPunct="1"/>
            <a:r>
              <a:rPr lang="es-ES" b="0" dirty="0"/>
              <a:t>Monitorización de la tasa de dosis en la práctica</a:t>
            </a:r>
            <a:endParaRPr lang="en-GB" altLang="en-US" b="0" dirty="0"/>
          </a:p>
        </p:txBody>
      </p:sp>
    </p:spTree>
    <p:extLst>
      <p:ext uri="{BB962C8B-B14F-4D97-AF65-F5344CB8AC3E}">
        <p14:creationId xmlns:p14="http://schemas.microsoft.com/office/powerpoint/2010/main" val="27888200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title"/>
          </p:nvPr>
        </p:nvSpPr>
        <p:spPr>
          <a:noFill/>
        </p:spPr>
        <p:txBody>
          <a:bodyPr/>
          <a:lstStyle/>
          <a:p>
            <a:pPr algn="l" eaLnBrk="1" hangingPunct="1"/>
            <a:r>
              <a:rPr lang="es-ES" sz="2800" kern="1200" dirty="0">
                <a:solidFill>
                  <a:schemeClr val="hlink"/>
                </a:solidFill>
              </a:rPr>
              <a:t>Monitorización de la tasa de dosis en la práctica</a:t>
            </a:r>
            <a:endParaRPr lang="en-GB" altLang="en-US" sz="2800" kern="1200" dirty="0">
              <a:solidFill>
                <a:schemeClr val="hlink"/>
              </a:solidFill>
            </a:endParaRPr>
          </a:p>
        </p:txBody>
      </p:sp>
      <p:pic>
        <p:nvPicPr>
          <p:cNvPr id="17411" name="Picture 3" descr="DSC004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1201738"/>
            <a:ext cx="31242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78537" y="1167871"/>
            <a:ext cx="2936875"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6897"/>
          <a:stretch/>
        </p:blipFill>
        <p:spPr bwMode="auto">
          <a:xfrm>
            <a:off x="76200" y="3775605"/>
            <a:ext cx="3124200" cy="2337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val="0"/>
              </a:ext>
            </a:extLst>
          </a:blip>
          <a:srcRect l="15887" r="14954"/>
          <a:stretch/>
        </p:blipFill>
        <p:spPr>
          <a:xfrm>
            <a:off x="6040438" y="3775605"/>
            <a:ext cx="2974974" cy="2337504"/>
          </a:xfrm>
          <a:prstGeom prst="rect">
            <a:avLst/>
          </a:prstGeom>
        </p:spPr>
      </p:pic>
      <p:sp>
        <p:nvSpPr>
          <p:cNvPr id="4" name="TextBox 3"/>
          <p:cNvSpPr txBox="1"/>
          <p:nvPr/>
        </p:nvSpPr>
        <p:spPr>
          <a:xfrm>
            <a:off x="3276600" y="1041068"/>
            <a:ext cx="2746905" cy="4401205"/>
          </a:xfrm>
          <a:prstGeom prst="rect">
            <a:avLst/>
          </a:prstGeom>
          <a:noFill/>
        </p:spPr>
        <p:txBody>
          <a:bodyPr wrap="square" rtlCol="0">
            <a:spAutoFit/>
          </a:bodyPr>
          <a:lstStyle/>
          <a:p>
            <a:r>
              <a:rPr lang="es-ES" sz="2000" dirty="0">
                <a:solidFill>
                  <a:schemeClr val="tx2"/>
                </a:solidFill>
                <a:latin typeface="+mn-lt"/>
              </a:rPr>
              <a:t>1. Fuente sellada de la alta actividad; mantener la distancia.</a:t>
            </a:r>
          </a:p>
          <a:p>
            <a:endParaRPr lang="es-ES" sz="2000" dirty="0">
              <a:solidFill>
                <a:schemeClr val="tx2"/>
              </a:solidFill>
              <a:latin typeface="+mn-lt"/>
            </a:endParaRPr>
          </a:p>
          <a:p>
            <a:r>
              <a:rPr lang="es-ES" sz="2000" dirty="0">
                <a:solidFill>
                  <a:schemeClr val="tx2"/>
                </a:solidFill>
                <a:latin typeface="+mn-lt"/>
              </a:rPr>
              <a:t>2. Monitorización de la contaminación superficial.</a:t>
            </a:r>
          </a:p>
          <a:p>
            <a:pPr marL="457200" indent="-457200">
              <a:buAutoNum type="arabicPeriod"/>
            </a:pPr>
            <a:endParaRPr lang="sv-SE" altLang="en-US" sz="2000" dirty="0">
              <a:solidFill>
                <a:schemeClr val="tx2"/>
              </a:solidFill>
              <a:latin typeface="+mn-lt"/>
            </a:endParaRPr>
          </a:p>
          <a:p>
            <a:r>
              <a:rPr lang="sv-SE" altLang="en-US" sz="2000" dirty="0">
                <a:solidFill>
                  <a:schemeClr val="tx2"/>
                </a:solidFill>
                <a:latin typeface="+mn-lt"/>
              </a:rPr>
              <a:t>3.</a:t>
            </a:r>
            <a:r>
              <a:rPr lang="pt-BR" sz="2000" dirty="0">
                <a:solidFill>
                  <a:schemeClr val="tx2"/>
                </a:solidFill>
                <a:latin typeface="+mn-lt"/>
              </a:rPr>
              <a:t> </a:t>
            </a:r>
            <a:r>
              <a:rPr lang="es-CL" sz="2000" dirty="0">
                <a:solidFill>
                  <a:schemeClr val="tx2"/>
                </a:solidFill>
                <a:latin typeface="+mn-lt"/>
              </a:rPr>
              <a:t>Radiografía</a:t>
            </a:r>
            <a:r>
              <a:rPr lang="pt-BR" sz="2000" dirty="0">
                <a:solidFill>
                  <a:schemeClr val="tx2"/>
                </a:solidFill>
                <a:latin typeface="+mn-lt"/>
              </a:rPr>
              <a:t> </a:t>
            </a:r>
            <a:r>
              <a:rPr lang="es-CL" sz="2000" dirty="0">
                <a:solidFill>
                  <a:schemeClr val="tx2"/>
                </a:solidFill>
                <a:latin typeface="+mn-lt"/>
              </a:rPr>
              <a:t>gamma</a:t>
            </a:r>
            <a:r>
              <a:rPr lang="pt-BR" sz="2000" dirty="0">
                <a:solidFill>
                  <a:schemeClr val="tx2"/>
                </a:solidFill>
                <a:latin typeface="+mn-lt"/>
              </a:rPr>
              <a:t> </a:t>
            </a:r>
            <a:r>
              <a:rPr lang="es-ES" sz="2000" dirty="0">
                <a:solidFill>
                  <a:schemeClr val="tx2"/>
                </a:solidFill>
                <a:latin typeface="+mn-lt"/>
              </a:rPr>
              <a:t>la verificación de la posición de la fuente.</a:t>
            </a:r>
          </a:p>
          <a:p>
            <a:endParaRPr lang="sv-SE" altLang="en-US" sz="2000" dirty="0">
              <a:solidFill>
                <a:schemeClr val="tx2"/>
              </a:solidFill>
              <a:latin typeface="+mn-lt"/>
            </a:endParaRPr>
          </a:p>
          <a:p>
            <a:r>
              <a:rPr lang="sv-SE" altLang="en-US" sz="2000" dirty="0">
                <a:solidFill>
                  <a:schemeClr val="tx2"/>
                </a:solidFill>
                <a:latin typeface="+mn-lt"/>
              </a:rPr>
              <a:t>4. Equipo fijo de monitorizacíon.</a:t>
            </a:r>
            <a:endParaRPr lang="en-GB" sz="2000" dirty="0">
              <a:solidFill>
                <a:schemeClr val="tx2"/>
              </a:solidFill>
              <a:latin typeface="+mn-lt"/>
            </a:endParaRPr>
          </a:p>
        </p:txBody>
      </p:sp>
      <p:pic>
        <p:nvPicPr>
          <p:cNvPr id="614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1201739"/>
            <a:ext cx="571500" cy="528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9013" y="1167871"/>
            <a:ext cx="552450"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 y="5555768"/>
            <a:ext cx="542925"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43912" y="5555768"/>
            <a:ext cx="571500"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 sz="2800" kern="1200" dirty="0">
                <a:solidFill>
                  <a:schemeClr val="hlink"/>
                </a:solidFill>
              </a:rPr>
              <a:t>Monitorización de la tasa de dosis en la práctica</a:t>
            </a:r>
            <a:endParaRPr lang="en-GB" altLang="en-US" sz="2800" kern="1200" dirty="0">
              <a:solidFill>
                <a:schemeClr val="hlink"/>
              </a:solidFill>
            </a:endParaRPr>
          </a:p>
        </p:txBody>
      </p:sp>
      <p:sp>
        <p:nvSpPr>
          <p:cNvPr id="2" name="Content Placeholder 1"/>
          <p:cNvSpPr>
            <a:spLocks noGrp="1"/>
          </p:cNvSpPr>
          <p:nvPr>
            <p:ph idx="1"/>
          </p:nvPr>
        </p:nvSpPr>
        <p:spPr/>
        <p:txBody>
          <a:bodyPr/>
          <a:lstStyle/>
          <a:p>
            <a:pPr algn="just" eaLnBrk="1" hangingPunct="1">
              <a:spcAft>
                <a:spcPts val="1200"/>
              </a:spcAft>
              <a:buFont typeface="Arial" pitchFamily="34" charset="0"/>
              <a:buChar char="•"/>
              <a:defRPr/>
            </a:pPr>
            <a:r>
              <a:rPr lang="es-ES" sz="2400" dirty="0"/>
              <a:t>El equipo debe ser apropiado para el tipo, la energía y la intensidad de la radiación y para la magnitud de interés. </a:t>
            </a:r>
          </a:p>
          <a:p>
            <a:pPr algn="just" eaLnBrk="1" hangingPunct="1">
              <a:spcAft>
                <a:spcPts val="1200"/>
              </a:spcAft>
              <a:buFont typeface="Arial" pitchFamily="34" charset="0"/>
              <a:buChar char="•"/>
              <a:defRPr/>
            </a:pPr>
            <a:r>
              <a:rPr lang="es-ES" sz="2400" dirty="0"/>
              <a:t>Realizar la verificación del funcionamiento.</a:t>
            </a:r>
          </a:p>
          <a:p>
            <a:pPr algn="just" eaLnBrk="1" hangingPunct="1">
              <a:spcAft>
                <a:spcPts val="1200"/>
              </a:spcAft>
              <a:buFont typeface="Arial" pitchFamily="34" charset="0"/>
              <a:buChar char="•"/>
              <a:defRPr/>
            </a:pPr>
            <a:r>
              <a:rPr lang="es-ES" sz="2400" dirty="0"/>
              <a:t>Verificar la validez del certificado de calibración</a:t>
            </a:r>
            <a:r>
              <a:rPr lang="es-ES" altLang="en-US" sz="2400" dirty="0">
                <a:solidFill>
                  <a:schemeClr val="hlink"/>
                </a:solidFill>
                <a:latin typeface="Arial" charset="0"/>
              </a:rPr>
              <a:t>.</a:t>
            </a:r>
          </a:p>
          <a:p>
            <a:pPr algn="just" eaLnBrk="1" hangingPunct="1">
              <a:spcAft>
                <a:spcPts val="1200"/>
              </a:spcAft>
              <a:buFont typeface="Arial" pitchFamily="34" charset="0"/>
              <a:buChar char="•"/>
              <a:defRPr/>
            </a:pPr>
            <a:r>
              <a:rPr lang="es-ES" sz="2400" dirty="0"/>
              <a:t>Verificar los niveles de la alarma para la tarea (tasas de dosis y dosis integrada). </a:t>
            </a:r>
          </a:p>
          <a:p>
            <a:pPr algn="just" eaLnBrk="1" hangingPunct="1">
              <a:spcAft>
                <a:spcPts val="1200"/>
              </a:spcAft>
              <a:buFont typeface="Arial" pitchFamily="34" charset="0"/>
              <a:buChar char="•"/>
              <a:defRPr/>
            </a:pPr>
            <a:r>
              <a:rPr lang="es-ES" sz="2400" dirty="0"/>
              <a:t>Realizar el monitorización del campo de radiación</a:t>
            </a:r>
            <a:r>
              <a:rPr lang="en-US" altLang="en-US" sz="2400" dirty="0">
                <a:solidFill>
                  <a:schemeClr val="hlink"/>
                </a:solidFill>
                <a:latin typeface="Arial" charset="0"/>
              </a:rPr>
              <a:t>.</a:t>
            </a:r>
          </a:p>
          <a:p>
            <a:pPr eaLnBrk="1" hangingPunct="1">
              <a:spcAft>
                <a:spcPts val="1200"/>
              </a:spcAft>
              <a:buFont typeface="Arial" pitchFamily="34" charset="0"/>
              <a:buChar char="•"/>
              <a:defRPr/>
            </a:pPr>
            <a:endParaRPr lang="en-US" altLang="en-US" dirty="0">
              <a:solidFill>
                <a:schemeClr val="hlink"/>
              </a:solidFill>
              <a:latin typeface="Arial" charset="0"/>
            </a:endParaRPr>
          </a:p>
          <a:p>
            <a:pPr marL="0" indent="0">
              <a:buNone/>
            </a:pPr>
            <a:endParaRPr lang="en-GB"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 sz="2800" kern="1200" dirty="0">
                <a:solidFill>
                  <a:schemeClr val="hlink"/>
                </a:solidFill>
              </a:rPr>
              <a:t>Monitorización de la tasa de dosis en la práctica</a:t>
            </a:r>
            <a:endParaRPr lang="en-GB" altLang="en-US" sz="2800" u="sng" dirty="0"/>
          </a:p>
        </p:txBody>
      </p:sp>
      <p:sp>
        <p:nvSpPr>
          <p:cNvPr id="2" name="Content Placeholder 1"/>
          <p:cNvSpPr>
            <a:spLocks noGrp="1"/>
          </p:cNvSpPr>
          <p:nvPr>
            <p:ph idx="1"/>
          </p:nvPr>
        </p:nvSpPr>
        <p:spPr>
          <a:xfrm>
            <a:off x="274638" y="1524000"/>
            <a:ext cx="8593137" cy="3886200"/>
          </a:xfrm>
        </p:spPr>
        <p:txBody>
          <a:bodyPr/>
          <a:lstStyle/>
          <a:p>
            <a:pPr algn="just" eaLnBrk="1" hangingPunct="1">
              <a:spcAft>
                <a:spcPts val="1200"/>
              </a:spcAft>
              <a:buFont typeface="Arial" pitchFamily="34" charset="0"/>
              <a:buChar char="•"/>
              <a:defRPr/>
            </a:pPr>
            <a:r>
              <a:rPr lang="es-ES_tradnl" sz="2400" dirty="0"/>
              <a:t>En el lugar de monitorización, mueva el monitor para obtener la tasa de dosis más alta.</a:t>
            </a:r>
          </a:p>
          <a:p>
            <a:pPr algn="just" eaLnBrk="1" hangingPunct="1">
              <a:spcAft>
                <a:spcPts val="1200"/>
              </a:spcAft>
              <a:buFont typeface="Arial" pitchFamily="34" charset="0"/>
              <a:buChar char="•"/>
              <a:defRPr/>
            </a:pPr>
            <a:r>
              <a:rPr lang="es-ES_tradnl" sz="2400" dirty="0"/>
              <a:t>Tenga cuidado con la posibilidad de un haz colimado.</a:t>
            </a:r>
          </a:p>
          <a:p>
            <a:pPr algn="just" eaLnBrk="1" hangingPunct="1">
              <a:spcAft>
                <a:spcPts val="1200"/>
              </a:spcAft>
              <a:buFont typeface="Arial" pitchFamily="34" charset="0"/>
              <a:buChar char="•"/>
              <a:defRPr/>
            </a:pPr>
            <a:r>
              <a:rPr lang="es-ES_tradnl" sz="2400" dirty="0"/>
              <a:t>Cuando se mida una tasa de dosis alta o baja inesperada, actúe inmediatamente.</a:t>
            </a:r>
          </a:p>
          <a:p>
            <a:pPr algn="just" eaLnBrk="1" hangingPunct="1">
              <a:spcAft>
                <a:spcPts val="1200"/>
              </a:spcAft>
              <a:buFont typeface="Arial" pitchFamily="34" charset="0"/>
              <a:buChar char="•"/>
              <a:defRPr/>
            </a:pPr>
            <a:r>
              <a:rPr lang="es-ES_tradnl" sz="2400" dirty="0"/>
              <a:t>Esperar a que la lectura del detector se estabilice.</a:t>
            </a:r>
          </a:p>
          <a:p>
            <a:pPr algn="just" eaLnBrk="1" hangingPunct="1">
              <a:spcAft>
                <a:spcPts val="1200"/>
              </a:spcAft>
              <a:buFont typeface="Arial" pitchFamily="34" charset="0"/>
              <a:buChar char="•"/>
              <a:defRPr/>
            </a:pPr>
            <a:r>
              <a:rPr lang="es-ES_tradnl" sz="2400" dirty="0"/>
              <a:t>Los contadores G-M no se deben utilizar en campos de radiación pulsados.</a:t>
            </a:r>
            <a:endParaRPr lang="en-US" altLang="en-US" sz="2800" dirty="0"/>
          </a:p>
          <a:p>
            <a:endParaRPr lang="en-GB"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5" name="Rectangle 3"/>
          <p:cNvSpPr>
            <a:spLocks noGrp="1" noChangeArrowheads="1"/>
          </p:cNvSpPr>
          <p:nvPr>
            <p:ph type="body" idx="1"/>
          </p:nvPr>
        </p:nvSpPr>
        <p:spPr>
          <a:xfrm>
            <a:off x="381000" y="1143000"/>
            <a:ext cx="8610600" cy="4419600"/>
          </a:xfrm>
        </p:spPr>
        <p:txBody>
          <a:bodyPr anchor="ctr"/>
          <a:lstStyle/>
          <a:p>
            <a:pPr algn="just">
              <a:lnSpc>
                <a:spcPct val="90000"/>
              </a:lnSpc>
              <a:spcBef>
                <a:spcPts val="0"/>
              </a:spcBef>
              <a:buSzPct val="105000"/>
            </a:pPr>
            <a:r>
              <a:rPr lang="es-ES" sz="2400" dirty="0"/>
              <a:t>El proceso de monitorización implica en la colocación del punto de referencia de un monitor adecuado en el punto de monitorización.</a:t>
            </a:r>
          </a:p>
          <a:p>
            <a:pPr algn="just">
              <a:lnSpc>
                <a:spcPct val="90000"/>
              </a:lnSpc>
              <a:spcBef>
                <a:spcPts val="0"/>
              </a:spcBef>
              <a:buSzPct val="105000"/>
            </a:pPr>
            <a:endParaRPr lang="en-GB" altLang="en-US" sz="2400" dirty="0"/>
          </a:p>
          <a:p>
            <a:pPr algn="just">
              <a:lnSpc>
                <a:spcPct val="90000"/>
              </a:lnSpc>
              <a:spcBef>
                <a:spcPts val="0"/>
              </a:spcBef>
              <a:buSzPct val="105000"/>
            </a:pPr>
            <a:r>
              <a:rPr lang="es-ES" sz="2400" dirty="0"/>
              <a:t>El punto de referencia debe estar lo más cerca posible del punto de medición previsto.</a:t>
            </a:r>
          </a:p>
          <a:p>
            <a:pPr marL="0" indent="0" algn="just">
              <a:lnSpc>
                <a:spcPct val="90000"/>
              </a:lnSpc>
              <a:spcBef>
                <a:spcPts val="0"/>
              </a:spcBef>
              <a:buSzPct val="105000"/>
              <a:buNone/>
            </a:pPr>
            <a:endParaRPr lang="en-GB" altLang="en-US" sz="2400" dirty="0"/>
          </a:p>
          <a:p>
            <a:pPr algn="just">
              <a:lnSpc>
                <a:spcPct val="90000"/>
              </a:lnSpc>
              <a:spcBef>
                <a:spcPts val="0"/>
              </a:spcBef>
              <a:buSzPct val="105000"/>
            </a:pPr>
            <a:r>
              <a:rPr lang="es-ES" sz="2400" dirty="0"/>
              <a:t>En teoría, no hay necesidad de apuntar el equipo hacia una dirección particular, pero en la práctica ningún equipo es totalmente isotrópico en su respuesta.</a:t>
            </a:r>
            <a:endParaRPr lang="en-US" altLang="en-US" sz="2800" dirty="0">
              <a:solidFill>
                <a:schemeClr val="tx1"/>
              </a:solidFill>
            </a:endParaRPr>
          </a:p>
        </p:txBody>
      </p:sp>
      <p:sp>
        <p:nvSpPr>
          <p:cNvPr id="2" name="Título 1"/>
          <p:cNvSpPr>
            <a:spLocks noGrp="1"/>
          </p:cNvSpPr>
          <p:nvPr>
            <p:ph type="title"/>
          </p:nvPr>
        </p:nvSpPr>
        <p:spPr/>
        <p:txBody>
          <a:bodyPr/>
          <a:lstStyle/>
          <a:p>
            <a:pPr lvl="1" algn="l"/>
            <a:r>
              <a:rPr lang="pt-BR" sz="2800" dirty="0"/>
              <a:t>Técnicas de monitorización</a:t>
            </a:r>
          </a:p>
        </p:txBody>
      </p:sp>
    </p:spTree>
    <p:extLst>
      <p:ext uri="{BB962C8B-B14F-4D97-AF65-F5344CB8AC3E}">
        <p14:creationId xmlns:p14="http://schemas.microsoft.com/office/powerpoint/2010/main" val="2513914815"/>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 altLang="en-US" sz="2800" kern="1200" dirty="0">
                <a:solidFill>
                  <a:schemeClr val="hlink"/>
                </a:solidFill>
              </a:rPr>
              <a:t>Monitorización de la tasa de dosis en la práctica</a:t>
            </a:r>
            <a:endParaRPr lang="en-GB" altLang="en-US" sz="2800" kern="1200" dirty="0">
              <a:solidFill>
                <a:schemeClr val="hlink"/>
              </a:solidFill>
            </a:endParaRPr>
          </a:p>
        </p:txBody>
      </p:sp>
      <p:sp>
        <p:nvSpPr>
          <p:cNvPr id="2" name="Content Placeholder 1"/>
          <p:cNvSpPr>
            <a:spLocks noGrp="1"/>
          </p:cNvSpPr>
          <p:nvPr>
            <p:ph idx="1"/>
          </p:nvPr>
        </p:nvSpPr>
        <p:spPr>
          <a:xfrm>
            <a:off x="274638" y="1447800"/>
            <a:ext cx="8593137" cy="4419600"/>
          </a:xfrm>
        </p:spPr>
        <p:txBody>
          <a:bodyPr/>
          <a:lstStyle/>
          <a:p>
            <a:pPr algn="just" eaLnBrk="1" hangingPunct="1">
              <a:spcAft>
                <a:spcPts val="1200"/>
              </a:spcAft>
              <a:buFont typeface="Arial" pitchFamily="34" charset="0"/>
              <a:buChar char="•"/>
              <a:defRPr/>
            </a:pPr>
            <a:r>
              <a:rPr lang="es-ES_tradnl" sz="2400" dirty="0"/>
              <a:t>Utilice detectores telescópicos para altas tasas de dosis.</a:t>
            </a:r>
          </a:p>
          <a:p>
            <a:pPr algn="just" eaLnBrk="1" hangingPunct="1">
              <a:spcAft>
                <a:spcPts val="1200"/>
              </a:spcAft>
              <a:buFont typeface="Arial" pitchFamily="34" charset="0"/>
              <a:buChar char="•"/>
              <a:defRPr/>
            </a:pPr>
            <a:r>
              <a:rPr lang="es-ES_tradnl" sz="2400" dirty="0"/>
              <a:t>Utilizar señal de audio y/o baliza luminosa giratoria. </a:t>
            </a:r>
          </a:p>
          <a:p>
            <a:pPr algn="just" eaLnBrk="1" hangingPunct="1">
              <a:spcAft>
                <a:spcPts val="1200"/>
              </a:spcAft>
              <a:buFont typeface="Arial" pitchFamily="34" charset="0"/>
              <a:buChar char="•"/>
              <a:defRPr/>
            </a:pPr>
            <a:r>
              <a:rPr lang="es-ES_tradnl" sz="2400" dirty="0"/>
              <a:t>Minimizar el tiempo en el campo de radiación</a:t>
            </a:r>
            <a:r>
              <a:rPr lang="en-US" altLang="en-US" sz="2400" dirty="0">
                <a:solidFill>
                  <a:schemeClr val="hlink"/>
                </a:solidFill>
                <a:latin typeface="Arial" charset="0"/>
              </a:rPr>
              <a:t>.</a:t>
            </a:r>
          </a:p>
          <a:p>
            <a:pPr algn="just" eaLnBrk="1" hangingPunct="1">
              <a:spcAft>
                <a:spcPts val="1200"/>
              </a:spcAft>
              <a:buFont typeface="Arial" charset="0"/>
              <a:buChar char="•"/>
            </a:pPr>
            <a:r>
              <a:rPr lang="es-ES_tradnl" sz="2400" dirty="0"/>
              <a:t>Cubra la sonda para evitar contaminar el equipo.</a:t>
            </a:r>
          </a:p>
          <a:p>
            <a:pPr algn="just" eaLnBrk="1" hangingPunct="1">
              <a:spcAft>
                <a:spcPts val="1200"/>
              </a:spcAft>
              <a:buFont typeface="Arial" charset="0"/>
              <a:buChar char="•"/>
            </a:pPr>
            <a:r>
              <a:rPr lang="es-ES_tradnl" sz="2400" dirty="0"/>
              <a:t>Apague el equipo cuando no esté en uso.</a:t>
            </a:r>
          </a:p>
          <a:p>
            <a:pPr algn="just" eaLnBrk="1" hangingPunct="1">
              <a:spcAft>
                <a:spcPts val="1200"/>
              </a:spcAft>
              <a:buFont typeface="Arial" charset="0"/>
              <a:buChar char="•"/>
            </a:pPr>
            <a:r>
              <a:rPr lang="es-ES_tradnl" sz="2400" dirty="0"/>
              <a:t>No balancee la sonda por el cable</a:t>
            </a:r>
            <a:r>
              <a:rPr lang="en-US" altLang="en-US" sz="2400" dirty="0">
                <a:solidFill>
                  <a:schemeClr val="hlink"/>
                </a:solidFill>
              </a:rPr>
              <a:t>.</a:t>
            </a:r>
            <a:endParaRPr lang="en-US" altLang="en-US" sz="2800" dirty="0">
              <a:solidFill>
                <a:schemeClr val="hlink"/>
              </a:solidFill>
              <a:latin typeface="Arial"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4638" y="1219200"/>
            <a:ext cx="8593137" cy="4876800"/>
          </a:xfrm>
        </p:spPr>
        <p:txBody>
          <a:bodyPr/>
          <a:lstStyle/>
          <a:p>
            <a:pPr marL="0" indent="0" algn="ctr">
              <a:buNone/>
            </a:pPr>
            <a:endParaRPr lang="en-GB" sz="4400" b="1" dirty="0">
              <a:latin typeface="+mj-lt"/>
            </a:endParaRPr>
          </a:p>
          <a:p>
            <a:pPr marL="0" indent="0" algn="ctr">
              <a:buNone/>
            </a:pPr>
            <a:endParaRPr lang="en-GB" sz="4400" b="1" dirty="0">
              <a:latin typeface="+mj-lt"/>
            </a:endParaRPr>
          </a:p>
          <a:p>
            <a:pPr marL="0" indent="0" algn="ctr">
              <a:buNone/>
            </a:pPr>
            <a:r>
              <a:rPr lang="es-CL" dirty="0">
                <a:latin typeface="+mj-lt"/>
                <a:ea typeface="+mj-ea"/>
                <a:cs typeface="+mj-cs"/>
              </a:rPr>
              <a:t>Ejemplos</a:t>
            </a:r>
            <a:r>
              <a:rPr lang="pt-BR" dirty="0">
                <a:latin typeface="+mj-lt"/>
                <a:ea typeface="+mj-ea"/>
                <a:cs typeface="+mj-cs"/>
              </a:rPr>
              <a:t> de </a:t>
            </a:r>
            <a:r>
              <a:rPr lang="es-CL" dirty="0">
                <a:latin typeface="+mj-lt"/>
                <a:ea typeface="+mj-ea"/>
                <a:cs typeface="+mj-cs"/>
              </a:rPr>
              <a:t>equipos</a:t>
            </a:r>
            <a:r>
              <a:rPr lang="pt-BR" dirty="0">
                <a:latin typeface="+mj-lt"/>
                <a:ea typeface="+mj-ea"/>
                <a:cs typeface="+mj-cs"/>
              </a:rPr>
              <a:t> especializados</a:t>
            </a:r>
            <a:endParaRPr lang="en-GB" dirty="0">
              <a:latin typeface="+mj-lt"/>
              <a:ea typeface="+mj-ea"/>
              <a:cs typeface="+mj-cs"/>
            </a:endParaRPr>
          </a:p>
        </p:txBody>
      </p:sp>
    </p:spTree>
    <p:extLst>
      <p:ext uri="{BB962C8B-B14F-4D97-AF65-F5344CB8AC3E}">
        <p14:creationId xmlns:p14="http://schemas.microsoft.com/office/powerpoint/2010/main" val="17787016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_tradnl" altLang="en-US" sz="2800" kern="1200" dirty="0">
                <a:solidFill>
                  <a:schemeClr val="hlink"/>
                </a:solidFill>
              </a:rPr>
              <a:t>G-M “</a:t>
            </a:r>
            <a:r>
              <a:rPr lang="es-ES_tradnl" altLang="en-US" sz="2800" kern="1200" dirty="0" err="1">
                <a:solidFill>
                  <a:schemeClr val="hlink"/>
                </a:solidFill>
              </a:rPr>
              <a:t>pancake</a:t>
            </a:r>
            <a:r>
              <a:rPr lang="es-ES_tradnl" altLang="en-US" sz="2800" kern="1200" dirty="0">
                <a:solidFill>
                  <a:schemeClr val="hlink"/>
                </a:solidFill>
              </a:rPr>
              <a:t>” </a:t>
            </a:r>
            <a:r>
              <a:rPr lang="es-ES_tradnl" sz="2800" kern="1200" dirty="0">
                <a:solidFill>
                  <a:schemeClr val="hlink"/>
                </a:solidFill>
              </a:rPr>
              <a:t>con compensación energética</a:t>
            </a:r>
            <a:r>
              <a:rPr lang="es-ES_tradnl" altLang="en-US" sz="2800" kern="1200" dirty="0">
                <a:solidFill>
                  <a:schemeClr val="hlink"/>
                </a:solidFill>
              </a:rPr>
              <a:t> </a:t>
            </a:r>
          </a:p>
        </p:txBody>
      </p:sp>
      <p:pic>
        <p:nvPicPr>
          <p:cNvPr id="24580"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5933" y="1524000"/>
            <a:ext cx="2438400"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1532467"/>
            <a:ext cx="241935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1524000"/>
            <a:ext cx="2438400" cy="165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09600" y="3415009"/>
            <a:ext cx="8382000" cy="2677656"/>
          </a:xfrm>
          <a:prstGeom prst="rect">
            <a:avLst/>
          </a:prstGeom>
          <a:noFill/>
        </p:spPr>
        <p:txBody>
          <a:bodyPr wrap="square" rtlCol="0">
            <a:spAutoFit/>
          </a:bodyPr>
          <a:lstStyle/>
          <a:p>
            <a:r>
              <a:rPr lang="es-ES" dirty="0">
                <a:solidFill>
                  <a:schemeClr val="tx2"/>
                </a:solidFill>
                <a:latin typeface="+mn-lt"/>
              </a:rPr>
              <a:t>Especificación:</a:t>
            </a:r>
          </a:p>
          <a:p>
            <a:endParaRPr lang="es-ES" dirty="0">
              <a:solidFill>
                <a:schemeClr val="tx2"/>
              </a:solidFill>
              <a:latin typeface="+mn-lt"/>
            </a:endParaRPr>
          </a:p>
          <a:p>
            <a:pPr marL="342900" indent="-342900">
              <a:buFont typeface="Arial" panose="020B0604020202020204" pitchFamily="34" charset="0"/>
              <a:buChar char="•"/>
            </a:pPr>
            <a:r>
              <a:rPr lang="es-ES" dirty="0">
                <a:solidFill>
                  <a:schemeClr val="tx2"/>
                </a:solidFill>
                <a:latin typeface="+mn-lt"/>
              </a:rPr>
              <a:t>Ventana de mica - 1,8 a 2,2 mg/cm</a:t>
            </a:r>
            <a:r>
              <a:rPr lang="es-ES" baseline="30000" dirty="0">
                <a:solidFill>
                  <a:schemeClr val="tx2"/>
                </a:solidFill>
                <a:latin typeface="+mn-lt"/>
              </a:rPr>
              <a:t>2</a:t>
            </a:r>
            <a:r>
              <a:rPr lang="es-ES" dirty="0">
                <a:solidFill>
                  <a:schemeClr val="tx2"/>
                </a:solidFill>
                <a:latin typeface="+mn-lt"/>
              </a:rPr>
              <a:t> .</a:t>
            </a:r>
          </a:p>
          <a:p>
            <a:pPr marL="342900" indent="-342900">
              <a:buFont typeface="Arial" panose="020B0604020202020204" pitchFamily="34" charset="0"/>
              <a:buChar char="•"/>
            </a:pPr>
            <a:r>
              <a:rPr lang="es-ES" dirty="0">
                <a:solidFill>
                  <a:schemeClr val="tx2"/>
                </a:solidFill>
                <a:latin typeface="+mn-lt"/>
              </a:rPr>
              <a:t>Diámetro efectivo de 28 o 45 mm.</a:t>
            </a:r>
          </a:p>
          <a:p>
            <a:pPr marL="342900" indent="-342900">
              <a:buFont typeface="Arial" panose="020B0604020202020204" pitchFamily="34" charset="0"/>
              <a:buChar char="•"/>
            </a:pPr>
            <a:r>
              <a:rPr lang="es-ES" dirty="0">
                <a:solidFill>
                  <a:schemeClr val="tx2"/>
                </a:solidFill>
                <a:latin typeface="+mn-lt"/>
              </a:rPr>
              <a:t>Buena eficiencia para las radiaciones alfa, beta y gamma.</a:t>
            </a:r>
          </a:p>
          <a:p>
            <a:pPr marL="342900" indent="-342900">
              <a:buFont typeface="Arial" panose="020B0604020202020204" pitchFamily="34" charset="0"/>
              <a:buChar char="•"/>
            </a:pPr>
            <a:r>
              <a:rPr lang="es-ES" altLang="en-US" dirty="0">
                <a:solidFill>
                  <a:schemeClr val="tx2"/>
                </a:solidFill>
                <a:latin typeface="+mn-lt"/>
              </a:rPr>
              <a:t>Tasa de dosis máxima: 2 mSv/h.</a:t>
            </a:r>
          </a:p>
          <a:p>
            <a:pPr marL="342900" indent="-342900">
              <a:buFont typeface="Arial" panose="020B0604020202020204" pitchFamily="34" charset="0"/>
              <a:buChar char="•"/>
            </a:pPr>
            <a:r>
              <a:rPr lang="es-ES" altLang="en-US" dirty="0">
                <a:solidFill>
                  <a:schemeClr val="tx2"/>
                </a:solidFill>
                <a:latin typeface="+mn-lt"/>
              </a:rPr>
              <a:t>Intervalo de energía:17 keV a 1,3 MeV.</a:t>
            </a:r>
            <a:endParaRPr lang="es-ES" dirty="0">
              <a:solidFill>
                <a:schemeClr val="tx2"/>
              </a:solidFill>
              <a:latin typeface="+mn-lt"/>
            </a:endParaRPr>
          </a:p>
        </p:txBody>
      </p:sp>
      <p:sp>
        <p:nvSpPr>
          <p:cNvPr id="3" name="Rectangle 2"/>
          <p:cNvSpPr/>
          <p:nvPr/>
        </p:nvSpPr>
        <p:spPr>
          <a:xfrm>
            <a:off x="3485873" y="1219200"/>
            <a:ext cx="2000804" cy="307777"/>
          </a:xfrm>
          <a:prstGeom prst="rect">
            <a:avLst/>
          </a:prstGeom>
        </p:spPr>
        <p:txBody>
          <a:bodyPr wrap="none">
            <a:spAutoFit/>
          </a:bodyPr>
          <a:lstStyle/>
          <a:p>
            <a:r>
              <a:rPr lang="en-GB" altLang="en-US" sz="1400" dirty="0" err="1">
                <a:solidFill>
                  <a:schemeClr val="tx2"/>
                </a:solidFill>
              </a:rPr>
              <a:t>Cortesía</a:t>
            </a:r>
            <a:r>
              <a:rPr lang="en-GB" altLang="en-US" sz="1400" dirty="0">
                <a:solidFill>
                  <a:schemeClr val="tx2"/>
                </a:solidFill>
              </a:rPr>
              <a:t>: Thermo-Fisher</a:t>
            </a:r>
            <a:endParaRPr lang="en-GB" sz="1400" dirty="0">
              <a:solidFill>
                <a:schemeClr val="tx2"/>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8600" y="228600"/>
            <a:ext cx="8604250" cy="533400"/>
          </a:xfrm>
        </p:spPr>
        <p:txBody>
          <a:bodyPr/>
          <a:lstStyle/>
          <a:p>
            <a:pPr algn="l" eaLnBrk="1" hangingPunct="1"/>
            <a:r>
              <a:rPr lang="pt-BR" sz="2800" kern="1200" dirty="0" err="1">
                <a:solidFill>
                  <a:schemeClr val="hlink"/>
                </a:solidFill>
              </a:rPr>
              <a:t>Gammacámara</a:t>
            </a:r>
            <a:endParaRPr lang="en-GB" altLang="en-US" sz="2800" kern="1200" dirty="0">
              <a:solidFill>
                <a:schemeClr val="hlink"/>
              </a:solidFill>
            </a:endParaRPr>
          </a:p>
        </p:txBody>
      </p:sp>
      <p:pic>
        <p:nvPicPr>
          <p:cNvPr id="2560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371600"/>
            <a:ext cx="8860665"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3400" y="5024735"/>
            <a:ext cx="8305800" cy="461665"/>
          </a:xfrm>
          <a:prstGeom prst="rect">
            <a:avLst/>
          </a:prstGeom>
          <a:noFill/>
        </p:spPr>
        <p:txBody>
          <a:bodyPr wrap="square" rtlCol="0">
            <a:spAutoFit/>
          </a:bodyPr>
          <a:lstStyle/>
          <a:p>
            <a:r>
              <a:rPr lang="en-GB" dirty="0" err="1">
                <a:solidFill>
                  <a:schemeClr val="tx2"/>
                </a:solidFill>
                <a:latin typeface="+mj-lt"/>
              </a:rPr>
              <a:t>Gammacámera</a:t>
            </a:r>
            <a:r>
              <a:rPr lang="en-GB" dirty="0">
                <a:solidFill>
                  <a:schemeClr val="tx2"/>
                </a:solidFill>
                <a:latin typeface="+mj-lt"/>
              </a:rPr>
              <a:t> </a:t>
            </a:r>
            <a:r>
              <a:rPr lang="es-ES" dirty="0">
                <a:solidFill>
                  <a:schemeClr val="tx2"/>
                </a:solidFill>
                <a:latin typeface="+mj-lt"/>
              </a:rPr>
              <a:t>empleada para detectar la contaminación</a:t>
            </a:r>
            <a:endParaRPr lang="en-GB" dirty="0">
              <a:solidFill>
                <a:schemeClr val="tx2"/>
              </a:solidFill>
              <a:latin typeface="+mj-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eaLnBrk="1" hangingPunct="1"/>
            <a:r>
              <a:rPr lang="en-GB" sz="2800" kern="1200" dirty="0" err="1">
                <a:solidFill>
                  <a:schemeClr val="hlink"/>
                </a:solidFill>
              </a:rPr>
              <a:t>Gammacámera</a:t>
            </a:r>
            <a:r>
              <a:rPr lang="en-GB" sz="2800" kern="1200" dirty="0">
                <a:solidFill>
                  <a:schemeClr val="hlink"/>
                </a:solidFill>
              </a:rPr>
              <a:t> </a:t>
            </a:r>
            <a:r>
              <a:rPr lang="es-ES" sz="2800" kern="1200" dirty="0">
                <a:solidFill>
                  <a:schemeClr val="hlink"/>
                </a:solidFill>
              </a:rPr>
              <a:t>empleada en </a:t>
            </a:r>
            <a:r>
              <a:rPr lang="en-GB" sz="2800" kern="1200" dirty="0">
                <a:solidFill>
                  <a:schemeClr val="hlink"/>
                </a:solidFill>
              </a:rPr>
              <a:t>Fukushima</a:t>
            </a:r>
          </a:p>
        </p:txBody>
      </p:sp>
      <p:pic>
        <p:nvPicPr>
          <p:cNvPr id="10242" name="Picture 2" descr="http://enformable.com/wp-content/uploads/2012/04/Toshiba.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508" y="1828800"/>
            <a:ext cx="8210550" cy="34194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p:cNvSpPr/>
          <p:nvPr/>
        </p:nvSpPr>
        <p:spPr>
          <a:xfrm>
            <a:off x="3485873" y="5331023"/>
            <a:ext cx="1441613" cy="307777"/>
          </a:xfrm>
          <a:prstGeom prst="rect">
            <a:avLst/>
          </a:prstGeom>
        </p:spPr>
        <p:txBody>
          <a:bodyPr wrap="none">
            <a:spAutoFit/>
          </a:bodyPr>
          <a:lstStyle/>
          <a:p>
            <a:r>
              <a:rPr lang="en-GB" altLang="en-US" sz="1400" dirty="0" err="1">
                <a:solidFill>
                  <a:schemeClr val="tx2"/>
                </a:solidFill>
              </a:rPr>
              <a:t>Cortesía</a:t>
            </a:r>
            <a:r>
              <a:rPr lang="en-GB" altLang="en-US" sz="1400" dirty="0">
                <a:solidFill>
                  <a:schemeClr val="tx2"/>
                </a:solidFill>
              </a:rPr>
              <a:t>: Toshiba</a:t>
            </a:r>
            <a:endParaRPr lang="en-GB" sz="1400" dirty="0">
              <a:solidFill>
                <a:schemeClr val="tx2"/>
              </a:solidFill>
            </a:endParaRPr>
          </a:p>
        </p:txBody>
      </p:sp>
    </p:spTree>
    <p:extLst>
      <p:ext uri="{BB962C8B-B14F-4D97-AF65-F5344CB8AC3E}">
        <p14:creationId xmlns:p14="http://schemas.microsoft.com/office/powerpoint/2010/main" val="33821500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600200"/>
            <a:ext cx="2838450"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282575" y="98425"/>
            <a:ext cx="8534400" cy="762000"/>
          </a:xfrm>
        </p:spPr>
        <p:txBody>
          <a:bodyPr/>
          <a:lstStyle/>
          <a:p>
            <a:r>
              <a:rPr lang="es-CL" sz="2800" kern="1200" dirty="0" err="1">
                <a:solidFill>
                  <a:schemeClr val="hlink"/>
                </a:solidFill>
              </a:rPr>
              <a:t>Gammacámera</a:t>
            </a:r>
            <a:r>
              <a:rPr lang="en-GB" sz="2800" kern="1200" dirty="0">
                <a:solidFill>
                  <a:schemeClr val="hlink"/>
                </a:solidFill>
              </a:rPr>
              <a:t> </a:t>
            </a:r>
            <a:r>
              <a:rPr lang="es-ES" sz="2800" kern="1200" dirty="0">
                <a:solidFill>
                  <a:schemeClr val="hlink"/>
                </a:solidFill>
              </a:rPr>
              <a:t>empleada en </a:t>
            </a:r>
            <a:r>
              <a:rPr lang="en-GB" sz="2800" kern="1200" dirty="0">
                <a:solidFill>
                  <a:schemeClr val="hlink"/>
                </a:solidFill>
              </a:rPr>
              <a:t>Fukushima</a:t>
            </a:r>
          </a:p>
        </p:txBody>
      </p:sp>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619500"/>
            <a:ext cx="28384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7775" y="1600201"/>
            <a:ext cx="2838450"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57775" y="3625778"/>
            <a:ext cx="2743200" cy="59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04800" y="4467761"/>
            <a:ext cx="8458200" cy="1323439"/>
          </a:xfrm>
          <a:prstGeom prst="rect">
            <a:avLst/>
          </a:prstGeom>
        </p:spPr>
        <p:txBody>
          <a:bodyPr wrap="square">
            <a:spAutoFit/>
          </a:bodyPr>
          <a:lstStyle/>
          <a:p>
            <a:pPr algn="just"/>
            <a:r>
              <a:rPr lang="es-ES" sz="2000" dirty="0">
                <a:solidFill>
                  <a:schemeClr val="hlink"/>
                </a:solidFill>
                <a:latin typeface="Arial" charset="0"/>
              </a:rPr>
              <a:t>Visualización de “</a:t>
            </a:r>
            <a:r>
              <a:rPr lang="es-ES" sz="2000" dirty="0" err="1">
                <a:solidFill>
                  <a:schemeClr val="hlink"/>
                </a:solidFill>
                <a:latin typeface="Arial" charset="0"/>
              </a:rPr>
              <a:t>hotspots</a:t>
            </a:r>
            <a:r>
              <a:rPr lang="es-ES" sz="2000" dirty="0">
                <a:solidFill>
                  <a:schemeClr val="hlink"/>
                </a:solidFill>
                <a:latin typeface="Arial" charset="0"/>
              </a:rPr>
              <a:t>” en el edificio del reactor de la central nuclear de Fukushima Dai-ichi. P1-A y P2-A son imágenes de las mismas penetraciones de la pared observados desde diferentes ubicaciones con la gamma cámara construida con CdZnTe. </a:t>
            </a:r>
          </a:p>
        </p:txBody>
      </p:sp>
      <p:sp>
        <p:nvSpPr>
          <p:cNvPr id="7" name="TextBox 6"/>
          <p:cNvSpPr txBox="1"/>
          <p:nvPr/>
        </p:nvSpPr>
        <p:spPr>
          <a:xfrm>
            <a:off x="1828800" y="1163936"/>
            <a:ext cx="838200" cy="461665"/>
          </a:xfrm>
          <a:prstGeom prst="rect">
            <a:avLst/>
          </a:prstGeom>
          <a:noFill/>
        </p:spPr>
        <p:txBody>
          <a:bodyPr wrap="square" rtlCol="0">
            <a:spAutoFit/>
          </a:bodyPr>
          <a:lstStyle/>
          <a:p>
            <a:r>
              <a:rPr lang="en-GB" b="1" dirty="0"/>
              <a:t>P1A</a:t>
            </a:r>
          </a:p>
        </p:txBody>
      </p:sp>
      <p:sp>
        <p:nvSpPr>
          <p:cNvPr id="12" name="TextBox 11"/>
          <p:cNvSpPr txBox="1"/>
          <p:nvPr/>
        </p:nvSpPr>
        <p:spPr>
          <a:xfrm>
            <a:off x="6010275" y="1151004"/>
            <a:ext cx="838200" cy="461665"/>
          </a:xfrm>
          <a:prstGeom prst="rect">
            <a:avLst/>
          </a:prstGeom>
          <a:noFill/>
        </p:spPr>
        <p:txBody>
          <a:bodyPr wrap="square" rtlCol="0">
            <a:spAutoFit/>
          </a:bodyPr>
          <a:lstStyle/>
          <a:p>
            <a:r>
              <a:rPr lang="en-GB" b="1" dirty="0"/>
              <a:t>P2A</a:t>
            </a:r>
          </a:p>
        </p:txBody>
      </p:sp>
      <p:sp>
        <p:nvSpPr>
          <p:cNvPr id="2" name="TextBox 1"/>
          <p:cNvSpPr txBox="1"/>
          <p:nvPr/>
        </p:nvSpPr>
        <p:spPr>
          <a:xfrm>
            <a:off x="1447800" y="5833646"/>
            <a:ext cx="7620000" cy="338554"/>
          </a:xfrm>
          <a:prstGeom prst="rect">
            <a:avLst/>
          </a:prstGeom>
          <a:noFill/>
        </p:spPr>
        <p:txBody>
          <a:bodyPr wrap="square" rtlCol="0">
            <a:spAutoFit/>
          </a:bodyPr>
          <a:lstStyle/>
          <a:p>
            <a:r>
              <a:rPr lang="en-GB" sz="1600" b="1" dirty="0">
                <a:solidFill>
                  <a:schemeClr val="tx2"/>
                </a:solidFill>
              </a:rPr>
              <a:t>Ref: </a:t>
            </a:r>
            <a:r>
              <a:rPr lang="en-GB" sz="1600" b="1" i="1" dirty="0">
                <a:solidFill>
                  <a:schemeClr val="tx2"/>
                </a:solidFill>
              </a:rPr>
              <a:t>Progress in Nuclear Science and Technology, </a:t>
            </a:r>
            <a:r>
              <a:rPr lang="en-GB" sz="1600" b="1" dirty="0">
                <a:solidFill>
                  <a:schemeClr val="tx2"/>
                </a:solidFill>
              </a:rPr>
              <a:t>Volume 4 (2014) pp. 14-17</a:t>
            </a:r>
          </a:p>
        </p:txBody>
      </p:sp>
    </p:spTree>
    <p:extLst>
      <p:ext uri="{BB962C8B-B14F-4D97-AF65-F5344CB8AC3E}">
        <p14:creationId xmlns:p14="http://schemas.microsoft.com/office/powerpoint/2010/main" val="25966665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l" eaLnBrk="1" hangingPunct="1"/>
            <a:r>
              <a:rPr lang="es-ES" sz="2800" kern="1200" dirty="0">
                <a:solidFill>
                  <a:schemeClr val="hlink"/>
                </a:solidFill>
              </a:rPr>
              <a:t>Mochila para la búsqueda de fuente</a:t>
            </a:r>
            <a:r>
              <a:rPr lang="es-ES" b="0" dirty="0"/>
              <a:t>s</a:t>
            </a:r>
            <a:endParaRPr lang="en-GB" altLang="en-US" dirty="0"/>
          </a:p>
        </p:txBody>
      </p:sp>
      <p:sp>
        <p:nvSpPr>
          <p:cNvPr id="26627" name="Text Box 3"/>
          <p:cNvSpPr txBox="1">
            <a:spLocks noChangeArrowheads="1"/>
          </p:cNvSpPr>
          <p:nvPr/>
        </p:nvSpPr>
        <p:spPr bwMode="auto">
          <a:xfrm>
            <a:off x="228600" y="1524000"/>
            <a:ext cx="48768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 altLang="en-US" sz="2000" dirty="0">
                <a:solidFill>
                  <a:schemeClr val="hlink"/>
                </a:solidFill>
                <a:latin typeface="Arial" charset="0"/>
              </a:rPr>
              <a:t>Alarma configurada al +20% de radiación de fondo.</a:t>
            </a:r>
          </a:p>
          <a:p>
            <a:pPr eaLnBrk="1" hangingPunct="1">
              <a:spcBef>
                <a:spcPct val="50000"/>
              </a:spcBef>
            </a:pPr>
            <a:r>
              <a:rPr lang="es-ES" altLang="en-US" sz="2000" dirty="0">
                <a:solidFill>
                  <a:schemeClr val="hlink"/>
                </a:solidFill>
                <a:latin typeface="Arial" charset="0"/>
              </a:rPr>
              <a:t>Intervalo de energía: 50 keV a 3 MeV.</a:t>
            </a:r>
          </a:p>
        </p:txBody>
      </p:sp>
      <p:pic>
        <p:nvPicPr>
          <p:cNvPr id="266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3665537"/>
            <a:ext cx="2590800" cy="197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1524000"/>
            <a:ext cx="244792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 Box 6"/>
          <p:cNvSpPr txBox="1">
            <a:spLocks noChangeArrowheads="1"/>
          </p:cNvSpPr>
          <p:nvPr/>
        </p:nvSpPr>
        <p:spPr bwMode="auto">
          <a:xfrm>
            <a:off x="4495800" y="5257800"/>
            <a:ext cx="1600200" cy="9233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CL" altLang="en-US" sz="1800" dirty="0">
                <a:solidFill>
                  <a:schemeClr val="hlink"/>
                </a:solidFill>
                <a:latin typeface="Arial" charset="0"/>
              </a:rPr>
              <a:t>Detectores</a:t>
            </a:r>
            <a:r>
              <a:rPr lang="en-GB" altLang="en-US" sz="1800" dirty="0">
                <a:solidFill>
                  <a:schemeClr val="hlink"/>
                </a:solidFill>
                <a:latin typeface="Arial" charset="0"/>
              </a:rPr>
              <a:t> de </a:t>
            </a:r>
            <a:r>
              <a:rPr lang="es-CL" altLang="en-US" sz="1800" dirty="0">
                <a:solidFill>
                  <a:schemeClr val="hlink"/>
                </a:solidFill>
                <a:latin typeface="Arial" charset="0"/>
              </a:rPr>
              <a:t>neutrones</a:t>
            </a:r>
            <a:r>
              <a:rPr lang="en-GB" altLang="en-US" sz="1800" dirty="0">
                <a:solidFill>
                  <a:schemeClr val="hlink"/>
                </a:solidFill>
                <a:latin typeface="Arial" charset="0"/>
              </a:rPr>
              <a:t> con BF</a:t>
            </a:r>
            <a:r>
              <a:rPr lang="en-GB" altLang="en-US" sz="1800" baseline="-25000" dirty="0">
                <a:solidFill>
                  <a:schemeClr val="hlink"/>
                </a:solidFill>
                <a:latin typeface="Arial" charset="0"/>
              </a:rPr>
              <a:t>3 </a:t>
            </a:r>
            <a:endParaRPr lang="en-GB" altLang="en-US" sz="1800" dirty="0">
              <a:solidFill>
                <a:schemeClr val="hlink"/>
              </a:solidFill>
              <a:latin typeface="Arial" charset="0"/>
            </a:endParaRPr>
          </a:p>
        </p:txBody>
      </p:sp>
      <p:sp>
        <p:nvSpPr>
          <p:cNvPr id="26631" name="Text Box 7"/>
          <p:cNvSpPr txBox="1">
            <a:spLocks noChangeArrowheads="1"/>
          </p:cNvSpPr>
          <p:nvPr/>
        </p:nvSpPr>
        <p:spPr bwMode="auto">
          <a:xfrm>
            <a:off x="6324600" y="5232400"/>
            <a:ext cx="1905000" cy="10156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s-ES" sz="2000" dirty="0" err="1">
                <a:solidFill>
                  <a:schemeClr val="hlink"/>
                </a:solidFill>
                <a:latin typeface="Arial" charset="0"/>
              </a:rPr>
              <a:t>Centelleador</a:t>
            </a:r>
            <a:r>
              <a:rPr lang="es-ES" sz="2000" dirty="0">
                <a:solidFill>
                  <a:schemeClr val="hlink"/>
                </a:solidFill>
                <a:latin typeface="Arial" charset="0"/>
              </a:rPr>
              <a:t> </a:t>
            </a:r>
            <a:r>
              <a:rPr lang="es-CL" altLang="en-US" sz="2000" dirty="0">
                <a:solidFill>
                  <a:schemeClr val="hlink"/>
                </a:solidFill>
                <a:latin typeface="Arial" charset="0"/>
              </a:rPr>
              <a:t>plástico</a:t>
            </a:r>
            <a:r>
              <a:rPr lang="en-GB" altLang="en-US" sz="2000" dirty="0">
                <a:solidFill>
                  <a:schemeClr val="hlink"/>
                </a:solidFill>
                <a:latin typeface="Arial" charset="0"/>
              </a:rPr>
              <a:t> para gamma</a:t>
            </a:r>
          </a:p>
        </p:txBody>
      </p:sp>
      <p:sp>
        <p:nvSpPr>
          <p:cNvPr id="26632" name="Line 8"/>
          <p:cNvSpPr>
            <a:spLocks noChangeShapeType="1"/>
          </p:cNvSpPr>
          <p:nvPr/>
        </p:nvSpPr>
        <p:spPr bwMode="auto">
          <a:xfrm flipV="1">
            <a:off x="5562600" y="4038600"/>
            <a:ext cx="457200" cy="1219200"/>
          </a:xfrm>
          <a:prstGeom prst="line">
            <a:avLst/>
          </a:prstGeom>
          <a:noFill/>
          <a:ln w="53975">
            <a:solidFill>
              <a:srgbClr val="00FF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3" name="Line 9"/>
          <p:cNvSpPr>
            <a:spLocks noChangeShapeType="1"/>
          </p:cNvSpPr>
          <p:nvPr/>
        </p:nvSpPr>
        <p:spPr bwMode="auto">
          <a:xfrm flipV="1">
            <a:off x="5638800" y="4114800"/>
            <a:ext cx="762000" cy="1143000"/>
          </a:xfrm>
          <a:prstGeom prst="line">
            <a:avLst/>
          </a:prstGeom>
          <a:noFill/>
          <a:ln w="53975">
            <a:solidFill>
              <a:srgbClr val="00FF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4" name="Line 10"/>
          <p:cNvSpPr>
            <a:spLocks noChangeShapeType="1"/>
          </p:cNvSpPr>
          <p:nvPr/>
        </p:nvSpPr>
        <p:spPr bwMode="auto">
          <a:xfrm flipH="1" flipV="1">
            <a:off x="7086600" y="4495800"/>
            <a:ext cx="304800" cy="685800"/>
          </a:xfrm>
          <a:prstGeom prst="line">
            <a:avLst/>
          </a:prstGeom>
          <a:noFill/>
          <a:ln w="53975">
            <a:solidFill>
              <a:srgbClr val="00FF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BR" sz="2800" kern="1200" dirty="0">
                <a:solidFill>
                  <a:schemeClr val="hlink"/>
                </a:solidFill>
              </a:rPr>
              <a:t>Detectores </a:t>
            </a:r>
            <a:r>
              <a:rPr lang="es-CL" sz="2800" kern="1200" dirty="0">
                <a:solidFill>
                  <a:schemeClr val="hlink"/>
                </a:solidFill>
              </a:rPr>
              <a:t>recientes</a:t>
            </a:r>
          </a:p>
        </p:txBody>
      </p:sp>
      <p:pic>
        <p:nvPicPr>
          <p:cNvPr id="1331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219200"/>
            <a:ext cx="2209800" cy="3377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90800" y="1066800"/>
            <a:ext cx="6400800" cy="5139869"/>
          </a:xfrm>
          <a:prstGeom prst="rect">
            <a:avLst/>
          </a:prstGeom>
          <a:noFill/>
        </p:spPr>
        <p:txBody>
          <a:bodyPr wrap="square" rtlCol="0">
            <a:spAutoFit/>
          </a:bodyPr>
          <a:lstStyle/>
          <a:p>
            <a:r>
              <a:rPr lang="es-ES" u="sng" dirty="0">
                <a:solidFill>
                  <a:schemeClr val="tx2"/>
                </a:solidFill>
                <a:latin typeface="+mn-lt"/>
              </a:rPr>
              <a:t>Especificación</a:t>
            </a:r>
            <a:r>
              <a:rPr lang="es-ES" dirty="0">
                <a:solidFill>
                  <a:schemeClr val="tx2"/>
                </a:solidFill>
                <a:latin typeface="+mn-lt"/>
              </a:rPr>
              <a:t> </a:t>
            </a:r>
          </a:p>
          <a:p>
            <a:endParaRPr lang="es-ES" dirty="0">
              <a:solidFill>
                <a:schemeClr val="tx2"/>
              </a:solidFill>
              <a:latin typeface="+mn-lt"/>
            </a:endParaRPr>
          </a:p>
          <a:p>
            <a:r>
              <a:rPr lang="en-GB" sz="2000" dirty="0">
                <a:solidFill>
                  <a:schemeClr val="tx2"/>
                </a:solidFill>
                <a:latin typeface="+mn-lt"/>
              </a:rPr>
              <a:t>• </a:t>
            </a:r>
            <a:r>
              <a:rPr lang="pt-BR" sz="2000" dirty="0">
                <a:solidFill>
                  <a:schemeClr val="tx2"/>
                </a:solidFill>
                <a:latin typeface="+mn-lt"/>
              </a:rPr>
              <a:t>Detector de </a:t>
            </a:r>
            <a:r>
              <a:rPr lang="es-CL" sz="2000" dirty="0">
                <a:solidFill>
                  <a:schemeClr val="tx2"/>
                </a:solidFill>
                <a:latin typeface="+mn-lt"/>
              </a:rPr>
              <a:t>neutrones y gamma, tamaño bolsillo.</a:t>
            </a:r>
          </a:p>
          <a:p>
            <a:endParaRPr lang="pt-BR" sz="2000" dirty="0">
              <a:solidFill>
                <a:schemeClr val="tx2"/>
              </a:solidFill>
              <a:latin typeface="+mn-lt"/>
            </a:endParaRPr>
          </a:p>
          <a:p>
            <a:r>
              <a:rPr lang="en-GB" sz="2000" dirty="0">
                <a:solidFill>
                  <a:schemeClr val="tx2"/>
                </a:solidFill>
                <a:latin typeface="+mn-lt"/>
              </a:rPr>
              <a:t>• </a:t>
            </a:r>
            <a:r>
              <a:rPr lang="es-ES_tradnl" sz="2000" dirty="0">
                <a:solidFill>
                  <a:schemeClr val="tx2"/>
                </a:solidFill>
                <a:latin typeface="+mn-lt"/>
              </a:rPr>
              <a:t>Puede distinguir entre el material NORM y no NORM.</a:t>
            </a:r>
          </a:p>
          <a:p>
            <a:endParaRPr lang="es-ES" sz="2000" dirty="0">
              <a:solidFill>
                <a:schemeClr val="tx2"/>
              </a:solidFill>
              <a:latin typeface="+mn-lt"/>
            </a:endParaRPr>
          </a:p>
          <a:p>
            <a:r>
              <a:rPr lang="en-GB" sz="2000" dirty="0">
                <a:solidFill>
                  <a:schemeClr val="tx2"/>
                </a:solidFill>
                <a:latin typeface="+mn-lt"/>
              </a:rPr>
              <a:t>• </a:t>
            </a:r>
            <a:r>
              <a:rPr lang="es-ES" sz="2000" dirty="0">
                <a:solidFill>
                  <a:schemeClr val="tx2"/>
                </a:solidFill>
                <a:latin typeface="+mn-lt"/>
              </a:rPr>
              <a:t>Compensación energética para radiación gamma.</a:t>
            </a:r>
          </a:p>
          <a:p>
            <a:endParaRPr lang="es-ES" sz="2000" dirty="0">
              <a:solidFill>
                <a:schemeClr val="tx2"/>
              </a:solidFill>
              <a:latin typeface="+mn-lt"/>
            </a:endParaRPr>
          </a:p>
          <a:p>
            <a:r>
              <a:rPr lang="en-GB" sz="2000" dirty="0">
                <a:solidFill>
                  <a:schemeClr val="tx2"/>
                </a:solidFill>
                <a:latin typeface="+mn-lt"/>
              </a:rPr>
              <a:t>• </a:t>
            </a:r>
            <a:r>
              <a:rPr lang="es-ES" sz="2000" dirty="0">
                <a:solidFill>
                  <a:schemeClr val="tx2"/>
                </a:solidFill>
                <a:latin typeface="+mn-lt"/>
              </a:rPr>
              <a:t>No hay falsas alarmas de neutrones al medir fuentes gamma de alta actividad.</a:t>
            </a:r>
          </a:p>
          <a:p>
            <a:endParaRPr lang="es-ES" sz="2000" dirty="0">
              <a:solidFill>
                <a:schemeClr val="tx2"/>
              </a:solidFill>
              <a:latin typeface="+mn-lt"/>
            </a:endParaRPr>
          </a:p>
          <a:p>
            <a:r>
              <a:rPr lang="en-GB" sz="2000" dirty="0">
                <a:solidFill>
                  <a:schemeClr val="tx2"/>
                </a:solidFill>
                <a:latin typeface="+mn-lt"/>
              </a:rPr>
              <a:t>• </a:t>
            </a:r>
            <a:r>
              <a:rPr lang="es-ES" sz="2000" dirty="0">
                <a:solidFill>
                  <a:schemeClr val="tx2"/>
                </a:solidFill>
                <a:latin typeface="+mn-lt"/>
              </a:rPr>
              <a:t>Útil para policías y trabajadores de emergencia.</a:t>
            </a:r>
          </a:p>
          <a:p>
            <a:endParaRPr lang="es-ES" sz="2000" dirty="0">
              <a:solidFill>
                <a:schemeClr val="tx2"/>
              </a:solidFill>
              <a:latin typeface="+mn-lt"/>
            </a:endParaRPr>
          </a:p>
          <a:p>
            <a:r>
              <a:rPr lang="en-GB" sz="2000" dirty="0">
                <a:solidFill>
                  <a:schemeClr val="tx2"/>
                </a:solidFill>
                <a:latin typeface="+mn-lt"/>
              </a:rPr>
              <a:t>• </a:t>
            </a:r>
            <a:r>
              <a:rPr lang="es-CL" sz="2000" dirty="0">
                <a:solidFill>
                  <a:schemeClr val="tx2"/>
                </a:solidFill>
                <a:latin typeface="+mn-lt"/>
              </a:rPr>
              <a:t>Eficiencia gamma</a:t>
            </a:r>
            <a:r>
              <a:rPr lang="en-GB" sz="2000" dirty="0">
                <a:solidFill>
                  <a:schemeClr val="tx2"/>
                </a:solidFill>
                <a:latin typeface="+mn-lt"/>
              </a:rPr>
              <a:t>: 900 cps </a:t>
            </a:r>
            <a:r>
              <a:rPr lang="en-GB" sz="2000" dirty="0" err="1">
                <a:solidFill>
                  <a:schemeClr val="tx2"/>
                </a:solidFill>
                <a:latin typeface="+mn-lt"/>
              </a:rPr>
              <a:t>por</a:t>
            </a:r>
            <a:r>
              <a:rPr lang="en-GB" sz="2000" dirty="0">
                <a:solidFill>
                  <a:schemeClr val="tx2"/>
                </a:solidFill>
                <a:latin typeface="+mn-lt"/>
              </a:rPr>
              <a:t> </a:t>
            </a:r>
            <a:r>
              <a:rPr lang="el-GR" sz="2000" dirty="0">
                <a:solidFill>
                  <a:schemeClr val="tx2"/>
                </a:solidFill>
                <a:latin typeface="+mn-lt"/>
              </a:rPr>
              <a:t>μ</a:t>
            </a:r>
            <a:r>
              <a:rPr lang="en-GB" sz="2000" dirty="0">
                <a:solidFill>
                  <a:schemeClr val="tx2"/>
                </a:solidFill>
                <a:latin typeface="+mn-lt"/>
              </a:rPr>
              <a:t>Sv/h </a:t>
            </a:r>
            <a:r>
              <a:rPr lang="en-GB" sz="2000" baseline="30000" dirty="0">
                <a:solidFill>
                  <a:schemeClr val="tx2"/>
                </a:solidFill>
                <a:latin typeface="+mn-lt"/>
              </a:rPr>
              <a:t>241</a:t>
            </a:r>
            <a:r>
              <a:rPr lang="en-GB" sz="2000" dirty="0">
                <a:solidFill>
                  <a:schemeClr val="tx2"/>
                </a:solidFill>
                <a:latin typeface="+mn-lt"/>
              </a:rPr>
              <a:t>Am.</a:t>
            </a:r>
          </a:p>
          <a:p>
            <a:endParaRPr lang="en-GB" sz="2000" dirty="0">
              <a:solidFill>
                <a:schemeClr val="tx2"/>
              </a:solidFill>
              <a:latin typeface="+mn-lt"/>
            </a:endParaRPr>
          </a:p>
          <a:p>
            <a:r>
              <a:rPr lang="en-GB" sz="2000" dirty="0">
                <a:solidFill>
                  <a:schemeClr val="tx2"/>
                </a:solidFill>
                <a:latin typeface="+mn-lt"/>
              </a:rPr>
              <a:t>• </a:t>
            </a:r>
            <a:r>
              <a:rPr lang="es-CL" sz="2000" dirty="0">
                <a:solidFill>
                  <a:schemeClr val="tx2"/>
                </a:solidFill>
                <a:latin typeface="+mn-lt"/>
              </a:rPr>
              <a:t>Eficiencia neutrones</a:t>
            </a:r>
            <a:r>
              <a:rPr lang="en-GB" sz="2000" dirty="0">
                <a:solidFill>
                  <a:schemeClr val="tx2"/>
                </a:solidFill>
                <a:latin typeface="+mn-lt"/>
              </a:rPr>
              <a:t>: 4,3 cps/20.000 n/s </a:t>
            </a:r>
            <a:r>
              <a:rPr lang="en-GB" sz="2000" baseline="30000" dirty="0">
                <a:solidFill>
                  <a:schemeClr val="tx2"/>
                </a:solidFill>
                <a:latin typeface="+mn-lt"/>
              </a:rPr>
              <a:t>252</a:t>
            </a:r>
            <a:r>
              <a:rPr lang="en-GB" sz="2000" dirty="0">
                <a:solidFill>
                  <a:schemeClr val="tx2"/>
                </a:solidFill>
                <a:latin typeface="+mn-lt"/>
              </a:rPr>
              <a:t>Cf.</a:t>
            </a:r>
          </a:p>
        </p:txBody>
      </p:sp>
      <p:sp>
        <p:nvSpPr>
          <p:cNvPr id="3" name="TextBox 2"/>
          <p:cNvSpPr txBox="1"/>
          <p:nvPr/>
        </p:nvSpPr>
        <p:spPr>
          <a:xfrm>
            <a:off x="381000" y="4800600"/>
            <a:ext cx="1828800" cy="276999"/>
          </a:xfrm>
          <a:prstGeom prst="rect">
            <a:avLst/>
          </a:prstGeom>
          <a:noFill/>
        </p:spPr>
        <p:txBody>
          <a:bodyPr wrap="square" rtlCol="0">
            <a:spAutoFit/>
          </a:bodyPr>
          <a:lstStyle/>
          <a:p>
            <a:r>
              <a:rPr lang="en-GB" sz="1200" dirty="0" err="1">
                <a:solidFill>
                  <a:schemeClr val="tx2"/>
                </a:solidFill>
              </a:rPr>
              <a:t>Cortesía</a:t>
            </a:r>
            <a:r>
              <a:rPr lang="en-GB" sz="1200" dirty="0">
                <a:solidFill>
                  <a:schemeClr val="tx2"/>
                </a:solidFill>
              </a:rPr>
              <a:t> :Thermo fisher</a:t>
            </a:r>
          </a:p>
        </p:txBody>
      </p:sp>
    </p:spTree>
    <p:extLst>
      <p:ext uri="{BB962C8B-B14F-4D97-AF65-F5344CB8AC3E}">
        <p14:creationId xmlns:p14="http://schemas.microsoft.com/office/powerpoint/2010/main" val="27857070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82574" y="98424"/>
            <a:ext cx="8861425" cy="815975"/>
          </a:xfrm>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 sz="2800" kern="1200" dirty="0">
                <a:solidFill>
                  <a:schemeClr val="hlink"/>
                </a:solidFill>
              </a:rPr>
              <a:t>Detectores de radiación muy pequeños</a:t>
            </a:r>
            <a:endParaRPr lang="en-GB" altLang="en-US" sz="2800" kern="1200" dirty="0">
              <a:solidFill>
                <a:schemeClr val="hlink"/>
              </a:solidFill>
            </a:endParaRPr>
          </a:p>
        </p:txBody>
      </p:sp>
      <p:sp>
        <p:nvSpPr>
          <p:cNvPr id="27655" name="Text Box 5"/>
          <p:cNvSpPr txBox="1">
            <a:spLocks noChangeArrowheads="1"/>
          </p:cNvSpPr>
          <p:nvPr/>
        </p:nvSpPr>
        <p:spPr bwMode="auto">
          <a:xfrm>
            <a:off x="3666085" y="4495800"/>
            <a:ext cx="50292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s-CL" dirty="0">
                <a:solidFill>
                  <a:schemeClr val="accent1">
                    <a:lumMod val="50000"/>
                  </a:schemeClr>
                </a:solidFill>
                <a:latin typeface="+mj-lt"/>
              </a:rPr>
              <a:t>Teléfonos</a:t>
            </a:r>
            <a:r>
              <a:rPr lang="pt-BR" dirty="0">
                <a:solidFill>
                  <a:schemeClr val="accent1">
                    <a:lumMod val="50000"/>
                  </a:schemeClr>
                </a:solidFill>
                <a:latin typeface="+mj-lt"/>
              </a:rPr>
              <a:t> celulares </a:t>
            </a:r>
            <a:r>
              <a:rPr lang="es-CL" dirty="0">
                <a:solidFill>
                  <a:schemeClr val="accent1">
                    <a:lumMod val="50000"/>
                  </a:schemeClr>
                </a:solidFill>
                <a:latin typeface="+mj-lt"/>
              </a:rPr>
              <a:t>con aplicación</a:t>
            </a:r>
            <a:endParaRPr lang="es-CL" altLang="en-US" dirty="0">
              <a:solidFill>
                <a:schemeClr val="accent1">
                  <a:lumMod val="50000"/>
                </a:schemeClr>
              </a:solidFill>
              <a:latin typeface="+mj-lt"/>
            </a:endParaRPr>
          </a:p>
        </p:txBody>
      </p:sp>
      <p:pic>
        <p:nvPicPr>
          <p:cNvPr id="2765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1088" y="1587500"/>
            <a:ext cx="2601912" cy="252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689691"/>
            <a:ext cx="2362200" cy="2421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4400" y="1663626"/>
            <a:ext cx="1295400" cy="244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5"/>
          <p:cNvSpPr txBox="1">
            <a:spLocks noChangeArrowheads="1"/>
          </p:cNvSpPr>
          <p:nvPr/>
        </p:nvSpPr>
        <p:spPr bwMode="auto">
          <a:xfrm>
            <a:off x="725929" y="4511839"/>
            <a:ext cx="1712471"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es-CL" dirty="0">
                <a:solidFill>
                  <a:schemeClr val="accent1">
                    <a:lumMod val="50000"/>
                  </a:schemeClr>
                </a:solidFill>
                <a:latin typeface="+mj-lt"/>
              </a:rPr>
              <a:t>Reloj</a:t>
            </a:r>
            <a:r>
              <a:rPr lang="pt-BR" dirty="0">
                <a:solidFill>
                  <a:schemeClr val="accent1">
                    <a:lumMod val="50000"/>
                  </a:schemeClr>
                </a:solidFill>
                <a:latin typeface="+mj-lt"/>
              </a:rPr>
              <a:t> G-M</a:t>
            </a:r>
            <a:endParaRPr lang="en-GB" altLang="en-US" dirty="0">
              <a:solidFill>
                <a:schemeClr val="accent1">
                  <a:lumMod val="50000"/>
                </a:schemeClr>
              </a:solidFill>
              <a:latin typeface="+mj-lt"/>
            </a:endParaRPr>
          </a:p>
        </p:txBody>
      </p:sp>
      <p:sp>
        <p:nvSpPr>
          <p:cNvPr id="2" name="CaixaDeTexto 1"/>
          <p:cNvSpPr txBox="1"/>
          <p:nvPr/>
        </p:nvSpPr>
        <p:spPr>
          <a:xfrm>
            <a:off x="2438400" y="5334000"/>
            <a:ext cx="3581400" cy="457200"/>
          </a:xfrm>
          <a:prstGeom prst="rect">
            <a:avLst/>
          </a:prstGeom>
          <a:noFill/>
        </p:spPr>
        <p:txBody>
          <a:bodyPr wrap="square" rtlCol="0">
            <a:spAutoFit/>
          </a:bodyPr>
          <a:lstStyle/>
          <a:p>
            <a:pPr algn="ctr"/>
            <a:r>
              <a:rPr lang="pt-BR" dirty="0" err="1">
                <a:hlinkClick r:id="rId6"/>
              </a:rPr>
              <a:t>ghostbusters</a:t>
            </a:r>
            <a:endParaRPr lang="pt-B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5"/>
          <p:cNvSpPr>
            <a:spLocks noGrp="1" noChangeArrowheads="1"/>
          </p:cNvSpPr>
          <p:nvPr>
            <p:ph type="title"/>
          </p:nvPr>
        </p:nvSpPr>
        <p:spPr>
          <a:xfrm>
            <a:off x="282574" y="98425"/>
            <a:ext cx="8785225" cy="762000"/>
          </a:xfrm>
          <a:noFill/>
          <a:extLst>
            <a:ext uri="{AF507438-7753-43E0-B8FC-AC1667EBCBE1}">
              <a14:hiddenEffects xmlns:a14="http://schemas.microsoft.com/office/drawing/2010/main">
                <a:effectLst>
                  <a:outerShdw dist="35921" dir="2700000" algn="ctr" rotWithShape="0">
                    <a:srgbClr val="000066"/>
                  </a:outerShdw>
                </a:effectLst>
              </a14:hiddenEffects>
            </a:ext>
          </a:extLst>
        </p:spPr>
        <p:txBody>
          <a:bodyPr lIns="92075" tIns="46038" rIns="92075" bIns="46038"/>
          <a:lstStyle/>
          <a:p>
            <a:pPr algn="l" eaLnBrk="1" hangingPunct="1"/>
            <a:r>
              <a:rPr lang="es-ES" sz="2800" kern="1200">
                <a:solidFill>
                  <a:schemeClr val="hlink"/>
                </a:solidFill>
              </a:rPr>
              <a:t>Resumen</a:t>
            </a:r>
            <a:endParaRPr lang="en-GB" altLang="en-US" sz="2800" kern="1200" dirty="0">
              <a:solidFill>
                <a:schemeClr val="hlink"/>
              </a:solidFill>
            </a:endParaRPr>
          </a:p>
        </p:txBody>
      </p:sp>
      <p:sp>
        <p:nvSpPr>
          <p:cNvPr id="2" name="Content Placeholder 1"/>
          <p:cNvSpPr>
            <a:spLocks noGrp="1"/>
          </p:cNvSpPr>
          <p:nvPr>
            <p:ph idx="1"/>
          </p:nvPr>
        </p:nvSpPr>
        <p:spPr/>
        <p:txBody>
          <a:bodyPr/>
          <a:lstStyle/>
          <a:p>
            <a:pPr>
              <a:spcAft>
                <a:spcPts val="1200"/>
              </a:spcAft>
              <a:buFont typeface="Arial" pitchFamily="34" charset="0"/>
              <a:buChar char="•"/>
              <a:defRPr/>
            </a:pPr>
            <a:r>
              <a:rPr lang="es-ES" sz="2400" dirty="0"/>
              <a:t>Siempre ejecute las mediciones con mucho cuidado.</a:t>
            </a:r>
          </a:p>
          <a:p>
            <a:pPr>
              <a:spcAft>
                <a:spcPts val="1200"/>
              </a:spcAft>
              <a:buFont typeface="Arial" pitchFamily="34" charset="0"/>
              <a:buChar char="•"/>
              <a:defRPr/>
            </a:pPr>
            <a:r>
              <a:rPr lang="es-ES" sz="2400" dirty="0"/>
              <a:t>Nunca tome el desempeño de la instrumentación para  garantizado.</a:t>
            </a:r>
          </a:p>
          <a:p>
            <a:pPr>
              <a:spcAft>
                <a:spcPts val="1200"/>
              </a:spcAft>
              <a:buFont typeface="Arial" pitchFamily="34" charset="0"/>
              <a:buChar char="•"/>
              <a:defRPr/>
            </a:pPr>
            <a:r>
              <a:rPr lang="es-ES" sz="2400" dirty="0"/>
              <a:t>Compruebe regularmente el equipo</a:t>
            </a:r>
            <a:r>
              <a:rPr lang="es-ES" altLang="en-US" sz="2400" dirty="0">
                <a:latin typeface="Arial" charset="0"/>
              </a:rPr>
              <a:t>. </a:t>
            </a:r>
          </a:p>
          <a:p>
            <a:pPr>
              <a:spcAft>
                <a:spcPts val="1200"/>
              </a:spcAft>
              <a:buFont typeface="Arial" pitchFamily="34" charset="0"/>
              <a:buChar char="•"/>
              <a:defRPr/>
            </a:pPr>
            <a:r>
              <a:rPr lang="es-ES" sz="2400" dirty="0"/>
              <a:t>Asegure la calibración periódica</a:t>
            </a:r>
            <a:r>
              <a:rPr lang="es-ES" altLang="en-US" sz="2400" dirty="0">
                <a:latin typeface="Arial" charset="0"/>
              </a:rPr>
              <a:t>.</a:t>
            </a:r>
          </a:p>
          <a:p>
            <a:pPr>
              <a:spcAft>
                <a:spcPts val="1200"/>
              </a:spcAft>
              <a:buFont typeface="Arial" pitchFamily="34" charset="0"/>
              <a:buChar char="•"/>
              <a:defRPr/>
            </a:pPr>
            <a:r>
              <a:rPr lang="es-ES" sz="2400" dirty="0"/>
              <a:t>Mantenga su dosis ALARA</a:t>
            </a:r>
            <a:r>
              <a:rPr lang="es-ES" altLang="en-US" sz="2400" dirty="0">
                <a:latin typeface="Arial"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304800" y="152400"/>
            <a:ext cx="8534400" cy="609600"/>
          </a:xfrm>
        </p:spPr>
        <p:txBody>
          <a:bodyPr/>
          <a:lstStyle/>
          <a:p>
            <a:pPr algn="l"/>
            <a:r>
              <a:rPr lang="pt-BR" sz="2800" dirty="0">
                <a:latin typeface="Arial" charset="0"/>
              </a:rPr>
              <a:t>Técnicas de monitorización</a:t>
            </a:r>
            <a:endParaRPr lang="en-US" altLang="en-US" dirty="0"/>
          </a:p>
        </p:txBody>
      </p:sp>
      <p:sp>
        <p:nvSpPr>
          <p:cNvPr id="743427" name="Rectangle 3"/>
          <p:cNvSpPr>
            <a:spLocks noGrp="1" noChangeArrowheads="1"/>
          </p:cNvSpPr>
          <p:nvPr>
            <p:ph type="body" idx="1"/>
          </p:nvPr>
        </p:nvSpPr>
        <p:spPr>
          <a:xfrm>
            <a:off x="304800" y="1828800"/>
            <a:ext cx="8604250" cy="3429000"/>
          </a:xfrm>
        </p:spPr>
        <p:txBody>
          <a:bodyPr/>
          <a:lstStyle/>
          <a:p>
            <a:pPr algn="just">
              <a:lnSpc>
                <a:spcPct val="80000"/>
              </a:lnSpc>
              <a:buSzTx/>
            </a:pPr>
            <a:endParaRPr lang="en-GB" altLang="en-US" sz="1200" dirty="0"/>
          </a:p>
          <a:p>
            <a:pPr algn="just">
              <a:lnSpc>
                <a:spcPct val="80000"/>
              </a:lnSpc>
              <a:buSzTx/>
            </a:pPr>
            <a:r>
              <a:rPr lang="es-ES" sz="2400" dirty="0"/>
              <a:t>Además, el operador producirá un blindaje considerable para la radiación proveniente de la parte posterior del equipo. Por lo tanto, es importante identificar una dirección para cada punto de supervisión.</a:t>
            </a:r>
          </a:p>
          <a:p>
            <a:pPr algn="just">
              <a:lnSpc>
                <a:spcPct val="80000"/>
              </a:lnSpc>
              <a:buSzTx/>
            </a:pPr>
            <a:endParaRPr lang="en-GB" altLang="en-US" sz="2400" dirty="0">
              <a:solidFill>
                <a:schemeClr val="tx1"/>
              </a:solidFill>
            </a:endParaRPr>
          </a:p>
          <a:p>
            <a:pPr algn="just">
              <a:lnSpc>
                <a:spcPct val="80000"/>
              </a:lnSpc>
              <a:buSzTx/>
            </a:pPr>
            <a:r>
              <a:rPr lang="es-ES" sz="2400" dirty="0"/>
              <a:t>Por esta razón, los monitores gamma fijos se deben instalar al nivel de la cabeza o superior.</a:t>
            </a:r>
            <a:endParaRPr lang="en-GB" altLang="en-US" sz="2800" dirty="0"/>
          </a:p>
          <a:p>
            <a:pPr algn="just">
              <a:lnSpc>
                <a:spcPct val="80000"/>
              </a:lnSpc>
              <a:buSzTx/>
            </a:pPr>
            <a:endParaRPr lang="en-GB" altLang="en-US" sz="1200" dirty="0"/>
          </a:p>
          <a:p>
            <a:pPr>
              <a:lnSpc>
                <a:spcPct val="80000"/>
              </a:lnSpc>
              <a:buSzTx/>
            </a:pPr>
            <a:endParaRPr lang="en-US" altLang="en-US" sz="2800" dirty="0"/>
          </a:p>
        </p:txBody>
      </p:sp>
    </p:spTree>
    <p:extLst>
      <p:ext uri="{BB962C8B-B14F-4D97-AF65-F5344CB8AC3E}">
        <p14:creationId xmlns:p14="http://schemas.microsoft.com/office/powerpoint/2010/main" val="29501431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p>
          <a:p>
            <a:pPr algn="ctr"/>
            <a:endParaRPr lang="es-ES_tradnl" sz="3200" dirty="0">
              <a:solidFill>
                <a:schemeClr val="tx2"/>
              </a:solidFill>
              <a:latin typeface="+mn-lt"/>
            </a:endParaRPr>
          </a:p>
          <a:p>
            <a:pPr algn="ctr"/>
            <a:r>
              <a:rPr lang="es-ES_tradnl" sz="3200" dirty="0">
                <a:solidFill>
                  <a:schemeClr val="tx2"/>
                </a:solidFill>
                <a:latin typeface="+mn-lt"/>
              </a:rPr>
              <a:t>SE ABRE EL DEBATE</a:t>
            </a:r>
          </a:p>
        </p:txBody>
      </p:sp>
    </p:spTree>
    <p:extLst>
      <p:ext uri="{BB962C8B-B14F-4D97-AF65-F5344CB8AC3E}">
        <p14:creationId xmlns:p14="http://schemas.microsoft.com/office/powerpoint/2010/main" val="333558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304800" y="228600"/>
            <a:ext cx="8534400" cy="609600"/>
          </a:xfrm>
        </p:spPr>
        <p:txBody>
          <a:bodyPr/>
          <a:lstStyle/>
          <a:p>
            <a:pPr algn="l"/>
            <a:r>
              <a:rPr lang="pt-BR" sz="2800" dirty="0">
                <a:latin typeface="Arial" charset="0"/>
              </a:rPr>
              <a:t>Técnicas de monitorización</a:t>
            </a:r>
            <a:endParaRPr lang="en-US" altLang="en-US" dirty="0"/>
          </a:p>
        </p:txBody>
      </p:sp>
      <p:sp>
        <p:nvSpPr>
          <p:cNvPr id="743427" name="Rectangle 3"/>
          <p:cNvSpPr>
            <a:spLocks noGrp="1" noChangeArrowheads="1"/>
          </p:cNvSpPr>
          <p:nvPr>
            <p:ph type="body" idx="1"/>
          </p:nvPr>
        </p:nvSpPr>
        <p:spPr>
          <a:xfrm>
            <a:off x="152400" y="1371600"/>
            <a:ext cx="8604250" cy="5105400"/>
          </a:xfrm>
        </p:spPr>
        <p:txBody>
          <a:bodyPr/>
          <a:lstStyle/>
          <a:p>
            <a:pPr algn="just"/>
            <a:r>
              <a:rPr lang="es-ES" sz="2400" dirty="0"/>
              <a:t>Monitorización especial  -investigativa-  es realizada:</a:t>
            </a:r>
          </a:p>
          <a:p>
            <a:pPr algn="just">
              <a:lnSpc>
                <a:spcPct val="80000"/>
              </a:lnSpc>
              <a:spcBef>
                <a:spcPts val="0"/>
              </a:spcBef>
              <a:buSzTx/>
            </a:pPr>
            <a:endParaRPr lang="es-ES" altLang="en-US" sz="2400" dirty="0"/>
          </a:p>
          <a:p>
            <a:pPr lvl="1" algn="just">
              <a:lnSpc>
                <a:spcPct val="80000"/>
              </a:lnSpc>
              <a:spcBef>
                <a:spcPts val="0"/>
              </a:spcBef>
              <a:buSzTx/>
            </a:pPr>
            <a:r>
              <a:rPr lang="es-ES" sz="2400" dirty="0"/>
              <a:t>en áreas donde las condiciones son desconocidas;</a:t>
            </a:r>
          </a:p>
          <a:p>
            <a:pPr lvl="1" algn="just">
              <a:lnSpc>
                <a:spcPct val="80000"/>
              </a:lnSpc>
              <a:spcBef>
                <a:spcPts val="0"/>
              </a:spcBef>
              <a:buSzTx/>
            </a:pPr>
            <a:endParaRPr lang="es-ES" altLang="en-US" sz="2400" dirty="0"/>
          </a:p>
          <a:p>
            <a:pPr lvl="1" algn="just">
              <a:lnSpc>
                <a:spcPct val="80000"/>
              </a:lnSpc>
              <a:spcBef>
                <a:spcPts val="0"/>
              </a:spcBef>
              <a:buSzTx/>
            </a:pPr>
            <a:r>
              <a:rPr lang="es-ES" sz="2400" dirty="0"/>
              <a:t>cuando hay </a:t>
            </a:r>
            <a:r>
              <a:rPr lang="es-ES" altLang="en-US" sz="2400" dirty="0"/>
              <a:t>problemas con </a:t>
            </a:r>
            <a:r>
              <a:rPr lang="es-ES" sz="2400" dirty="0"/>
              <a:t>el blindaje;</a:t>
            </a:r>
          </a:p>
          <a:p>
            <a:pPr lvl="1" algn="just">
              <a:lnSpc>
                <a:spcPct val="80000"/>
              </a:lnSpc>
              <a:spcBef>
                <a:spcPts val="0"/>
              </a:spcBef>
              <a:buSzTx/>
            </a:pPr>
            <a:endParaRPr lang="es-ES" altLang="en-US" sz="2400" dirty="0"/>
          </a:p>
          <a:p>
            <a:pPr lvl="1" algn="just">
              <a:lnSpc>
                <a:spcPct val="80000"/>
              </a:lnSpc>
              <a:spcBef>
                <a:spcPts val="0"/>
              </a:spcBef>
              <a:buSzTx/>
            </a:pPr>
            <a:r>
              <a:rPr lang="es-ES" altLang="en-US" sz="2400" dirty="0"/>
              <a:t> c</a:t>
            </a:r>
            <a:r>
              <a:rPr lang="es-ES" sz="2400" dirty="0"/>
              <a:t>uando hay</a:t>
            </a:r>
            <a:r>
              <a:rPr lang="es-ES" altLang="en-US" sz="2400" dirty="0"/>
              <a:t> búsquedas de fuentes, y</a:t>
            </a:r>
          </a:p>
          <a:p>
            <a:pPr lvl="1" algn="just">
              <a:lnSpc>
                <a:spcPct val="80000"/>
              </a:lnSpc>
              <a:spcBef>
                <a:spcPts val="0"/>
              </a:spcBef>
              <a:buSzTx/>
            </a:pPr>
            <a:endParaRPr lang="es-ES" altLang="en-US" sz="2400" dirty="0"/>
          </a:p>
          <a:p>
            <a:pPr lvl="1" algn="just">
              <a:lnSpc>
                <a:spcPct val="80000"/>
              </a:lnSpc>
              <a:spcBef>
                <a:spcPts val="0"/>
              </a:spcBef>
              <a:buSzTx/>
            </a:pPr>
            <a:r>
              <a:rPr lang="es-ES" sz="2400" dirty="0"/>
              <a:t>cuando es necesario medir las tasas de dosis en la superficie de un paquete.</a:t>
            </a:r>
          </a:p>
          <a:p>
            <a:pPr lvl="1" algn="just">
              <a:lnSpc>
                <a:spcPct val="80000"/>
              </a:lnSpc>
              <a:spcBef>
                <a:spcPts val="0"/>
              </a:spcBef>
              <a:buSzTx/>
            </a:pPr>
            <a:endParaRPr lang="es-ES" altLang="en-US" sz="2400" dirty="0"/>
          </a:p>
          <a:p>
            <a:pPr algn="just">
              <a:lnSpc>
                <a:spcPct val="80000"/>
              </a:lnSpc>
              <a:spcBef>
                <a:spcPts val="0"/>
              </a:spcBef>
              <a:buSzTx/>
            </a:pPr>
            <a:r>
              <a:rPr lang="es-ES" sz="2400" dirty="0"/>
              <a:t>La monitorización es más fácil con equipos más sensibles</a:t>
            </a:r>
            <a:r>
              <a:rPr lang="es-ES" altLang="en-US" sz="2400" dirty="0"/>
              <a:t>.</a:t>
            </a:r>
          </a:p>
          <a:p>
            <a:pPr algn="just">
              <a:lnSpc>
                <a:spcPct val="80000"/>
              </a:lnSpc>
              <a:spcBef>
                <a:spcPts val="0"/>
              </a:spcBef>
              <a:buSzTx/>
            </a:pPr>
            <a:endParaRPr lang="es-ES" altLang="en-US" sz="2400" dirty="0"/>
          </a:p>
          <a:p>
            <a:pPr algn="just">
              <a:lnSpc>
                <a:spcPct val="80000"/>
              </a:lnSpc>
              <a:spcBef>
                <a:spcPts val="0"/>
              </a:spcBef>
              <a:buSzTx/>
            </a:pPr>
            <a:r>
              <a:rPr lang="es-ES" sz="2400" dirty="0"/>
              <a:t>Se utilizan equipos portátiles auxiliados por el uso de la salida de audio.</a:t>
            </a:r>
          </a:p>
          <a:p>
            <a:pPr algn="just">
              <a:lnSpc>
                <a:spcPct val="80000"/>
              </a:lnSpc>
              <a:spcBef>
                <a:spcPts val="0"/>
              </a:spcBef>
              <a:buSzTx/>
            </a:pPr>
            <a:endParaRPr lang="en-GB" altLang="en-US" sz="2400" dirty="0"/>
          </a:p>
          <a:p>
            <a:pPr lvl="1" algn="just">
              <a:lnSpc>
                <a:spcPct val="80000"/>
              </a:lnSpc>
              <a:buSzTx/>
            </a:pPr>
            <a:endParaRPr lang="en-GB" altLang="en-US" dirty="0"/>
          </a:p>
        </p:txBody>
      </p:sp>
    </p:spTree>
    <p:extLst>
      <p:ext uri="{BB962C8B-B14F-4D97-AF65-F5344CB8AC3E}">
        <p14:creationId xmlns:p14="http://schemas.microsoft.com/office/powerpoint/2010/main" val="1417810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pt-BR" sz="2800" dirty="0">
                <a:latin typeface="Arial" charset="0"/>
              </a:rPr>
              <a:t>Técnicas de monitorización</a:t>
            </a:r>
            <a:endParaRPr lang="en-US" sz="2800" dirty="0">
              <a:latin typeface="Arial" charset="0"/>
            </a:endParaRPr>
          </a:p>
        </p:txBody>
      </p:sp>
      <p:sp>
        <p:nvSpPr>
          <p:cNvPr id="3" name="Content Placeholder 2"/>
          <p:cNvSpPr>
            <a:spLocks noGrp="1"/>
          </p:cNvSpPr>
          <p:nvPr>
            <p:ph idx="1"/>
          </p:nvPr>
        </p:nvSpPr>
        <p:spPr/>
        <p:txBody>
          <a:bodyPr/>
          <a:lstStyle/>
          <a:p>
            <a:r>
              <a:rPr lang="es-ES" sz="2400" dirty="0"/>
              <a:t>Los equipos instalados monitorean el lugar del trabajo continuamente.</a:t>
            </a:r>
          </a:p>
          <a:p>
            <a:endParaRPr lang="es-ES" sz="2400" dirty="0"/>
          </a:p>
          <a:p>
            <a:r>
              <a:rPr lang="es-ES" sz="2400" dirty="0"/>
              <a:t>Las alarmas y los indicadores remotos son deseables.</a:t>
            </a:r>
          </a:p>
          <a:p>
            <a:pPr marL="0" indent="0">
              <a:buNone/>
            </a:pPr>
            <a:endParaRPr lang="es-ES" sz="2400" dirty="0">
              <a:solidFill>
                <a:srgbClr val="FF0000"/>
              </a:solidFill>
            </a:endParaRPr>
          </a:p>
          <a:p>
            <a:r>
              <a:rPr lang="es-ES" sz="2400" dirty="0"/>
              <a:t>Debe seleccionarse la mejor posición para el equipo. Considere los escenarios de la tasa de dosis potencial. Asegúrese de que el equipo no esté blindado y que esté ubicado correctamente.</a:t>
            </a:r>
          </a:p>
          <a:p>
            <a:pPr marL="0" indent="0">
              <a:buNone/>
            </a:pPr>
            <a:endParaRPr lang="en-US" dirty="0"/>
          </a:p>
        </p:txBody>
      </p:sp>
    </p:spTree>
    <p:extLst>
      <p:ext uri="{BB962C8B-B14F-4D97-AF65-F5344CB8AC3E}">
        <p14:creationId xmlns:p14="http://schemas.microsoft.com/office/powerpoint/2010/main" val="4118170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3" name="Rectangle 1027"/>
          <p:cNvSpPr>
            <a:spLocks noGrp="1" noChangeArrowheads="1"/>
          </p:cNvSpPr>
          <p:nvPr>
            <p:ph type="body" idx="1"/>
          </p:nvPr>
        </p:nvSpPr>
        <p:spPr>
          <a:xfrm>
            <a:off x="304800" y="1600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r>
              <a:rPr lang="en-GB" altLang="en-US" dirty="0"/>
              <a:t>Equipos</a:t>
            </a:r>
            <a:endParaRPr lang="en-US" altLang="en-US" dirty="0"/>
          </a:p>
        </p:txBody>
      </p:sp>
    </p:spTree>
    <p:extLst>
      <p:ext uri="{BB962C8B-B14F-4D97-AF65-F5344CB8AC3E}">
        <p14:creationId xmlns:p14="http://schemas.microsoft.com/office/powerpoint/2010/main" val="4021751313"/>
      </p:ext>
    </p:extLst>
  </p:cSld>
  <p:clrMapOvr>
    <a:masterClrMapping/>
  </p:clrMapOvr>
</p:sld>
</file>

<file path=ppt/theme/theme1.xml><?xml version="1.0" encoding="utf-8"?>
<a:theme xmlns:a="http://schemas.openxmlformats.org/drawingml/2006/main" name="IAEA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003399"/>
      </a:hlink>
      <a:folHlink>
        <a:srgbClr val="3366CC"/>
      </a:folHlink>
    </a:clrScheme>
    <a:fontScheme name="IAEA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AEAligh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AEAligh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AEAligh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AEAligh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AEAligh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AEAligh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AEAligh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N:\Forms2000\WORD\IAEA Presentation\IAEAlight.pot</Template>
  <TotalTime>18878</TotalTime>
  <Words>6283</Words>
  <Application>Microsoft Office PowerPoint</Application>
  <PresentationFormat>On-screen Show (4:3)</PresentationFormat>
  <Paragraphs>638</Paragraphs>
  <Slides>60</Slides>
  <Notes>45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5" baseType="lpstr">
      <vt:lpstr>Arial</vt:lpstr>
      <vt:lpstr>Arial Narrow</vt:lpstr>
      <vt:lpstr>Times New Roman</vt:lpstr>
      <vt:lpstr>IAEAlight</vt:lpstr>
      <vt:lpstr>Chart</vt:lpstr>
      <vt:lpstr>PowerPoint Presentation</vt:lpstr>
      <vt:lpstr>Objetivos de la monitorización</vt:lpstr>
      <vt:lpstr>Contenido</vt:lpstr>
      <vt:lpstr>PowerPoint Presentation</vt:lpstr>
      <vt:lpstr>Técnicas de monitorización</vt:lpstr>
      <vt:lpstr>Técnicas de monitorización</vt:lpstr>
      <vt:lpstr>Técnicas de monitorización</vt:lpstr>
      <vt:lpstr>Técnicas de monitorización</vt:lpstr>
      <vt:lpstr>PowerPoint Presentation</vt:lpstr>
      <vt:lpstr>Equipos</vt:lpstr>
      <vt:lpstr>Equipos</vt:lpstr>
      <vt:lpstr>Diagrama esquemático del detector llenado de gas</vt:lpstr>
      <vt:lpstr>PowerPoint Presentation</vt:lpstr>
      <vt:lpstr>PowerPoint Presentation</vt:lpstr>
      <vt:lpstr>PowerPoint Presentation</vt:lpstr>
      <vt:lpstr>Detectores G-M para MLT</vt:lpstr>
      <vt:lpstr>Contador G-M: ventajas </vt:lpstr>
      <vt:lpstr>Contador G-M  - limitaciones</vt:lpstr>
      <vt:lpstr>PowerPoint Presentation</vt:lpstr>
      <vt:lpstr>Dependencia energética de los tubos G-M</vt:lpstr>
      <vt:lpstr>Filtros metálicos alrededor del detector</vt:lpstr>
      <vt:lpstr>Dependencia angular de los tubos G-M</vt:lpstr>
      <vt:lpstr>Ejemplos típicos de detectores G-M</vt:lpstr>
      <vt:lpstr>Contadores proporcionales</vt:lpstr>
      <vt:lpstr>Diagrama esquemático del detector proporcional</vt:lpstr>
      <vt:lpstr>PowerPoint Presentation</vt:lpstr>
      <vt:lpstr>PowerPoint Presentation</vt:lpstr>
      <vt:lpstr>Cámaras de ionización - ventajas </vt:lpstr>
      <vt:lpstr>Cámaras de Ionización – limitaciones</vt:lpstr>
      <vt:lpstr>Cámaras de ionización y MLT</vt:lpstr>
      <vt:lpstr>PowerPoint Presentation</vt:lpstr>
      <vt:lpstr>Detectores de estado sólido</vt:lpstr>
      <vt:lpstr> Centelladores   </vt:lpstr>
      <vt:lpstr>PowerPoint Presentation</vt:lpstr>
      <vt:lpstr>Centelleadores - características</vt:lpstr>
      <vt:lpstr>Centelladores y MLT</vt:lpstr>
      <vt:lpstr>Ejemplos de centelledores</vt:lpstr>
      <vt:lpstr> Semiconductores</vt:lpstr>
      <vt:lpstr>Ejemplos de semiconductores</vt:lpstr>
      <vt:lpstr>PowerPoint Presentation</vt:lpstr>
      <vt:lpstr>Calibración</vt:lpstr>
      <vt:lpstr>Calibración</vt:lpstr>
      <vt:lpstr>Calibración</vt:lpstr>
      <vt:lpstr>Verificación de funcionamiento</vt:lpstr>
      <vt:lpstr>Verificación de funcionamiento</vt:lpstr>
      <vt:lpstr>Monitorización de la tasa de dosis en la práctica</vt:lpstr>
      <vt:lpstr>Monitorización de la tasa de dosis en la práctica</vt:lpstr>
      <vt:lpstr>Monitorización de la tasa de dosis en la práctica</vt:lpstr>
      <vt:lpstr>Monitorización de la tasa de dosis en la práctica</vt:lpstr>
      <vt:lpstr>Monitorización de la tasa de dosis en la práctica</vt:lpstr>
      <vt:lpstr>PowerPoint Presentation</vt:lpstr>
      <vt:lpstr>G-M “pancake” con compensación energética </vt:lpstr>
      <vt:lpstr>Gammacámara</vt:lpstr>
      <vt:lpstr>Gammacámera empleada en Fukushima</vt:lpstr>
      <vt:lpstr>Gammacámera empleada en Fukushima</vt:lpstr>
      <vt:lpstr>Mochila para la búsqueda de fuentes</vt:lpstr>
      <vt:lpstr>Detectores recientes</vt:lpstr>
      <vt:lpstr>Detectores de radiación muy pequeños</vt:lpstr>
      <vt:lpstr>Resumen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on Radiation Protection</dc:title>
  <dc:creator>NSRW-Con1</dc:creator>
  <cp:lastModifiedBy>John Hunt</cp:lastModifiedBy>
  <cp:revision>1002</cp:revision>
  <cp:lastPrinted>2015-10-14T11:35:42Z</cp:lastPrinted>
  <dcterms:modified xsi:type="dcterms:W3CDTF">2019-12-02T13:12:57Z</dcterms:modified>
</cp:coreProperties>
</file>