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40"/>
  </p:notesMasterIdLst>
  <p:handoutMasterIdLst>
    <p:handoutMasterId r:id="rId41"/>
  </p:handoutMasterIdLst>
  <p:sldIdLst>
    <p:sldId id="381" r:id="rId2"/>
    <p:sldId id="783" r:id="rId3"/>
    <p:sldId id="767" r:id="rId4"/>
    <p:sldId id="765" r:id="rId5"/>
    <p:sldId id="773" r:id="rId6"/>
    <p:sldId id="766" r:id="rId7"/>
    <p:sldId id="736" r:id="rId8"/>
    <p:sldId id="676" r:id="rId9"/>
    <p:sldId id="677" r:id="rId10"/>
    <p:sldId id="678" r:id="rId11"/>
    <p:sldId id="778" r:id="rId12"/>
    <p:sldId id="737" r:id="rId13"/>
    <p:sldId id="738" r:id="rId14"/>
    <p:sldId id="748" r:id="rId15"/>
    <p:sldId id="739" r:id="rId16"/>
    <p:sldId id="780" r:id="rId17"/>
    <p:sldId id="771" r:id="rId18"/>
    <p:sldId id="772" r:id="rId19"/>
    <p:sldId id="680" r:id="rId20"/>
    <p:sldId id="681" r:id="rId21"/>
    <p:sldId id="683" r:id="rId22"/>
    <p:sldId id="684" r:id="rId23"/>
    <p:sldId id="687" r:id="rId24"/>
    <p:sldId id="752" r:id="rId25"/>
    <p:sldId id="775" r:id="rId26"/>
    <p:sldId id="777" r:id="rId27"/>
    <p:sldId id="754" r:id="rId28"/>
    <p:sldId id="759" r:id="rId29"/>
    <p:sldId id="689" r:id="rId30"/>
    <p:sldId id="750" r:id="rId31"/>
    <p:sldId id="781" r:id="rId32"/>
    <p:sldId id="760" r:id="rId33"/>
    <p:sldId id="690" r:id="rId34"/>
    <p:sldId id="761" r:id="rId35"/>
    <p:sldId id="762" r:id="rId36"/>
    <p:sldId id="763" r:id="rId37"/>
    <p:sldId id="764" r:id="rId38"/>
    <p:sldId id="782" r:id="rId39"/>
  </p:sldIdLst>
  <p:sldSz cx="9144000" cy="6858000" type="screen4x3"/>
  <p:notesSz cx="6794500" cy="9906000"/>
  <p:defaultTextStyle>
    <a:defPPr>
      <a:defRPr lang="en-US"/>
    </a:defPPr>
    <a:lvl1pPr algn="l" rtl="0" fontAlgn="base">
      <a:spcBef>
        <a:spcPct val="0"/>
      </a:spcBef>
      <a:spcAft>
        <a:spcPct val="0"/>
      </a:spcAft>
      <a:defRPr sz="2800" b="1" kern="1200">
        <a:solidFill>
          <a:schemeClr val="hlink"/>
        </a:solidFill>
        <a:latin typeface="Arial" charset="0"/>
        <a:ea typeface="+mn-ea"/>
        <a:cs typeface="+mn-cs"/>
      </a:defRPr>
    </a:lvl1pPr>
    <a:lvl2pPr marL="457200" algn="l" rtl="0" fontAlgn="base">
      <a:spcBef>
        <a:spcPct val="0"/>
      </a:spcBef>
      <a:spcAft>
        <a:spcPct val="0"/>
      </a:spcAft>
      <a:defRPr sz="2800" b="1" kern="1200">
        <a:solidFill>
          <a:schemeClr val="hlink"/>
        </a:solidFill>
        <a:latin typeface="Arial" charset="0"/>
        <a:ea typeface="+mn-ea"/>
        <a:cs typeface="+mn-cs"/>
      </a:defRPr>
    </a:lvl2pPr>
    <a:lvl3pPr marL="914400" algn="l" rtl="0" fontAlgn="base">
      <a:spcBef>
        <a:spcPct val="0"/>
      </a:spcBef>
      <a:spcAft>
        <a:spcPct val="0"/>
      </a:spcAft>
      <a:defRPr sz="2800" b="1" kern="1200">
        <a:solidFill>
          <a:schemeClr val="hlink"/>
        </a:solidFill>
        <a:latin typeface="Arial" charset="0"/>
        <a:ea typeface="+mn-ea"/>
        <a:cs typeface="+mn-cs"/>
      </a:defRPr>
    </a:lvl3pPr>
    <a:lvl4pPr marL="1371600" algn="l" rtl="0" fontAlgn="base">
      <a:spcBef>
        <a:spcPct val="0"/>
      </a:spcBef>
      <a:spcAft>
        <a:spcPct val="0"/>
      </a:spcAft>
      <a:defRPr sz="2800" b="1" kern="1200">
        <a:solidFill>
          <a:schemeClr val="hlink"/>
        </a:solidFill>
        <a:latin typeface="Arial" charset="0"/>
        <a:ea typeface="+mn-ea"/>
        <a:cs typeface="+mn-cs"/>
      </a:defRPr>
    </a:lvl4pPr>
    <a:lvl5pPr marL="1828800" algn="l" rtl="0" fontAlgn="base">
      <a:spcBef>
        <a:spcPct val="0"/>
      </a:spcBef>
      <a:spcAft>
        <a:spcPct val="0"/>
      </a:spcAft>
      <a:defRPr sz="2800" b="1" kern="1200">
        <a:solidFill>
          <a:schemeClr val="hlink"/>
        </a:solidFill>
        <a:latin typeface="Arial" charset="0"/>
        <a:ea typeface="+mn-ea"/>
        <a:cs typeface="+mn-cs"/>
      </a:defRPr>
    </a:lvl5pPr>
    <a:lvl6pPr marL="2286000" algn="l" defTabSz="914400" rtl="0" eaLnBrk="1" latinLnBrk="0" hangingPunct="1">
      <a:defRPr sz="2800" b="1" kern="1200">
        <a:solidFill>
          <a:schemeClr val="hlink"/>
        </a:solidFill>
        <a:latin typeface="Arial" charset="0"/>
        <a:ea typeface="+mn-ea"/>
        <a:cs typeface="+mn-cs"/>
      </a:defRPr>
    </a:lvl6pPr>
    <a:lvl7pPr marL="2743200" algn="l" defTabSz="914400" rtl="0" eaLnBrk="1" latinLnBrk="0" hangingPunct="1">
      <a:defRPr sz="2800" b="1" kern="1200">
        <a:solidFill>
          <a:schemeClr val="hlink"/>
        </a:solidFill>
        <a:latin typeface="Arial" charset="0"/>
        <a:ea typeface="+mn-ea"/>
        <a:cs typeface="+mn-cs"/>
      </a:defRPr>
    </a:lvl7pPr>
    <a:lvl8pPr marL="3200400" algn="l" defTabSz="914400" rtl="0" eaLnBrk="1" latinLnBrk="0" hangingPunct="1">
      <a:defRPr sz="2800" b="1" kern="1200">
        <a:solidFill>
          <a:schemeClr val="hlink"/>
        </a:solidFill>
        <a:latin typeface="Arial" charset="0"/>
        <a:ea typeface="+mn-ea"/>
        <a:cs typeface="+mn-cs"/>
      </a:defRPr>
    </a:lvl8pPr>
    <a:lvl9pPr marL="3657600" algn="l" defTabSz="914400" rtl="0" eaLnBrk="1" latinLnBrk="0" hangingPunct="1">
      <a:defRPr sz="2800" b="1" kern="1200">
        <a:solidFill>
          <a:schemeClr val="hlink"/>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5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3399FF"/>
    <a:srgbClr val="FFFF00"/>
    <a:srgbClr val="000000"/>
    <a:srgbClr val="CCECFF"/>
    <a:srgbClr val="99CCFF"/>
    <a:srgbClr val="6699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67" autoAdjust="0"/>
    <p:restoredTop sz="77283" autoAdjust="0"/>
  </p:normalViewPr>
  <p:slideViewPr>
    <p:cSldViewPr>
      <p:cViewPr>
        <p:scale>
          <a:sx n="81" d="100"/>
          <a:sy n="81" d="100"/>
        </p:scale>
        <p:origin x="-1740" y="-180"/>
      </p:cViewPr>
      <p:guideLst>
        <p:guide orient="horz" pos="2160"/>
        <p:guide pos="528"/>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72" d="100"/>
        <a:sy n="172" d="100"/>
      </p:scale>
      <p:origin x="0" y="1425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906" name="Rectangle 2"/>
          <p:cNvSpPr>
            <a:spLocks noGrp="1" noChangeArrowheads="1"/>
          </p:cNvSpPr>
          <p:nvPr>
            <p:ph type="hdr" sz="quarter"/>
          </p:nvPr>
        </p:nvSpPr>
        <p:spPr bwMode="auto">
          <a:xfrm>
            <a:off x="0" y="0"/>
            <a:ext cx="2945024" cy="495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03" tIns="45651" rIns="91303" bIns="45651" numCol="1" anchor="t" anchorCtr="0" compatLnSpc="1">
            <a:prstTxWarp prst="textNoShape">
              <a:avLst/>
            </a:prstTxWarp>
          </a:bodyPr>
          <a:lstStyle>
            <a:lvl1pPr>
              <a:defRPr sz="1200" b="0">
                <a:solidFill>
                  <a:schemeClr val="tx1"/>
                </a:solidFill>
                <a:latin typeface="Times New Roman" pitchFamily="18" charset="0"/>
              </a:defRPr>
            </a:lvl1pPr>
          </a:lstStyle>
          <a:p>
            <a:pPr>
              <a:defRPr/>
            </a:pPr>
            <a:endParaRPr lang="en-US" altLang="en-US"/>
          </a:p>
        </p:txBody>
      </p:sp>
      <p:sp>
        <p:nvSpPr>
          <p:cNvPr id="123907" name="Rectangle 3"/>
          <p:cNvSpPr>
            <a:spLocks noGrp="1" noChangeArrowheads="1"/>
          </p:cNvSpPr>
          <p:nvPr>
            <p:ph type="dt" sz="quarter" idx="1"/>
          </p:nvPr>
        </p:nvSpPr>
        <p:spPr bwMode="auto">
          <a:xfrm>
            <a:off x="3849476" y="0"/>
            <a:ext cx="2945024" cy="495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03" tIns="45651" rIns="91303" bIns="45651" numCol="1" anchor="t" anchorCtr="0" compatLnSpc="1">
            <a:prstTxWarp prst="textNoShape">
              <a:avLst/>
            </a:prstTxWarp>
          </a:bodyPr>
          <a:lstStyle>
            <a:lvl1pPr algn="r">
              <a:defRPr sz="1200" b="0">
                <a:solidFill>
                  <a:schemeClr val="tx1"/>
                </a:solidFill>
                <a:latin typeface="Times New Roman" pitchFamily="18" charset="0"/>
              </a:defRPr>
            </a:lvl1pPr>
          </a:lstStyle>
          <a:p>
            <a:pPr>
              <a:defRPr/>
            </a:pPr>
            <a:endParaRPr lang="en-US" altLang="en-US"/>
          </a:p>
        </p:txBody>
      </p:sp>
      <p:sp>
        <p:nvSpPr>
          <p:cNvPr id="123908" name="Rectangle 4"/>
          <p:cNvSpPr>
            <a:spLocks noGrp="1" noChangeArrowheads="1"/>
          </p:cNvSpPr>
          <p:nvPr>
            <p:ph type="ftr" sz="quarter" idx="2"/>
          </p:nvPr>
        </p:nvSpPr>
        <p:spPr bwMode="auto">
          <a:xfrm>
            <a:off x="0" y="9410145"/>
            <a:ext cx="2945024" cy="495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03" tIns="45651" rIns="91303" bIns="45651" numCol="1" anchor="b" anchorCtr="0" compatLnSpc="1">
            <a:prstTxWarp prst="textNoShape">
              <a:avLst/>
            </a:prstTxWarp>
          </a:bodyPr>
          <a:lstStyle>
            <a:lvl1pPr>
              <a:defRPr sz="1200" b="0">
                <a:solidFill>
                  <a:schemeClr val="tx1"/>
                </a:solidFill>
                <a:latin typeface="Times New Roman" pitchFamily="18" charset="0"/>
              </a:defRPr>
            </a:lvl1pPr>
          </a:lstStyle>
          <a:p>
            <a:pPr>
              <a:defRPr/>
            </a:pPr>
            <a:endParaRPr lang="en-US" altLang="en-US"/>
          </a:p>
        </p:txBody>
      </p:sp>
      <p:sp>
        <p:nvSpPr>
          <p:cNvPr id="123909" name="Rectangle 5"/>
          <p:cNvSpPr>
            <a:spLocks noGrp="1" noChangeArrowheads="1"/>
          </p:cNvSpPr>
          <p:nvPr>
            <p:ph type="sldNum" sz="quarter" idx="3"/>
          </p:nvPr>
        </p:nvSpPr>
        <p:spPr bwMode="auto">
          <a:xfrm>
            <a:off x="3849476" y="9410145"/>
            <a:ext cx="2945024" cy="495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03" tIns="45651" rIns="91303" bIns="45651" numCol="1" anchor="b" anchorCtr="0" compatLnSpc="1">
            <a:prstTxWarp prst="textNoShape">
              <a:avLst/>
            </a:prstTxWarp>
          </a:bodyPr>
          <a:lstStyle>
            <a:lvl1pPr algn="r">
              <a:defRPr sz="1200" b="0">
                <a:solidFill>
                  <a:schemeClr val="tx1"/>
                </a:solidFill>
                <a:latin typeface="Times New Roman" pitchFamily="18" charset="0"/>
              </a:defRPr>
            </a:lvl1pPr>
          </a:lstStyle>
          <a:p>
            <a:pPr>
              <a:defRPr/>
            </a:pPr>
            <a:fld id="{1BCFC71F-ADFF-4AF0-8727-4CD48A747E56}" type="slidenum">
              <a:rPr lang="en-US" altLang="en-US"/>
              <a:pPr>
                <a:defRPr/>
              </a:pPr>
              <a:t>‹nº›</a:t>
            </a:fld>
            <a:endParaRPr lang="en-US" altLang="en-US"/>
          </a:p>
        </p:txBody>
      </p:sp>
    </p:spTree>
    <p:extLst>
      <p:ext uri="{BB962C8B-B14F-4D97-AF65-F5344CB8AC3E}">
        <p14:creationId xmlns:p14="http://schemas.microsoft.com/office/powerpoint/2010/main" val="395237993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8722" name="Rectangle 2"/>
          <p:cNvSpPr>
            <a:spLocks noGrp="1" noChangeArrowheads="1"/>
          </p:cNvSpPr>
          <p:nvPr>
            <p:ph type="hdr" sz="quarter"/>
          </p:nvPr>
        </p:nvSpPr>
        <p:spPr bwMode="auto">
          <a:xfrm>
            <a:off x="0" y="0"/>
            <a:ext cx="2970412" cy="459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03" tIns="45651" rIns="91303" bIns="45651" numCol="1" anchor="t" anchorCtr="0" compatLnSpc="1">
            <a:prstTxWarp prst="textNoShape">
              <a:avLst/>
            </a:prstTxWarp>
          </a:bodyPr>
          <a:lstStyle>
            <a:lvl1pPr>
              <a:defRPr sz="1200" b="0">
                <a:solidFill>
                  <a:schemeClr val="tx1"/>
                </a:solidFill>
                <a:latin typeface="Times New Roman" pitchFamily="18" charset="0"/>
              </a:defRPr>
            </a:lvl1pPr>
          </a:lstStyle>
          <a:p>
            <a:pPr>
              <a:defRPr/>
            </a:pPr>
            <a:endParaRPr lang="en-US" altLang="en-US"/>
          </a:p>
        </p:txBody>
      </p:sp>
      <p:sp>
        <p:nvSpPr>
          <p:cNvPr id="158723" name="Rectangle 3"/>
          <p:cNvSpPr>
            <a:spLocks noGrp="1" noChangeArrowheads="1"/>
          </p:cNvSpPr>
          <p:nvPr>
            <p:ph type="dt" idx="1"/>
          </p:nvPr>
        </p:nvSpPr>
        <p:spPr bwMode="auto">
          <a:xfrm>
            <a:off x="3884385" y="0"/>
            <a:ext cx="2894248" cy="459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03" tIns="45651" rIns="91303" bIns="45651" numCol="1" anchor="t" anchorCtr="0" compatLnSpc="1">
            <a:prstTxWarp prst="textNoShape">
              <a:avLst/>
            </a:prstTxWarp>
          </a:bodyPr>
          <a:lstStyle>
            <a:lvl1pPr algn="r">
              <a:defRPr sz="1200" b="0">
                <a:solidFill>
                  <a:schemeClr val="tx1"/>
                </a:solidFill>
                <a:latin typeface="Times New Roman" pitchFamily="18" charset="0"/>
              </a:defRPr>
            </a:lvl1pPr>
          </a:lstStyle>
          <a:p>
            <a:pPr>
              <a:defRPr/>
            </a:pPr>
            <a:endParaRPr lang="en-US" altLang="en-US"/>
          </a:p>
        </p:txBody>
      </p:sp>
      <p:sp>
        <p:nvSpPr>
          <p:cNvPr id="50180" name="Rectangle 4"/>
          <p:cNvSpPr>
            <a:spLocks noGrp="1" noRot="1" noChangeAspect="1" noChangeArrowheads="1" noTextEdit="1"/>
          </p:cNvSpPr>
          <p:nvPr>
            <p:ph type="sldImg" idx="2"/>
          </p:nvPr>
        </p:nvSpPr>
        <p:spPr bwMode="auto">
          <a:xfrm>
            <a:off x="942975" y="765175"/>
            <a:ext cx="4892675" cy="366871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58725" name="Rectangle 5"/>
          <p:cNvSpPr>
            <a:spLocks noGrp="1" noChangeArrowheads="1"/>
          </p:cNvSpPr>
          <p:nvPr>
            <p:ph type="body" sz="quarter" idx="3"/>
          </p:nvPr>
        </p:nvSpPr>
        <p:spPr bwMode="auto">
          <a:xfrm>
            <a:off x="913973" y="4739925"/>
            <a:ext cx="4950687" cy="443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03" tIns="45651" rIns="91303" bIns="45651"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158726" name="Rectangle 6"/>
          <p:cNvSpPr>
            <a:spLocks noGrp="1" noChangeArrowheads="1"/>
          </p:cNvSpPr>
          <p:nvPr>
            <p:ph type="ftr" sz="quarter" idx="4"/>
          </p:nvPr>
        </p:nvSpPr>
        <p:spPr bwMode="auto">
          <a:xfrm>
            <a:off x="0" y="9402225"/>
            <a:ext cx="2970412" cy="535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03" tIns="45651" rIns="91303" bIns="45651" numCol="1" anchor="b" anchorCtr="0" compatLnSpc="1">
            <a:prstTxWarp prst="textNoShape">
              <a:avLst/>
            </a:prstTxWarp>
          </a:bodyPr>
          <a:lstStyle>
            <a:lvl1pPr>
              <a:defRPr sz="1200" b="0">
                <a:solidFill>
                  <a:schemeClr val="tx1"/>
                </a:solidFill>
                <a:latin typeface="Times New Roman" pitchFamily="18" charset="0"/>
              </a:defRPr>
            </a:lvl1pPr>
          </a:lstStyle>
          <a:p>
            <a:pPr>
              <a:defRPr/>
            </a:pPr>
            <a:endParaRPr lang="en-US" altLang="en-US"/>
          </a:p>
        </p:txBody>
      </p:sp>
      <p:sp>
        <p:nvSpPr>
          <p:cNvPr id="158727" name="Rectangle 7"/>
          <p:cNvSpPr>
            <a:spLocks noGrp="1" noChangeArrowheads="1"/>
          </p:cNvSpPr>
          <p:nvPr>
            <p:ph type="sldNum" sz="quarter" idx="5"/>
          </p:nvPr>
        </p:nvSpPr>
        <p:spPr bwMode="auto">
          <a:xfrm>
            <a:off x="3884385" y="9402225"/>
            <a:ext cx="2894248" cy="535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03" tIns="45651" rIns="91303" bIns="45651" numCol="1" anchor="b" anchorCtr="0" compatLnSpc="1">
            <a:prstTxWarp prst="textNoShape">
              <a:avLst/>
            </a:prstTxWarp>
          </a:bodyPr>
          <a:lstStyle>
            <a:lvl1pPr algn="r">
              <a:defRPr sz="1200" b="0">
                <a:solidFill>
                  <a:schemeClr val="tx1"/>
                </a:solidFill>
                <a:latin typeface="Times New Roman" pitchFamily="18" charset="0"/>
              </a:defRPr>
            </a:lvl1pPr>
          </a:lstStyle>
          <a:p>
            <a:pPr>
              <a:defRPr/>
            </a:pPr>
            <a:fld id="{03189054-7936-44B3-B3B4-A951A1EAF29E}" type="slidenum">
              <a:rPr lang="en-US" altLang="en-US"/>
              <a:pPr>
                <a:defRPr/>
              </a:pPr>
              <a:t>‹nº›</a:t>
            </a:fld>
            <a:endParaRPr lang="en-US" altLang="en-US"/>
          </a:p>
        </p:txBody>
      </p:sp>
    </p:spTree>
    <p:extLst>
      <p:ext uri="{BB962C8B-B14F-4D97-AF65-F5344CB8AC3E}">
        <p14:creationId xmlns:p14="http://schemas.microsoft.com/office/powerpoint/2010/main" val="1757797434"/>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2"/>
          <p:cNvSpPr>
            <a:spLocks noChangeArrowheads="1"/>
          </p:cNvSpPr>
          <p:nvPr/>
        </p:nvSpPr>
        <p:spPr bwMode="auto">
          <a:xfrm>
            <a:off x="3847890" y="11090"/>
            <a:ext cx="2946610" cy="462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03" tIns="45651" rIns="91303" bIns="45651" anchor="ctr"/>
          <a:lstStyle>
            <a:lvl1pPr eaLnBrk="0" hangingPunct="0">
              <a:defRPr sz="2800" b="1">
                <a:solidFill>
                  <a:schemeClr val="hlink"/>
                </a:solidFill>
                <a:latin typeface="Arial" charset="0"/>
              </a:defRPr>
            </a:lvl1pPr>
            <a:lvl2pPr marL="742950" indent="-285750" eaLnBrk="0" hangingPunct="0">
              <a:defRPr sz="2800" b="1">
                <a:solidFill>
                  <a:schemeClr val="hlink"/>
                </a:solidFill>
                <a:latin typeface="Arial" charset="0"/>
              </a:defRPr>
            </a:lvl2pPr>
            <a:lvl3pPr marL="1143000" indent="-228600" eaLnBrk="0" hangingPunct="0">
              <a:defRPr sz="2800" b="1">
                <a:solidFill>
                  <a:schemeClr val="hlink"/>
                </a:solidFill>
                <a:latin typeface="Arial" charset="0"/>
              </a:defRPr>
            </a:lvl3pPr>
            <a:lvl4pPr marL="1600200" indent="-228600" eaLnBrk="0" hangingPunct="0">
              <a:defRPr sz="2800" b="1">
                <a:solidFill>
                  <a:schemeClr val="hlink"/>
                </a:solidFill>
                <a:latin typeface="Arial" charset="0"/>
              </a:defRPr>
            </a:lvl4pPr>
            <a:lvl5pPr marL="2057400" indent="-228600" eaLnBrk="0" hangingPunct="0">
              <a:defRPr sz="2800" b="1">
                <a:solidFill>
                  <a:schemeClr val="hlink"/>
                </a:solidFill>
                <a:latin typeface="Arial" charset="0"/>
              </a:defRPr>
            </a:lvl5pPr>
            <a:lvl6pPr marL="2514600" indent="-228600" eaLnBrk="0" fontAlgn="base" hangingPunct="0">
              <a:spcBef>
                <a:spcPct val="0"/>
              </a:spcBef>
              <a:spcAft>
                <a:spcPct val="0"/>
              </a:spcAft>
              <a:defRPr sz="2800" b="1">
                <a:solidFill>
                  <a:schemeClr val="hlink"/>
                </a:solidFill>
                <a:latin typeface="Arial" charset="0"/>
              </a:defRPr>
            </a:lvl6pPr>
            <a:lvl7pPr marL="2971800" indent="-228600" eaLnBrk="0" fontAlgn="base" hangingPunct="0">
              <a:spcBef>
                <a:spcPct val="0"/>
              </a:spcBef>
              <a:spcAft>
                <a:spcPct val="0"/>
              </a:spcAft>
              <a:defRPr sz="2800" b="1">
                <a:solidFill>
                  <a:schemeClr val="hlink"/>
                </a:solidFill>
                <a:latin typeface="Arial" charset="0"/>
              </a:defRPr>
            </a:lvl7pPr>
            <a:lvl8pPr marL="3429000" indent="-228600" eaLnBrk="0" fontAlgn="base" hangingPunct="0">
              <a:spcBef>
                <a:spcPct val="0"/>
              </a:spcBef>
              <a:spcAft>
                <a:spcPct val="0"/>
              </a:spcAft>
              <a:defRPr sz="2800" b="1">
                <a:solidFill>
                  <a:schemeClr val="hlink"/>
                </a:solidFill>
                <a:latin typeface="Arial" charset="0"/>
              </a:defRPr>
            </a:lvl8pPr>
            <a:lvl9pPr marL="3886200" indent="-228600" eaLnBrk="0" fontAlgn="base" hangingPunct="0">
              <a:spcBef>
                <a:spcPct val="0"/>
              </a:spcBef>
              <a:spcAft>
                <a:spcPct val="0"/>
              </a:spcAft>
              <a:defRPr sz="2800" b="1">
                <a:solidFill>
                  <a:schemeClr val="hlink"/>
                </a:solidFill>
                <a:latin typeface="Arial" charset="0"/>
              </a:defRPr>
            </a:lvl9pPr>
          </a:lstStyle>
          <a:p>
            <a:pPr eaLnBrk="1" hangingPunct="1"/>
            <a:endParaRPr lang="en-US" altLang="en-US" dirty="0"/>
          </a:p>
        </p:txBody>
      </p:sp>
      <p:sp>
        <p:nvSpPr>
          <p:cNvPr id="51204" name="Rectangle 3"/>
          <p:cNvSpPr>
            <a:spLocks noChangeArrowheads="1"/>
          </p:cNvSpPr>
          <p:nvPr/>
        </p:nvSpPr>
        <p:spPr bwMode="auto">
          <a:xfrm>
            <a:off x="3847890" y="9430740"/>
            <a:ext cx="2946610" cy="461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21" tIns="0" rIns="19021" bIns="0" anchor="b"/>
          <a:lstStyle>
            <a:lvl1pPr eaLnBrk="0" hangingPunct="0">
              <a:defRPr sz="2800" b="1">
                <a:solidFill>
                  <a:schemeClr val="hlink"/>
                </a:solidFill>
                <a:latin typeface="Arial" charset="0"/>
              </a:defRPr>
            </a:lvl1pPr>
            <a:lvl2pPr marL="742950" indent="-285750" eaLnBrk="0" hangingPunct="0">
              <a:defRPr sz="2800" b="1">
                <a:solidFill>
                  <a:schemeClr val="hlink"/>
                </a:solidFill>
                <a:latin typeface="Arial" charset="0"/>
              </a:defRPr>
            </a:lvl2pPr>
            <a:lvl3pPr marL="1143000" indent="-228600" eaLnBrk="0" hangingPunct="0">
              <a:defRPr sz="2800" b="1">
                <a:solidFill>
                  <a:schemeClr val="hlink"/>
                </a:solidFill>
                <a:latin typeface="Arial" charset="0"/>
              </a:defRPr>
            </a:lvl3pPr>
            <a:lvl4pPr marL="1600200" indent="-228600" eaLnBrk="0" hangingPunct="0">
              <a:defRPr sz="2800" b="1">
                <a:solidFill>
                  <a:schemeClr val="hlink"/>
                </a:solidFill>
                <a:latin typeface="Arial" charset="0"/>
              </a:defRPr>
            </a:lvl4pPr>
            <a:lvl5pPr marL="2057400" indent="-228600" eaLnBrk="0" hangingPunct="0">
              <a:defRPr sz="2800" b="1">
                <a:solidFill>
                  <a:schemeClr val="hlink"/>
                </a:solidFill>
                <a:latin typeface="Arial" charset="0"/>
              </a:defRPr>
            </a:lvl5pPr>
            <a:lvl6pPr marL="2514600" indent="-228600" eaLnBrk="0" fontAlgn="base" hangingPunct="0">
              <a:spcBef>
                <a:spcPct val="0"/>
              </a:spcBef>
              <a:spcAft>
                <a:spcPct val="0"/>
              </a:spcAft>
              <a:defRPr sz="2800" b="1">
                <a:solidFill>
                  <a:schemeClr val="hlink"/>
                </a:solidFill>
                <a:latin typeface="Arial" charset="0"/>
              </a:defRPr>
            </a:lvl6pPr>
            <a:lvl7pPr marL="2971800" indent="-228600" eaLnBrk="0" fontAlgn="base" hangingPunct="0">
              <a:spcBef>
                <a:spcPct val="0"/>
              </a:spcBef>
              <a:spcAft>
                <a:spcPct val="0"/>
              </a:spcAft>
              <a:defRPr sz="2800" b="1">
                <a:solidFill>
                  <a:schemeClr val="hlink"/>
                </a:solidFill>
                <a:latin typeface="Arial" charset="0"/>
              </a:defRPr>
            </a:lvl7pPr>
            <a:lvl8pPr marL="3429000" indent="-228600" eaLnBrk="0" fontAlgn="base" hangingPunct="0">
              <a:spcBef>
                <a:spcPct val="0"/>
              </a:spcBef>
              <a:spcAft>
                <a:spcPct val="0"/>
              </a:spcAft>
              <a:defRPr sz="2800" b="1">
                <a:solidFill>
                  <a:schemeClr val="hlink"/>
                </a:solidFill>
                <a:latin typeface="Arial" charset="0"/>
              </a:defRPr>
            </a:lvl8pPr>
            <a:lvl9pPr marL="3886200" indent="-228600" eaLnBrk="0" fontAlgn="base" hangingPunct="0">
              <a:spcBef>
                <a:spcPct val="0"/>
              </a:spcBef>
              <a:spcAft>
                <a:spcPct val="0"/>
              </a:spcAft>
              <a:defRPr sz="2800" b="1">
                <a:solidFill>
                  <a:schemeClr val="hlink"/>
                </a:solidFill>
                <a:latin typeface="Arial" charset="0"/>
              </a:defRPr>
            </a:lvl9pPr>
          </a:lstStyle>
          <a:p>
            <a:pPr algn="r"/>
            <a:r>
              <a:rPr lang="en-US" altLang="en-US" sz="1000" b="0" i="1" dirty="0">
                <a:solidFill>
                  <a:schemeClr val="tx1"/>
                </a:solidFill>
                <a:latin typeface="Times New Roman" pitchFamily="18" charset="0"/>
              </a:rPr>
              <a:t>1</a:t>
            </a:r>
          </a:p>
        </p:txBody>
      </p:sp>
      <p:sp>
        <p:nvSpPr>
          <p:cNvPr id="51205" name="Rectangle 4"/>
          <p:cNvSpPr>
            <a:spLocks noChangeArrowheads="1"/>
          </p:cNvSpPr>
          <p:nvPr/>
        </p:nvSpPr>
        <p:spPr bwMode="auto">
          <a:xfrm>
            <a:off x="-1587" y="9430740"/>
            <a:ext cx="2945025" cy="461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03" tIns="45651" rIns="91303" bIns="45651" anchor="ctr"/>
          <a:lstStyle>
            <a:lvl1pPr eaLnBrk="0" hangingPunct="0">
              <a:defRPr sz="2800" b="1">
                <a:solidFill>
                  <a:schemeClr val="hlink"/>
                </a:solidFill>
                <a:latin typeface="Arial" charset="0"/>
              </a:defRPr>
            </a:lvl1pPr>
            <a:lvl2pPr marL="742950" indent="-285750" eaLnBrk="0" hangingPunct="0">
              <a:defRPr sz="2800" b="1">
                <a:solidFill>
                  <a:schemeClr val="hlink"/>
                </a:solidFill>
                <a:latin typeface="Arial" charset="0"/>
              </a:defRPr>
            </a:lvl2pPr>
            <a:lvl3pPr marL="1143000" indent="-228600" eaLnBrk="0" hangingPunct="0">
              <a:defRPr sz="2800" b="1">
                <a:solidFill>
                  <a:schemeClr val="hlink"/>
                </a:solidFill>
                <a:latin typeface="Arial" charset="0"/>
              </a:defRPr>
            </a:lvl3pPr>
            <a:lvl4pPr marL="1600200" indent="-228600" eaLnBrk="0" hangingPunct="0">
              <a:defRPr sz="2800" b="1">
                <a:solidFill>
                  <a:schemeClr val="hlink"/>
                </a:solidFill>
                <a:latin typeface="Arial" charset="0"/>
              </a:defRPr>
            </a:lvl4pPr>
            <a:lvl5pPr marL="2057400" indent="-228600" eaLnBrk="0" hangingPunct="0">
              <a:defRPr sz="2800" b="1">
                <a:solidFill>
                  <a:schemeClr val="hlink"/>
                </a:solidFill>
                <a:latin typeface="Arial" charset="0"/>
              </a:defRPr>
            </a:lvl5pPr>
            <a:lvl6pPr marL="2514600" indent="-228600" eaLnBrk="0" fontAlgn="base" hangingPunct="0">
              <a:spcBef>
                <a:spcPct val="0"/>
              </a:spcBef>
              <a:spcAft>
                <a:spcPct val="0"/>
              </a:spcAft>
              <a:defRPr sz="2800" b="1">
                <a:solidFill>
                  <a:schemeClr val="hlink"/>
                </a:solidFill>
                <a:latin typeface="Arial" charset="0"/>
              </a:defRPr>
            </a:lvl6pPr>
            <a:lvl7pPr marL="2971800" indent="-228600" eaLnBrk="0" fontAlgn="base" hangingPunct="0">
              <a:spcBef>
                <a:spcPct val="0"/>
              </a:spcBef>
              <a:spcAft>
                <a:spcPct val="0"/>
              </a:spcAft>
              <a:defRPr sz="2800" b="1">
                <a:solidFill>
                  <a:schemeClr val="hlink"/>
                </a:solidFill>
                <a:latin typeface="Arial" charset="0"/>
              </a:defRPr>
            </a:lvl7pPr>
            <a:lvl8pPr marL="3429000" indent="-228600" eaLnBrk="0" fontAlgn="base" hangingPunct="0">
              <a:spcBef>
                <a:spcPct val="0"/>
              </a:spcBef>
              <a:spcAft>
                <a:spcPct val="0"/>
              </a:spcAft>
              <a:defRPr sz="2800" b="1">
                <a:solidFill>
                  <a:schemeClr val="hlink"/>
                </a:solidFill>
                <a:latin typeface="Arial" charset="0"/>
              </a:defRPr>
            </a:lvl8pPr>
            <a:lvl9pPr marL="3886200" indent="-228600" eaLnBrk="0" fontAlgn="base" hangingPunct="0">
              <a:spcBef>
                <a:spcPct val="0"/>
              </a:spcBef>
              <a:spcAft>
                <a:spcPct val="0"/>
              </a:spcAft>
              <a:defRPr sz="2800" b="1">
                <a:solidFill>
                  <a:schemeClr val="hlink"/>
                </a:solidFill>
                <a:latin typeface="Arial" charset="0"/>
              </a:defRPr>
            </a:lvl9pPr>
          </a:lstStyle>
          <a:p>
            <a:pPr eaLnBrk="1" hangingPunct="1"/>
            <a:endParaRPr lang="en-US" altLang="en-US" dirty="0"/>
          </a:p>
        </p:txBody>
      </p:sp>
      <p:sp>
        <p:nvSpPr>
          <p:cNvPr id="51206" name="Rectangle 5"/>
          <p:cNvSpPr>
            <a:spLocks noChangeArrowheads="1"/>
          </p:cNvSpPr>
          <p:nvPr/>
        </p:nvSpPr>
        <p:spPr bwMode="auto">
          <a:xfrm>
            <a:off x="-1587" y="11090"/>
            <a:ext cx="2945025" cy="462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03" tIns="45651" rIns="91303" bIns="45651" anchor="ctr"/>
          <a:lstStyle>
            <a:lvl1pPr eaLnBrk="0" hangingPunct="0">
              <a:defRPr sz="2800" b="1">
                <a:solidFill>
                  <a:schemeClr val="hlink"/>
                </a:solidFill>
                <a:latin typeface="Arial" charset="0"/>
              </a:defRPr>
            </a:lvl1pPr>
            <a:lvl2pPr marL="742950" indent="-285750" eaLnBrk="0" hangingPunct="0">
              <a:defRPr sz="2800" b="1">
                <a:solidFill>
                  <a:schemeClr val="hlink"/>
                </a:solidFill>
                <a:latin typeface="Arial" charset="0"/>
              </a:defRPr>
            </a:lvl2pPr>
            <a:lvl3pPr marL="1143000" indent="-228600" eaLnBrk="0" hangingPunct="0">
              <a:defRPr sz="2800" b="1">
                <a:solidFill>
                  <a:schemeClr val="hlink"/>
                </a:solidFill>
                <a:latin typeface="Arial" charset="0"/>
              </a:defRPr>
            </a:lvl3pPr>
            <a:lvl4pPr marL="1600200" indent="-228600" eaLnBrk="0" hangingPunct="0">
              <a:defRPr sz="2800" b="1">
                <a:solidFill>
                  <a:schemeClr val="hlink"/>
                </a:solidFill>
                <a:latin typeface="Arial" charset="0"/>
              </a:defRPr>
            </a:lvl4pPr>
            <a:lvl5pPr marL="2057400" indent="-228600" eaLnBrk="0" hangingPunct="0">
              <a:defRPr sz="2800" b="1">
                <a:solidFill>
                  <a:schemeClr val="hlink"/>
                </a:solidFill>
                <a:latin typeface="Arial" charset="0"/>
              </a:defRPr>
            </a:lvl5pPr>
            <a:lvl6pPr marL="2514600" indent="-228600" eaLnBrk="0" fontAlgn="base" hangingPunct="0">
              <a:spcBef>
                <a:spcPct val="0"/>
              </a:spcBef>
              <a:spcAft>
                <a:spcPct val="0"/>
              </a:spcAft>
              <a:defRPr sz="2800" b="1">
                <a:solidFill>
                  <a:schemeClr val="hlink"/>
                </a:solidFill>
                <a:latin typeface="Arial" charset="0"/>
              </a:defRPr>
            </a:lvl6pPr>
            <a:lvl7pPr marL="2971800" indent="-228600" eaLnBrk="0" fontAlgn="base" hangingPunct="0">
              <a:spcBef>
                <a:spcPct val="0"/>
              </a:spcBef>
              <a:spcAft>
                <a:spcPct val="0"/>
              </a:spcAft>
              <a:defRPr sz="2800" b="1">
                <a:solidFill>
                  <a:schemeClr val="hlink"/>
                </a:solidFill>
                <a:latin typeface="Arial" charset="0"/>
              </a:defRPr>
            </a:lvl7pPr>
            <a:lvl8pPr marL="3429000" indent="-228600" eaLnBrk="0" fontAlgn="base" hangingPunct="0">
              <a:spcBef>
                <a:spcPct val="0"/>
              </a:spcBef>
              <a:spcAft>
                <a:spcPct val="0"/>
              </a:spcAft>
              <a:defRPr sz="2800" b="1">
                <a:solidFill>
                  <a:schemeClr val="hlink"/>
                </a:solidFill>
                <a:latin typeface="Arial" charset="0"/>
              </a:defRPr>
            </a:lvl8pPr>
            <a:lvl9pPr marL="3886200" indent="-228600" eaLnBrk="0" fontAlgn="base" hangingPunct="0">
              <a:spcBef>
                <a:spcPct val="0"/>
              </a:spcBef>
              <a:spcAft>
                <a:spcPct val="0"/>
              </a:spcAft>
              <a:defRPr sz="2800" b="1">
                <a:solidFill>
                  <a:schemeClr val="hlink"/>
                </a:solidFill>
                <a:latin typeface="Arial" charset="0"/>
              </a:defRPr>
            </a:lvl9pPr>
          </a:lstStyle>
          <a:p>
            <a:pPr eaLnBrk="1" hangingPunct="1"/>
            <a:endParaRPr lang="en-US" altLang="en-US" dirty="0"/>
          </a:p>
        </p:txBody>
      </p:sp>
      <p:sp>
        <p:nvSpPr>
          <p:cNvPr id="51207" name="Rectangle 6"/>
          <p:cNvSpPr>
            <a:spLocks noGrp="1" noRot="1" noChangeAspect="1" noChangeArrowheads="1" noTextEdit="1"/>
          </p:cNvSpPr>
          <p:nvPr>
            <p:ph type="sldImg"/>
          </p:nvPr>
        </p:nvSpPr>
        <p:spPr>
          <a:xfrm>
            <a:off x="928688" y="749300"/>
            <a:ext cx="4935537" cy="3700463"/>
          </a:xfrm>
          <a:ln w="12700" cap="flat">
            <a:solidFill>
              <a:schemeClr val="tx1"/>
            </a:solidFill>
          </a:ln>
        </p:spPr>
      </p:sp>
      <p:sp>
        <p:nvSpPr>
          <p:cNvPr id="51208" name="Rectangle 7"/>
          <p:cNvSpPr>
            <a:spLocks noGrp="1" noChangeArrowheads="1"/>
          </p:cNvSpPr>
          <p:nvPr>
            <p:ph type="body" idx="1"/>
          </p:nvPr>
        </p:nvSpPr>
        <p:spPr>
          <a:xfrm>
            <a:off x="904452" y="4717747"/>
            <a:ext cx="4982422" cy="4478532"/>
          </a:xfrm>
          <a:noFill/>
        </p:spPr>
        <p:txBody>
          <a:bodyPr lIns="91937" tIns="45969" rIns="91937" bIns="45969"/>
          <a:lstStyle/>
          <a:p>
            <a:pPr eaLnBrk="1" hangingPunct="1"/>
            <a:endParaRPr lang="en-GB" altLang="en-US" dirty="0"/>
          </a:p>
        </p:txBody>
      </p:sp>
    </p:spTree>
    <p:extLst>
      <p:ext uri="{BB962C8B-B14F-4D97-AF65-F5344CB8AC3E}">
        <p14:creationId xmlns:p14="http://schemas.microsoft.com/office/powerpoint/2010/main" val="9826166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 altLang="es-ES_tradnl" sz="1200" dirty="0"/>
              <a:t>En ninguna circunstancia debe el usuario cambiar el medio de recolección sin consultar al fabricante.</a:t>
            </a:r>
          </a:p>
          <a:p>
            <a:endParaRPr lang="es-ES_tradnl" dirty="0"/>
          </a:p>
        </p:txBody>
      </p:sp>
    </p:spTree>
    <p:extLst>
      <p:ext uri="{BB962C8B-B14F-4D97-AF65-F5344CB8AC3E}">
        <p14:creationId xmlns:p14="http://schemas.microsoft.com/office/powerpoint/2010/main" val="37165532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Times New Roman" pitchFamily="18" charset="0"/>
                <a:ea typeface="+mn-ea"/>
                <a:cs typeface="+mn-cs"/>
              </a:rPr>
              <a:t>Para mayor comodidad, se utiliza un cartucho estático para la recolección de muestras en la mayoría de las instalaciones nucleares.</a:t>
            </a:r>
            <a:endParaRPr lang="es-ES_tradnl" dirty="0"/>
          </a:p>
        </p:txBody>
      </p:sp>
    </p:spTree>
    <p:extLst>
      <p:ext uri="{BB962C8B-B14F-4D97-AF65-F5344CB8AC3E}">
        <p14:creationId xmlns:p14="http://schemas.microsoft.com/office/powerpoint/2010/main" val="24334971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_tradnl" sz="1200" noProof="0" dirty="0" smtClean="0"/>
              <a:t>Carbón activado e</a:t>
            </a:r>
            <a:r>
              <a:rPr lang="es-ES_tradnl" sz="1200" b="0" i="0" kern="1200" noProof="0" dirty="0" smtClean="0">
                <a:solidFill>
                  <a:schemeClr val="tx1"/>
                </a:solidFill>
                <a:effectLst/>
                <a:latin typeface="Times New Roman" pitchFamily="18" charset="0"/>
                <a:ea typeface="+mn-ea"/>
                <a:cs typeface="+mn-cs"/>
              </a:rPr>
              <a:t>s un material que se caracteriza por poseer una cantidad muy grande de </a:t>
            </a:r>
            <a:r>
              <a:rPr lang="es-ES_tradnl" sz="1200" b="0" i="0" kern="1200" noProof="0" dirty="0" err="1" smtClean="0">
                <a:solidFill>
                  <a:schemeClr val="tx1"/>
                </a:solidFill>
                <a:effectLst/>
                <a:latin typeface="Times New Roman" pitchFamily="18" charset="0"/>
                <a:ea typeface="+mn-ea"/>
                <a:cs typeface="+mn-cs"/>
              </a:rPr>
              <a:t>microporos</a:t>
            </a:r>
            <a:r>
              <a:rPr lang="es-ES_tradnl" sz="1200" b="0" i="0" kern="1200" noProof="0" dirty="0" smtClean="0">
                <a:solidFill>
                  <a:schemeClr val="tx1"/>
                </a:solidFill>
                <a:effectLst/>
                <a:latin typeface="Times New Roman" pitchFamily="18" charset="0"/>
                <a:ea typeface="+mn-ea"/>
                <a:cs typeface="+mn-cs"/>
              </a:rPr>
              <a:t> (poros menores que 2 nanómetro de radio). Por causa de su alta </a:t>
            </a:r>
            <a:r>
              <a:rPr lang="es-ES_tradnl" sz="1200" b="0" i="0" kern="1200" noProof="0" dirty="0" err="1" smtClean="0">
                <a:solidFill>
                  <a:schemeClr val="tx1"/>
                </a:solidFill>
                <a:effectLst/>
                <a:latin typeface="Times New Roman" pitchFamily="18" charset="0"/>
                <a:ea typeface="+mn-ea"/>
                <a:cs typeface="+mn-cs"/>
              </a:rPr>
              <a:t>microporosidad</a:t>
            </a:r>
            <a:r>
              <a:rPr lang="es-ES_tradnl" sz="1200" b="0" i="0" kern="1200" noProof="0" dirty="0" smtClean="0">
                <a:solidFill>
                  <a:schemeClr val="tx1"/>
                </a:solidFill>
                <a:effectLst/>
                <a:latin typeface="Times New Roman" pitchFamily="18" charset="0"/>
                <a:ea typeface="+mn-ea"/>
                <a:cs typeface="+mn-cs"/>
              </a:rPr>
              <a:t>, el carbón puede poseer una superficie de 50 m²/g o más si es activo, llegando a valores de más de 2500 m²/g.</a:t>
            </a:r>
          </a:p>
          <a:p>
            <a:endParaRPr lang="es-ES_tradnl" sz="1200" b="0" i="0" kern="1200" dirty="0">
              <a:solidFill>
                <a:schemeClr val="tx1"/>
              </a:solidFill>
              <a:effectLst/>
              <a:latin typeface="Times New Roman" pitchFamily="18" charset="0"/>
              <a:ea typeface="+mn-ea"/>
              <a:cs typeface="+mn-cs"/>
            </a:endParaRPr>
          </a:p>
          <a:p>
            <a:endParaRPr lang="es-ES_tradnl" dirty="0"/>
          </a:p>
        </p:txBody>
      </p:sp>
    </p:spTree>
    <p:extLst>
      <p:ext uri="{BB962C8B-B14F-4D97-AF65-F5344CB8AC3E}">
        <p14:creationId xmlns:p14="http://schemas.microsoft.com/office/powerpoint/2010/main" val="2154652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fontAlgn="base"/>
            <a:r>
              <a:rPr lang="es-ES_tradnl" dirty="0"/>
              <a:t>Referencia: </a:t>
            </a:r>
            <a:r>
              <a:rPr lang="en-US" sz="1200" b="1" i="0" kern="1200" dirty="0">
                <a:solidFill>
                  <a:schemeClr val="tx1"/>
                </a:solidFill>
                <a:effectLst/>
                <a:latin typeface="Times New Roman" pitchFamily="18" charset="0"/>
                <a:ea typeface="+mn-ea"/>
                <a:cs typeface="+mn-cs"/>
              </a:rPr>
              <a:t>IEC 60761-4:2002 ”</a:t>
            </a:r>
            <a:r>
              <a:rPr lang="en-US" sz="1200" b="0" i="0" kern="1200" dirty="0">
                <a:solidFill>
                  <a:schemeClr val="tx1"/>
                </a:solidFill>
                <a:effectLst/>
                <a:latin typeface="Times New Roman" pitchFamily="18" charset="0"/>
                <a:ea typeface="+mn-ea"/>
                <a:cs typeface="+mn-cs"/>
              </a:rPr>
              <a:t>Equipment for continuous monitoring of radioactivity in gaseous effluents - Part 4: Specific requirements for radioactive iodine monitors”.</a:t>
            </a:r>
          </a:p>
          <a:p>
            <a:endParaRPr lang="es-ES_tradnl" dirty="0"/>
          </a:p>
        </p:txBody>
      </p:sp>
    </p:spTree>
    <p:extLst>
      <p:ext uri="{BB962C8B-B14F-4D97-AF65-F5344CB8AC3E}">
        <p14:creationId xmlns:p14="http://schemas.microsoft.com/office/powerpoint/2010/main" val="5655622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Times New Roman" pitchFamily="18" charset="0"/>
                <a:ea typeface="+mn-ea"/>
                <a:cs typeface="+mn-cs"/>
              </a:rPr>
              <a:t>En los casos en que sea necesaria una identificación más detallada del </a:t>
            </a:r>
            <a:r>
              <a:rPr lang="es-ES_tradnl" sz="1200" b="0" i="0" kern="1200" dirty="0" smtClean="0">
                <a:solidFill>
                  <a:schemeClr val="tx1"/>
                </a:solidFill>
                <a:effectLst/>
                <a:latin typeface="Times New Roman" pitchFamily="18" charset="0"/>
                <a:ea typeface="+mn-ea"/>
                <a:cs typeface="+mn-cs"/>
              </a:rPr>
              <a:t>radionuclídeo, </a:t>
            </a:r>
            <a:r>
              <a:rPr lang="es-ES_tradnl" sz="1200" b="0" i="0" kern="1200" dirty="0">
                <a:solidFill>
                  <a:schemeClr val="tx1"/>
                </a:solidFill>
                <a:effectLst/>
                <a:latin typeface="Times New Roman" pitchFamily="18" charset="0"/>
                <a:ea typeface="+mn-ea"/>
                <a:cs typeface="+mn-cs"/>
              </a:rPr>
              <a:t>el cartucho puede analizarse con un espectrómetro HPGe.</a:t>
            </a:r>
            <a:endParaRPr lang="es-ES_tradnl" dirty="0"/>
          </a:p>
        </p:txBody>
      </p:sp>
    </p:spTree>
    <p:extLst>
      <p:ext uri="{BB962C8B-B14F-4D97-AF65-F5344CB8AC3E}">
        <p14:creationId xmlns:p14="http://schemas.microsoft.com/office/powerpoint/2010/main" val="38045269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41639485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Tree>
    <p:extLst>
      <p:ext uri="{BB962C8B-B14F-4D97-AF65-F5344CB8AC3E}">
        <p14:creationId xmlns:p14="http://schemas.microsoft.com/office/powerpoint/2010/main" val="26074528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a:solidFill>
                  <a:schemeClr val="tx1"/>
                </a:solidFill>
                <a:effectLst/>
                <a:latin typeface="Times New Roman" pitchFamily="18" charset="0"/>
                <a:ea typeface="+mn-ea"/>
                <a:cs typeface="+mn-cs"/>
              </a:rPr>
              <a:t>Los requisitos de calibración se definen en </a:t>
            </a:r>
            <a:r>
              <a:rPr lang="es-ES_tradnl" sz="1200" b="0" i="0" kern="1200" dirty="0" smtClean="0">
                <a:solidFill>
                  <a:schemeClr val="tx1"/>
                </a:solidFill>
                <a:effectLst/>
                <a:latin typeface="Times New Roman" pitchFamily="18" charset="0"/>
                <a:ea typeface="+mn-ea"/>
                <a:cs typeface="+mn-cs"/>
              </a:rPr>
              <a:t>la IEC </a:t>
            </a:r>
            <a:r>
              <a:rPr lang="es-ES_tradnl" sz="1200" b="0" i="0" kern="1200" dirty="0">
                <a:solidFill>
                  <a:schemeClr val="tx1"/>
                </a:solidFill>
                <a:effectLst/>
                <a:latin typeface="Times New Roman" pitchFamily="18" charset="0"/>
                <a:ea typeface="+mn-ea"/>
                <a:cs typeface="+mn-cs"/>
              </a:rPr>
              <a:t>60761-4.</a:t>
            </a:r>
          </a:p>
          <a:p>
            <a:endParaRPr lang="es-ES_tradnl" sz="1200" b="0" i="0" kern="1200" dirty="0">
              <a:solidFill>
                <a:schemeClr val="tx1"/>
              </a:solidFill>
              <a:effectLst/>
              <a:latin typeface="Times New Roman" pitchFamily="18" charset="0"/>
              <a:ea typeface="+mn-ea"/>
              <a:cs typeface="+mn-cs"/>
            </a:endParaRPr>
          </a:p>
          <a:p>
            <a:r>
              <a:rPr lang="es-ES_tradnl" sz="1200" b="0" i="0" kern="1200" dirty="0" smtClean="0">
                <a:solidFill>
                  <a:schemeClr val="tx1"/>
                </a:solidFill>
                <a:effectLst/>
                <a:latin typeface="Times New Roman" pitchFamily="18" charset="0"/>
                <a:ea typeface="+mn-ea"/>
                <a:cs typeface="+mn-cs"/>
              </a:rPr>
              <a:t>El mantenimiento </a:t>
            </a:r>
            <a:r>
              <a:rPr lang="es-ES_tradnl" sz="1200" b="0" i="0" kern="1200" dirty="0">
                <a:solidFill>
                  <a:schemeClr val="tx1"/>
                </a:solidFill>
                <a:effectLst/>
                <a:latin typeface="Times New Roman" pitchFamily="18" charset="0"/>
                <a:ea typeface="+mn-ea"/>
                <a:cs typeface="+mn-cs"/>
              </a:rPr>
              <a:t>preventivo requerirá la </a:t>
            </a:r>
            <a:r>
              <a:rPr lang="es-ES" dirty="0"/>
              <a:t>v</a:t>
            </a:r>
            <a:r>
              <a:rPr lang="es-ES" altLang="es-ES_tradnl" dirty="0"/>
              <a:t>erificación</a:t>
            </a:r>
            <a:r>
              <a:rPr lang="es-ES_tradnl" sz="1200" b="0" i="0" kern="1200" dirty="0">
                <a:solidFill>
                  <a:schemeClr val="tx1"/>
                </a:solidFill>
                <a:effectLst/>
                <a:latin typeface="Times New Roman" pitchFamily="18" charset="0"/>
                <a:ea typeface="+mn-ea"/>
                <a:cs typeface="+mn-cs"/>
              </a:rPr>
              <a:t> periódica de fugas del circuito de muestreo de aire,</a:t>
            </a:r>
            <a:r>
              <a:rPr lang="es-ES_tradnl" sz="1200" b="0" i="0" kern="1200" baseline="0" dirty="0">
                <a:solidFill>
                  <a:schemeClr val="tx1"/>
                </a:solidFill>
                <a:effectLst/>
                <a:latin typeface="Times New Roman" pitchFamily="18" charset="0"/>
                <a:ea typeface="+mn-ea"/>
                <a:cs typeface="+mn-cs"/>
              </a:rPr>
              <a:t> </a:t>
            </a:r>
            <a:r>
              <a:rPr lang="es-ES_tradnl" sz="1200" b="0" i="0" kern="1200" dirty="0">
                <a:solidFill>
                  <a:schemeClr val="tx1"/>
                </a:solidFill>
                <a:effectLst/>
                <a:latin typeface="Times New Roman" pitchFamily="18" charset="0"/>
                <a:ea typeface="+mn-ea"/>
                <a:cs typeface="+mn-cs"/>
              </a:rPr>
              <a:t>de los sellos del cartucho y </a:t>
            </a:r>
            <a:r>
              <a:rPr lang="es-ES_tradnl" sz="1200" b="0" i="0" kern="1200" dirty="0" smtClean="0">
                <a:solidFill>
                  <a:schemeClr val="tx1"/>
                </a:solidFill>
                <a:effectLst/>
                <a:latin typeface="Times New Roman" pitchFamily="18" charset="0"/>
                <a:ea typeface="+mn-ea"/>
                <a:cs typeface="+mn-cs"/>
              </a:rPr>
              <a:t>de la </a:t>
            </a:r>
            <a:r>
              <a:rPr lang="es-ES_tradnl" sz="1200" b="0" i="0" kern="1200" dirty="0">
                <a:solidFill>
                  <a:schemeClr val="tx1"/>
                </a:solidFill>
                <a:effectLst/>
                <a:latin typeface="Times New Roman" pitchFamily="18" charset="0"/>
                <a:ea typeface="+mn-ea"/>
                <a:cs typeface="+mn-cs"/>
              </a:rPr>
              <a:t>integridad del suministro eléctrico de la bomba de aire. Las pruebas mencionadas en las publicaciones IEC 60761-4 son aplicables al conjunto de medición.</a:t>
            </a:r>
            <a:endParaRPr lang="en-US" i="1" dirty="0"/>
          </a:p>
        </p:txBody>
      </p:sp>
    </p:spTree>
    <p:extLst>
      <p:ext uri="{BB962C8B-B14F-4D97-AF65-F5344CB8AC3E}">
        <p14:creationId xmlns:p14="http://schemas.microsoft.com/office/powerpoint/2010/main" val="7248849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Times New Roman" pitchFamily="18" charset="0"/>
                <a:ea typeface="+mn-ea"/>
                <a:cs typeface="+mn-cs"/>
              </a:rPr>
              <a:t>Los detectores de centelleo requieren pruebas de funcionamiento periódicas para identificar la pérdida de sensibilidad debido al envejecimiento o fracturas cristalinas.</a:t>
            </a:r>
            <a:endParaRPr lang="es-ES_tradnl" dirty="0"/>
          </a:p>
        </p:txBody>
      </p:sp>
    </p:spTree>
    <p:extLst>
      <p:ext uri="{BB962C8B-B14F-4D97-AF65-F5344CB8AC3E}">
        <p14:creationId xmlns:p14="http://schemas.microsoft.com/office/powerpoint/2010/main" val="6771109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45261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dirty="0"/>
              <a:t>https://es.wikipedia.org/wiki/%C3%81cido_hipoyodoso</a:t>
            </a:r>
          </a:p>
        </p:txBody>
      </p:sp>
    </p:spTree>
    <p:extLst>
      <p:ext uri="{BB962C8B-B14F-4D97-AF65-F5344CB8AC3E}">
        <p14:creationId xmlns:p14="http://schemas.microsoft.com/office/powerpoint/2010/main" val="1229279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a:solidFill>
                  <a:schemeClr val="tx1"/>
                </a:solidFill>
                <a:effectLst/>
                <a:latin typeface="Times New Roman" pitchFamily="18" charset="0"/>
                <a:ea typeface="+mn-ea"/>
                <a:cs typeface="+mn-cs"/>
              </a:rPr>
              <a:t>I</a:t>
            </a:r>
            <a:r>
              <a:rPr lang="es-ES_tradnl" sz="1200" b="0" i="0" kern="1200" baseline="-25000" dirty="0">
                <a:solidFill>
                  <a:schemeClr val="tx1"/>
                </a:solidFill>
                <a:effectLst/>
                <a:latin typeface="Times New Roman" pitchFamily="18" charset="0"/>
                <a:ea typeface="+mn-ea"/>
                <a:cs typeface="+mn-cs"/>
              </a:rPr>
              <a:t>2</a:t>
            </a:r>
            <a:r>
              <a:rPr lang="es-ES_tradnl" sz="1200" b="0" i="0" kern="1200" dirty="0">
                <a:solidFill>
                  <a:schemeClr val="tx1"/>
                </a:solidFill>
                <a:effectLst/>
                <a:latin typeface="Times New Roman" pitchFamily="18" charset="0"/>
                <a:ea typeface="+mn-ea"/>
                <a:cs typeface="+mn-cs"/>
              </a:rPr>
              <a:t> es volátil y tiene mayor probabilidad de entrar en </a:t>
            </a:r>
            <a:r>
              <a:rPr lang="es-ES_tradnl" sz="1200" b="0" i="0" kern="1200" dirty="0" smtClean="0">
                <a:solidFill>
                  <a:schemeClr val="tx1"/>
                </a:solidFill>
                <a:effectLst/>
                <a:latin typeface="Times New Roman" pitchFamily="18" charset="0"/>
                <a:ea typeface="+mn-ea"/>
                <a:cs typeface="+mn-cs"/>
              </a:rPr>
              <a:t>el</a:t>
            </a:r>
            <a:r>
              <a:rPr lang="es-ES_tradnl" sz="1200" b="0" i="0" kern="1200" dirty="0">
                <a:solidFill>
                  <a:schemeClr val="tx1"/>
                </a:solidFill>
                <a:effectLst/>
                <a:latin typeface="Times New Roman" pitchFamily="18" charset="0"/>
                <a:ea typeface="+mn-ea"/>
                <a:cs typeface="+mn-cs"/>
              </a:rPr>
              <a:t> ambiente de trabajo.</a:t>
            </a:r>
          </a:p>
          <a:p>
            <a:endParaRPr lang="es-ES_tradnl" sz="1200" b="0" i="0" kern="1200" dirty="0">
              <a:solidFill>
                <a:schemeClr val="tx1"/>
              </a:solidFill>
              <a:effectLst/>
              <a:latin typeface="Times New Roman" pitchFamily="18" charset="0"/>
              <a:ea typeface="+mn-ea"/>
              <a:cs typeface="+mn-cs"/>
            </a:endParaRPr>
          </a:p>
          <a:p>
            <a:r>
              <a:rPr lang="es-ES_tradnl" sz="1200" b="0" i="0" kern="1200" dirty="0">
                <a:solidFill>
                  <a:schemeClr val="tx1"/>
                </a:solidFill>
                <a:effectLst/>
                <a:latin typeface="Times New Roman" pitchFamily="18" charset="0"/>
                <a:ea typeface="+mn-ea"/>
                <a:cs typeface="+mn-cs"/>
              </a:rPr>
              <a:t>La monitorización de </a:t>
            </a:r>
            <a:r>
              <a:rPr lang="es-ES_tradnl" sz="1200" b="0" i="0" kern="1200" dirty="0" smtClean="0">
                <a:solidFill>
                  <a:schemeClr val="tx1"/>
                </a:solidFill>
                <a:effectLst/>
                <a:latin typeface="Times New Roman" pitchFamily="18" charset="0"/>
                <a:ea typeface="+mn-ea"/>
                <a:cs typeface="+mn-cs"/>
              </a:rPr>
              <a:t>contaminación </a:t>
            </a:r>
            <a:r>
              <a:rPr lang="es-ES_tradnl" sz="1200" b="0" i="0" kern="1200" dirty="0">
                <a:solidFill>
                  <a:schemeClr val="tx1"/>
                </a:solidFill>
                <a:effectLst/>
                <a:latin typeface="Times New Roman" pitchFamily="18" charset="0"/>
                <a:ea typeface="+mn-ea"/>
                <a:cs typeface="+mn-cs"/>
              </a:rPr>
              <a:t>interna de trabajadores por yodo radiactivo es motivo de preocupación para la protección radiológica</a:t>
            </a:r>
            <a:r>
              <a:rPr lang="es-ES_tradnl" sz="1200" b="0" i="0" kern="1200" baseline="0" dirty="0">
                <a:solidFill>
                  <a:schemeClr val="tx1"/>
                </a:solidFill>
                <a:effectLst/>
                <a:latin typeface="Times New Roman" pitchFamily="18" charset="0"/>
                <a:ea typeface="+mn-ea"/>
                <a:cs typeface="+mn-cs"/>
              </a:rPr>
              <a:t> </a:t>
            </a:r>
            <a:r>
              <a:rPr lang="es-ES_tradnl" sz="1200" b="0" i="0" kern="1200" dirty="0">
                <a:solidFill>
                  <a:schemeClr val="tx1"/>
                </a:solidFill>
                <a:effectLst/>
                <a:latin typeface="Times New Roman" pitchFamily="18" charset="0"/>
                <a:ea typeface="+mn-ea"/>
                <a:cs typeface="+mn-cs"/>
              </a:rPr>
              <a:t>y, por lo tanto, se </a:t>
            </a:r>
            <a:r>
              <a:rPr lang="es-ES_tradnl" sz="1200" b="0" i="0" kern="1200" dirty="0" smtClean="0">
                <a:solidFill>
                  <a:schemeClr val="tx1"/>
                </a:solidFill>
                <a:effectLst/>
                <a:latin typeface="Times New Roman" pitchFamily="18" charset="0"/>
                <a:ea typeface="+mn-ea"/>
                <a:cs typeface="+mn-cs"/>
              </a:rPr>
              <a:t>requiere una </a:t>
            </a:r>
            <a:r>
              <a:rPr lang="es-ES_tradnl" sz="1200" b="0" i="0" kern="1200" dirty="0">
                <a:solidFill>
                  <a:schemeClr val="tx1"/>
                </a:solidFill>
                <a:effectLst/>
                <a:latin typeface="Times New Roman" pitchFamily="18" charset="0"/>
                <a:ea typeface="+mn-ea"/>
                <a:cs typeface="+mn-cs"/>
              </a:rPr>
              <a:t>MLT eficaz.</a:t>
            </a:r>
            <a:endParaRPr lang="en-US" dirty="0"/>
          </a:p>
        </p:txBody>
      </p:sp>
    </p:spTree>
    <p:extLst>
      <p:ext uri="{BB962C8B-B14F-4D97-AF65-F5344CB8AC3E}">
        <p14:creationId xmlns:p14="http://schemas.microsoft.com/office/powerpoint/2010/main" val="32817766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a:solidFill>
                  <a:schemeClr val="tx1"/>
                </a:solidFill>
                <a:effectLst/>
                <a:latin typeface="Times New Roman" pitchFamily="18" charset="0"/>
                <a:ea typeface="+mn-ea"/>
                <a:cs typeface="+mn-cs"/>
              </a:rPr>
              <a:t>En las centrales nucleares el yodo también se supervisa en la chimenea para controlar cualquier lanzamiento al ambiente.</a:t>
            </a:r>
          </a:p>
          <a:p>
            <a:endParaRPr lang="es-ES_tradnl" sz="1200" b="0" i="0" kern="1200" dirty="0">
              <a:solidFill>
                <a:schemeClr val="tx1"/>
              </a:solidFill>
              <a:effectLst/>
              <a:latin typeface="Times New Roman" pitchFamily="18" charset="0"/>
              <a:ea typeface="+mn-ea"/>
              <a:cs typeface="+mn-cs"/>
            </a:endParaRPr>
          </a:p>
          <a:p>
            <a:r>
              <a:rPr lang="es-ES_tradnl" sz="1200" b="0" i="0" kern="1200" dirty="0">
                <a:solidFill>
                  <a:schemeClr val="tx1"/>
                </a:solidFill>
                <a:effectLst/>
                <a:latin typeface="Times New Roman" pitchFamily="18" charset="0"/>
                <a:ea typeface="+mn-ea"/>
                <a:cs typeface="+mn-cs"/>
              </a:rPr>
              <a:t>Los objetivos de la monitorización del yodo radioactivo son:</a:t>
            </a:r>
          </a:p>
          <a:p>
            <a:r>
              <a:rPr lang="es-ES_tradnl" dirty="0"/>
              <a:t/>
            </a:r>
            <a:br>
              <a:rPr lang="es-ES_tradnl" dirty="0"/>
            </a:br>
            <a:r>
              <a:rPr lang="es-ES_tradnl" sz="1200" b="0" i="0" kern="1200" dirty="0">
                <a:solidFill>
                  <a:schemeClr val="tx1"/>
                </a:solidFill>
                <a:effectLst/>
                <a:latin typeface="Times New Roman" pitchFamily="18" charset="0"/>
                <a:ea typeface="+mn-ea"/>
                <a:cs typeface="+mn-cs"/>
              </a:rPr>
              <a:t>• </a:t>
            </a:r>
            <a:r>
              <a:rPr lang="es-ES_tradnl" sz="1200" b="0" i="0" kern="1200" dirty="0" smtClean="0">
                <a:solidFill>
                  <a:schemeClr val="tx1"/>
                </a:solidFill>
                <a:effectLst/>
                <a:latin typeface="Times New Roman" pitchFamily="18" charset="0"/>
                <a:ea typeface="+mn-ea"/>
                <a:cs typeface="+mn-cs"/>
              </a:rPr>
              <a:t>medir </a:t>
            </a:r>
            <a:r>
              <a:rPr lang="es-ES_tradnl" sz="1200" b="0" i="0" kern="1200" dirty="0">
                <a:solidFill>
                  <a:schemeClr val="tx1"/>
                </a:solidFill>
                <a:effectLst/>
                <a:latin typeface="Times New Roman" pitchFamily="18" charset="0"/>
                <a:ea typeface="+mn-ea"/>
                <a:cs typeface="+mn-cs"/>
              </a:rPr>
              <a:t>la actividad de yodo en el aire y limitar la liberación de yodo radiactivo en el lugar de trabajo;</a:t>
            </a:r>
            <a:r>
              <a:rPr lang="es-ES_tradnl" dirty="0"/>
              <a:t/>
            </a:r>
            <a:br>
              <a:rPr lang="es-ES_tradnl" dirty="0"/>
            </a:br>
            <a:r>
              <a:rPr lang="es-ES_tradnl" sz="1200" b="0" i="0" kern="1200" dirty="0">
                <a:solidFill>
                  <a:schemeClr val="tx1"/>
                </a:solidFill>
                <a:effectLst/>
                <a:latin typeface="Times New Roman" pitchFamily="18" charset="0"/>
                <a:ea typeface="+mn-ea"/>
                <a:cs typeface="+mn-cs"/>
              </a:rPr>
              <a:t>• </a:t>
            </a:r>
            <a:r>
              <a:rPr lang="es-ES_tradnl" sz="1200" b="0" i="0" kern="1200" dirty="0" smtClean="0">
                <a:solidFill>
                  <a:schemeClr val="tx1"/>
                </a:solidFill>
                <a:effectLst/>
                <a:latin typeface="Times New Roman" pitchFamily="18" charset="0"/>
                <a:ea typeface="+mn-ea"/>
                <a:cs typeface="+mn-cs"/>
              </a:rPr>
              <a:t>recomendar </a:t>
            </a:r>
            <a:r>
              <a:rPr lang="es-ES_tradnl" sz="1200" b="0" i="0" kern="1200" dirty="0">
                <a:solidFill>
                  <a:schemeClr val="tx1"/>
                </a:solidFill>
                <a:effectLst/>
                <a:latin typeface="Times New Roman" pitchFamily="18" charset="0"/>
                <a:ea typeface="+mn-ea"/>
                <a:cs typeface="+mn-cs"/>
              </a:rPr>
              <a:t>un PPE adecuado para reducir la exposición interna; </a:t>
            </a:r>
            <a:r>
              <a:rPr lang="es-ES_tradnl" dirty="0"/>
              <a:t/>
            </a:r>
            <a:br>
              <a:rPr lang="es-ES_tradnl" dirty="0"/>
            </a:br>
            <a:r>
              <a:rPr lang="es-ES_tradnl" sz="1200" b="0" i="0" kern="1200" dirty="0">
                <a:solidFill>
                  <a:schemeClr val="tx1"/>
                </a:solidFill>
                <a:effectLst/>
                <a:latin typeface="Times New Roman" pitchFamily="18" charset="0"/>
                <a:ea typeface="+mn-ea"/>
                <a:cs typeface="+mn-cs"/>
              </a:rPr>
              <a:t>• </a:t>
            </a:r>
            <a:r>
              <a:rPr lang="es-ES_tradnl" sz="1200" b="0" i="0" kern="1200" dirty="0" smtClean="0">
                <a:solidFill>
                  <a:schemeClr val="tx1"/>
                </a:solidFill>
                <a:effectLst/>
                <a:latin typeface="Times New Roman" pitchFamily="18" charset="0"/>
                <a:ea typeface="+mn-ea"/>
                <a:cs typeface="+mn-cs"/>
              </a:rPr>
              <a:t>demostrar </a:t>
            </a:r>
            <a:r>
              <a:rPr lang="es-ES_tradnl" sz="1200" b="0" i="0" kern="1200" dirty="0">
                <a:solidFill>
                  <a:schemeClr val="tx1"/>
                </a:solidFill>
                <a:effectLst/>
                <a:latin typeface="Times New Roman" pitchFamily="18" charset="0"/>
                <a:ea typeface="+mn-ea"/>
                <a:cs typeface="+mn-cs"/>
              </a:rPr>
              <a:t>el cumplimiento de los límites de descarga autorizados para contaminantes radiactivos en el aire y con “</a:t>
            </a:r>
            <a:r>
              <a:rPr lang="es-ES_tradnl" sz="1200" b="0" i="1" kern="1200" dirty="0" err="1">
                <a:solidFill>
                  <a:schemeClr val="tx1"/>
                </a:solidFill>
                <a:effectLst/>
                <a:latin typeface="Times New Roman" pitchFamily="18" charset="0"/>
                <a:ea typeface="+mn-ea"/>
                <a:cs typeface="+mn-cs"/>
              </a:rPr>
              <a:t>dose</a:t>
            </a:r>
            <a:r>
              <a:rPr lang="es-ES_tradnl" sz="1200" b="0" i="1" kern="1200" dirty="0">
                <a:solidFill>
                  <a:schemeClr val="tx1"/>
                </a:solidFill>
                <a:effectLst/>
                <a:latin typeface="Times New Roman" pitchFamily="18" charset="0"/>
                <a:ea typeface="+mn-ea"/>
                <a:cs typeface="+mn-cs"/>
              </a:rPr>
              <a:t> </a:t>
            </a:r>
            <a:r>
              <a:rPr lang="es-ES_tradnl" sz="1200" b="0" i="1" kern="1200" dirty="0" err="1">
                <a:solidFill>
                  <a:schemeClr val="tx1"/>
                </a:solidFill>
                <a:effectLst/>
                <a:latin typeface="Times New Roman" pitchFamily="18" charset="0"/>
                <a:ea typeface="+mn-ea"/>
                <a:cs typeface="+mn-cs"/>
              </a:rPr>
              <a:t>constraints</a:t>
            </a:r>
            <a:r>
              <a:rPr lang="es-ES_tradnl" sz="1200" b="0" i="0" kern="1200" dirty="0" smtClean="0">
                <a:solidFill>
                  <a:schemeClr val="tx1"/>
                </a:solidFill>
                <a:effectLst/>
                <a:latin typeface="Times New Roman" pitchFamily="18" charset="0"/>
                <a:ea typeface="+mn-ea"/>
                <a:cs typeface="+mn-cs"/>
              </a:rPr>
              <a:t>” (</a:t>
            </a:r>
            <a:r>
              <a:rPr lang="es-ES_tradnl" sz="1200" b="0" i="0" kern="1200" dirty="0" smtClean="0">
                <a:solidFill>
                  <a:srgbClr val="FF0000"/>
                </a:solidFill>
                <a:effectLst/>
                <a:latin typeface="Times New Roman" pitchFamily="18" charset="0"/>
                <a:ea typeface="+mn-ea"/>
                <a:cs typeface="+mn-cs"/>
              </a:rPr>
              <a:t>restricciones</a:t>
            </a:r>
            <a:r>
              <a:rPr lang="es-ES_tradnl" sz="1200" b="0" i="0" kern="1200" baseline="0" dirty="0" smtClean="0">
                <a:solidFill>
                  <a:srgbClr val="FF0000"/>
                </a:solidFill>
                <a:effectLst/>
                <a:latin typeface="Times New Roman" pitchFamily="18" charset="0"/>
                <a:ea typeface="+mn-ea"/>
                <a:cs typeface="+mn-cs"/>
              </a:rPr>
              <a:t> de dosis)</a:t>
            </a:r>
            <a:r>
              <a:rPr lang="es-ES_tradnl" sz="1200" b="0" i="0" kern="1200" dirty="0">
                <a:solidFill>
                  <a:schemeClr val="tx1"/>
                </a:solidFill>
                <a:effectLst/>
                <a:latin typeface="Times New Roman" pitchFamily="18" charset="0"/>
                <a:ea typeface="+mn-ea"/>
                <a:cs typeface="+mn-cs"/>
              </a:rPr>
              <a:t> ;</a:t>
            </a:r>
            <a:r>
              <a:rPr lang="es-ES_tradnl" dirty="0"/>
              <a:t/>
            </a:r>
            <a:br>
              <a:rPr lang="es-ES_tradnl" dirty="0"/>
            </a:br>
            <a:r>
              <a:rPr lang="es-ES_tradnl" sz="1200" b="0" i="0" kern="1200" dirty="0">
                <a:solidFill>
                  <a:schemeClr val="tx1"/>
                </a:solidFill>
                <a:effectLst/>
                <a:latin typeface="Times New Roman" pitchFamily="18" charset="0"/>
                <a:ea typeface="+mn-ea"/>
                <a:cs typeface="+mn-cs"/>
              </a:rPr>
              <a:t>• </a:t>
            </a:r>
            <a:r>
              <a:rPr lang="es-ES_tradnl" sz="1200" b="0" i="0" kern="1200" dirty="0" smtClean="0">
                <a:solidFill>
                  <a:schemeClr val="tx1"/>
                </a:solidFill>
                <a:effectLst/>
                <a:latin typeface="Times New Roman" pitchFamily="18" charset="0"/>
                <a:ea typeface="+mn-ea"/>
                <a:cs typeface="+mn-cs"/>
              </a:rPr>
              <a:t>confirmar </a:t>
            </a:r>
            <a:r>
              <a:rPr lang="es-ES_tradnl" sz="1200" b="0" i="0" kern="1200" dirty="0">
                <a:solidFill>
                  <a:schemeClr val="tx1"/>
                </a:solidFill>
                <a:effectLst/>
                <a:latin typeface="Times New Roman" pitchFamily="18" charset="0"/>
                <a:ea typeface="+mn-ea"/>
                <a:cs typeface="+mn-cs"/>
              </a:rPr>
              <a:t>y cumplir </a:t>
            </a:r>
            <a:r>
              <a:rPr lang="es-ES_tradnl" sz="1200" b="0" i="0" kern="1200" dirty="0" smtClean="0">
                <a:solidFill>
                  <a:schemeClr val="tx1"/>
                </a:solidFill>
                <a:effectLst/>
                <a:latin typeface="Times New Roman" pitchFamily="18" charset="0"/>
                <a:ea typeface="+mn-ea"/>
                <a:cs typeface="+mn-cs"/>
              </a:rPr>
              <a:t>los </a:t>
            </a:r>
            <a:r>
              <a:rPr lang="es-ES_tradnl" sz="1200" b="0" i="0" kern="1200" dirty="0">
                <a:solidFill>
                  <a:schemeClr val="tx1"/>
                </a:solidFill>
                <a:effectLst/>
                <a:latin typeface="Times New Roman" pitchFamily="18" charset="0"/>
                <a:ea typeface="+mn-ea"/>
                <a:cs typeface="+mn-cs"/>
              </a:rPr>
              <a:t>requisitos de </a:t>
            </a:r>
            <a:r>
              <a:rPr lang="es-ES_tradnl" sz="1200" b="0" i="0" kern="1200" dirty="0" smtClean="0">
                <a:solidFill>
                  <a:schemeClr val="tx1"/>
                </a:solidFill>
                <a:effectLst/>
                <a:latin typeface="Times New Roman" pitchFamily="18" charset="0"/>
                <a:ea typeface="+mn-ea"/>
                <a:cs typeface="+mn-cs"/>
              </a:rPr>
              <a:t>la </a:t>
            </a:r>
            <a:r>
              <a:rPr lang="es-ES_tradnl" sz="1200" b="0" i="0" kern="1200" dirty="0">
                <a:solidFill>
                  <a:schemeClr val="tx1"/>
                </a:solidFill>
                <a:effectLst/>
                <a:latin typeface="Times New Roman" pitchFamily="18" charset="0"/>
                <a:ea typeface="+mn-ea"/>
                <a:cs typeface="+mn-cs"/>
              </a:rPr>
              <a:t>autoridad reguladora.</a:t>
            </a:r>
            <a:endParaRPr lang="en-GB" dirty="0"/>
          </a:p>
        </p:txBody>
      </p:sp>
    </p:spTree>
    <p:extLst>
      <p:ext uri="{BB962C8B-B14F-4D97-AF65-F5344CB8AC3E}">
        <p14:creationId xmlns:p14="http://schemas.microsoft.com/office/powerpoint/2010/main" val="3919045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a:lnSpc>
                <a:spcPct val="90000"/>
              </a:lnSpc>
              <a:buFontTx/>
              <a:buNone/>
            </a:pPr>
            <a:r>
              <a:rPr lang="es-ES_tradnl" sz="1200" b="0" i="0" kern="1200" dirty="0">
                <a:solidFill>
                  <a:schemeClr val="tx1"/>
                </a:solidFill>
                <a:effectLst/>
                <a:latin typeface="Times New Roman" pitchFamily="18" charset="0"/>
                <a:ea typeface="+mn-ea"/>
                <a:cs typeface="+mn-cs"/>
              </a:rPr>
              <a:t>Existen dos tipos de muestreo y medición:</a:t>
            </a:r>
            <a:endParaRPr lang="es-ES" altLang="es-ES_tradnl" sz="1200" dirty="0"/>
          </a:p>
          <a:p>
            <a:pPr>
              <a:lnSpc>
                <a:spcPct val="90000"/>
              </a:lnSpc>
              <a:buFontTx/>
              <a:buNone/>
            </a:pPr>
            <a:endParaRPr lang="es-ES" altLang="es-ES_tradnl" sz="1200" dirty="0"/>
          </a:p>
          <a:p>
            <a:pPr marL="171450" indent="-171450">
              <a:lnSpc>
                <a:spcPct val="90000"/>
              </a:lnSpc>
              <a:buFont typeface="Arial" panose="020B0604020202020204" pitchFamily="34" charset="0"/>
              <a:buChar char="•"/>
            </a:pPr>
            <a:r>
              <a:rPr lang="es-ES" altLang="es-ES_tradnl" sz="1200" dirty="0"/>
              <a:t>Muestreo y medición retardada o diferida (MMD).</a:t>
            </a:r>
          </a:p>
          <a:p>
            <a:pPr marL="171450" indent="-171450" algn="just">
              <a:lnSpc>
                <a:spcPct val="90000"/>
              </a:lnSpc>
              <a:buFont typeface="Arial" panose="020B0604020202020204" pitchFamily="34" charset="0"/>
              <a:buChar char="•"/>
            </a:pPr>
            <a:r>
              <a:rPr lang="es-ES" altLang="es-ES_tradnl" sz="1200" dirty="0"/>
              <a:t>Muestreo y medición en tiempo Real (MMTR).</a:t>
            </a:r>
          </a:p>
          <a:p>
            <a:endParaRPr lang="es-ES_tradnl" dirty="0"/>
          </a:p>
        </p:txBody>
      </p:sp>
    </p:spTree>
    <p:extLst>
      <p:ext uri="{BB962C8B-B14F-4D97-AF65-F5344CB8AC3E}">
        <p14:creationId xmlns:p14="http://schemas.microsoft.com/office/powerpoint/2010/main" val="3967002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altLang="es-ES_tradnl" dirty="0"/>
              <a:t>(*)  También muestreo “grab” , diferida en el tiempo o “a posteriori”.</a:t>
            </a:r>
            <a:endParaRPr lang="es-ES_tradnl" dirty="0"/>
          </a:p>
        </p:txBody>
      </p:sp>
    </p:spTree>
    <p:extLst>
      <p:ext uri="{BB962C8B-B14F-4D97-AF65-F5344CB8AC3E}">
        <p14:creationId xmlns:p14="http://schemas.microsoft.com/office/powerpoint/2010/main" val="953312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Tree>
    <p:extLst>
      <p:ext uri="{BB962C8B-B14F-4D97-AF65-F5344CB8AC3E}">
        <p14:creationId xmlns:p14="http://schemas.microsoft.com/office/powerpoint/2010/main" val="14348347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Tree>
    <p:extLst>
      <p:ext uri="{BB962C8B-B14F-4D97-AF65-F5344CB8AC3E}">
        <p14:creationId xmlns:p14="http://schemas.microsoft.com/office/powerpoint/2010/main" val="22043393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Tree>
    <p:extLst>
      <p:ext uri="{BB962C8B-B14F-4D97-AF65-F5344CB8AC3E}">
        <p14:creationId xmlns:p14="http://schemas.microsoft.com/office/powerpoint/2010/main" val="2141379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2"/>
          <p:cNvSpPr txBox="1">
            <a:spLocks noChangeArrowheads="1"/>
          </p:cNvSpPr>
          <p:nvPr/>
        </p:nvSpPr>
        <p:spPr bwMode="black">
          <a:xfrm>
            <a:off x="3505200" y="6019800"/>
            <a:ext cx="2209800" cy="66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800" b="1">
                <a:solidFill>
                  <a:schemeClr val="hlink"/>
                </a:solidFill>
                <a:latin typeface="Arial" charset="0"/>
              </a:defRPr>
            </a:lvl1pPr>
            <a:lvl2pPr marL="742950" indent="-285750" eaLnBrk="0" hangingPunct="0">
              <a:defRPr sz="2800" b="1">
                <a:solidFill>
                  <a:schemeClr val="hlink"/>
                </a:solidFill>
                <a:latin typeface="Arial" charset="0"/>
              </a:defRPr>
            </a:lvl2pPr>
            <a:lvl3pPr marL="1143000" indent="-228600" eaLnBrk="0" hangingPunct="0">
              <a:defRPr sz="2800" b="1">
                <a:solidFill>
                  <a:schemeClr val="hlink"/>
                </a:solidFill>
                <a:latin typeface="Arial" charset="0"/>
              </a:defRPr>
            </a:lvl3pPr>
            <a:lvl4pPr marL="1600200" indent="-228600" eaLnBrk="0" hangingPunct="0">
              <a:defRPr sz="2800" b="1">
                <a:solidFill>
                  <a:schemeClr val="hlink"/>
                </a:solidFill>
                <a:latin typeface="Arial" charset="0"/>
              </a:defRPr>
            </a:lvl4pPr>
            <a:lvl5pPr marL="2057400" indent="-228600" eaLnBrk="0" hangingPunct="0">
              <a:defRPr sz="2800" b="1">
                <a:solidFill>
                  <a:schemeClr val="hlink"/>
                </a:solidFill>
                <a:latin typeface="Arial" charset="0"/>
              </a:defRPr>
            </a:lvl5pPr>
            <a:lvl6pPr marL="2514600" indent="-228600" eaLnBrk="0" fontAlgn="base" hangingPunct="0">
              <a:spcBef>
                <a:spcPct val="0"/>
              </a:spcBef>
              <a:spcAft>
                <a:spcPct val="0"/>
              </a:spcAft>
              <a:defRPr sz="2800" b="1">
                <a:solidFill>
                  <a:schemeClr val="hlink"/>
                </a:solidFill>
                <a:latin typeface="Arial" charset="0"/>
              </a:defRPr>
            </a:lvl6pPr>
            <a:lvl7pPr marL="2971800" indent="-228600" eaLnBrk="0" fontAlgn="base" hangingPunct="0">
              <a:spcBef>
                <a:spcPct val="0"/>
              </a:spcBef>
              <a:spcAft>
                <a:spcPct val="0"/>
              </a:spcAft>
              <a:defRPr sz="2800" b="1">
                <a:solidFill>
                  <a:schemeClr val="hlink"/>
                </a:solidFill>
                <a:latin typeface="Arial" charset="0"/>
              </a:defRPr>
            </a:lvl7pPr>
            <a:lvl8pPr marL="3429000" indent="-228600" eaLnBrk="0" fontAlgn="base" hangingPunct="0">
              <a:spcBef>
                <a:spcPct val="0"/>
              </a:spcBef>
              <a:spcAft>
                <a:spcPct val="0"/>
              </a:spcAft>
              <a:defRPr sz="2800" b="1">
                <a:solidFill>
                  <a:schemeClr val="hlink"/>
                </a:solidFill>
                <a:latin typeface="Arial" charset="0"/>
              </a:defRPr>
            </a:lvl8pPr>
            <a:lvl9pPr marL="3886200" indent="-228600" eaLnBrk="0" fontAlgn="base" hangingPunct="0">
              <a:spcBef>
                <a:spcPct val="0"/>
              </a:spcBef>
              <a:spcAft>
                <a:spcPct val="0"/>
              </a:spcAft>
              <a:defRPr sz="2800" b="1">
                <a:solidFill>
                  <a:schemeClr val="hlink"/>
                </a:solidFill>
                <a:latin typeface="Arial" charset="0"/>
              </a:defRPr>
            </a:lvl9pPr>
          </a:lstStyle>
          <a:p>
            <a:pPr algn="ctr" eaLnBrk="1" hangingPunct="1">
              <a:spcBef>
                <a:spcPct val="50000"/>
              </a:spcBef>
              <a:defRPr/>
            </a:pPr>
            <a:r>
              <a:rPr lang="en-GB" altLang="en-US" sz="2400">
                <a:solidFill>
                  <a:srgbClr val="FFFFFF"/>
                </a:solidFill>
              </a:rPr>
              <a:t>IAEA</a:t>
            </a:r>
          </a:p>
          <a:p>
            <a:pPr algn="ctr" eaLnBrk="1" hangingPunct="1">
              <a:spcBef>
                <a:spcPct val="50000"/>
              </a:spcBef>
              <a:defRPr/>
            </a:pPr>
            <a:r>
              <a:rPr lang="en-GB" altLang="en-US" sz="900">
                <a:solidFill>
                  <a:srgbClr val="FFFFFF"/>
                </a:solidFill>
              </a:rPr>
              <a:t>International Atomic Energy Agency</a:t>
            </a:r>
          </a:p>
        </p:txBody>
      </p:sp>
      <p:pic>
        <p:nvPicPr>
          <p:cNvPr id="5" name="Picture 3" descr="IAEAlogo_Blac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black">
          <a:xfrm>
            <a:off x="4114800" y="5105400"/>
            <a:ext cx="1050925"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pic>
        <p:nvPicPr>
          <p:cNvPr id="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7493" name="Rectangle 5"/>
          <p:cNvSpPr>
            <a:spLocks noGrp="1" noChangeArrowheads="1"/>
          </p:cNvSpPr>
          <p:nvPr>
            <p:ph type="ctrTitle"/>
          </p:nvPr>
        </p:nvSpPr>
        <p:spPr bwMode="gray">
          <a:xfrm>
            <a:off x="0" y="1000125"/>
            <a:ext cx="9144000" cy="1771650"/>
          </a:xfrm>
        </p:spPr>
        <p:txBody>
          <a:bodyPr/>
          <a:lstStyle>
            <a:lvl1pPr>
              <a:defRPr/>
            </a:lvl1pPr>
          </a:lstStyle>
          <a:p>
            <a:pPr lvl="0"/>
            <a:r>
              <a:rPr lang="en-GB" altLang="en-US" noProof="0"/>
              <a:t>Click to edit Master title style</a:t>
            </a:r>
          </a:p>
        </p:txBody>
      </p:sp>
      <p:sp>
        <p:nvSpPr>
          <p:cNvPr id="447494" name="Rectangle 6"/>
          <p:cNvSpPr>
            <a:spLocks noGrp="1" noChangeArrowheads="1"/>
          </p:cNvSpPr>
          <p:nvPr>
            <p:ph type="subTitle" idx="1"/>
          </p:nvPr>
        </p:nvSpPr>
        <p:spPr>
          <a:xfrm>
            <a:off x="0" y="2797175"/>
            <a:ext cx="9144000" cy="1727200"/>
          </a:xfrm>
        </p:spPr>
        <p:txBody>
          <a:bodyPr anchor="ctr" anchorCtr="1"/>
          <a:lstStyle>
            <a:lvl1pPr marL="0" indent="0" algn="ctr">
              <a:buFontTx/>
              <a:buNone/>
              <a:defRPr/>
            </a:lvl1pPr>
          </a:lstStyle>
          <a:p>
            <a:pPr lvl="0"/>
            <a:r>
              <a:rPr lang="en-GB" altLang="en-US" noProof="0"/>
              <a:t>Click to edit Master subtitle style</a:t>
            </a:r>
          </a:p>
        </p:txBody>
      </p:sp>
    </p:spTree>
    <p:extLst>
      <p:ext uri="{BB962C8B-B14F-4D97-AF65-F5344CB8AC3E}">
        <p14:creationId xmlns:p14="http://schemas.microsoft.com/office/powerpoint/2010/main" val="1054656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76995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98425"/>
            <a:ext cx="2147887" cy="59975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74638" y="98425"/>
            <a:ext cx="6292850" cy="59975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05590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2575" y="98425"/>
            <a:ext cx="8534400" cy="762000"/>
          </a:xfrm>
        </p:spPr>
        <p:txBody>
          <a:bodyPr/>
          <a:lstStyle/>
          <a:p>
            <a:r>
              <a:rPr lang="en-US"/>
              <a:t>Click to edit Master title style</a:t>
            </a:r>
          </a:p>
        </p:txBody>
      </p:sp>
      <p:sp>
        <p:nvSpPr>
          <p:cNvPr id="3" name="Text Placeholder 2"/>
          <p:cNvSpPr>
            <a:spLocks noGrp="1"/>
          </p:cNvSpPr>
          <p:nvPr>
            <p:ph type="body" sz="half" idx="1"/>
          </p:nvPr>
        </p:nvSpPr>
        <p:spPr>
          <a:xfrm>
            <a:off x="274638" y="1524000"/>
            <a:ext cx="4219575"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6613" y="1524000"/>
            <a:ext cx="4221162"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27280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48948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161192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74638" y="1524000"/>
            <a:ext cx="4219575"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6613" y="1524000"/>
            <a:ext cx="4221162"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62455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85812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170328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2071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029179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876362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0DF"/>
        </a:solidFill>
        <a:effectLst/>
      </p:bgPr>
    </p:bg>
    <p:spTree>
      <p:nvGrpSpPr>
        <p:cNvPr id="1" name=""/>
        <p:cNvGrpSpPr/>
        <p:nvPr/>
      </p:nvGrpSpPr>
      <p:grpSpPr>
        <a:xfrm>
          <a:off x="0" y="0"/>
          <a:ext cx="0" cy="0"/>
          <a:chOff x="0" y="0"/>
          <a:chExt cx="0" cy="0"/>
        </a:xfrm>
      </p:grpSpPr>
      <p:pic>
        <p:nvPicPr>
          <p:cNvPr id="1026" name="Picture 1026" descr="IAEAlogo_Black"/>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black">
          <a:xfrm>
            <a:off x="304800" y="6110288"/>
            <a:ext cx="685800" cy="596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sp>
        <p:nvSpPr>
          <p:cNvPr id="1027" name="Text Box 1027"/>
          <p:cNvSpPr txBox="1">
            <a:spLocks noChangeArrowheads="1"/>
          </p:cNvSpPr>
          <p:nvPr/>
        </p:nvSpPr>
        <p:spPr bwMode="black">
          <a:xfrm>
            <a:off x="990600" y="6202363"/>
            <a:ext cx="9144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800" b="1">
                <a:solidFill>
                  <a:schemeClr val="hlink"/>
                </a:solidFill>
                <a:latin typeface="Arial" charset="0"/>
              </a:defRPr>
            </a:lvl1pPr>
            <a:lvl2pPr marL="742950" indent="-285750" eaLnBrk="0" hangingPunct="0">
              <a:defRPr sz="2800" b="1">
                <a:solidFill>
                  <a:schemeClr val="hlink"/>
                </a:solidFill>
                <a:latin typeface="Arial" charset="0"/>
              </a:defRPr>
            </a:lvl2pPr>
            <a:lvl3pPr marL="1143000" indent="-228600" eaLnBrk="0" hangingPunct="0">
              <a:defRPr sz="2800" b="1">
                <a:solidFill>
                  <a:schemeClr val="hlink"/>
                </a:solidFill>
                <a:latin typeface="Arial" charset="0"/>
              </a:defRPr>
            </a:lvl3pPr>
            <a:lvl4pPr marL="1600200" indent="-228600" eaLnBrk="0" hangingPunct="0">
              <a:defRPr sz="2800" b="1">
                <a:solidFill>
                  <a:schemeClr val="hlink"/>
                </a:solidFill>
                <a:latin typeface="Arial" charset="0"/>
              </a:defRPr>
            </a:lvl4pPr>
            <a:lvl5pPr marL="2057400" indent="-228600" eaLnBrk="0" hangingPunct="0">
              <a:defRPr sz="2800" b="1">
                <a:solidFill>
                  <a:schemeClr val="hlink"/>
                </a:solidFill>
                <a:latin typeface="Arial" charset="0"/>
              </a:defRPr>
            </a:lvl5pPr>
            <a:lvl6pPr marL="2514600" indent="-228600" eaLnBrk="0" fontAlgn="base" hangingPunct="0">
              <a:spcBef>
                <a:spcPct val="0"/>
              </a:spcBef>
              <a:spcAft>
                <a:spcPct val="0"/>
              </a:spcAft>
              <a:defRPr sz="2800" b="1">
                <a:solidFill>
                  <a:schemeClr val="hlink"/>
                </a:solidFill>
                <a:latin typeface="Arial" charset="0"/>
              </a:defRPr>
            </a:lvl6pPr>
            <a:lvl7pPr marL="2971800" indent="-228600" eaLnBrk="0" fontAlgn="base" hangingPunct="0">
              <a:spcBef>
                <a:spcPct val="0"/>
              </a:spcBef>
              <a:spcAft>
                <a:spcPct val="0"/>
              </a:spcAft>
              <a:defRPr sz="2800" b="1">
                <a:solidFill>
                  <a:schemeClr val="hlink"/>
                </a:solidFill>
                <a:latin typeface="Arial" charset="0"/>
              </a:defRPr>
            </a:lvl7pPr>
            <a:lvl8pPr marL="3429000" indent="-228600" eaLnBrk="0" fontAlgn="base" hangingPunct="0">
              <a:spcBef>
                <a:spcPct val="0"/>
              </a:spcBef>
              <a:spcAft>
                <a:spcPct val="0"/>
              </a:spcAft>
              <a:defRPr sz="2800" b="1">
                <a:solidFill>
                  <a:schemeClr val="hlink"/>
                </a:solidFill>
                <a:latin typeface="Arial" charset="0"/>
              </a:defRPr>
            </a:lvl8pPr>
            <a:lvl9pPr marL="3886200" indent="-228600" eaLnBrk="0" fontAlgn="base" hangingPunct="0">
              <a:spcBef>
                <a:spcPct val="0"/>
              </a:spcBef>
              <a:spcAft>
                <a:spcPct val="0"/>
              </a:spcAft>
              <a:defRPr sz="2800" b="1">
                <a:solidFill>
                  <a:schemeClr val="hlink"/>
                </a:solidFill>
                <a:latin typeface="Arial" charset="0"/>
              </a:defRPr>
            </a:lvl9pPr>
          </a:lstStyle>
          <a:p>
            <a:pPr eaLnBrk="1" hangingPunct="1">
              <a:spcBef>
                <a:spcPct val="50000"/>
              </a:spcBef>
              <a:defRPr/>
            </a:pPr>
            <a:r>
              <a:rPr lang="en-GB" altLang="en-US" sz="2200">
                <a:solidFill>
                  <a:srgbClr val="FFFFFF"/>
                </a:solidFill>
              </a:rPr>
              <a:t>IAEA</a:t>
            </a:r>
          </a:p>
        </p:txBody>
      </p:sp>
      <p:pic>
        <p:nvPicPr>
          <p:cNvPr id="1028" name="Picture 1028"/>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1029"/>
          <p:cNvSpPr>
            <a:spLocks noGrp="1" noChangeArrowheads="1"/>
          </p:cNvSpPr>
          <p:nvPr>
            <p:ph type="title"/>
          </p:nvPr>
        </p:nvSpPr>
        <p:spPr bwMode="black">
          <a:xfrm>
            <a:off x="282575" y="98425"/>
            <a:ext cx="8534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30" name="Rectangle 1030"/>
          <p:cNvSpPr>
            <a:spLocks noGrp="1" noChangeArrowheads="1"/>
          </p:cNvSpPr>
          <p:nvPr>
            <p:ph type="body" idx="1"/>
          </p:nvPr>
        </p:nvSpPr>
        <p:spPr bwMode="gray">
          <a:xfrm>
            <a:off x="274638" y="1524000"/>
            <a:ext cx="859313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31" name="Text Box 1034"/>
          <p:cNvSpPr txBox="1">
            <a:spLocks noChangeArrowheads="1"/>
          </p:cNvSpPr>
          <p:nvPr/>
        </p:nvSpPr>
        <p:spPr bwMode="auto">
          <a:xfrm>
            <a:off x="6705600" y="6324600"/>
            <a:ext cx="2438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800" b="1">
                <a:solidFill>
                  <a:schemeClr val="hlink"/>
                </a:solidFill>
                <a:latin typeface="Arial" charset="0"/>
              </a:defRPr>
            </a:lvl1pPr>
            <a:lvl2pPr marL="742950" indent="-285750" eaLnBrk="0" hangingPunct="0">
              <a:defRPr sz="2800" b="1">
                <a:solidFill>
                  <a:schemeClr val="hlink"/>
                </a:solidFill>
                <a:latin typeface="Arial" charset="0"/>
              </a:defRPr>
            </a:lvl2pPr>
            <a:lvl3pPr marL="1143000" indent="-228600" eaLnBrk="0" hangingPunct="0">
              <a:defRPr sz="2800" b="1">
                <a:solidFill>
                  <a:schemeClr val="hlink"/>
                </a:solidFill>
                <a:latin typeface="Arial" charset="0"/>
              </a:defRPr>
            </a:lvl3pPr>
            <a:lvl4pPr marL="1600200" indent="-228600" eaLnBrk="0" hangingPunct="0">
              <a:defRPr sz="2800" b="1">
                <a:solidFill>
                  <a:schemeClr val="hlink"/>
                </a:solidFill>
                <a:latin typeface="Arial" charset="0"/>
              </a:defRPr>
            </a:lvl4pPr>
            <a:lvl5pPr marL="2057400" indent="-228600" eaLnBrk="0" hangingPunct="0">
              <a:defRPr sz="2800" b="1">
                <a:solidFill>
                  <a:schemeClr val="hlink"/>
                </a:solidFill>
                <a:latin typeface="Arial" charset="0"/>
              </a:defRPr>
            </a:lvl5pPr>
            <a:lvl6pPr marL="2514600" indent="-228600" eaLnBrk="0" fontAlgn="base" hangingPunct="0">
              <a:spcBef>
                <a:spcPct val="0"/>
              </a:spcBef>
              <a:spcAft>
                <a:spcPct val="0"/>
              </a:spcAft>
              <a:defRPr sz="2800" b="1">
                <a:solidFill>
                  <a:schemeClr val="hlink"/>
                </a:solidFill>
                <a:latin typeface="Arial" charset="0"/>
              </a:defRPr>
            </a:lvl6pPr>
            <a:lvl7pPr marL="2971800" indent="-228600" eaLnBrk="0" fontAlgn="base" hangingPunct="0">
              <a:spcBef>
                <a:spcPct val="0"/>
              </a:spcBef>
              <a:spcAft>
                <a:spcPct val="0"/>
              </a:spcAft>
              <a:defRPr sz="2800" b="1">
                <a:solidFill>
                  <a:schemeClr val="hlink"/>
                </a:solidFill>
                <a:latin typeface="Arial" charset="0"/>
              </a:defRPr>
            </a:lvl7pPr>
            <a:lvl8pPr marL="3429000" indent="-228600" eaLnBrk="0" fontAlgn="base" hangingPunct="0">
              <a:spcBef>
                <a:spcPct val="0"/>
              </a:spcBef>
              <a:spcAft>
                <a:spcPct val="0"/>
              </a:spcAft>
              <a:defRPr sz="2800" b="1">
                <a:solidFill>
                  <a:schemeClr val="hlink"/>
                </a:solidFill>
                <a:latin typeface="Arial" charset="0"/>
              </a:defRPr>
            </a:lvl8pPr>
            <a:lvl9pPr marL="3886200" indent="-228600" eaLnBrk="0" fontAlgn="base" hangingPunct="0">
              <a:spcBef>
                <a:spcPct val="0"/>
              </a:spcBef>
              <a:spcAft>
                <a:spcPct val="0"/>
              </a:spcAft>
              <a:defRPr sz="2800" b="1">
                <a:solidFill>
                  <a:schemeClr val="hlink"/>
                </a:solidFill>
                <a:latin typeface="Arial" charset="0"/>
              </a:defRPr>
            </a:lvl9pPr>
          </a:lstStyle>
          <a:p>
            <a:pPr eaLnBrk="1" hangingPunct="1">
              <a:defRPr/>
            </a:pPr>
            <a:r>
              <a:rPr lang="es-ES_tradnl" altLang="en-US" sz="1200" b="0" noProof="0" dirty="0">
                <a:solidFill>
                  <a:schemeClr val="tx2"/>
                </a:solidFill>
              </a:rPr>
              <a:t>Pagina</a:t>
            </a:r>
            <a:r>
              <a:rPr lang="en-US" altLang="en-US" sz="1200" b="0" dirty="0">
                <a:solidFill>
                  <a:schemeClr val="tx2"/>
                </a:solidFill>
              </a:rPr>
              <a:t> </a:t>
            </a:r>
            <a:fld id="{90594FC5-E768-4352-AD4C-B05F0C3A47C4}" type="slidenum">
              <a:rPr lang="en-US" altLang="en-US" sz="1200" b="0" smtClean="0">
                <a:solidFill>
                  <a:schemeClr val="tx2"/>
                </a:solidFill>
              </a:rPr>
              <a:pPr eaLnBrk="1" hangingPunct="1">
                <a:defRPr/>
              </a:pPr>
              <a:t>‹nº›</a:t>
            </a:fld>
            <a:endParaRPr lang="en-US" altLang="en-US" sz="1200" b="0" dirty="0">
              <a:solidFill>
                <a:schemeClr val="tx2"/>
              </a:solidFill>
            </a:endParaRPr>
          </a:p>
        </p:txBody>
      </p:sp>
    </p:spTree>
  </p:cSld>
  <p:clrMap bg1="lt1" tx1="dk1" bg2="lt2" tx2="dk2" accent1="accent1" accent2="accent2" accent3="accent3" accent4="accent4" accent5="accent5" accent6="accent6" hlink="hlink" folHlink="folHlink"/>
  <p:sldLayoutIdLst>
    <p:sldLayoutId id="2147483715"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Lst>
  <p:hf sldNum="0" hdr="0" ftr="0" dt="0"/>
  <p:txStyles>
    <p:titleStyle>
      <a:lvl1pPr algn="ctr" rtl="0" eaLnBrk="0" fontAlgn="base" hangingPunct="0">
        <a:spcBef>
          <a:spcPct val="20000"/>
        </a:spcBef>
        <a:spcAft>
          <a:spcPct val="0"/>
        </a:spcAft>
        <a:defRPr sz="2800" b="1">
          <a:solidFill>
            <a:schemeClr val="tx2"/>
          </a:solidFill>
          <a:latin typeface="+mj-lt"/>
          <a:ea typeface="+mj-ea"/>
          <a:cs typeface="+mj-cs"/>
        </a:defRPr>
      </a:lvl1pPr>
      <a:lvl2pPr algn="ctr" rtl="0" eaLnBrk="0" fontAlgn="base" hangingPunct="0">
        <a:spcBef>
          <a:spcPct val="20000"/>
        </a:spcBef>
        <a:spcAft>
          <a:spcPct val="0"/>
        </a:spcAft>
        <a:defRPr sz="2800" b="1">
          <a:solidFill>
            <a:schemeClr val="tx2"/>
          </a:solidFill>
          <a:latin typeface="Arial" charset="0"/>
        </a:defRPr>
      </a:lvl2pPr>
      <a:lvl3pPr algn="ctr" rtl="0" eaLnBrk="0" fontAlgn="base" hangingPunct="0">
        <a:spcBef>
          <a:spcPct val="20000"/>
        </a:spcBef>
        <a:spcAft>
          <a:spcPct val="0"/>
        </a:spcAft>
        <a:defRPr sz="2800" b="1">
          <a:solidFill>
            <a:schemeClr val="tx2"/>
          </a:solidFill>
          <a:latin typeface="Arial" charset="0"/>
        </a:defRPr>
      </a:lvl3pPr>
      <a:lvl4pPr algn="ctr" rtl="0" eaLnBrk="0" fontAlgn="base" hangingPunct="0">
        <a:spcBef>
          <a:spcPct val="20000"/>
        </a:spcBef>
        <a:spcAft>
          <a:spcPct val="0"/>
        </a:spcAft>
        <a:defRPr sz="2800" b="1">
          <a:solidFill>
            <a:schemeClr val="tx2"/>
          </a:solidFill>
          <a:latin typeface="Arial" charset="0"/>
        </a:defRPr>
      </a:lvl4pPr>
      <a:lvl5pPr algn="ctr" rtl="0" eaLnBrk="0" fontAlgn="base" hangingPunct="0">
        <a:spcBef>
          <a:spcPct val="20000"/>
        </a:spcBef>
        <a:spcAft>
          <a:spcPct val="0"/>
        </a:spcAft>
        <a:defRPr sz="2800" b="1">
          <a:solidFill>
            <a:schemeClr val="tx2"/>
          </a:solidFill>
          <a:latin typeface="Arial" charset="0"/>
        </a:defRPr>
      </a:lvl5pPr>
      <a:lvl6pPr marL="457200" algn="ctr" rtl="0" fontAlgn="base">
        <a:spcBef>
          <a:spcPct val="20000"/>
        </a:spcBef>
        <a:spcAft>
          <a:spcPct val="0"/>
        </a:spcAft>
        <a:defRPr sz="2800" b="1">
          <a:solidFill>
            <a:schemeClr val="tx2"/>
          </a:solidFill>
          <a:latin typeface="Arial" charset="0"/>
        </a:defRPr>
      </a:lvl6pPr>
      <a:lvl7pPr marL="914400" algn="ctr" rtl="0" fontAlgn="base">
        <a:spcBef>
          <a:spcPct val="20000"/>
        </a:spcBef>
        <a:spcAft>
          <a:spcPct val="0"/>
        </a:spcAft>
        <a:defRPr sz="2800" b="1">
          <a:solidFill>
            <a:schemeClr val="tx2"/>
          </a:solidFill>
          <a:latin typeface="Arial" charset="0"/>
        </a:defRPr>
      </a:lvl7pPr>
      <a:lvl8pPr marL="1371600" algn="ctr" rtl="0" fontAlgn="base">
        <a:spcBef>
          <a:spcPct val="20000"/>
        </a:spcBef>
        <a:spcAft>
          <a:spcPct val="0"/>
        </a:spcAft>
        <a:defRPr sz="2800" b="1">
          <a:solidFill>
            <a:schemeClr val="tx2"/>
          </a:solidFill>
          <a:latin typeface="Arial" charset="0"/>
        </a:defRPr>
      </a:lvl8pPr>
      <a:lvl9pPr marL="1828800" algn="ctr" rtl="0" fontAlgn="base">
        <a:spcBef>
          <a:spcPct val="20000"/>
        </a:spcBef>
        <a:spcAft>
          <a:spcPct val="0"/>
        </a:spcAft>
        <a:defRPr sz="28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110000"/>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Clr>
          <a:schemeClr val="tx2"/>
        </a:buClr>
        <a:buSzPct val="110000"/>
        <a:buChar char="•"/>
        <a:defRPr sz="2800">
          <a:solidFill>
            <a:schemeClr val="tx2"/>
          </a:solidFill>
          <a:latin typeface="+mn-lt"/>
        </a:defRPr>
      </a:lvl2pPr>
      <a:lvl3pPr marL="1143000" indent="-228600" algn="l" rtl="0" eaLnBrk="0" fontAlgn="base" hangingPunct="0">
        <a:spcBef>
          <a:spcPct val="20000"/>
        </a:spcBef>
        <a:spcAft>
          <a:spcPct val="0"/>
        </a:spcAft>
        <a:buClr>
          <a:schemeClr val="tx2"/>
        </a:buClr>
        <a:buSzPct val="110000"/>
        <a:buChar char="•"/>
        <a:defRPr sz="2400">
          <a:solidFill>
            <a:schemeClr val="tx2"/>
          </a:solidFill>
          <a:latin typeface="+mn-lt"/>
        </a:defRPr>
      </a:lvl3pPr>
      <a:lvl4pPr marL="1600200" indent="-228600" algn="l" rtl="0" eaLnBrk="0" fontAlgn="base" hangingPunct="0">
        <a:spcBef>
          <a:spcPct val="20000"/>
        </a:spcBef>
        <a:spcAft>
          <a:spcPct val="0"/>
        </a:spcAft>
        <a:buClr>
          <a:schemeClr val="tx2"/>
        </a:buClr>
        <a:buSzPct val="110000"/>
        <a:buChar char="•"/>
        <a:defRPr sz="2400">
          <a:solidFill>
            <a:schemeClr val="tx2"/>
          </a:solidFill>
          <a:latin typeface="+mn-lt"/>
        </a:defRPr>
      </a:lvl4pPr>
      <a:lvl5pPr marL="2057400" indent="-228600" algn="l" rtl="0" eaLnBrk="0" fontAlgn="base" hangingPunct="0">
        <a:spcBef>
          <a:spcPct val="20000"/>
        </a:spcBef>
        <a:spcAft>
          <a:spcPct val="0"/>
        </a:spcAft>
        <a:buClr>
          <a:schemeClr val="tx2"/>
        </a:buClr>
        <a:buSzPct val="110000"/>
        <a:buChar char="•"/>
        <a:defRPr sz="2400">
          <a:solidFill>
            <a:schemeClr val="tx2"/>
          </a:solidFill>
          <a:latin typeface="+mn-lt"/>
        </a:defRPr>
      </a:lvl5pPr>
      <a:lvl6pPr marL="2514600" indent="-228600" algn="l" rtl="0" fontAlgn="base">
        <a:spcBef>
          <a:spcPct val="20000"/>
        </a:spcBef>
        <a:spcAft>
          <a:spcPct val="0"/>
        </a:spcAft>
        <a:buClr>
          <a:schemeClr val="tx2"/>
        </a:buClr>
        <a:buSzPct val="110000"/>
        <a:buChar char="•"/>
        <a:defRPr sz="2400">
          <a:solidFill>
            <a:schemeClr val="tx2"/>
          </a:solidFill>
          <a:latin typeface="+mn-lt"/>
        </a:defRPr>
      </a:lvl6pPr>
      <a:lvl7pPr marL="2971800" indent="-228600" algn="l" rtl="0" fontAlgn="base">
        <a:spcBef>
          <a:spcPct val="20000"/>
        </a:spcBef>
        <a:spcAft>
          <a:spcPct val="0"/>
        </a:spcAft>
        <a:buClr>
          <a:schemeClr val="tx2"/>
        </a:buClr>
        <a:buSzPct val="110000"/>
        <a:buChar char="•"/>
        <a:defRPr sz="2400">
          <a:solidFill>
            <a:schemeClr val="tx2"/>
          </a:solidFill>
          <a:latin typeface="+mn-lt"/>
        </a:defRPr>
      </a:lvl7pPr>
      <a:lvl8pPr marL="3429000" indent="-228600" algn="l" rtl="0" fontAlgn="base">
        <a:spcBef>
          <a:spcPct val="20000"/>
        </a:spcBef>
        <a:spcAft>
          <a:spcPct val="0"/>
        </a:spcAft>
        <a:buClr>
          <a:schemeClr val="tx2"/>
        </a:buClr>
        <a:buSzPct val="110000"/>
        <a:buChar char="•"/>
        <a:defRPr sz="2400">
          <a:solidFill>
            <a:schemeClr val="tx2"/>
          </a:solidFill>
          <a:latin typeface="+mn-lt"/>
        </a:defRPr>
      </a:lvl8pPr>
      <a:lvl9pPr marL="3886200" indent="-228600" algn="l" rtl="0" fontAlgn="base">
        <a:spcBef>
          <a:spcPct val="20000"/>
        </a:spcBef>
        <a:spcAft>
          <a:spcPct val="0"/>
        </a:spcAft>
        <a:buClr>
          <a:schemeClr val="tx2"/>
        </a:buClr>
        <a:buSzPct val="110000"/>
        <a:buChar char="•"/>
        <a:defRPr sz="24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audio1.spanishdict.com/audio?lang=es&amp;text=las-plantas-de-reprocesamiento-pueden-liberar-yodo-radiactivo-cuando-se-procesa-el-combustible-gastado"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703263" y="6248400"/>
            <a:ext cx="1898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hlink"/>
                </a:solidFill>
                <a:latin typeface="Arial" charset="0"/>
              </a:defRPr>
            </a:lvl1pPr>
            <a:lvl2pPr marL="742950" indent="-285750" eaLnBrk="0" hangingPunct="0">
              <a:defRPr sz="2800" b="1">
                <a:solidFill>
                  <a:schemeClr val="hlink"/>
                </a:solidFill>
                <a:latin typeface="Arial" charset="0"/>
              </a:defRPr>
            </a:lvl2pPr>
            <a:lvl3pPr marL="1143000" indent="-228600" eaLnBrk="0" hangingPunct="0">
              <a:defRPr sz="2800" b="1">
                <a:solidFill>
                  <a:schemeClr val="hlink"/>
                </a:solidFill>
                <a:latin typeface="Arial" charset="0"/>
              </a:defRPr>
            </a:lvl3pPr>
            <a:lvl4pPr marL="1600200" indent="-228600" eaLnBrk="0" hangingPunct="0">
              <a:defRPr sz="2800" b="1">
                <a:solidFill>
                  <a:schemeClr val="hlink"/>
                </a:solidFill>
                <a:latin typeface="Arial" charset="0"/>
              </a:defRPr>
            </a:lvl4pPr>
            <a:lvl5pPr marL="2057400" indent="-228600" eaLnBrk="0" hangingPunct="0">
              <a:defRPr sz="2800" b="1">
                <a:solidFill>
                  <a:schemeClr val="hlink"/>
                </a:solidFill>
                <a:latin typeface="Arial" charset="0"/>
              </a:defRPr>
            </a:lvl5pPr>
            <a:lvl6pPr marL="2514600" indent="-228600" eaLnBrk="0" fontAlgn="base" hangingPunct="0">
              <a:spcBef>
                <a:spcPct val="0"/>
              </a:spcBef>
              <a:spcAft>
                <a:spcPct val="0"/>
              </a:spcAft>
              <a:defRPr sz="2800" b="1">
                <a:solidFill>
                  <a:schemeClr val="hlink"/>
                </a:solidFill>
                <a:latin typeface="Arial" charset="0"/>
              </a:defRPr>
            </a:lvl6pPr>
            <a:lvl7pPr marL="2971800" indent="-228600" eaLnBrk="0" fontAlgn="base" hangingPunct="0">
              <a:spcBef>
                <a:spcPct val="0"/>
              </a:spcBef>
              <a:spcAft>
                <a:spcPct val="0"/>
              </a:spcAft>
              <a:defRPr sz="2800" b="1">
                <a:solidFill>
                  <a:schemeClr val="hlink"/>
                </a:solidFill>
                <a:latin typeface="Arial" charset="0"/>
              </a:defRPr>
            </a:lvl7pPr>
            <a:lvl8pPr marL="3429000" indent="-228600" eaLnBrk="0" fontAlgn="base" hangingPunct="0">
              <a:spcBef>
                <a:spcPct val="0"/>
              </a:spcBef>
              <a:spcAft>
                <a:spcPct val="0"/>
              </a:spcAft>
              <a:defRPr sz="2800" b="1">
                <a:solidFill>
                  <a:schemeClr val="hlink"/>
                </a:solidFill>
                <a:latin typeface="Arial" charset="0"/>
              </a:defRPr>
            </a:lvl8pPr>
            <a:lvl9pPr marL="3886200" indent="-228600" eaLnBrk="0" fontAlgn="base" hangingPunct="0">
              <a:spcBef>
                <a:spcPct val="0"/>
              </a:spcBef>
              <a:spcAft>
                <a:spcPct val="0"/>
              </a:spcAft>
              <a:defRPr sz="2800" b="1">
                <a:solidFill>
                  <a:schemeClr val="hlink"/>
                </a:solidFill>
                <a:latin typeface="Arial" charset="0"/>
              </a:defRPr>
            </a:lvl9pPr>
          </a:lstStyle>
          <a:p>
            <a:pPr eaLnBrk="1" hangingPunct="1"/>
            <a:endParaRPr lang="en-US" altLang="en-US" dirty="0"/>
          </a:p>
        </p:txBody>
      </p:sp>
      <p:sp>
        <p:nvSpPr>
          <p:cNvPr id="3075" name="Rectangle 3"/>
          <p:cNvSpPr>
            <a:spLocks noChangeArrowheads="1"/>
          </p:cNvSpPr>
          <p:nvPr/>
        </p:nvSpPr>
        <p:spPr bwMode="auto">
          <a:xfrm>
            <a:off x="3165475" y="6248400"/>
            <a:ext cx="28130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hlink"/>
                </a:solidFill>
                <a:latin typeface="Arial" charset="0"/>
              </a:defRPr>
            </a:lvl1pPr>
            <a:lvl2pPr marL="742950" indent="-285750" eaLnBrk="0" hangingPunct="0">
              <a:defRPr sz="2800" b="1">
                <a:solidFill>
                  <a:schemeClr val="hlink"/>
                </a:solidFill>
                <a:latin typeface="Arial" charset="0"/>
              </a:defRPr>
            </a:lvl2pPr>
            <a:lvl3pPr marL="1143000" indent="-228600" eaLnBrk="0" hangingPunct="0">
              <a:defRPr sz="2800" b="1">
                <a:solidFill>
                  <a:schemeClr val="hlink"/>
                </a:solidFill>
                <a:latin typeface="Arial" charset="0"/>
              </a:defRPr>
            </a:lvl3pPr>
            <a:lvl4pPr marL="1600200" indent="-228600" eaLnBrk="0" hangingPunct="0">
              <a:defRPr sz="2800" b="1">
                <a:solidFill>
                  <a:schemeClr val="hlink"/>
                </a:solidFill>
                <a:latin typeface="Arial" charset="0"/>
              </a:defRPr>
            </a:lvl4pPr>
            <a:lvl5pPr marL="2057400" indent="-228600" eaLnBrk="0" hangingPunct="0">
              <a:defRPr sz="2800" b="1">
                <a:solidFill>
                  <a:schemeClr val="hlink"/>
                </a:solidFill>
                <a:latin typeface="Arial" charset="0"/>
              </a:defRPr>
            </a:lvl5pPr>
            <a:lvl6pPr marL="2514600" indent="-228600" eaLnBrk="0" fontAlgn="base" hangingPunct="0">
              <a:spcBef>
                <a:spcPct val="0"/>
              </a:spcBef>
              <a:spcAft>
                <a:spcPct val="0"/>
              </a:spcAft>
              <a:defRPr sz="2800" b="1">
                <a:solidFill>
                  <a:schemeClr val="hlink"/>
                </a:solidFill>
                <a:latin typeface="Arial" charset="0"/>
              </a:defRPr>
            </a:lvl6pPr>
            <a:lvl7pPr marL="2971800" indent="-228600" eaLnBrk="0" fontAlgn="base" hangingPunct="0">
              <a:spcBef>
                <a:spcPct val="0"/>
              </a:spcBef>
              <a:spcAft>
                <a:spcPct val="0"/>
              </a:spcAft>
              <a:defRPr sz="2800" b="1">
                <a:solidFill>
                  <a:schemeClr val="hlink"/>
                </a:solidFill>
                <a:latin typeface="Arial" charset="0"/>
              </a:defRPr>
            </a:lvl7pPr>
            <a:lvl8pPr marL="3429000" indent="-228600" eaLnBrk="0" fontAlgn="base" hangingPunct="0">
              <a:spcBef>
                <a:spcPct val="0"/>
              </a:spcBef>
              <a:spcAft>
                <a:spcPct val="0"/>
              </a:spcAft>
              <a:defRPr sz="2800" b="1">
                <a:solidFill>
                  <a:schemeClr val="hlink"/>
                </a:solidFill>
                <a:latin typeface="Arial" charset="0"/>
              </a:defRPr>
            </a:lvl8pPr>
            <a:lvl9pPr marL="3886200" indent="-228600" eaLnBrk="0" fontAlgn="base" hangingPunct="0">
              <a:spcBef>
                <a:spcPct val="0"/>
              </a:spcBef>
              <a:spcAft>
                <a:spcPct val="0"/>
              </a:spcAft>
              <a:defRPr sz="2800" b="1">
                <a:solidFill>
                  <a:schemeClr val="hlink"/>
                </a:solidFill>
                <a:latin typeface="Arial" charset="0"/>
              </a:defRPr>
            </a:lvl9pPr>
          </a:lstStyle>
          <a:p>
            <a:pPr eaLnBrk="1" hangingPunct="1"/>
            <a:endParaRPr lang="en-US" altLang="en-US" dirty="0"/>
          </a:p>
        </p:txBody>
      </p:sp>
      <p:sp>
        <p:nvSpPr>
          <p:cNvPr id="3076" name="Rectangle 11"/>
          <p:cNvSpPr>
            <a:spLocks noChangeArrowheads="1"/>
          </p:cNvSpPr>
          <p:nvPr/>
        </p:nvSpPr>
        <p:spPr bwMode="gray">
          <a:xfrm>
            <a:off x="381000" y="2286000"/>
            <a:ext cx="84582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2800" b="1">
                <a:solidFill>
                  <a:schemeClr val="hlink"/>
                </a:solidFill>
                <a:latin typeface="Arial" charset="0"/>
              </a:defRPr>
            </a:lvl1pPr>
            <a:lvl2pPr marL="742950" indent="-285750" eaLnBrk="0" hangingPunct="0">
              <a:defRPr sz="2800" b="1">
                <a:solidFill>
                  <a:schemeClr val="hlink"/>
                </a:solidFill>
                <a:latin typeface="Arial" charset="0"/>
              </a:defRPr>
            </a:lvl2pPr>
            <a:lvl3pPr marL="1143000" indent="-228600" eaLnBrk="0" hangingPunct="0">
              <a:defRPr sz="2800" b="1">
                <a:solidFill>
                  <a:schemeClr val="hlink"/>
                </a:solidFill>
                <a:latin typeface="Arial" charset="0"/>
              </a:defRPr>
            </a:lvl3pPr>
            <a:lvl4pPr marL="1600200" indent="-228600" eaLnBrk="0" hangingPunct="0">
              <a:defRPr sz="2800" b="1">
                <a:solidFill>
                  <a:schemeClr val="hlink"/>
                </a:solidFill>
                <a:latin typeface="Arial" charset="0"/>
              </a:defRPr>
            </a:lvl4pPr>
            <a:lvl5pPr marL="2057400" indent="-228600" eaLnBrk="0" hangingPunct="0">
              <a:defRPr sz="2800" b="1">
                <a:solidFill>
                  <a:schemeClr val="hlink"/>
                </a:solidFill>
                <a:latin typeface="Arial" charset="0"/>
              </a:defRPr>
            </a:lvl5pPr>
            <a:lvl6pPr marL="2514600" indent="-228600" eaLnBrk="0" fontAlgn="base" hangingPunct="0">
              <a:spcBef>
                <a:spcPct val="0"/>
              </a:spcBef>
              <a:spcAft>
                <a:spcPct val="0"/>
              </a:spcAft>
              <a:defRPr sz="2800" b="1">
                <a:solidFill>
                  <a:schemeClr val="hlink"/>
                </a:solidFill>
                <a:latin typeface="Arial" charset="0"/>
              </a:defRPr>
            </a:lvl6pPr>
            <a:lvl7pPr marL="2971800" indent="-228600" eaLnBrk="0" fontAlgn="base" hangingPunct="0">
              <a:spcBef>
                <a:spcPct val="0"/>
              </a:spcBef>
              <a:spcAft>
                <a:spcPct val="0"/>
              </a:spcAft>
              <a:defRPr sz="2800" b="1">
                <a:solidFill>
                  <a:schemeClr val="hlink"/>
                </a:solidFill>
                <a:latin typeface="Arial" charset="0"/>
              </a:defRPr>
            </a:lvl7pPr>
            <a:lvl8pPr marL="3429000" indent="-228600" eaLnBrk="0" fontAlgn="base" hangingPunct="0">
              <a:spcBef>
                <a:spcPct val="0"/>
              </a:spcBef>
              <a:spcAft>
                <a:spcPct val="0"/>
              </a:spcAft>
              <a:defRPr sz="2800" b="1">
                <a:solidFill>
                  <a:schemeClr val="hlink"/>
                </a:solidFill>
                <a:latin typeface="Arial" charset="0"/>
              </a:defRPr>
            </a:lvl8pPr>
            <a:lvl9pPr marL="3886200" indent="-228600" eaLnBrk="0" fontAlgn="base" hangingPunct="0">
              <a:spcBef>
                <a:spcPct val="0"/>
              </a:spcBef>
              <a:spcAft>
                <a:spcPct val="0"/>
              </a:spcAft>
              <a:defRPr sz="2800" b="1">
                <a:solidFill>
                  <a:schemeClr val="hlink"/>
                </a:solidFill>
                <a:latin typeface="Arial" charset="0"/>
              </a:defRPr>
            </a:lvl9pPr>
          </a:lstStyle>
          <a:p>
            <a:pPr algn="ctr" eaLnBrk="1" hangingPunct="1">
              <a:lnSpc>
                <a:spcPct val="90000"/>
              </a:lnSpc>
              <a:spcBef>
                <a:spcPct val="20000"/>
              </a:spcBef>
              <a:buClr>
                <a:schemeClr val="tx2"/>
              </a:buClr>
              <a:buSzPct val="110000"/>
            </a:pPr>
            <a:r>
              <a:rPr lang="es-ES_tradnl" altLang="en-US" sz="3600" dirty="0">
                <a:solidFill>
                  <a:schemeClr val="tx2"/>
                </a:solidFill>
              </a:rPr>
              <a:t>Lección 10 </a:t>
            </a:r>
          </a:p>
          <a:p>
            <a:pPr algn="ctr" eaLnBrk="1" hangingPunct="1">
              <a:lnSpc>
                <a:spcPct val="90000"/>
              </a:lnSpc>
              <a:spcBef>
                <a:spcPct val="20000"/>
              </a:spcBef>
              <a:buClr>
                <a:schemeClr val="tx2"/>
              </a:buClr>
              <a:buSzPct val="110000"/>
            </a:pPr>
            <a:endParaRPr lang="es-ES_tradnl" altLang="en-US" sz="3600" dirty="0">
              <a:solidFill>
                <a:schemeClr val="tx2"/>
              </a:solidFill>
            </a:endParaRPr>
          </a:p>
          <a:p>
            <a:pPr algn="ctr" eaLnBrk="1" hangingPunct="1">
              <a:lnSpc>
                <a:spcPct val="90000"/>
              </a:lnSpc>
              <a:spcBef>
                <a:spcPct val="20000"/>
              </a:spcBef>
              <a:buClr>
                <a:schemeClr val="tx2"/>
              </a:buClr>
              <a:buSzPct val="110000"/>
            </a:pPr>
            <a:r>
              <a:rPr lang="es-ES_tradnl" altLang="en-US" sz="3600" dirty="0">
                <a:solidFill>
                  <a:schemeClr val="tx2"/>
                </a:solidFill>
              </a:rPr>
              <a:t>Monitorización del </a:t>
            </a:r>
            <a:r>
              <a:rPr lang="es-ES_tradnl" altLang="en-US" sz="3600" dirty="0" smtClean="0">
                <a:solidFill>
                  <a:schemeClr val="tx2"/>
                </a:solidFill>
              </a:rPr>
              <a:t>yodo </a:t>
            </a:r>
            <a:r>
              <a:rPr lang="es-ES" altLang="es-ES_tradnl" sz="3600" dirty="0"/>
              <a:t>en el lugar de trabajo</a:t>
            </a:r>
            <a:endParaRPr lang="en-US" altLang="en-US" sz="3600" dirty="0"/>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Rectangle 2"/>
          <p:cNvSpPr>
            <a:spLocks noGrp="1" noChangeArrowheads="1"/>
          </p:cNvSpPr>
          <p:nvPr>
            <p:ph type="title"/>
          </p:nvPr>
        </p:nvSpPr>
        <p:spPr/>
        <p:txBody>
          <a:bodyPr/>
          <a:lstStyle/>
          <a:p>
            <a:pPr algn="l"/>
            <a:r>
              <a:rPr lang="en-US" altLang="en-US" u="sng" dirty="0"/>
              <a:t/>
            </a:r>
            <a:br>
              <a:rPr lang="en-US" altLang="en-US" u="sng" dirty="0"/>
            </a:br>
            <a:r>
              <a:rPr lang="en-US" altLang="en-US" dirty="0"/>
              <a:t>La técnica</a:t>
            </a:r>
            <a:r>
              <a:rPr lang="en-US" altLang="en-US" u="sng" dirty="0"/>
              <a:t/>
            </a:r>
            <a:br>
              <a:rPr lang="en-US" altLang="en-US" u="sng" dirty="0"/>
            </a:br>
            <a:endParaRPr lang="en-US" altLang="en-US" u="sng" dirty="0"/>
          </a:p>
        </p:txBody>
      </p:sp>
      <p:sp>
        <p:nvSpPr>
          <p:cNvPr id="446467" name="Rectangle 3"/>
          <p:cNvSpPr>
            <a:spLocks noGrp="1" noChangeArrowheads="1"/>
          </p:cNvSpPr>
          <p:nvPr>
            <p:ph type="body" idx="1"/>
          </p:nvPr>
        </p:nvSpPr>
        <p:spPr>
          <a:xfrm>
            <a:off x="228600" y="1828800"/>
            <a:ext cx="8839200" cy="3581400"/>
          </a:xfrm>
        </p:spPr>
        <p:txBody>
          <a:bodyPr/>
          <a:lstStyle/>
          <a:p>
            <a:pPr algn="just">
              <a:lnSpc>
                <a:spcPct val="80000"/>
              </a:lnSpc>
            </a:pPr>
            <a:r>
              <a:rPr lang="es-ES_tradnl" sz="2400" dirty="0"/>
              <a:t>La actividad del yodo retenido se mide mediante espectrometría gamma, ya sea en tiempo real o en un laboratorio después de completar el muestreo.</a:t>
            </a:r>
          </a:p>
          <a:p>
            <a:pPr algn="just">
              <a:lnSpc>
                <a:spcPct val="80000"/>
              </a:lnSpc>
            </a:pPr>
            <a:endParaRPr lang="en-US" altLang="en-US" sz="2400" dirty="0"/>
          </a:p>
          <a:p>
            <a:pPr algn="just">
              <a:lnSpc>
                <a:spcPct val="80000"/>
              </a:lnSpc>
            </a:pPr>
            <a:r>
              <a:rPr lang="es-ES_tradnl" sz="2400" dirty="0"/>
              <a:t>La medición en el laboratorio ayuda a reducir la interferencia debida a los productos de desintegración del radón.</a:t>
            </a:r>
          </a:p>
          <a:p>
            <a:pPr algn="just">
              <a:lnSpc>
                <a:spcPct val="80000"/>
              </a:lnSpc>
            </a:pPr>
            <a:endParaRPr lang="en-US" altLang="en-US" sz="2400" dirty="0"/>
          </a:p>
          <a:p>
            <a:pPr algn="just">
              <a:lnSpc>
                <a:spcPct val="80000"/>
              </a:lnSpc>
            </a:pPr>
            <a:r>
              <a:rPr lang="es-ES_tradnl" sz="2400" dirty="0"/>
              <a:t>También puede haber interferencias de otros radionuclídeos gaseosos.</a:t>
            </a:r>
            <a:endParaRPr lang="en-US" altLang="en-US" sz="2400" dirty="0"/>
          </a:p>
          <a:p>
            <a:pPr algn="just">
              <a:lnSpc>
                <a:spcPct val="80000"/>
              </a:lnSpc>
            </a:pPr>
            <a:endParaRPr lang="en-US" altLang="en-US" sz="2800" dirty="0"/>
          </a:p>
          <a:p>
            <a:pPr algn="just">
              <a:lnSpc>
                <a:spcPct val="80000"/>
              </a:lnSpc>
            </a:pPr>
            <a:endParaRPr lang="en-US" altLang="en-US" sz="2800" dirty="0"/>
          </a:p>
          <a:p>
            <a:pPr algn="just">
              <a:lnSpc>
                <a:spcPct val="80000"/>
              </a:lnSpc>
            </a:pPr>
            <a:endParaRPr lang="en-US" altLang="en-US" sz="2800" dirty="0"/>
          </a:p>
        </p:txBody>
      </p:sp>
    </p:spTree>
    <p:extLst>
      <p:ext uri="{BB962C8B-B14F-4D97-AF65-F5344CB8AC3E}">
        <p14:creationId xmlns:p14="http://schemas.microsoft.com/office/powerpoint/2010/main" val="25345612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Rectangle 2"/>
          <p:cNvSpPr>
            <a:spLocks noGrp="1" noChangeArrowheads="1"/>
          </p:cNvSpPr>
          <p:nvPr>
            <p:ph type="title"/>
          </p:nvPr>
        </p:nvSpPr>
        <p:spPr/>
        <p:txBody>
          <a:bodyPr/>
          <a:lstStyle/>
          <a:p>
            <a:pPr algn="l"/>
            <a:r>
              <a:rPr lang="en-US" altLang="en-US" u="sng" dirty="0"/>
              <a:t/>
            </a:r>
            <a:br>
              <a:rPr lang="en-US" altLang="en-US" u="sng" dirty="0"/>
            </a:br>
            <a:r>
              <a:rPr lang="en-US" altLang="en-US" dirty="0"/>
              <a:t>La técnica</a:t>
            </a:r>
            <a:r>
              <a:rPr lang="en-US" altLang="en-US" u="sng" dirty="0"/>
              <a:t/>
            </a:r>
            <a:br>
              <a:rPr lang="en-US" altLang="en-US" u="sng" dirty="0"/>
            </a:br>
            <a:endParaRPr lang="en-US" altLang="en-US" u="sng" dirty="0"/>
          </a:p>
        </p:txBody>
      </p:sp>
      <p:sp>
        <p:nvSpPr>
          <p:cNvPr id="446467" name="Rectangle 3"/>
          <p:cNvSpPr>
            <a:spLocks noGrp="1" noChangeArrowheads="1"/>
          </p:cNvSpPr>
          <p:nvPr>
            <p:ph type="body" idx="1"/>
          </p:nvPr>
        </p:nvSpPr>
        <p:spPr>
          <a:xfrm>
            <a:off x="228600" y="1752600"/>
            <a:ext cx="8839200" cy="2971800"/>
          </a:xfrm>
        </p:spPr>
        <p:txBody>
          <a:bodyPr/>
          <a:lstStyle/>
          <a:p>
            <a:pPr algn="just">
              <a:lnSpc>
                <a:spcPct val="80000"/>
              </a:lnSpc>
            </a:pPr>
            <a:r>
              <a:rPr lang="es-ES_tradnl" sz="2400" dirty="0" smtClean="0"/>
              <a:t>Normalmente </a:t>
            </a:r>
            <a:r>
              <a:rPr lang="es-ES_tradnl" sz="2400" dirty="0"/>
              <a:t>el radionuclídeo más común, </a:t>
            </a:r>
            <a:r>
              <a:rPr lang="es-ES_tradnl" sz="2400" baseline="30000" dirty="0"/>
              <a:t>131</a:t>
            </a:r>
            <a:r>
              <a:rPr lang="es-ES_tradnl" sz="2400" dirty="0"/>
              <a:t>I, se mide con un analizador de un canal, </a:t>
            </a:r>
            <a:r>
              <a:rPr lang="es-ES_tradnl" sz="2400" dirty="0" smtClean="0"/>
              <a:t>por lo general un </a:t>
            </a:r>
            <a:r>
              <a:rPr lang="es-ES_tradnl" sz="2400" dirty="0"/>
              <a:t>detector NaI(Tl).</a:t>
            </a:r>
          </a:p>
          <a:p>
            <a:pPr algn="just">
              <a:lnSpc>
                <a:spcPct val="80000"/>
              </a:lnSpc>
            </a:pPr>
            <a:endParaRPr lang="en-US" altLang="en-US" sz="2400" dirty="0"/>
          </a:p>
          <a:p>
            <a:pPr algn="just">
              <a:lnSpc>
                <a:spcPct val="80000"/>
              </a:lnSpc>
            </a:pPr>
            <a:r>
              <a:rPr lang="es-ES_tradnl" sz="2400" dirty="0"/>
              <a:t>Para la medición de múltiples isótopos </a:t>
            </a:r>
            <a:r>
              <a:rPr lang="es-ES_tradnl" sz="2400" dirty="0" smtClean="0"/>
              <a:t>del </a:t>
            </a:r>
            <a:r>
              <a:rPr lang="es-ES_tradnl" sz="2400" dirty="0"/>
              <a:t>yodo se debe utilizar un analizador multicanal HPGe.</a:t>
            </a:r>
            <a:endParaRPr lang="en-US" altLang="en-US" sz="2800" dirty="0"/>
          </a:p>
          <a:p>
            <a:pPr algn="just">
              <a:lnSpc>
                <a:spcPct val="80000"/>
              </a:lnSpc>
            </a:pPr>
            <a:endParaRPr lang="en-US" altLang="en-US" sz="2800" dirty="0"/>
          </a:p>
          <a:p>
            <a:pPr marL="0" indent="0" algn="just">
              <a:lnSpc>
                <a:spcPct val="80000"/>
              </a:lnSpc>
              <a:buNone/>
            </a:pPr>
            <a:endParaRPr lang="en-US" altLang="en-US" sz="2800" dirty="0"/>
          </a:p>
          <a:p>
            <a:pPr algn="just">
              <a:lnSpc>
                <a:spcPct val="80000"/>
              </a:lnSpc>
            </a:pPr>
            <a:endParaRPr lang="en-US" altLang="en-US" sz="2800" dirty="0"/>
          </a:p>
        </p:txBody>
      </p:sp>
    </p:spTree>
    <p:extLst>
      <p:ext uri="{BB962C8B-B14F-4D97-AF65-F5344CB8AC3E}">
        <p14:creationId xmlns:p14="http://schemas.microsoft.com/office/powerpoint/2010/main" val="40414875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6835" name="Rectangle 3"/>
          <p:cNvSpPr>
            <a:spLocks noGrp="1" noChangeArrowheads="1"/>
          </p:cNvSpPr>
          <p:nvPr>
            <p:ph type="body" idx="1"/>
          </p:nvPr>
        </p:nvSpPr>
        <p:spPr/>
        <p:txBody>
          <a:bodyPr/>
          <a:lstStyle/>
          <a:p>
            <a:pPr algn="ctr">
              <a:buFontTx/>
              <a:buNone/>
            </a:pPr>
            <a:endParaRPr lang="en-US" altLang="en-US" sz="3600" dirty="0"/>
          </a:p>
          <a:p>
            <a:pPr algn="ctr">
              <a:buFontTx/>
              <a:buNone/>
            </a:pPr>
            <a:endParaRPr lang="en-US" altLang="en-US" sz="3600" dirty="0"/>
          </a:p>
          <a:p>
            <a:pPr algn="ctr">
              <a:buFontTx/>
              <a:buNone/>
            </a:pPr>
            <a:r>
              <a:rPr lang="es-ES_tradnl" sz="3600" dirty="0"/>
              <a:t>Equipo utilizado para </a:t>
            </a:r>
            <a:r>
              <a:rPr lang="es-ES_tradnl" sz="3600" dirty="0" smtClean="0"/>
              <a:t>muestreo </a:t>
            </a:r>
            <a:r>
              <a:rPr lang="es-ES_tradnl" sz="3600" dirty="0"/>
              <a:t>y </a:t>
            </a:r>
            <a:r>
              <a:rPr lang="es-ES" sz="3600" dirty="0"/>
              <a:t>m</a:t>
            </a:r>
            <a:r>
              <a:rPr lang="es-ES" altLang="es-ES_tradnl" sz="3600" dirty="0"/>
              <a:t>edición diferida (MMD)</a:t>
            </a:r>
            <a:endParaRPr lang="en-US" altLang="en-US" sz="3600" dirty="0"/>
          </a:p>
        </p:txBody>
      </p:sp>
    </p:spTree>
    <p:extLst>
      <p:ext uri="{BB962C8B-B14F-4D97-AF65-F5344CB8AC3E}">
        <p14:creationId xmlns:p14="http://schemas.microsoft.com/office/powerpoint/2010/main" val="100449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6" name="Rectangle 2"/>
          <p:cNvSpPr>
            <a:spLocks noGrp="1" noChangeArrowheads="1"/>
          </p:cNvSpPr>
          <p:nvPr>
            <p:ph type="title"/>
          </p:nvPr>
        </p:nvSpPr>
        <p:spPr/>
        <p:txBody>
          <a:bodyPr/>
          <a:lstStyle/>
          <a:p>
            <a:pPr algn="l"/>
            <a:r>
              <a:rPr lang="en-US" altLang="en-US" dirty="0" err="1"/>
              <a:t>Equipo</a:t>
            </a:r>
            <a:r>
              <a:rPr lang="en-US" altLang="en-US" dirty="0"/>
              <a:t> para MMD</a:t>
            </a:r>
          </a:p>
        </p:txBody>
      </p:sp>
      <p:sp>
        <p:nvSpPr>
          <p:cNvPr id="456708" name="Rectangle 4"/>
          <p:cNvSpPr>
            <a:spLocks noGrp="1" noChangeArrowheads="1"/>
          </p:cNvSpPr>
          <p:nvPr>
            <p:ph type="body" idx="1"/>
          </p:nvPr>
        </p:nvSpPr>
        <p:spPr>
          <a:xfrm>
            <a:off x="152400" y="1371600"/>
            <a:ext cx="8686800" cy="5257800"/>
          </a:xfrm>
          <a:noFill/>
          <a:ln/>
        </p:spPr>
        <p:txBody>
          <a:bodyPr/>
          <a:lstStyle/>
          <a:p>
            <a:pPr algn="just"/>
            <a:endParaRPr lang="en-US" altLang="en-US" sz="2800" dirty="0"/>
          </a:p>
          <a:p>
            <a:pPr lvl="1" algn="just"/>
            <a:r>
              <a:rPr lang="es-ES" altLang="es-ES_tradnl" sz="2400" dirty="0"/>
              <a:t>Circuito de muestreo de aire </a:t>
            </a:r>
            <a:r>
              <a:rPr lang="es-ES_tradnl" sz="2400" dirty="0"/>
              <a:t>(bomba, tuberías, etc.)</a:t>
            </a:r>
          </a:p>
          <a:p>
            <a:pPr lvl="1" algn="just"/>
            <a:r>
              <a:rPr lang="es-ES_tradnl" sz="2400" dirty="0"/>
              <a:t>Medio de recolección</a:t>
            </a:r>
          </a:p>
          <a:p>
            <a:pPr lvl="1" algn="just"/>
            <a:r>
              <a:rPr lang="es-ES_tradnl" sz="2400" dirty="0"/>
              <a:t>Pre-filtro y separador de agua </a:t>
            </a:r>
            <a:r>
              <a:rPr lang="es-ES_tradnl" sz="2400" dirty="0" smtClean="0"/>
              <a:t>deben </a:t>
            </a:r>
            <a:r>
              <a:rPr lang="es-ES_tradnl" sz="2400" dirty="0"/>
              <a:t>colocarse antes del cartucho para retener aerosoles y humedad.</a:t>
            </a:r>
          </a:p>
          <a:p>
            <a:pPr lvl="1" algn="just"/>
            <a:r>
              <a:rPr lang="pt-BR" altLang="en-US" sz="2400" dirty="0"/>
              <a:t>Detector </a:t>
            </a:r>
            <a:r>
              <a:rPr lang="pt-BR" altLang="en-US" sz="2400" dirty="0" err="1"/>
              <a:t>gamma</a:t>
            </a:r>
            <a:endParaRPr lang="es-ES_tradnl" sz="2400" dirty="0"/>
          </a:p>
          <a:p>
            <a:pPr lvl="1" algn="just"/>
            <a:r>
              <a:rPr lang="es-ES_tradnl" sz="2400" dirty="0"/>
              <a:t>Dispositivo de medición del volumen de aire de muestreo</a:t>
            </a:r>
            <a:endParaRPr lang="en-US" altLang="en-US" sz="2400" dirty="0"/>
          </a:p>
          <a:p>
            <a:pPr lvl="2" algn="just"/>
            <a:endParaRPr lang="en-US" altLang="en-US" sz="2800" dirty="0"/>
          </a:p>
          <a:p>
            <a:pPr lvl="2" algn="just"/>
            <a:endParaRPr lang="en-US" altLang="en-US" sz="2800" dirty="0"/>
          </a:p>
          <a:p>
            <a:pPr marL="914400" lvl="2" indent="0" algn="just">
              <a:buNone/>
            </a:pPr>
            <a:endParaRPr lang="en-US" altLang="en-US" sz="2800" dirty="0"/>
          </a:p>
        </p:txBody>
      </p:sp>
    </p:spTree>
    <p:extLst>
      <p:ext uri="{BB962C8B-B14F-4D97-AF65-F5344CB8AC3E}">
        <p14:creationId xmlns:p14="http://schemas.microsoft.com/office/powerpoint/2010/main" val="12877245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altLang="en-US" dirty="0" err="1"/>
              <a:t>Equipo</a:t>
            </a:r>
            <a:r>
              <a:rPr lang="en-US" altLang="en-US" dirty="0"/>
              <a:t> para MMD</a:t>
            </a:r>
            <a:endParaRPr lang="en-US" dirty="0"/>
          </a:p>
        </p:txBody>
      </p:sp>
      <p:sp>
        <p:nvSpPr>
          <p:cNvPr id="3" name="Content Placeholder 2"/>
          <p:cNvSpPr>
            <a:spLocks noGrp="1"/>
          </p:cNvSpPr>
          <p:nvPr>
            <p:ph idx="1"/>
          </p:nvPr>
        </p:nvSpPr>
        <p:spPr>
          <a:xfrm>
            <a:off x="274638" y="1219200"/>
            <a:ext cx="8593137" cy="4572000"/>
          </a:xfrm>
        </p:spPr>
        <p:txBody>
          <a:bodyPr/>
          <a:lstStyle/>
          <a:p>
            <a:pPr algn="just"/>
            <a:r>
              <a:rPr lang="es-ES_tradnl" sz="2400" dirty="0"/>
              <a:t>Los caudales típicos </a:t>
            </a:r>
            <a:r>
              <a:rPr lang="es-ES_tradnl" sz="2400" dirty="0" smtClean="0"/>
              <a:t>varían </a:t>
            </a:r>
            <a:r>
              <a:rPr lang="es-ES_tradnl" sz="2400" dirty="0"/>
              <a:t>entre 1 y 6 m</a:t>
            </a:r>
            <a:r>
              <a:rPr lang="es-ES_tradnl" sz="2400" baseline="30000" dirty="0"/>
              <a:t>3</a:t>
            </a:r>
            <a:r>
              <a:rPr lang="es-ES_tradnl" sz="2400" dirty="0"/>
              <a:t>/h.</a:t>
            </a:r>
          </a:p>
          <a:p>
            <a:pPr algn="just"/>
            <a:endParaRPr lang="en-US" altLang="en-US" sz="2400" dirty="0"/>
          </a:p>
          <a:p>
            <a:pPr algn="just"/>
            <a:r>
              <a:rPr lang="es-ES_tradnl" sz="2400" dirty="0" smtClean="0"/>
              <a:t>Debe </a:t>
            </a:r>
            <a:r>
              <a:rPr lang="es-ES_tradnl" sz="2400" dirty="0"/>
              <a:t>elegirse cuidadosamente la línea de muestreo (si es necesario). El yodo molecular puede adherirse a las tuberías.</a:t>
            </a:r>
          </a:p>
          <a:p>
            <a:pPr algn="just"/>
            <a:endParaRPr lang="es-ES_tradnl" altLang="en-US" sz="2400" dirty="0"/>
          </a:p>
          <a:p>
            <a:pPr algn="just"/>
            <a:r>
              <a:rPr lang="es-ES_tradnl" sz="2400" dirty="0" smtClean="0"/>
              <a:t>Utilizar </a:t>
            </a:r>
            <a:r>
              <a:rPr lang="es-ES_tradnl" sz="2400" dirty="0"/>
              <a:t>material antiestático, como acero inoxidable con superficies electro-pulidas.</a:t>
            </a:r>
          </a:p>
          <a:p>
            <a:pPr algn="just"/>
            <a:endParaRPr lang="es-ES_tradnl" altLang="en-US" sz="2400" dirty="0"/>
          </a:p>
          <a:p>
            <a:pPr algn="just"/>
            <a:r>
              <a:rPr lang="es-ES_tradnl" sz="2400" dirty="0" smtClean="0"/>
              <a:t>Mantener </a:t>
            </a:r>
            <a:r>
              <a:rPr lang="es-ES_tradnl" sz="2400" dirty="0"/>
              <a:t>las superficies internas secas y libres de polvo.</a:t>
            </a:r>
            <a:endParaRPr lang="en-US" dirty="0"/>
          </a:p>
        </p:txBody>
      </p:sp>
    </p:spTree>
    <p:extLst>
      <p:ext uri="{BB962C8B-B14F-4D97-AF65-F5344CB8AC3E}">
        <p14:creationId xmlns:p14="http://schemas.microsoft.com/office/powerpoint/2010/main" val="41460481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8" name="Rectangle 2"/>
          <p:cNvSpPr>
            <a:spLocks noGrp="1" noChangeArrowheads="1"/>
          </p:cNvSpPr>
          <p:nvPr>
            <p:ph type="title"/>
          </p:nvPr>
        </p:nvSpPr>
        <p:spPr/>
        <p:txBody>
          <a:bodyPr/>
          <a:lstStyle/>
          <a:p>
            <a:pPr lvl="1" algn="l"/>
            <a:r>
              <a:rPr lang="es-ES_tradnl" dirty="0"/>
              <a:t>Medio de recolección</a:t>
            </a:r>
          </a:p>
        </p:txBody>
      </p:sp>
      <p:sp>
        <p:nvSpPr>
          <p:cNvPr id="459779" name="Rectangle 3"/>
          <p:cNvSpPr>
            <a:spLocks noGrp="1" noChangeArrowheads="1"/>
          </p:cNvSpPr>
          <p:nvPr>
            <p:ph type="body" idx="1"/>
          </p:nvPr>
        </p:nvSpPr>
        <p:spPr>
          <a:xfrm>
            <a:off x="152400" y="1600200"/>
            <a:ext cx="8610600" cy="3124200"/>
          </a:xfrm>
        </p:spPr>
        <p:txBody>
          <a:bodyPr/>
          <a:lstStyle/>
          <a:p>
            <a:pPr algn="just"/>
            <a:r>
              <a:rPr lang="es-ES_tradnl" sz="2400" dirty="0"/>
              <a:t>Los cartuchos están diseñados para el muestreo de yodo radioactivo en el aire en forma molecular (I</a:t>
            </a:r>
            <a:r>
              <a:rPr lang="es-ES_tradnl" sz="2400" baseline="-25000" dirty="0"/>
              <a:t>2</a:t>
            </a:r>
            <a:r>
              <a:rPr lang="es-ES_tradnl" sz="2400" dirty="0"/>
              <a:t>) </a:t>
            </a:r>
            <a:r>
              <a:rPr lang="es-ES_tradnl" sz="2400" dirty="0" smtClean="0"/>
              <a:t>u </a:t>
            </a:r>
            <a:r>
              <a:rPr lang="es-ES_tradnl" sz="2400" dirty="0"/>
              <a:t>orgánica (CH</a:t>
            </a:r>
            <a:r>
              <a:rPr lang="es-ES_tradnl" sz="2400" baseline="-25000" dirty="0"/>
              <a:t>3</a:t>
            </a:r>
            <a:r>
              <a:rPr lang="es-ES_tradnl" sz="2400" dirty="0"/>
              <a:t>I).</a:t>
            </a:r>
          </a:p>
          <a:p>
            <a:pPr algn="just"/>
            <a:endParaRPr lang="en-US" altLang="en-US" sz="2400" dirty="0"/>
          </a:p>
          <a:p>
            <a:pPr algn="just"/>
            <a:r>
              <a:rPr lang="es-ES_tradnl" sz="2400" dirty="0"/>
              <a:t>El medio de recolección es carbón activado o zeolita de plata.</a:t>
            </a:r>
            <a:endParaRPr lang="en-US" altLang="en-US" sz="2400" dirty="0"/>
          </a:p>
        </p:txBody>
      </p:sp>
    </p:spTree>
    <p:extLst>
      <p:ext uri="{BB962C8B-B14F-4D97-AF65-F5344CB8AC3E}">
        <p14:creationId xmlns:p14="http://schemas.microsoft.com/office/powerpoint/2010/main" val="31938992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8" name="Rectangle 2"/>
          <p:cNvSpPr>
            <a:spLocks noGrp="1" noChangeArrowheads="1"/>
          </p:cNvSpPr>
          <p:nvPr>
            <p:ph type="title"/>
          </p:nvPr>
        </p:nvSpPr>
        <p:spPr/>
        <p:txBody>
          <a:bodyPr/>
          <a:lstStyle/>
          <a:p>
            <a:pPr lvl="1" algn="l"/>
            <a:r>
              <a:rPr lang="es-ES_tradnl" dirty="0"/>
              <a:t>Medio de recolección</a:t>
            </a:r>
          </a:p>
        </p:txBody>
      </p:sp>
      <p:sp>
        <p:nvSpPr>
          <p:cNvPr id="459779" name="Rectangle 3"/>
          <p:cNvSpPr>
            <a:spLocks noGrp="1" noChangeArrowheads="1"/>
          </p:cNvSpPr>
          <p:nvPr>
            <p:ph type="body" idx="1"/>
          </p:nvPr>
        </p:nvSpPr>
        <p:spPr>
          <a:xfrm>
            <a:off x="152400" y="1524000"/>
            <a:ext cx="8610600" cy="4495800"/>
          </a:xfrm>
        </p:spPr>
        <p:txBody>
          <a:bodyPr/>
          <a:lstStyle/>
          <a:p>
            <a:pPr lvl="1" algn="just"/>
            <a:r>
              <a:rPr lang="es-ES_tradnl" sz="2400" dirty="0"/>
              <a:t>Con el fin de mejorar la eficiencia de </a:t>
            </a:r>
            <a:r>
              <a:rPr lang="es-ES_tradnl" sz="2400" dirty="0" smtClean="0"/>
              <a:t>recolección</a:t>
            </a:r>
            <a:r>
              <a:rPr lang="es-ES_tradnl" sz="2400" dirty="0"/>
              <a:t>, el carbón vegetal está generalmente impregnado con yoduro de potasio y </a:t>
            </a:r>
            <a:r>
              <a:rPr lang="es-ES_tradnl" sz="2400" dirty="0" err="1"/>
              <a:t>diamina</a:t>
            </a:r>
            <a:r>
              <a:rPr lang="es-ES_tradnl" sz="2400" dirty="0"/>
              <a:t> de </a:t>
            </a:r>
            <a:r>
              <a:rPr lang="es-ES_tradnl" sz="2400" dirty="0" err="1" smtClean="0"/>
              <a:t>trietileno</a:t>
            </a:r>
            <a:r>
              <a:rPr lang="es-ES_tradnl" sz="2400" dirty="0" smtClean="0"/>
              <a:t> </a:t>
            </a:r>
            <a:r>
              <a:rPr lang="es-ES_tradnl" sz="2400" dirty="0"/>
              <a:t>(TEDA) para obtener una eficiencia de recolección cercana al 100%.</a:t>
            </a:r>
          </a:p>
          <a:p>
            <a:pPr lvl="1" algn="just"/>
            <a:endParaRPr lang="en-US" altLang="en-US" sz="2400" dirty="0"/>
          </a:p>
          <a:p>
            <a:pPr lvl="1" algn="just"/>
            <a:r>
              <a:rPr lang="es-ES_tradnl" sz="2400" dirty="0"/>
              <a:t>La zeolita de plata absorberá menos gases nobles que el carbón </a:t>
            </a:r>
            <a:r>
              <a:rPr lang="es-ES_tradnl" sz="2400" dirty="0" smtClean="0"/>
              <a:t>activado.</a:t>
            </a:r>
            <a:endParaRPr lang="es-ES_tradnl" sz="2400" dirty="0"/>
          </a:p>
          <a:p>
            <a:pPr lvl="1" algn="just"/>
            <a:endParaRPr lang="en-US" altLang="en-US" sz="2400" dirty="0"/>
          </a:p>
          <a:p>
            <a:pPr lvl="1" algn="just"/>
            <a:r>
              <a:rPr lang="es-ES_tradnl" sz="2400" dirty="0"/>
              <a:t>El cartucho debe almacenarse en un lugar seco: </a:t>
            </a:r>
            <a:r>
              <a:rPr lang="es-ES_tradnl" sz="2400" dirty="0" smtClean="0"/>
              <a:t>tener </a:t>
            </a:r>
            <a:r>
              <a:rPr lang="es-ES_tradnl" sz="2400" dirty="0"/>
              <a:t>en cuenta las restricciones de almacenamiento y </a:t>
            </a:r>
            <a:r>
              <a:rPr lang="es-ES_tradnl" sz="2400" dirty="0" smtClean="0"/>
              <a:t>la vida </a:t>
            </a:r>
            <a:r>
              <a:rPr lang="es-ES_tradnl" sz="2400" dirty="0"/>
              <a:t>útil.</a:t>
            </a:r>
            <a:endParaRPr lang="en-US" altLang="en-US" sz="2400" dirty="0"/>
          </a:p>
        </p:txBody>
      </p:sp>
    </p:spTree>
    <p:extLst>
      <p:ext uri="{BB962C8B-B14F-4D97-AF65-F5344CB8AC3E}">
        <p14:creationId xmlns:p14="http://schemas.microsoft.com/office/powerpoint/2010/main" val="37302448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l"/>
            <a:r>
              <a:rPr lang="es-ES_tradnl" dirty="0"/>
              <a:t>Medio de recolección</a:t>
            </a:r>
            <a:endParaRPr lang="en-GB" dirty="0"/>
          </a:p>
        </p:txBody>
      </p:sp>
      <p:sp>
        <p:nvSpPr>
          <p:cNvPr id="3" name="Content Placeholder 2"/>
          <p:cNvSpPr>
            <a:spLocks noGrp="1"/>
          </p:cNvSpPr>
          <p:nvPr>
            <p:ph idx="1"/>
          </p:nvPr>
        </p:nvSpPr>
        <p:spPr>
          <a:xfrm>
            <a:off x="76200" y="1219200"/>
            <a:ext cx="8763000" cy="4343400"/>
          </a:xfrm>
        </p:spPr>
        <p:txBody>
          <a:bodyPr/>
          <a:lstStyle/>
          <a:p>
            <a:pPr algn="just"/>
            <a:r>
              <a:rPr lang="es-ES_tradnl" sz="2400" dirty="0"/>
              <a:t>El cartucho </a:t>
            </a:r>
            <a:r>
              <a:rPr lang="es-ES_tradnl" sz="2400" dirty="0" smtClean="0"/>
              <a:t>es diseñado </a:t>
            </a:r>
            <a:r>
              <a:rPr lang="es-ES_tradnl" sz="2400" dirty="0"/>
              <a:t>de modo que la deposición del yodo sea tan uniforme como sea posible.</a:t>
            </a:r>
          </a:p>
          <a:p>
            <a:pPr algn="just"/>
            <a:endParaRPr lang="en-GB" sz="2400" dirty="0"/>
          </a:p>
          <a:p>
            <a:pPr algn="just"/>
            <a:r>
              <a:rPr lang="es-ES_tradnl" sz="2400" dirty="0"/>
              <a:t>El fabricante deberá indicar cómo la eficiencia de  recolección está influenciada por la forma química del yodo, las condiciones atmosféricas y la presencia de otros compuestos químicos en el aire muestreado.</a:t>
            </a:r>
          </a:p>
          <a:p>
            <a:pPr algn="just"/>
            <a:endParaRPr lang="en-GB" sz="2400" dirty="0"/>
          </a:p>
          <a:p>
            <a:pPr algn="just"/>
            <a:r>
              <a:rPr lang="es-ES_tradnl" sz="2400" dirty="0"/>
              <a:t>El fabricante especificará las condiciones de almacenamiento del cartucho.</a:t>
            </a:r>
          </a:p>
          <a:p>
            <a:pPr algn="just"/>
            <a:endParaRPr lang="en-GB" sz="2400" dirty="0"/>
          </a:p>
        </p:txBody>
      </p:sp>
    </p:spTree>
    <p:extLst>
      <p:ext uri="{BB962C8B-B14F-4D97-AF65-F5344CB8AC3E}">
        <p14:creationId xmlns:p14="http://schemas.microsoft.com/office/powerpoint/2010/main" val="5278324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Rectangle 2"/>
          <p:cNvSpPr>
            <a:spLocks noGrp="1" noChangeArrowheads="1"/>
          </p:cNvSpPr>
          <p:nvPr>
            <p:ph type="title"/>
          </p:nvPr>
        </p:nvSpPr>
        <p:spPr/>
        <p:txBody>
          <a:bodyPr/>
          <a:lstStyle/>
          <a:p>
            <a:pPr algn="l"/>
            <a:r>
              <a:rPr lang="es-ES_tradnl" dirty="0"/>
              <a:t>Medio de recolección</a:t>
            </a:r>
            <a:endParaRPr lang="en-US" altLang="en-US" u="sng" dirty="0"/>
          </a:p>
        </p:txBody>
      </p:sp>
      <p:sp>
        <p:nvSpPr>
          <p:cNvPr id="451588" name="Rectangle 4"/>
          <p:cNvSpPr>
            <a:spLocks noGrp="1" noChangeArrowheads="1"/>
          </p:cNvSpPr>
          <p:nvPr>
            <p:ph type="body" idx="1"/>
          </p:nvPr>
        </p:nvSpPr>
        <p:spPr>
          <a:xfrm>
            <a:off x="320908" y="1219200"/>
            <a:ext cx="8604250" cy="5368925"/>
          </a:xfrm>
          <a:noFill/>
          <a:ln/>
        </p:spPr>
        <p:txBody>
          <a:bodyPr/>
          <a:lstStyle/>
          <a:p>
            <a:pPr algn="just"/>
            <a:r>
              <a:rPr lang="es-ES_tradnl" sz="2400" dirty="0"/>
              <a:t>Ejemplos </a:t>
            </a:r>
            <a:r>
              <a:rPr lang="es-ES_tradnl" sz="2400" dirty="0" smtClean="0"/>
              <a:t>de medios </a:t>
            </a:r>
            <a:r>
              <a:rPr lang="es-ES_tradnl" sz="2400" dirty="0"/>
              <a:t>de recolección</a:t>
            </a:r>
            <a:endParaRPr lang="en-US" altLang="en-US" sz="2400" dirty="0"/>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19500" y="1929468"/>
            <a:ext cx="2057400" cy="21838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0600" y="1905000"/>
            <a:ext cx="2114550" cy="2162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990600" y="4113342"/>
            <a:ext cx="2114550" cy="523220"/>
          </a:xfrm>
          <a:prstGeom prst="rect">
            <a:avLst/>
          </a:prstGeom>
          <a:noFill/>
        </p:spPr>
        <p:txBody>
          <a:bodyPr wrap="square" rtlCol="0">
            <a:spAutoFit/>
          </a:bodyPr>
          <a:lstStyle/>
          <a:p>
            <a:pPr algn="ctr"/>
            <a:r>
              <a:rPr lang="en-GB" sz="1400" dirty="0" err="1"/>
              <a:t>Cartucho</a:t>
            </a:r>
            <a:r>
              <a:rPr lang="en-GB" sz="1400" dirty="0"/>
              <a:t> de </a:t>
            </a:r>
            <a:r>
              <a:rPr lang="en-GB" sz="1400" dirty="0" err="1"/>
              <a:t>zeolita</a:t>
            </a:r>
            <a:r>
              <a:rPr lang="en-GB" sz="1400" dirty="0"/>
              <a:t> de </a:t>
            </a:r>
            <a:r>
              <a:rPr lang="en-GB" sz="1400" dirty="0" err="1"/>
              <a:t>plata</a:t>
            </a:r>
            <a:endParaRPr lang="en-GB" sz="1400" dirty="0"/>
          </a:p>
        </p:txBody>
      </p:sp>
      <p:sp>
        <p:nvSpPr>
          <p:cNvPr id="8" name="TextBox 7"/>
          <p:cNvSpPr txBox="1"/>
          <p:nvPr/>
        </p:nvSpPr>
        <p:spPr>
          <a:xfrm>
            <a:off x="3569166" y="4078361"/>
            <a:ext cx="2107734" cy="523220"/>
          </a:xfrm>
          <a:prstGeom prst="rect">
            <a:avLst/>
          </a:prstGeom>
          <a:noFill/>
        </p:spPr>
        <p:txBody>
          <a:bodyPr wrap="square" rtlCol="0">
            <a:spAutoFit/>
          </a:bodyPr>
          <a:lstStyle/>
          <a:p>
            <a:pPr algn="ctr"/>
            <a:r>
              <a:rPr lang="en-GB" sz="1400" dirty="0" err="1"/>
              <a:t>Cartucho</a:t>
            </a:r>
            <a:r>
              <a:rPr lang="en-GB" sz="1400" dirty="0"/>
              <a:t> de </a:t>
            </a:r>
            <a:r>
              <a:rPr lang="en-GB" sz="1400" dirty="0" err="1"/>
              <a:t>carbón</a:t>
            </a:r>
            <a:r>
              <a:rPr lang="en-GB" sz="1400" dirty="0"/>
              <a:t> </a:t>
            </a:r>
            <a:r>
              <a:rPr lang="en-GB" sz="1400" dirty="0" err="1"/>
              <a:t>activado</a:t>
            </a:r>
            <a:endParaRPr lang="en-GB" sz="1400" dirty="0"/>
          </a:p>
        </p:txBody>
      </p:sp>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00800" y="1917583"/>
            <a:ext cx="2095500" cy="2195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6400800" y="4186082"/>
            <a:ext cx="2095500" cy="307777"/>
          </a:xfrm>
          <a:prstGeom prst="rect">
            <a:avLst/>
          </a:prstGeom>
          <a:noFill/>
        </p:spPr>
        <p:txBody>
          <a:bodyPr wrap="square" rtlCol="0">
            <a:spAutoFit/>
          </a:bodyPr>
          <a:lstStyle/>
          <a:p>
            <a:pPr algn="ctr"/>
            <a:r>
              <a:rPr lang="en-GB" sz="1400" dirty="0" err="1"/>
              <a:t>Carbón</a:t>
            </a:r>
            <a:r>
              <a:rPr lang="en-GB" sz="1400" dirty="0"/>
              <a:t> </a:t>
            </a:r>
            <a:r>
              <a:rPr lang="en-GB" sz="1400" dirty="0" err="1"/>
              <a:t>activado</a:t>
            </a:r>
            <a:endParaRPr lang="en-GB" sz="1400" dirty="0"/>
          </a:p>
        </p:txBody>
      </p:sp>
    </p:spTree>
    <p:extLst>
      <p:ext uri="{BB962C8B-B14F-4D97-AF65-F5344CB8AC3E}">
        <p14:creationId xmlns:p14="http://schemas.microsoft.com/office/powerpoint/2010/main" val="39719854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2739" name="Rectangle 3"/>
          <p:cNvSpPr>
            <a:spLocks noGrp="1" noChangeArrowheads="1"/>
          </p:cNvSpPr>
          <p:nvPr>
            <p:ph type="body" idx="1"/>
          </p:nvPr>
        </p:nvSpPr>
        <p:spPr/>
        <p:txBody>
          <a:bodyPr/>
          <a:lstStyle/>
          <a:p>
            <a:pPr algn="ctr">
              <a:buFontTx/>
              <a:buNone/>
            </a:pPr>
            <a:endParaRPr lang="en-US" altLang="en-US" sz="3600" dirty="0"/>
          </a:p>
          <a:p>
            <a:pPr algn="ctr">
              <a:buFontTx/>
              <a:buNone/>
            </a:pPr>
            <a:endParaRPr lang="en-US" altLang="en-US" sz="3600" dirty="0"/>
          </a:p>
          <a:p>
            <a:pPr algn="ctr">
              <a:buFontTx/>
              <a:buNone/>
            </a:pPr>
            <a:r>
              <a:rPr lang="es-ES_tradnl" dirty="0"/>
              <a:t>Equipo utilizado para medición en tiempo real (MMTR)</a:t>
            </a:r>
            <a:r>
              <a:rPr lang="en-US" altLang="en-US" dirty="0"/>
              <a:t/>
            </a:r>
            <a:br>
              <a:rPr lang="en-US" altLang="en-US" dirty="0"/>
            </a:br>
            <a:endParaRPr lang="en-US" altLang="en-US" dirty="0"/>
          </a:p>
        </p:txBody>
      </p:sp>
    </p:spTree>
    <p:extLst>
      <p:ext uri="{BB962C8B-B14F-4D97-AF65-F5344CB8AC3E}">
        <p14:creationId xmlns:p14="http://schemas.microsoft.com/office/powerpoint/2010/main" val="36123014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s-ES_tradnl" sz="2800" dirty="0" smtClean="0"/>
              <a:t>Contenido</a:t>
            </a:r>
            <a:endParaRPr lang="en-GB" sz="2800" dirty="0"/>
          </a:p>
        </p:txBody>
      </p:sp>
      <p:sp>
        <p:nvSpPr>
          <p:cNvPr id="3" name="Content Placeholder 2"/>
          <p:cNvSpPr>
            <a:spLocks noGrp="1"/>
          </p:cNvSpPr>
          <p:nvPr>
            <p:ph idx="1"/>
          </p:nvPr>
        </p:nvSpPr>
        <p:spPr>
          <a:xfrm>
            <a:off x="274638" y="1628800"/>
            <a:ext cx="8689850" cy="3417168"/>
          </a:xfrm>
        </p:spPr>
        <p:txBody>
          <a:bodyPr/>
          <a:lstStyle/>
          <a:p>
            <a:r>
              <a:rPr lang="es-ES_tradnl" sz="2400" dirty="0"/>
              <a:t>I</a:t>
            </a:r>
            <a:r>
              <a:rPr lang="es-ES_tradnl" sz="2400" dirty="0" smtClean="0"/>
              <a:t>nformación general y relevancia</a:t>
            </a:r>
          </a:p>
          <a:p>
            <a:endParaRPr lang="es-ES_tradnl" sz="2400" dirty="0" smtClean="0"/>
          </a:p>
          <a:p>
            <a:r>
              <a:rPr lang="es-ES_tradnl" sz="2400" dirty="0" smtClean="0"/>
              <a:t>Técnicas de medición</a:t>
            </a:r>
          </a:p>
          <a:p>
            <a:endParaRPr lang="es-ES_tradnl" sz="2400" dirty="0" smtClean="0"/>
          </a:p>
          <a:p>
            <a:r>
              <a:rPr lang="es-ES_tradnl" sz="2400" dirty="0" smtClean="0"/>
              <a:t>Mediciones en tiempo </a:t>
            </a:r>
            <a:r>
              <a:rPr lang="es-ES_tradnl" sz="2400" dirty="0" smtClean="0"/>
              <a:t>real</a:t>
            </a:r>
          </a:p>
          <a:p>
            <a:endParaRPr lang="pt-BR" sz="2400" dirty="0"/>
          </a:p>
          <a:p>
            <a:r>
              <a:rPr lang="es-ES_tradnl" sz="2400" dirty="0"/>
              <a:t>Calibración, pruebas y </a:t>
            </a:r>
            <a:r>
              <a:rPr lang="es-ES" sz="2400" dirty="0"/>
              <a:t>v</a:t>
            </a:r>
            <a:r>
              <a:rPr lang="es-ES" altLang="es-ES_tradnl" sz="2400" dirty="0"/>
              <a:t>erificación</a:t>
            </a:r>
          </a:p>
          <a:p>
            <a:pPr marL="0" indent="0">
              <a:buNone/>
            </a:pPr>
            <a:endParaRPr lang="es-ES_tradnl" sz="2400" dirty="0" smtClean="0"/>
          </a:p>
        </p:txBody>
      </p:sp>
    </p:spTree>
    <p:extLst>
      <p:ext uri="{BB962C8B-B14F-4D97-AF65-F5344CB8AC3E}">
        <p14:creationId xmlns:p14="http://schemas.microsoft.com/office/powerpoint/2010/main" val="30988499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Rectangle 2"/>
          <p:cNvSpPr>
            <a:spLocks noGrp="1" noChangeArrowheads="1"/>
          </p:cNvSpPr>
          <p:nvPr>
            <p:ph type="title"/>
          </p:nvPr>
        </p:nvSpPr>
        <p:spPr>
          <a:xfrm>
            <a:off x="152400" y="76200"/>
            <a:ext cx="8756650" cy="1066800"/>
          </a:xfrm>
        </p:spPr>
        <p:txBody>
          <a:bodyPr/>
          <a:lstStyle/>
          <a:p>
            <a:r>
              <a:rPr lang="en-US" altLang="en-US" u="sng" dirty="0"/>
              <a:t/>
            </a:r>
            <a:br>
              <a:rPr lang="en-US" altLang="en-US" u="sng" dirty="0"/>
            </a:br>
            <a:r>
              <a:rPr lang="es-ES_tradnl" dirty="0"/>
              <a:t>Equipo utilizado para medición en tiempo real</a:t>
            </a:r>
            <a:r>
              <a:rPr lang="en-US" altLang="en-US" u="sng" dirty="0"/>
              <a:t/>
            </a:r>
            <a:br>
              <a:rPr lang="en-US" altLang="en-US" u="sng" dirty="0"/>
            </a:br>
            <a:endParaRPr lang="en-US" altLang="en-US" u="sng" dirty="0"/>
          </a:p>
        </p:txBody>
      </p:sp>
      <p:sp>
        <p:nvSpPr>
          <p:cNvPr id="448516" name="Rectangle 4"/>
          <p:cNvSpPr>
            <a:spLocks noGrp="1" noChangeArrowheads="1"/>
          </p:cNvSpPr>
          <p:nvPr>
            <p:ph type="body" idx="1"/>
          </p:nvPr>
        </p:nvSpPr>
        <p:spPr>
          <a:xfrm>
            <a:off x="304800" y="1066800"/>
            <a:ext cx="8604250" cy="5257800"/>
          </a:xfrm>
          <a:noFill/>
          <a:ln/>
        </p:spPr>
        <p:txBody>
          <a:bodyPr/>
          <a:lstStyle/>
          <a:p>
            <a:pPr>
              <a:buFontTx/>
              <a:buNone/>
            </a:pPr>
            <a:r>
              <a:rPr lang="es-ES_tradnl" sz="2400" dirty="0"/>
              <a:t>Un monitor de yodo en tiempo real consiste en:</a:t>
            </a:r>
          </a:p>
          <a:p>
            <a:pPr>
              <a:buFontTx/>
              <a:buNone/>
            </a:pPr>
            <a:endParaRPr lang="en-US" altLang="en-US" sz="2400" dirty="0"/>
          </a:p>
          <a:p>
            <a:pPr algn="just"/>
            <a:r>
              <a:rPr lang="es-ES" altLang="es-ES_tradnl" sz="2400" dirty="0"/>
              <a:t>Circuito de muestreo de aire </a:t>
            </a:r>
            <a:r>
              <a:rPr lang="es-ES_tradnl" sz="2400" dirty="0"/>
              <a:t>(bomba, tuberías, etc.)</a:t>
            </a:r>
          </a:p>
          <a:p>
            <a:pPr algn="just"/>
            <a:r>
              <a:rPr lang="es-ES_tradnl" sz="2400" dirty="0"/>
              <a:t>Medio de recolección</a:t>
            </a:r>
          </a:p>
          <a:p>
            <a:pPr algn="just"/>
            <a:r>
              <a:rPr lang="es-ES_tradnl" sz="2400" dirty="0"/>
              <a:t>Pre-filtro y separador de </a:t>
            </a:r>
            <a:r>
              <a:rPr lang="es-ES_tradnl" sz="2400" dirty="0" smtClean="0"/>
              <a:t>agua, que deben </a:t>
            </a:r>
            <a:r>
              <a:rPr lang="es-ES_tradnl" sz="2400" dirty="0"/>
              <a:t>colocarse antes del cartucho para retener aerosoles y humedad.</a:t>
            </a:r>
          </a:p>
          <a:p>
            <a:pPr algn="just"/>
            <a:r>
              <a:rPr lang="pt-BR" altLang="en-US" sz="2400" dirty="0"/>
              <a:t>Detector </a:t>
            </a:r>
            <a:r>
              <a:rPr lang="pt-BR" altLang="en-US" sz="2400" dirty="0" err="1"/>
              <a:t>gamma</a:t>
            </a:r>
            <a:endParaRPr lang="es-ES_tradnl" sz="2400" dirty="0"/>
          </a:p>
          <a:p>
            <a:pPr algn="just"/>
            <a:r>
              <a:rPr lang="es-ES_tradnl" sz="2400" dirty="0"/>
              <a:t>Dispositivo de medición del volumen de aire de muestreo</a:t>
            </a:r>
          </a:p>
          <a:p>
            <a:pPr marL="3200400" lvl="7" indent="0" algn="just">
              <a:buNone/>
            </a:pPr>
            <a:r>
              <a:rPr lang="es-ES_tradnl" altLang="en-US" dirty="0"/>
              <a:t>y</a:t>
            </a:r>
            <a:endParaRPr lang="en-US" altLang="en-US" dirty="0"/>
          </a:p>
          <a:p>
            <a:r>
              <a:rPr lang="es-ES_tradnl" sz="2400" dirty="0" smtClean="0"/>
              <a:t>Software </a:t>
            </a:r>
            <a:r>
              <a:rPr lang="es-ES_tradnl" sz="2400" dirty="0"/>
              <a:t>de procesamiento de datos</a:t>
            </a:r>
          </a:p>
          <a:p>
            <a:r>
              <a:rPr lang="es-ES" altLang="es-ES_tradnl" sz="2400" dirty="0" smtClean="0"/>
              <a:t>Dispositivo </a:t>
            </a:r>
            <a:r>
              <a:rPr lang="es-ES" altLang="es-ES_tradnl" sz="2400" dirty="0"/>
              <a:t>de </a:t>
            </a:r>
            <a:r>
              <a:rPr lang="es-ES_tradnl" sz="2400" dirty="0"/>
              <a:t>alarma (Bq total o Bq/m</a:t>
            </a:r>
            <a:r>
              <a:rPr lang="es-ES_tradnl" sz="2400" baseline="30000" dirty="0"/>
              <a:t>3</a:t>
            </a:r>
            <a:r>
              <a:rPr lang="es-ES_tradnl" sz="2400" dirty="0"/>
              <a:t>)</a:t>
            </a:r>
            <a:endParaRPr lang="en-US" altLang="en-US" sz="2400" dirty="0"/>
          </a:p>
        </p:txBody>
      </p:sp>
    </p:spTree>
    <p:extLst>
      <p:ext uri="{BB962C8B-B14F-4D97-AF65-F5344CB8AC3E}">
        <p14:creationId xmlns:p14="http://schemas.microsoft.com/office/powerpoint/2010/main" val="14959194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8" name="Rectangle 2"/>
          <p:cNvSpPr>
            <a:spLocks noGrp="1" noChangeArrowheads="1"/>
          </p:cNvSpPr>
          <p:nvPr>
            <p:ph type="title"/>
          </p:nvPr>
        </p:nvSpPr>
        <p:spPr>
          <a:xfrm>
            <a:off x="304800" y="152400"/>
            <a:ext cx="8604250" cy="838200"/>
          </a:xfrm>
        </p:spPr>
        <p:txBody>
          <a:bodyPr/>
          <a:lstStyle/>
          <a:p>
            <a:pPr algn="l"/>
            <a:r>
              <a:rPr lang="es-ES_tradnl" altLang="en-US" dirty="0"/>
              <a:t>C</a:t>
            </a:r>
            <a:r>
              <a:rPr lang="es-ES_tradnl" altLang="es-ES_tradnl" dirty="0"/>
              <a:t>ircuito de muestreo de aire</a:t>
            </a:r>
            <a:endParaRPr lang="es-ES_tradnl" altLang="en-US" sz="3600" dirty="0"/>
          </a:p>
        </p:txBody>
      </p:sp>
      <p:sp>
        <p:nvSpPr>
          <p:cNvPr id="449540" name="Rectangle 4"/>
          <p:cNvSpPr>
            <a:spLocks noGrp="1" noChangeArrowheads="1"/>
          </p:cNvSpPr>
          <p:nvPr>
            <p:ph type="body" idx="1"/>
          </p:nvPr>
        </p:nvSpPr>
        <p:spPr>
          <a:noFill/>
          <a:ln/>
        </p:spPr>
        <p:txBody>
          <a:bodyPr/>
          <a:lstStyle/>
          <a:p>
            <a:pPr algn="just">
              <a:lnSpc>
                <a:spcPct val="80000"/>
              </a:lnSpc>
              <a:buFontTx/>
              <a:buNone/>
            </a:pPr>
            <a:r>
              <a:rPr lang="es-ES_tradnl" sz="2400" dirty="0"/>
              <a:t>El equipo de muestreo de aire consta de los siguientes componentes</a:t>
            </a:r>
            <a:r>
              <a:rPr lang="en-US" altLang="en-US" sz="2400" dirty="0"/>
              <a:t>:</a:t>
            </a:r>
          </a:p>
          <a:p>
            <a:pPr algn="just">
              <a:lnSpc>
                <a:spcPct val="80000"/>
              </a:lnSpc>
            </a:pPr>
            <a:endParaRPr lang="en-US" altLang="en-US" sz="2400" dirty="0"/>
          </a:p>
          <a:p>
            <a:pPr algn="just">
              <a:lnSpc>
                <a:spcPct val="80000"/>
              </a:lnSpc>
            </a:pPr>
            <a:r>
              <a:rPr lang="es-ES" altLang="es-ES_tradnl" sz="2400" dirty="0"/>
              <a:t>Cabezal de muestreo</a:t>
            </a:r>
            <a:r>
              <a:rPr lang="es-ES_tradnl" sz="2400" dirty="0"/>
              <a:t>;</a:t>
            </a:r>
          </a:p>
          <a:p>
            <a:pPr algn="just">
              <a:lnSpc>
                <a:spcPct val="80000"/>
              </a:lnSpc>
            </a:pPr>
            <a:endParaRPr lang="en-US" altLang="en-US" sz="2400" dirty="0"/>
          </a:p>
          <a:p>
            <a:pPr algn="just">
              <a:lnSpc>
                <a:spcPct val="80000"/>
              </a:lnSpc>
            </a:pPr>
            <a:r>
              <a:rPr lang="es-ES_tradnl" sz="2400" dirty="0"/>
              <a:t>tubería para transportar el yodo al cartucho;</a:t>
            </a:r>
          </a:p>
          <a:p>
            <a:pPr algn="just">
              <a:lnSpc>
                <a:spcPct val="80000"/>
              </a:lnSpc>
            </a:pPr>
            <a:endParaRPr lang="en-US" altLang="en-US" sz="2400" dirty="0"/>
          </a:p>
          <a:p>
            <a:pPr algn="just">
              <a:lnSpc>
                <a:spcPct val="80000"/>
              </a:lnSpc>
            </a:pPr>
            <a:r>
              <a:rPr lang="es-ES_tradnl" sz="2400" dirty="0"/>
              <a:t>dispositivo para medir la caída de presión del cartucho;</a:t>
            </a:r>
          </a:p>
          <a:p>
            <a:pPr algn="just">
              <a:lnSpc>
                <a:spcPct val="80000"/>
              </a:lnSpc>
            </a:pPr>
            <a:endParaRPr lang="en-US" altLang="en-US" sz="2400" dirty="0"/>
          </a:p>
          <a:p>
            <a:pPr algn="just">
              <a:lnSpc>
                <a:spcPct val="80000"/>
              </a:lnSpc>
            </a:pPr>
            <a:r>
              <a:rPr lang="es-ES" altLang="es-ES_tradnl" sz="2400" dirty="0"/>
              <a:t>dispositivo de medición de tasa (o volumen) de flujo.</a:t>
            </a:r>
            <a:endParaRPr lang="en-US" altLang="en-US" sz="2800" dirty="0"/>
          </a:p>
        </p:txBody>
      </p:sp>
    </p:spTree>
    <p:extLst>
      <p:ext uri="{BB962C8B-B14F-4D97-AF65-F5344CB8AC3E}">
        <p14:creationId xmlns:p14="http://schemas.microsoft.com/office/powerpoint/2010/main" val="23905732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2"/>
          <p:cNvSpPr>
            <a:spLocks noGrp="1" noChangeArrowheads="1"/>
          </p:cNvSpPr>
          <p:nvPr>
            <p:ph type="title"/>
          </p:nvPr>
        </p:nvSpPr>
        <p:spPr/>
        <p:txBody>
          <a:bodyPr/>
          <a:lstStyle/>
          <a:p>
            <a:pPr algn="l"/>
            <a:r>
              <a:rPr lang="en-US" altLang="en-US" u="sng" dirty="0"/>
              <a:t/>
            </a:r>
            <a:br>
              <a:rPr lang="en-US" altLang="en-US" u="sng" dirty="0"/>
            </a:br>
            <a:r>
              <a:rPr lang="en-US" altLang="en-US" dirty="0"/>
              <a:t>C</a:t>
            </a:r>
            <a:r>
              <a:rPr lang="es-ES" altLang="es-ES_tradnl" dirty="0" err="1"/>
              <a:t>ircuito</a:t>
            </a:r>
            <a:r>
              <a:rPr lang="es-ES" altLang="es-ES_tradnl" dirty="0"/>
              <a:t> de muestreo de aire</a:t>
            </a:r>
            <a:r>
              <a:rPr lang="en-US" altLang="en-US" u="sng" dirty="0"/>
              <a:t/>
            </a:r>
            <a:br>
              <a:rPr lang="en-US" altLang="en-US" u="sng" dirty="0"/>
            </a:br>
            <a:endParaRPr lang="en-US" altLang="en-US" u="sng" dirty="0"/>
          </a:p>
        </p:txBody>
      </p:sp>
      <p:sp>
        <p:nvSpPr>
          <p:cNvPr id="450563" name="Rectangle 3"/>
          <p:cNvSpPr>
            <a:spLocks noGrp="1" noChangeArrowheads="1"/>
          </p:cNvSpPr>
          <p:nvPr>
            <p:ph type="body" idx="1"/>
          </p:nvPr>
        </p:nvSpPr>
        <p:spPr>
          <a:xfrm>
            <a:off x="228600" y="1143000"/>
            <a:ext cx="8604250" cy="4775200"/>
          </a:xfrm>
        </p:spPr>
        <p:txBody>
          <a:bodyPr/>
          <a:lstStyle/>
          <a:p>
            <a:pPr algn="just">
              <a:lnSpc>
                <a:spcPct val="80000"/>
              </a:lnSpc>
            </a:pPr>
            <a:endParaRPr lang="en-US" altLang="en-US" sz="2400" dirty="0"/>
          </a:p>
          <a:p>
            <a:pPr algn="just">
              <a:lnSpc>
                <a:spcPct val="80000"/>
              </a:lnSpc>
            </a:pPr>
            <a:r>
              <a:rPr lang="es-ES_tradnl" sz="2400" dirty="0"/>
              <a:t>Una bomba de muestreo</a:t>
            </a:r>
            <a:r>
              <a:rPr lang="en-US" altLang="en-US" sz="2400" dirty="0"/>
              <a:t>.</a:t>
            </a:r>
          </a:p>
          <a:p>
            <a:pPr algn="just">
              <a:lnSpc>
                <a:spcPct val="80000"/>
              </a:lnSpc>
            </a:pPr>
            <a:endParaRPr lang="en-US" altLang="en-US" sz="2400" dirty="0"/>
          </a:p>
          <a:p>
            <a:pPr algn="just">
              <a:lnSpc>
                <a:spcPct val="80000"/>
              </a:lnSpc>
            </a:pPr>
            <a:r>
              <a:rPr lang="es-ES_tradnl" sz="2400" dirty="0"/>
              <a:t>Se debe colocar un </a:t>
            </a:r>
            <a:r>
              <a:rPr lang="es-ES_tradnl" sz="2400" dirty="0" err="1"/>
              <a:t>prefiltro</a:t>
            </a:r>
            <a:r>
              <a:rPr lang="es-ES_tradnl" sz="2400" dirty="0"/>
              <a:t> antes del cartucho para retener aerosoles</a:t>
            </a:r>
            <a:r>
              <a:rPr lang="en-US" altLang="en-US" sz="2400" dirty="0" smtClean="0"/>
              <a:t>.  </a:t>
            </a:r>
            <a:endParaRPr lang="en-US" altLang="en-US" sz="2400" dirty="0"/>
          </a:p>
          <a:p>
            <a:pPr algn="just">
              <a:lnSpc>
                <a:spcPct val="80000"/>
              </a:lnSpc>
            </a:pPr>
            <a:endParaRPr lang="en-US" altLang="en-US" sz="2400" dirty="0"/>
          </a:p>
          <a:p>
            <a:pPr algn="just">
              <a:lnSpc>
                <a:spcPct val="80000"/>
              </a:lnSpc>
            </a:pPr>
            <a:r>
              <a:rPr lang="es-ES_tradnl" sz="2400" dirty="0"/>
              <a:t>El caudal de muestreo </a:t>
            </a:r>
            <a:r>
              <a:rPr lang="es-ES_tradnl" sz="2400" dirty="0" smtClean="0"/>
              <a:t>generalmente varía entre </a:t>
            </a:r>
            <a:r>
              <a:rPr lang="es-ES_tradnl" sz="2400" dirty="0"/>
              <a:t>30 y 100 litros por minuto. Este valor puede compararse con la tasa respiratoria de 20 litros por minuto de un hombre en el lugar del trabajo.</a:t>
            </a:r>
            <a:endParaRPr lang="en-US" altLang="en-US" sz="2000" dirty="0"/>
          </a:p>
        </p:txBody>
      </p:sp>
    </p:spTree>
    <p:extLst>
      <p:ext uri="{BB962C8B-B14F-4D97-AF65-F5344CB8AC3E}">
        <p14:creationId xmlns:p14="http://schemas.microsoft.com/office/powerpoint/2010/main" val="24105643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p:txBody>
          <a:bodyPr/>
          <a:lstStyle/>
          <a:p>
            <a:pPr algn="l"/>
            <a:r>
              <a:rPr lang="es-ES_tradnl" dirty="0"/>
              <a:t>Conjunto de medición </a:t>
            </a:r>
            <a:endParaRPr lang="en-US" altLang="en-US" u="sng" dirty="0"/>
          </a:p>
        </p:txBody>
      </p:sp>
      <p:sp>
        <p:nvSpPr>
          <p:cNvPr id="452611" name="Rectangle 3"/>
          <p:cNvSpPr>
            <a:spLocks noGrp="1" noChangeArrowheads="1"/>
          </p:cNvSpPr>
          <p:nvPr>
            <p:ph type="body" idx="1"/>
          </p:nvPr>
        </p:nvSpPr>
        <p:spPr>
          <a:xfrm>
            <a:off x="304800" y="1295400"/>
            <a:ext cx="8763000" cy="5257800"/>
          </a:xfrm>
        </p:spPr>
        <p:txBody>
          <a:bodyPr/>
          <a:lstStyle/>
          <a:p>
            <a:pPr algn="just"/>
            <a:r>
              <a:rPr lang="es-ES_tradnl" sz="2400" dirty="0"/>
              <a:t>Los monitores disponibles actualmente están equipados con detectores NaI(Tl).</a:t>
            </a:r>
          </a:p>
          <a:p>
            <a:pPr algn="just"/>
            <a:endParaRPr lang="en-US" altLang="en-US" sz="2400" dirty="0"/>
          </a:p>
          <a:p>
            <a:pPr algn="just">
              <a:lnSpc>
                <a:spcPct val="80000"/>
              </a:lnSpc>
            </a:pPr>
            <a:r>
              <a:rPr lang="es-ES_tradnl" sz="2400" dirty="0"/>
              <a:t>Se debe colocar el detector a un lado del cartucho debido a que el yodo es retenido en el medio por capas sucesivas de arriba hacia abajo de la corriente de aire. </a:t>
            </a:r>
          </a:p>
          <a:p>
            <a:pPr algn="just">
              <a:lnSpc>
                <a:spcPct val="80000"/>
              </a:lnSpc>
            </a:pPr>
            <a:endParaRPr lang="en-US" altLang="en-US" sz="2400" dirty="0">
              <a:solidFill>
                <a:srgbClr val="FF0000"/>
              </a:solidFill>
            </a:endParaRPr>
          </a:p>
          <a:p>
            <a:pPr algn="just">
              <a:lnSpc>
                <a:spcPct val="80000"/>
              </a:lnSpc>
            </a:pPr>
            <a:r>
              <a:rPr lang="es-ES" altLang="es-ES_tradnl" sz="2400" dirty="0"/>
              <a:t>De esta forma la eficiencia de </a:t>
            </a:r>
            <a:r>
              <a:rPr lang="es-ES" altLang="es-ES_tradnl" sz="2400" dirty="0" smtClean="0"/>
              <a:t>detección </a:t>
            </a:r>
            <a:r>
              <a:rPr lang="es-ES" altLang="es-ES_tradnl" sz="2400" dirty="0"/>
              <a:t>es bastante independiente de la </a:t>
            </a:r>
            <a:r>
              <a:rPr lang="es-ES" altLang="es-ES_tradnl" sz="2400" dirty="0" smtClean="0"/>
              <a:t>posición </a:t>
            </a:r>
            <a:r>
              <a:rPr lang="es-ES" altLang="es-ES_tradnl" sz="2400" dirty="0"/>
              <a:t>donde el yodo fue retenido.</a:t>
            </a:r>
          </a:p>
          <a:p>
            <a:pPr algn="just">
              <a:lnSpc>
                <a:spcPct val="80000"/>
              </a:lnSpc>
            </a:pPr>
            <a:endParaRPr lang="en-US" altLang="en-US" sz="2400" dirty="0"/>
          </a:p>
          <a:p>
            <a:pPr algn="just">
              <a:lnSpc>
                <a:spcPct val="80000"/>
              </a:lnSpc>
            </a:pPr>
            <a:r>
              <a:rPr lang="es-ES_tradnl" sz="2400" dirty="0"/>
              <a:t>El fabricante especificará las características y las dimensiones del detector.</a:t>
            </a:r>
            <a:endParaRPr lang="en-US" altLang="en-US" sz="2400" dirty="0"/>
          </a:p>
        </p:txBody>
      </p:sp>
    </p:spTree>
    <p:extLst>
      <p:ext uri="{BB962C8B-B14F-4D97-AF65-F5344CB8AC3E}">
        <p14:creationId xmlns:p14="http://schemas.microsoft.com/office/powerpoint/2010/main" val="25262718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s-ES_tradnl" altLang="en-US" dirty="0"/>
              <a:t>Electrónica y software asociadas y alarmas</a:t>
            </a:r>
            <a:endParaRPr lang="en-US" dirty="0"/>
          </a:p>
        </p:txBody>
      </p:sp>
      <p:sp>
        <p:nvSpPr>
          <p:cNvPr id="3" name="Content Placeholder 2"/>
          <p:cNvSpPr>
            <a:spLocks noGrp="1"/>
          </p:cNvSpPr>
          <p:nvPr>
            <p:ph idx="1"/>
          </p:nvPr>
        </p:nvSpPr>
        <p:spPr>
          <a:xfrm>
            <a:off x="274638" y="1219200"/>
            <a:ext cx="8593137" cy="4572000"/>
          </a:xfrm>
        </p:spPr>
        <p:txBody>
          <a:bodyPr/>
          <a:lstStyle/>
          <a:p>
            <a:pPr marL="0" indent="0" algn="just">
              <a:buNone/>
            </a:pPr>
            <a:endParaRPr lang="en-US" altLang="en-US" sz="2600" dirty="0"/>
          </a:p>
          <a:p>
            <a:pPr algn="just"/>
            <a:r>
              <a:rPr lang="es-ES_tradnl" sz="2400" dirty="0"/>
              <a:t>El software de procesamiento de datos se utiliza para calcular en tiempo real la actividad volumétrica del yodo, para </a:t>
            </a:r>
            <a:r>
              <a:rPr lang="es-ES_tradnl" sz="2400" dirty="0" smtClean="0"/>
              <a:t>activar </a:t>
            </a:r>
            <a:r>
              <a:rPr lang="es-ES_tradnl" sz="2400" dirty="0"/>
              <a:t>alarmas y </a:t>
            </a:r>
            <a:r>
              <a:rPr lang="es-ES_tradnl" sz="2400" dirty="0" smtClean="0"/>
              <a:t>almacenar </a:t>
            </a:r>
            <a:r>
              <a:rPr lang="es-ES_tradnl" sz="2400" dirty="0"/>
              <a:t>datos.</a:t>
            </a:r>
          </a:p>
          <a:p>
            <a:pPr algn="just"/>
            <a:endParaRPr lang="en-US" altLang="en-US" sz="2400" dirty="0"/>
          </a:p>
          <a:p>
            <a:pPr algn="just"/>
            <a:r>
              <a:rPr lang="es-ES_tradnl" sz="2400" dirty="0"/>
              <a:t>Las alarmas sonoras y/o visuales informan al usuario cuando se </a:t>
            </a:r>
            <a:r>
              <a:rPr lang="es-ES_tradnl" sz="2400" dirty="0" smtClean="0"/>
              <a:t>ha excedido </a:t>
            </a:r>
            <a:r>
              <a:rPr lang="es-ES_tradnl" sz="2400" dirty="0"/>
              <a:t>un límite de actividad volumétrica o cuando el equipo funciona mal o falla.</a:t>
            </a:r>
            <a:r>
              <a:rPr lang="en-US" altLang="en-US" sz="2400" dirty="0"/>
              <a:t>    </a:t>
            </a:r>
          </a:p>
          <a:p>
            <a:endParaRPr lang="en-US" dirty="0"/>
          </a:p>
        </p:txBody>
      </p:sp>
    </p:spTree>
    <p:extLst>
      <p:ext uri="{BB962C8B-B14F-4D97-AF65-F5344CB8AC3E}">
        <p14:creationId xmlns:p14="http://schemas.microsoft.com/office/powerpoint/2010/main" val="16132646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114" name="Rectangle 2"/>
          <p:cNvSpPr>
            <a:spLocks noGrp="1" noChangeArrowheads="1"/>
          </p:cNvSpPr>
          <p:nvPr>
            <p:ph type="title"/>
          </p:nvPr>
        </p:nvSpPr>
        <p:spPr/>
        <p:txBody>
          <a:bodyPr/>
          <a:lstStyle/>
          <a:p>
            <a:pPr algn="l"/>
            <a:r>
              <a:rPr lang="en-GB" altLang="en-US" dirty="0" err="1"/>
              <a:t>Detectores</a:t>
            </a:r>
            <a:r>
              <a:rPr lang="en-GB" altLang="en-US" dirty="0"/>
              <a:t> NaI</a:t>
            </a:r>
            <a:endParaRPr lang="en-US" altLang="en-US" dirty="0"/>
          </a:p>
        </p:txBody>
      </p:sp>
      <p:sp>
        <p:nvSpPr>
          <p:cNvPr id="474115" name="Rectangle 3"/>
          <p:cNvSpPr>
            <a:spLocks noGrp="1" noChangeArrowheads="1"/>
          </p:cNvSpPr>
          <p:nvPr>
            <p:ph type="body" idx="1"/>
          </p:nvPr>
        </p:nvSpPr>
        <p:spPr>
          <a:xfrm>
            <a:off x="304800" y="1219200"/>
            <a:ext cx="8593137" cy="4572000"/>
          </a:xfrm>
        </p:spPr>
        <p:txBody>
          <a:bodyPr/>
          <a:lstStyle/>
          <a:p>
            <a:pPr marL="609600" indent="-609600">
              <a:lnSpc>
                <a:spcPct val="80000"/>
              </a:lnSpc>
              <a:buFontTx/>
              <a:buNone/>
            </a:pPr>
            <a:r>
              <a:rPr lang="es-ES_tradnl" altLang="en-US" sz="2400" dirty="0"/>
              <a:t>Ventajas:</a:t>
            </a:r>
          </a:p>
          <a:p>
            <a:pPr marL="609600" indent="-609600">
              <a:lnSpc>
                <a:spcPct val="80000"/>
              </a:lnSpc>
              <a:buFontTx/>
              <a:buNone/>
            </a:pPr>
            <a:endParaRPr lang="en-GB" altLang="en-US" sz="2400" dirty="0"/>
          </a:p>
          <a:p>
            <a:pPr marL="1371600" lvl="2" indent="-457200">
              <a:lnSpc>
                <a:spcPct val="80000"/>
              </a:lnSpc>
            </a:pPr>
            <a:r>
              <a:rPr lang="es-ES_tradnl" dirty="0"/>
              <a:t>Alta eficiencia de detección.</a:t>
            </a:r>
          </a:p>
          <a:p>
            <a:pPr marL="1371600" lvl="2" indent="-457200">
              <a:lnSpc>
                <a:spcPct val="80000"/>
              </a:lnSpc>
            </a:pPr>
            <a:endParaRPr lang="en-GB" altLang="en-US" sz="2400" dirty="0"/>
          </a:p>
          <a:p>
            <a:pPr marL="1371600" lvl="2" indent="-457200">
              <a:lnSpc>
                <a:spcPct val="80000"/>
              </a:lnSpc>
            </a:pPr>
            <a:r>
              <a:rPr lang="es-ES_tradnl" dirty="0"/>
              <a:t>Bajo costo de mantenimiento.</a:t>
            </a:r>
          </a:p>
          <a:p>
            <a:pPr marL="1371600" lvl="2" indent="-457200">
              <a:lnSpc>
                <a:spcPct val="80000"/>
              </a:lnSpc>
            </a:pPr>
            <a:endParaRPr lang="en-GB" altLang="en-US" sz="2400" dirty="0"/>
          </a:p>
          <a:p>
            <a:pPr marL="609600" indent="-609600">
              <a:lnSpc>
                <a:spcPct val="80000"/>
              </a:lnSpc>
              <a:buFontTx/>
              <a:buNone/>
            </a:pPr>
            <a:r>
              <a:rPr lang="es-ES_tradnl" altLang="en-US" sz="2400" dirty="0"/>
              <a:t>Limitaciones:</a:t>
            </a:r>
          </a:p>
          <a:p>
            <a:pPr marL="609600" indent="-609600">
              <a:lnSpc>
                <a:spcPct val="80000"/>
              </a:lnSpc>
              <a:buFontTx/>
              <a:buNone/>
            </a:pPr>
            <a:endParaRPr lang="en-GB" altLang="en-US" sz="2400" dirty="0"/>
          </a:p>
          <a:p>
            <a:pPr marL="1371600" lvl="2" indent="-457200">
              <a:lnSpc>
                <a:spcPct val="80000"/>
              </a:lnSpc>
            </a:pPr>
            <a:r>
              <a:rPr lang="es-ES_tradnl" dirty="0"/>
              <a:t>Sensible a la temperatura ambiental.</a:t>
            </a:r>
          </a:p>
          <a:p>
            <a:pPr marL="1371600" lvl="2" indent="-457200">
              <a:lnSpc>
                <a:spcPct val="80000"/>
              </a:lnSpc>
            </a:pPr>
            <a:endParaRPr lang="en-GB" altLang="en-US" sz="2400" dirty="0"/>
          </a:p>
          <a:p>
            <a:pPr marL="1371600" lvl="2" indent="-457200">
              <a:lnSpc>
                <a:spcPct val="80000"/>
              </a:lnSpc>
            </a:pPr>
            <a:r>
              <a:rPr lang="es-ES_tradnl" dirty="0"/>
              <a:t>Baja resolución del espectro gamma.</a:t>
            </a:r>
            <a:endParaRPr lang="en-US" altLang="en-US" dirty="0"/>
          </a:p>
        </p:txBody>
      </p:sp>
    </p:spTree>
    <p:extLst>
      <p:ext uri="{BB962C8B-B14F-4D97-AF65-F5344CB8AC3E}">
        <p14:creationId xmlns:p14="http://schemas.microsoft.com/office/powerpoint/2010/main" val="2250904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162" name="Rectangle 2"/>
          <p:cNvSpPr>
            <a:spLocks noGrp="1" noChangeArrowheads="1"/>
          </p:cNvSpPr>
          <p:nvPr>
            <p:ph type="title"/>
          </p:nvPr>
        </p:nvSpPr>
        <p:spPr/>
        <p:txBody>
          <a:bodyPr/>
          <a:lstStyle/>
          <a:p>
            <a:pPr marL="609600" indent="-609600" algn="l"/>
            <a:r>
              <a:rPr lang="es-ES_tradnl" altLang="en-US" dirty="0"/>
              <a:t>Detectores HPGe </a:t>
            </a:r>
          </a:p>
        </p:txBody>
      </p:sp>
      <p:sp>
        <p:nvSpPr>
          <p:cNvPr id="476163" name="Rectangle 3"/>
          <p:cNvSpPr>
            <a:spLocks noGrp="1" noChangeArrowheads="1"/>
          </p:cNvSpPr>
          <p:nvPr>
            <p:ph type="body" idx="1"/>
          </p:nvPr>
        </p:nvSpPr>
        <p:spPr/>
        <p:txBody>
          <a:bodyPr/>
          <a:lstStyle/>
          <a:p>
            <a:pPr marL="609600" indent="-609600">
              <a:lnSpc>
                <a:spcPct val="80000"/>
              </a:lnSpc>
              <a:buFontTx/>
              <a:buNone/>
            </a:pPr>
            <a:r>
              <a:rPr lang="es-ES_tradnl" altLang="en-US" sz="2400" dirty="0"/>
              <a:t>Ventajas:</a:t>
            </a:r>
          </a:p>
          <a:p>
            <a:pPr algn="just">
              <a:lnSpc>
                <a:spcPct val="90000"/>
              </a:lnSpc>
              <a:buFontTx/>
              <a:buNone/>
            </a:pPr>
            <a:endParaRPr lang="en-GB" altLang="en-US" sz="2400" dirty="0"/>
          </a:p>
          <a:p>
            <a:pPr lvl="1" algn="just">
              <a:lnSpc>
                <a:spcPct val="90000"/>
              </a:lnSpc>
            </a:pPr>
            <a:r>
              <a:rPr lang="es-ES_tradnl" sz="2400" dirty="0" smtClean="0"/>
              <a:t>Muy alta </a:t>
            </a:r>
            <a:r>
              <a:rPr lang="es-ES_tradnl" sz="2400" dirty="0"/>
              <a:t>resolución del espectro gamma</a:t>
            </a:r>
            <a:r>
              <a:rPr lang="en-GB" altLang="en-US" sz="2400" dirty="0"/>
              <a:t>.</a:t>
            </a:r>
          </a:p>
          <a:p>
            <a:pPr lvl="1" algn="just">
              <a:lnSpc>
                <a:spcPct val="90000"/>
              </a:lnSpc>
            </a:pPr>
            <a:endParaRPr lang="en-GB" altLang="en-US" sz="2400" dirty="0"/>
          </a:p>
          <a:p>
            <a:pPr marL="609600" indent="-609600">
              <a:lnSpc>
                <a:spcPct val="80000"/>
              </a:lnSpc>
              <a:buFontTx/>
              <a:buNone/>
            </a:pPr>
            <a:r>
              <a:rPr lang="es-ES_tradnl" altLang="en-US" sz="2400" dirty="0"/>
              <a:t>Limitaciones:</a:t>
            </a:r>
          </a:p>
          <a:p>
            <a:pPr algn="just">
              <a:lnSpc>
                <a:spcPct val="90000"/>
              </a:lnSpc>
              <a:buFontTx/>
              <a:buNone/>
            </a:pPr>
            <a:endParaRPr lang="en-GB" altLang="en-US" sz="2400" dirty="0"/>
          </a:p>
          <a:p>
            <a:pPr lvl="1" algn="just">
              <a:lnSpc>
                <a:spcPct val="90000"/>
              </a:lnSpc>
            </a:pPr>
            <a:r>
              <a:rPr lang="es-ES_tradnl" sz="2400" dirty="0" smtClean="0"/>
              <a:t>Menor </a:t>
            </a:r>
            <a:r>
              <a:rPr lang="es-ES_tradnl" sz="2400" dirty="0"/>
              <a:t>eficiencia de detección que los detectores NaI</a:t>
            </a:r>
            <a:r>
              <a:rPr lang="en-GB" sz="2400" dirty="0"/>
              <a:t>;</a:t>
            </a:r>
            <a:endParaRPr lang="en-GB" altLang="en-US" sz="2400" dirty="0"/>
          </a:p>
          <a:p>
            <a:pPr lvl="1" algn="just">
              <a:lnSpc>
                <a:spcPct val="90000"/>
              </a:lnSpc>
            </a:pPr>
            <a:endParaRPr lang="en-GB" altLang="en-US" sz="2400" dirty="0"/>
          </a:p>
          <a:p>
            <a:pPr lvl="1" algn="just">
              <a:lnSpc>
                <a:spcPct val="90000"/>
              </a:lnSpc>
            </a:pPr>
            <a:r>
              <a:rPr lang="es-ES_tradnl" sz="2400" dirty="0" smtClean="0"/>
              <a:t>Necesidad </a:t>
            </a:r>
            <a:r>
              <a:rPr lang="es-ES_tradnl" sz="2400" dirty="0"/>
              <a:t>de enfriar el detector.</a:t>
            </a:r>
            <a:endParaRPr lang="en-US" altLang="en-US" sz="2400" dirty="0"/>
          </a:p>
        </p:txBody>
      </p:sp>
    </p:spTree>
    <p:extLst>
      <p:ext uri="{BB962C8B-B14F-4D97-AF65-F5344CB8AC3E}">
        <p14:creationId xmlns:p14="http://schemas.microsoft.com/office/powerpoint/2010/main" val="20085346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91" name="Rectangle 3"/>
          <p:cNvSpPr>
            <a:spLocks noGrp="1" noChangeArrowheads="1"/>
          </p:cNvSpPr>
          <p:nvPr>
            <p:ph type="body" idx="1"/>
          </p:nvPr>
        </p:nvSpPr>
        <p:spPr/>
        <p:txBody>
          <a:bodyPr/>
          <a:lstStyle/>
          <a:p>
            <a:pPr algn="ctr">
              <a:buFontTx/>
              <a:buNone/>
            </a:pPr>
            <a:endParaRPr lang="en-US" altLang="en-US" sz="3600" dirty="0"/>
          </a:p>
          <a:p>
            <a:pPr algn="ctr">
              <a:buFontTx/>
              <a:buNone/>
            </a:pPr>
            <a:endParaRPr lang="en-US" altLang="en-US" sz="3600" dirty="0"/>
          </a:p>
          <a:p>
            <a:pPr algn="ctr">
              <a:buFontTx/>
              <a:buNone/>
            </a:pPr>
            <a:endParaRPr lang="en-US" altLang="en-US" sz="1800" dirty="0"/>
          </a:p>
          <a:p>
            <a:pPr algn="ctr">
              <a:buFontTx/>
              <a:buNone/>
            </a:pPr>
            <a:r>
              <a:rPr lang="es-ES_tradnl" sz="3600" dirty="0"/>
              <a:t>Ejemplos de monitores de yodo</a:t>
            </a:r>
            <a:endParaRPr lang="en-US" altLang="en-US" sz="3600" dirty="0"/>
          </a:p>
        </p:txBody>
      </p:sp>
    </p:spTree>
    <p:extLst>
      <p:ext uri="{BB962C8B-B14F-4D97-AF65-F5344CB8AC3E}">
        <p14:creationId xmlns:p14="http://schemas.microsoft.com/office/powerpoint/2010/main" val="23649096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s-ES_tradnl" dirty="0"/>
              <a:t>Ejemplos de monitores de yodo</a:t>
            </a:r>
            <a:endParaRPr lang="en-GB" dirty="0"/>
          </a:p>
        </p:txBody>
      </p:sp>
      <p:pic>
        <p:nvPicPr>
          <p:cNvPr id="1026"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1295400"/>
            <a:ext cx="2971800" cy="3962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57200" y="5258318"/>
            <a:ext cx="3048000" cy="461665"/>
          </a:xfrm>
          <a:prstGeom prst="rect">
            <a:avLst/>
          </a:prstGeom>
          <a:noFill/>
        </p:spPr>
        <p:txBody>
          <a:bodyPr wrap="square" rtlCol="0">
            <a:spAutoFit/>
          </a:bodyPr>
          <a:lstStyle/>
          <a:p>
            <a:pPr algn="ctr"/>
            <a:r>
              <a:rPr lang="es-ES_tradnl" sz="1200" dirty="0"/>
              <a:t>Detector NaI, límite inferior de detección: 3,7 Bq/m</a:t>
            </a:r>
            <a:r>
              <a:rPr lang="es-ES_tradnl" sz="1200" baseline="30000" dirty="0"/>
              <a:t>3</a:t>
            </a:r>
            <a:r>
              <a:rPr lang="es-ES_tradnl" sz="1200" dirty="0"/>
              <a:t>.</a:t>
            </a:r>
            <a:endParaRPr lang="en-GB" sz="1200" baseline="30000" dirty="0"/>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000" y="1295400"/>
            <a:ext cx="2743200" cy="3962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4953000" y="5258318"/>
            <a:ext cx="2743200" cy="276999"/>
          </a:xfrm>
          <a:prstGeom prst="rect">
            <a:avLst/>
          </a:prstGeom>
          <a:noFill/>
        </p:spPr>
        <p:txBody>
          <a:bodyPr wrap="square" rtlCol="0">
            <a:spAutoFit/>
          </a:bodyPr>
          <a:lstStyle/>
          <a:p>
            <a:pPr algn="ctr"/>
            <a:r>
              <a:rPr lang="es-ES_tradnl" sz="1200" dirty="0"/>
              <a:t>Detector </a:t>
            </a:r>
            <a:r>
              <a:rPr lang="es-ES_tradnl" sz="1200" dirty="0" smtClean="0"/>
              <a:t>NaI</a:t>
            </a:r>
            <a:endParaRPr lang="en-GB" sz="1200" dirty="0"/>
          </a:p>
        </p:txBody>
      </p:sp>
    </p:spTree>
    <p:extLst>
      <p:ext uri="{BB962C8B-B14F-4D97-AF65-F5344CB8AC3E}">
        <p14:creationId xmlns:p14="http://schemas.microsoft.com/office/powerpoint/2010/main" val="663689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5811" name="Rectangle 3"/>
          <p:cNvSpPr>
            <a:spLocks noGrp="1" noChangeArrowheads="1"/>
          </p:cNvSpPr>
          <p:nvPr>
            <p:ph type="body" idx="1"/>
          </p:nvPr>
        </p:nvSpPr>
        <p:spPr>
          <a:xfrm>
            <a:off x="304800" y="1600200"/>
            <a:ext cx="8604250" cy="4775200"/>
          </a:xfrm>
        </p:spPr>
        <p:txBody>
          <a:bodyPr/>
          <a:lstStyle/>
          <a:p>
            <a:pPr algn="ctr">
              <a:buFontTx/>
              <a:buNone/>
            </a:pPr>
            <a:endParaRPr lang="en-US" altLang="en-US" sz="3600" dirty="0"/>
          </a:p>
          <a:p>
            <a:pPr algn="ctr">
              <a:buFontTx/>
              <a:buNone/>
            </a:pPr>
            <a:endParaRPr lang="en-US" altLang="en-US" sz="3600" dirty="0"/>
          </a:p>
          <a:p>
            <a:pPr marL="0" indent="0" algn="ctr">
              <a:buNone/>
            </a:pPr>
            <a:r>
              <a:rPr lang="es-ES_tradnl" dirty="0"/>
              <a:t>Calibración, pruebas y </a:t>
            </a:r>
            <a:r>
              <a:rPr lang="es-ES" dirty="0"/>
              <a:t>v</a:t>
            </a:r>
            <a:r>
              <a:rPr lang="es-ES" altLang="es-ES_tradnl" dirty="0"/>
              <a:t>erificación</a:t>
            </a:r>
          </a:p>
        </p:txBody>
      </p:sp>
    </p:spTree>
    <p:extLst>
      <p:ext uri="{BB962C8B-B14F-4D97-AF65-F5344CB8AC3E}">
        <p14:creationId xmlns:p14="http://schemas.microsoft.com/office/powerpoint/2010/main" val="29068244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s-ES_tradnl" dirty="0"/>
              <a:t>Información general</a:t>
            </a:r>
            <a:endParaRPr lang="en-US" dirty="0"/>
          </a:p>
        </p:txBody>
      </p:sp>
      <p:sp>
        <p:nvSpPr>
          <p:cNvPr id="3" name="Content Placeholder 2"/>
          <p:cNvSpPr>
            <a:spLocks noGrp="1"/>
          </p:cNvSpPr>
          <p:nvPr>
            <p:ph idx="1"/>
          </p:nvPr>
        </p:nvSpPr>
        <p:spPr>
          <a:xfrm>
            <a:off x="274638" y="1371600"/>
            <a:ext cx="8593137" cy="4572000"/>
          </a:xfrm>
        </p:spPr>
        <p:txBody>
          <a:bodyPr/>
          <a:lstStyle/>
          <a:p>
            <a:pPr algn="just"/>
            <a:r>
              <a:rPr lang="es-ES_tradnl" sz="2400" dirty="0"/>
              <a:t>El yodo puede ser encontrado:</a:t>
            </a:r>
          </a:p>
          <a:p>
            <a:pPr lvl="1" algn="just"/>
            <a:r>
              <a:rPr lang="es-ES_tradnl" sz="2400" dirty="0"/>
              <a:t>como una molécula </a:t>
            </a:r>
            <a:r>
              <a:rPr lang="en-US" altLang="en-US" sz="2400" dirty="0"/>
              <a:t>(I</a:t>
            </a:r>
            <a:r>
              <a:rPr lang="en-US" altLang="en-US" sz="2400" baseline="-25000" dirty="0"/>
              <a:t>2</a:t>
            </a:r>
            <a:r>
              <a:rPr lang="en-US" altLang="en-US" sz="2400" dirty="0"/>
              <a:t>);</a:t>
            </a:r>
          </a:p>
          <a:p>
            <a:pPr lvl="1" algn="just"/>
            <a:r>
              <a:rPr lang="es-ES_tradnl" sz="2400" dirty="0" smtClean="0"/>
              <a:t>en el ácido </a:t>
            </a:r>
            <a:r>
              <a:rPr lang="es-ES_tradnl" sz="2400" dirty="0" err="1"/>
              <a:t>hipoyodoso</a:t>
            </a:r>
            <a:r>
              <a:rPr lang="es-ES_tradnl" sz="2400" dirty="0"/>
              <a:t> </a:t>
            </a:r>
            <a:r>
              <a:rPr lang="en-US" altLang="en-US" sz="2400" dirty="0"/>
              <a:t>(HIO);</a:t>
            </a:r>
          </a:p>
          <a:p>
            <a:pPr lvl="1" algn="just"/>
            <a:r>
              <a:rPr lang="es-ES_tradnl" sz="2400" dirty="0"/>
              <a:t>como compuesto orgánico;</a:t>
            </a:r>
          </a:p>
          <a:p>
            <a:pPr lvl="1" algn="just"/>
            <a:r>
              <a:rPr lang="es-ES_tradnl" sz="2400" dirty="0"/>
              <a:t>como compuesto </a:t>
            </a:r>
            <a:r>
              <a:rPr lang="es-ES_tradnl" sz="2400" dirty="0" smtClean="0"/>
              <a:t>inorgánico </a:t>
            </a:r>
            <a:r>
              <a:rPr lang="en-US" altLang="en-US" sz="2400" dirty="0"/>
              <a:t>(</a:t>
            </a:r>
            <a:r>
              <a:rPr lang="en-US" altLang="en-US" sz="2400" dirty="0" err="1"/>
              <a:t>CsI</a:t>
            </a:r>
            <a:r>
              <a:rPr lang="en-US" altLang="en-US" sz="2400" dirty="0"/>
              <a:t>).</a:t>
            </a:r>
          </a:p>
          <a:p>
            <a:pPr marL="457200" lvl="1" indent="0" algn="just">
              <a:buNone/>
            </a:pPr>
            <a:r>
              <a:rPr lang="es-ES_tradnl" sz="2400" dirty="0" smtClean="0"/>
              <a:t>Todos los </a:t>
            </a:r>
            <a:r>
              <a:rPr lang="es-ES_tradnl" sz="2400" dirty="0"/>
              <a:t>compuestos químicos del yodo pueden </a:t>
            </a:r>
            <a:r>
              <a:rPr lang="es-ES_tradnl" sz="2400" dirty="0" smtClean="0"/>
              <a:t>volatilizarse al adherirse </a:t>
            </a:r>
            <a:r>
              <a:rPr lang="es-ES_tradnl" sz="2400" dirty="0"/>
              <a:t>a aerosoles.</a:t>
            </a:r>
          </a:p>
          <a:p>
            <a:pPr marL="457200" lvl="1" indent="0" algn="just">
              <a:buNone/>
            </a:pPr>
            <a:endParaRPr lang="en-US" altLang="en-US" sz="2400" dirty="0"/>
          </a:p>
          <a:p>
            <a:pPr algn="just"/>
            <a:r>
              <a:rPr lang="es-ES_tradnl" sz="2400" dirty="0"/>
              <a:t>En la industria nuclear, </a:t>
            </a:r>
            <a:r>
              <a:rPr lang="es-ES_tradnl" sz="2400" dirty="0" smtClean="0"/>
              <a:t>el yodo </a:t>
            </a:r>
            <a:r>
              <a:rPr lang="es-ES_tradnl" sz="2400" dirty="0"/>
              <a:t>molecular </a:t>
            </a:r>
            <a:r>
              <a:rPr lang="en-US" altLang="en-US" sz="2400" dirty="0"/>
              <a:t>(I</a:t>
            </a:r>
            <a:r>
              <a:rPr lang="en-US" altLang="en-US" sz="2400" baseline="-25000" dirty="0"/>
              <a:t>2</a:t>
            </a:r>
            <a:r>
              <a:rPr lang="en-US" altLang="en-US" sz="2400" dirty="0"/>
              <a:t>) </a:t>
            </a:r>
            <a:r>
              <a:rPr lang="es-ES_tradnl" sz="2400" dirty="0"/>
              <a:t>es el compuesto más común.</a:t>
            </a:r>
            <a:endParaRPr lang="en-US" altLang="en-US" sz="2800" dirty="0"/>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1219200"/>
            <a:ext cx="1195755" cy="1371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171911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6" name="Rectangle 2"/>
          <p:cNvSpPr>
            <a:spLocks noGrp="1" noChangeArrowheads="1"/>
          </p:cNvSpPr>
          <p:nvPr>
            <p:ph type="title"/>
          </p:nvPr>
        </p:nvSpPr>
        <p:spPr/>
        <p:txBody>
          <a:bodyPr/>
          <a:lstStyle/>
          <a:p>
            <a:pPr algn="l"/>
            <a:r>
              <a:rPr lang="en-US" altLang="en-US" u="sng" dirty="0"/>
              <a:t/>
            </a:r>
            <a:br>
              <a:rPr lang="en-US" altLang="en-US" u="sng" dirty="0"/>
            </a:br>
            <a:r>
              <a:rPr lang="es-ES_tradnl" dirty="0"/>
              <a:t>Calibración, pruebas y </a:t>
            </a:r>
            <a:r>
              <a:rPr lang="es-ES" dirty="0"/>
              <a:t>v</a:t>
            </a:r>
            <a:r>
              <a:rPr lang="es-ES" altLang="es-ES_tradnl" dirty="0"/>
              <a:t>erificación</a:t>
            </a:r>
            <a:r>
              <a:rPr lang="en-US" altLang="en-US" u="sng" dirty="0">
                <a:latin typeface="Times New Roman" pitchFamily="18" charset="0"/>
              </a:rPr>
              <a:t/>
            </a:r>
            <a:br>
              <a:rPr lang="en-US" altLang="en-US" u="sng" dirty="0">
                <a:latin typeface="Times New Roman" pitchFamily="18" charset="0"/>
              </a:rPr>
            </a:br>
            <a:endParaRPr lang="en-US" altLang="en-US" u="sng" dirty="0">
              <a:latin typeface="Times New Roman" pitchFamily="18" charset="0"/>
            </a:endParaRPr>
          </a:p>
        </p:txBody>
      </p:sp>
      <p:sp>
        <p:nvSpPr>
          <p:cNvPr id="461827" name="Rectangle 3"/>
          <p:cNvSpPr>
            <a:spLocks noGrp="1" noChangeArrowheads="1"/>
          </p:cNvSpPr>
          <p:nvPr>
            <p:ph type="body" idx="1"/>
          </p:nvPr>
        </p:nvSpPr>
        <p:spPr>
          <a:xfrm>
            <a:off x="76200" y="1320800"/>
            <a:ext cx="8604250" cy="4775200"/>
          </a:xfrm>
        </p:spPr>
        <p:txBody>
          <a:bodyPr/>
          <a:lstStyle/>
          <a:p>
            <a:pPr lvl="1" algn="just">
              <a:lnSpc>
                <a:spcPct val="90000"/>
              </a:lnSpc>
            </a:pPr>
            <a:r>
              <a:rPr lang="es-ES_tradnl" sz="2400" dirty="0" smtClean="0"/>
              <a:t>La </a:t>
            </a:r>
            <a:r>
              <a:rPr lang="es-ES_tradnl" sz="2400" dirty="0"/>
              <a:t>tasa de </a:t>
            </a:r>
            <a:r>
              <a:rPr lang="es-ES_tradnl" sz="2400" dirty="0" smtClean="0"/>
              <a:t>muestreo del flujo debe </a:t>
            </a:r>
            <a:r>
              <a:rPr lang="es-ES_tradnl" sz="2400" dirty="0"/>
              <a:t>verificarse a intervalos regulares.</a:t>
            </a:r>
          </a:p>
          <a:p>
            <a:pPr algn="just">
              <a:lnSpc>
                <a:spcPct val="90000"/>
              </a:lnSpc>
            </a:pPr>
            <a:endParaRPr lang="en-US" altLang="en-US" sz="2400" dirty="0"/>
          </a:p>
          <a:p>
            <a:pPr lvl="1" algn="just">
              <a:lnSpc>
                <a:spcPct val="90000"/>
              </a:lnSpc>
            </a:pPr>
            <a:r>
              <a:rPr lang="es-ES_tradnl" sz="2400" dirty="0"/>
              <a:t>La eficiencia de detección debe determinarse utilizando fuentes trazables específicas para los medios de recolección utilizados. Típicamente una fuente estándar contendrá un </a:t>
            </a:r>
            <a:r>
              <a:rPr lang="es-ES_tradnl" sz="2400" dirty="0" smtClean="0"/>
              <a:t>radionuclídeo </a:t>
            </a:r>
            <a:r>
              <a:rPr lang="es-ES_tradnl" sz="2400" dirty="0"/>
              <a:t>con energía gamma cerca de una fuente de </a:t>
            </a:r>
            <a:r>
              <a:rPr lang="es-ES_tradnl" sz="2400" baseline="30000" dirty="0"/>
              <a:t>131</a:t>
            </a:r>
            <a:r>
              <a:rPr lang="es-ES_tradnl" sz="2400" dirty="0"/>
              <a:t>I, por ejemplo, </a:t>
            </a:r>
            <a:r>
              <a:rPr lang="es-ES_tradnl" sz="2400" baseline="30000" dirty="0"/>
              <a:t>133</a:t>
            </a:r>
            <a:r>
              <a:rPr lang="es-ES_tradnl" sz="2400" dirty="0"/>
              <a:t>Ba.</a:t>
            </a:r>
          </a:p>
          <a:p>
            <a:pPr lvl="1" algn="just">
              <a:lnSpc>
                <a:spcPct val="90000"/>
              </a:lnSpc>
            </a:pPr>
            <a:endParaRPr lang="en-US" altLang="en-US" sz="2400" dirty="0"/>
          </a:p>
          <a:p>
            <a:pPr lvl="1" algn="just">
              <a:lnSpc>
                <a:spcPct val="90000"/>
              </a:lnSpc>
            </a:pPr>
            <a:r>
              <a:rPr lang="es-ES_tradnl" sz="2400" dirty="0"/>
              <a:t>Las pruebas de funcionamiento deben llevarse a cabo de acuerdo con las instrucciones del fabricante.</a:t>
            </a:r>
          </a:p>
          <a:p>
            <a:pPr marL="457200" lvl="1" indent="0" algn="just">
              <a:lnSpc>
                <a:spcPct val="90000"/>
              </a:lnSpc>
              <a:buNone/>
            </a:pPr>
            <a:endParaRPr lang="en-US" altLang="en-US" sz="2400" dirty="0"/>
          </a:p>
        </p:txBody>
      </p:sp>
    </p:spTree>
    <p:extLst>
      <p:ext uri="{BB962C8B-B14F-4D97-AF65-F5344CB8AC3E}">
        <p14:creationId xmlns:p14="http://schemas.microsoft.com/office/powerpoint/2010/main" val="6720854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282575" y="98425"/>
            <a:ext cx="8534400" cy="762000"/>
          </a:xfrm>
        </p:spPr>
        <p:txBody>
          <a:bodyPr/>
          <a:lstStyle/>
          <a:p>
            <a:pPr algn="l"/>
            <a:r>
              <a:rPr lang="en-GB" dirty="0"/>
              <a:t/>
            </a:r>
            <a:br>
              <a:rPr lang="en-GB" dirty="0"/>
            </a:br>
            <a:r>
              <a:rPr lang="es-ES_tradnl" dirty="0"/>
              <a:t>Informe de “</a:t>
            </a:r>
            <a:r>
              <a:rPr lang="es-ES_tradnl" dirty="0" err="1"/>
              <a:t>type</a:t>
            </a:r>
            <a:r>
              <a:rPr lang="es-ES_tradnl" dirty="0"/>
              <a:t> test” y certificados (MMTR)</a:t>
            </a:r>
            <a:r>
              <a:rPr lang="en-GB" dirty="0"/>
              <a:t/>
            </a:r>
            <a:br>
              <a:rPr lang="en-GB" dirty="0"/>
            </a:br>
            <a:endParaRPr lang="en-GB" dirty="0"/>
          </a:p>
        </p:txBody>
      </p:sp>
      <p:sp>
        <p:nvSpPr>
          <p:cNvPr id="7" name="Content Placeholder 2"/>
          <p:cNvSpPr>
            <a:spLocks noGrp="1"/>
          </p:cNvSpPr>
          <p:nvPr>
            <p:ph idx="1"/>
          </p:nvPr>
        </p:nvSpPr>
        <p:spPr>
          <a:xfrm>
            <a:off x="152400" y="1600200"/>
            <a:ext cx="8839200" cy="4343400"/>
          </a:xfrm>
        </p:spPr>
        <p:txBody>
          <a:bodyPr/>
          <a:lstStyle/>
          <a:p>
            <a:r>
              <a:rPr lang="es-ES_tradnl" sz="2400" dirty="0"/>
              <a:t>Seleccione un monitor cuyas características y rendimiento cumplan con las recomendaciones de las normas IEC 60761-1 e IEC 60761-4. Estos se confirman durante </a:t>
            </a:r>
            <a:r>
              <a:rPr lang="es-ES_tradnl" sz="2400" dirty="0" smtClean="0"/>
              <a:t>las </a:t>
            </a:r>
            <a:r>
              <a:rPr lang="es-ES_tradnl" sz="2400" dirty="0"/>
              <a:t>pruebas de aptitud (“</a:t>
            </a:r>
            <a:r>
              <a:rPr lang="es-ES_tradnl" sz="2400" dirty="0" err="1"/>
              <a:t>type</a:t>
            </a:r>
            <a:r>
              <a:rPr lang="es-ES_tradnl" sz="2400" dirty="0"/>
              <a:t> </a:t>
            </a:r>
            <a:r>
              <a:rPr lang="es-ES_tradnl" sz="2400" dirty="0" err="1"/>
              <a:t>tests</a:t>
            </a:r>
            <a:r>
              <a:rPr lang="es-ES_tradnl" sz="2400" dirty="0"/>
              <a:t>”) realizadas por el fabricante. </a:t>
            </a:r>
          </a:p>
          <a:p>
            <a:endParaRPr lang="es-ES_tradnl" sz="2400" dirty="0"/>
          </a:p>
          <a:p>
            <a:r>
              <a:rPr lang="es-ES_tradnl" sz="2400" dirty="0"/>
              <a:t>El fabricante facilitará </a:t>
            </a:r>
            <a:r>
              <a:rPr lang="es-ES_tradnl" sz="2400" dirty="0" smtClean="0"/>
              <a:t>la siguiente </a:t>
            </a:r>
            <a:r>
              <a:rPr lang="es-ES_tradnl" sz="2400" dirty="0"/>
              <a:t>información: tamaño, tipo y dirección del flujo del dispositivo de retención de yodo utilizado, y características de todas las fuentes utilizadas en </a:t>
            </a:r>
            <a:r>
              <a:rPr lang="es-ES_tradnl" sz="2400" dirty="0" smtClean="0"/>
              <a:t>las pruebas.</a:t>
            </a:r>
            <a:endParaRPr lang="en-GB" sz="2400" dirty="0"/>
          </a:p>
        </p:txBody>
      </p:sp>
    </p:spTree>
    <p:extLst>
      <p:ext uri="{BB962C8B-B14F-4D97-AF65-F5344CB8AC3E}">
        <p14:creationId xmlns:p14="http://schemas.microsoft.com/office/powerpoint/2010/main" val="35924827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282575" y="98425"/>
            <a:ext cx="8534400" cy="762000"/>
          </a:xfrm>
        </p:spPr>
        <p:txBody>
          <a:bodyPr/>
          <a:lstStyle/>
          <a:p>
            <a:pPr algn="l"/>
            <a:r>
              <a:rPr lang="en-GB" dirty="0"/>
              <a:t/>
            </a:r>
            <a:br>
              <a:rPr lang="en-GB" dirty="0"/>
            </a:br>
            <a:r>
              <a:rPr lang="es-ES_tradnl" dirty="0" smtClean="0"/>
              <a:t>Informe </a:t>
            </a:r>
            <a:r>
              <a:rPr lang="es-ES_tradnl" dirty="0"/>
              <a:t>de “</a:t>
            </a:r>
            <a:r>
              <a:rPr lang="es-ES_tradnl" dirty="0" err="1"/>
              <a:t>type</a:t>
            </a:r>
            <a:r>
              <a:rPr lang="es-ES_tradnl" dirty="0"/>
              <a:t> test” y certificados (MMTR)</a:t>
            </a:r>
            <a:r>
              <a:rPr lang="en-GB" dirty="0"/>
              <a:t/>
            </a:r>
            <a:br>
              <a:rPr lang="en-GB" dirty="0"/>
            </a:br>
            <a:endParaRPr lang="en-GB" dirty="0"/>
          </a:p>
        </p:txBody>
      </p:sp>
      <p:sp>
        <p:nvSpPr>
          <p:cNvPr id="7" name="Content Placeholder 2"/>
          <p:cNvSpPr>
            <a:spLocks noGrp="1"/>
          </p:cNvSpPr>
          <p:nvPr>
            <p:ph idx="1"/>
          </p:nvPr>
        </p:nvSpPr>
        <p:spPr>
          <a:xfrm>
            <a:off x="152400" y="1447800"/>
            <a:ext cx="8839200" cy="4800600"/>
          </a:xfrm>
        </p:spPr>
        <p:txBody>
          <a:bodyPr/>
          <a:lstStyle/>
          <a:p>
            <a:pPr marL="457200" lvl="1" indent="0">
              <a:buNone/>
            </a:pPr>
            <a:r>
              <a:rPr lang="es-ES_tradnl" sz="2400" dirty="0"/>
              <a:t>El fabricante facilitará la siguiente información:</a:t>
            </a:r>
            <a:endParaRPr lang="en-GB" sz="2400" dirty="0"/>
          </a:p>
          <a:p>
            <a:pPr lvl="1">
              <a:buFont typeface="Arial" panose="020B0604020202020204" pitchFamily="34" charset="0"/>
              <a:buChar char="•"/>
            </a:pPr>
            <a:endParaRPr lang="en-GB" sz="2400" dirty="0"/>
          </a:p>
          <a:p>
            <a:pPr lvl="1">
              <a:buFont typeface="Arial" panose="020B0604020202020204" pitchFamily="34" charset="0"/>
              <a:buChar char="•"/>
            </a:pPr>
            <a:r>
              <a:rPr lang="es-ES_tradnl" sz="2400" dirty="0" smtClean="0"/>
              <a:t>Tiempo </a:t>
            </a:r>
            <a:r>
              <a:rPr lang="es-ES_tradnl" sz="2400" dirty="0"/>
              <a:t>mínimo entre muestreo y medición;</a:t>
            </a:r>
          </a:p>
          <a:p>
            <a:pPr lvl="1">
              <a:buFont typeface="Arial" panose="020B0604020202020204" pitchFamily="34" charset="0"/>
              <a:buChar char="•"/>
            </a:pPr>
            <a:endParaRPr lang="en-GB" sz="2400" dirty="0"/>
          </a:p>
          <a:p>
            <a:pPr lvl="1">
              <a:buFont typeface="Arial" panose="020B0604020202020204" pitchFamily="34" charset="0"/>
              <a:buChar char="•"/>
            </a:pPr>
            <a:r>
              <a:rPr lang="es-ES_tradnl" sz="2400" dirty="0"/>
              <a:t>diferencia de presión máxima permitida del dispositivo de retención;</a:t>
            </a:r>
          </a:p>
          <a:p>
            <a:pPr lvl="1">
              <a:buFont typeface="Arial" panose="020B0604020202020204" pitchFamily="34" charset="0"/>
              <a:buChar char="•"/>
            </a:pPr>
            <a:endParaRPr lang="en-GB" sz="2400" dirty="0"/>
          </a:p>
          <a:p>
            <a:pPr lvl="1">
              <a:buFont typeface="Arial" panose="020B0604020202020204" pitchFamily="34" charset="0"/>
              <a:buChar char="•"/>
            </a:pPr>
            <a:r>
              <a:rPr lang="es-ES_tradnl" sz="2400" dirty="0"/>
              <a:t>respuesta a gases nobles y </a:t>
            </a:r>
            <a:r>
              <a:rPr lang="es-ES_tradnl" sz="2400" dirty="0" smtClean="0"/>
              <a:t>eficiencia </a:t>
            </a:r>
            <a:r>
              <a:rPr lang="es-ES_tradnl" sz="2400" dirty="0"/>
              <a:t>de recolección de compuestos de yodo volátiles. </a:t>
            </a:r>
            <a:endParaRPr lang="en-GB" sz="2400" dirty="0"/>
          </a:p>
        </p:txBody>
      </p:sp>
    </p:spTree>
    <p:extLst>
      <p:ext uri="{BB962C8B-B14F-4D97-AF65-F5344CB8AC3E}">
        <p14:creationId xmlns:p14="http://schemas.microsoft.com/office/powerpoint/2010/main" val="87800516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658" name="Rectangle 2"/>
          <p:cNvSpPr>
            <a:spLocks noGrp="1" noChangeArrowheads="1"/>
          </p:cNvSpPr>
          <p:nvPr>
            <p:ph type="title"/>
          </p:nvPr>
        </p:nvSpPr>
        <p:spPr/>
        <p:txBody>
          <a:bodyPr/>
          <a:lstStyle/>
          <a:p>
            <a:pPr algn="l"/>
            <a:r>
              <a:rPr lang="en-US" altLang="en-US" dirty="0" err="1" smtClean="0"/>
              <a:t>Calibración</a:t>
            </a:r>
            <a:r>
              <a:rPr lang="en-US" altLang="en-US" dirty="0" smtClean="0"/>
              <a:t> y </a:t>
            </a:r>
            <a:r>
              <a:rPr lang="es-ES_tradnl" altLang="en-US" dirty="0" smtClean="0"/>
              <a:t>pruebas de funcionamiento</a:t>
            </a:r>
            <a:endParaRPr lang="en-US" altLang="en-US" u="sng" dirty="0">
              <a:solidFill>
                <a:srgbClr val="FF0000"/>
              </a:solidFill>
            </a:endParaRPr>
          </a:p>
        </p:txBody>
      </p:sp>
      <p:sp>
        <p:nvSpPr>
          <p:cNvPr id="454659" name="Rectangle 3"/>
          <p:cNvSpPr>
            <a:spLocks noGrp="1" noChangeArrowheads="1"/>
          </p:cNvSpPr>
          <p:nvPr>
            <p:ph type="body" idx="1"/>
          </p:nvPr>
        </p:nvSpPr>
        <p:spPr>
          <a:xfrm>
            <a:off x="66007" y="1752600"/>
            <a:ext cx="8763000" cy="4191000"/>
          </a:xfrm>
        </p:spPr>
        <p:txBody>
          <a:bodyPr/>
          <a:lstStyle/>
          <a:p>
            <a:pPr lvl="1" algn="just"/>
            <a:r>
              <a:rPr lang="es-ES_tradnl" sz="2400" dirty="0"/>
              <a:t>El fabricante debe indicar el factor de calibración para cada isótopo del yodo.</a:t>
            </a:r>
          </a:p>
          <a:p>
            <a:pPr lvl="1" algn="just"/>
            <a:endParaRPr lang="en-US" altLang="en-US" sz="2400" dirty="0"/>
          </a:p>
          <a:p>
            <a:pPr lvl="1" algn="just"/>
            <a:r>
              <a:rPr lang="es-ES_tradnl" altLang="en-US" sz="2400" baseline="30000" dirty="0"/>
              <a:t>133</a:t>
            </a:r>
            <a:r>
              <a:rPr lang="es-ES_tradnl" altLang="en-US" sz="2400" dirty="0"/>
              <a:t>Ba o </a:t>
            </a:r>
            <a:r>
              <a:rPr lang="es-ES_tradnl" altLang="en-US" sz="2400" baseline="30000" dirty="0"/>
              <a:t>137</a:t>
            </a:r>
            <a:r>
              <a:rPr lang="es-ES_tradnl" altLang="en-US" sz="2400" dirty="0"/>
              <a:t>Cs se utilizan en las pruebas de funcionamiento en las proporciones de actividad apropiadas y geometrías idénticas para simular un cartucho verdadero.</a:t>
            </a:r>
          </a:p>
          <a:p>
            <a:pPr lvl="1" algn="just"/>
            <a:endParaRPr lang="en-US" altLang="en-US" sz="2400" dirty="0"/>
          </a:p>
          <a:p>
            <a:pPr lvl="1" algn="just"/>
            <a:r>
              <a:rPr lang="es-ES_tradnl" sz="2400" dirty="0"/>
              <a:t>Después se aplica un factor de corrección para la actividad </a:t>
            </a:r>
            <a:r>
              <a:rPr lang="es-ES_tradnl" altLang="en-US" sz="2400" baseline="30000" dirty="0"/>
              <a:t>133</a:t>
            </a:r>
            <a:r>
              <a:rPr lang="es-ES_tradnl" altLang="en-US" sz="2400" dirty="0"/>
              <a:t>Ba -&gt; </a:t>
            </a:r>
            <a:r>
              <a:rPr lang="es-ES_tradnl" altLang="en-US" sz="2400" baseline="30000" dirty="0"/>
              <a:t>131</a:t>
            </a:r>
            <a:r>
              <a:rPr lang="es-ES_tradnl" altLang="en-US" sz="2400" dirty="0"/>
              <a:t>I.</a:t>
            </a:r>
            <a:endParaRPr lang="en-US" altLang="en-US" sz="2400" dirty="0"/>
          </a:p>
        </p:txBody>
      </p:sp>
    </p:spTree>
    <p:extLst>
      <p:ext uri="{BB962C8B-B14F-4D97-AF65-F5344CB8AC3E}">
        <p14:creationId xmlns:p14="http://schemas.microsoft.com/office/powerpoint/2010/main" val="30684492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Rectangle 2"/>
          <p:cNvSpPr>
            <a:spLocks noGrp="1" noChangeArrowheads="1"/>
          </p:cNvSpPr>
          <p:nvPr>
            <p:ph type="title"/>
          </p:nvPr>
        </p:nvSpPr>
        <p:spPr/>
        <p:txBody>
          <a:bodyPr/>
          <a:lstStyle/>
          <a:p>
            <a:pPr algn="l"/>
            <a:r>
              <a:rPr lang="en-US" altLang="en-US" u="sng" dirty="0"/>
              <a:t/>
            </a:r>
            <a:br>
              <a:rPr lang="en-US" altLang="en-US" u="sng" dirty="0"/>
            </a:br>
            <a:r>
              <a:rPr lang="es-ES_tradnl" altLang="en-US" dirty="0" smtClean="0"/>
              <a:t>Recolección de yodo en el medio</a:t>
            </a:r>
            <a:r>
              <a:rPr lang="es-ES_tradnl" altLang="en-US" sz="2000" dirty="0" smtClean="0"/>
              <a:t/>
            </a:r>
            <a:br>
              <a:rPr lang="es-ES_tradnl" altLang="en-US" sz="2000" dirty="0" smtClean="0"/>
            </a:br>
            <a:endParaRPr lang="es-ES_tradnl" altLang="en-US" sz="2000" dirty="0"/>
          </a:p>
        </p:txBody>
      </p:sp>
      <p:sp>
        <p:nvSpPr>
          <p:cNvPr id="466947" name="Rectangle 3"/>
          <p:cNvSpPr>
            <a:spLocks noGrp="1" noChangeArrowheads="1"/>
          </p:cNvSpPr>
          <p:nvPr>
            <p:ph type="body" idx="1"/>
          </p:nvPr>
        </p:nvSpPr>
        <p:spPr/>
        <p:txBody>
          <a:bodyPr/>
          <a:lstStyle/>
          <a:p>
            <a:pPr algn="just">
              <a:lnSpc>
                <a:spcPct val="80000"/>
              </a:lnSpc>
              <a:buFontTx/>
              <a:buNone/>
            </a:pPr>
            <a:r>
              <a:rPr lang="es-ES_tradnl" altLang="en-US" sz="2400" dirty="0" smtClean="0">
                <a:latin typeface="Times New Roman" pitchFamily="18" charset="0"/>
              </a:rPr>
              <a:t>	</a:t>
            </a:r>
            <a:r>
              <a:rPr lang="es-ES_tradnl" altLang="en-US" sz="2400" dirty="0" smtClean="0"/>
              <a:t>Los factores que influyen en la determinación de la actividad volumétrica del yodo son:</a:t>
            </a:r>
          </a:p>
          <a:p>
            <a:pPr algn="just">
              <a:lnSpc>
                <a:spcPct val="80000"/>
              </a:lnSpc>
              <a:buFontTx/>
              <a:buNone/>
            </a:pPr>
            <a:endParaRPr lang="es-ES_tradnl" altLang="en-US" sz="2400" dirty="0" smtClean="0"/>
          </a:p>
          <a:p>
            <a:pPr lvl="1" algn="just">
              <a:lnSpc>
                <a:spcPct val="80000"/>
              </a:lnSpc>
            </a:pPr>
            <a:r>
              <a:rPr lang="es-ES_tradnl" sz="2400" dirty="0" smtClean="0"/>
              <a:t>Eficiencia de recolección de yodo en el medio;</a:t>
            </a:r>
          </a:p>
          <a:p>
            <a:pPr lvl="1" algn="just">
              <a:lnSpc>
                <a:spcPct val="80000"/>
              </a:lnSpc>
            </a:pPr>
            <a:endParaRPr lang="es-ES_tradnl" altLang="en-US" sz="2400" dirty="0" smtClean="0"/>
          </a:p>
          <a:p>
            <a:pPr lvl="1" algn="just">
              <a:lnSpc>
                <a:spcPct val="80000"/>
              </a:lnSpc>
            </a:pPr>
            <a:r>
              <a:rPr lang="es-ES_tradnl" sz="2400" dirty="0" smtClean="0"/>
              <a:t>desintegración radiactiva del yodo retenido;</a:t>
            </a:r>
            <a:endParaRPr lang="es-ES_tradnl" altLang="en-US" sz="2400" dirty="0" smtClean="0"/>
          </a:p>
          <a:p>
            <a:pPr algn="just">
              <a:lnSpc>
                <a:spcPct val="80000"/>
              </a:lnSpc>
            </a:pPr>
            <a:endParaRPr lang="es-ES_tradnl" altLang="en-US" sz="2400" dirty="0" smtClean="0"/>
          </a:p>
          <a:p>
            <a:pPr lvl="1" algn="just">
              <a:lnSpc>
                <a:spcPct val="80000"/>
              </a:lnSpc>
            </a:pPr>
            <a:r>
              <a:rPr lang="es-ES_tradnl" sz="2400" dirty="0" smtClean="0"/>
              <a:t>eficiencia de detección del conjunto de medición;</a:t>
            </a:r>
          </a:p>
          <a:p>
            <a:pPr lvl="1" algn="just">
              <a:lnSpc>
                <a:spcPct val="80000"/>
              </a:lnSpc>
            </a:pPr>
            <a:endParaRPr lang="es-ES_tradnl" altLang="en-US" sz="2400" dirty="0" smtClean="0"/>
          </a:p>
          <a:p>
            <a:pPr lvl="1" algn="just">
              <a:lnSpc>
                <a:spcPct val="80000"/>
              </a:lnSpc>
            </a:pPr>
            <a:r>
              <a:rPr lang="es-ES_tradnl" sz="2400" dirty="0" smtClean="0"/>
              <a:t>volumen de aire muestreado</a:t>
            </a:r>
            <a:r>
              <a:rPr lang="es-ES_tradnl" altLang="en-US" sz="2400" dirty="0" smtClean="0"/>
              <a:t>.</a:t>
            </a:r>
          </a:p>
          <a:p>
            <a:pPr algn="just">
              <a:lnSpc>
                <a:spcPct val="80000"/>
              </a:lnSpc>
            </a:pPr>
            <a:endParaRPr lang="es-ES_tradnl" altLang="en-US" sz="2800" dirty="0"/>
          </a:p>
        </p:txBody>
      </p:sp>
    </p:spTree>
    <p:extLst>
      <p:ext uri="{BB962C8B-B14F-4D97-AF65-F5344CB8AC3E}">
        <p14:creationId xmlns:p14="http://schemas.microsoft.com/office/powerpoint/2010/main" val="202611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0" name="Rectangle 2"/>
          <p:cNvSpPr>
            <a:spLocks noGrp="1" noChangeArrowheads="1"/>
          </p:cNvSpPr>
          <p:nvPr>
            <p:ph type="title"/>
          </p:nvPr>
        </p:nvSpPr>
        <p:spPr>
          <a:xfrm>
            <a:off x="304800" y="76200"/>
            <a:ext cx="8604250" cy="1066800"/>
          </a:xfrm>
        </p:spPr>
        <p:txBody>
          <a:bodyPr/>
          <a:lstStyle/>
          <a:p>
            <a:pPr algn="l"/>
            <a:r>
              <a:rPr lang="es-ES_tradnl" dirty="0"/>
              <a:t>Eficiencia de recolección de yodo</a:t>
            </a:r>
            <a:endParaRPr lang="en-US" altLang="en-US" dirty="0"/>
          </a:p>
        </p:txBody>
      </p:sp>
      <p:sp>
        <p:nvSpPr>
          <p:cNvPr id="467971" name="Rectangle 3"/>
          <p:cNvSpPr>
            <a:spLocks noGrp="1" noChangeArrowheads="1"/>
          </p:cNvSpPr>
          <p:nvPr>
            <p:ph type="body" idx="1"/>
          </p:nvPr>
        </p:nvSpPr>
        <p:spPr>
          <a:xfrm>
            <a:off x="304800" y="1524000"/>
            <a:ext cx="8604250" cy="4775200"/>
          </a:xfrm>
        </p:spPr>
        <p:txBody>
          <a:bodyPr/>
          <a:lstStyle/>
          <a:p>
            <a:pPr algn="just">
              <a:lnSpc>
                <a:spcPct val="90000"/>
              </a:lnSpc>
            </a:pPr>
            <a:r>
              <a:rPr lang="es-ES_tradnl" sz="2400" dirty="0"/>
              <a:t>La forma química del yodo, la humedad del aire o  </a:t>
            </a:r>
            <a:r>
              <a:rPr lang="es-ES_tradnl" sz="2400" dirty="0" smtClean="0"/>
              <a:t>la presencia </a:t>
            </a:r>
            <a:r>
              <a:rPr lang="es-ES_tradnl" sz="2400" dirty="0"/>
              <a:t>de vapor en el aire muestreado pueden </a:t>
            </a:r>
            <a:r>
              <a:rPr lang="es-ES_tradnl" sz="2400" dirty="0" smtClean="0"/>
              <a:t>influir </a:t>
            </a:r>
            <a:r>
              <a:rPr lang="es-ES_tradnl" sz="2400" dirty="0"/>
              <a:t>en la eficiencia de </a:t>
            </a:r>
            <a:r>
              <a:rPr lang="es-ES_tradnl" sz="2400" dirty="0" smtClean="0"/>
              <a:t>recolección </a:t>
            </a:r>
            <a:r>
              <a:rPr lang="es-ES_tradnl" sz="2400" dirty="0"/>
              <a:t>del medio.</a:t>
            </a:r>
          </a:p>
          <a:p>
            <a:pPr algn="just">
              <a:lnSpc>
                <a:spcPct val="90000"/>
              </a:lnSpc>
            </a:pPr>
            <a:endParaRPr lang="en-US" altLang="en-US" sz="2400" dirty="0"/>
          </a:p>
          <a:p>
            <a:pPr algn="just">
              <a:lnSpc>
                <a:spcPct val="90000"/>
              </a:lnSpc>
            </a:pPr>
            <a:r>
              <a:rPr lang="es-ES_tradnl" sz="2400" dirty="0"/>
              <a:t>El fabricante debe proporcionar toda la información necesaria sobre la eficiencia de recolección del medio de recolección elegido. El fabricante también debe informar sobre el impacto de los factores que podrían influir en la medición.</a:t>
            </a:r>
            <a:endParaRPr lang="en-US" altLang="en-US" sz="2800" dirty="0"/>
          </a:p>
        </p:txBody>
      </p:sp>
    </p:spTree>
    <p:extLst>
      <p:ext uri="{BB962C8B-B14F-4D97-AF65-F5344CB8AC3E}">
        <p14:creationId xmlns:p14="http://schemas.microsoft.com/office/powerpoint/2010/main" val="153373664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994" name="Rectangle 2"/>
          <p:cNvSpPr>
            <a:spLocks noGrp="1" noChangeArrowheads="1"/>
          </p:cNvSpPr>
          <p:nvPr>
            <p:ph type="title"/>
          </p:nvPr>
        </p:nvSpPr>
        <p:spPr>
          <a:xfrm>
            <a:off x="304800" y="0"/>
            <a:ext cx="8604250" cy="990600"/>
          </a:xfrm>
        </p:spPr>
        <p:txBody>
          <a:bodyPr/>
          <a:lstStyle/>
          <a:p>
            <a:pPr algn="l"/>
            <a:r>
              <a:rPr lang="es-ES_tradnl" dirty="0"/>
              <a:t>Eficiencia de recolección de yodo</a:t>
            </a:r>
            <a:endParaRPr lang="en-US" altLang="en-US" u="sng" dirty="0"/>
          </a:p>
        </p:txBody>
      </p:sp>
      <p:sp>
        <p:nvSpPr>
          <p:cNvPr id="468995" name="Rectangle 3"/>
          <p:cNvSpPr>
            <a:spLocks noGrp="1" noChangeArrowheads="1"/>
          </p:cNvSpPr>
          <p:nvPr>
            <p:ph type="body" idx="1"/>
          </p:nvPr>
        </p:nvSpPr>
        <p:spPr>
          <a:xfrm>
            <a:off x="304800" y="1524000"/>
            <a:ext cx="8604250" cy="4775200"/>
          </a:xfrm>
        </p:spPr>
        <p:txBody>
          <a:bodyPr/>
          <a:lstStyle/>
          <a:p>
            <a:pPr algn="just">
              <a:lnSpc>
                <a:spcPct val="80000"/>
              </a:lnSpc>
            </a:pPr>
            <a:r>
              <a:rPr lang="es-ES" altLang="es-ES_tradnl" sz="2400" dirty="0"/>
              <a:t>En el caso de MMD con un largo tiempo de muestreo (una semana) </a:t>
            </a:r>
            <a:r>
              <a:rPr lang="es-ES" altLang="es-ES_tradnl" sz="2400" dirty="0" smtClean="0"/>
              <a:t>o  </a:t>
            </a:r>
            <a:r>
              <a:rPr lang="es-ES" altLang="es-ES_tradnl" sz="2400" dirty="0"/>
              <a:t>en una atmósfera húmeda, se recomienda usar un  segundo cartucho </a:t>
            </a:r>
            <a:r>
              <a:rPr lang="es-ES_tradnl" sz="2400" dirty="0"/>
              <a:t>después </a:t>
            </a:r>
            <a:r>
              <a:rPr lang="es-ES_tradnl" sz="2400" dirty="0" smtClean="0"/>
              <a:t>del primero</a:t>
            </a:r>
            <a:r>
              <a:rPr lang="es-ES" altLang="es-ES_tradnl" sz="2400" dirty="0" smtClean="0"/>
              <a:t>. El </a:t>
            </a:r>
            <a:r>
              <a:rPr lang="es-ES" altLang="es-ES_tradnl" sz="2400" dirty="0"/>
              <a:t>segundo cartucho </a:t>
            </a:r>
            <a:r>
              <a:rPr lang="es-ES_tradnl" sz="2400" dirty="0"/>
              <a:t>retendrá</a:t>
            </a:r>
            <a:r>
              <a:rPr lang="es-ES" altLang="es-ES_tradnl" sz="2400" dirty="0"/>
              <a:t> el yodo que pase a través del primer cartucho en caso de sobrecarga </a:t>
            </a:r>
            <a:r>
              <a:rPr lang="es-ES" altLang="es-ES_tradnl" sz="2400" dirty="0" smtClean="0"/>
              <a:t>de éste. </a:t>
            </a:r>
            <a:endParaRPr lang="es-ES_tradnl" sz="2400" dirty="0"/>
          </a:p>
          <a:p>
            <a:pPr algn="just">
              <a:lnSpc>
                <a:spcPct val="80000"/>
              </a:lnSpc>
            </a:pPr>
            <a:endParaRPr lang="es-ES_tradnl" sz="2400" dirty="0"/>
          </a:p>
          <a:p>
            <a:pPr algn="just">
              <a:lnSpc>
                <a:spcPct val="80000"/>
              </a:lnSpc>
            </a:pPr>
            <a:endParaRPr lang="es-ES_tradnl" sz="2400" dirty="0"/>
          </a:p>
          <a:p>
            <a:pPr algn="just">
              <a:lnSpc>
                <a:spcPct val="80000"/>
              </a:lnSpc>
            </a:pPr>
            <a:r>
              <a:rPr lang="es-ES" altLang="es-ES_tradnl" sz="2400" dirty="0"/>
              <a:t>En caso de presencia de yodo en el primer cartucho, el segundo es analizado y la actividad total se debe usar para la determinación de la actividad volumétrica en el aire muestreado.</a:t>
            </a:r>
          </a:p>
        </p:txBody>
      </p:sp>
    </p:spTree>
    <p:extLst>
      <p:ext uri="{BB962C8B-B14F-4D97-AF65-F5344CB8AC3E}">
        <p14:creationId xmlns:p14="http://schemas.microsoft.com/office/powerpoint/2010/main" val="245591030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18" name="Rectangle 2"/>
          <p:cNvSpPr>
            <a:spLocks noGrp="1" noChangeArrowheads="1"/>
          </p:cNvSpPr>
          <p:nvPr>
            <p:ph type="title"/>
          </p:nvPr>
        </p:nvSpPr>
        <p:spPr>
          <a:xfrm>
            <a:off x="457200" y="0"/>
            <a:ext cx="8686800" cy="914400"/>
          </a:xfrm>
        </p:spPr>
        <p:txBody>
          <a:bodyPr/>
          <a:lstStyle/>
          <a:p>
            <a:pPr algn="l"/>
            <a:r>
              <a:rPr lang="es-ES_tradnl" dirty="0" smtClean="0"/>
              <a:t>Desintegración </a:t>
            </a:r>
            <a:r>
              <a:rPr lang="es-ES_tradnl" dirty="0"/>
              <a:t>radioactiva del </a:t>
            </a:r>
            <a:r>
              <a:rPr lang="es-ES_tradnl" dirty="0" smtClean="0"/>
              <a:t>yodo</a:t>
            </a:r>
            <a:endParaRPr lang="en-US" altLang="en-US" sz="2800" b="0" dirty="0"/>
          </a:p>
        </p:txBody>
      </p:sp>
      <p:sp>
        <p:nvSpPr>
          <p:cNvPr id="470019" name="Rectangle 3"/>
          <p:cNvSpPr>
            <a:spLocks noGrp="1" noChangeArrowheads="1"/>
          </p:cNvSpPr>
          <p:nvPr>
            <p:ph type="body" idx="1"/>
          </p:nvPr>
        </p:nvSpPr>
        <p:spPr>
          <a:xfrm>
            <a:off x="274638" y="1676400"/>
            <a:ext cx="8593137" cy="2667000"/>
          </a:xfrm>
        </p:spPr>
        <p:txBody>
          <a:bodyPr/>
          <a:lstStyle/>
          <a:p>
            <a:pPr algn="just">
              <a:lnSpc>
                <a:spcPct val="90000"/>
              </a:lnSpc>
            </a:pPr>
            <a:r>
              <a:rPr lang="es-ES_tradnl" sz="2400" dirty="0"/>
              <a:t>En caso de </a:t>
            </a:r>
            <a:r>
              <a:rPr lang="es-ES_tradnl" sz="2400" dirty="0" smtClean="0"/>
              <a:t>mediciones con un largo </a:t>
            </a:r>
            <a:r>
              <a:rPr lang="es-ES_tradnl" sz="2400" dirty="0"/>
              <a:t>tiempo </a:t>
            </a:r>
            <a:r>
              <a:rPr lang="es-ES_tradnl" sz="2400" dirty="0" smtClean="0"/>
              <a:t>de </a:t>
            </a:r>
            <a:r>
              <a:rPr lang="es-ES_tradnl" sz="2400" dirty="0"/>
              <a:t>muestreo </a:t>
            </a:r>
            <a:r>
              <a:rPr lang="es-ES_tradnl" sz="2400" dirty="0" smtClean="0"/>
              <a:t>en </a:t>
            </a:r>
            <a:r>
              <a:rPr lang="es-ES_tradnl" sz="2400" dirty="0"/>
              <a:t>un laboratorio, </a:t>
            </a:r>
            <a:r>
              <a:rPr lang="es-ES_tradnl" sz="2400" dirty="0" smtClean="0"/>
              <a:t>para obtener el valor verdadero de la actividad </a:t>
            </a:r>
            <a:r>
              <a:rPr lang="es-ES_tradnl" sz="2400" dirty="0"/>
              <a:t>volumétrica del yodo en el aire </a:t>
            </a:r>
            <a:r>
              <a:rPr lang="es-ES_tradnl" sz="2400" dirty="0" smtClean="0"/>
              <a:t>muestreado, la medición</a:t>
            </a:r>
            <a:r>
              <a:rPr lang="es-ES_tradnl" sz="2400" dirty="0"/>
              <a:t> </a:t>
            </a:r>
            <a:r>
              <a:rPr lang="es-ES_tradnl" sz="2400" dirty="0" smtClean="0"/>
              <a:t>realizada debe corregirse, a fin de </a:t>
            </a:r>
            <a:r>
              <a:rPr lang="es-ES_tradnl" sz="2400" dirty="0"/>
              <a:t>compensar la desintegración de </a:t>
            </a:r>
            <a:r>
              <a:rPr lang="es-ES_tradnl" sz="2400" baseline="30000" dirty="0"/>
              <a:t>131</a:t>
            </a:r>
            <a:r>
              <a:rPr lang="es-ES_tradnl" sz="2400" dirty="0"/>
              <a:t>I (vida media de 8 días).</a:t>
            </a:r>
          </a:p>
          <a:p>
            <a:pPr marL="0" indent="0" algn="just">
              <a:lnSpc>
                <a:spcPct val="90000"/>
              </a:lnSpc>
              <a:buNone/>
            </a:pPr>
            <a:endParaRPr lang="en-US" altLang="en-US" sz="2800" dirty="0"/>
          </a:p>
          <a:p>
            <a:pPr algn="just">
              <a:lnSpc>
                <a:spcPct val="90000"/>
              </a:lnSpc>
            </a:pPr>
            <a:endParaRPr lang="en-US" altLang="en-US" sz="2800" dirty="0"/>
          </a:p>
          <a:p>
            <a:pPr algn="just">
              <a:lnSpc>
                <a:spcPct val="90000"/>
              </a:lnSpc>
            </a:pPr>
            <a:endParaRPr lang="en-US" altLang="en-US" sz="2800" dirty="0"/>
          </a:p>
        </p:txBody>
      </p:sp>
    </p:spTree>
    <p:extLst>
      <p:ext uri="{BB962C8B-B14F-4D97-AF65-F5344CB8AC3E}">
        <p14:creationId xmlns:p14="http://schemas.microsoft.com/office/powerpoint/2010/main" val="394849325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2286000" y="2276872"/>
            <a:ext cx="4572000" cy="2062103"/>
          </a:xfrm>
          <a:prstGeom prst="rect">
            <a:avLst/>
          </a:prstGeom>
        </p:spPr>
        <p:txBody>
          <a:bodyPr>
            <a:spAutoFit/>
          </a:bodyPr>
          <a:lstStyle/>
          <a:p>
            <a:pPr algn="ctr"/>
            <a:r>
              <a:rPr lang="es-ES_tradnl" sz="3200" dirty="0">
                <a:solidFill>
                  <a:schemeClr val="tx2"/>
                </a:solidFill>
                <a:latin typeface="+mn-lt"/>
              </a:rPr>
              <a:t>Muchas gracias por vuestra atención y</a:t>
            </a:r>
            <a:r>
              <a:rPr lang="es-ES_tradnl" sz="3200" dirty="0" smtClean="0">
                <a:solidFill>
                  <a:schemeClr val="tx2"/>
                </a:solidFill>
                <a:latin typeface="+mn-lt"/>
              </a:rPr>
              <a:t>…</a:t>
            </a:r>
          </a:p>
          <a:p>
            <a:pPr algn="ctr"/>
            <a:endParaRPr lang="es-ES_tradnl" sz="3200" dirty="0">
              <a:solidFill>
                <a:schemeClr val="tx2"/>
              </a:solidFill>
              <a:latin typeface="+mn-lt"/>
            </a:endParaRPr>
          </a:p>
          <a:p>
            <a:pPr algn="ctr"/>
            <a:r>
              <a:rPr lang="es-ES_tradnl" sz="3200" dirty="0" smtClean="0">
                <a:solidFill>
                  <a:schemeClr val="tx2"/>
                </a:solidFill>
                <a:latin typeface="+mn-lt"/>
              </a:rPr>
              <a:t>SE </a:t>
            </a:r>
            <a:r>
              <a:rPr lang="es-ES_tradnl" sz="3200" dirty="0">
                <a:solidFill>
                  <a:schemeClr val="tx2"/>
                </a:solidFill>
                <a:latin typeface="+mn-lt"/>
              </a:rPr>
              <a:t>ABRE EL DEBATE</a:t>
            </a:r>
          </a:p>
        </p:txBody>
      </p:sp>
    </p:spTree>
    <p:extLst>
      <p:ext uri="{BB962C8B-B14F-4D97-AF65-F5344CB8AC3E}">
        <p14:creationId xmlns:p14="http://schemas.microsoft.com/office/powerpoint/2010/main" val="3961420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s-ES_tradnl" dirty="0"/>
              <a:t>Importancia de la monitorización del yodo</a:t>
            </a:r>
            <a:endParaRPr lang="en-GB" dirty="0"/>
          </a:p>
        </p:txBody>
      </p:sp>
      <p:sp>
        <p:nvSpPr>
          <p:cNvPr id="3" name="Content Placeholder 2"/>
          <p:cNvSpPr>
            <a:spLocks noGrp="1"/>
          </p:cNvSpPr>
          <p:nvPr>
            <p:ph idx="1"/>
          </p:nvPr>
        </p:nvSpPr>
        <p:spPr>
          <a:xfrm>
            <a:off x="152400" y="1219200"/>
            <a:ext cx="8839200" cy="5105400"/>
          </a:xfrm>
        </p:spPr>
        <p:txBody>
          <a:bodyPr/>
          <a:lstStyle/>
          <a:p>
            <a:pPr algn="just"/>
            <a:r>
              <a:rPr lang="es-ES_tradnl" sz="2400" dirty="0"/>
              <a:t>El yodo radioactivo es </a:t>
            </a:r>
            <a:r>
              <a:rPr lang="es-ES_tradnl" sz="2400" dirty="0" smtClean="0"/>
              <a:t>producido </a:t>
            </a:r>
            <a:r>
              <a:rPr lang="es-ES_tradnl" sz="2400" dirty="0"/>
              <a:t>por </a:t>
            </a:r>
            <a:r>
              <a:rPr lang="es-ES_tradnl" sz="2400" dirty="0" smtClean="0"/>
              <a:t>fisión del </a:t>
            </a:r>
            <a:r>
              <a:rPr lang="es-ES_tradnl" sz="2400" baseline="30000" dirty="0"/>
              <a:t>235</a:t>
            </a:r>
            <a:r>
              <a:rPr lang="es-ES_tradnl" sz="2400" dirty="0"/>
              <a:t>U y es un </a:t>
            </a:r>
            <a:r>
              <a:rPr lang="es-ES_tradnl" sz="2400" dirty="0" smtClean="0"/>
              <a:t>radionuclídeo dosimétricamente </a:t>
            </a:r>
            <a:r>
              <a:rPr lang="es-ES_tradnl" sz="2400" dirty="0"/>
              <a:t>significativo.</a:t>
            </a:r>
          </a:p>
          <a:p>
            <a:pPr algn="just"/>
            <a:endParaRPr lang="en-GB" sz="2400" dirty="0"/>
          </a:p>
          <a:p>
            <a:pPr algn="just"/>
            <a:r>
              <a:rPr lang="es-ES_tradnl" sz="2400" dirty="0"/>
              <a:t>El yodo radioactivo y otros productos de fisión son liberados de barras (varillas) de combustible debido a fugas.</a:t>
            </a:r>
          </a:p>
          <a:p>
            <a:pPr algn="just"/>
            <a:endParaRPr lang="en-GB" sz="2400" dirty="0"/>
          </a:p>
          <a:p>
            <a:pPr algn="just"/>
            <a:r>
              <a:rPr lang="es-ES_tradnl" sz="2400" dirty="0" smtClean="0"/>
              <a:t>Es retenido en sistemas primarios y posteriormente liberado en </a:t>
            </a:r>
            <a:r>
              <a:rPr lang="es-ES_tradnl" sz="2400" dirty="0"/>
              <a:t>el ambiente de trabajo en caso de una pérdida de refrigerante</a:t>
            </a:r>
            <a:r>
              <a:rPr lang="en-GB" sz="2400" dirty="0"/>
              <a:t>.</a:t>
            </a:r>
          </a:p>
          <a:p>
            <a:pPr algn="just"/>
            <a:endParaRPr lang="en-GB" sz="2400" dirty="0"/>
          </a:p>
          <a:p>
            <a:r>
              <a:rPr lang="es-ES_tradnl" sz="2400" dirty="0"/>
              <a:t>Instalaciones de reprocesamiento pueden liberar yodo radiactivo cuando se procesa el combustible gastado.</a:t>
            </a:r>
            <a:r>
              <a:rPr lang="es-ES_tradnl" sz="2400" dirty="0">
                <a:hlinkClick r:id="rId3"/>
              </a:rPr>
              <a:t/>
            </a:r>
            <a:br>
              <a:rPr lang="es-ES_tradnl" sz="2400" dirty="0">
                <a:hlinkClick r:id="rId3"/>
              </a:rPr>
            </a:br>
            <a:endParaRPr lang="en-US" altLang="en-US" sz="2800" dirty="0"/>
          </a:p>
          <a:p>
            <a:pPr algn="just"/>
            <a:endParaRPr lang="en-GB" sz="2800" dirty="0"/>
          </a:p>
          <a:p>
            <a:pPr algn="just"/>
            <a:endParaRPr lang="en-GB" sz="2800" dirty="0"/>
          </a:p>
        </p:txBody>
      </p:sp>
    </p:spTree>
    <p:extLst>
      <p:ext uri="{BB962C8B-B14F-4D97-AF65-F5344CB8AC3E}">
        <p14:creationId xmlns:p14="http://schemas.microsoft.com/office/powerpoint/2010/main" val="15554567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s-ES_tradnl" dirty="0"/>
              <a:t>Importancia de la monitorización del yodo</a:t>
            </a:r>
            <a:endParaRPr lang="en-GB" dirty="0"/>
          </a:p>
        </p:txBody>
      </p:sp>
      <p:sp>
        <p:nvSpPr>
          <p:cNvPr id="3" name="Content Placeholder 2"/>
          <p:cNvSpPr>
            <a:spLocks noGrp="1"/>
          </p:cNvSpPr>
          <p:nvPr>
            <p:ph idx="1"/>
          </p:nvPr>
        </p:nvSpPr>
        <p:spPr/>
        <p:txBody>
          <a:bodyPr/>
          <a:lstStyle/>
          <a:p>
            <a:pPr algn="just"/>
            <a:r>
              <a:rPr lang="es-ES_tradnl" sz="2400" dirty="0" smtClean="0"/>
              <a:t>Hospitales e </a:t>
            </a:r>
            <a:r>
              <a:rPr lang="es-ES_tradnl" sz="2400" dirty="0"/>
              <a:t>instituciones de investigación utilizan yodo radioactivo volátil. En caso de pérdida de </a:t>
            </a:r>
            <a:r>
              <a:rPr lang="es-ES_tradnl" sz="2400" dirty="0" smtClean="0"/>
              <a:t>contención, </a:t>
            </a:r>
            <a:r>
              <a:rPr lang="es-ES_tradnl" sz="2400" dirty="0"/>
              <a:t>el yodo radiactivo puede alcanzar el ambiente de trabajo.</a:t>
            </a:r>
          </a:p>
          <a:p>
            <a:pPr algn="just"/>
            <a:endParaRPr lang="en-GB" sz="2400" dirty="0"/>
          </a:p>
          <a:p>
            <a:pPr algn="just"/>
            <a:r>
              <a:rPr lang="es-ES_tradnl" sz="2400" dirty="0"/>
              <a:t>Dependiendo de la instalación, se puede requerir el monitoreo de uno o más isótopos de yodo.</a:t>
            </a:r>
          </a:p>
          <a:p>
            <a:pPr algn="just"/>
            <a:endParaRPr lang="en-US" altLang="en-US" sz="2400" dirty="0"/>
          </a:p>
          <a:p>
            <a:pPr algn="just"/>
            <a:r>
              <a:rPr lang="es-ES_tradnl" sz="2400" dirty="0"/>
              <a:t>En instalaciones no nucleares, típicamente se utiliza un radioisótopo de yodo.</a:t>
            </a:r>
            <a:endParaRPr lang="en-GB" dirty="0"/>
          </a:p>
        </p:txBody>
      </p:sp>
    </p:spTree>
    <p:extLst>
      <p:ext uri="{BB962C8B-B14F-4D97-AF65-F5344CB8AC3E}">
        <p14:creationId xmlns:p14="http://schemas.microsoft.com/office/powerpoint/2010/main" val="26664736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6706" name="Rectangle 2"/>
          <p:cNvSpPr>
            <a:spLocks noGrp="1" noChangeArrowheads="1"/>
          </p:cNvSpPr>
          <p:nvPr>
            <p:ph type="title"/>
          </p:nvPr>
        </p:nvSpPr>
        <p:spPr/>
        <p:txBody>
          <a:bodyPr/>
          <a:lstStyle/>
          <a:p>
            <a:pPr algn="l"/>
            <a:r>
              <a:rPr lang="es-ES_tradnl" dirty="0"/>
              <a:t>Importancia de la monitorización del yodo</a:t>
            </a:r>
            <a:endParaRPr lang="en-US" altLang="en-US" u="sng" dirty="0"/>
          </a:p>
        </p:txBody>
      </p:sp>
      <p:sp>
        <p:nvSpPr>
          <p:cNvPr id="1096707" name="Rectangle 3"/>
          <p:cNvSpPr>
            <a:spLocks noGrp="1" noChangeArrowheads="1"/>
          </p:cNvSpPr>
          <p:nvPr>
            <p:ph type="body" idx="1"/>
          </p:nvPr>
        </p:nvSpPr>
        <p:spPr>
          <a:xfrm>
            <a:off x="228600" y="1447800"/>
            <a:ext cx="8763000" cy="4419600"/>
          </a:xfrm>
        </p:spPr>
        <p:txBody>
          <a:bodyPr/>
          <a:lstStyle/>
          <a:p>
            <a:pPr algn="just"/>
            <a:r>
              <a:rPr lang="es-ES_tradnl" sz="2400" dirty="0"/>
              <a:t>Un reactor nuclear produce varios isótopos de yodo con rangos de vida media y emisiones. La proporción entre los diversos radionuclídeos del yodo se calcula usando software. </a:t>
            </a:r>
            <a:r>
              <a:rPr lang="es-ES_tradnl" sz="2400" baseline="30000" dirty="0"/>
              <a:t>125</a:t>
            </a:r>
            <a:r>
              <a:rPr lang="pt-BR" sz="2400" dirty="0"/>
              <a:t>I, </a:t>
            </a:r>
            <a:r>
              <a:rPr lang="pt-BR" sz="2400" baseline="30000" dirty="0"/>
              <a:t>129</a:t>
            </a:r>
            <a:r>
              <a:rPr lang="pt-BR" sz="2400" dirty="0"/>
              <a:t>I, </a:t>
            </a:r>
            <a:r>
              <a:rPr lang="pt-BR" sz="2400" baseline="30000" dirty="0"/>
              <a:t>131</a:t>
            </a:r>
            <a:r>
              <a:rPr lang="pt-BR" sz="2400" dirty="0"/>
              <a:t>I y </a:t>
            </a:r>
            <a:r>
              <a:rPr lang="pt-BR" sz="2400" baseline="30000" dirty="0"/>
              <a:t>135</a:t>
            </a:r>
            <a:r>
              <a:rPr lang="pt-BR" sz="2400" dirty="0"/>
              <a:t>I </a:t>
            </a:r>
            <a:r>
              <a:rPr lang="es-ES_tradnl" sz="2400" dirty="0"/>
              <a:t>pueden</a:t>
            </a:r>
            <a:r>
              <a:rPr lang="pt-BR" sz="2400" dirty="0"/>
              <a:t> ser detectados por MLT.</a:t>
            </a:r>
          </a:p>
          <a:p>
            <a:pPr algn="just"/>
            <a:endParaRPr lang="en-US" altLang="en-US" sz="2400" dirty="0"/>
          </a:p>
          <a:p>
            <a:pPr algn="just"/>
            <a:r>
              <a:rPr lang="es-ES_tradnl" sz="2400" dirty="0"/>
              <a:t>El yodo se concentra en la glándula tiroidea de la persona expuesta y causa una dosis de radiación.</a:t>
            </a:r>
          </a:p>
          <a:p>
            <a:pPr marL="0" indent="0" algn="just">
              <a:buNone/>
            </a:pPr>
            <a:r>
              <a:rPr lang="es-ES_tradnl" sz="2400" dirty="0"/>
              <a:t>.</a:t>
            </a:r>
            <a:endParaRPr lang="en-US" altLang="en-US" sz="2400" dirty="0">
              <a:solidFill>
                <a:srgbClr val="FF0000"/>
              </a:solidFill>
            </a:endParaRPr>
          </a:p>
          <a:p>
            <a:pPr algn="just">
              <a:lnSpc>
                <a:spcPct val="80000"/>
              </a:lnSpc>
            </a:pPr>
            <a:endParaRPr lang="en-US" altLang="en-US" sz="2800" dirty="0"/>
          </a:p>
          <a:p>
            <a:pPr algn="just">
              <a:lnSpc>
                <a:spcPct val="80000"/>
              </a:lnSpc>
            </a:pPr>
            <a:endParaRPr lang="en-US" altLang="en-US" sz="1600" dirty="0"/>
          </a:p>
          <a:p>
            <a:pPr algn="just">
              <a:lnSpc>
                <a:spcPct val="80000"/>
              </a:lnSpc>
            </a:pPr>
            <a:endParaRPr lang="en-US" altLang="en-US" sz="2800" dirty="0"/>
          </a:p>
        </p:txBody>
      </p:sp>
    </p:spTree>
    <p:extLst>
      <p:ext uri="{BB962C8B-B14F-4D97-AF65-F5344CB8AC3E}">
        <p14:creationId xmlns:p14="http://schemas.microsoft.com/office/powerpoint/2010/main" val="15017809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9538" name="Rectangle 2"/>
          <p:cNvSpPr>
            <a:spLocks noGrp="1" noChangeArrowheads="1"/>
          </p:cNvSpPr>
          <p:nvPr>
            <p:ph type="title"/>
          </p:nvPr>
        </p:nvSpPr>
        <p:spPr/>
        <p:txBody>
          <a:bodyPr/>
          <a:lstStyle/>
          <a:p>
            <a:pPr algn="l"/>
            <a:r>
              <a:rPr lang="es-ES_tradnl" dirty="0"/>
              <a:t>Monitorización del yodo</a:t>
            </a:r>
            <a:endParaRPr lang="en-US" altLang="en-US" u="sng" dirty="0"/>
          </a:p>
        </p:txBody>
      </p:sp>
      <p:sp>
        <p:nvSpPr>
          <p:cNvPr id="1089539" name="Rectangle 3"/>
          <p:cNvSpPr>
            <a:spLocks noGrp="1" noChangeArrowheads="1"/>
          </p:cNvSpPr>
          <p:nvPr>
            <p:ph type="body" idx="1"/>
          </p:nvPr>
        </p:nvSpPr>
        <p:spPr>
          <a:xfrm>
            <a:off x="228600" y="1524000"/>
            <a:ext cx="8604250" cy="3200400"/>
          </a:xfrm>
        </p:spPr>
        <p:txBody>
          <a:bodyPr/>
          <a:lstStyle/>
          <a:p>
            <a:pPr algn="just"/>
            <a:endParaRPr lang="es-ES_tradnl" altLang="en-US" sz="2400" dirty="0" smtClean="0"/>
          </a:p>
          <a:p>
            <a:pPr algn="just"/>
            <a:r>
              <a:rPr lang="es-ES_tradnl" altLang="en-US" sz="2400" dirty="0" smtClean="0"/>
              <a:t>Técnicas</a:t>
            </a:r>
          </a:p>
          <a:p>
            <a:pPr algn="just"/>
            <a:r>
              <a:rPr lang="es-ES_tradnl" sz="2400" dirty="0" smtClean="0"/>
              <a:t>Equipo para </a:t>
            </a:r>
            <a:r>
              <a:rPr lang="es-ES_tradnl" sz="2400" dirty="0"/>
              <a:t>medición retardada</a:t>
            </a:r>
          </a:p>
          <a:p>
            <a:pPr algn="just"/>
            <a:r>
              <a:rPr lang="es-ES_tradnl" sz="2400" dirty="0" smtClean="0"/>
              <a:t>Equipo para medición en tiempo real</a:t>
            </a:r>
          </a:p>
          <a:p>
            <a:pPr algn="just"/>
            <a:r>
              <a:rPr lang="es-ES_tradnl" sz="2400" dirty="0" smtClean="0"/>
              <a:t>Calibración, pruebas y v</a:t>
            </a:r>
            <a:r>
              <a:rPr lang="es-ES_tradnl" altLang="es-ES_tradnl" sz="2400" dirty="0" smtClean="0"/>
              <a:t>erificación</a:t>
            </a:r>
          </a:p>
          <a:p>
            <a:pPr>
              <a:lnSpc>
                <a:spcPct val="90000"/>
              </a:lnSpc>
            </a:pPr>
            <a:r>
              <a:rPr lang="es-ES_tradnl" sz="2400" dirty="0" smtClean="0"/>
              <a:t>Interferencias e i</a:t>
            </a:r>
            <a:r>
              <a:rPr lang="es-ES_tradnl" altLang="es-ES_tradnl" sz="2400" dirty="0" smtClean="0"/>
              <a:t>nterpretación de los resultados</a:t>
            </a:r>
            <a:endParaRPr lang="es-ES_tradnl" altLang="es-ES_tradnl" sz="2400" dirty="0"/>
          </a:p>
        </p:txBody>
      </p:sp>
    </p:spTree>
    <p:extLst>
      <p:ext uri="{BB962C8B-B14F-4D97-AF65-F5344CB8AC3E}">
        <p14:creationId xmlns:p14="http://schemas.microsoft.com/office/powerpoint/2010/main" val="36476604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1715" name="Rectangle 3"/>
          <p:cNvSpPr>
            <a:spLocks noGrp="1" noChangeArrowheads="1"/>
          </p:cNvSpPr>
          <p:nvPr>
            <p:ph type="body" idx="1"/>
          </p:nvPr>
        </p:nvSpPr>
        <p:spPr>
          <a:xfrm>
            <a:off x="304800" y="1219200"/>
            <a:ext cx="8604250" cy="4775200"/>
          </a:xfrm>
        </p:spPr>
        <p:txBody>
          <a:bodyPr/>
          <a:lstStyle/>
          <a:p>
            <a:pPr algn="ctr">
              <a:buFontTx/>
              <a:buNone/>
            </a:pPr>
            <a:endParaRPr lang="en-US" altLang="en-US" sz="3600" dirty="0"/>
          </a:p>
          <a:p>
            <a:pPr algn="ctr">
              <a:buFontTx/>
              <a:buNone/>
            </a:pPr>
            <a:endParaRPr lang="en-US" altLang="en-US" sz="3600" dirty="0"/>
          </a:p>
          <a:p>
            <a:pPr algn="ctr">
              <a:buFontTx/>
              <a:buNone/>
            </a:pPr>
            <a:endParaRPr lang="en-US" altLang="en-US" sz="3600" dirty="0"/>
          </a:p>
          <a:p>
            <a:pPr algn="ctr">
              <a:buFontTx/>
              <a:buNone/>
            </a:pPr>
            <a:r>
              <a:rPr lang="en-US" altLang="en-US" sz="3600" dirty="0" smtClean="0"/>
              <a:t>La </a:t>
            </a:r>
            <a:r>
              <a:rPr lang="en-US" altLang="en-US" sz="3600" dirty="0" err="1" smtClean="0"/>
              <a:t>técnica</a:t>
            </a:r>
            <a:endParaRPr lang="en-US" altLang="en-US" sz="3600" dirty="0"/>
          </a:p>
          <a:p>
            <a:endParaRPr lang="en-US" altLang="en-US" sz="3600" dirty="0"/>
          </a:p>
        </p:txBody>
      </p:sp>
    </p:spTree>
    <p:extLst>
      <p:ext uri="{BB962C8B-B14F-4D97-AF65-F5344CB8AC3E}">
        <p14:creationId xmlns:p14="http://schemas.microsoft.com/office/powerpoint/2010/main" val="376408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Rectangle 2"/>
          <p:cNvSpPr>
            <a:spLocks noGrp="1" noChangeArrowheads="1"/>
          </p:cNvSpPr>
          <p:nvPr>
            <p:ph type="title"/>
          </p:nvPr>
        </p:nvSpPr>
        <p:spPr>
          <a:xfrm>
            <a:off x="304800" y="228600"/>
            <a:ext cx="8604250" cy="609600"/>
          </a:xfrm>
        </p:spPr>
        <p:txBody>
          <a:bodyPr/>
          <a:lstStyle/>
          <a:p>
            <a:pPr algn="l"/>
            <a:r>
              <a:rPr lang="en-US" altLang="en-US" dirty="0"/>
              <a:t>La técnica</a:t>
            </a:r>
            <a:endParaRPr lang="en-US" altLang="en-US" u="sng" dirty="0"/>
          </a:p>
        </p:txBody>
      </p:sp>
      <p:sp>
        <p:nvSpPr>
          <p:cNvPr id="445444" name="Rectangle 4"/>
          <p:cNvSpPr>
            <a:spLocks noGrp="1" noChangeArrowheads="1"/>
          </p:cNvSpPr>
          <p:nvPr>
            <p:ph type="body" idx="1"/>
          </p:nvPr>
        </p:nvSpPr>
        <p:spPr>
          <a:xfrm>
            <a:off x="304800" y="1752600"/>
            <a:ext cx="8686800" cy="3352800"/>
          </a:xfrm>
          <a:noFill/>
          <a:ln/>
        </p:spPr>
        <p:txBody>
          <a:bodyPr/>
          <a:lstStyle/>
          <a:p>
            <a:pPr algn="just">
              <a:lnSpc>
                <a:spcPct val="80000"/>
              </a:lnSpc>
            </a:pPr>
            <a:r>
              <a:rPr lang="es-ES_tradnl" sz="2400" dirty="0" smtClean="0"/>
              <a:t>La monitorización </a:t>
            </a:r>
            <a:r>
              <a:rPr lang="es-ES_tradnl" sz="2400" dirty="0"/>
              <a:t>del yodo radioactivo en el lugar de trabajo puede realizarse de forma continua mediante monitorización en tiempo real o mediante muestreo secuencial y </a:t>
            </a:r>
            <a:r>
              <a:rPr lang="es-ES_tradnl" sz="2400" dirty="0" smtClean="0"/>
              <a:t>posterior análisis </a:t>
            </a:r>
            <a:r>
              <a:rPr lang="es-ES_tradnl" sz="2400" dirty="0"/>
              <a:t>en el laboratorio = MMD.</a:t>
            </a:r>
          </a:p>
          <a:p>
            <a:pPr algn="just">
              <a:lnSpc>
                <a:spcPct val="80000"/>
              </a:lnSpc>
            </a:pPr>
            <a:endParaRPr lang="en-US" altLang="en-US" sz="2400" dirty="0"/>
          </a:p>
          <a:p>
            <a:pPr algn="just">
              <a:lnSpc>
                <a:spcPct val="80000"/>
              </a:lnSpc>
            </a:pPr>
            <a:endParaRPr lang="en-US" altLang="en-US" sz="2400" dirty="0"/>
          </a:p>
          <a:p>
            <a:pPr algn="just">
              <a:lnSpc>
                <a:spcPct val="80000"/>
              </a:lnSpc>
            </a:pPr>
            <a:r>
              <a:rPr lang="es-ES_tradnl" sz="2400" dirty="0"/>
              <a:t>El yodo se retiene generalmente en un medio de recolección como el carbón activado o zeolita </a:t>
            </a:r>
            <a:r>
              <a:rPr lang="es-ES_tradnl" sz="2400" dirty="0" smtClean="0"/>
              <a:t>contenidos </a:t>
            </a:r>
            <a:r>
              <a:rPr lang="es-ES_tradnl" sz="2400" dirty="0"/>
              <a:t>en un cartucho.</a:t>
            </a:r>
            <a:endParaRPr lang="en-US" altLang="en-US" sz="2400" dirty="0"/>
          </a:p>
        </p:txBody>
      </p:sp>
    </p:spTree>
    <p:extLst>
      <p:ext uri="{BB962C8B-B14F-4D97-AF65-F5344CB8AC3E}">
        <p14:creationId xmlns:p14="http://schemas.microsoft.com/office/powerpoint/2010/main" val="578458570"/>
      </p:ext>
    </p:extLst>
  </p:cSld>
  <p:clrMapOvr>
    <a:masterClrMapping/>
  </p:clrMapOvr>
  <p:timing>
    <p:tnLst>
      <p:par>
        <p:cTn id="1" dur="indefinite" restart="never" nodeType="tmRoot"/>
      </p:par>
    </p:tnLst>
  </p:timing>
</p:sld>
</file>

<file path=ppt/theme/theme1.xml><?xml version="1.0" encoding="utf-8"?>
<a:theme xmlns:a="http://schemas.openxmlformats.org/drawingml/2006/main" name="IAEAlight">
  <a:themeElements>
    <a:clrScheme name="">
      <a:dk1>
        <a:srgbClr val="000000"/>
      </a:dk1>
      <a:lt1>
        <a:srgbClr val="F9F0DF"/>
      </a:lt1>
      <a:dk2>
        <a:srgbClr val="003399"/>
      </a:dk2>
      <a:lt2>
        <a:srgbClr val="000000"/>
      </a:lt2>
      <a:accent1>
        <a:srgbClr val="99CCFF"/>
      </a:accent1>
      <a:accent2>
        <a:srgbClr val="8681B8"/>
      </a:accent2>
      <a:accent3>
        <a:srgbClr val="FBF6EC"/>
      </a:accent3>
      <a:accent4>
        <a:srgbClr val="000000"/>
      </a:accent4>
      <a:accent5>
        <a:srgbClr val="CAE2FF"/>
      </a:accent5>
      <a:accent6>
        <a:srgbClr val="7974A6"/>
      </a:accent6>
      <a:hlink>
        <a:srgbClr val="003399"/>
      </a:hlink>
      <a:folHlink>
        <a:srgbClr val="3366CC"/>
      </a:folHlink>
    </a:clrScheme>
    <a:fontScheme name="IAEA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800" b="1" i="0" u="none" strike="noStrike" cap="none" normalizeH="0" baseline="0" smtClean="0">
            <a:ln>
              <a:noFill/>
            </a:ln>
            <a:solidFill>
              <a:schemeClr val="hlink"/>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800" b="1" i="0" u="none" strike="noStrike" cap="none" normalizeH="0" baseline="0" smtClean="0">
            <a:ln>
              <a:noFill/>
            </a:ln>
            <a:solidFill>
              <a:schemeClr val="hlink"/>
            </a:solidFill>
            <a:effectLst/>
            <a:latin typeface="Arial" charset="0"/>
          </a:defRPr>
        </a:defPPr>
      </a:lstStyle>
    </a:lnDef>
  </a:objectDefaults>
  <a:extraClrSchemeLst>
    <a:extraClrScheme>
      <a:clrScheme name="IAEAligh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AEAligh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AEAligh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AEAligh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AEAligh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AEAligh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AEAligh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N:\Forms2000\WORD\IAEA Presentation\IAEAlight.pot</Template>
  <TotalTime>35782</TotalTime>
  <Words>1862</Words>
  <Application>Microsoft Office PowerPoint</Application>
  <PresentationFormat>Apresentação na tela (4:3)</PresentationFormat>
  <Paragraphs>257</Paragraphs>
  <Slides>38</Slides>
  <Notes>19</Notes>
  <HiddenSlides>0</HiddenSlides>
  <MMClips>0</MMClips>
  <ScaleCrop>false</ScaleCrop>
  <HeadingPairs>
    <vt:vector size="4" baseType="variant">
      <vt:variant>
        <vt:lpstr>Tema</vt:lpstr>
      </vt:variant>
      <vt:variant>
        <vt:i4>1</vt:i4>
      </vt:variant>
      <vt:variant>
        <vt:lpstr>Títulos de slides</vt:lpstr>
      </vt:variant>
      <vt:variant>
        <vt:i4>38</vt:i4>
      </vt:variant>
    </vt:vector>
  </HeadingPairs>
  <TitlesOfParts>
    <vt:vector size="39" baseType="lpstr">
      <vt:lpstr>IAEAlight</vt:lpstr>
      <vt:lpstr>Apresentação do PowerPoint</vt:lpstr>
      <vt:lpstr>Contenido</vt:lpstr>
      <vt:lpstr>Información general</vt:lpstr>
      <vt:lpstr>Importancia de la monitorización del yodo</vt:lpstr>
      <vt:lpstr>Importancia de la monitorización del yodo</vt:lpstr>
      <vt:lpstr>Importancia de la monitorización del yodo</vt:lpstr>
      <vt:lpstr>Monitorización del yodo</vt:lpstr>
      <vt:lpstr>Apresentação do PowerPoint</vt:lpstr>
      <vt:lpstr>La técnica</vt:lpstr>
      <vt:lpstr> La técnica </vt:lpstr>
      <vt:lpstr> La técnica </vt:lpstr>
      <vt:lpstr>Apresentação do PowerPoint</vt:lpstr>
      <vt:lpstr>Equipo para MMD</vt:lpstr>
      <vt:lpstr>Equipo para MMD</vt:lpstr>
      <vt:lpstr>Medio de recolección</vt:lpstr>
      <vt:lpstr>Medio de recolección</vt:lpstr>
      <vt:lpstr>Medio de recolección</vt:lpstr>
      <vt:lpstr>Medio de recolección</vt:lpstr>
      <vt:lpstr>Apresentação do PowerPoint</vt:lpstr>
      <vt:lpstr> Equipo utilizado para medición en tiempo real </vt:lpstr>
      <vt:lpstr>Circuito de muestreo de aire</vt:lpstr>
      <vt:lpstr> Circuito de muestreo de aire </vt:lpstr>
      <vt:lpstr>Conjunto de medición </vt:lpstr>
      <vt:lpstr>Electrónica y software asociadas y alarmas</vt:lpstr>
      <vt:lpstr>Detectores NaI</vt:lpstr>
      <vt:lpstr>Detectores HPGe </vt:lpstr>
      <vt:lpstr>Apresentação do PowerPoint</vt:lpstr>
      <vt:lpstr>Ejemplos de monitores de yodo</vt:lpstr>
      <vt:lpstr>Apresentação do PowerPoint</vt:lpstr>
      <vt:lpstr> Calibración, pruebas y verificación </vt:lpstr>
      <vt:lpstr> Informe de “type test” y certificados (MMTR) </vt:lpstr>
      <vt:lpstr> Informe de “type test” y certificados (MMTR) </vt:lpstr>
      <vt:lpstr>Calibración y pruebas de funcionamiento</vt:lpstr>
      <vt:lpstr> Recolección de yodo en el medio </vt:lpstr>
      <vt:lpstr>Eficiencia de recolección de yodo</vt:lpstr>
      <vt:lpstr>Eficiencia de recolección de yodo</vt:lpstr>
      <vt:lpstr>Desintegración radioactiva del yodo</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Basics on Radiation Protection</dc:title>
  <dc:creator>NSRW-Con1</dc:creator>
  <cp:lastModifiedBy>John G. Hunt</cp:lastModifiedBy>
  <cp:revision>894</cp:revision>
  <cp:lastPrinted>2015-11-26T15:33:25Z</cp:lastPrinted>
  <dcterms:modified xsi:type="dcterms:W3CDTF">2019-03-28T17:10:17Z</dcterms:modified>
</cp:coreProperties>
</file>