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50"/>
  </p:notesMasterIdLst>
  <p:handoutMasterIdLst>
    <p:handoutMasterId r:id="rId51"/>
  </p:handoutMasterIdLst>
  <p:sldIdLst>
    <p:sldId id="558" r:id="rId2"/>
    <p:sldId id="586" r:id="rId3"/>
    <p:sldId id="587" r:id="rId4"/>
    <p:sldId id="630" r:id="rId5"/>
    <p:sldId id="627" r:id="rId6"/>
    <p:sldId id="631" r:id="rId7"/>
    <p:sldId id="626" r:id="rId8"/>
    <p:sldId id="602" r:id="rId9"/>
    <p:sldId id="604" r:id="rId10"/>
    <p:sldId id="603" r:id="rId11"/>
    <p:sldId id="606" r:id="rId12"/>
    <p:sldId id="632" r:id="rId13"/>
    <p:sldId id="605" r:id="rId14"/>
    <p:sldId id="633" r:id="rId15"/>
    <p:sldId id="601" r:id="rId16"/>
    <p:sldId id="628" r:id="rId17"/>
    <p:sldId id="588" r:id="rId18"/>
    <p:sldId id="593" r:id="rId19"/>
    <p:sldId id="639" r:id="rId20"/>
    <p:sldId id="594" r:id="rId21"/>
    <p:sldId id="614" r:id="rId22"/>
    <p:sldId id="589" r:id="rId23"/>
    <p:sldId id="592" r:id="rId24"/>
    <p:sldId id="640" r:id="rId25"/>
    <p:sldId id="590" r:id="rId26"/>
    <p:sldId id="597" r:id="rId27"/>
    <p:sldId id="641" r:id="rId28"/>
    <p:sldId id="577" r:id="rId29"/>
    <p:sldId id="596" r:id="rId30"/>
    <p:sldId id="598" r:id="rId31"/>
    <p:sldId id="620" r:id="rId32"/>
    <p:sldId id="621" r:id="rId33"/>
    <p:sldId id="616" r:id="rId34"/>
    <p:sldId id="634" r:id="rId35"/>
    <p:sldId id="617" r:id="rId36"/>
    <p:sldId id="635" r:id="rId37"/>
    <p:sldId id="625" r:id="rId38"/>
    <p:sldId id="622" r:id="rId39"/>
    <p:sldId id="608" r:id="rId40"/>
    <p:sldId id="607" r:id="rId41"/>
    <p:sldId id="636" r:id="rId42"/>
    <p:sldId id="611" r:id="rId43"/>
    <p:sldId id="623" r:id="rId44"/>
    <p:sldId id="615" r:id="rId45"/>
    <p:sldId id="638" r:id="rId46"/>
    <p:sldId id="629" r:id="rId47"/>
    <p:sldId id="637" r:id="rId48"/>
    <p:sldId id="642" r:id="rId4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5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FFFF00"/>
    <a:srgbClr val="000000"/>
    <a:srgbClr val="CCECFF"/>
    <a:srgbClr val="99CCFF"/>
    <a:srgbClr val="6699FF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2" autoAdjust="0"/>
    <p:restoredTop sz="70300" autoAdjust="0"/>
  </p:normalViewPr>
  <p:slideViewPr>
    <p:cSldViewPr>
      <p:cViewPr varScale="1">
        <p:scale>
          <a:sx n="77" d="100"/>
          <a:sy n="77" d="100"/>
        </p:scale>
        <p:origin x="-1566" y="-96"/>
      </p:cViewPr>
      <p:guideLst>
        <p:guide orient="horz" pos="2160"/>
        <p:guide pos="5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209CE80-3D0E-4F4E-9062-42FAE4B3D17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6121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66763"/>
            <a:ext cx="4902200" cy="3676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8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49800"/>
            <a:ext cx="4953000" cy="444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7180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21813"/>
            <a:ext cx="289560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065620-27BD-479C-822F-6EFCC62DCB6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71164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udio1.spanishdict.com/audio?lang=es&amp;text=la-vigilancia-en-caso-de-emergencia-nuclear-no-est%C3%A1-incluida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audio1.spanishdict.com/audio?lang=es&amp;text=tambi%C3%A9n-se-utilizan-monitores-de-aire-continuos-v%C3%A9anse-las-lecciones-6-10-y-11" TargetMode="External"/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udio1.spanishdict.com/audio?lang=es&amp;text=despu%C3%A9s-de-las-operaciones-prolongadas-algunas-barras-de-combustible-fallan-debido-al-aumento-del-tama%C3%B1o-del-combustible-y-al-arrastramiento-del-material-del-revestimiento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udio1.spanishdict.com/audio?lang=es&amp;text=el-refrigerante-primario-es-necesario-purificar-continuamente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3849688" y="11113"/>
            <a:ext cx="294798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2400"/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3849688" y="9450388"/>
            <a:ext cx="294798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000" i="1"/>
              <a:t>1</a:t>
            </a:r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-1588" y="9450388"/>
            <a:ext cx="2946401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24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-1588" y="11113"/>
            <a:ext cx="2946401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2400"/>
          </a:p>
        </p:txBody>
      </p:sp>
      <p:sp>
        <p:nvSpPr>
          <p:cNvPr id="40967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5513" y="750888"/>
            <a:ext cx="4945062" cy="3708400"/>
          </a:xfrm>
          <a:ln w="12700" cap="flat">
            <a:solidFill>
              <a:schemeClr val="tx1"/>
            </a:solidFill>
          </a:ln>
        </p:spPr>
      </p:sp>
      <p:sp>
        <p:nvSpPr>
          <p:cNvPr id="4096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4875" y="4727575"/>
            <a:ext cx="4984750" cy="4487863"/>
          </a:xfrm>
          <a:noFill/>
        </p:spPr>
        <p:txBody>
          <a:bodyPr lIns="92075" tIns="46038" rIns="92075" bIns="46038"/>
          <a:lstStyle/>
          <a:p>
            <a:pPr eaLnBrk="1" hangingPunct="1"/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896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4068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 </a:t>
            </a:r>
            <a:endParaRPr lang="sv-SE" u="sng" baseline="0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0832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 *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Creo que el valor correcto es 20:1</a:t>
            </a:r>
            <a:endParaRPr lang="sv-SE" u="sng" baseline="0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0832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En los reactores de agua pesada, se les solicita a los trabajadores </a:t>
            </a:r>
            <a:r>
              <a:rPr lang="es-ES_tradnl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muestras 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rutinarias de orina para estimar la carga corporal interna del tritio.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37549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Para llevar a cabo un trabajo especial que requiere cobertura adicional de protección radiológica, se recomiendan más medidas de monitorización.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El manejo de las varillas de combustible </a:t>
            </a:r>
            <a:r>
              <a:rPr lang="es-ES_tradnl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 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el transporte de fuentes de alta actividad son ejemplos de trabajos especiales que requieren un monitoreo específico del lugar de trabajo.</a:t>
            </a:r>
            <a:endParaRPr lang="es-ES_tradnl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23628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40059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Los monitores de neutrones son esencialmente portátiles porque la presencia de neutrones puede predecirse muy fácilmente.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En una planta nuclear moderna, todos los monitores fijos están conectados en red y la salida está conectada a una consola común en la sala de control.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9177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9177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75826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610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 MLT en caso de emergencia nuclear no está incluida.</a:t>
            </a:r>
          </a:p>
          <a:p>
            <a:r>
              <a:rPr lang="es-ES_tradnl" sz="1200" b="0" i="0" u="none" strike="noStrike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  <a:hlinkClick r:id="rId3"/>
              </a:rPr>
              <a:t/>
            </a:r>
            <a:br>
              <a:rPr lang="es-ES_tradnl" sz="1200" b="0" i="0" u="none" strike="noStrike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  <a:hlinkClick r:id="rId3"/>
              </a:rPr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8802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3516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0571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Tasas de dosis de contacto deben evitarse con mayor frecuencia que las</a:t>
            </a:r>
            <a:r>
              <a:rPr lang="es-ES_tradnl" sz="12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medidas.</a:t>
            </a:r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sv-SE" b="0" baseline="0" dirty="0"/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Partículas calientes pueden presentar </a:t>
            </a:r>
            <a:r>
              <a:rPr lang="es-ES_tradnl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tasas 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 dosis de 10 mSv/h a 2 Sv/h (beta/gamma).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3762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3762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*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Del griego “tele” = lejos y detector.</a:t>
            </a:r>
            <a:endParaRPr lang="es-ES_tradnl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2705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8698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Ver lección 5.</a:t>
            </a:r>
            <a:endParaRPr lang="sv-SE" baseline="0" dirty="0"/>
          </a:p>
          <a:p>
            <a:endParaRPr lang="sv-SE" baseline="0" dirty="0"/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 mayor parte de las instalaciones utilizan  como límites 0,4 Bq/cm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2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para contaminación alfa y 4 Bq/cm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2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para contaminación beta y gamma.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79554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9792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6424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Una información importante para la decisión sobre el tamaño de cada área que se va frotar</a:t>
            </a:r>
            <a:r>
              <a:rPr lang="es-ES_tradnl" sz="1200" b="1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es el nivel probable de no uniformidad de la contaminación.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El área a ser frotada está en el rango de 100 a 1000 cm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2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1655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Diferentes tipos de reactores nucleares utilizan diferentes tipos de combustible, moderador y refrigerante. Por ejemplo, en LWR la fuente principal de la exposición gamma viene de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16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 mientras que en el caso de r</a:t>
            </a:r>
            <a:r>
              <a:rPr lang="es-ES_tradnl" sz="1200" b="0" dirty="0"/>
              <a:t>eactores de agua pesada </a:t>
            </a:r>
            <a:r>
              <a:rPr lang="pt-BR" sz="1200" b="0" dirty="0"/>
              <a:t>(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PHWR), el tritio es la fuente principal de exposición.</a:t>
            </a:r>
            <a:endParaRPr lang="es-ES_tradnl" b="0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84493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Un f</a:t>
            </a:r>
            <a:r>
              <a:rPr lang="es-ES_tradnl" altLang="en-US" sz="1200" b="0" noProof="0" dirty="0"/>
              <a:t>rotador d</a:t>
            </a:r>
            <a:r>
              <a:rPr lang="es-ES_tradnl" sz="1200" b="0" noProof="0" dirty="0"/>
              <a:t>e área pequeña</a:t>
            </a:r>
            <a:r>
              <a:rPr lang="es-ES_tradnl" sz="1200" b="0" i="0" kern="12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tiene que ser manipulado </a:t>
            </a:r>
            <a:r>
              <a:rPr lang="es-ES_tradnl" sz="1200" b="0" i="0" kern="1200" noProof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 </a:t>
            </a:r>
            <a:r>
              <a:rPr lang="es-ES_tradnl" sz="1200" b="0" i="0" kern="12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modo que los dedos sostengan el f</a:t>
            </a:r>
            <a:r>
              <a:rPr lang="es-ES_tradnl" altLang="en-US" sz="1200" b="0" noProof="0" dirty="0"/>
              <a:t>rotador</a:t>
            </a:r>
            <a:r>
              <a:rPr lang="es-ES_tradnl" sz="1200" b="0" i="0" kern="12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de una manera cómoda.</a:t>
            </a:r>
          </a:p>
          <a:p>
            <a:endParaRPr lang="es-ES_tradnl" sz="1200" b="0" i="0" kern="1200" noProof="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El f</a:t>
            </a:r>
            <a:r>
              <a:rPr lang="es-ES_tradnl" altLang="en-US" sz="1200" b="0" noProof="0" dirty="0"/>
              <a:t>rotador</a:t>
            </a:r>
            <a:r>
              <a:rPr lang="es-ES_tradnl" sz="1200" b="0" i="0" kern="12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se frota sobre la superficie del objeto de interés de </a:t>
            </a:r>
            <a:r>
              <a:rPr lang="es-ES_tradnl" sz="1200" b="0" i="0" kern="1200" noProof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modo </a:t>
            </a:r>
            <a:r>
              <a:rPr lang="es-ES_tradnl" sz="1200" b="0" i="0" kern="12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que cubra el área definida. Para un área grande, se puede cubrir una fracción conocida del área.</a:t>
            </a:r>
          </a:p>
          <a:p>
            <a:endParaRPr lang="es-ES_tradnl" sz="1200" b="0" i="0" kern="1200" noProof="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16553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b="0" i="0" kern="12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Las regulaciones de transporte del OIEA (TRS-1) recomiendan un límite de contaminación superficial de 0,04 Bq/cm</a:t>
            </a:r>
            <a:r>
              <a:rPr lang="es-ES_tradnl" sz="1200" b="0" i="0" kern="1200" baseline="300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2</a:t>
            </a:r>
            <a:r>
              <a:rPr lang="es-ES_tradnl" sz="1200" b="0" i="0" kern="12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para alfa y 0,4 Bq/cm</a:t>
            </a:r>
            <a:r>
              <a:rPr lang="es-ES_tradnl" sz="1200" b="0" i="0" kern="1200" baseline="300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2</a:t>
            </a:r>
            <a:r>
              <a:rPr lang="es-ES_tradnl" sz="1200" b="0" i="0" kern="1200" noProof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para beta/gamma. Antes de transportar el objeto debe comprobarse la contaminación superficial.</a:t>
            </a:r>
            <a:endParaRPr lang="es-ES_tradnl" noProof="0" dirty="0"/>
          </a:p>
          <a:p>
            <a:endParaRPr lang="es-ES_tradnl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81146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defRPr/>
            </a:pP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Ver Lección 8. La posibilidad de contaminación alfa en una planta de energía nuclear es remota.</a:t>
            </a:r>
            <a:endParaRPr lang="en-US" sz="2400" dirty="0"/>
          </a:p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8121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40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1377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Las muestras de aire de alto volumen que tienen caudal de 0,5 m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3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/min se utilizan para filtrar el aire para atrapar actividad </a:t>
            </a:r>
            <a:r>
              <a:rPr lang="es-ES_tradnl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particulada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. Este tipo de muestreador de aire es portátil y se puede utilizar dondequiera que se sospeche actividad en el aire. </a:t>
            </a:r>
          </a:p>
          <a:p>
            <a:endParaRPr lang="pt-BR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Son generalmente usados filtros de fibra de vidrio con 99% de eficiencia de recolección.</a:t>
            </a:r>
          </a:p>
          <a:p>
            <a:endParaRPr lang="pt-BR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También se utilizan monitores de aire continuos, véanse las lecciones 6, 10 y 11.</a:t>
            </a:r>
          </a:p>
          <a:p>
            <a:r>
              <a:rPr lang="es-ES_tradnl" sz="1200" b="0" i="0" u="none" strike="noStrike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  <a:hlinkClick r:id="rId3"/>
              </a:rPr>
              <a:t/>
            </a:r>
            <a:br>
              <a:rPr lang="es-ES_tradnl" sz="1200" b="0" i="0" u="none" strike="noStrike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  <a:hlinkClick r:id="rId3"/>
              </a:rPr>
            </a:br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pt-BR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41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1377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Check the </a:t>
            </a:r>
            <a:r>
              <a:rPr lang="sv-SE" dirty="0" err="1"/>
              <a:t>title</a:t>
            </a:r>
            <a:r>
              <a:rPr lang="sv-SE" dirty="0"/>
              <a:t>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15177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Falla de combustible grave = emergencia que no está cubierta en esta lección.</a:t>
            </a:r>
            <a:endParaRPr lang="en-US" altLang="sv-SE" sz="20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43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1561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baseline="0" dirty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+mn-cs"/>
              </a:rPr>
              <a:t>El</a:t>
            </a:r>
            <a:r>
              <a:rPr lang="es-ES_tradnl" sz="12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16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 tiene vida media muy corta (6 segundos), pero emite una gamma de energía muy alta de 6 MeV. Sin embargo, debido a su corta vida media, retrasando operaciones cerca de los sistemas que contienen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16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 </a:t>
            </a:r>
            <a:r>
              <a:rPr lang="es-ES_tradnl" sz="1200" b="0" i="0" kern="1200" dirty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+mn-cs"/>
              </a:rPr>
              <a:t>se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garantizará la protección radiológica.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Nota: https://hps.org/hpspublications/articles/allard.html - Los detectores G-M sobrestimarán la tasa de dosis debida a 6 MeV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16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 en relación con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137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Cs por un factor de aproximadamente 60%.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El material de construcción debe elegirse para que la probabilidad de activación de neutrones se reduzca. Ejemplo de una opción incorrecta del material: uso de estelite en los componentes del circuito primario que dieron lugar a una “</a:t>
            </a:r>
            <a:r>
              <a:rPr lang="en-GB" b="0" dirty="0"/>
              <a:t>vector de </a:t>
            </a:r>
            <a:r>
              <a:rPr lang="en-GB" b="0" dirty="0" err="1"/>
              <a:t>radionucleido</a:t>
            </a:r>
            <a:r>
              <a:rPr lang="en-GB" b="0" dirty="0"/>
              <a:t>”</a:t>
            </a:r>
            <a:r>
              <a:rPr lang="es-ES_tradnl" sz="1200" b="0" i="0" kern="1200" dirty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mucho más grande de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60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Co así como de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110m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Ag.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El estelite (</a:t>
            </a:r>
            <a:r>
              <a:rPr lang="es-ES_tradnl" sz="1200" b="0" i="1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stellite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en inglés) es una aleación de cobalto-cromo creada para aumentar la resistencia al desgaste de los metales. </a:t>
            </a:r>
          </a:p>
          <a:p>
            <a:endParaRPr lang="es-ES_tradnl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514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Después de las operaciones prolongadas, algunas barras de combustible fallan debido al aumento de tamaño del combustible y al arrastramiento del material del revestimiento.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Esta situación eventualmente resultará en la liberación de productos de fisión al refrigerante junto con una pequeña fracción de material fisionable (emisores alfa).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Los productos de corrosión formados por la activación de neutrones de materiales estructurales seguirán acumulándose en las superficies internas de tuberías y sistemas que crean exposiciones externas significativas.</a:t>
            </a:r>
          </a:p>
          <a:p>
            <a:r>
              <a:rPr lang="es-ES_tradnl" sz="1200" b="0" i="0" u="none" strike="noStrike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  <a:hlinkClick r:id="rId3"/>
              </a:rPr>
              <a:t/>
            </a:r>
            <a:br>
              <a:rPr lang="es-ES_tradnl" sz="1200" b="0" i="0" u="none" strike="noStrike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  <a:hlinkClick r:id="rId3"/>
              </a:rPr>
            </a:b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2161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Productos de corrosión en el sistema primario se asientan sobre las superficies de diversos componentes, especialmente en las de varillas de combustible, pueden desprenderse y pasar a asentarse en otros componentes. Por lo tanto, todo el sistema primario se vuelve más o menos contaminado. Es necesario purificar continuamente</a:t>
            </a:r>
            <a:r>
              <a:rPr lang="es-ES_tradnl" sz="12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el 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refrigerante primario.</a:t>
            </a:r>
          </a:p>
          <a:p>
            <a:r>
              <a:rPr lang="es-ES_tradnl" sz="1200" b="0" i="0" u="none" strike="noStrike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  <a:hlinkClick r:id="rId3"/>
              </a:rPr>
              <a:t/>
            </a:r>
            <a:br>
              <a:rPr lang="es-ES_tradnl" sz="1200" b="0" i="0" u="none" strike="noStrike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  <a:hlinkClick r:id="rId3"/>
              </a:rPr>
            </a:b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 mayor contribución de exposiciones externas proviene de productos de activación como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60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Co y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54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Mn y el producto de fisión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137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Cs.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7981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Consulte la lección 8 - Estos detectores fueron utilizados para monitorización de contaminación después del accidente de Fukushima.</a:t>
            </a:r>
          </a:p>
          <a:p>
            <a:pPr lvl="1"/>
            <a:endParaRPr lang="en-US" altLang="en-US" sz="2400" dirty="0"/>
          </a:p>
          <a:p>
            <a:pPr lvl="1"/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Observe que características del campo gamma pueden cambiar después del movimiento del “CRUD”, es decir, después de la introducción de oxígeno en los sistemas y los </a:t>
            </a:r>
            <a:r>
              <a:rPr lang="es-ES_tradnl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trabajos 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 limpieza subsecuentes.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746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Para la metodología del factor de escala, ver </a:t>
            </a:r>
            <a:r>
              <a:rPr lang="sv-SE" dirty="0"/>
              <a:t>IAEA NW-T-1.18 ”</a:t>
            </a:r>
            <a:r>
              <a:rPr lang="en-US" dirty="0"/>
              <a:t>Determination and Use of Scaling Factors for Waste Characterization in Nuclear Power Plants”, 2009.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856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65620-27BD-479C-822F-6EFCC62DCB60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4068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black">
          <a:xfrm>
            <a:off x="3505200" y="6019800"/>
            <a:ext cx="2209800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altLang="en-US" b="1">
                <a:solidFill>
                  <a:srgbClr val="FFFFFF"/>
                </a:solidFill>
                <a:latin typeface="Arial" charset="0"/>
              </a:rPr>
              <a:t>IAEA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GB" altLang="en-US" sz="900" b="1">
                <a:solidFill>
                  <a:srgbClr val="FFFFFF"/>
                </a:solidFill>
                <a:latin typeface="Arial" charset="0"/>
              </a:rPr>
              <a:t>International Atomic Energy Agency</a:t>
            </a:r>
          </a:p>
        </p:txBody>
      </p:sp>
      <p:pic>
        <p:nvPicPr>
          <p:cNvPr id="5" name="Picture 3" descr="IAEAlogo_Bla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4114800" y="5105400"/>
            <a:ext cx="10509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7493" name="Rectangle 5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altLang="en-US" noProof="0"/>
              <a:t>Click to edit Master title style</a:t>
            </a:r>
          </a:p>
        </p:txBody>
      </p:sp>
      <p:sp>
        <p:nvSpPr>
          <p:cNvPr id="44749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90302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8844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9888" y="98425"/>
            <a:ext cx="2147887" cy="5997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98425"/>
            <a:ext cx="6292850" cy="5997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447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444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0242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2689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2496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0440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4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852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2836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0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26" descr="IAEAlogo_Black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04800" y="6110288"/>
            <a:ext cx="6858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1027" name="Text Box 1027"/>
          <p:cNvSpPr txBox="1">
            <a:spLocks noChangeArrowheads="1"/>
          </p:cNvSpPr>
          <p:nvPr/>
        </p:nvSpPr>
        <p:spPr bwMode="black">
          <a:xfrm>
            <a:off x="990600" y="6202363"/>
            <a:ext cx="914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altLang="en-US" sz="2200" b="1">
                <a:solidFill>
                  <a:srgbClr val="FFFFFF"/>
                </a:solidFill>
                <a:latin typeface="Arial" charset="0"/>
              </a:rPr>
              <a:t>IAEA</a:t>
            </a:r>
          </a:p>
        </p:txBody>
      </p:sp>
      <p:pic>
        <p:nvPicPr>
          <p:cNvPr id="1028" name="Picture 10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29"/>
          <p:cNvSpPr>
            <a:spLocks noGrp="1" noChangeArrowheads="1"/>
          </p:cNvSpPr>
          <p:nvPr>
            <p:ph type="title"/>
          </p:nvPr>
        </p:nvSpPr>
        <p:spPr bwMode="black">
          <a:xfrm>
            <a:off x="282575" y="98425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title style</a:t>
            </a:r>
          </a:p>
        </p:txBody>
      </p:sp>
      <p:sp>
        <p:nvSpPr>
          <p:cNvPr id="1030" name="Rectangle 1030"/>
          <p:cNvSpPr>
            <a:spLocks noGrp="1" noChangeArrowheads="1"/>
          </p:cNvSpPr>
          <p:nvPr>
            <p:ph type="body" idx="1"/>
          </p:nvPr>
        </p:nvSpPr>
        <p:spPr bwMode="gray">
          <a:xfrm>
            <a:off x="274638" y="1524000"/>
            <a:ext cx="8593137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31" name="Text Box 1034"/>
          <p:cNvSpPr txBox="1">
            <a:spLocks noChangeArrowheads="1"/>
          </p:cNvSpPr>
          <p:nvPr userDrawn="1"/>
        </p:nvSpPr>
        <p:spPr bwMode="auto">
          <a:xfrm>
            <a:off x="6324600" y="6361113"/>
            <a:ext cx="26082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en-US" sz="1200" dirty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defRPr/>
            </a:pPr>
            <a:endParaRPr lang="en-US" altLang="en-US" sz="12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dt="0"/>
  <p:txStyles>
    <p:titleStyle>
      <a:lvl1pPr algn="ctr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2000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2000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2000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2000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udio1.spanishdict.com/audio?lang=es&amp;text=monitores-de-contaminaci%C3%B3n-beta-en-caso-de-niveles-moderados-de-contaminaci%C3%B3n-decenas-a-cientos-de-bqcm-%C2%B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audio1.spanishdict.com/audio?lang=es&amp;text=toallitas-de-%C3%A1rea-grande-y-peque%C3%B1a-utilizadas-en-objetos-y-superficies-especialmente-pisos: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17.jpeg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03263" y="6248400"/>
            <a:ext cx="1898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165475" y="6248400"/>
            <a:ext cx="281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gray">
          <a:xfrm>
            <a:off x="228600" y="1447800"/>
            <a:ext cx="8458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3600" b="1" dirty="0"/>
              <a:t>Lección 12 </a:t>
            </a:r>
            <a:endParaRPr lang="es-ES_tradnl" altLang="en-US" sz="3600" b="1" dirty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_tradnl" altLang="en-US" sz="3600" b="1" dirty="0"/>
          </a:p>
          <a:p>
            <a:pPr algn="ctr" eaLnBrk="1" hangingPunct="1">
              <a:spcBef>
                <a:spcPts val="0"/>
              </a:spcBef>
              <a:buClrTx/>
              <a:buSzTx/>
              <a:buFontTx/>
              <a:buNone/>
            </a:pPr>
            <a:r>
              <a:rPr lang="es-ES_tradnl" altLang="en-US" sz="3600" b="1" dirty="0"/>
              <a:t>Monitorización del lugar de trabajo </a:t>
            </a:r>
            <a:r>
              <a:rPr lang="es-ES_tradnl" sz="3600" b="1" dirty="0"/>
              <a:t>en reactores nucleares</a:t>
            </a:r>
            <a:endParaRPr lang="es-ES_tradnl" altLang="en-US" sz="3600" b="1" dirty="0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n-US" sz="2800" dirty="0"/>
              <a:t>Vector de contaminación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4648200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400" dirty="0"/>
              <a:t>La caracterización debe utilizar espectrometría gamma y análisis </a:t>
            </a:r>
            <a:r>
              <a:rPr lang="es-ES_tradnl" sz="2400" dirty="0" err="1"/>
              <a:t>radioquímico</a:t>
            </a:r>
            <a:r>
              <a:rPr lang="es-ES_tradnl" sz="2400" dirty="0"/>
              <a:t> de muestras tomadas de todos los sistemas de la planta para identificar:</a:t>
            </a:r>
          </a:p>
          <a:p>
            <a:pPr algn="just"/>
            <a:endParaRPr lang="es-ES_tradnl" altLang="en-US" sz="2400" dirty="0"/>
          </a:p>
          <a:p>
            <a:pPr lvl="1" algn="just"/>
            <a:r>
              <a:rPr lang="es-ES_tradnl" sz="2400" dirty="0"/>
              <a:t>e</a:t>
            </a:r>
            <a:r>
              <a:rPr lang="es-ES_tradnl" sz="2400" dirty="0" smtClean="0"/>
              <a:t>l </a:t>
            </a:r>
            <a:r>
              <a:rPr lang="es-ES_tradnl" sz="2400" dirty="0"/>
              <a:t>vector de </a:t>
            </a:r>
            <a:r>
              <a:rPr lang="es-ES_tradnl" sz="2400" dirty="0" err="1"/>
              <a:t>radionucleidos</a:t>
            </a:r>
            <a:r>
              <a:rPr lang="es-ES_tradnl" sz="2400" dirty="0"/>
              <a:t> en contaminantes típicos y la contribución a la dosis interna de </a:t>
            </a:r>
            <a:r>
              <a:rPr lang="es-ES_tradnl" sz="2400" dirty="0" err="1"/>
              <a:t>radionucleidos</a:t>
            </a:r>
            <a:r>
              <a:rPr lang="es-ES_tradnl" sz="2400" dirty="0"/>
              <a:t> no detectados normalmente por monitores de contaminación como </a:t>
            </a:r>
            <a:r>
              <a:rPr lang="es-ES_tradnl" sz="2400" baseline="30000" dirty="0"/>
              <a:t>55</a:t>
            </a:r>
            <a:r>
              <a:rPr lang="es-ES_tradnl" sz="2400" dirty="0"/>
              <a:t>Fe, </a:t>
            </a:r>
            <a:r>
              <a:rPr lang="es-ES_tradnl" sz="2400" baseline="30000" dirty="0" smtClean="0"/>
              <a:t>14</a:t>
            </a:r>
            <a:r>
              <a:rPr lang="es-ES_tradnl" sz="2400" dirty="0" smtClean="0"/>
              <a:t>C, y</a:t>
            </a:r>
            <a:endParaRPr lang="es-ES_tradnl" sz="2400" dirty="0"/>
          </a:p>
          <a:p>
            <a:pPr lvl="1" algn="just"/>
            <a:endParaRPr lang="es-ES_tradnl" altLang="en-US" sz="2400" dirty="0"/>
          </a:p>
          <a:p>
            <a:pPr lvl="1" algn="just"/>
            <a:r>
              <a:rPr lang="es-ES_tradnl" sz="2400" dirty="0"/>
              <a:t>c</a:t>
            </a:r>
            <a:r>
              <a:rPr lang="es-ES_tradnl" sz="2400" dirty="0" smtClean="0"/>
              <a:t>ualquier </a:t>
            </a:r>
            <a:r>
              <a:rPr lang="es-ES_tradnl" sz="2400" dirty="0"/>
              <a:t>emisor alfa en la contaminación.</a:t>
            </a:r>
            <a:endParaRPr lang="en-US" altLang="en-US" sz="2400" dirty="0"/>
          </a:p>
          <a:p>
            <a:pPr lvl="2" algn="just"/>
            <a:endParaRPr lang="en-US" altLang="en-US" dirty="0"/>
          </a:p>
          <a:p>
            <a:pPr lvl="1" algn="just"/>
            <a:endParaRPr lang="en-US" altLang="en-US" sz="2400" dirty="0"/>
          </a:p>
          <a:p>
            <a:pPr algn="just"/>
            <a:endParaRPr lang="en-US" altLang="en-US" sz="2400" dirty="0"/>
          </a:p>
          <a:p>
            <a:pPr algn="just"/>
            <a:endParaRPr lang="en-US" alt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Contaminantes típicos</a:t>
            </a:r>
            <a:endParaRPr lang="en-US" altLang="en-US" sz="2800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93137" cy="3200400"/>
          </a:xfrm>
        </p:spPr>
        <p:txBody>
          <a:bodyPr/>
          <a:lstStyle/>
          <a:p>
            <a:pPr algn="just"/>
            <a:r>
              <a:rPr lang="es-ES_tradnl" sz="2400" dirty="0"/>
              <a:t>La contaminación podría contener una serie de productos de fisión y activación.</a:t>
            </a:r>
          </a:p>
          <a:p>
            <a:pPr algn="just"/>
            <a:endParaRPr lang="es-ES_tradnl" altLang="en-US" sz="2400" dirty="0"/>
          </a:p>
          <a:p>
            <a:pPr algn="just"/>
            <a:r>
              <a:rPr lang="es-ES_tradnl" sz="2400" dirty="0"/>
              <a:t>Generalmente los emisores beta de energía media están presentes y contribuyen más a la dosis interna:  </a:t>
            </a:r>
            <a:r>
              <a:rPr lang="es-ES_tradnl" sz="2400" baseline="30000" dirty="0"/>
              <a:t>90</a:t>
            </a:r>
            <a:r>
              <a:rPr lang="es-ES_tradnl" sz="2400" dirty="0"/>
              <a:t>Sr, </a:t>
            </a:r>
            <a:r>
              <a:rPr lang="es-ES_tradnl" sz="2400" baseline="30000" dirty="0"/>
              <a:t>137</a:t>
            </a:r>
            <a:r>
              <a:rPr lang="es-ES_tradnl" sz="2400" dirty="0"/>
              <a:t>Cs y </a:t>
            </a:r>
            <a:r>
              <a:rPr lang="es-ES_tradnl" sz="2400" baseline="30000" dirty="0"/>
              <a:t>60</a:t>
            </a:r>
            <a:r>
              <a:rPr lang="es-ES_tradnl" sz="2400" dirty="0"/>
              <a:t>Co.</a:t>
            </a:r>
          </a:p>
          <a:p>
            <a:pPr algn="just"/>
            <a:endParaRPr lang="es-ES_tradnl" altLang="en-US" sz="2400" dirty="0"/>
          </a:p>
          <a:p>
            <a:pPr marL="0" indent="0" algn="just">
              <a:buNone/>
            </a:pPr>
            <a:endParaRPr lang="en-US" altLang="en-US" strike="sngStrik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Contaminantes típicos</a:t>
            </a:r>
            <a:endParaRPr lang="en-US" altLang="en-US" sz="2800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93137" cy="5257800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400" dirty="0"/>
              <a:t>Se puede detectar contaminación en una mezcla de emisores beta/gamma mediante:</a:t>
            </a:r>
          </a:p>
          <a:p>
            <a:pPr marL="0" indent="0" algn="just">
              <a:buNone/>
            </a:pPr>
            <a:endParaRPr lang="es-ES_tradnl" sz="2400" dirty="0"/>
          </a:p>
          <a:p>
            <a:pPr algn="just"/>
            <a:r>
              <a:rPr lang="es-ES_tradnl" sz="2400" dirty="0"/>
              <a:t>medidores de tasa de dosis, en caso de altos niveles de contaminación (µSv/h a mSv/h);</a:t>
            </a:r>
          </a:p>
          <a:p>
            <a:pPr algn="just"/>
            <a:endParaRPr lang="en-US" altLang="en-US" sz="2400" dirty="0"/>
          </a:p>
          <a:p>
            <a:r>
              <a:rPr lang="es-ES_tradnl" sz="2400" dirty="0"/>
              <a:t>monitores de contaminación beta, en caso de niveles moderados de contaminación (decenas o centenas de Bq/cm²), y</a:t>
            </a:r>
            <a:r>
              <a:rPr lang="es-ES_tradnl" sz="2400" dirty="0">
                <a:hlinkClick r:id="rId3"/>
              </a:rPr>
              <a:t/>
            </a:r>
            <a:br>
              <a:rPr lang="es-ES_tradnl" sz="2400" dirty="0">
                <a:hlinkClick r:id="rId3"/>
              </a:rPr>
            </a:br>
            <a:endParaRPr lang="en-US" altLang="en-US" sz="2400" strike="sngStrike" dirty="0"/>
          </a:p>
          <a:p>
            <a:pPr algn="just"/>
            <a:r>
              <a:rPr lang="es-ES_tradnl" sz="2400" dirty="0"/>
              <a:t>tubos G-M de ventana delgada, en caso de niveles bajos de contaminación (1-10 Bq/cm²).</a:t>
            </a:r>
            <a:endParaRPr lang="en-US" altLang="en-US" sz="2400" strike="sngStrike" dirty="0"/>
          </a:p>
        </p:txBody>
      </p:sp>
    </p:spTree>
    <p:extLst>
      <p:ext uri="{BB962C8B-B14F-4D97-AF65-F5344CB8AC3E}">
        <p14:creationId xmlns:p14="http://schemas.microsoft.com/office/powerpoint/2010/main" val="2146458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91600" cy="762000"/>
          </a:xfrm>
        </p:spPr>
        <p:txBody>
          <a:bodyPr/>
          <a:lstStyle/>
          <a:p>
            <a:pPr algn="l"/>
            <a:r>
              <a:rPr lang="es-ES_tradnl" sz="2800" dirty="0"/>
              <a:t>Algunos radionuclídeos no son fáciles de detectar</a:t>
            </a:r>
            <a:endParaRPr lang="en-US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45" y="1447800"/>
            <a:ext cx="8991600" cy="4191000"/>
          </a:xfrm>
        </p:spPr>
        <p:txBody>
          <a:bodyPr/>
          <a:lstStyle/>
          <a:p>
            <a:pPr algn="just">
              <a:defRPr/>
            </a:pPr>
            <a:r>
              <a:rPr lang="es-ES_tradnl" sz="2400" dirty="0"/>
              <a:t>Emisores de partículas beta, rayos X o radiación gamma de baja energía, p. ej. </a:t>
            </a:r>
            <a:r>
              <a:rPr lang="es-ES_tradnl" sz="2400" baseline="30000" dirty="0"/>
              <a:t>3</a:t>
            </a:r>
            <a:r>
              <a:rPr lang="es-ES_tradnl" sz="2400" dirty="0"/>
              <a:t>H, </a:t>
            </a:r>
            <a:r>
              <a:rPr lang="es-ES_tradnl" sz="2400" baseline="30000" dirty="0"/>
              <a:t>14</a:t>
            </a:r>
            <a:r>
              <a:rPr lang="es-ES_tradnl" sz="2400" dirty="0"/>
              <a:t>C, </a:t>
            </a:r>
            <a:r>
              <a:rPr lang="es-ES_tradnl" sz="2400" baseline="30000" dirty="0"/>
              <a:t>55</a:t>
            </a:r>
            <a:r>
              <a:rPr lang="es-ES_tradnl" sz="2400" dirty="0"/>
              <a:t>Fe.</a:t>
            </a:r>
          </a:p>
          <a:p>
            <a:pPr algn="just">
              <a:defRPr/>
            </a:pPr>
            <a:endParaRPr lang="es-ES_tradnl" sz="2400" dirty="0"/>
          </a:p>
          <a:p>
            <a:pPr algn="just">
              <a:defRPr/>
            </a:pPr>
            <a:r>
              <a:rPr lang="es-ES_tradnl" sz="2400" dirty="0"/>
              <a:t>Emisores alfa pueden contribuir significativamente a la dosis interna.</a:t>
            </a:r>
          </a:p>
          <a:p>
            <a:pPr algn="just">
              <a:defRPr/>
            </a:pPr>
            <a:endParaRPr lang="pt-BR" sz="2400" dirty="0"/>
          </a:p>
          <a:p>
            <a:pPr algn="just">
              <a:defRPr/>
            </a:pPr>
            <a:r>
              <a:rPr lang="es-ES_tradnl" sz="2400" dirty="0"/>
              <a:t>La contaminación alfa se limita a los circuitos primarios, incluyendo los generadores de vapor, pero también a componentes del sistema primario que se han desmantelado y a áreas de desecho</a:t>
            </a:r>
            <a:r>
              <a:rPr lang="en-US" sz="2400" dirty="0"/>
              <a:t>.</a:t>
            </a:r>
          </a:p>
          <a:p>
            <a:pPr algn="just">
              <a:defRPr/>
            </a:pPr>
            <a:endParaRPr lang="es-ES_tradnl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52400" y="98425"/>
            <a:ext cx="8839199" cy="762000"/>
          </a:xfrm>
        </p:spPr>
        <p:txBody>
          <a:bodyPr/>
          <a:lstStyle/>
          <a:p>
            <a:pPr algn="l"/>
            <a:r>
              <a:rPr lang="es-ES_tradnl" sz="2800" dirty="0"/>
              <a:t>Algunos radionuclídeos no son fáciles de detectar</a:t>
            </a:r>
            <a:endParaRPr lang="en-US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45" y="1219200"/>
            <a:ext cx="8991600" cy="5562600"/>
          </a:xfrm>
        </p:spPr>
        <p:txBody>
          <a:bodyPr/>
          <a:lstStyle/>
          <a:p>
            <a:pPr lvl="1" algn="just">
              <a:defRPr/>
            </a:pPr>
            <a:r>
              <a:rPr lang="es-ES_tradnl" sz="2400" dirty="0"/>
              <a:t>La determinación de la proporción actividad beta/gamma a alfa puede ser un método útil para identificar la significación radiológica.</a:t>
            </a:r>
          </a:p>
          <a:p>
            <a:pPr lvl="1" algn="just">
              <a:defRPr/>
            </a:pPr>
            <a:endParaRPr lang="en-US" sz="2400" dirty="0"/>
          </a:p>
          <a:p>
            <a:pPr lvl="1" algn="just">
              <a:defRPr/>
            </a:pPr>
            <a:r>
              <a:rPr lang="es-ES_tradnl" sz="2400" dirty="0"/>
              <a:t>En una proporción de 3000 Bq* beta/gamma a 1 Bq alfa, aproximadamente el 50% de la dosis de inhalación será de alfa y 50% de beta/gamma.</a:t>
            </a:r>
          </a:p>
          <a:p>
            <a:pPr lvl="1" algn="just">
              <a:defRPr/>
            </a:pPr>
            <a:endParaRPr lang="en-US" dirty="0"/>
          </a:p>
          <a:p>
            <a:pPr lvl="1" algn="just">
              <a:defRPr/>
            </a:pPr>
            <a:r>
              <a:rPr lang="es-ES_tradnl" sz="2400" dirty="0"/>
              <a:t>La necesidad de la monitorización de la contaminación alfa de la superficie y del aire es determinada por la presencia de </a:t>
            </a:r>
            <a:r>
              <a:rPr lang="es-ES_tradnl" sz="2400" dirty="0" err="1"/>
              <a:t>radionucleidos</a:t>
            </a:r>
            <a:r>
              <a:rPr lang="es-ES_tradnl" sz="2400" dirty="0"/>
              <a:t> de emisión alfa y por la proporción de beta/gamma a la actividad alfa.</a:t>
            </a:r>
          </a:p>
          <a:p>
            <a:pPr marL="457200" lvl="1" indent="0" algn="just">
              <a:buNone/>
              <a:defRPr/>
            </a:pPr>
            <a:endParaRPr lang="en-US" sz="2400" dirty="0"/>
          </a:p>
          <a:p>
            <a:pPr algn="just">
              <a:defRPr/>
            </a:pPr>
            <a:endParaRPr lang="en-US" dirty="0"/>
          </a:p>
          <a:p>
            <a:pPr algn="just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99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 err="1"/>
              <a:t>Radionucleidos</a:t>
            </a:r>
            <a:r>
              <a:rPr lang="es-ES_tradnl" sz="2800" dirty="0"/>
              <a:t> específicos</a:t>
            </a:r>
            <a:endParaRPr lang="en-US" altLang="en-US" sz="2800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93137" cy="4495800"/>
          </a:xfrm>
        </p:spPr>
        <p:txBody>
          <a:bodyPr/>
          <a:lstStyle/>
          <a:p>
            <a:pPr algn="just"/>
            <a:r>
              <a:rPr lang="es-ES_tradnl" sz="2400" dirty="0" err="1"/>
              <a:t>Radionucleidos</a:t>
            </a:r>
            <a:r>
              <a:rPr lang="es-ES_tradnl" sz="2400" dirty="0"/>
              <a:t> que podrían ser liberados de los elementos de combustible averiados: </a:t>
            </a:r>
            <a:r>
              <a:rPr lang="es-ES_tradnl" sz="2400" dirty="0" smtClean="0"/>
              <a:t>gases </a:t>
            </a:r>
            <a:r>
              <a:rPr lang="es-ES_tradnl" sz="2400" dirty="0"/>
              <a:t>nobles: kriptón y xenón. Estos gases de vida media corta pueden causar contaminación del aire. </a:t>
            </a:r>
          </a:p>
          <a:p>
            <a:pPr algn="just"/>
            <a:endParaRPr lang="es-ES_tradnl" altLang="en-US" sz="2400" dirty="0"/>
          </a:p>
          <a:p>
            <a:pPr algn="just"/>
            <a:r>
              <a:rPr lang="es-ES_tradnl" sz="2400" dirty="0"/>
              <a:t>Yodo: amplia gama de isotopos de vida media corta. </a:t>
            </a:r>
          </a:p>
          <a:p>
            <a:pPr algn="just"/>
            <a:endParaRPr lang="es-ES_tradnl" altLang="en-US" sz="2400" dirty="0"/>
          </a:p>
          <a:p>
            <a:pPr algn="just"/>
            <a:r>
              <a:rPr lang="es-ES_tradnl" sz="2400" dirty="0"/>
              <a:t>Tritio - importante en reactores de agua pesada. No suelen estar en cantidades significativas en otros tipos de reactores. 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MLT en un reactor operativo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371600"/>
            <a:ext cx="8640762" cy="4419600"/>
          </a:xfrm>
        </p:spPr>
        <p:txBody>
          <a:bodyPr/>
          <a:lstStyle/>
          <a:p>
            <a:pPr algn="just"/>
            <a:r>
              <a:rPr lang="es-ES_tradnl" sz="2400" dirty="0"/>
              <a:t>Monitorización rutinaria: Contaminación, tasa de dosis, verificación de niveles permitidos y ALARA.</a:t>
            </a:r>
          </a:p>
          <a:p>
            <a:pPr algn="just"/>
            <a:endParaRPr lang="es-ES_tradnl" sz="2400" dirty="0"/>
          </a:p>
          <a:p>
            <a:r>
              <a:rPr lang="es-ES_tradnl" sz="2400" dirty="0"/>
              <a:t>Monitorización relacionada a la tarea: monitorización para asegurar que las dosis sean ALARA, tanto antes como durante el trabajo. </a:t>
            </a:r>
          </a:p>
          <a:p>
            <a:endParaRPr lang="es-ES_tradnl" sz="2400" dirty="0"/>
          </a:p>
          <a:p>
            <a:r>
              <a:rPr lang="es-ES_tradnl" sz="2400" dirty="0"/>
              <a:t>Monitorización especial: identificar dónde se debe colocar blindajes o durante investigaciones después de incidentes.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69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MLT en un reactor operativo</a:t>
            </a:r>
            <a:endParaRPr lang="en-US" altLang="en-US" sz="2800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74638" y="1447800"/>
            <a:ext cx="8593137" cy="5029200"/>
          </a:xfrm>
        </p:spPr>
        <p:txBody>
          <a:bodyPr/>
          <a:lstStyle/>
          <a:p>
            <a:pPr lvl="1" algn="just"/>
            <a:r>
              <a:rPr lang="es-ES_tradnl" altLang="en-US" sz="2400" dirty="0"/>
              <a:t>Tasa de dosis: gamma, beta y de neutrones.</a:t>
            </a:r>
          </a:p>
          <a:p>
            <a:pPr lvl="1" algn="just"/>
            <a:endParaRPr lang="es-ES_tradnl" altLang="en-US" sz="2400" dirty="0"/>
          </a:p>
          <a:p>
            <a:pPr lvl="1" algn="just"/>
            <a:r>
              <a:rPr lang="es-ES_tradnl" sz="2400" dirty="0"/>
              <a:t>Contaminación radioactiva: alfa, b</a:t>
            </a:r>
            <a:r>
              <a:rPr lang="es-ES_tradnl" altLang="en-US" sz="2400" dirty="0"/>
              <a:t>eta y gamma.</a:t>
            </a:r>
          </a:p>
          <a:p>
            <a:pPr lvl="1" algn="just"/>
            <a:endParaRPr lang="es-ES_tradnl" altLang="en-US" sz="2400" dirty="0"/>
          </a:p>
          <a:p>
            <a:pPr lvl="1" algn="just"/>
            <a:r>
              <a:rPr lang="es-ES_tradnl" altLang="en-US" sz="2400" dirty="0"/>
              <a:t>Actividad volumétrica:</a:t>
            </a:r>
          </a:p>
          <a:p>
            <a:pPr lvl="2" algn="just"/>
            <a:r>
              <a:rPr lang="es-ES_tradnl" altLang="en-US" dirty="0"/>
              <a:t>Yodo</a:t>
            </a:r>
            <a:endParaRPr lang="es-ES_tradnl" altLang="en-US" strike="sngStrike" dirty="0"/>
          </a:p>
          <a:p>
            <a:pPr lvl="2" algn="just"/>
            <a:r>
              <a:rPr lang="es-ES_tradnl" altLang="en-US" dirty="0"/>
              <a:t>Gases nobles</a:t>
            </a:r>
          </a:p>
          <a:p>
            <a:pPr lvl="2" algn="just"/>
            <a:r>
              <a:rPr lang="es-ES_tradnl" altLang="en-US" baseline="30000" dirty="0"/>
              <a:t>3</a:t>
            </a:r>
            <a:r>
              <a:rPr lang="es-ES_tradnl" altLang="en-US" dirty="0"/>
              <a:t>H y </a:t>
            </a:r>
            <a:r>
              <a:rPr lang="es-ES_tradnl" altLang="en-US" baseline="30000" dirty="0"/>
              <a:t>14</a:t>
            </a:r>
            <a:r>
              <a:rPr lang="es-ES_tradnl" altLang="en-US" dirty="0"/>
              <a:t>C </a:t>
            </a:r>
            <a:r>
              <a:rPr lang="es-ES_tradnl" dirty="0"/>
              <a:t>(en algunos casos).</a:t>
            </a:r>
            <a:endParaRPr lang="es-ES_tradnl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Equipo fijo de MLT</a:t>
            </a:r>
            <a:endParaRPr lang="en-US" altLang="en-US" sz="28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533399" y="1371600"/>
            <a:ext cx="7848601" cy="4267200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400" dirty="0"/>
              <a:t>Se proporcionará una variedad de monitores gamma y de neutrones instalados en todo el reactor para: </a:t>
            </a:r>
          </a:p>
          <a:p>
            <a:pPr algn="just"/>
            <a:endParaRPr lang="es-ES_tradnl" altLang="en-US" sz="2400" dirty="0"/>
          </a:p>
          <a:p>
            <a:pPr algn="just"/>
            <a:r>
              <a:rPr lang="es-ES_tradnl" sz="2400" dirty="0" smtClean="0"/>
              <a:t>identificar </a:t>
            </a:r>
            <a:r>
              <a:rPr lang="es-ES_tradnl" sz="2400" dirty="0"/>
              <a:t>condiciones anormales, p.ej. en el reactor o cuando el nivel de agua en la piscina de combustible gastado sea </a:t>
            </a:r>
            <a:r>
              <a:rPr lang="es-ES_tradnl" sz="2400" dirty="0" smtClean="0"/>
              <a:t>bajo, y</a:t>
            </a:r>
            <a:endParaRPr lang="es-ES_tradnl" sz="2400" dirty="0"/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q</a:t>
            </a:r>
            <a:r>
              <a:rPr lang="es-ES_tradnl" sz="2400" dirty="0" smtClean="0"/>
              <a:t>ue </a:t>
            </a:r>
            <a:r>
              <a:rPr lang="es-ES_tradnl" sz="2400" dirty="0"/>
              <a:t>el equipo fijo mida tasas de dosis y las envíe a la sala de control.</a:t>
            </a:r>
          </a:p>
          <a:p>
            <a:pPr marL="0" indent="0" algn="just">
              <a:buNone/>
            </a:pPr>
            <a:endParaRPr lang="es-ES_tradnl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Equipo fijo de MLT</a:t>
            </a:r>
            <a:endParaRPr lang="en-US" altLang="en-US" sz="28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69363" cy="5257800"/>
          </a:xfrm>
        </p:spPr>
        <p:txBody>
          <a:bodyPr/>
          <a:lstStyle/>
          <a:p>
            <a:pPr algn="just"/>
            <a:endParaRPr lang="es-ES_tradnl" sz="2400" dirty="0"/>
          </a:p>
          <a:p>
            <a:pPr marL="0" indent="0" algn="just">
              <a:buNone/>
            </a:pPr>
            <a:r>
              <a:rPr lang="es-ES_tradnl" sz="2400" dirty="0"/>
              <a:t>Se proporcionará una variedad de monitores gamma y de neutrones instalados en todo el reactor para: </a:t>
            </a:r>
          </a:p>
          <a:p>
            <a:pPr marL="0" indent="0" algn="just">
              <a:buNone/>
            </a:pPr>
            <a:endParaRPr lang="es-ES_tradnl" sz="2400" dirty="0"/>
          </a:p>
          <a:p>
            <a:pPr algn="just"/>
            <a:r>
              <a:rPr lang="es-ES_tradnl" sz="2400" dirty="0"/>
              <a:t>m</a:t>
            </a:r>
            <a:r>
              <a:rPr lang="es-ES_tradnl" sz="2400" dirty="0" smtClean="0"/>
              <a:t>onitorización </a:t>
            </a:r>
            <a:r>
              <a:rPr lang="es-ES_tradnl" sz="2400" dirty="0"/>
              <a:t>en tiempo real del aire para yodo, gases nobles y partículas en suspensión para identificar condiciones </a:t>
            </a:r>
            <a:r>
              <a:rPr lang="es-ES_tradnl" sz="2400" dirty="0" smtClean="0"/>
              <a:t>anormales, y</a:t>
            </a:r>
            <a:endParaRPr lang="es-ES_tradnl" sz="2400" dirty="0"/>
          </a:p>
          <a:p>
            <a:pPr algn="just"/>
            <a:endParaRPr lang="es-ES_tradnl" altLang="en-US" sz="2400" dirty="0"/>
          </a:p>
          <a:p>
            <a:pPr algn="just"/>
            <a:r>
              <a:rPr lang="es-ES_tradnl" sz="2400" dirty="0"/>
              <a:t>e</a:t>
            </a:r>
            <a:r>
              <a:rPr lang="es-ES_tradnl" sz="2400" dirty="0" smtClean="0"/>
              <a:t>l </a:t>
            </a:r>
            <a:r>
              <a:rPr lang="es-ES_tradnl" sz="2400" dirty="0"/>
              <a:t>proyecto de la planta debe incluir la especificación y ubicación de equipos fijos de MLT.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61442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n-US" sz="2800" dirty="0"/>
              <a:t>Contenido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382000" cy="3505200"/>
          </a:xfrm>
        </p:spPr>
        <p:txBody>
          <a:bodyPr/>
          <a:lstStyle/>
          <a:p>
            <a:pPr algn="just"/>
            <a:r>
              <a:rPr lang="es-ES_tradnl" sz="2400" dirty="0"/>
              <a:t>Impacto del tipo de reactor, edad y estado.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n-US" altLang="en-US" sz="2400" dirty="0"/>
              <a:t>Vector de </a:t>
            </a:r>
            <a:r>
              <a:rPr lang="en-US" altLang="en-US" sz="2400" dirty="0" err="1"/>
              <a:t>radionucleidos</a:t>
            </a:r>
            <a:r>
              <a:rPr lang="en-US" altLang="en-US" sz="2400" dirty="0"/>
              <a:t>.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MLT y desafíos en el reactor operativo</a:t>
            </a:r>
            <a:r>
              <a:rPr lang="en-US" altLang="en-US" sz="2400" dirty="0"/>
              <a:t>.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Ejemplos concretos</a:t>
            </a:r>
            <a:r>
              <a:rPr lang="en-US" altLang="en-US" sz="2400" dirty="0"/>
              <a:t>.</a:t>
            </a:r>
          </a:p>
          <a:p>
            <a:pPr marL="0" indent="0" algn="just">
              <a:buNone/>
            </a:pPr>
            <a:endParaRPr lang="en-US" altLang="en-US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Equipo fijo de MLT</a:t>
            </a:r>
            <a:endParaRPr lang="en-US" altLang="en-US" sz="2800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93137" cy="4800600"/>
          </a:xfrm>
        </p:spPr>
        <p:txBody>
          <a:bodyPr/>
          <a:lstStyle/>
          <a:p>
            <a:pPr marL="0" indent="0">
              <a:buNone/>
            </a:pPr>
            <a:r>
              <a:rPr lang="es-ES_tradnl" sz="2400" dirty="0"/>
              <a:t>Dependiendo del tipo de reactor:</a:t>
            </a:r>
          </a:p>
          <a:p>
            <a:pPr marL="57150" indent="0" algn="just">
              <a:buNone/>
            </a:pPr>
            <a:endParaRPr lang="en-US" altLang="en-US" sz="2400" dirty="0"/>
          </a:p>
          <a:p>
            <a:pPr lvl="2" algn="just"/>
            <a:r>
              <a:rPr lang="es-ES_tradnl" dirty="0"/>
              <a:t>monitores de tritio en aire (reactores de agua pesada), y/o</a:t>
            </a:r>
          </a:p>
          <a:p>
            <a:pPr lvl="2" algn="just"/>
            <a:endParaRPr lang="es-ES_tradnl" dirty="0"/>
          </a:p>
          <a:p>
            <a:pPr lvl="2" algn="just"/>
            <a:r>
              <a:rPr lang="es-ES_tradnl" dirty="0"/>
              <a:t>monitores de emisores alfa en aire.</a:t>
            </a:r>
          </a:p>
          <a:p>
            <a:pPr marL="914400" lvl="2" indent="0" algn="just">
              <a:buNone/>
            </a:pPr>
            <a:endParaRPr lang="en-US" altLang="en-US" strike="sngStrike" dirty="0"/>
          </a:p>
          <a:p>
            <a:pPr algn="just"/>
            <a:r>
              <a:rPr lang="es-ES_tradnl" sz="2400" dirty="0"/>
              <a:t>Monitores portátiles se utilizan para tareas específicas, p. ej., parada del reactor y trabajos de mantenimiento.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Equipo fijo de MLT</a:t>
            </a:r>
            <a:endParaRPr lang="en-US" altLang="en-US" sz="2800" dirty="0"/>
          </a:p>
        </p:txBody>
      </p:sp>
      <p:pic>
        <p:nvPicPr>
          <p:cNvPr id="1741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56460"/>
            <a:ext cx="33528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41620" y="5023485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>
                <a:solidFill>
                  <a:schemeClr val="tx2"/>
                </a:solidFill>
              </a:rPr>
              <a:t>Monitor fijo de radiación gamma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5038874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Monitor de </a:t>
            </a:r>
            <a:r>
              <a:rPr lang="en-GB" sz="2000" dirty="0" err="1">
                <a:solidFill>
                  <a:schemeClr val="tx2"/>
                </a:solidFill>
              </a:rPr>
              <a:t>aire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en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tiempo</a:t>
            </a:r>
            <a:r>
              <a:rPr lang="en-GB" sz="2000" dirty="0">
                <a:solidFill>
                  <a:schemeClr val="tx2"/>
                </a:solidFill>
              </a:rPr>
              <a:t> real</a:t>
            </a:r>
          </a:p>
        </p:txBody>
      </p:sp>
      <p:pic>
        <p:nvPicPr>
          <p:cNvPr id="1026" name="Picture 2" descr="http://www.nucleonix.com/Ne-Images/WR725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56460"/>
            <a:ext cx="314325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33800" y="434340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>
                <a:solidFill>
                  <a:schemeClr val="tx2"/>
                </a:solidFill>
              </a:rPr>
              <a:t>Cortesía</a:t>
            </a:r>
            <a:r>
              <a:rPr lang="en-GB" sz="1200" b="1" dirty="0">
                <a:solidFill>
                  <a:schemeClr val="tx2"/>
                </a:solidFill>
              </a:rPr>
              <a:t>: Nucleonix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Monitores portátiles - tasa de dosis gamma</a:t>
            </a:r>
            <a:endParaRPr lang="en-US" altLang="en-US" sz="2800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93137" cy="5029200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400" dirty="0"/>
              <a:t>Se necesitan equipos con un amplio rango de tasas de dosis gamma:</a:t>
            </a:r>
          </a:p>
          <a:p>
            <a:pPr marL="0" indent="0" algn="just">
              <a:buNone/>
            </a:pPr>
            <a:endParaRPr lang="es-ES_tradnl" altLang="en-US" sz="2400" dirty="0"/>
          </a:p>
          <a:p>
            <a:pPr algn="just"/>
            <a:r>
              <a:rPr lang="en-US" altLang="en-US" sz="2400" dirty="0" err="1"/>
              <a:t>tasas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dosis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bajas</a:t>
            </a:r>
            <a:r>
              <a:rPr lang="en-US" altLang="en-US" sz="2400" dirty="0"/>
              <a:t>: µSv/h (</a:t>
            </a:r>
            <a:r>
              <a:rPr lang="es-ES_tradnl" sz="2400" dirty="0"/>
              <a:t>transporte de residuos);</a:t>
            </a:r>
            <a:endParaRPr lang="en-US" altLang="en-US" sz="2400" dirty="0"/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tasas de dosis durante las operaciones rutinarias, paradas y para mantener las dosis ALARA: </a:t>
            </a:r>
            <a:r>
              <a:rPr lang="en-US" altLang="en-US" sz="2400" dirty="0"/>
              <a:t>5 µSv/h - 50 mSv/h, y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tasas de dosis muy altas durante la operación de la planta en algunas partes no accesibles: &gt; Sv/h.</a:t>
            </a:r>
            <a:endParaRPr lang="en-US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Ejemplos de MLT para tasa de dosis</a:t>
            </a:r>
            <a:endParaRPr lang="en-US" altLang="en-US" sz="2800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74638" y="2057400"/>
            <a:ext cx="8593137" cy="2819400"/>
          </a:xfrm>
        </p:spPr>
        <p:txBody>
          <a:bodyPr/>
          <a:lstStyle/>
          <a:p>
            <a:pPr algn="just"/>
            <a:r>
              <a:rPr lang="es-ES_tradnl" sz="2400" dirty="0"/>
              <a:t>Campos gamma isotrópicos uniformes; p.ej. alrededor de  componentes del sistema del reactor o en una instalación de almacenamiento de residuos. </a:t>
            </a:r>
          </a:p>
          <a:p>
            <a:pPr algn="just"/>
            <a:endParaRPr lang="es-ES_tradnl" altLang="en-US" sz="2400" dirty="0"/>
          </a:p>
          <a:p>
            <a:pPr algn="just"/>
            <a:r>
              <a:rPr lang="es-ES_tradnl" sz="2400" dirty="0"/>
              <a:t>Otras fuentes como tambores de desecho y tuberías (podrían ser visibles, aéreas o subterráneas).</a:t>
            </a:r>
          </a:p>
          <a:p>
            <a:pPr algn="just"/>
            <a:endParaRPr lang="es-ES_tradnl" altLang="en-US" sz="2400" dirty="0"/>
          </a:p>
          <a:p>
            <a:pPr algn="just"/>
            <a:endParaRPr lang="es-ES_tradnl" alt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Ejemplos de MLT para tasa de dosis</a:t>
            </a:r>
            <a:endParaRPr lang="en-US" altLang="en-US" sz="2800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74638" y="1219200"/>
            <a:ext cx="8593137" cy="4724400"/>
          </a:xfrm>
        </p:spPr>
        <p:txBody>
          <a:bodyPr/>
          <a:lstStyle/>
          <a:p>
            <a:pPr algn="just"/>
            <a:endParaRPr lang="es-ES_tradnl" altLang="en-US" sz="2400" dirty="0"/>
          </a:p>
          <a:p>
            <a:pPr algn="just"/>
            <a:r>
              <a:rPr lang="es-ES_tradnl" sz="2400" dirty="0"/>
              <a:t>Puntos calientes de contaminación atrapados en sistemas, componentes o en superficies, que son como fuentes puntuales.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Tasas de dosis de neutrones a través de penetraciones.</a:t>
            </a:r>
          </a:p>
          <a:p>
            <a:pPr algn="just"/>
            <a:endParaRPr lang="es-ES_tradnl" altLang="en-US" sz="2400" dirty="0"/>
          </a:p>
          <a:p>
            <a:pPr algn="just"/>
            <a:r>
              <a:rPr lang="es-ES_tradnl" sz="2400" dirty="0"/>
              <a:t>Tasas de dosis gamma bajo del agua en piscinas de combustible gastado.</a:t>
            </a:r>
            <a:endParaRPr lang="en-US" altLang="en-US" sz="2400" dirty="0"/>
          </a:p>
          <a:p>
            <a:pPr algn="just"/>
            <a:endParaRPr lang="es-ES_tradnl" sz="2400" dirty="0"/>
          </a:p>
          <a:p>
            <a:pPr algn="just"/>
            <a:endParaRPr lang="es-ES_tradnl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87401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Ejemplos de MLT para tasa de dosis</a:t>
            </a:r>
            <a:endParaRPr lang="en-US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49530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_tradnl" sz="2400" dirty="0"/>
              <a:t>Tasas de dosis gamma se miden en sistemas durante la operación para identificar:</a:t>
            </a:r>
          </a:p>
          <a:p>
            <a:pPr marL="0" indent="0" algn="just">
              <a:buNone/>
              <a:defRPr/>
            </a:pPr>
            <a:endParaRPr lang="en-US" sz="2400" dirty="0"/>
          </a:p>
          <a:p>
            <a:pPr lvl="1" algn="just">
              <a:defRPr/>
            </a:pPr>
            <a:r>
              <a:rPr lang="es-ES_tradnl" sz="2400" dirty="0"/>
              <a:t>fuentes de radiación para evitar la exposición;</a:t>
            </a:r>
          </a:p>
          <a:p>
            <a:pPr lvl="1" algn="just">
              <a:defRPr/>
            </a:pPr>
            <a:endParaRPr lang="es-ES_tradnl" sz="2400" dirty="0"/>
          </a:p>
          <a:p>
            <a:pPr lvl="1" algn="just">
              <a:defRPr/>
            </a:pPr>
            <a:r>
              <a:rPr lang="es-ES_tradnl" sz="2400" dirty="0"/>
              <a:t>requisitos de blindaje temporario antes del trabajo de mantenimiento y para verificar las tasas de dosis después del blindaje temporario, y</a:t>
            </a:r>
          </a:p>
          <a:p>
            <a:pPr lvl="1" algn="just">
              <a:defRPr/>
            </a:pPr>
            <a:endParaRPr lang="es-ES_tradnl" sz="2400" dirty="0"/>
          </a:p>
          <a:p>
            <a:pPr lvl="1" algn="just">
              <a:defRPr/>
            </a:pPr>
            <a:r>
              <a:rPr lang="es-ES_tradnl" sz="2400" dirty="0"/>
              <a:t>fuentes que deben eliminarse, por ejemplo, puntos calientes.</a:t>
            </a:r>
            <a:endParaRPr lang="en-US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Ejemplos de MLT para tasa de dosis</a:t>
            </a:r>
            <a:endParaRPr lang="en-US" altLang="en-US" sz="2800" strike="sngStrike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74638" y="1676400"/>
            <a:ext cx="8593137" cy="3505200"/>
          </a:xfrm>
        </p:spPr>
        <p:txBody>
          <a:bodyPr/>
          <a:lstStyle/>
          <a:p>
            <a:pPr algn="just"/>
            <a:r>
              <a:rPr lang="es-ES_tradnl" sz="2400" dirty="0"/>
              <a:t>Tasa de dosis beta/gamma en la superficie interna de sistemas abiertos durante paradas o mantenimiento. Superficies internas pueden mostrar altas tasas de dosis (p. ej., después del drenaje de una cavidad).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Altas tasas de dosis beta/gamma de fragmentos de combustible o contaminación después de un fallo de combustible.</a:t>
            </a:r>
          </a:p>
          <a:p>
            <a:pPr algn="just"/>
            <a:endParaRPr lang="en-US" altLang="en-US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Ejemplos de MLT para tasa de dosis</a:t>
            </a:r>
            <a:endParaRPr lang="en-US" altLang="en-US" sz="2800" strike="sngStrike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24518" y="1447800"/>
            <a:ext cx="8183562" cy="5029200"/>
          </a:xfrm>
        </p:spPr>
        <p:txBody>
          <a:bodyPr/>
          <a:lstStyle/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Tasas de dosis beta/gamma muy altas de fuentes sumergidas (fragmentos de desechos/combustibles) en piscinas de combustible gastado.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Tasa de dosis beta/gamma en la superficie de fuentes selladas utilizadas para verificación y calibración.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01803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s-ES_tradnl" sz="2800" dirty="0"/>
              <a:t>Monitores portátiles de tasa de dosis gamma</a:t>
            </a:r>
            <a:endParaRPr lang="en-GB" altLang="en-US" sz="2800" dirty="0"/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4800600" y="3456824"/>
            <a:ext cx="33448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dirty="0" err="1">
                <a:solidFill>
                  <a:schemeClr val="hlink"/>
                </a:solidFill>
                <a:latin typeface="Arial Unicode MS" pitchFamily="34" charset="-128"/>
              </a:rPr>
              <a:t>Teletector</a:t>
            </a:r>
            <a:r>
              <a:rPr lang="en-GB" altLang="en-US" sz="1800" dirty="0">
                <a:solidFill>
                  <a:schemeClr val="hlink"/>
                </a:solidFill>
                <a:latin typeface="Arial Unicode MS" pitchFamily="34" charset="-128"/>
              </a:rPr>
              <a:t>(*) -G-M</a:t>
            </a:r>
          </a:p>
        </p:txBody>
      </p:sp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2819400" y="3657600"/>
            <a:ext cx="1676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2000" dirty="0"/>
              <a:t>Identificador</a:t>
            </a:r>
            <a:endParaRPr lang="en-GB" altLang="en-US" sz="2000" dirty="0">
              <a:solidFill>
                <a:schemeClr val="hlink"/>
              </a:solidFill>
              <a:latin typeface="Arial Unicode MS" pitchFamily="34" charset="-128"/>
            </a:endParaRPr>
          </a:p>
        </p:txBody>
      </p:sp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7620" y="4267200"/>
            <a:ext cx="2895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 dirty="0" err="1">
                <a:solidFill>
                  <a:schemeClr val="hlink"/>
                </a:solidFill>
                <a:latin typeface="Arial Unicode MS" pitchFamily="34" charset="-128"/>
              </a:rPr>
              <a:t>Cámara</a:t>
            </a:r>
            <a:r>
              <a:rPr lang="en-GB" altLang="en-US" sz="2000" dirty="0">
                <a:solidFill>
                  <a:schemeClr val="hlink"/>
                </a:solidFill>
                <a:latin typeface="Arial Unicode MS" pitchFamily="34" charset="-128"/>
              </a:rPr>
              <a:t> de </a:t>
            </a:r>
            <a:r>
              <a:rPr lang="en-GB" altLang="en-US" sz="2000" dirty="0" err="1">
                <a:solidFill>
                  <a:schemeClr val="hlink"/>
                </a:solidFill>
                <a:latin typeface="Arial Unicode MS" pitchFamily="34" charset="-128"/>
              </a:rPr>
              <a:t>ionización</a:t>
            </a:r>
            <a:endParaRPr lang="en-GB" altLang="en-US" sz="2000" dirty="0">
              <a:solidFill>
                <a:schemeClr val="hlink"/>
              </a:solidFill>
              <a:latin typeface="Arial Unicode MS" pitchFamily="34" charset="-128"/>
            </a:endParaRPr>
          </a:p>
        </p:txBody>
      </p:sp>
      <p:pic>
        <p:nvPicPr>
          <p:cNvPr id="23560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91164"/>
            <a:ext cx="1752600" cy="1971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 Box 7"/>
          <p:cNvSpPr txBox="1">
            <a:spLocks noChangeArrowheads="1"/>
          </p:cNvSpPr>
          <p:nvPr/>
        </p:nvSpPr>
        <p:spPr bwMode="auto">
          <a:xfrm>
            <a:off x="6858000" y="5862638"/>
            <a:ext cx="2133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1800" dirty="0"/>
              <a:t>Monitor de tasa de dosis de neutrones</a:t>
            </a:r>
            <a:endParaRPr lang="en-GB" altLang="en-US" sz="1800" dirty="0">
              <a:solidFill>
                <a:schemeClr val="hlink"/>
              </a:solidFill>
              <a:latin typeface="Arial Unicode MS" pitchFamily="34" charset="-128"/>
            </a:endParaRPr>
          </a:p>
        </p:txBody>
      </p:sp>
      <p:pic>
        <p:nvPicPr>
          <p:cNvPr id="23562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0825"/>
            <a:ext cx="334486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Thermo Bicron FLIR Identifinder Fieldspec 1024 Channel Gamma Spectrome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222219"/>
            <a:ext cx="1524000" cy="241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amma Spectrometry Kit GSB-2020-PR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330" y="3964450"/>
            <a:ext cx="1973580" cy="192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124200" y="5986046"/>
            <a:ext cx="29704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1600" dirty="0"/>
              <a:t>Espectrómetro gamma portátil</a:t>
            </a:r>
            <a:endParaRPr lang="en-GB" altLang="en-US" sz="1600" dirty="0">
              <a:solidFill>
                <a:schemeClr val="hlink"/>
              </a:solidFill>
              <a:latin typeface="Arial Unicode MS" pitchFamily="34" charset="-128"/>
            </a:endParaRPr>
          </a:p>
        </p:txBody>
      </p:sp>
      <p:pic>
        <p:nvPicPr>
          <p:cNvPr id="1032" name="Picture 8" descr="Inovision  451P - Radiation Meter - Victoreen (read description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700011"/>
            <a:ext cx="1600200" cy="241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Desafíos en la medición de la tasa de dosis</a:t>
            </a:r>
            <a:endParaRPr lang="en-US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219200"/>
            <a:ext cx="8593137" cy="4953000"/>
          </a:xfrm>
        </p:spPr>
        <p:txBody>
          <a:bodyPr/>
          <a:lstStyle/>
          <a:p>
            <a:pPr algn="just">
              <a:defRPr/>
            </a:pPr>
            <a:r>
              <a:rPr lang="es-ES_tradnl" sz="2400" dirty="0"/>
              <a:t>Monitorización remota de la tasa de dosis gamma.</a:t>
            </a:r>
          </a:p>
          <a:p>
            <a:pPr algn="just">
              <a:defRPr/>
            </a:pPr>
            <a:r>
              <a:rPr lang="es-ES_tradnl" sz="2400" dirty="0"/>
              <a:t>Medición de las tasas de dosis beta.</a:t>
            </a:r>
          </a:p>
          <a:p>
            <a:pPr algn="just">
              <a:defRPr/>
            </a:pPr>
            <a:r>
              <a:rPr lang="es-ES_tradnl" sz="2400" dirty="0"/>
              <a:t>Protección de los equipos contra la contaminación.</a:t>
            </a:r>
          </a:p>
          <a:p>
            <a:pPr algn="just">
              <a:defRPr/>
            </a:pPr>
            <a:r>
              <a:rPr lang="es-ES_tradnl" sz="2400" dirty="0"/>
              <a:t>Monitorización de la tasa de dosis gamma sumergido.</a:t>
            </a:r>
            <a:endParaRPr lang="en-US" dirty="0"/>
          </a:p>
          <a:p>
            <a:pPr algn="just">
              <a:defRPr/>
            </a:pPr>
            <a:endParaRPr lang="en-US" dirty="0"/>
          </a:p>
        </p:txBody>
      </p:sp>
      <p:pic>
        <p:nvPicPr>
          <p:cNvPr id="2458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32385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81400"/>
            <a:ext cx="396081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62200" y="62484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Ejemplos</a:t>
            </a:r>
            <a:r>
              <a:rPr lang="en-US" dirty="0">
                <a:solidFill>
                  <a:schemeClr val="tx2"/>
                </a:solidFill>
              </a:rPr>
              <a:t> de </a:t>
            </a:r>
            <a:r>
              <a:rPr lang="en-US" dirty="0" err="1">
                <a:solidFill>
                  <a:schemeClr val="tx2"/>
                </a:solidFill>
              </a:rPr>
              <a:t>uso</a:t>
            </a:r>
            <a:r>
              <a:rPr lang="en-US" dirty="0">
                <a:solidFill>
                  <a:schemeClr val="tx2"/>
                </a:solidFill>
              </a:rPr>
              <a:t> del </a:t>
            </a:r>
            <a:r>
              <a:rPr lang="en-US" dirty="0" err="1">
                <a:solidFill>
                  <a:schemeClr val="tx2"/>
                </a:solidFill>
              </a:rPr>
              <a:t>teletector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Importancia del tipo de reactor</a:t>
            </a:r>
            <a:endParaRPr lang="en-US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93137" cy="25146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_tradnl" sz="2400" dirty="0"/>
              <a:t>Diferentes tipos de reactores presentan desafíos diferentes.</a:t>
            </a:r>
          </a:p>
          <a:p>
            <a:pPr algn="just">
              <a:defRPr/>
            </a:pPr>
            <a:endParaRPr lang="en-US" sz="2400" dirty="0"/>
          </a:p>
          <a:p>
            <a:pPr algn="just">
              <a:defRPr/>
            </a:pPr>
            <a:r>
              <a:rPr lang="es-ES_tradnl" sz="2400" dirty="0"/>
              <a:t>Reactores de agua presurizada: son el tipo más común de reactores. Campos de neutrones durante la operación, productos de corrosión, generador de vapor.</a:t>
            </a:r>
            <a:endParaRPr lang="en-US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n-US" sz="2800" dirty="0"/>
              <a:t>MLT para contaminación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274638" y="1219200"/>
            <a:ext cx="8593137" cy="5181600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400" dirty="0"/>
              <a:t>Equipo para detectar la contaminación beta/gamma de energía moderada y alta:</a:t>
            </a:r>
          </a:p>
          <a:p>
            <a:pPr marL="0" indent="0" algn="just">
              <a:buNone/>
            </a:pPr>
            <a:endParaRPr lang="en-US" altLang="en-US" sz="2400" dirty="0"/>
          </a:p>
          <a:p>
            <a:pPr algn="just"/>
            <a:r>
              <a:rPr lang="es-ES_tradnl" sz="2400" dirty="0"/>
              <a:t>m</a:t>
            </a:r>
            <a:r>
              <a:rPr lang="es-ES_tradnl" sz="2400" dirty="0" smtClean="0"/>
              <a:t>onitores </a:t>
            </a:r>
            <a:r>
              <a:rPr lang="es-ES_tradnl" sz="2400" dirty="0"/>
              <a:t>de tasa de dosis de radiación beta/gamma para altos niveles de </a:t>
            </a:r>
            <a:r>
              <a:rPr lang="es-ES_tradnl" sz="2400" dirty="0" smtClean="0"/>
              <a:t>contaminación;</a:t>
            </a:r>
            <a:endParaRPr lang="es-ES_tradnl" sz="2400" dirty="0"/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c</a:t>
            </a:r>
            <a:r>
              <a:rPr lang="es-ES_tradnl" sz="2400" dirty="0" smtClean="0"/>
              <a:t>entelleadores </a:t>
            </a:r>
            <a:r>
              <a:rPr lang="es-ES_tradnl" sz="2400" dirty="0"/>
              <a:t>plásticos, contadores proporcionales y sondas G-M estándar para niveles moderados de </a:t>
            </a:r>
            <a:r>
              <a:rPr lang="es-ES_tradnl" sz="2400" dirty="0" smtClean="0"/>
              <a:t>contaminación, y</a:t>
            </a:r>
            <a:endParaRPr lang="es-ES_tradnl" sz="2400" dirty="0"/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c</a:t>
            </a:r>
            <a:r>
              <a:rPr lang="es-ES_tradnl" sz="2400" dirty="0" smtClean="0"/>
              <a:t>ontadores </a:t>
            </a:r>
            <a:r>
              <a:rPr lang="es-ES_tradnl" sz="2400" dirty="0"/>
              <a:t>proporcionales o de centelleo para niveles bajos de contaminación, típicamente para la dispensa.</a:t>
            </a:r>
            <a:endParaRPr lang="en-US" altLang="en-US" dirty="0"/>
          </a:p>
          <a:p>
            <a:pPr algn="just"/>
            <a:endParaRPr lang="en-US" altLang="en-US" dirty="0"/>
          </a:p>
          <a:p>
            <a:pPr algn="just"/>
            <a:endParaRPr lang="en-US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Equipo MLT para contaminación</a:t>
            </a:r>
            <a:endParaRPr lang="en-US" altLang="en-US" sz="2800" strike="sngStrike" dirty="0"/>
          </a:p>
        </p:txBody>
      </p:sp>
      <p:pic>
        <p:nvPicPr>
          <p:cNvPr id="26627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9388" y="3910748"/>
            <a:ext cx="3300412" cy="1709836"/>
          </a:xfrm>
        </p:spPr>
      </p:pic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2655848" y="5648338"/>
            <a:ext cx="33639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_tradnl" sz="1800" dirty="0"/>
              <a:t>Sonda de centelleo para alfa </a:t>
            </a:r>
            <a:endParaRPr lang="en-GB" altLang="en-US" sz="1800" dirty="0">
              <a:solidFill>
                <a:schemeClr val="hlink"/>
              </a:solidFill>
              <a:latin typeface="Arial Unicode MS" pitchFamily="34" charset="-128"/>
            </a:endParaRPr>
          </a:p>
        </p:txBody>
      </p:sp>
      <p:pic>
        <p:nvPicPr>
          <p:cNvPr id="26629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19200"/>
            <a:ext cx="333851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Rectangle 7"/>
          <p:cNvSpPr>
            <a:spLocks noChangeArrowheads="1"/>
          </p:cNvSpPr>
          <p:nvPr/>
        </p:nvSpPr>
        <p:spPr bwMode="auto">
          <a:xfrm>
            <a:off x="395288" y="3364468"/>
            <a:ext cx="33385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chemeClr val="hlink"/>
                </a:solidFill>
                <a:latin typeface="Arial Unicode MS" pitchFamily="34" charset="-128"/>
              </a:rPr>
              <a:t>Detector G-M “pancake”</a:t>
            </a:r>
          </a:p>
        </p:txBody>
      </p:sp>
      <p:sp>
        <p:nvSpPr>
          <p:cNvPr id="26634" name="Rectangle 11"/>
          <p:cNvSpPr>
            <a:spLocks noChangeArrowheads="1"/>
          </p:cNvSpPr>
          <p:nvPr/>
        </p:nvSpPr>
        <p:spPr bwMode="auto">
          <a:xfrm>
            <a:off x="6377306" y="3364468"/>
            <a:ext cx="240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32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8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chemeClr val="hlink"/>
                </a:solidFill>
                <a:latin typeface="Arial Unicode MS" pitchFamily="34" charset="-128"/>
              </a:rPr>
              <a:t>Detector “Pancake”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270" y="1227444"/>
            <a:ext cx="2438214" cy="205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306" y="1219200"/>
            <a:ext cx="2408554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3886200" y="3364468"/>
            <a:ext cx="2461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800" dirty="0">
                <a:solidFill>
                  <a:schemeClr val="hlink"/>
                </a:solidFill>
                <a:latin typeface="Arial Unicode MS" pitchFamily="34" charset="-128"/>
              </a:rPr>
              <a:t>Cámara de ionización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Desafíos en el MLT para contaminación</a:t>
            </a:r>
            <a:endParaRPr lang="en-US" altLang="en-US" sz="2800" strike="sngStrike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16962" cy="4343400"/>
          </a:xfrm>
        </p:spPr>
        <p:txBody>
          <a:bodyPr/>
          <a:lstStyle/>
          <a:p>
            <a:pPr marL="342900" lvl="1" indent="-342900" algn="just"/>
            <a:r>
              <a:rPr lang="es-ES_tradnl" sz="2400" dirty="0"/>
              <a:t>Las altas tasas de dosis gamma de fondo alrededor de  sistemas dentro del edificio de contención pueden impedir la monitorización directa de la contaminación beta/gamma,</a:t>
            </a:r>
          </a:p>
          <a:p>
            <a:pPr marL="342900" lvl="1" indent="-342900" algn="just"/>
            <a:endParaRPr lang="en-US" altLang="en-US" sz="2400" dirty="0"/>
          </a:p>
          <a:p>
            <a:pPr algn="just"/>
            <a:r>
              <a:rPr lang="es-ES_tradnl" sz="2400" dirty="0"/>
              <a:t>“Partículas calientes” deben detectarse lo antes posible.</a:t>
            </a:r>
          </a:p>
          <a:p>
            <a:pPr algn="just"/>
            <a:endParaRPr lang="en-US" altLang="en-US" sz="2400" i="1" dirty="0"/>
          </a:p>
          <a:p>
            <a:pPr algn="just"/>
            <a:r>
              <a:rPr lang="es-ES_tradnl" sz="2400" dirty="0"/>
              <a:t>Partículas beta pueden ser fácilmente absorbidas, por lo tanto son difíciles de detectar.</a:t>
            </a:r>
            <a:endParaRPr lang="en-US" altLang="en-US" sz="2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altLang="pt-BR" sz="2800" dirty="0" err="1"/>
              <a:t>Medición</a:t>
            </a:r>
            <a:r>
              <a:rPr lang="en-GB" altLang="pt-BR" sz="2800" dirty="0"/>
              <a:t> </a:t>
            </a:r>
            <a:r>
              <a:rPr lang="en-GB" altLang="pt-BR" sz="2800" dirty="0" err="1"/>
              <a:t>indirecta</a:t>
            </a:r>
            <a:r>
              <a:rPr lang="en-GB" altLang="pt-BR" sz="2800" dirty="0"/>
              <a:t> de </a:t>
            </a:r>
            <a:r>
              <a:rPr lang="es-ES_tradnl" sz="2800" dirty="0"/>
              <a:t>contaminación</a:t>
            </a:r>
            <a:r>
              <a:rPr lang="en-GB" altLang="pt-BR" sz="2800" dirty="0"/>
              <a:t> </a:t>
            </a:r>
            <a:endParaRPr lang="en-US" altLang="en-US" sz="2800" dirty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686800" cy="4648200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400" dirty="0"/>
              <a:t>Hay una variedad de técnicas para medir contaminación radiactiva no fija: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exploración para “partículas calientes” (p. ej. fragmentos de combustible o </a:t>
            </a:r>
            <a:r>
              <a:rPr lang="es-ES_tradnl" sz="2400" dirty="0" err="1"/>
              <a:t>estellita</a:t>
            </a:r>
            <a:r>
              <a:rPr lang="es-ES_tradnl" sz="2400" dirty="0"/>
              <a:t> activada), y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n-US" altLang="en-US" sz="2400" dirty="0" err="1"/>
              <a:t>frotador</a:t>
            </a:r>
            <a:r>
              <a:rPr lang="en-US" altLang="en-US" sz="2400" dirty="0"/>
              <a:t> d</a:t>
            </a:r>
            <a:r>
              <a:rPr lang="es-ES_tradnl" sz="2400" dirty="0"/>
              <a:t>e área grande medida por un monitor de contaminación beta/gamma o monitor de tasa de dosis para confirmar (o no) la ausencia de contaminación no fija.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altLang="pt-BR" sz="2800" dirty="0" err="1"/>
              <a:t>Medición</a:t>
            </a:r>
            <a:r>
              <a:rPr lang="en-GB" altLang="pt-BR" sz="2800" dirty="0"/>
              <a:t> </a:t>
            </a:r>
            <a:r>
              <a:rPr lang="en-GB" altLang="pt-BR" sz="2800" dirty="0" err="1"/>
              <a:t>indirecta</a:t>
            </a:r>
            <a:r>
              <a:rPr lang="en-GB" altLang="pt-BR" sz="2800" dirty="0"/>
              <a:t> de </a:t>
            </a:r>
            <a:r>
              <a:rPr lang="es-ES_tradnl" sz="2800" dirty="0"/>
              <a:t>contaminación</a:t>
            </a:r>
            <a:r>
              <a:rPr lang="en-GB" altLang="pt-BR" sz="2800" dirty="0"/>
              <a:t> </a:t>
            </a:r>
            <a:endParaRPr lang="en-US" altLang="en-US" sz="2800" dirty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067800" cy="4267200"/>
          </a:xfrm>
        </p:spPr>
        <p:txBody>
          <a:bodyPr/>
          <a:lstStyle/>
          <a:p>
            <a:pPr lvl="1" algn="just"/>
            <a:r>
              <a:rPr lang="en-US" altLang="en-US" sz="2400" dirty="0"/>
              <a:t>Frotador d</a:t>
            </a:r>
            <a:r>
              <a:rPr lang="es-ES_tradnl" sz="2400" dirty="0"/>
              <a:t>e área pequeña medida por monitor de contaminación beta/gamma o monitor de tasa de dosis para estimar los niveles de contaminación.</a:t>
            </a:r>
          </a:p>
          <a:p>
            <a:pPr marL="457200" lvl="1" indent="0" algn="just">
              <a:buNone/>
            </a:pPr>
            <a:endParaRPr lang="en-US" altLang="en-US" sz="2400" strike="sngStrike" dirty="0"/>
          </a:p>
          <a:p>
            <a:pPr lvl="1" algn="just"/>
            <a:r>
              <a:rPr lang="en-US" altLang="en-US" sz="2400" dirty="0"/>
              <a:t>Los frotadores </a:t>
            </a:r>
            <a:r>
              <a:rPr lang="es-ES_tradnl" sz="2400" dirty="0"/>
              <a:t>pueden ser monitoreados para verifi</a:t>
            </a:r>
            <a:r>
              <a:rPr lang="es-ES_tradnl" sz="2400" dirty="0">
                <a:solidFill>
                  <a:srgbClr val="FF0000"/>
                </a:solidFill>
              </a:rPr>
              <a:t>car</a:t>
            </a:r>
            <a:r>
              <a:rPr lang="es-ES_tradnl" sz="2400" dirty="0"/>
              <a:t> también contaminación</a:t>
            </a:r>
            <a:r>
              <a:rPr lang="en-US" sz="2400" dirty="0"/>
              <a:t> </a:t>
            </a:r>
            <a:r>
              <a:rPr lang="es-ES_tradnl" sz="2400" dirty="0"/>
              <a:t>alfa.</a:t>
            </a:r>
          </a:p>
          <a:p>
            <a:pPr lvl="1" algn="just"/>
            <a:endParaRPr lang="en-US" altLang="en-US" sz="2400" dirty="0"/>
          </a:p>
          <a:p>
            <a:pPr lvl="1" algn="just"/>
            <a:r>
              <a:rPr lang="en-US" altLang="en-US" sz="2400" dirty="0"/>
              <a:t>Los frotadores d</a:t>
            </a:r>
            <a:r>
              <a:rPr lang="es-ES_tradnl" sz="2400" dirty="0"/>
              <a:t>e área pequeña se pueden medir usando el equipo de conteo en el laboratorio si la actividad es suficientemente baja para evitar contaminar el equipo.</a:t>
            </a:r>
            <a:endParaRPr lang="en-US" altLang="en-US" sz="2400" strike="sngStrike" dirty="0"/>
          </a:p>
        </p:txBody>
      </p:sp>
    </p:spTree>
    <p:extLst>
      <p:ext uri="{BB962C8B-B14F-4D97-AF65-F5344CB8AC3E}">
        <p14:creationId xmlns:p14="http://schemas.microsoft.com/office/powerpoint/2010/main" val="4335809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altLang="pt-BR" sz="2800" dirty="0" err="1"/>
              <a:t>Medición</a:t>
            </a:r>
            <a:r>
              <a:rPr lang="en-GB" altLang="pt-BR" sz="2800" dirty="0"/>
              <a:t> </a:t>
            </a:r>
            <a:r>
              <a:rPr lang="en-GB" altLang="pt-BR" sz="2800" dirty="0" err="1"/>
              <a:t>indirecta</a:t>
            </a:r>
            <a:r>
              <a:rPr lang="en-GB" altLang="pt-BR" sz="2800" dirty="0"/>
              <a:t> de </a:t>
            </a:r>
            <a:r>
              <a:rPr lang="es-ES_tradnl" sz="2800" dirty="0"/>
              <a:t>contaminación</a:t>
            </a:r>
            <a:r>
              <a:rPr lang="en-GB" altLang="pt-BR" sz="2800" dirty="0"/>
              <a:t> </a:t>
            </a:r>
            <a:endParaRPr lang="en-US" altLang="en-US" sz="2800" strike="sngStrike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16962" cy="49530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dirty="0"/>
              <a:t>Frotadores d</a:t>
            </a:r>
            <a:r>
              <a:rPr lang="es-ES_tradnl" sz="2400" dirty="0"/>
              <a:t>e área pequeña y grande son utilizados en objetos y superficies, especialmente pisos:</a:t>
            </a:r>
            <a:r>
              <a:rPr lang="es-ES_tradnl" sz="2400" dirty="0">
                <a:hlinkClick r:id="rId2"/>
              </a:rPr>
              <a:t/>
            </a:r>
            <a:br>
              <a:rPr lang="es-ES_tradnl" sz="2400" dirty="0">
                <a:hlinkClick r:id="rId2"/>
              </a:rPr>
            </a:br>
            <a:endParaRPr lang="en-US" altLang="en-US" sz="2400" dirty="0"/>
          </a:p>
          <a:p>
            <a:pPr lvl="1" algn="just"/>
            <a:r>
              <a:rPr lang="es-ES_tradnl" sz="2400" dirty="0"/>
              <a:t>antes de trabajar para comprobar los niveles de contaminación no fija;</a:t>
            </a:r>
          </a:p>
          <a:p>
            <a:pPr lvl="1" algn="just"/>
            <a:endParaRPr lang="en-US" altLang="en-US" sz="2400" dirty="0"/>
          </a:p>
          <a:p>
            <a:pPr lvl="1" algn="just"/>
            <a:r>
              <a:rPr lang="es-ES_tradnl" sz="2400" dirty="0"/>
              <a:t>durante el trabajo para comprobar el nivel y la propagación de la contaminación, y</a:t>
            </a:r>
          </a:p>
          <a:p>
            <a:pPr marL="457200" lvl="1" indent="0" algn="just">
              <a:buNone/>
            </a:pPr>
            <a:endParaRPr lang="en-US" altLang="en-US" sz="2400" strike="sngStrike" dirty="0"/>
          </a:p>
          <a:p>
            <a:pPr lvl="1" algn="just"/>
            <a:r>
              <a:rPr lang="es-ES_tradnl" sz="2400" dirty="0"/>
              <a:t>después del trabajo para confirmar la ausencia de contaminación no fija.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altLang="pt-BR" sz="2800" dirty="0" err="1"/>
              <a:t>Medición</a:t>
            </a:r>
            <a:r>
              <a:rPr lang="en-GB" altLang="pt-BR" sz="2800" dirty="0"/>
              <a:t> </a:t>
            </a:r>
            <a:r>
              <a:rPr lang="en-GB" altLang="pt-BR" sz="2800" dirty="0" err="1"/>
              <a:t>indirecta</a:t>
            </a:r>
            <a:r>
              <a:rPr lang="en-GB" altLang="pt-BR" sz="2800" dirty="0"/>
              <a:t> de </a:t>
            </a:r>
            <a:r>
              <a:rPr lang="es-ES_tradnl" sz="2800" dirty="0"/>
              <a:t>contaminación</a:t>
            </a:r>
            <a:r>
              <a:rPr lang="en-GB" altLang="pt-BR" sz="2800" dirty="0"/>
              <a:t> </a:t>
            </a:r>
            <a:endParaRPr lang="en-US" altLang="en-US" sz="2800" strike="sngStrike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16962" cy="4648200"/>
          </a:xfrm>
        </p:spPr>
        <p:txBody>
          <a:bodyPr/>
          <a:lstStyle/>
          <a:p>
            <a:r>
              <a:rPr lang="es-ES_tradnl" sz="2400" dirty="0"/>
              <a:t>Antes del envío, la superficie exterior de los envases debe ser monitoreada para confirmar la ausencia de contaminación no fija. El resultado de la monitorización debe registrarse.</a:t>
            </a:r>
          </a:p>
          <a:p>
            <a:pPr marL="0" indent="0">
              <a:buNone/>
            </a:pPr>
            <a:endParaRPr lang="en-US" altLang="en-US" sz="2400" dirty="0"/>
          </a:p>
          <a:p>
            <a:pPr algn="just"/>
            <a:r>
              <a:rPr lang="es-ES_tradnl" sz="2400" dirty="0"/>
              <a:t>Herramientas y equipos que salen del área controlada deben ser monitoreados para confirmar la ausencia de contaminación no fija.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La monitorización directa se puede realizar dondequiera que los niveles de radiación de fondo lo permitan.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463686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altLang="pt-BR" sz="2800" dirty="0" err="1"/>
              <a:t>Medición</a:t>
            </a:r>
            <a:r>
              <a:rPr lang="en-GB" altLang="pt-BR" sz="2800" dirty="0"/>
              <a:t> </a:t>
            </a:r>
            <a:r>
              <a:rPr lang="en-GB" altLang="pt-BR" sz="2800" dirty="0" err="1"/>
              <a:t>indirecta</a:t>
            </a:r>
            <a:r>
              <a:rPr lang="en-GB" altLang="pt-BR" sz="2800" dirty="0"/>
              <a:t> de </a:t>
            </a:r>
            <a:r>
              <a:rPr lang="es-ES_tradnl" sz="2800" dirty="0"/>
              <a:t>contaminación</a:t>
            </a:r>
            <a:r>
              <a:rPr lang="en-GB" altLang="pt-BR" sz="2800" dirty="0"/>
              <a:t> </a:t>
            </a:r>
            <a:endParaRPr lang="en-US" altLang="en-US" sz="2800" dirty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274638" y="1600200"/>
            <a:ext cx="8593137" cy="4191000"/>
          </a:xfrm>
        </p:spPr>
        <p:txBody>
          <a:bodyPr/>
          <a:lstStyle/>
          <a:p>
            <a:pPr algn="just"/>
            <a:r>
              <a:rPr lang="es-ES_tradnl" sz="2400" dirty="0"/>
              <a:t>Materiales de limpieza utilizados para limpieza y descontaminación de áreas grandes se pueden medir para verificar si hay contaminación.</a:t>
            </a:r>
          </a:p>
          <a:p>
            <a:pPr algn="just"/>
            <a:endParaRPr lang="es-ES_tradnl" altLang="en-US" sz="2400" dirty="0"/>
          </a:p>
          <a:p>
            <a:pPr algn="just"/>
            <a:r>
              <a:rPr lang="es-ES_tradnl" sz="2400" dirty="0"/>
              <a:t>Las esteras pegajosas se pueden utilizar para capturar y medir partículas.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Detectores G-M “</a:t>
            </a:r>
            <a:r>
              <a:rPr lang="es-ES_tradnl" sz="2400" i="1" dirty="0"/>
              <a:t>pancake</a:t>
            </a:r>
            <a:r>
              <a:rPr lang="es-ES_tradnl" sz="2400" dirty="0"/>
              <a:t>” pueden ser utilizados para identificar </a:t>
            </a:r>
            <a:r>
              <a:rPr lang="es-ES_tradnl" sz="2400" dirty="0" smtClean="0"/>
              <a:t>contaminación </a:t>
            </a:r>
            <a:r>
              <a:rPr lang="es-ES_tradnl" sz="2400" dirty="0"/>
              <a:t>en las herramientas y en el equipo</a:t>
            </a:r>
            <a:r>
              <a:rPr lang="en-US" altLang="en-US" sz="2400" dirty="0"/>
              <a:t>.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altLang="pt-BR" sz="2800" dirty="0" err="1"/>
              <a:t>Ejemplos</a:t>
            </a:r>
            <a:r>
              <a:rPr lang="en-GB" altLang="pt-BR" sz="2800" dirty="0"/>
              <a:t> de </a:t>
            </a:r>
            <a:r>
              <a:rPr lang="en-GB" altLang="pt-BR" sz="2800" dirty="0" err="1"/>
              <a:t>medición</a:t>
            </a:r>
            <a:r>
              <a:rPr lang="en-GB" altLang="pt-BR" sz="2800" dirty="0"/>
              <a:t> </a:t>
            </a:r>
            <a:r>
              <a:rPr lang="en-GB" altLang="pt-BR" sz="2800" dirty="0" err="1"/>
              <a:t>indirecta</a:t>
            </a:r>
            <a:endParaRPr lang="en-US" altLang="en-US" sz="2800" strike="sngStrike" dirty="0"/>
          </a:p>
        </p:txBody>
      </p:sp>
      <p:pic>
        <p:nvPicPr>
          <p:cNvPr id="3174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" y="1279439"/>
            <a:ext cx="2362200" cy="2098846"/>
          </a:xfrm>
        </p:spPr>
      </p:pic>
      <p:pic>
        <p:nvPicPr>
          <p:cNvPr id="3174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462" y="1343024"/>
            <a:ext cx="1814241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6" y="4149756"/>
            <a:ext cx="20574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462" y="4104528"/>
            <a:ext cx="2008103" cy="171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343024"/>
            <a:ext cx="1799248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6400" y="3548686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800" dirty="0">
                <a:solidFill>
                  <a:schemeClr val="tx2"/>
                </a:solidFill>
              </a:rPr>
              <a:t>Ejemplos de como tomar muestras con frotador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57150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2"/>
                </a:solidFill>
              </a:rPr>
              <a:t>Estera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pegajosa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6696" y="5896809"/>
            <a:ext cx="3068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Monitor para </a:t>
            </a:r>
            <a:r>
              <a:rPr lang="en-US" sz="1600" dirty="0" err="1">
                <a:solidFill>
                  <a:schemeClr val="tx2"/>
                </a:solidFill>
              </a:rPr>
              <a:t>medir</a:t>
            </a:r>
            <a:r>
              <a:rPr lang="en-US" sz="1600" dirty="0">
                <a:solidFill>
                  <a:schemeClr val="tx2"/>
                </a:solidFill>
              </a:rPr>
              <a:t> frotadores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Espectrometría gamma y alfa</a:t>
            </a:r>
            <a:endParaRPr lang="en-US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593137" cy="5105400"/>
          </a:xfrm>
        </p:spPr>
        <p:txBody>
          <a:bodyPr/>
          <a:lstStyle/>
          <a:p>
            <a:pPr algn="just">
              <a:defRPr/>
            </a:pPr>
            <a:r>
              <a:rPr lang="es-ES_tradnl" sz="2400" dirty="0"/>
              <a:t>La espectrometría gamma es necesaria para identificación de </a:t>
            </a:r>
            <a:r>
              <a:rPr lang="es-ES_tradnl" sz="2400" dirty="0" err="1"/>
              <a:t>radionucleidos</a:t>
            </a:r>
            <a:r>
              <a:rPr lang="es-ES_tradnl" sz="2400" dirty="0"/>
              <a:t>: para identificar la fuente de contaminación y para determinar las implicaciones dosimétricas.</a:t>
            </a:r>
          </a:p>
          <a:p>
            <a:pPr algn="just">
              <a:defRPr/>
            </a:pPr>
            <a:endParaRPr lang="en-US" sz="2400" dirty="0"/>
          </a:p>
          <a:p>
            <a:pPr algn="just">
              <a:defRPr/>
            </a:pPr>
            <a:r>
              <a:rPr lang="es-ES_tradnl" sz="2400" dirty="0"/>
              <a:t>La espectrometría alfa se requiere para la identificación de </a:t>
            </a:r>
            <a:r>
              <a:rPr lang="es-ES_tradnl" sz="2400" dirty="0" smtClean="0"/>
              <a:t>emisores </a:t>
            </a:r>
            <a:r>
              <a:rPr lang="es-ES_tradnl" sz="2400" dirty="0"/>
              <a:t>alfa - generalmente un servicio externo.</a:t>
            </a:r>
            <a:endParaRPr lang="en-US" dirty="0"/>
          </a:p>
          <a:p>
            <a:pPr algn="just">
              <a:defRPr/>
            </a:pPr>
            <a:endParaRPr lang="en-US" dirty="0"/>
          </a:p>
        </p:txBody>
      </p:sp>
      <p:pic>
        <p:nvPicPr>
          <p:cNvPr id="3277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267200"/>
            <a:ext cx="16002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17820" y="5410200"/>
            <a:ext cx="2049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tx2"/>
                </a:solidFill>
              </a:rPr>
              <a:t>Espectrómetro</a:t>
            </a:r>
            <a:r>
              <a:rPr lang="en-US" sz="1400" b="1" dirty="0">
                <a:solidFill>
                  <a:schemeClr val="tx2"/>
                </a:solidFill>
              </a:rPr>
              <a:t> gamma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Importancia del tipo de reactor</a:t>
            </a:r>
            <a:endParaRPr lang="en-US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593137" cy="3886200"/>
          </a:xfrm>
        </p:spPr>
        <p:txBody>
          <a:bodyPr/>
          <a:lstStyle/>
          <a:p>
            <a:pPr lvl="1" algn="just">
              <a:defRPr/>
            </a:pPr>
            <a:r>
              <a:rPr lang="es-ES_tradnl" sz="2400" dirty="0"/>
              <a:t>Reactores de agua pesada. Altas concentraciones de tritio – se puede medir cientos de </a:t>
            </a:r>
            <a:r>
              <a:rPr lang="es-ES_tradnl" sz="2400" dirty="0" err="1"/>
              <a:t>DACs</a:t>
            </a:r>
            <a:r>
              <a:rPr lang="es-ES_tradnl" sz="2400" dirty="0"/>
              <a:t> en el lugar de trabajo y miles de </a:t>
            </a:r>
            <a:r>
              <a:rPr lang="es-ES_tradnl" sz="2400" dirty="0" err="1"/>
              <a:t>DACs</a:t>
            </a:r>
            <a:r>
              <a:rPr lang="es-ES_tradnl" sz="2400" dirty="0"/>
              <a:t> en el caso de un pequeño derrame de agua del moderador.</a:t>
            </a:r>
          </a:p>
          <a:p>
            <a:pPr marL="457200" lvl="1" indent="0" algn="just">
              <a:buNone/>
              <a:defRPr/>
            </a:pPr>
            <a:endParaRPr lang="en-US" dirty="0"/>
          </a:p>
          <a:p>
            <a:pPr lvl="1" algn="just">
              <a:defRPr/>
            </a:pPr>
            <a:r>
              <a:rPr lang="es-ES_tradnl" sz="2400" dirty="0"/>
              <a:t>Reactor de agua en ebullición (BWR). La contaminación se puede encontrar en la turbina, ya que es parte del circuito primario.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900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dirty="0"/>
              <a:t>MLT del </a:t>
            </a:r>
            <a:r>
              <a:rPr lang="en-US" altLang="en-US" sz="2800" dirty="0" err="1"/>
              <a:t>aire</a:t>
            </a:r>
            <a:endParaRPr lang="en-US" altLang="en-US" sz="2800" strike="sngStrike" dirty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74638" y="1295400"/>
            <a:ext cx="8593137" cy="5029200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en-US" sz="2400" b="1" dirty="0"/>
              <a:t>Beta/gamma:</a:t>
            </a:r>
          </a:p>
          <a:p>
            <a:pPr lvl="1" algn="just"/>
            <a:r>
              <a:rPr lang="es-ES_tradnl" sz="2400" dirty="0"/>
              <a:t>Muestreadores de aire fijos de medio a alto volumen son utilizados para el MLT rutinario.</a:t>
            </a:r>
          </a:p>
          <a:p>
            <a:pPr lvl="1" algn="just"/>
            <a:endParaRPr lang="en-US" altLang="en-US" sz="2400" dirty="0"/>
          </a:p>
          <a:p>
            <a:pPr lvl="1" algn="just"/>
            <a:r>
              <a:rPr lang="es-ES_tradnl" sz="2400" dirty="0"/>
              <a:t>Muestreadores de aire portátiles de pequeño volumen son utilizados para tareas específicas y/o en áreas específicas (se detectan fácilmente </a:t>
            </a:r>
            <a:r>
              <a:rPr lang="es-ES_tradnl" sz="2400" dirty="0" err="1"/>
              <a:t>DACs</a:t>
            </a:r>
            <a:r>
              <a:rPr lang="es-ES_tradnl" sz="2400" dirty="0"/>
              <a:t> relativamente altos).</a:t>
            </a:r>
          </a:p>
          <a:p>
            <a:pPr lvl="1" algn="just"/>
            <a:endParaRPr lang="en-US" altLang="en-US" sz="2400" dirty="0"/>
          </a:p>
          <a:p>
            <a:pPr lvl="1" algn="just"/>
            <a:r>
              <a:rPr lang="es-ES_tradnl" sz="2400" dirty="0"/>
              <a:t>Los filtros y cartuchos pueden ser medidos utilizando un monitor de contaminación portátil para indicar inmediatamente la contaminación.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dirty="0"/>
              <a:t>MLT del </a:t>
            </a:r>
            <a:r>
              <a:rPr lang="en-US" altLang="en-US" sz="2800" dirty="0" err="1"/>
              <a:t>aire</a:t>
            </a:r>
            <a:endParaRPr lang="en-US" altLang="en-US" sz="2800" strike="sngStrike" dirty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74638" y="1905000"/>
            <a:ext cx="8593137" cy="3657600"/>
          </a:xfrm>
        </p:spPr>
        <p:txBody>
          <a:bodyPr/>
          <a:lstStyle/>
          <a:p>
            <a:pPr marL="0" indent="0" algn="just">
              <a:buNone/>
            </a:pPr>
            <a:r>
              <a:rPr lang="en-US" altLang="en-US" sz="2400" b="1" dirty="0"/>
              <a:t>Alfa: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Monitorización alfa requiere grandes volúmenes de aire y el uso de un contador para medir fracciones de valores de DAC.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La interferencia de radón se discutió en la lección 6.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444917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dirty="0" err="1"/>
              <a:t>Ejemplos</a:t>
            </a:r>
            <a:r>
              <a:rPr lang="en-US" altLang="en-US" sz="2800" dirty="0"/>
              <a:t> de </a:t>
            </a:r>
            <a:r>
              <a:rPr lang="en-US" altLang="en-US" sz="2800" dirty="0" err="1"/>
              <a:t>equipos</a:t>
            </a:r>
            <a:r>
              <a:rPr lang="en-US" altLang="en-US" sz="2800" dirty="0"/>
              <a:t> de MLT del </a:t>
            </a:r>
            <a:r>
              <a:rPr lang="en-US" altLang="en-US" sz="2800" dirty="0" err="1"/>
              <a:t>aire</a:t>
            </a:r>
            <a:endParaRPr lang="en-US" altLang="en-US" sz="2800" dirty="0"/>
          </a:p>
        </p:txBody>
      </p:sp>
      <p:pic>
        <p:nvPicPr>
          <p:cNvPr id="34819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07187" y="3809999"/>
            <a:ext cx="2360613" cy="2201221"/>
          </a:xfrm>
        </p:spPr>
      </p:pic>
      <p:pic>
        <p:nvPicPr>
          <p:cNvPr id="34820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23337"/>
            <a:ext cx="1943100" cy="197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23336"/>
            <a:ext cx="2157413" cy="456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810000"/>
            <a:ext cx="2789238" cy="220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183168"/>
            <a:ext cx="19653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5788223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Monitor de aerosol </a:t>
            </a:r>
            <a:r>
              <a:rPr lang="es-ES_tradnl" sz="1400" dirty="0">
                <a:solidFill>
                  <a:schemeClr val="tx2"/>
                </a:solidFill>
              </a:rPr>
              <a:t>portátil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1800" y="3240568"/>
            <a:ext cx="4251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Equipo</a:t>
            </a:r>
            <a:r>
              <a:rPr lang="en-US" sz="1600" dirty="0">
                <a:solidFill>
                  <a:schemeClr val="tx2"/>
                </a:solidFill>
              </a:rPr>
              <a:t> de </a:t>
            </a:r>
            <a:r>
              <a:rPr lang="es-ES_tradnl" sz="1600" dirty="0">
                <a:solidFill>
                  <a:schemeClr val="tx2"/>
                </a:solidFill>
              </a:rPr>
              <a:t>recuento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33800" y="6011221"/>
            <a:ext cx="533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dirty="0">
                <a:solidFill>
                  <a:schemeClr val="tx2"/>
                </a:solidFill>
              </a:rPr>
              <a:t>Filtros de aire - nuevos y usados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dirty="0"/>
              <a:t>MLT del </a:t>
            </a:r>
            <a:r>
              <a:rPr lang="en-US" altLang="en-US" sz="2800" dirty="0" err="1"/>
              <a:t>aire</a:t>
            </a:r>
            <a:endParaRPr lang="en-US" altLang="en-US" sz="2800" strike="sngStrike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274638" y="1295400"/>
            <a:ext cx="8593137" cy="4648200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400" dirty="0"/>
              <a:t>Fallas de combustible pueden dar lugar a la liberación de gases nobles y radioisótopos de yodo que requieren una MLT adicional incluyendo:</a:t>
            </a:r>
          </a:p>
          <a:p>
            <a:pPr marL="0" indent="0" algn="just">
              <a:buNone/>
            </a:pPr>
            <a:endParaRPr lang="en-US" altLang="sv-SE" sz="2400" dirty="0"/>
          </a:p>
          <a:p>
            <a:pPr lvl="1" algn="just"/>
            <a:r>
              <a:rPr lang="es-ES_tradnl" sz="2400" dirty="0"/>
              <a:t>monitorización de aire adicional para gases nobles y yodo, y</a:t>
            </a:r>
          </a:p>
          <a:p>
            <a:pPr lvl="1" algn="just"/>
            <a:endParaRPr lang="en-US" altLang="sv-SE" sz="2400" dirty="0"/>
          </a:p>
          <a:p>
            <a:pPr lvl="1" algn="just"/>
            <a:r>
              <a:rPr lang="es-ES_tradnl" sz="2400" dirty="0"/>
              <a:t>monitorización de aire para emisores alfa.</a:t>
            </a:r>
            <a:endParaRPr lang="en-US" altLang="sv-SE" sz="24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dirty="0"/>
              <a:t>MLT del </a:t>
            </a:r>
            <a:r>
              <a:rPr lang="en-US" altLang="en-US" sz="2800" dirty="0" err="1"/>
              <a:t>aire</a:t>
            </a:r>
            <a:r>
              <a:rPr lang="en-US" altLang="en-US" sz="2800" dirty="0"/>
              <a:t> para </a:t>
            </a:r>
            <a:r>
              <a:rPr lang="en-US" altLang="en-US" sz="2800" baseline="30000" dirty="0"/>
              <a:t>3</a:t>
            </a:r>
            <a:r>
              <a:rPr lang="en-US" altLang="en-US" sz="2800" dirty="0"/>
              <a:t>H</a:t>
            </a:r>
            <a:endParaRPr lang="en-US" altLang="en-US" sz="2800" strike="sngStrike" dirty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74638" y="1447800"/>
            <a:ext cx="8593137" cy="4724400"/>
          </a:xfrm>
        </p:spPr>
        <p:txBody>
          <a:bodyPr/>
          <a:lstStyle/>
          <a:p>
            <a:pPr algn="just"/>
            <a:r>
              <a:rPr lang="es-ES_tradnl" sz="2400" dirty="0"/>
              <a:t>El tritio puede propagarse fácilmente y dispersarse a partir de derrames de agua pesada.</a:t>
            </a:r>
          </a:p>
          <a:p>
            <a:pPr algn="just"/>
            <a:endParaRPr lang="es-ES_tradnl" altLang="en-US" sz="2400" dirty="0"/>
          </a:p>
          <a:p>
            <a:pPr algn="just"/>
            <a:r>
              <a:rPr lang="es-ES_tradnl" sz="2400" dirty="0"/>
              <a:t>Los monitores portátiles de 3H y los </a:t>
            </a:r>
            <a:r>
              <a:rPr lang="es-ES_tradnl" sz="2400" dirty="0" err="1"/>
              <a:t>muestreadores</a:t>
            </a:r>
            <a:r>
              <a:rPr lang="es-ES_tradnl" sz="2400" dirty="0"/>
              <a:t> pasivos se utilizan durante el trabajo con líquidos para identificar la presencia de tritio en el lugar de trabajo.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Los monitores de </a:t>
            </a:r>
            <a:r>
              <a:rPr lang="es-ES_tradnl" sz="2400" baseline="30000" dirty="0"/>
              <a:t>3</a:t>
            </a:r>
            <a:r>
              <a:rPr lang="es-ES_tradnl" sz="2400" dirty="0"/>
              <a:t>H fijos se utilizan para medir los niveles ambientales </a:t>
            </a:r>
            <a:r>
              <a:rPr lang="es-ES_tradnl" sz="2400" baseline="30000" dirty="0"/>
              <a:t>3</a:t>
            </a:r>
            <a:r>
              <a:rPr lang="es-ES_tradnl" sz="2400" dirty="0"/>
              <a:t>H y detectar condiciones anormales.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2800" dirty="0"/>
              <a:t>MLT del </a:t>
            </a:r>
            <a:r>
              <a:rPr lang="en-US" altLang="en-US" sz="2800" dirty="0" err="1"/>
              <a:t>aire</a:t>
            </a:r>
            <a:r>
              <a:rPr lang="en-US" altLang="en-US" sz="2800" dirty="0"/>
              <a:t> para </a:t>
            </a:r>
            <a:r>
              <a:rPr lang="en-US" altLang="en-US" sz="2800" baseline="30000" dirty="0"/>
              <a:t>3</a:t>
            </a:r>
            <a:r>
              <a:rPr lang="en-US" altLang="en-US" sz="2800" dirty="0"/>
              <a:t>H</a:t>
            </a:r>
            <a:endParaRPr lang="en-US" altLang="en-US" sz="2800" strike="sngStrike" dirty="0"/>
          </a:p>
        </p:txBody>
      </p:sp>
      <p:pic>
        <p:nvPicPr>
          <p:cNvPr id="3686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542386"/>
            <a:ext cx="2819400" cy="206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921" y="2438400"/>
            <a:ext cx="2257425" cy="232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19" y="2409713"/>
            <a:ext cx="2641600" cy="232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7953" y="5029200"/>
            <a:ext cx="2843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tx2"/>
                </a:solidFill>
              </a:rPr>
              <a:t>Monitor </a:t>
            </a:r>
            <a:r>
              <a:rPr lang="en-US" sz="1800" baseline="30000" dirty="0">
                <a:solidFill>
                  <a:schemeClr val="tx2"/>
                </a:solidFill>
              </a:rPr>
              <a:t>3</a:t>
            </a:r>
            <a:r>
              <a:rPr lang="en-US" sz="1800" dirty="0">
                <a:solidFill>
                  <a:schemeClr val="tx2"/>
                </a:solidFill>
              </a:rPr>
              <a:t>H </a:t>
            </a:r>
            <a:r>
              <a:rPr lang="en-US" sz="1800" dirty="0" err="1">
                <a:solidFill>
                  <a:schemeClr val="tx2"/>
                </a:solidFill>
              </a:rPr>
              <a:t>fijo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83380" y="4964668"/>
            <a:ext cx="297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>
                <a:solidFill>
                  <a:schemeClr val="tx2"/>
                </a:solidFill>
              </a:rPr>
              <a:t>Monitores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portátiles</a:t>
            </a:r>
            <a:r>
              <a:rPr lang="en-US" sz="1800" dirty="0">
                <a:solidFill>
                  <a:schemeClr val="tx2"/>
                </a:solidFill>
              </a:rPr>
              <a:t> de </a:t>
            </a:r>
            <a:r>
              <a:rPr lang="en-US" sz="1800" baseline="30000" dirty="0">
                <a:solidFill>
                  <a:schemeClr val="tx2"/>
                </a:solidFill>
              </a:rPr>
              <a:t>3</a:t>
            </a:r>
            <a:r>
              <a:rPr lang="en-US" sz="1800" dirty="0">
                <a:solidFill>
                  <a:schemeClr val="tx2"/>
                </a:solidFill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28996700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Resumen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295400"/>
            <a:ext cx="8593137" cy="4800600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400" dirty="0"/>
              <a:t>Discutimos:</a:t>
            </a:r>
          </a:p>
          <a:p>
            <a:pPr marL="0" indent="0" algn="just">
              <a:buNone/>
            </a:pPr>
            <a:endParaRPr lang="es-ES_tradnl" sz="2400" dirty="0"/>
          </a:p>
          <a:p>
            <a:pPr algn="just"/>
            <a:r>
              <a:rPr lang="es-ES_tradnl" sz="2400" dirty="0"/>
              <a:t>la importancia del tipo del reactor, edad y condición del sistema primario;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el vector de </a:t>
            </a:r>
            <a:r>
              <a:rPr lang="es-ES_tradnl" sz="2400" dirty="0" err="1"/>
              <a:t>radionucleidos</a:t>
            </a:r>
            <a:r>
              <a:rPr lang="es-ES_tradnl" sz="2400" dirty="0"/>
              <a:t>;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monitores fijos de tasa de dosis gamma y de aire, y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tipos de equipos portátiles de monitorización para tasas de dosis, contaminación y actividad volumétrica.</a:t>
            </a:r>
          </a:p>
        </p:txBody>
      </p:sp>
    </p:spTree>
    <p:extLst>
      <p:ext uri="{BB962C8B-B14F-4D97-AF65-F5344CB8AC3E}">
        <p14:creationId xmlns:p14="http://schemas.microsoft.com/office/powerpoint/2010/main" val="26252811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/>
              <a:t>Resumen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447800"/>
            <a:ext cx="8593137" cy="4648200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400" dirty="0"/>
              <a:t>Discutimos:</a:t>
            </a:r>
          </a:p>
          <a:p>
            <a:pPr algn="just"/>
            <a:endParaRPr lang="en-US" sz="2400" dirty="0"/>
          </a:p>
          <a:p>
            <a:pPr algn="just"/>
            <a:r>
              <a:rPr lang="es-ES_tradnl" sz="2400" dirty="0"/>
              <a:t>desafíos: radiación de fondo, partículas calientes, partículas beta blindadas, monitoreo remoto;</a:t>
            </a:r>
          </a:p>
          <a:p>
            <a:pPr algn="just"/>
            <a:endParaRPr lang="en-US" sz="2400" dirty="0"/>
          </a:p>
          <a:p>
            <a:pPr algn="just"/>
            <a:r>
              <a:rPr lang="es-ES_tradnl" sz="2400" dirty="0"/>
              <a:t>monitorización del aire alfa, beta/gamma</a:t>
            </a:r>
            <a:r>
              <a:rPr lang="en-US" sz="2400" dirty="0"/>
              <a:t>.</a:t>
            </a:r>
          </a:p>
          <a:p>
            <a:pPr algn="just"/>
            <a:endParaRPr lang="en-US" sz="2400" dirty="0"/>
          </a:p>
          <a:p>
            <a:pPr algn="just"/>
            <a:r>
              <a:rPr lang="es-ES_tradnl" sz="2400" dirty="0"/>
              <a:t>Gases nobles, yodo y </a:t>
            </a:r>
            <a:r>
              <a:rPr lang="es-ES_tradnl" sz="2400" baseline="30000" dirty="0"/>
              <a:t>3</a:t>
            </a:r>
            <a:r>
              <a:rPr lang="es-ES_tradnl" sz="2400" dirty="0"/>
              <a:t>H cuando sea necesario</a:t>
            </a:r>
            <a:r>
              <a:rPr lang="en-US" sz="2400" dirty="0"/>
              <a:t>. </a:t>
            </a:r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46461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2286000" y="2276872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_tradnl" sz="3200" dirty="0">
                <a:solidFill>
                  <a:schemeClr val="tx2"/>
                </a:solidFill>
                <a:latin typeface="+mn-lt"/>
              </a:rPr>
              <a:t>Muchas gracias por vuestra atención y</a:t>
            </a:r>
            <a:r>
              <a:rPr lang="es-ES_tradnl" sz="3200" dirty="0" smtClean="0">
                <a:solidFill>
                  <a:schemeClr val="tx2"/>
                </a:solidFill>
                <a:latin typeface="+mn-lt"/>
              </a:rPr>
              <a:t>…</a:t>
            </a:r>
          </a:p>
          <a:p>
            <a:pPr algn="ctr"/>
            <a:endParaRPr lang="es-ES_tradnl" sz="3200" dirty="0">
              <a:solidFill>
                <a:schemeClr val="tx2"/>
              </a:solidFill>
              <a:latin typeface="+mn-lt"/>
            </a:endParaRPr>
          </a:p>
          <a:p>
            <a:pPr algn="ctr"/>
            <a:r>
              <a:rPr lang="es-ES_tradnl" sz="3200" dirty="0" smtClean="0">
                <a:solidFill>
                  <a:schemeClr val="tx2"/>
                </a:solidFill>
                <a:latin typeface="+mn-lt"/>
              </a:rPr>
              <a:t>SE </a:t>
            </a:r>
            <a:r>
              <a:rPr lang="es-ES_tradnl" sz="3200" dirty="0">
                <a:solidFill>
                  <a:schemeClr val="tx2"/>
                </a:solidFill>
                <a:latin typeface="+mn-lt"/>
              </a:rPr>
              <a:t>ABRE EL DEBATE</a:t>
            </a:r>
          </a:p>
        </p:txBody>
      </p:sp>
    </p:spTree>
    <p:extLst>
      <p:ext uri="{BB962C8B-B14F-4D97-AF65-F5344CB8AC3E}">
        <p14:creationId xmlns:p14="http://schemas.microsoft.com/office/powerpoint/2010/main" val="3961420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Importancia del tipo de reactor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8915400" cy="3657600"/>
          </a:xfrm>
        </p:spPr>
        <p:txBody>
          <a:bodyPr/>
          <a:lstStyle/>
          <a:p>
            <a:pPr algn="just"/>
            <a:r>
              <a:rPr lang="es-ES_tradnl" sz="2400" dirty="0"/>
              <a:t>En los reactores de agua ligera (PWR y BWR), la activación neutrónica del oxígeno en el agua del refrigerante produce 16N, un emisor gamma de muy alta energía y de vida media corta, que puede causar tasas de dosis muy altas cerca del sistema primario cuando el reactor está operando.</a:t>
            </a:r>
          </a:p>
          <a:p>
            <a:pPr algn="just"/>
            <a:endParaRPr lang="en-US" sz="2400" dirty="0"/>
          </a:p>
          <a:p>
            <a:pPr algn="just"/>
            <a:r>
              <a:rPr lang="es-ES_tradnl" sz="2400" dirty="0"/>
              <a:t>En los </a:t>
            </a:r>
            <a:r>
              <a:rPr lang="es-ES_tradnl" sz="2400" dirty="0" err="1"/>
              <a:t>BWRs</a:t>
            </a:r>
            <a:r>
              <a:rPr lang="es-ES_tradnl" sz="2400" dirty="0"/>
              <a:t>, el 16N se puede transportar al edificio de la turbina dando por resultado la reflexión de radiación gamma por el aire (“</a:t>
            </a:r>
            <a:r>
              <a:rPr lang="es-ES_tradnl" sz="2400" dirty="0" err="1"/>
              <a:t>sky</a:t>
            </a:r>
            <a:r>
              <a:rPr lang="es-ES_tradnl" sz="2400" dirty="0"/>
              <a:t> </a:t>
            </a:r>
            <a:r>
              <a:rPr lang="es-ES_tradnl" sz="2400" dirty="0" err="1"/>
              <a:t>shine</a:t>
            </a:r>
            <a:r>
              <a:rPr lang="es-ES_tradnl" sz="2400" dirty="0"/>
              <a:t>”) que puede afectar otras áreas.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696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Importancia de la historia operativa del reactor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8915400" cy="2895600"/>
          </a:xfrm>
        </p:spPr>
        <p:txBody>
          <a:bodyPr/>
          <a:lstStyle/>
          <a:p>
            <a:pPr algn="just"/>
            <a:r>
              <a:rPr lang="es-ES_tradnl" sz="2400" dirty="0"/>
              <a:t>El </a:t>
            </a:r>
            <a:r>
              <a:rPr lang="es-ES_tradnl" sz="2400" baseline="30000" dirty="0"/>
              <a:t>16</a:t>
            </a:r>
            <a:r>
              <a:rPr lang="es-ES_tradnl" sz="2400" dirty="0"/>
              <a:t>N tiene una vida media muy corta y decae rápidamente después de la parada reduciendo la tasa de dosis externa cerca del sistema primario.</a:t>
            </a:r>
          </a:p>
          <a:p>
            <a:pPr algn="just"/>
            <a:endParaRPr lang="en-US" sz="2400" dirty="0"/>
          </a:p>
          <a:p>
            <a:pPr algn="just"/>
            <a:r>
              <a:rPr lang="es-ES_tradnl" sz="2400" dirty="0"/>
              <a:t>Los neutrones están presentes durante la criticidad solamente.</a:t>
            </a:r>
          </a:p>
          <a:p>
            <a:pPr algn="just"/>
            <a:endParaRPr lang="en-US" sz="2400" dirty="0"/>
          </a:p>
          <a:p>
            <a:pPr marL="0" indent="0" algn="just">
              <a:buNone/>
            </a:pP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89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Importancia de la historia operativa del reactor</a:t>
            </a:r>
            <a:endParaRPr lang="en-US" altLang="sv-SE" sz="2800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74638" y="1143000"/>
            <a:ext cx="8593137" cy="5029200"/>
          </a:xfrm>
        </p:spPr>
        <p:txBody>
          <a:bodyPr/>
          <a:lstStyle/>
          <a:p>
            <a:pPr marL="0" indent="0">
              <a:buNone/>
            </a:pPr>
            <a:r>
              <a:rPr lang="es-ES_tradnl" sz="2400" dirty="0"/>
              <a:t>Los reactores más antiguos pueden haber tenido fugas de elementos de combustible que podrían ocasionar:</a:t>
            </a:r>
          </a:p>
          <a:p>
            <a:pPr marL="0" indent="0">
              <a:buNone/>
            </a:pPr>
            <a:endParaRPr lang="en-US" altLang="sv-SE" sz="2400" dirty="0"/>
          </a:p>
          <a:p>
            <a:pPr lvl="1" algn="just"/>
            <a:r>
              <a:rPr lang="es-ES_tradnl" sz="2400" dirty="0"/>
              <a:t>partículas con altos niveles de radiactividad “partículas calientes” en la planta;</a:t>
            </a:r>
          </a:p>
          <a:p>
            <a:pPr lvl="1" algn="just"/>
            <a:endParaRPr lang="es-ES_tradnl" sz="2400" dirty="0"/>
          </a:p>
          <a:p>
            <a:pPr lvl="1" algn="just"/>
            <a:r>
              <a:rPr lang="es-ES_tradnl" sz="2400" dirty="0"/>
              <a:t>contaminación alfa en el sistema primario que puede ser blindada por depósitos subsecuentes, y</a:t>
            </a:r>
          </a:p>
          <a:p>
            <a:pPr lvl="1" algn="just"/>
            <a:endParaRPr lang="es-ES_tradnl" sz="2400" dirty="0"/>
          </a:p>
          <a:p>
            <a:pPr lvl="1" algn="just"/>
            <a:r>
              <a:rPr lang="es-ES_tradnl" sz="2400" dirty="0"/>
              <a:t>contaminación excesiva con productos de corrosión radiactiva debido a la incorrecta elección de los materiales utilizados en los componentes del </a:t>
            </a:r>
            <a:r>
              <a:rPr lang="es-ES_tradnl" sz="2400" dirty="0" smtClean="0"/>
              <a:t>sistema. </a:t>
            </a:r>
            <a:r>
              <a:rPr lang="es-ES_tradnl" sz="2400" dirty="0"/>
              <a:t>primario.</a:t>
            </a:r>
            <a:endParaRPr lang="en-US" altLang="sv-SE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Campos de radiación gamma</a:t>
            </a:r>
            <a:endParaRPr lang="en-US" altLang="en-US" sz="2800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593138" cy="4953000"/>
          </a:xfrm>
        </p:spPr>
        <p:txBody>
          <a:bodyPr/>
          <a:lstStyle/>
          <a:p>
            <a:pPr marL="0" indent="0" algn="just">
              <a:buNone/>
            </a:pPr>
            <a:r>
              <a:rPr lang="es-ES_tradnl" sz="2400" dirty="0"/>
              <a:t>Campos de radiación gamma se deben a</a:t>
            </a:r>
            <a:r>
              <a:rPr lang="en-US" altLang="en-US" sz="2400" dirty="0"/>
              <a:t>:</a:t>
            </a:r>
          </a:p>
          <a:p>
            <a:pPr marL="0" indent="0" algn="just">
              <a:buNone/>
            </a:pPr>
            <a:endParaRPr lang="en-US" altLang="en-US" sz="2400" dirty="0"/>
          </a:p>
          <a:p>
            <a:pPr lvl="1" algn="just"/>
            <a:r>
              <a:rPr lang="es-ES_tradnl" sz="2400" dirty="0"/>
              <a:t>activación neutrónica de los sistemas y componentes del reactor: </a:t>
            </a:r>
            <a:r>
              <a:rPr lang="es-ES_tradnl" sz="2400" baseline="30000" dirty="0"/>
              <a:t>60</a:t>
            </a:r>
            <a:r>
              <a:rPr lang="en-US" altLang="en-US" sz="2400" dirty="0"/>
              <a:t>Co, </a:t>
            </a:r>
            <a:r>
              <a:rPr lang="en-US" altLang="en-US" sz="2400" baseline="30000" dirty="0"/>
              <a:t>54</a:t>
            </a:r>
            <a:r>
              <a:rPr lang="en-US" altLang="en-US" sz="2400" dirty="0"/>
              <a:t>Mn, y</a:t>
            </a:r>
          </a:p>
          <a:p>
            <a:pPr lvl="1" algn="just"/>
            <a:endParaRPr lang="es-ES_tradnl" sz="2400" dirty="0"/>
          </a:p>
          <a:p>
            <a:pPr lvl="1" algn="just"/>
            <a:r>
              <a:rPr lang="es-ES_tradnl" sz="2400" dirty="0"/>
              <a:t>activación neutrónica y deposición de contaminantes (“</a:t>
            </a:r>
            <a:r>
              <a:rPr lang="es-ES_tradnl" sz="2400" i="1" dirty="0" err="1"/>
              <a:t>crud</a:t>
            </a:r>
            <a:r>
              <a:rPr lang="es-ES_tradnl" sz="2400" dirty="0"/>
              <a:t>” o incrustaciones de tuberías) en los sistemas primarios: productos de fisión en el sistema primario: </a:t>
            </a:r>
            <a:r>
              <a:rPr lang="es-ES_tradnl" sz="2400" baseline="30000" dirty="0"/>
              <a:t>137</a:t>
            </a:r>
            <a:r>
              <a:rPr lang="es-ES_tradnl" sz="2400" dirty="0"/>
              <a:t>Cs.</a:t>
            </a:r>
            <a:endParaRPr lang="en-US" altLang="en-US" sz="2400" dirty="0"/>
          </a:p>
          <a:p>
            <a:pPr marL="457200" lvl="1" indent="0" algn="just">
              <a:buNone/>
            </a:pPr>
            <a:endParaRPr lang="en-US" alt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720143"/>
            <a:ext cx="838200" cy="769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2800" dirty="0"/>
              <a:t>Imagen de una </a:t>
            </a:r>
            <a:r>
              <a:rPr lang="es-ES_tradnl" sz="2800" dirty="0" err="1" smtClean="0"/>
              <a:t>gammacámara</a:t>
            </a:r>
            <a:endParaRPr lang="en-US" altLang="en-US" sz="2800" dirty="0"/>
          </a:p>
        </p:txBody>
      </p:sp>
      <p:pic>
        <p:nvPicPr>
          <p:cNvPr id="8195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7725" y="1371600"/>
            <a:ext cx="7446963" cy="4572000"/>
          </a:xfrm>
        </p:spPr>
      </p:pic>
      <p:sp>
        <p:nvSpPr>
          <p:cNvPr id="2" name="TextBox 1"/>
          <p:cNvSpPr txBox="1"/>
          <p:nvPr/>
        </p:nvSpPr>
        <p:spPr>
          <a:xfrm>
            <a:off x="2362200" y="6000690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>
                <a:solidFill>
                  <a:schemeClr val="tx2"/>
                </a:solidFill>
              </a:rPr>
              <a:t>Imagen de las tasas de dosis utilizando CZT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AEAlight">
  <a:themeElements>
    <a:clrScheme name="">
      <a:dk1>
        <a:srgbClr val="000000"/>
      </a:dk1>
      <a:lt1>
        <a:srgbClr val="F9F0DF"/>
      </a:lt1>
      <a:dk2>
        <a:srgbClr val="003399"/>
      </a:dk2>
      <a:lt2>
        <a:srgbClr val="000000"/>
      </a:lt2>
      <a:accent1>
        <a:srgbClr val="99CCFF"/>
      </a:accent1>
      <a:accent2>
        <a:srgbClr val="8681B8"/>
      </a:accent2>
      <a:accent3>
        <a:srgbClr val="FBF6EC"/>
      </a:accent3>
      <a:accent4>
        <a:srgbClr val="000000"/>
      </a:accent4>
      <a:accent5>
        <a:srgbClr val="CAE2FF"/>
      </a:accent5>
      <a:accent6>
        <a:srgbClr val="7974A6"/>
      </a:accent6>
      <a:hlink>
        <a:srgbClr val="003399"/>
      </a:hlink>
      <a:folHlink>
        <a:srgbClr val="3366CC"/>
      </a:folHlink>
    </a:clrScheme>
    <a:fontScheme name="IAEA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AEAligh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EAligh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ligh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ligh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ligh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ligh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ligh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N:\Forms2000\WORD\IAEA Presentation\IAEAlight.pot</Template>
  <TotalTime>12390</TotalTime>
  <Words>3085</Words>
  <Application>Microsoft Office PowerPoint</Application>
  <PresentationFormat>Apresentação na tela (4:3)</PresentationFormat>
  <Paragraphs>375</Paragraphs>
  <Slides>48</Slides>
  <Notes>36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48</vt:i4>
      </vt:variant>
    </vt:vector>
  </HeadingPairs>
  <TitlesOfParts>
    <vt:vector size="49" baseType="lpstr">
      <vt:lpstr>IAEAlight</vt:lpstr>
      <vt:lpstr>Apresentação do PowerPoint</vt:lpstr>
      <vt:lpstr>Contenido</vt:lpstr>
      <vt:lpstr>Importancia del tipo de reactor</vt:lpstr>
      <vt:lpstr>Importancia del tipo de reactor</vt:lpstr>
      <vt:lpstr>Importancia del tipo de reactor</vt:lpstr>
      <vt:lpstr>Importancia de la historia operativa del reactor</vt:lpstr>
      <vt:lpstr>Importancia de la historia operativa del reactor</vt:lpstr>
      <vt:lpstr>Campos de radiación gamma</vt:lpstr>
      <vt:lpstr>Imagen de una gammacámara</vt:lpstr>
      <vt:lpstr>Vector de contaminación</vt:lpstr>
      <vt:lpstr>Contaminantes típicos</vt:lpstr>
      <vt:lpstr>Contaminantes típicos</vt:lpstr>
      <vt:lpstr>Algunos radionuclídeos no son fáciles de detectar</vt:lpstr>
      <vt:lpstr>Algunos radionuclídeos no son fáciles de detectar</vt:lpstr>
      <vt:lpstr>Radionucleidos específicos</vt:lpstr>
      <vt:lpstr>MLT en un reactor operativo</vt:lpstr>
      <vt:lpstr>MLT en un reactor operativo</vt:lpstr>
      <vt:lpstr>Equipo fijo de MLT</vt:lpstr>
      <vt:lpstr>Equipo fijo de MLT</vt:lpstr>
      <vt:lpstr>Equipo fijo de MLT</vt:lpstr>
      <vt:lpstr>Equipo fijo de MLT</vt:lpstr>
      <vt:lpstr>Monitores portátiles - tasa de dosis gamma</vt:lpstr>
      <vt:lpstr>Ejemplos de MLT para tasa de dosis</vt:lpstr>
      <vt:lpstr>Ejemplos de MLT para tasa de dosis</vt:lpstr>
      <vt:lpstr>Ejemplos de MLT para tasa de dosis</vt:lpstr>
      <vt:lpstr>Ejemplos de MLT para tasa de dosis</vt:lpstr>
      <vt:lpstr>Ejemplos de MLT para tasa de dosis</vt:lpstr>
      <vt:lpstr>Monitores portátiles de tasa de dosis gamma</vt:lpstr>
      <vt:lpstr>Desafíos en la medición de la tasa de dosis</vt:lpstr>
      <vt:lpstr>MLT para contaminación</vt:lpstr>
      <vt:lpstr>Equipo MLT para contaminación</vt:lpstr>
      <vt:lpstr>Desafíos en el MLT para contaminación</vt:lpstr>
      <vt:lpstr>Medición indirecta de contaminación </vt:lpstr>
      <vt:lpstr>Medición indirecta de contaminación </vt:lpstr>
      <vt:lpstr>Medición indirecta de contaminación </vt:lpstr>
      <vt:lpstr>Medición indirecta de contaminación </vt:lpstr>
      <vt:lpstr>Medición indirecta de contaminación </vt:lpstr>
      <vt:lpstr>Ejemplos de medición indirecta</vt:lpstr>
      <vt:lpstr>Espectrometría gamma y alfa</vt:lpstr>
      <vt:lpstr>MLT del aire</vt:lpstr>
      <vt:lpstr>MLT del aire</vt:lpstr>
      <vt:lpstr>Ejemplos de equipos de MLT del aire</vt:lpstr>
      <vt:lpstr>MLT del aire</vt:lpstr>
      <vt:lpstr>MLT del aire para 3H</vt:lpstr>
      <vt:lpstr>MLT del aire para 3H</vt:lpstr>
      <vt:lpstr>Resumen</vt:lpstr>
      <vt:lpstr>Resumen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on Radiation Protection</dc:title>
  <dc:creator>Admin</dc:creator>
  <cp:lastModifiedBy>John G. Hunt</cp:lastModifiedBy>
  <cp:revision>791</cp:revision>
  <cp:lastPrinted>2005-09-20T08:32:36Z</cp:lastPrinted>
  <dcterms:modified xsi:type="dcterms:W3CDTF">2019-03-13T21:51:26Z</dcterms:modified>
</cp:coreProperties>
</file>