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1"/>
  </p:notesMasterIdLst>
  <p:handoutMasterIdLst>
    <p:handoutMasterId r:id="rId52"/>
  </p:handoutMasterIdLst>
  <p:sldIdLst>
    <p:sldId id="522" r:id="rId2"/>
    <p:sldId id="521" r:id="rId3"/>
    <p:sldId id="511" r:id="rId4"/>
    <p:sldId id="510" r:id="rId5"/>
    <p:sldId id="400" r:id="rId6"/>
    <p:sldId id="401" r:id="rId7"/>
    <p:sldId id="402" r:id="rId8"/>
    <p:sldId id="523" r:id="rId9"/>
    <p:sldId id="512" r:id="rId10"/>
    <p:sldId id="406" r:id="rId11"/>
    <p:sldId id="407" r:id="rId12"/>
    <p:sldId id="527" r:id="rId13"/>
    <p:sldId id="408" r:id="rId14"/>
    <p:sldId id="409" r:id="rId15"/>
    <p:sldId id="410" r:id="rId16"/>
    <p:sldId id="513" r:id="rId17"/>
    <p:sldId id="524" r:id="rId18"/>
    <p:sldId id="516" r:id="rId19"/>
    <p:sldId id="413" r:id="rId20"/>
    <p:sldId id="414" r:id="rId21"/>
    <p:sldId id="416" r:id="rId22"/>
    <p:sldId id="417" r:id="rId23"/>
    <p:sldId id="418" r:id="rId24"/>
    <p:sldId id="419" r:id="rId25"/>
    <p:sldId id="420" r:id="rId26"/>
    <p:sldId id="525" r:id="rId27"/>
    <p:sldId id="422" r:id="rId28"/>
    <p:sldId id="423" r:id="rId29"/>
    <p:sldId id="424" r:id="rId30"/>
    <p:sldId id="425" r:id="rId31"/>
    <p:sldId id="426" r:id="rId32"/>
    <p:sldId id="427" r:id="rId33"/>
    <p:sldId id="428" r:id="rId34"/>
    <p:sldId id="429" r:id="rId35"/>
    <p:sldId id="430" r:id="rId36"/>
    <p:sldId id="431" r:id="rId37"/>
    <p:sldId id="432" r:id="rId38"/>
    <p:sldId id="433" r:id="rId39"/>
    <p:sldId id="434" r:id="rId40"/>
    <p:sldId id="436" r:id="rId41"/>
    <p:sldId id="437" r:id="rId42"/>
    <p:sldId id="438" r:id="rId43"/>
    <p:sldId id="526" r:id="rId44"/>
    <p:sldId id="439" r:id="rId45"/>
    <p:sldId id="440" r:id="rId46"/>
    <p:sldId id="520" r:id="rId47"/>
    <p:sldId id="441" r:id="rId48"/>
    <p:sldId id="442" r:id="rId49"/>
    <p:sldId id="443" r:id="rId50"/>
  </p:sldIdLst>
  <p:sldSz cx="9144000" cy="6858000" type="screen4x3"/>
  <p:notesSz cx="6794500" cy="9906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guide id="3" orient="horz" pos="3120">
          <p15:clr>
            <a:srgbClr val="A4A3A4"/>
          </p15:clr>
        </p15:guide>
        <p15:guide id="4"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9F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99" autoAdjust="0"/>
    <p:restoredTop sz="82519" autoAdjust="0"/>
  </p:normalViewPr>
  <p:slideViewPr>
    <p:cSldViewPr>
      <p:cViewPr>
        <p:scale>
          <a:sx n="94" d="100"/>
          <a:sy n="94" d="100"/>
        </p:scale>
        <p:origin x="-1014" y="-72"/>
      </p:cViewPr>
      <p:guideLst>
        <p:guide orient="horz" pos="2160"/>
        <p:guide pos="2880"/>
      </p:guideLst>
    </p:cSldViewPr>
  </p:slideViewPr>
  <p:notesTextViewPr>
    <p:cViewPr>
      <p:scale>
        <a:sx n="1" d="1"/>
        <a:sy n="1" d="1"/>
      </p:scale>
      <p:origin x="0" y="0"/>
    </p:cViewPr>
  </p:notesTextViewPr>
  <p:notesViewPr>
    <p:cSldViewPr>
      <p:cViewPr varScale="1">
        <p:scale>
          <a:sx n="101" d="100"/>
          <a:sy n="101" d="100"/>
        </p:scale>
        <p:origin x="-3528" y="-90"/>
      </p:cViewPr>
      <p:guideLst>
        <p:guide orient="horz" pos="2880"/>
        <p:guide orient="horz" pos="3120"/>
        <p:guide pos="2160"/>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64A3F62F-20EB-404C-B7F5-B0E4CA40EE5F}" type="datetimeFigureOut">
              <a:rPr lang="en-GB" smtClean="0"/>
              <a:t>14/03/2019</a:t>
            </a:fld>
            <a:endParaRPr lang="en-GB" dirty="0"/>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F81FF634-1A75-428C-BF85-DE8BF21A1DC5}" type="slidenum">
              <a:rPr lang="en-GB" smtClean="0"/>
              <a:t>‹nº›</a:t>
            </a:fld>
            <a:endParaRPr lang="en-GB" dirty="0"/>
          </a:p>
        </p:txBody>
      </p:sp>
    </p:spTree>
    <p:extLst>
      <p:ext uri="{BB962C8B-B14F-4D97-AF65-F5344CB8AC3E}">
        <p14:creationId xmlns:p14="http://schemas.microsoft.com/office/powerpoint/2010/main" val="567470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CC4BE252-D8A8-4734-8F4A-CA8722E03024}" type="datetimeFigureOut">
              <a:rPr lang="en-GB" smtClean="0"/>
              <a:t>14/03/2019</a:t>
            </a:fld>
            <a:endParaRPr lang="en-GB" dirty="0"/>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54D05437-913A-44E9-9FB7-536385B62583}" type="slidenum">
              <a:rPr lang="en-GB" smtClean="0"/>
              <a:t>‹nº›</a:t>
            </a:fld>
            <a:endParaRPr lang="en-GB" dirty="0"/>
          </a:p>
        </p:txBody>
      </p:sp>
    </p:spTree>
    <p:extLst>
      <p:ext uri="{BB962C8B-B14F-4D97-AF65-F5344CB8AC3E}">
        <p14:creationId xmlns:p14="http://schemas.microsoft.com/office/powerpoint/2010/main" val="417487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audio1.spanishdict.com/audio?lang=es&amp;text=correcci%C3%B3n-de-fondo-adecuada-debe-aplicarse-en-orden-distinguir-la-tasa-de-dosis-debido-a-la-fuente-de-fondo-natural"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es.wikipedia.org/wiki/International_Organization_for_Standardization" TargetMode="External"/><Relationship Id="rId2" Type="http://schemas.openxmlformats.org/officeDocument/2006/relationships/slide" Target="../slides/slide48.xml"/><Relationship Id="rId1" Type="http://schemas.openxmlformats.org/officeDocument/2006/relationships/notesMaster" Target="../notesMasters/notesMaster1.xml"/><Relationship Id="rId6" Type="http://schemas.openxmlformats.org/officeDocument/2006/relationships/hyperlink" Target="https://es.wikipedia.org/wiki/ISO_9000" TargetMode="External"/><Relationship Id="rId5" Type="http://schemas.openxmlformats.org/officeDocument/2006/relationships/hyperlink" Target="https://es.wikipedia.org/wiki/Calidad" TargetMode="External"/><Relationship Id="rId4" Type="http://schemas.openxmlformats.org/officeDocument/2006/relationships/hyperlink" Target="https://es.wikipedia.org/wiki/ISO/IEC_17025#cite_note-1"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auto" hangingPunct="1"/>
            <a:r>
              <a:rPr lang="es-ES_tradnl" sz="1200" b="0" i="0" kern="1200" dirty="0" smtClean="0">
                <a:solidFill>
                  <a:schemeClr val="tx1"/>
                </a:solidFill>
                <a:effectLst/>
                <a:latin typeface="+mn-lt"/>
                <a:ea typeface="+mn-ea"/>
                <a:cs typeface="+mn-cs"/>
              </a:rPr>
              <a:t>La </a:t>
            </a:r>
            <a:r>
              <a:rPr lang="es-ES_tradnl" altLang="en-US" sz="1200" b="0" dirty="0" smtClean="0"/>
              <a:t>monitorización</a:t>
            </a:r>
            <a:r>
              <a:rPr lang="es-ES_tradnl" sz="1200" b="0" i="0" kern="1200" dirty="0" smtClean="0">
                <a:solidFill>
                  <a:schemeClr val="tx1"/>
                </a:solidFill>
                <a:effectLst/>
                <a:latin typeface="+mn-lt"/>
                <a:ea typeface="+mn-ea"/>
                <a:cs typeface="+mn-cs"/>
              </a:rPr>
              <a:t> radiológica normalmente requiere la recolección de dos tipos de datos radiológicos:</a:t>
            </a:r>
          </a:p>
          <a:p>
            <a:pPr fontAlgn="auto" hangingPunct="1"/>
            <a:endParaRPr lang="es-ES_tradnl" sz="1200" b="0" i="0" kern="1200" dirty="0" smtClean="0">
              <a:solidFill>
                <a:schemeClr val="tx1"/>
              </a:solidFill>
              <a:effectLst/>
              <a:latin typeface="+mn-lt"/>
              <a:ea typeface="+mn-ea"/>
              <a:cs typeface="+mn-cs"/>
            </a:endParaRPr>
          </a:p>
          <a:p>
            <a:pPr marL="228600" indent="-228600" fontAlgn="auto" hangingPunct="1">
              <a:buAutoNum type="arabicParenBoth"/>
            </a:pPr>
            <a:r>
              <a:rPr lang="es-ES_tradnl" sz="1200" b="0" i="0" kern="1200" dirty="0" smtClean="0">
                <a:solidFill>
                  <a:schemeClr val="tx1"/>
                </a:solidFill>
                <a:effectLst/>
                <a:latin typeface="+mn-lt"/>
                <a:ea typeface="+mn-ea"/>
                <a:cs typeface="+mn-cs"/>
              </a:rPr>
              <a:t>mediciones directas de campo con equipos portátiles y</a:t>
            </a:r>
          </a:p>
          <a:p>
            <a:pPr marL="0" indent="0" fontAlgn="auto" hangingPunct="1">
              <a:buNone/>
            </a:pPr>
            <a:endParaRPr lang="en-US" sz="1200" kern="1200" dirty="0" smtClean="0">
              <a:solidFill>
                <a:schemeClr val="tx1"/>
              </a:solidFill>
              <a:effectLst/>
              <a:latin typeface="+mn-lt"/>
              <a:ea typeface="+mn-ea"/>
              <a:cs typeface="+mn-cs"/>
            </a:endParaRPr>
          </a:p>
          <a:p>
            <a:pPr marL="228600" indent="-228600" fontAlgn="auto" hangingPunct="1">
              <a:buAutoNum type="arabicParenBoth"/>
            </a:pPr>
            <a:r>
              <a:rPr lang="es-ES_tradnl" sz="1200" b="0" i="0" kern="1200" dirty="0" smtClean="0">
                <a:solidFill>
                  <a:schemeClr val="tx1"/>
                </a:solidFill>
                <a:effectLst/>
                <a:latin typeface="+mn-lt"/>
                <a:ea typeface="+mn-ea"/>
                <a:cs typeface="+mn-cs"/>
              </a:rPr>
              <a:t>Análisis de muestras utilizando equipos o sistemas de laboratorio fijos</a:t>
            </a:r>
            <a:r>
              <a:rPr lang="en-US" sz="1200" kern="1200" dirty="0" smtClean="0">
                <a:solidFill>
                  <a:schemeClr val="tx1"/>
                </a:solidFill>
                <a:effectLst/>
                <a:latin typeface="+mn-lt"/>
                <a:ea typeface="+mn-ea"/>
                <a:cs typeface="+mn-cs"/>
              </a:rPr>
              <a:t>. </a:t>
            </a:r>
          </a:p>
          <a:p>
            <a:pPr marL="0" indent="0" fontAlgn="auto" hangingPunct="1">
              <a:buNone/>
            </a:pPr>
            <a:endParaRPr lang="en-US" sz="1200" kern="1200" dirty="0" smtClean="0">
              <a:solidFill>
                <a:schemeClr val="tx1"/>
              </a:solidFill>
              <a:effectLst/>
              <a:latin typeface="+mn-lt"/>
              <a:ea typeface="+mn-ea"/>
              <a:cs typeface="+mn-cs"/>
            </a:endParaRPr>
          </a:p>
          <a:p>
            <a:pPr marL="0" indent="0" fontAlgn="auto" hangingPunct="1">
              <a:buNone/>
            </a:pPr>
            <a:r>
              <a:rPr lang="es-ES_tradnl" sz="1200" b="1" i="0" kern="1200" dirty="0" smtClean="0">
                <a:solidFill>
                  <a:schemeClr val="tx1"/>
                </a:solidFill>
                <a:effectLst/>
                <a:latin typeface="+mn-lt"/>
                <a:ea typeface="+mn-ea"/>
                <a:cs typeface="+mn-cs"/>
              </a:rPr>
              <a:t>la</a:t>
            </a:r>
            <a:r>
              <a:rPr lang="es-ES_tradnl" sz="1200" b="0" i="0" kern="1200" dirty="0" smtClean="0">
                <a:solidFill>
                  <a:schemeClr val="tx1"/>
                </a:solidFill>
                <a:effectLst/>
                <a:latin typeface="+mn-lt"/>
                <a:ea typeface="+mn-ea"/>
                <a:cs typeface="+mn-cs"/>
              </a:rPr>
              <a:t> selección y el uso adecuado de los equipos apropiados probablemente serán los factores más críticos para asegurar que la </a:t>
            </a:r>
            <a:r>
              <a:rPr lang="es-ES_tradnl" altLang="en-US" sz="1200" b="0" dirty="0" smtClean="0"/>
              <a:t>monitorización</a:t>
            </a:r>
            <a:r>
              <a:rPr lang="es-ES_tradnl" sz="1200" b="0" i="0" kern="1200" dirty="0" smtClean="0">
                <a:solidFill>
                  <a:schemeClr val="tx1"/>
                </a:solidFill>
                <a:effectLst/>
                <a:latin typeface="+mn-lt"/>
                <a:ea typeface="+mn-ea"/>
                <a:cs typeface="+mn-cs"/>
              </a:rPr>
              <a:t> determine con exactitud el estado radiológico del sitio</a:t>
            </a:r>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3</a:t>
            </a:fld>
            <a:endParaRPr lang="en-GB" dirty="0"/>
          </a:p>
        </p:txBody>
      </p:sp>
    </p:spTree>
    <p:extLst>
      <p:ext uri="{BB962C8B-B14F-4D97-AF65-F5344CB8AC3E}">
        <p14:creationId xmlns:p14="http://schemas.microsoft.com/office/powerpoint/2010/main" val="2873286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17</a:t>
            </a:fld>
            <a:endParaRPr lang="en-GB"/>
          </a:p>
        </p:txBody>
      </p:sp>
    </p:spTree>
    <p:extLst>
      <p:ext uri="{BB962C8B-B14F-4D97-AF65-F5344CB8AC3E}">
        <p14:creationId xmlns:p14="http://schemas.microsoft.com/office/powerpoint/2010/main" val="2078590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18</a:t>
            </a:fld>
            <a:endParaRPr lang="en-GB"/>
          </a:p>
        </p:txBody>
      </p:sp>
    </p:spTree>
    <p:extLst>
      <p:ext uri="{BB962C8B-B14F-4D97-AF65-F5344CB8AC3E}">
        <p14:creationId xmlns:p14="http://schemas.microsoft.com/office/powerpoint/2010/main" val="1189075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Más información sobre </a:t>
            </a:r>
            <a:r>
              <a:rPr lang="en-US" dirty="0" smtClean="0"/>
              <a:t>v</a:t>
            </a:r>
            <a:r>
              <a:rPr lang="pt-BR" dirty="0" err="1" smtClean="0"/>
              <a:t>erificación</a:t>
            </a:r>
            <a:r>
              <a:rPr lang="pt-BR" sz="1200" dirty="0" smtClean="0"/>
              <a:t> </a:t>
            </a:r>
            <a:r>
              <a:rPr lang="pt-BR" sz="1200" dirty="0" err="1" smtClean="0"/>
              <a:t>del</a:t>
            </a:r>
            <a:r>
              <a:rPr lang="pt-BR" sz="1200" dirty="0" smtClean="0"/>
              <a:t> </a:t>
            </a:r>
            <a:r>
              <a:rPr lang="pt-BR" sz="1200" dirty="0" err="1" smtClean="0"/>
              <a:t>funcionamiento</a:t>
            </a:r>
            <a:r>
              <a:rPr lang="pt-BR" sz="1200" dirty="0" smtClean="0"/>
              <a:t> </a:t>
            </a:r>
            <a:r>
              <a:rPr lang="es-ES_tradnl" sz="1200" b="0" i="0" kern="1200" dirty="0" smtClean="0">
                <a:solidFill>
                  <a:schemeClr val="tx1"/>
                </a:solidFill>
                <a:effectLst/>
                <a:latin typeface="+mn-lt"/>
                <a:ea typeface="+mn-ea"/>
                <a:cs typeface="+mn-cs"/>
              </a:rPr>
              <a:t>se dan en las siguientes conferencias. La verificación tiene básicamente las siguientes partes:</a:t>
            </a:r>
          </a:p>
          <a:p>
            <a:endParaRPr lang="pt-BR" sz="1200" b="0" i="0" kern="1200" dirty="0" smtClean="0">
              <a:solidFill>
                <a:schemeClr val="tx1"/>
              </a:solidFill>
              <a:effectLst/>
              <a:latin typeface="+mn-lt"/>
              <a:ea typeface="+mn-ea"/>
              <a:cs typeface="+mn-cs"/>
            </a:endParaRPr>
          </a:p>
          <a:p>
            <a:pPr marL="171450" indent="-171450" algn="just">
              <a:buFont typeface="Arial" panose="020B0604020202020204" pitchFamily="34" charset="0"/>
              <a:buChar char="•"/>
            </a:pPr>
            <a:r>
              <a:rPr lang="es-ES" sz="1200" dirty="0" smtClean="0"/>
              <a:t>Comprobación visual de la condición física, cable, sonda, etc.;</a:t>
            </a:r>
          </a:p>
          <a:p>
            <a:pPr marL="171450" indent="-171450" algn="just">
              <a:buFont typeface="Arial" panose="020B0604020202020204" pitchFamily="34" charset="0"/>
              <a:buChar char="•"/>
            </a:pPr>
            <a:r>
              <a:rPr lang="pt-BR" sz="1200" dirty="0" smtClean="0"/>
              <a:t>Validez de </a:t>
            </a:r>
            <a:r>
              <a:rPr lang="es-CL" sz="1200" dirty="0" smtClean="0"/>
              <a:t>la calibración;</a:t>
            </a:r>
          </a:p>
          <a:p>
            <a:pPr marL="171450" indent="-171450" algn="just">
              <a:buFont typeface="Arial" panose="020B0604020202020204" pitchFamily="34" charset="0"/>
              <a:buChar char="•"/>
            </a:pPr>
            <a:r>
              <a:rPr lang="pt-BR" sz="1200" dirty="0" smtClean="0"/>
              <a:t>La </a:t>
            </a:r>
            <a:r>
              <a:rPr lang="es-CL" sz="1200" dirty="0" smtClean="0"/>
              <a:t>batería;</a:t>
            </a:r>
          </a:p>
          <a:p>
            <a:pPr marL="171450" indent="-171450" algn="just">
              <a:lnSpc>
                <a:spcPct val="90000"/>
              </a:lnSpc>
              <a:buSzPct val="105000"/>
              <a:buFont typeface="Arial" panose="020B0604020202020204" pitchFamily="34" charset="0"/>
              <a:buChar char="•"/>
            </a:pPr>
            <a:r>
              <a:rPr lang="es-CL" sz="1200" dirty="0" smtClean="0"/>
              <a:t>Indicación de fondo;</a:t>
            </a:r>
          </a:p>
          <a:p>
            <a:pPr algn="just" eaLnBrk="1" hangingPunct="1">
              <a:spcAft>
                <a:spcPts val="1200"/>
              </a:spcAft>
              <a:buFont typeface="Arial" charset="0"/>
              <a:buChar char="•"/>
            </a:pPr>
            <a:r>
              <a:rPr lang="es-CL" sz="1200" dirty="0" smtClean="0"/>
              <a:t>  Indicación</a:t>
            </a:r>
            <a:r>
              <a:rPr lang="pt-BR" sz="1200" dirty="0" smtClean="0"/>
              <a:t> de </a:t>
            </a:r>
            <a:r>
              <a:rPr lang="es-CL" sz="1200" dirty="0" smtClean="0"/>
              <a:t>la</a:t>
            </a:r>
            <a:r>
              <a:rPr lang="pt-BR" sz="1200" dirty="0" smtClean="0"/>
              <a:t> </a:t>
            </a:r>
            <a:r>
              <a:rPr lang="es-CL" altLang="en-US" sz="1200" dirty="0" smtClean="0">
                <a:solidFill>
                  <a:schemeClr val="hlink"/>
                </a:solidFill>
                <a:latin typeface="Arial" charset="0"/>
              </a:rPr>
              <a:t>fuente</a:t>
            </a:r>
            <a:r>
              <a:rPr lang="en-US" altLang="en-US" sz="1200" dirty="0" smtClean="0">
                <a:solidFill>
                  <a:schemeClr val="hlink"/>
                </a:solidFill>
                <a:latin typeface="Arial" charset="0"/>
              </a:rPr>
              <a:t> de control;</a:t>
            </a:r>
          </a:p>
          <a:p>
            <a:pPr algn="just" eaLnBrk="1" hangingPunct="1">
              <a:spcAft>
                <a:spcPts val="1200"/>
              </a:spcAft>
              <a:buFont typeface="Arial" charset="0"/>
              <a:buChar char="•"/>
            </a:pPr>
            <a:r>
              <a:rPr lang="es-CL" sz="1200" dirty="0" smtClean="0"/>
              <a:t>  Funcionamiento</a:t>
            </a:r>
            <a:r>
              <a:rPr lang="pt-BR" sz="1200" dirty="0" smtClean="0"/>
              <a:t> de </a:t>
            </a:r>
            <a:r>
              <a:rPr lang="es-CL" sz="1200" dirty="0" smtClean="0"/>
              <a:t>la</a:t>
            </a:r>
            <a:r>
              <a:rPr lang="pt-BR" sz="1200" dirty="0" smtClean="0"/>
              <a:t> alarma</a:t>
            </a:r>
            <a:r>
              <a:rPr lang="en-GB" sz="1400" dirty="0" smtClean="0"/>
              <a:t>.</a:t>
            </a:r>
          </a:p>
          <a:p>
            <a:endParaRPr lang="es-ES_tradnl"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D05437-913A-44E9-9FB7-536385B62583}" type="slidenum">
              <a:rPr lang="en-GB" smtClean="0"/>
              <a:t>20</a:t>
            </a:fld>
            <a:endParaRPr lang="en-GB"/>
          </a:p>
        </p:txBody>
      </p:sp>
    </p:spTree>
    <p:extLst>
      <p:ext uri="{BB962C8B-B14F-4D97-AF65-F5344CB8AC3E}">
        <p14:creationId xmlns:p14="http://schemas.microsoft.com/office/powerpoint/2010/main" val="3903492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21</a:t>
            </a:fld>
            <a:endParaRPr lang="en-GB" dirty="0"/>
          </a:p>
        </p:txBody>
      </p:sp>
    </p:spTree>
    <p:extLst>
      <p:ext uri="{BB962C8B-B14F-4D97-AF65-F5344CB8AC3E}">
        <p14:creationId xmlns:p14="http://schemas.microsoft.com/office/powerpoint/2010/main" val="1893397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24</a:t>
            </a:fld>
            <a:endParaRPr lang="en-GB"/>
          </a:p>
        </p:txBody>
      </p:sp>
    </p:spTree>
    <p:extLst>
      <p:ext uri="{BB962C8B-B14F-4D97-AF65-F5344CB8AC3E}">
        <p14:creationId xmlns:p14="http://schemas.microsoft.com/office/powerpoint/2010/main" val="814371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El </a:t>
            </a:r>
            <a:r>
              <a:rPr lang="es-ES_tradnl" sz="1200" b="0" i="0" kern="1200" dirty="0" err="1" smtClean="0">
                <a:solidFill>
                  <a:schemeClr val="tx1"/>
                </a:solidFill>
                <a:effectLst/>
                <a:latin typeface="+mn-lt"/>
                <a:ea typeface="+mn-ea"/>
                <a:cs typeface="+mn-cs"/>
              </a:rPr>
              <a:t>Teletector</a:t>
            </a:r>
            <a:r>
              <a:rPr lang="es-ES_tradnl" sz="1200" b="0" i="0" kern="1200" dirty="0" smtClean="0">
                <a:solidFill>
                  <a:schemeClr val="tx1"/>
                </a:solidFill>
                <a:effectLst/>
                <a:latin typeface="+mn-lt"/>
                <a:ea typeface="+mn-ea"/>
                <a:cs typeface="+mn-cs"/>
              </a:rPr>
              <a:t> es un monitor de tasa de dosis portátil que mide la radiación de fotones y partículas beta al ubicarse a una distancia más segura, reduciendo así la exposición al agrimensor. El </a:t>
            </a:r>
            <a:r>
              <a:rPr lang="es-ES_tradnl" sz="1200" b="0" i="0" kern="1200" dirty="0" err="1" smtClean="0">
                <a:solidFill>
                  <a:schemeClr val="tx1"/>
                </a:solidFill>
                <a:effectLst/>
                <a:latin typeface="+mn-lt"/>
                <a:ea typeface="+mn-ea"/>
                <a:cs typeface="+mn-cs"/>
              </a:rPr>
              <a:t>Teletector</a:t>
            </a:r>
            <a:r>
              <a:rPr lang="es-ES_tradnl" sz="1200" b="0" i="0" kern="1200" dirty="0" smtClean="0">
                <a:solidFill>
                  <a:schemeClr val="tx1"/>
                </a:solidFill>
                <a:effectLst/>
                <a:latin typeface="+mn-lt"/>
                <a:ea typeface="+mn-ea"/>
                <a:cs typeface="+mn-cs"/>
              </a:rPr>
              <a:t> tiene dos tubos G-M</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y el telescopio de acero inoxidable puede extenderse hasta cuatro metros.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Los dos detectores G-M cubren un rango de dosis de 0,1 μSv/h a 10 SV/h con conmutación automática entre los dos tubos</a:t>
            </a:r>
            <a:r>
              <a:rPr lang="es-ES_tradnl" sz="1200" b="0" i="0" kern="1200" baseline="0" dirty="0" smtClean="0">
                <a:solidFill>
                  <a:schemeClr val="tx1"/>
                </a:solidFill>
                <a:effectLst/>
                <a:latin typeface="+mn-lt"/>
                <a:ea typeface="+mn-ea"/>
                <a:cs typeface="+mn-cs"/>
              </a:rPr>
              <a:t> G-M.</a:t>
            </a:r>
            <a:endParaRPr lang="es-ES_tradnl" sz="1200" b="0" i="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27</a:t>
            </a:fld>
            <a:endParaRPr lang="en-GB" dirty="0"/>
          </a:p>
        </p:txBody>
      </p:sp>
    </p:spTree>
    <p:extLst>
      <p:ext uri="{BB962C8B-B14F-4D97-AF65-F5344CB8AC3E}">
        <p14:creationId xmlns:p14="http://schemas.microsoft.com/office/powerpoint/2010/main" val="4056064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Debe aplicarse una corrección de fondo adecuada a fin de distinguir la tasa de dosis debido a la fuente de la del fondo natural.</a:t>
            </a:r>
          </a:p>
          <a:p>
            <a:r>
              <a:rPr lang="es-ES_tradnl" sz="1200" b="0" i="0" u="none" strike="noStrike" kern="1200" dirty="0" smtClean="0">
                <a:solidFill>
                  <a:schemeClr val="tx1"/>
                </a:solidFill>
                <a:effectLst/>
                <a:latin typeface="+mn-lt"/>
                <a:ea typeface="+mn-ea"/>
                <a:cs typeface="+mn-cs"/>
                <a:hlinkClick r:id="rId3"/>
              </a:rPr>
              <a:t/>
            </a:r>
            <a:br>
              <a:rPr lang="es-ES_tradnl" sz="1200" b="0" i="0" u="none" strike="noStrike" kern="1200" dirty="0" smtClean="0">
                <a:solidFill>
                  <a:schemeClr val="tx1"/>
                </a:solidFill>
                <a:effectLst/>
                <a:latin typeface="+mn-lt"/>
                <a:ea typeface="+mn-ea"/>
                <a:cs typeface="+mn-cs"/>
                <a:hlinkClick r:id="rId3"/>
              </a:rPr>
            </a:br>
            <a:r>
              <a:rPr lang="es-ES_tradnl" sz="1200" b="0" i="0" u="none" strike="noStrike" kern="1200" dirty="0" smtClean="0">
                <a:solidFill>
                  <a:schemeClr val="tx1"/>
                </a:solidFill>
                <a:effectLst/>
                <a:latin typeface="+mn-lt"/>
                <a:ea typeface="+mn-ea"/>
                <a:cs typeface="+mn-cs"/>
              </a:rPr>
              <a:t>Si h</a:t>
            </a:r>
            <a:r>
              <a:rPr lang="es-ES_tradnl" sz="1200" b="0" i="0" kern="1200" dirty="0" smtClean="0">
                <a:solidFill>
                  <a:schemeClr val="tx1"/>
                </a:solidFill>
                <a:effectLst/>
                <a:latin typeface="+mn-lt"/>
                <a:ea typeface="+mn-ea"/>
                <a:cs typeface="+mn-cs"/>
              </a:rPr>
              <a:t>ay varios isótopos de emisión alfa, beta y gamma presentes, naturalmente pueden causar radiación de fondo elevada.</a:t>
            </a:r>
          </a:p>
          <a:p>
            <a:endParaRPr lang="en-US" sz="120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Se debe tener en cuenta la posible interferencia entre los tipos de radiación (por ejemplo, beta/gamma o gamma/neutrón).</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30</a:t>
            </a:fld>
            <a:endParaRPr lang="en-GB" dirty="0"/>
          </a:p>
        </p:txBody>
      </p:sp>
    </p:spTree>
    <p:extLst>
      <p:ext uri="{BB962C8B-B14F-4D97-AF65-F5344CB8AC3E}">
        <p14:creationId xmlns:p14="http://schemas.microsoft.com/office/powerpoint/2010/main" val="2999459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hangingPunct="0"/>
            <a:endParaRPr lang="en-GB" sz="120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 </a:t>
            </a:r>
            <a:endParaRPr lang="es-ES_tradnl" sz="11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33</a:t>
            </a:fld>
            <a:endParaRPr lang="en-GB" dirty="0"/>
          </a:p>
        </p:txBody>
      </p:sp>
    </p:spTree>
    <p:extLst>
      <p:ext uri="{BB962C8B-B14F-4D97-AF65-F5344CB8AC3E}">
        <p14:creationId xmlns:p14="http://schemas.microsoft.com/office/powerpoint/2010/main" val="31986964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Los resultados de la MLT deben estar disponibles para la gerencia y los trabajadores.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 información debe utilizarse para apoyar las evaluaciones previas al trabajo y después del trabajo, el control de la contaminación y la gestión de las operaciones de control radiológico.</a:t>
            </a:r>
          </a:p>
          <a:p>
            <a:endParaRPr lang="es-ES_tradnl" sz="1200" b="0" i="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Los cambios significativos en los resultados deben identificarse inmediatamente y analizarse periódicamente las tendencias.</a:t>
            </a:r>
          </a:p>
          <a:p>
            <a:pPr fontAlgn="auto" hangingPunct="1"/>
            <a:endParaRPr lang="en-GB" sz="120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Acciones correctivas deben tomarse si es necesario. También se documentarán los informes sobre la interpretación de los resultados, es decir, los datos de tendencia o la evaluación de la dosis. Tales informes deberían dar detalles sobre el lugar de trabajo en los que el cumplimiento de los requisitos pertinentes podría verse afectado negativamente y también dar detalles de las medidas apropiadas tomadas.</a:t>
            </a:r>
          </a:p>
          <a:p>
            <a:pPr fontAlgn="auto" hangingPunct="1"/>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34</a:t>
            </a:fld>
            <a:endParaRPr lang="en-GB" dirty="0"/>
          </a:p>
        </p:txBody>
      </p:sp>
    </p:spTree>
    <p:extLst>
      <p:ext uri="{BB962C8B-B14F-4D97-AF65-F5344CB8AC3E}">
        <p14:creationId xmlns:p14="http://schemas.microsoft.com/office/powerpoint/2010/main" val="4230961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Procedimientos de MLT deben escribirse y seguirse.</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Los resultados del MLT deben introducirse en una base de datos.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En instalaciones nucleares modernas con monitores instalados, hay una consola de monitoreo de radiación en la sala de control que registra las mediciones continuamente.</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Las tendencias a corto y largo plazo se analizan e investigan fácilmente.</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35</a:t>
            </a:fld>
            <a:endParaRPr lang="en-GB" dirty="0"/>
          </a:p>
        </p:txBody>
      </p:sp>
    </p:spTree>
    <p:extLst>
      <p:ext uri="{BB962C8B-B14F-4D97-AF65-F5344CB8AC3E}">
        <p14:creationId xmlns:p14="http://schemas.microsoft.com/office/powerpoint/2010/main" val="2059396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smtClean="0">
                <a:solidFill>
                  <a:schemeClr val="tx1"/>
                </a:solidFill>
                <a:effectLst/>
                <a:latin typeface="+mn-lt"/>
                <a:ea typeface="+mn-ea"/>
                <a:cs typeface="+mn-cs"/>
              </a:rPr>
              <a:t>La selección de equipos requerirá una evaluación de una serie de situaciones o condiciones.</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419" sz="1200" b="0" kern="1200" dirty="0" smtClean="0">
                <a:solidFill>
                  <a:schemeClr val="tx1"/>
                </a:solidFill>
                <a:effectLst/>
                <a:latin typeface="+mn-lt"/>
                <a:ea typeface="+mn-ea"/>
                <a:cs typeface="+mn-cs"/>
              </a:rPr>
              <a:t>Los equipos </a:t>
            </a:r>
            <a:r>
              <a:rPr lang="es-ES_tradnl" sz="1200" b="0" i="0" kern="1200" dirty="0" smtClean="0">
                <a:solidFill>
                  <a:schemeClr val="tx1"/>
                </a:solidFill>
                <a:effectLst/>
                <a:latin typeface="+mn-lt"/>
                <a:ea typeface="+mn-ea"/>
                <a:cs typeface="+mn-cs"/>
              </a:rPr>
              <a:t>deben ser estables y confiables bajo condiciones ambientales y físicas en que serán utilizados, y sus características físicas (tamaño y peso) deben ser compatibles con la aplicación prevista.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smtClean="0">
                <a:solidFill>
                  <a:schemeClr val="tx1"/>
                </a:solidFill>
                <a:effectLst/>
                <a:latin typeface="+mn-lt"/>
                <a:ea typeface="+mn-ea"/>
                <a:cs typeface="+mn-cs"/>
              </a:rPr>
              <a:t>El instrumento debe ser capaz de detectar el tipo de radiación de interés de medir niveles inferiores a los valores requeridos.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 aceptabilidad del usuario es esencial.</a:t>
            </a:r>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a:t>
            </a:fld>
            <a:endParaRPr lang="en-GB" dirty="0"/>
          </a:p>
        </p:txBody>
      </p:sp>
    </p:spTree>
    <p:extLst>
      <p:ext uri="{BB962C8B-B14F-4D97-AF65-F5344CB8AC3E}">
        <p14:creationId xmlns:p14="http://schemas.microsoft.com/office/powerpoint/2010/main" val="30135387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El proceso de monitorización depende en gran medida del propósito, del equipo seleccionado y de las circunstancias prácticas de uso.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Se debe incluir la formación teórica y práctica</a:t>
            </a:r>
          </a:p>
          <a:p>
            <a:pPr hangingPunct="0"/>
            <a:r>
              <a:rPr lang="en-GB"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41</a:t>
            </a:fld>
            <a:endParaRPr lang="en-GB" dirty="0"/>
          </a:p>
        </p:txBody>
      </p:sp>
    </p:spTree>
    <p:extLst>
      <p:ext uri="{BB962C8B-B14F-4D97-AF65-F5344CB8AC3E}">
        <p14:creationId xmlns:p14="http://schemas.microsoft.com/office/powerpoint/2010/main" val="1543303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42</a:t>
            </a:fld>
            <a:endParaRPr lang="en-GB" dirty="0"/>
          </a:p>
        </p:txBody>
      </p:sp>
    </p:spTree>
    <p:extLst>
      <p:ext uri="{BB962C8B-B14F-4D97-AF65-F5344CB8AC3E}">
        <p14:creationId xmlns:p14="http://schemas.microsoft.com/office/powerpoint/2010/main" val="2633023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En caso de lecturas excepcionalmente altas, crea (confíe) en la lectura. Abandon</a:t>
            </a:r>
            <a:r>
              <a:rPr lang="es-ES_tradnl" sz="1200" b="1" i="0" kern="1200" dirty="0" smtClean="0">
                <a:solidFill>
                  <a:schemeClr val="tx1"/>
                </a:solidFill>
                <a:effectLst/>
                <a:latin typeface="+mn-lt"/>
                <a:ea typeface="+mn-ea"/>
                <a:cs typeface="+mn-cs"/>
              </a:rPr>
              <a:t>e</a:t>
            </a:r>
            <a:r>
              <a:rPr lang="es-ES_tradnl" sz="1200" b="0" i="0" kern="1200" dirty="0" smtClean="0">
                <a:solidFill>
                  <a:schemeClr val="tx1"/>
                </a:solidFill>
                <a:effectLst/>
                <a:latin typeface="+mn-lt"/>
                <a:ea typeface="+mn-ea"/>
                <a:cs typeface="+mn-cs"/>
              </a:rPr>
              <a:t> el área y no asum</a:t>
            </a:r>
            <a:r>
              <a:rPr lang="es-ES_tradnl" sz="1200" b="1" i="0" kern="1200" dirty="0" smtClean="0">
                <a:solidFill>
                  <a:schemeClr val="tx1"/>
                </a:solidFill>
                <a:effectLst/>
                <a:latin typeface="+mn-lt"/>
                <a:ea typeface="+mn-ea"/>
                <a:cs typeface="+mn-cs"/>
              </a:rPr>
              <a:t>a</a:t>
            </a:r>
            <a:r>
              <a:rPr lang="es-ES_tradnl" sz="1200" b="0" i="0" kern="1200" dirty="0" smtClean="0">
                <a:solidFill>
                  <a:schemeClr val="tx1"/>
                </a:solidFill>
                <a:effectLst/>
                <a:latin typeface="+mn-lt"/>
                <a:ea typeface="+mn-ea"/>
                <a:cs typeface="+mn-cs"/>
              </a:rPr>
              <a:t> que es un problema del equipo.</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43</a:t>
            </a:fld>
            <a:endParaRPr lang="en-GB" dirty="0"/>
          </a:p>
        </p:txBody>
      </p:sp>
    </p:spTree>
    <p:extLst>
      <p:ext uri="{BB962C8B-B14F-4D97-AF65-F5344CB8AC3E}">
        <p14:creationId xmlns:p14="http://schemas.microsoft.com/office/powerpoint/2010/main" val="3157489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1" hangingPunct="0"/>
            <a:r>
              <a:rPr lang="es-ES_tradnl" sz="1200" b="0" i="0" kern="1200" dirty="0" smtClean="0">
                <a:solidFill>
                  <a:schemeClr val="tx1"/>
                </a:solidFill>
                <a:effectLst/>
                <a:latin typeface="+mn-lt"/>
                <a:ea typeface="+mn-ea"/>
                <a:cs typeface="+mn-cs"/>
              </a:rPr>
              <a:t>Identificar cualquier peligro personal debido a condiciones peligrosas en el área a monitorear y comprobar si el equipo de monitoreo es adecuado.</a:t>
            </a:r>
          </a:p>
          <a:p>
            <a:pPr lvl="1" hangingPunct="0"/>
            <a:endParaRPr lang="en-GB" sz="1200" kern="1200" dirty="0" smtClean="0">
              <a:solidFill>
                <a:schemeClr val="tx1"/>
              </a:solidFill>
              <a:effectLst/>
              <a:latin typeface="+mn-lt"/>
              <a:ea typeface="+mn-ea"/>
              <a:cs typeface="+mn-cs"/>
            </a:endParaRPr>
          </a:p>
          <a:p>
            <a:pPr lvl="1" hangingPunct="0"/>
            <a:r>
              <a:rPr lang="es-ES_tradnl" sz="1200" b="0" i="0" kern="1200" dirty="0" smtClean="0">
                <a:solidFill>
                  <a:schemeClr val="tx1"/>
                </a:solidFill>
                <a:effectLst/>
                <a:latin typeface="+mn-lt"/>
                <a:ea typeface="+mn-ea"/>
                <a:cs typeface="+mn-cs"/>
              </a:rPr>
              <a:t>Por ejemplo, los </a:t>
            </a:r>
            <a:r>
              <a:rPr lang="es-ES_tradnl" sz="1200" b="0" i="0" kern="1200" dirty="0" err="1" smtClean="0">
                <a:solidFill>
                  <a:schemeClr val="tx1"/>
                </a:solidFill>
                <a:effectLst/>
                <a:latin typeface="+mn-lt"/>
                <a:ea typeface="+mn-ea"/>
                <a:cs typeface="+mn-cs"/>
              </a:rPr>
              <a:t>teletectors</a:t>
            </a:r>
            <a:r>
              <a:rPr lang="es-ES_tradnl" sz="1200" b="0" i="0" kern="1200" dirty="0" smtClean="0">
                <a:solidFill>
                  <a:schemeClr val="tx1"/>
                </a:solidFill>
                <a:effectLst/>
                <a:latin typeface="+mn-lt"/>
                <a:ea typeface="+mn-ea"/>
                <a:cs typeface="+mn-cs"/>
              </a:rPr>
              <a:t> pueden ser peligrosos si se utilizan en áreas donde hay conductores eléctricos vivos sin aislar.</a:t>
            </a:r>
          </a:p>
          <a:p>
            <a:pPr lvl="1" hangingPunct="0"/>
            <a:endParaRPr lang="es-ES_tradnl" sz="1200" b="0" i="0" kern="1200" dirty="0" smtClean="0">
              <a:solidFill>
                <a:schemeClr val="tx1"/>
              </a:solidFill>
              <a:effectLst/>
              <a:latin typeface="+mn-lt"/>
              <a:ea typeface="+mn-ea"/>
              <a:cs typeface="+mn-cs"/>
            </a:endParaRPr>
          </a:p>
          <a:p>
            <a:pPr lvl="1" hangingPunct="0"/>
            <a:r>
              <a:rPr lang="es-ES_tradnl" sz="1200" b="0" i="0" kern="1200" dirty="0" smtClean="0">
                <a:solidFill>
                  <a:schemeClr val="tx1"/>
                </a:solidFill>
                <a:effectLst/>
                <a:latin typeface="+mn-lt"/>
                <a:ea typeface="+mn-ea"/>
                <a:cs typeface="+mn-cs"/>
              </a:rPr>
              <a:t>Los equipos pesados o grandes son un riesgo si el acceso es deficiente o hay que subir escaleras.</a:t>
            </a:r>
          </a:p>
          <a:p>
            <a:pPr lvl="1" hangingPunct="0"/>
            <a:endParaRPr lang="es-ES_tradnl" sz="1200" b="0" i="0" kern="1200" dirty="0" smtClean="0">
              <a:solidFill>
                <a:schemeClr val="tx1"/>
              </a:solidFill>
              <a:effectLst/>
              <a:latin typeface="+mn-lt"/>
              <a:ea typeface="+mn-ea"/>
              <a:cs typeface="+mn-cs"/>
            </a:endParaRPr>
          </a:p>
          <a:p>
            <a:pPr lvl="1" hangingPunct="0"/>
            <a:r>
              <a:rPr lang="es-ES_tradnl" sz="1200" b="0" i="0" kern="1200" dirty="0" smtClean="0">
                <a:solidFill>
                  <a:schemeClr val="tx1"/>
                </a:solidFill>
                <a:effectLst/>
                <a:latin typeface="+mn-lt"/>
                <a:ea typeface="+mn-ea"/>
                <a:cs typeface="+mn-cs"/>
              </a:rPr>
              <a:t>Recuerde que el equipo de protección personal (EPP) puede ralentizar o restringir el movimiento.</a:t>
            </a:r>
          </a:p>
          <a:p>
            <a:pPr lvl="1" hangingPunct="0"/>
            <a:endParaRPr lang="es-ES_tradnl" sz="1200" b="0" i="0" kern="1200" dirty="0" smtClean="0">
              <a:solidFill>
                <a:schemeClr val="tx1"/>
              </a:solidFill>
              <a:effectLst/>
              <a:latin typeface="+mn-lt"/>
              <a:ea typeface="+mn-ea"/>
              <a:cs typeface="+mn-cs"/>
            </a:endParaRPr>
          </a:p>
          <a:p>
            <a:pPr lvl="1" hangingPunct="0"/>
            <a:r>
              <a:rPr lang="es-ES_tradnl" sz="1200" b="0" i="0" kern="1200" dirty="0" smtClean="0">
                <a:solidFill>
                  <a:schemeClr val="tx1"/>
                </a:solidFill>
                <a:effectLst/>
                <a:latin typeface="+mn-lt"/>
                <a:ea typeface="+mn-ea"/>
                <a:cs typeface="+mn-cs"/>
              </a:rPr>
              <a:t>Evaluar el EPP requerido y el tiempo adicional necesario para la tarea.</a:t>
            </a:r>
          </a:p>
          <a:p>
            <a:pPr lvl="1" hangingPunct="0"/>
            <a:endParaRPr lang="es-ES_tradnl" sz="1200" kern="1200" dirty="0" smtClean="0">
              <a:solidFill>
                <a:schemeClr val="tx1"/>
              </a:solidFill>
              <a:effectLst/>
              <a:latin typeface="+mn-lt"/>
              <a:ea typeface="+mn-ea"/>
              <a:cs typeface="+mn-cs"/>
            </a:endParaRPr>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44</a:t>
            </a:fld>
            <a:endParaRPr lang="en-GB" dirty="0"/>
          </a:p>
        </p:txBody>
      </p:sp>
    </p:spTree>
    <p:extLst>
      <p:ext uri="{BB962C8B-B14F-4D97-AF65-F5344CB8AC3E}">
        <p14:creationId xmlns:p14="http://schemas.microsoft.com/office/powerpoint/2010/main" val="2407360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Todo el equipo requiere cierto nivel de mantenimiento</a:t>
            </a:r>
            <a:r>
              <a:rPr lang="en-GB" sz="1200" kern="120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Los fabricantes están obligados a proporcionar instrucciones de mantenimiento para el usuario.</a:t>
            </a:r>
          </a:p>
          <a:p>
            <a:endParaRPr lang="es-ES_tradnl" sz="120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el mantenimiento realizado por el usuario se limita a procedimientos sencillos y rutinarios.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Por ejemplo, limpieza, sustitución de cables y cambio de batería. El mantenimiento siempre debe ser seguido por una prueba de verificación.</a:t>
            </a:r>
          </a:p>
          <a:p>
            <a:endParaRPr lang="es-ES_tradnl" sz="120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El mantenimiento más complicado (electrónica) debería ser hecho por el fabricante. </a:t>
            </a:r>
          </a:p>
          <a:p>
            <a:endParaRPr lang="es-ES_tradnl" sz="1200" b="0" i="0" kern="1200" dirty="0" smtClean="0">
              <a:solidFill>
                <a:schemeClr val="tx1"/>
              </a:solidFill>
              <a:effectLst/>
              <a:latin typeface="+mn-lt"/>
              <a:ea typeface="+mn-ea"/>
              <a:cs typeface="+mn-cs"/>
            </a:endParaRPr>
          </a:p>
          <a:p>
            <a:r>
              <a:rPr lang="en-GB" sz="1200" b="0" kern="1200" dirty="0" err="1" smtClean="0">
                <a:solidFill>
                  <a:schemeClr val="tx1"/>
                </a:solidFill>
                <a:effectLst/>
                <a:latin typeface="+mn-lt"/>
                <a:ea typeface="+mn-ea"/>
                <a:cs typeface="+mn-cs"/>
              </a:rPr>
              <a:t>Es</a:t>
            </a:r>
            <a:r>
              <a:rPr lang="en-GB" sz="1200" b="0" kern="1200" dirty="0" smtClean="0">
                <a:solidFill>
                  <a:schemeClr val="tx1"/>
                </a:solidFill>
                <a:effectLst/>
                <a:latin typeface="+mn-lt"/>
                <a:ea typeface="+mn-ea"/>
                <a:cs typeface="+mn-cs"/>
              </a:rPr>
              <a:t> fundamental</a:t>
            </a:r>
            <a:r>
              <a:rPr lang="en-GB" sz="1200" b="0" kern="1200" baseline="0" dirty="0" smtClean="0">
                <a:solidFill>
                  <a:schemeClr val="tx1"/>
                </a:solidFill>
                <a:effectLst/>
                <a:latin typeface="+mn-lt"/>
                <a:ea typeface="+mn-ea"/>
                <a:cs typeface="+mn-cs"/>
              </a:rPr>
              <a:t> </a:t>
            </a:r>
            <a:r>
              <a:rPr lang="en-GB" sz="1200" b="0" kern="1200" baseline="0" dirty="0" err="1" smtClean="0">
                <a:solidFill>
                  <a:schemeClr val="tx1"/>
                </a:solidFill>
                <a:effectLst/>
                <a:latin typeface="+mn-lt"/>
                <a:ea typeface="+mn-ea"/>
                <a:cs typeface="+mn-cs"/>
              </a:rPr>
              <a:t>entender</a:t>
            </a:r>
            <a:r>
              <a:rPr lang="en-GB" sz="1200" b="0" kern="1200" baseline="0" dirty="0" smtClean="0">
                <a:solidFill>
                  <a:schemeClr val="tx1"/>
                </a:solidFill>
                <a:effectLst/>
                <a:latin typeface="+mn-lt"/>
                <a:ea typeface="+mn-ea"/>
                <a:cs typeface="+mn-cs"/>
              </a:rPr>
              <a:t> que </a:t>
            </a:r>
            <a:r>
              <a:rPr lang="en-GB" sz="1200" b="0" kern="1200" baseline="0" dirty="0" err="1" smtClean="0">
                <a:solidFill>
                  <a:schemeClr val="tx1"/>
                </a:solidFill>
                <a:effectLst/>
                <a:latin typeface="+mn-lt"/>
                <a:ea typeface="+mn-ea"/>
                <a:cs typeface="+mn-cs"/>
              </a:rPr>
              <a:t>pequeños</a:t>
            </a:r>
            <a:r>
              <a:rPr lang="en-GB" sz="1200" b="0" kern="1200" baseline="0" dirty="0" smtClean="0">
                <a:solidFill>
                  <a:schemeClr val="tx1"/>
                </a:solidFill>
                <a:effectLst/>
                <a:latin typeface="+mn-lt"/>
                <a:ea typeface="+mn-ea"/>
                <a:cs typeface="+mn-cs"/>
              </a:rPr>
              <a:t> </a:t>
            </a:r>
            <a:r>
              <a:rPr lang="en-GB" sz="1200" b="0" kern="1200" baseline="0" dirty="0" err="1" smtClean="0">
                <a:solidFill>
                  <a:schemeClr val="tx1"/>
                </a:solidFill>
                <a:effectLst/>
                <a:latin typeface="+mn-lt"/>
                <a:ea typeface="+mn-ea"/>
                <a:cs typeface="+mn-cs"/>
              </a:rPr>
              <a:t>cambios</a:t>
            </a:r>
            <a:r>
              <a:rPr lang="en-GB" sz="1200" b="0" kern="1200" baseline="0" dirty="0" smtClean="0">
                <a:solidFill>
                  <a:schemeClr val="tx1"/>
                </a:solidFill>
                <a:effectLst/>
                <a:latin typeface="+mn-lt"/>
                <a:ea typeface="+mn-ea"/>
                <a:cs typeface="+mn-cs"/>
              </a:rPr>
              <a:t> </a:t>
            </a:r>
            <a:r>
              <a:rPr lang="en-GB" sz="1200" b="0" kern="1200" baseline="0" dirty="0" err="1" smtClean="0">
                <a:solidFill>
                  <a:schemeClr val="tx1"/>
                </a:solidFill>
                <a:effectLst/>
                <a:latin typeface="+mn-lt"/>
                <a:ea typeface="+mn-ea"/>
                <a:cs typeface="+mn-cs"/>
              </a:rPr>
              <a:t>pueden</a:t>
            </a:r>
            <a:r>
              <a:rPr lang="en-GB" sz="1200" b="0" kern="1200" baseline="0" dirty="0" smtClean="0">
                <a:solidFill>
                  <a:schemeClr val="tx1"/>
                </a:solidFill>
                <a:effectLst/>
                <a:latin typeface="+mn-lt"/>
                <a:ea typeface="+mn-ea"/>
                <a:cs typeface="+mn-cs"/>
              </a:rPr>
              <a:t> </a:t>
            </a:r>
            <a:r>
              <a:rPr lang="en-GB" sz="1200" b="0" kern="1200" baseline="0" dirty="0" err="1" smtClean="0">
                <a:solidFill>
                  <a:schemeClr val="tx1"/>
                </a:solidFill>
                <a:effectLst/>
                <a:latin typeface="+mn-lt"/>
                <a:ea typeface="+mn-ea"/>
                <a:cs typeface="+mn-cs"/>
              </a:rPr>
              <a:t>afectar</a:t>
            </a:r>
            <a:r>
              <a:rPr lang="en-GB" sz="1200" b="0" kern="1200" baseline="0" dirty="0" smtClean="0">
                <a:solidFill>
                  <a:schemeClr val="tx1"/>
                </a:solidFill>
                <a:effectLst/>
                <a:latin typeface="+mn-lt"/>
                <a:ea typeface="+mn-ea"/>
                <a:cs typeface="+mn-cs"/>
              </a:rPr>
              <a:t> el </a:t>
            </a:r>
            <a:r>
              <a:rPr lang="en-GB" sz="1200" b="0" kern="1200" baseline="0" dirty="0" err="1" smtClean="0">
                <a:solidFill>
                  <a:schemeClr val="tx1"/>
                </a:solidFill>
                <a:effectLst/>
                <a:latin typeface="+mn-lt"/>
                <a:ea typeface="+mn-ea"/>
                <a:cs typeface="+mn-cs"/>
              </a:rPr>
              <a:t>desempeño</a:t>
            </a:r>
            <a:r>
              <a:rPr lang="en-GB" sz="1200" b="0" kern="1200" baseline="0" dirty="0" smtClean="0">
                <a:solidFill>
                  <a:schemeClr val="tx1"/>
                </a:solidFill>
                <a:effectLst/>
                <a:latin typeface="+mn-lt"/>
                <a:ea typeface="+mn-ea"/>
                <a:cs typeface="+mn-cs"/>
              </a:rPr>
              <a:t> del monitor. </a:t>
            </a:r>
            <a:r>
              <a:rPr lang="en-GB" sz="1200" b="0" kern="120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Un equipo siempre debe ser recalibrado después de cualquier modificación o mantenimiento por el proveedor.</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45</a:t>
            </a:fld>
            <a:endParaRPr lang="en-GB" dirty="0"/>
          </a:p>
        </p:txBody>
      </p:sp>
    </p:spTree>
    <p:extLst>
      <p:ext uri="{BB962C8B-B14F-4D97-AF65-F5344CB8AC3E}">
        <p14:creationId xmlns:p14="http://schemas.microsoft.com/office/powerpoint/2010/main" val="32367685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s-ES_tradnl" sz="1200" b="0" i="0" kern="1200" dirty="0" smtClean="0">
                <a:solidFill>
                  <a:schemeClr val="tx1"/>
                </a:solidFill>
                <a:effectLst/>
                <a:latin typeface="+mn-lt"/>
                <a:ea typeface="+mn-ea"/>
                <a:cs typeface="+mn-cs"/>
              </a:rPr>
              <a:t>El MLT debe estar sujeto a un sistema de gestión de la calidad (SGC). El sistema es un método para dirigir y controlar una organización con respecto a la calidad estableciendo políticas y objetivos relacionados con la calidad y esforzándose por alcanzarlos. Por lo general, parte o toda la ISO 17025 se implementa.</a:t>
            </a:r>
          </a:p>
          <a:p>
            <a:pPr hangingPunct="0"/>
            <a:endParaRPr lang="es-ES_tradnl" sz="1200" b="1" i="0" kern="1200" dirty="0" smtClean="0">
              <a:solidFill>
                <a:schemeClr val="tx1"/>
              </a:solidFill>
              <a:effectLst/>
              <a:latin typeface="+mn-lt"/>
              <a:ea typeface="+mn-ea"/>
              <a:cs typeface="+mn-cs"/>
            </a:endParaRPr>
          </a:p>
          <a:p>
            <a:pPr hangingPunct="0"/>
            <a:r>
              <a:rPr lang="es-ES_tradnl" sz="1200" b="1" i="0" kern="1200" dirty="0" smtClean="0">
                <a:solidFill>
                  <a:schemeClr val="tx1"/>
                </a:solidFill>
                <a:effectLst/>
                <a:latin typeface="+mn-lt"/>
                <a:ea typeface="+mn-ea"/>
                <a:cs typeface="+mn-cs"/>
              </a:rPr>
              <a:t>(https://es.wikipedia.org/wiki/ISO/IEC_17025)</a:t>
            </a:r>
            <a:r>
              <a:rPr lang="es-ES_tradnl" sz="1200" b="1" i="1" kern="1200" dirty="0" smtClean="0">
                <a:solidFill>
                  <a:schemeClr val="tx1"/>
                </a:solidFill>
                <a:effectLst/>
                <a:latin typeface="+mn-lt"/>
                <a:ea typeface="+mn-ea"/>
                <a:cs typeface="+mn-cs"/>
              </a:rPr>
              <a:t> ISO/IEC 17025</a:t>
            </a:r>
            <a:r>
              <a:rPr lang="es-ES_tradnl" sz="1200" b="0" i="1" kern="1200" dirty="0" smtClean="0">
                <a:solidFill>
                  <a:schemeClr val="tx1"/>
                </a:solidFill>
                <a:effectLst/>
                <a:latin typeface="+mn-lt"/>
                <a:ea typeface="+mn-ea"/>
                <a:cs typeface="+mn-cs"/>
              </a:rPr>
              <a:t> es una normativa internacional desarrollada por ISO (</a:t>
            </a:r>
            <a:r>
              <a:rPr lang="es-ES_tradnl" sz="1200" b="0" i="1" u="none" strike="noStrike" kern="1200" dirty="0" smtClean="0">
                <a:solidFill>
                  <a:schemeClr val="tx1"/>
                </a:solidFill>
                <a:effectLst/>
                <a:latin typeface="+mn-lt"/>
                <a:ea typeface="+mn-ea"/>
                <a:cs typeface="+mn-cs"/>
                <a:hlinkClick r:id="rId3" tooltip="International Organization for Standardization"/>
              </a:rPr>
              <a:t>International </a:t>
            </a:r>
            <a:r>
              <a:rPr lang="es-ES_tradnl" sz="1200" b="0" i="1" u="none" strike="noStrike" kern="1200" dirty="0" err="1" smtClean="0">
                <a:solidFill>
                  <a:schemeClr val="tx1"/>
                </a:solidFill>
                <a:effectLst/>
                <a:latin typeface="+mn-lt"/>
                <a:ea typeface="+mn-ea"/>
                <a:cs typeface="+mn-cs"/>
                <a:hlinkClick r:id="rId3" tooltip="International Organization for Standardization"/>
              </a:rPr>
              <a:t>Organization</a:t>
            </a:r>
            <a:r>
              <a:rPr lang="es-ES_tradnl" sz="1200" b="0" i="1" u="none" strike="noStrike" kern="1200" dirty="0" smtClean="0">
                <a:solidFill>
                  <a:schemeClr val="tx1"/>
                </a:solidFill>
                <a:effectLst/>
                <a:latin typeface="+mn-lt"/>
                <a:ea typeface="+mn-ea"/>
                <a:cs typeface="+mn-cs"/>
                <a:hlinkClick r:id="rId3" tooltip="International Organization for Standardization"/>
              </a:rPr>
              <a:t> </a:t>
            </a:r>
            <a:r>
              <a:rPr lang="es-ES_tradnl" sz="1200" b="0" i="1" u="none" strike="noStrike" kern="1200" dirty="0" err="1" smtClean="0">
                <a:solidFill>
                  <a:schemeClr val="tx1"/>
                </a:solidFill>
                <a:effectLst/>
                <a:latin typeface="+mn-lt"/>
                <a:ea typeface="+mn-ea"/>
                <a:cs typeface="+mn-cs"/>
                <a:hlinkClick r:id="rId3" tooltip="International Organization for Standardization"/>
              </a:rPr>
              <a:t>for</a:t>
            </a:r>
            <a:r>
              <a:rPr lang="es-ES_tradnl" sz="1200" b="0" i="1" u="none" strike="noStrike" kern="1200" dirty="0" smtClean="0">
                <a:solidFill>
                  <a:schemeClr val="tx1"/>
                </a:solidFill>
                <a:effectLst/>
                <a:latin typeface="+mn-lt"/>
                <a:ea typeface="+mn-ea"/>
                <a:cs typeface="+mn-cs"/>
                <a:hlinkClick r:id="rId3" tooltip="International Organization for Standardization"/>
              </a:rPr>
              <a:t> </a:t>
            </a:r>
            <a:r>
              <a:rPr lang="es-ES_tradnl" sz="1200" b="0" i="1" u="none" strike="noStrike" kern="1200" dirty="0" err="1" smtClean="0">
                <a:solidFill>
                  <a:schemeClr val="tx1"/>
                </a:solidFill>
                <a:effectLst/>
                <a:latin typeface="+mn-lt"/>
                <a:ea typeface="+mn-ea"/>
                <a:cs typeface="+mn-cs"/>
                <a:hlinkClick r:id="rId3" tooltip="International Organization for Standardization"/>
              </a:rPr>
              <a:t>Standardization</a:t>
            </a:r>
            <a:r>
              <a:rPr lang="es-ES_tradnl" sz="1200" b="0" i="1" kern="1200" dirty="0" smtClean="0">
                <a:solidFill>
                  <a:schemeClr val="tx1"/>
                </a:solidFill>
                <a:effectLst/>
                <a:latin typeface="+mn-lt"/>
                <a:ea typeface="+mn-ea"/>
                <a:cs typeface="+mn-cs"/>
              </a:rPr>
              <a:t>) en la que se establecen los requisitos que deben cumplir los laboratorios de ensayo y calibración.</a:t>
            </a:r>
            <a:r>
              <a:rPr lang="es-ES_tradnl" sz="1200" b="0" i="1" u="none" strike="noStrike" kern="1200" baseline="30000" dirty="0" smtClean="0">
                <a:solidFill>
                  <a:schemeClr val="tx1"/>
                </a:solidFill>
                <a:effectLst/>
                <a:latin typeface="+mn-lt"/>
                <a:ea typeface="+mn-ea"/>
                <a:cs typeface="+mn-cs"/>
                <a:hlinkClick r:id="rId4"/>
              </a:rPr>
              <a:t>1</a:t>
            </a:r>
            <a:r>
              <a:rPr lang="es-ES_tradnl" sz="1200" b="0" i="1" kern="1200" dirty="0" smtClean="0">
                <a:solidFill>
                  <a:schemeClr val="tx1"/>
                </a:solidFill>
                <a:effectLst/>
                <a:latin typeface="+mn-lt"/>
                <a:ea typeface="+mn-ea"/>
                <a:cs typeface="+mn-cs"/>
              </a:rPr>
              <a:t>​Se trata de una norma de </a:t>
            </a:r>
            <a:r>
              <a:rPr lang="es-ES_tradnl" sz="1200" b="0" i="1" u="none" strike="noStrike" kern="1200" dirty="0" smtClean="0">
                <a:solidFill>
                  <a:schemeClr val="tx1"/>
                </a:solidFill>
                <a:effectLst/>
                <a:latin typeface="+mn-lt"/>
                <a:ea typeface="+mn-ea"/>
                <a:cs typeface="+mn-cs"/>
                <a:hlinkClick r:id="rId5" tooltip="Calidad"/>
              </a:rPr>
              <a:t>Calidad</a:t>
            </a:r>
            <a:r>
              <a:rPr lang="es-ES_tradnl" sz="1200" b="0" i="1" kern="1200" dirty="0" smtClean="0">
                <a:solidFill>
                  <a:schemeClr val="tx1"/>
                </a:solidFill>
                <a:effectLst/>
                <a:latin typeface="+mn-lt"/>
                <a:ea typeface="+mn-ea"/>
                <a:cs typeface="+mn-cs"/>
              </a:rPr>
              <a:t> que tiene base en la serie de normas </a:t>
            </a:r>
            <a:r>
              <a:rPr lang="es-ES_tradnl" sz="1200" b="0" i="1" u="none" strike="noStrike" kern="1200" dirty="0" smtClean="0">
                <a:solidFill>
                  <a:schemeClr val="tx1"/>
                </a:solidFill>
                <a:effectLst/>
                <a:latin typeface="+mn-lt"/>
                <a:ea typeface="+mn-ea"/>
                <a:cs typeface="+mn-cs"/>
                <a:hlinkClick r:id="rId6" tooltip="ISO 9000"/>
              </a:rPr>
              <a:t>ISO 9000</a:t>
            </a:r>
            <a:r>
              <a:rPr lang="es-ES_tradnl" sz="1200" b="0" i="1" kern="1200" dirty="0" smtClean="0">
                <a:solidFill>
                  <a:schemeClr val="tx1"/>
                </a:solidFill>
                <a:effectLst/>
                <a:latin typeface="+mn-lt"/>
                <a:ea typeface="+mn-ea"/>
                <a:cs typeface="+mn-cs"/>
              </a:rPr>
              <a:t>, aunque introduce una serie de requisitos técnicos imprescindibles para lograr la acreditación de los laboratorios de ensayo y calibración. La acreditación de los laboratorios de ensayo y calibración se logra a través de los entes regionales que participan en redes internacionales de colaboración. La norma </a:t>
            </a:r>
            <a:r>
              <a:rPr lang="es-ES_tradnl" sz="1200" b="1" i="1" kern="1200" dirty="0" smtClean="0">
                <a:solidFill>
                  <a:schemeClr val="tx1"/>
                </a:solidFill>
                <a:effectLst/>
                <a:latin typeface="+mn-lt"/>
                <a:ea typeface="+mn-ea"/>
                <a:cs typeface="+mn-cs"/>
              </a:rPr>
              <a:t>ISO/IEC 17025</a:t>
            </a:r>
            <a:r>
              <a:rPr lang="es-ES_tradnl" sz="1200" b="0" i="1" kern="1200" dirty="0" smtClean="0">
                <a:solidFill>
                  <a:schemeClr val="tx1"/>
                </a:solidFill>
                <a:effectLst/>
                <a:latin typeface="+mn-lt"/>
                <a:ea typeface="+mn-ea"/>
                <a:cs typeface="+mn-cs"/>
              </a:rPr>
              <a:t> es aplicada por los laboratorios de ensayo y calibración con el objetivo de demostrar que son técnicamente competentes y que sus resultados son veraces.</a:t>
            </a:r>
            <a:endParaRPr lang="en-US" sz="1200" i="1" kern="1200" dirty="0" smtClean="0">
              <a:solidFill>
                <a:schemeClr val="tx1"/>
              </a:solidFill>
              <a:effectLst/>
              <a:latin typeface="+mn-lt"/>
              <a:ea typeface="+mn-ea"/>
              <a:cs typeface="+mn-cs"/>
            </a:endParaRPr>
          </a:p>
          <a:p>
            <a:pPr hangingPunct="0"/>
            <a:endParaRPr lang="es-ES_tradnl" sz="1200" kern="1200" dirty="0" smtClean="0">
              <a:solidFill>
                <a:schemeClr val="tx1"/>
              </a:solidFill>
              <a:effectLst/>
              <a:latin typeface="+mn-lt"/>
              <a:ea typeface="+mn-ea"/>
              <a:cs typeface="+mn-cs"/>
            </a:endParaRPr>
          </a:p>
          <a:p>
            <a:pPr hangingPunct="0"/>
            <a:r>
              <a:rPr lang="es-ES_tradnl" sz="1200" b="0" i="0" kern="1200" dirty="0" smtClean="0">
                <a:solidFill>
                  <a:schemeClr val="tx1"/>
                </a:solidFill>
                <a:effectLst/>
                <a:latin typeface="+mn-lt"/>
                <a:ea typeface="+mn-ea"/>
                <a:cs typeface="+mn-cs"/>
              </a:rPr>
              <a:t>El diseño y la ejecución de un SGC deben ajustarse a los requisitos de aseguramiento de la calidad (QA) incorporados en el sistema de gestión, para garantizar que los procedimientos se establezcan y sigan correctamente, y que los registros se compilen y se mantengan correctamente. </a:t>
            </a:r>
          </a:p>
          <a:p>
            <a:pPr hangingPunct="0"/>
            <a:endParaRPr lang="es-ES_tradnl" sz="1200" kern="1200" dirty="0" smtClean="0">
              <a:solidFill>
                <a:schemeClr val="tx1"/>
              </a:solidFill>
              <a:effectLst/>
              <a:latin typeface="+mn-lt"/>
              <a:ea typeface="+mn-ea"/>
              <a:cs typeface="+mn-cs"/>
            </a:endParaRPr>
          </a:p>
          <a:p>
            <a:pPr hangingPunct="0"/>
            <a:r>
              <a:rPr lang="es-ES_tradnl" sz="1200" b="0" i="0" kern="1200" dirty="0" smtClean="0">
                <a:solidFill>
                  <a:schemeClr val="tx1"/>
                </a:solidFill>
                <a:effectLst/>
                <a:latin typeface="+mn-lt"/>
                <a:ea typeface="+mn-ea"/>
                <a:cs typeface="+mn-cs"/>
              </a:rPr>
              <a:t>Todo el personal involucrado en el programa de monitoreo es responsable de la calidad de los resultados de monitoreo. La responsabilidad general del SGC se debe dar a un individuo identificado.</a:t>
            </a:r>
          </a:p>
          <a:p>
            <a:pPr hangingPunct="0"/>
            <a:endParaRPr lang="es-ES_tradnl" sz="1200" b="0" i="0" kern="1200" dirty="0" smtClean="0">
              <a:solidFill>
                <a:schemeClr val="tx1"/>
              </a:solidFill>
              <a:effectLst/>
              <a:latin typeface="+mn-lt"/>
              <a:ea typeface="+mn-ea"/>
              <a:cs typeface="+mn-cs"/>
            </a:endParaRPr>
          </a:p>
          <a:p>
            <a:pPr hangingPunct="0"/>
            <a:r>
              <a:rPr lang="es-ES_tradnl" sz="1200" b="0" i="0" kern="1200" dirty="0" smtClean="0">
                <a:solidFill>
                  <a:schemeClr val="tx1"/>
                </a:solidFill>
                <a:effectLst/>
                <a:latin typeface="+mn-lt"/>
                <a:ea typeface="+mn-ea"/>
                <a:cs typeface="+mn-cs"/>
              </a:rPr>
              <a:t>La gerencia debe motivar al personal para detectar y reportar problemas. La gerencia debe apoyar a lo SGC activamente impulsando la implementación del sistema “top-</a:t>
            </a:r>
            <a:r>
              <a:rPr lang="es-ES_tradnl" sz="1200" b="0" i="0" kern="1200" dirty="0" err="1" smtClean="0">
                <a:solidFill>
                  <a:schemeClr val="tx1"/>
                </a:solidFill>
                <a:effectLst/>
                <a:latin typeface="+mn-lt"/>
                <a:ea typeface="+mn-ea"/>
                <a:cs typeface="+mn-cs"/>
              </a:rPr>
              <a:t>down</a:t>
            </a:r>
            <a:r>
              <a:rPr lang="es-ES_tradnl" sz="1200" b="0" i="0" kern="1200" dirty="0" smtClean="0">
                <a:solidFill>
                  <a:schemeClr val="tx1"/>
                </a:solidFill>
                <a:effectLst/>
                <a:latin typeface="+mn-lt"/>
                <a:ea typeface="+mn-ea"/>
                <a:cs typeface="+mn-cs"/>
              </a:rPr>
              <a:t>” enfatizando la importancia de la cooperación de todos los miembros del personal de la organización, especialmente los que actúan en el punto de medición.</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48</a:t>
            </a:fld>
            <a:endParaRPr lang="en-GB" dirty="0"/>
          </a:p>
        </p:txBody>
      </p:sp>
    </p:spTree>
    <p:extLst>
      <p:ext uri="{BB962C8B-B14F-4D97-AF65-F5344CB8AC3E}">
        <p14:creationId xmlns:p14="http://schemas.microsoft.com/office/powerpoint/2010/main" val="4055061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auto" hangingPunct="1"/>
            <a:r>
              <a:rPr lang="es-ES_tradnl" sz="1200" b="0" i="0" kern="1200" dirty="0" smtClean="0">
                <a:solidFill>
                  <a:schemeClr val="tx1"/>
                </a:solidFill>
                <a:effectLst/>
                <a:latin typeface="+mn-lt"/>
                <a:ea typeface="+mn-ea"/>
                <a:cs typeface="+mn-cs"/>
              </a:rPr>
              <a:t>Los procesos incluidos en el SGC deben documentarse en procedimientos escritos que describan cada tarea y especifiquen criterios de calidad.</a:t>
            </a:r>
          </a:p>
          <a:p>
            <a:pPr fontAlgn="auto" hangingPunct="1"/>
            <a:endParaRPr lang="en-US" sz="120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La documentación debe proporcionar información suficiente para que un auditor siga cada medición de principio a fin y evalúe su validez.</a:t>
            </a:r>
          </a:p>
          <a:p>
            <a:pPr fontAlgn="auto" hangingPunct="1"/>
            <a:endParaRPr lang="en-US" sz="120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Una vez aprobados los procedimientos escritos, cualquier desviación o modificaci</a:t>
            </a:r>
            <a:r>
              <a:rPr lang="es-ES_tradnl" sz="1200" b="1" i="0" kern="1200" dirty="0" smtClean="0">
                <a:solidFill>
                  <a:schemeClr val="tx1"/>
                </a:solidFill>
                <a:effectLst/>
                <a:latin typeface="+mn-lt"/>
                <a:ea typeface="+mn-ea"/>
                <a:cs typeface="+mn-cs"/>
              </a:rPr>
              <a:t>ón</a:t>
            </a:r>
            <a:r>
              <a:rPr lang="es-ES_tradnl" sz="1200" b="0" i="0" kern="1200" dirty="0" smtClean="0">
                <a:solidFill>
                  <a:schemeClr val="tx1"/>
                </a:solidFill>
                <a:effectLst/>
                <a:latin typeface="+mn-lt"/>
                <a:ea typeface="+mn-ea"/>
                <a:cs typeface="+mn-cs"/>
              </a:rPr>
              <a:t> debe ser autorizada y documentada. Siempre debe haber un mecanismo bien controlado pero fácilmente disponible para modificar un procedimiento.</a:t>
            </a:r>
          </a:p>
          <a:p>
            <a:pPr fontAlgn="auto" hangingPunct="1"/>
            <a:endParaRPr lang="es-ES_tradnl" sz="1200" b="0" i="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El SGC debe incluir:</a:t>
            </a:r>
            <a:r>
              <a:rPr lang="en-US" sz="1200" kern="1200" dirty="0" smtClean="0">
                <a:solidFill>
                  <a:schemeClr val="tx1"/>
                </a:solidFill>
                <a:effectLst/>
                <a:latin typeface="+mn-lt"/>
                <a:ea typeface="+mn-ea"/>
                <a:cs typeface="+mn-cs"/>
              </a:rPr>
              <a:t>;</a:t>
            </a:r>
          </a:p>
          <a:p>
            <a:pPr fontAlgn="auto" hangingPunct="1"/>
            <a:endParaRPr lang="es-ES_tradnl" sz="120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las responsabilidades y la autoridad de cada persona involucrada en el proceso general y el nivel necesario de cualificación y experiencia requerido;</a:t>
            </a:r>
          </a:p>
          <a:p>
            <a:pPr fontAlgn="auto" hangingPunct="1"/>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procedimientos de calibración, almacenamiento,</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verificación y mantenimiento de los equipos;</a:t>
            </a:r>
          </a:p>
          <a:p>
            <a:pPr fontAlgn="auto" hangingPunct="1"/>
            <a:r>
              <a:rPr lang="en-US" sz="1200" kern="120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Procedimientos sobre cómo utilizar los equipos de medición,</a:t>
            </a:r>
            <a:r>
              <a:rPr lang="es-ES_tradnl" sz="1200" b="0" i="0" kern="1200" baseline="0" dirty="0" smtClean="0">
                <a:solidFill>
                  <a:schemeClr val="tx1"/>
                </a:solidFill>
                <a:effectLst/>
                <a:latin typeface="+mn-lt"/>
                <a:ea typeface="+mn-ea"/>
                <a:cs typeface="+mn-cs"/>
              </a:rPr>
              <a:t> y</a:t>
            </a:r>
          </a:p>
          <a:p>
            <a:pPr marL="171450" indent="-171450" fontAlgn="auto" hangingPunct="1">
              <a:buFont typeface="Arial" panose="020B0604020202020204" pitchFamily="34" charset="0"/>
              <a:buChar char="•"/>
            </a:pPr>
            <a:r>
              <a:rPr lang="es-ES_tradnl" sz="1200" b="0" i="0" kern="1200" dirty="0" smtClean="0">
                <a:solidFill>
                  <a:schemeClr val="tx1"/>
                </a:solidFill>
                <a:effectLst/>
                <a:latin typeface="+mn-lt"/>
                <a:ea typeface="+mn-ea"/>
                <a:cs typeface="+mn-cs"/>
              </a:rPr>
              <a:t>Cómo y dónde reportar y registrar los resultados, y cuánto tiempo deben mantenerse los registros.</a:t>
            </a:r>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49</a:t>
            </a:fld>
            <a:endParaRPr lang="en-GB" dirty="0"/>
          </a:p>
        </p:txBody>
      </p:sp>
    </p:spTree>
    <p:extLst>
      <p:ext uri="{BB962C8B-B14F-4D97-AF65-F5344CB8AC3E}">
        <p14:creationId xmlns:p14="http://schemas.microsoft.com/office/powerpoint/2010/main" val="3082724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auto" hangingPunct="1"/>
            <a:r>
              <a:rPr lang="es-ES_tradnl" sz="1200" b="0" i="0" kern="1200" dirty="0" smtClean="0">
                <a:solidFill>
                  <a:schemeClr val="tx1"/>
                </a:solidFill>
                <a:effectLst/>
                <a:latin typeface="+mn-lt"/>
                <a:ea typeface="+mn-ea"/>
                <a:cs typeface="+mn-cs"/>
              </a:rPr>
              <a:t>Hay amplias variedades de equipos disponibles para medir diferentes tipos de radiación, sobre diferentes rangos de energía y con diferentes niveles de precisión.</a:t>
            </a:r>
          </a:p>
          <a:p>
            <a:pPr fontAlgn="auto" hangingPunct="1"/>
            <a:endParaRPr lang="en-GB" sz="120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El empleador o licenciatario es responsable de </a:t>
            </a:r>
            <a:r>
              <a:rPr lang="es-ES_tradnl" sz="1200" b="0" i="0" kern="1200" dirty="0" err="1" smtClean="0">
                <a:solidFill>
                  <a:schemeClr val="tx1"/>
                </a:solidFill>
                <a:effectLst/>
                <a:latin typeface="+mn-lt"/>
                <a:ea typeface="+mn-ea"/>
                <a:cs typeface="+mn-cs"/>
              </a:rPr>
              <a:t>disponibilizar</a:t>
            </a:r>
            <a:r>
              <a:rPr lang="es-ES_tradnl" sz="1200" b="0" i="0" kern="1200" dirty="0" smtClean="0">
                <a:solidFill>
                  <a:schemeClr val="tx1"/>
                </a:solidFill>
                <a:effectLst/>
                <a:latin typeface="+mn-lt"/>
                <a:ea typeface="+mn-ea"/>
                <a:cs typeface="+mn-cs"/>
              </a:rPr>
              <a:t> un número adecuado de equipos en consulta con el oficial de protección radiológica.</a:t>
            </a:r>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5</a:t>
            </a:fld>
            <a:endParaRPr lang="en-GB" dirty="0"/>
          </a:p>
        </p:txBody>
      </p:sp>
    </p:spTree>
    <p:extLst>
      <p:ext uri="{BB962C8B-B14F-4D97-AF65-F5344CB8AC3E}">
        <p14:creationId xmlns:p14="http://schemas.microsoft.com/office/powerpoint/2010/main" val="3757088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auto" hangingPunct="1"/>
            <a:r>
              <a:rPr lang="es-ES_tradnl" sz="1200" b="1" i="0" kern="1200" dirty="0" smtClean="0">
                <a:solidFill>
                  <a:schemeClr val="tx1"/>
                </a:solidFill>
                <a:effectLst/>
                <a:latin typeface="+mn-lt"/>
                <a:ea typeface="+mn-ea"/>
                <a:cs typeface="+mn-cs"/>
              </a:rPr>
              <a:t>Sensibilidad</a:t>
            </a:r>
          </a:p>
          <a:p>
            <a:pPr fontAlgn="auto" hangingPunct="1"/>
            <a:r>
              <a:rPr lang="es-ES_tradnl" sz="1200" b="0" i="0" kern="1200" dirty="0" smtClean="0">
                <a:solidFill>
                  <a:schemeClr val="tx1"/>
                </a:solidFill>
                <a:effectLst/>
                <a:latin typeface="+mn-lt"/>
                <a:ea typeface="+mn-ea"/>
                <a:cs typeface="+mn-cs"/>
              </a:rPr>
              <a:t>el equipo debe ser capaz de realizar mediciones significativas en el nivel de detección más bajo, según lo determine la tasa de conteo de fondo esperada y la respuesta esperada a la radiación de interés.</a:t>
            </a:r>
          </a:p>
          <a:p>
            <a:pPr fontAlgn="auto" hangingPunct="1"/>
            <a:endParaRPr lang="es-ES_tradnl" sz="1200" b="0" i="0" kern="1200" dirty="0" smtClean="0">
              <a:solidFill>
                <a:schemeClr val="tx1"/>
              </a:solidFill>
              <a:effectLst/>
              <a:latin typeface="+mn-lt"/>
              <a:ea typeface="+mn-ea"/>
              <a:cs typeface="+mn-cs"/>
            </a:endParaRPr>
          </a:p>
          <a:p>
            <a:pPr fontAlgn="auto" hangingPunct="1"/>
            <a:r>
              <a:rPr lang="es-ES_tradnl" sz="1200" b="1" i="0" kern="1200" dirty="0" smtClean="0">
                <a:solidFill>
                  <a:schemeClr val="tx1"/>
                </a:solidFill>
                <a:effectLst/>
                <a:latin typeface="+mn-lt"/>
                <a:ea typeface="+mn-ea"/>
                <a:cs typeface="+mn-cs"/>
              </a:rPr>
              <a:t>Salida de audio </a:t>
            </a:r>
            <a:r>
              <a:rPr lang="es-ES_tradnl" dirty="0" smtClean="0"/>
              <a:t/>
            </a:r>
            <a:br>
              <a:rPr lang="es-ES_tradnl" dirty="0" smtClean="0"/>
            </a:br>
            <a:r>
              <a:rPr lang="es-ES_tradnl" sz="1200" b="0" i="0" kern="1200" dirty="0" smtClean="0">
                <a:solidFill>
                  <a:schemeClr val="tx1"/>
                </a:solidFill>
                <a:effectLst/>
                <a:latin typeface="+mn-lt"/>
                <a:ea typeface="+mn-ea"/>
                <a:cs typeface="+mn-cs"/>
              </a:rPr>
              <a:t>proporciona una indicación instantánea del nivel de radiación o contaminación, lo que permite al técnico concentrarse en guiar la sonda en lugar de mirar la pantalla.</a:t>
            </a:r>
          </a:p>
          <a:p>
            <a:pPr fontAlgn="auto" hangingPunct="1"/>
            <a:endParaRPr lang="es-ES_tradnl" sz="1200" kern="1200" dirty="0" smtClean="0">
              <a:solidFill>
                <a:schemeClr val="tx1"/>
              </a:solidFill>
              <a:effectLst/>
              <a:latin typeface="+mn-lt"/>
              <a:ea typeface="+mn-ea"/>
              <a:cs typeface="+mn-cs"/>
            </a:endParaRPr>
          </a:p>
          <a:p>
            <a:pPr fontAlgn="auto" hangingPunct="1"/>
            <a:r>
              <a:rPr lang="es-ES_tradnl" sz="1200" b="1" i="0" kern="1200" dirty="0" smtClean="0">
                <a:solidFill>
                  <a:schemeClr val="tx1"/>
                </a:solidFill>
                <a:effectLst/>
                <a:latin typeface="+mn-lt"/>
                <a:ea typeface="+mn-ea"/>
                <a:cs typeface="+mn-cs"/>
              </a:rPr>
              <a:t>La distancia más pequeña fuente - detector</a:t>
            </a:r>
          </a:p>
          <a:p>
            <a:pPr fontAlgn="auto" hangingPunct="1"/>
            <a:r>
              <a:rPr lang="es-ES_tradnl" sz="1200" b="0" i="0" kern="1200" dirty="0" smtClean="0">
                <a:solidFill>
                  <a:schemeClr val="tx1"/>
                </a:solidFill>
                <a:effectLst/>
                <a:latin typeface="+mn-lt"/>
                <a:ea typeface="+mn-ea"/>
                <a:cs typeface="+mn-cs"/>
              </a:rPr>
              <a:t>una regla simple en la medida de la tasa de dosis es hacer la medida no más cerca de 3 veces la dimensión mayor del detector, debido a la ley del inverso del cuadrado de la distancia.</a:t>
            </a:r>
            <a:r>
              <a:rPr lang="en-GB" sz="1200" b="0" kern="1200" dirty="0" smtClean="0">
                <a:solidFill>
                  <a:schemeClr val="tx1"/>
                </a:solidFill>
                <a:effectLst/>
                <a:latin typeface="+mn-lt"/>
                <a:ea typeface="+mn-ea"/>
                <a:cs typeface="+mn-cs"/>
              </a:rPr>
              <a:t> </a:t>
            </a:r>
            <a:endParaRPr lang="es-ES_tradnl" sz="1200" b="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6</a:t>
            </a:fld>
            <a:endParaRPr lang="en-GB" dirty="0"/>
          </a:p>
        </p:txBody>
      </p:sp>
    </p:spTree>
    <p:extLst>
      <p:ext uri="{BB962C8B-B14F-4D97-AF65-F5344CB8AC3E}">
        <p14:creationId xmlns:p14="http://schemas.microsoft.com/office/powerpoint/2010/main" val="3281890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9</a:t>
            </a:fld>
            <a:endParaRPr lang="en-GB"/>
          </a:p>
        </p:txBody>
      </p:sp>
    </p:spTree>
    <p:extLst>
      <p:ext uri="{BB962C8B-B14F-4D97-AF65-F5344CB8AC3E}">
        <p14:creationId xmlns:p14="http://schemas.microsoft.com/office/powerpoint/2010/main" val="2226839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auto" hangingPunct="1"/>
            <a:r>
              <a:rPr lang="es-ES_tradnl" sz="1200" b="0" i="0" kern="1200" dirty="0" smtClean="0">
                <a:solidFill>
                  <a:schemeClr val="tx1"/>
                </a:solidFill>
                <a:effectLst/>
                <a:latin typeface="+mn-lt"/>
                <a:ea typeface="+mn-ea"/>
                <a:cs typeface="+mn-cs"/>
              </a:rPr>
              <a:t>La prueba de aptitud es realizada por el fabricante o un laboratorio de calibración externo o por el comprador o por una combinación de lo anterior.</a:t>
            </a:r>
          </a:p>
          <a:p>
            <a:pPr fontAlgn="auto" hangingPunct="1"/>
            <a:endParaRPr lang="en-GB" sz="1200" kern="1200" dirty="0" smtClean="0">
              <a:solidFill>
                <a:schemeClr val="tx1"/>
              </a:solidFill>
              <a:effectLst/>
              <a:latin typeface="+mn-lt"/>
              <a:ea typeface="+mn-ea"/>
              <a:cs typeface="+mn-cs"/>
            </a:endParaRPr>
          </a:p>
          <a:p>
            <a:pPr fontAlgn="auto" hangingPunct="1"/>
            <a:r>
              <a:rPr lang="es-ES_tradnl" sz="1200" b="0" i="0" kern="1200" dirty="0" smtClean="0">
                <a:solidFill>
                  <a:schemeClr val="tx1"/>
                </a:solidFill>
                <a:effectLst/>
                <a:latin typeface="+mn-lt"/>
                <a:ea typeface="+mn-ea"/>
                <a:cs typeface="+mn-cs"/>
              </a:rPr>
              <a:t>Normalmente, los usuarios no tienen las instalaciones para realizar pruebas de aptitud.</a:t>
            </a:r>
          </a:p>
          <a:p>
            <a:pPr fontAlgn="auto" hangingPunct="1"/>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las pruebas se basan generalmente en criterios de rendimiento y procedimientos establecidos por normas nacionales e internacionales (IEC - </a:t>
            </a:r>
            <a:r>
              <a:rPr lang="en-GB" sz="1200" kern="1200" dirty="0" smtClean="0">
                <a:solidFill>
                  <a:schemeClr val="tx1"/>
                </a:solidFill>
                <a:effectLst/>
                <a:latin typeface="+mn-lt"/>
                <a:ea typeface="+mn-ea"/>
                <a:cs typeface="+mn-cs"/>
              </a:rPr>
              <a:t>International </a:t>
            </a:r>
            <a:r>
              <a:rPr lang="en-GB" sz="1200" kern="1200" dirty="0" err="1" smtClean="0">
                <a:solidFill>
                  <a:schemeClr val="tx1"/>
                </a:solidFill>
                <a:effectLst/>
                <a:latin typeface="+mn-lt"/>
                <a:ea typeface="+mn-ea"/>
                <a:cs typeface="+mn-cs"/>
              </a:rPr>
              <a:t>Electrotechnical</a:t>
            </a:r>
            <a:r>
              <a:rPr lang="en-GB" sz="1200" kern="1200" dirty="0" smtClean="0">
                <a:solidFill>
                  <a:schemeClr val="tx1"/>
                </a:solidFill>
                <a:effectLst/>
                <a:latin typeface="+mn-lt"/>
                <a:ea typeface="+mn-ea"/>
                <a:cs typeface="+mn-cs"/>
              </a:rPr>
              <a:t> Commission</a:t>
            </a:r>
            <a:r>
              <a:rPr lang="es-ES_tradnl" sz="1200" b="0" i="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11</a:t>
            </a:fld>
            <a:endParaRPr lang="en-GB" dirty="0"/>
          </a:p>
        </p:txBody>
      </p:sp>
    </p:spTree>
    <p:extLst>
      <p:ext uri="{BB962C8B-B14F-4D97-AF65-F5344CB8AC3E}">
        <p14:creationId xmlns:p14="http://schemas.microsoft.com/office/powerpoint/2010/main" val="2905718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hangingPunct="0"/>
            <a:r>
              <a:rPr lang="es-ES_tradnl" sz="1200" b="0" i="0" kern="1200" dirty="0" smtClean="0">
                <a:solidFill>
                  <a:schemeClr val="tx1"/>
                </a:solidFill>
                <a:effectLst/>
                <a:latin typeface="+mn-lt"/>
                <a:ea typeface="+mn-ea"/>
                <a:cs typeface="+mn-cs"/>
              </a:rPr>
              <a:t>Cuando los equipos se utilicen en circunstancias inusuales, como en presencia de campos de radiofrecuencia muy elevados, campos magnéticos fuertes o en temperaturas muy rápidamente cambiantes, el usuario final puede pedir que se amplíen las pruebas de aptitud para incluir pruebas adecuadas.</a:t>
            </a:r>
            <a:endParaRPr lang="en-GB" sz="1200" kern="1200" dirty="0" smtClean="0">
              <a:solidFill>
                <a:schemeClr val="tx1"/>
              </a:solidFill>
              <a:effectLst/>
              <a:latin typeface="+mn-lt"/>
              <a:ea typeface="+mn-ea"/>
              <a:cs typeface="+mn-cs"/>
            </a:endParaRPr>
          </a:p>
          <a:p>
            <a:pPr fontAlgn="auto" hangingPunct="1"/>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s-ES_tradnl" sz="120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54D05437-913A-44E9-9FB7-536385B62583}" type="slidenum">
              <a:rPr lang="en-GB" smtClean="0"/>
              <a:t>13</a:t>
            </a:fld>
            <a:endParaRPr lang="en-GB" dirty="0"/>
          </a:p>
        </p:txBody>
      </p:sp>
    </p:spTree>
    <p:extLst>
      <p:ext uri="{BB962C8B-B14F-4D97-AF65-F5344CB8AC3E}">
        <p14:creationId xmlns:p14="http://schemas.microsoft.com/office/powerpoint/2010/main" val="3338975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Magnitudes operacionales:</a:t>
            </a:r>
            <a:r>
              <a:rPr lang="es-ES" baseline="0" dirty="0" smtClean="0"/>
              <a:t> </a:t>
            </a:r>
            <a:r>
              <a:rPr lang="en-GB" sz="1200" i="1" dirty="0" smtClean="0"/>
              <a:t>H</a:t>
            </a:r>
            <a:r>
              <a:rPr lang="en-GB" sz="1200" dirty="0" smtClean="0"/>
              <a:t>*(10) y </a:t>
            </a:r>
            <a:r>
              <a:rPr lang="en-GB" sz="1200" i="1" dirty="0" smtClean="0"/>
              <a:t>H'</a:t>
            </a:r>
            <a:r>
              <a:rPr lang="en-GB" sz="1200" dirty="0" smtClean="0"/>
              <a:t>(0.07,</a:t>
            </a:r>
            <a:r>
              <a:rPr lang="el-GR" sz="1200" dirty="0" smtClean="0"/>
              <a:t>Ω</a:t>
            </a:r>
            <a:r>
              <a:rPr lang="en-GB" sz="1200" dirty="0" smtClean="0"/>
              <a:t>), Bq/cm</a:t>
            </a:r>
            <a:r>
              <a:rPr lang="en-GB" sz="1200" baseline="30000" dirty="0" smtClean="0"/>
              <a:t>2</a:t>
            </a:r>
            <a:r>
              <a:rPr lang="en-GB" sz="1200" dirty="0" smtClean="0"/>
              <a:t>, Bq/m</a:t>
            </a:r>
            <a:r>
              <a:rPr lang="en-GB" sz="1200" baseline="30000" dirty="0" smtClean="0"/>
              <a:t>3</a:t>
            </a:r>
            <a:r>
              <a:rPr lang="en-GB" sz="1200" dirty="0" smtClean="0"/>
              <a:t> etc.</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smtClean="0">
                <a:solidFill>
                  <a:schemeClr val="tx1"/>
                </a:solidFill>
                <a:effectLst/>
                <a:latin typeface="+mn-lt"/>
                <a:ea typeface="+mn-ea"/>
                <a:cs typeface="+mn-cs"/>
              </a:rPr>
              <a:t>La calibración de dosímetros personales o monitores de tasa de dosis es un proceso de tres pasos: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arenBoth"/>
              <a:tabLst/>
              <a:defRPr/>
            </a:pPr>
            <a:r>
              <a:rPr lang="es-ES_tradnl" sz="1200" b="0" i="0" kern="1200" dirty="0" smtClean="0">
                <a:solidFill>
                  <a:schemeClr val="tx1"/>
                </a:solidFill>
                <a:effectLst/>
                <a:latin typeface="+mn-lt"/>
                <a:ea typeface="+mn-ea"/>
                <a:cs typeface="+mn-cs"/>
              </a:rPr>
              <a:t>el valor de una magnitud física, como kerma en aire o fluencia de partículas se mide con un equipo de referencia en un punto de referencia en el campo de radiación utilizado para la calibración.</a:t>
            </a:r>
          </a:p>
          <a:p>
            <a:pPr marL="228600" marR="0" indent="-228600" algn="l" defTabSz="914400" rtl="0" eaLnBrk="1" fontAlgn="auto" latinLnBrk="0" hangingPunct="1">
              <a:lnSpc>
                <a:spcPct val="100000"/>
              </a:lnSpc>
              <a:spcBef>
                <a:spcPts val="0"/>
              </a:spcBef>
              <a:spcAft>
                <a:spcPts val="0"/>
              </a:spcAft>
              <a:buClrTx/>
              <a:buSzTx/>
              <a:buFontTx/>
              <a:buAutoNum type="arabicParenBoth"/>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(2) </a:t>
            </a:r>
            <a:r>
              <a:rPr lang="es-ES_tradnl" sz="1200" b="0" i="0" kern="1200" dirty="0" smtClean="0">
                <a:solidFill>
                  <a:schemeClr val="tx1"/>
                </a:solidFill>
                <a:effectLst/>
                <a:latin typeface="+mn-lt"/>
                <a:ea typeface="+mn-ea"/>
                <a:cs typeface="+mn-cs"/>
              </a:rPr>
              <a:t>el valor de la magnitud de protección radiológica es determinado por la aplicación de un coeficiente de conversión que relaciona la magnitud física a la magnitud de protección radiológica. Los coeficientes de conversión fueron evaluados por comités internacionales y aceptados para uso general por comités internacionales (ICRP-ICRU).</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(3) </a:t>
            </a:r>
            <a:r>
              <a:rPr lang="es-ES_tradnl" sz="1200" b="0" i="0" kern="1200" dirty="0" smtClean="0">
                <a:solidFill>
                  <a:schemeClr val="tx1"/>
                </a:solidFill>
                <a:effectLst/>
                <a:latin typeface="+mn-lt"/>
                <a:ea typeface="+mn-ea"/>
                <a:cs typeface="+mn-cs"/>
              </a:rPr>
              <a:t>el equipo que se está calibrando se coloca en el punto de referencia para determinar la respuesta del equipo a la magnitud de protección radiológica, p. ej., la tasa de dosis ambiental o direccional equivalente. </a:t>
            </a:r>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15</a:t>
            </a:fld>
            <a:endParaRPr lang="en-GB"/>
          </a:p>
        </p:txBody>
      </p:sp>
    </p:spTree>
    <p:extLst>
      <p:ext uri="{BB962C8B-B14F-4D97-AF65-F5344CB8AC3E}">
        <p14:creationId xmlns:p14="http://schemas.microsoft.com/office/powerpoint/2010/main" val="1396136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s-ES_tradnl" sz="1200" b="0" i="0" kern="1200" dirty="0" smtClean="0">
                <a:solidFill>
                  <a:schemeClr val="tx1"/>
                </a:solidFill>
                <a:effectLst/>
                <a:latin typeface="+mn-lt"/>
                <a:ea typeface="+mn-ea"/>
                <a:cs typeface="+mn-cs"/>
              </a:rPr>
              <a:t>Fuentes de calibración y tasas de dosis deben ser trazables a un laboratorio estándar primario.</a:t>
            </a:r>
          </a:p>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16</a:t>
            </a:fld>
            <a:endParaRPr lang="en-GB"/>
          </a:p>
        </p:txBody>
      </p:sp>
    </p:spTree>
    <p:extLst>
      <p:ext uri="{BB962C8B-B14F-4D97-AF65-F5344CB8AC3E}">
        <p14:creationId xmlns:p14="http://schemas.microsoft.com/office/powerpoint/2010/main" val="20785905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a:solidFill>
                  <a:srgbClr val="FFFFFF"/>
                </a:solidFill>
                <a:latin typeface="Arial" charset="0"/>
              </a:rPr>
              <a:t>IAEA</a:t>
            </a:r>
          </a:p>
          <a:p>
            <a:pPr algn="ctr">
              <a:spcBef>
                <a:spcPct val="50000"/>
              </a:spcBef>
            </a:pPr>
            <a:r>
              <a:rPr lang="en-US" sz="900" b="1" dirty="0">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‹nº›</a:t>
            </a:fld>
            <a:endParaRPr lang="en-US" dirty="0"/>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‹nº›</a:t>
            </a:fld>
            <a:endParaRPr lang="en-US" dirty="0"/>
          </a:p>
        </p:txBody>
      </p:sp>
    </p:spTree>
    <p:extLst>
      <p:ext uri="{BB962C8B-B14F-4D97-AF65-F5344CB8AC3E}">
        <p14:creationId xmlns:p14="http://schemas.microsoft.com/office/powerpoint/2010/main" val="338245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268288" y="0"/>
            <a:ext cx="8604250" cy="1295400"/>
          </a:xfrm>
        </p:spPr>
        <p:txBody>
          <a:bodyPr/>
          <a:lstStyle/>
          <a:p>
            <a:r>
              <a:rPr lang="pt-BR" smtClean="0"/>
              <a:t>Clique para editar o título mestre</a:t>
            </a:r>
            <a:endParaRPr lang="pt-BR"/>
          </a:p>
        </p:txBody>
      </p:sp>
      <p:sp>
        <p:nvSpPr>
          <p:cNvPr id="3" name="Espaço Reservado para Texto 2"/>
          <p:cNvSpPr>
            <a:spLocks noGrp="1"/>
          </p:cNvSpPr>
          <p:nvPr>
            <p:ph type="body" sz="half" idx="1"/>
          </p:nvPr>
        </p:nvSpPr>
        <p:spPr>
          <a:xfrm>
            <a:off x="268288" y="1412875"/>
            <a:ext cx="4225925" cy="4775200"/>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6613" y="1412875"/>
            <a:ext cx="4225925" cy="4775200"/>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Rectangle 58"/>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GB" altLang="pt-BR" dirty="0"/>
          </a:p>
        </p:txBody>
      </p:sp>
      <p:sp>
        <p:nvSpPr>
          <p:cNvPr id="6" name="Rectangle 59"/>
          <p:cNvSpPr>
            <a:spLocks noGrp="1" noChangeArrowheads="1"/>
          </p:cNvSpPr>
          <p:nvPr>
            <p:ph type="ftr" sz="quarter" idx="11"/>
          </p:nvPr>
        </p:nvSpPr>
        <p:spPr>
          <a:ln/>
        </p:spPr>
        <p:txBody>
          <a:bodyPr/>
          <a:lstStyle>
            <a:lvl1pPr>
              <a:defRPr/>
            </a:lvl1pPr>
          </a:lstStyle>
          <a:p>
            <a:pPr>
              <a:defRPr/>
            </a:pPr>
            <a:endParaRPr lang="en-GB" altLang="pt-BR" dirty="0"/>
          </a:p>
        </p:txBody>
      </p:sp>
      <p:sp>
        <p:nvSpPr>
          <p:cNvPr id="7" name="Rectangle 60"/>
          <p:cNvSpPr>
            <a:spLocks noGrp="1" noChangeArrowheads="1"/>
          </p:cNvSpPr>
          <p:nvPr>
            <p:ph type="sldNum" sz="quarter" idx="12"/>
          </p:nvPr>
        </p:nvSpPr>
        <p:spPr>
          <a:ln/>
        </p:spPr>
        <p:txBody>
          <a:bodyPr/>
          <a:lstStyle>
            <a:lvl1pPr>
              <a:defRPr/>
            </a:lvl1pPr>
          </a:lstStyle>
          <a:p>
            <a:pPr>
              <a:defRPr/>
            </a:pPr>
            <a:fld id="{8568F1B2-E46C-45CF-AE36-E6803BF628EB}" type="slidenum">
              <a:rPr lang="en-GB" altLang="pt-BR"/>
              <a:pPr>
                <a:defRPr/>
              </a:pPr>
              <a:t>‹nº›</a:t>
            </a:fld>
            <a:endParaRPr lang="en-GB" altLang="pt-BR" dirty="0"/>
          </a:p>
        </p:txBody>
      </p:sp>
    </p:spTree>
    <p:extLst>
      <p:ext uri="{BB962C8B-B14F-4D97-AF65-F5344CB8AC3E}">
        <p14:creationId xmlns:p14="http://schemas.microsoft.com/office/powerpoint/2010/main" val="3118897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a:xfrm>
            <a:off x="8028384" y="6369050"/>
            <a:ext cx="953691" cy="293688"/>
          </a:xfrm>
        </p:spPr>
        <p:txBody>
          <a:bodyPr/>
          <a:lstStyle>
            <a:lvl1pPr>
              <a:defRPr/>
            </a:lvl1pPr>
          </a:lstStyle>
          <a:p>
            <a:r>
              <a:rPr lang="en-US" dirty="0" err="1" smtClean="0"/>
              <a:t>Página</a:t>
            </a:r>
            <a:r>
              <a:rPr lang="en-US" dirty="0" smtClean="0"/>
              <a:t> </a:t>
            </a:r>
            <a:fld id="{8F25D2BF-40DD-4153-8CA3-FA72C0D116DE}" type="slidenum">
              <a:rPr lang="en-US" smtClean="0"/>
              <a:pPr/>
              <a:t>‹nº›</a:t>
            </a:fld>
            <a:endParaRPr lang="en-US" dirty="0"/>
          </a:p>
        </p:txBody>
      </p:sp>
    </p:spTree>
    <p:extLst>
      <p:ext uri="{BB962C8B-B14F-4D97-AF65-F5344CB8AC3E}">
        <p14:creationId xmlns:p14="http://schemas.microsoft.com/office/powerpoint/2010/main" val="92519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pPr/>
              <a:t>‹nº›</a:t>
            </a:fld>
            <a:endParaRPr lang="en-US" dirty="0"/>
          </a:p>
        </p:txBody>
      </p:sp>
    </p:spTree>
    <p:extLst>
      <p:ext uri="{BB962C8B-B14F-4D97-AF65-F5344CB8AC3E}">
        <p14:creationId xmlns:p14="http://schemas.microsoft.com/office/powerpoint/2010/main" val="27977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‹nº›</a:t>
            </a:fld>
            <a:endParaRPr lang="en-US" dirty="0"/>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‹nº›</a:t>
            </a:fld>
            <a:endParaRPr lang="en-US" dirty="0"/>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‹nº›</a:t>
            </a:fld>
            <a:endParaRPr lang="en-US" dirty="0"/>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‹nº›</a:t>
            </a:fld>
            <a:endParaRPr lang="en-US" dirty="0"/>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‹nº›</a:t>
            </a:fld>
            <a:endParaRPr lang="en-US" dirty="0"/>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‹nº›</a:t>
            </a:fld>
            <a:endParaRPr lang="en-US" dirty="0"/>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dirty="0">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hidden">
          <a:xfrm>
            <a:off x="0" y="-28575"/>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dirty="0"/>
          </a:p>
        </p:txBody>
      </p:sp>
      <p:sp>
        <p:nvSpPr>
          <p:cNvPr id="3079" name="Rectangle 7"/>
          <p:cNvSpPr>
            <a:spLocks noGrp="1" noChangeArrowheads="1"/>
          </p:cNvSpPr>
          <p:nvPr>
            <p:ph type="sldNum" sz="quarter" idx="4"/>
          </p:nvPr>
        </p:nvSpPr>
        <p:spPr bwMode="white">
          <a:xfrm>
            <a:off x="7812360" y="6369050"/>
            <a:ext cx="116971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US" dirty="0" err="1" smtClean="0"/>
              <a:t>Página</a:t>
            </a:r>
            <a:r>
              <a:rPr lang="en-US" dirty="0" smtClean="0"/>
              <a:t> </a:t>
            </a:r>
            <a:fld id="{E358438C-7C3B-4B33-AF5F-D51E5B379824}"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4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audio1.spanishdict.com/audio?lang=es&amp;text=factor-de-calibraci%C3%B3n-ya-sea-obtenido-directamente-durante-el-proceso-de-calibraci%C3%B3n-o-derivado-de-esos-datos-combinados-con-otra-informaci%C3%B3n-sobre-nuclide-energ%C3%ADa-etc"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7" name="Rectangle 3"/>
          <p:cNvSpPr>
            <a:spLocks noGrp="1" noChangeArrowheads="1"/>
          </p:cNvSpPr>
          <p:nvPr>
            <p:ph type="body" idx="1"/>
          </p:nvPr>
        </p:nvSpPr>
        <p:spPr>
          <a:xfrm>
            <a:off x="994718" y="1524000"/>
            <a:ext cx="7465714" cy="4572000"/>
          </a:xfrm>
        </p:spPr>
        <p:txBody>
          <a:bodyPr/>
          <a:lstStyle/>
          <a:p>
            <a:pPr algn="ctr">
              <a:buFontTx/>
              <a:buNone/>
            </a:pPr>
            <a:endParaRPr lang="en-US" altLang="en-US" sz="3600" dirty="0"/>
          </a:p>
          <a:p>
            <a:pPr algn="ctr">
              <a:buFontTx/>
              <a:buNone/>
            </a:pPr>
            <a:r>
              <a:rPr lang="es-ES_tradnl" altLang="en-US" sz="3200" b="1" smtClean="0"/>
              <a:t>Lección 2</a:t>
            </a:r>
            <a:endParaRPr lang="es-ES_tradnl" altLang="en-US" sz="3200" b="1" dirty="0" smtClean="0"/>
          </a:p>
          <a:p>
            <a:pPr algn="ctr">
              <a:buFontTx/>
              <a:buNone/>
            </a:pPr>
            <a:endParaRPr lang="es-ES_tradnl" altLang="en-US" sz="3200" b="1" dirty="0" smtClean="0"/>
          </a:p>
          <a:p>
            <a:pPr algn="ctr">
              <a:buFontTx/>
              <a:buNone/>
            </a:pPr>
            <a:r>
              <a:rPr lang="es-ES_tradnl" altLang="en-US" sz="3200" b="1" dirty="0" smtClean="0"/>
              <a:t>Principios básicos de monitorización del lugar de trabajo – PARTE 2</a:t>
            </a:r>
            <a:endParaRPr lang="es-ES_tradnl" altLang="en-US" sz="3200" b="1"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a:t>
            </a:fld>
            <a:endParaRPr lang="en-US" dirty="0"/>
          </a:p>
        </p:txBody>
      </p:sp>
    </p:spTree>
    <p:extLst>
      <p:ext uri="{BB962C8B-B14F-4D97-AF65-F5344CB8AC3E}">
        <p14:creationId xmlns:p14="http://schemas.microsoft.com/office/powerpoint/2010/main" val="3236905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3" name="Rectangle 3"/>
          <p:cNvSpPr>
            <a:spLocks noGrp="1" noChangeArrowheads="1"/>
          </p:cNvSpPr>
          <p:nvPr>
            <p:ph type="body" idx="1"/>
          </p:nvPr>
        </p:nvSpPr>
        <p:spPr>
          <a:xfrm>
            <a:off x="304800" y="16002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r>
              <a:rPr lang="es-ES_tradnl" altLang="en-US" sz="3200" dirty="0" smtClean="0"/>
              <a:t>Pruebas </a:t>
            </a:r>
            <a:r>
              <a:rPr lang="es-ES_tradnl" altLang="en-US" sz="3200" dirty="0"/>
              <a:t>de </a:t>
            </a:r>
            <a:r>
              <a:rPr lang="es-ES_tradnl" altLang="en-US" sz="3200" dirty="0" smtClean="0"/>
              <a:t>aptitud </a:t>
            </a:r>
            <a:r>
              <a:rPr lang="pt-BR" sz="3200" dirty="0" smtClean="0"/>
              <a:t>(</a:t>
            </a:r>
            <a:r>
              <a:rPr lang="pt-BR" sz="3200" i="1" dirty="0" err="1" smtClean="0"/>
              <a:t>type</a:t>
            </a:r>
            <a:r>
              <a:rPr lang="pt-BR" sz="3200" i="1" dirty="0" smtClean="0"/>
              <a:t> </a:t>
            </a:r>
            <a:r>
              <a:rPr lang="pt-BR" sz="3200" i="1" dirty="0" err="1" smtClean="0"/>
              <a:t>tests</a:t>
            </a:r>
            <a:r>
              <a:rPr lang="pt-BR" sz="3200" dirty="0" smtClean="0"/>
              <a:t>)</a:t>
            </a:r>
            <a:endParaRPr lang="en-US" altLang="en-US"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10</a:t>
            </a:fld>
            <a:endParaRPr lang="en-US" dirty="0"/>
          </a:p>
        </p:txBody>
      </p:sp>
    </p:spTree>
    <p:extLst>
      <p:ext uri="{BB962C8B-B14F-4D97-AF65-F5344CB8AC3E}">
        <p14:creationId xmlns:p14="http://schemas.microsoft.com/office/powerpoint/2010/main" val="859281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a:xfrm>
            <a:off x="268288" y="173038"/>
            <a:ext cx="8604250" cy="690562"/>
          </a:xfrm>
        </p:spPr>
        <p:txBody>
          <a:bodyPr/>
          <a:lstStyle/>
          <a:p>
            <a:r>
              <a:rPr lang="pt-BR" dirty="0" err="1" smtClean="0"/>
              <a:t>Pruebas</a:t>
            </a:r>
            <a:r>
              <a:rPr lang="pt-BR" dirty="0" smtClean="0"/>
              <a:t> de </a:t>
            </a:r>
            <a:r>
              <a:rPr lang="pt-BR" dirty="0" err="1" smtClean="0"/>
              <a:t>aptitud</a:t>
            </a:r>
            <a:endParaRPr lang="en-US" altLang="en-US" dirty="0"/>
          </a:p>
        </p:txBody>
      </p:sp>
      <p:sp>
        <p:nvSpPr>
          <p:cNvPr id="595971" name="Rectangle 3"/>
          <p:cNvSpPr>
            <a:spLocks noGrp="1" noChangeArrowheads="1"/>
          </p:cNvSpPr>
          <p:nvPr>
            <p:ph type="body" idx="1"/>
          </p:nvPr>
        </p:nvSpPr>
        <p:spPr>
          <a:xfrm>
            <a:off x="228600" y="1295400"/>
            <a:ext cx="8686800" cy="4267200"/>
          </a:xfrm>
        </p:spPr>
        <p:txBody>
          <a:bodyPr anchor="ctr"/>
          <a:lstStyle/>
          <a:p>
            <a:pPr algn="just">
              <a:lnSpc>
                <a:spcPct val="80000"/>
              </a:lnSpc>
            </a:pPr>
            <a:r>
              <a:rPr lang="es-ES" dirty="0"/>
              <a:t>Los equipos de MLT deben pasar por pruebas de aptitud para demostrar su adecuación</a:t>
            </a:r>
            <a:r>
              <a:rPr lang="es-ES" sz="2400" dirty="0"/>
              <a:t>.</a:t>
            </a:r>
            <a:endParaRPr lang="es-ES" sz="2400" dirty="0" smtClean="0"/>
          </a:p>
          <a:p>
            <a:pPr algn="just">
              <a:lnSpc>
                <a:spcPct val="80000"/>
              </a:lnSpc>
            </a:pPr>
            <a:endParaRPr lang="en-US" altLang="en-US" sz="2400" dirty="0"/>
          </a:p>
          <a:p>
            <a:pPr algn="just">
              <a:lnSpc>
                <a:spcPct val="80000"/>
              </a:lnSpc>
            </a:pPr>
            <a:r>
              <a:rPr lang="es-ES" sz="2400" dirty="0" smtClean="0"/>
              <a:t>Las </a:t>
            </a:r>
            <a:r>
              <a:rPr lang="es-ES" sz="2400" dirty="0"/>
              <a:t>p</a:t>
            </a:r>
            <a:r>
              <a:rPr lang="es-ES" sz="2400" dirty="0" smtClean="0"/>
              <a:t>ruebas de aptitud </a:t>
            </a:r>
            <a:r>
              <a:rPr lang="es-ES" sz="2400" dirty="0"/>
              <a:t>están destinadas a determinar las características de un tipo o modelo de </a:t>
            </a:r>
            <a:r>
              <a:rPr lang="es-ES" sz="2400" dirty="0" smtClean="0"/>
              <a:t>equipo </a:t>
            </a:r>
            <a:r>
              <a:rPr lang="es-ES" sz="2400" dirty="0"/>
              <a:t>en una serie de condiciones de </a:t>
            </a:r>
            <a:r>
              <a:rPr lang="es-ES" sz="2400" dirty="0" smtClean="0"/>
              <a:t>trabajo.</a:t>
            </a:r>
          </a:p>
          <a:p>
            <a:pPr algn="just">
              <a:lnSpc>
                <a:spcPct val="80000"/>
              </a:lnSpc>
            </a:pPr>
            <a:endParaRPr lang="en-US" altLang="en-US" sz="2400" dirty="0" smtClean="0"/>
          </a:p>
          <a:p>
            <a:pPr algn="just">
              <a:lnSpc>
                <a:spcPct val="80000"/>
              </a:lnSpc>
            </a:pPr>
            <a:r>
              <a:rPr lang="es-ES" sz="2400" dirty="0" smtClean="0"/>
              <a:t>La prueba es </a:t>
            </a:r>
            <a:r>
              <a:rPr lang="es-ES" sz="2400" dirty="0"/>
              <a:t>generalmente </a:t>
            </a:r>
            <a:r>
              <a:rPr lang="es-ES" sz="2400" dirty="0" smtClean="0"/>
              <a:t>realizada </a:t>
            </a:r>
            <a:r>
              <a:rPr lang="es-ES" sz="2400" dirty="0"/>
              <a:t>por el fabricante del </a:t>
            </a:r>
            <a:r>
              <a:rPr lang="es-ES" sz="2400" dirty="0" smtClean="0"/>
              <a:t>equipo.</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11</a:t>
            </a:fld>
            <a:endParaRPr lang="en-US" dirty="0"/>
          </a:p>
        </p:txBody>
      </p:sp>
    </p:spTree>
    <p:extLst>
      <p:ext uri="{BB962C8B-B14F-4D97-AF65-F5344CB8AC3E}">
        <p14:creationId xmlns:p14="http://schemas.microsoft.com/office/powerpoint/2010/main" val="236515332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Normas IEC para equipos de MLT</a:t>
            </a:r>
            <a:endParaRPr lang="en-GB" dirty="0"/>
          </a:p>
        </p:txBody>
      </p:sp>
      <p:sp>
        <p:nvSpPr>
          <p:cNvPr id="3" name="Content Placeholder 2"/>
          <p:cNvSpPr>
            <a:spLocks noGrp="1"/>
          </p:cNvSpPr>
          <p:nvPr>
            <p:ph idx="1"/>
          </p:nvPr>
        </p:nvSpPr>
        <p:spPr>
          <a:xfrm>
            <a:off x="129912" y="1340768"/>
            <a:ext cx="8991600" cy="4775200"/>
          </a:xfrm>
        </p:spPr>
        <p:txBody>
          <a:bodyPr/>
          <a:lstStyle/>
          <a:p>
            <a:pPr algn="just"/>
            <a:r>
              <a:rPr lang="en-GB" dirty="0"/>
              <a:t>IEC 60532:2010 </a:t>
            </a:r>
            <a:r>
              <a:rPr lang="en-GB" dirty="0" smtClean="0"/>
              <a:t>– </a:t>
            </a:r>
            <a:r>
              <a:rPr lang="es-ES_tradnl" dirty="0" smtClean="0"/>
              <a:t>monitores de </a:t>
            </a:r>
            <a:r>
              <a:rPr lang="es-ES_tradnl" dirty="0"/>
              <a:t>tasa de </a:t>
            </a:r>
            <a:r>
              <a:rPr lang="es-ES_tradnl" dirty="0" smtClean="0"/>
              <a:t>dosis.</a:t>
            </a:r>
          </a:p>
          <a:p>
            <a:pPr algn="just"/>
            <a:endParaRPr lang="en-GB" dirty="0" smtClean="0"/>
          </a:p>
          <a:p>
            <a:pPr algn="just"/>
            <a:r>
              <a:rPr lang="en-GB" dirty="0" smtClean="0"/>
              <a:t>IEC 60846-1:2009 – </a:t>
            </a:r>
            <a:r>
              <a:rPr lang="es-ES_tradnl" dirty="0"/>
              <a:t>especifica los requisitos de diseño y las características de </a:t>
            </a:r>
            <a:r>
              <a:rPr lang="es-ES_tradnl" dirty="0" smtClean="0"/>
              <a:t>desempeño </a:t>
            </a:r>
            <a:r>
              <a:rPr lang="es-ES_tradnl" dirty="0"/>
              <a:t>de </a:t>
            </a:r>
            <a:r>
              <a:rPr lang="es-ES_tradnl" dirty="0" smtClean="0"/>
              <a:t>monitores </a:t>
            </a:r>
            <a:r>
              <a:rPr lang="es-ES_tradnl" dirty="0"/>
              <a:t>de </a:t>
            </a:r>
            <a:r>
              <a:rPr lang="es-ES_tradnl" dirty="0" smtClean="0"/>
              <a:t>tasa de dosis.</a:t>
            </a:r>
            <a:endParaRPr lang="en-GB" dirty="0" smtClean="0"/>
          </a:p>
          <a:p>
            <a:pPr algn="just"/>
            <a:endParaRPr lang="en-GB" dirty="0" smtClean="0"/>
          </a:p>
          <a:p>
            <a:pPr algn="just"/>
            <a:r>
              <a:rPr lang="en-GB" dirty="0" smtClean="0"/>
              <a:t>IEC </a:t>
            </a:r>
            <a:r>
              <a:rPr lang="en-GB" dirty="0"/>
              <a:t>60846-2:2007 </a:t>
            </a:r>
            <a:r>
              <a:rPr lang="en-GB" dirty="0" smtClean="0"/>
              <a:t>– </a:t>
            </a:r>
            <a:r>
              <a:rPr lang="es-ES_tradnl" dirty="0"/>
              <a:t>monitores portátiles</a:t>
            </a:r>
            <a:r>
              <a:rPr lang="en-GB" dirty="0" smtClean="0"/>
              <a:t>.</a:t>
            </a:r>
          </a:p>
          <a:p>
            <a:pPr algn="just"/>
            <a:r>
              <a:rPr lang="en-GB" dirty="0"/>
              <a:t>	</a:t>
            </a:r>
          </a:p>
          <a:p>
            <a:pPr algn="just"/>
            <a:r>
              <a:rPr lang="en-GB" dirty="0" smtClean="0"/>
              <a:t>IEC </a:t>
            </a:r>
            <a:r>
              <a:rPr lang="en-GB" dirty="0"/>
              <a:t>61005:2003 </a:t>
            </a:r>
            <a:r>
              <a:rPr lang="en-GB" dirty="0" smtClean="0"/>
              <a:t>- </a:t>
            </a:r>
            <a:r>
              <a:rPr lang="es-ES_tradnl" dirty="0"/>
              <a:t>e</a:t>
            </a:r>
            <a:r>
              <a:rPr lang="es-ES_tradnl" dirty="0" smtClean="0"/>
              <a:t>specifica las </a:t>
            </a:r>
            <a:r>
              <a:rPr lang="es-ES_tradnl" dirty="0"/>
              <a:t>características de desempeño de monitores de tasa de dosis de neutrones.</a:t>
            </a:r>
            <a:r>
              <a:rPr lang="en-GB" sz="3000" dirty="0"/>
              <a:t>	</a:t>
            </a:r>
          </a:p>
          <a:p>
            <a:endParaRPr lang="en-GB" sz="3000" dirty="0"/>
          </a:p>
          <a:p>
            <a:endParaRPr lang="en-GB" sz="30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12</a:t>
            </a:fld>
            <a:endParaRPr lang="en-US" dirty="0"/>
          </a:p>
        </p:txBody>
      </p:sp>
    </p:spTree>
    <p:extLst>
      <p:ext uri="{BB962C8B-B14F-4D97-AF65-F5344CB8AC3E}">
        <p14:creationId xmlns:p14="http://schemas.microsoft.com/office/powerpoint/2010/main" val="1154714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2" name="Rectangle 2"/>
          <p:cNvSpPr>
            <a:spLocks noGrp="1" noChangeArrowheads="1"/>
          </p:cNvSpPr>
          <p:nvPr>
            <p:ph type="title"/>
          </p:nvPr>
        </p:nvSpPr>
        <p:spPr/>
        <p:txBody>
          <a:bodyPr/>
          <a:lstStyle/>
          <a:p>
            <a:r>
              <a:rPr lang="pt-BR" dirty="0" err="1" smtClean="0"/>
              <a:t>Pruebas</a:t>
            </a:r>
            <a:r>
              <a:rPr lang="pt-BR" dirty="0" smtClean="0"/>
              <a:t> de </a:t>
            </a:r>
            <a:r>
              <a:rPr lang="pt-BR" dirty="0" err="1" smtClean="0"/>
              <a:t>aptitud</a:t>
            </a:r>
            <a:endParaRPr lang="en-US" altLang="en-US" dirty="0"/>
          </a:p>
        </p:txBody>
      </p:sp>
      <p:sp>
        <p:nvSpPr>
          <p:cNvPr id="721923" name="Rectangle 3"/>
          <p:cNvSpPr>
            <a:spLocks noGrp="1" noChangeArrowheads="1"/>
          </p:cNvSpPr>
          <p:nvPr>
            <p:ph type="body" idx="1"/>
          </p:nvPr>
        </p:nvSpPr>
        <p:spPr>
          <a:xfrm>
            <a:off x="274638" y="1740024"/>
            <a:ext cx="8593137" cy="3417168"/>
          </a:xfrm>
        </p:spPr>
        <p:txBody>
          <a:bodyPr/>
          <a:lstStyle/>
          <a:p>
            <a:pPr algn="just">
              <a:spcBef>
                <a:spcPts val="0"/>
              </a:spcBef>
            </a:pPr>
            <a:r>
              <a:rPr lang="es-ES" dirty="0"/>
              <a:t>Son ensayos </a:t>
            </a:r>
            <a:r>
              <a:rPr lang="es-ES" sz="2400" dirty="0" smtClean="0"/>
              <a:t>exhaustivos </a:t>
            </a:r>
            <a:r>
              <a:rPr lang="es-ES" sz="2400" dirty="0"/>
              <a:t>para determinar el </a:t>
            </a:r>
            <a:r>
              <a:rPr lang="es-ES" altLang="pt-BR" sz="2400" dirty="0"/>
              <a:t>desempeño</a:t>
            </a:r>
            <a:r>
              <a:rPr lang="es-ES" sz="2400" dirty="0" smtClean="0"/>
              <a:t> </a:t>
            </a:r>
            <a:r>
              <a:rPr lang="es-ES" sz="2400" dirty="0"/>
              <a:t>radiológico </a:t>
            </a:r>
            <a:r>
              <a:rPr lang="es-ES" sz="2400" dirty="0" smtClean="0"/>
              <a:t>del equipo (p</a:t>
            </a:r>
            <a:r>
              <a:rPr lang="es-ES" sz="2400" dirty="0"/>
              <a:t>. ej., respuesta, linealidad, </a:t>
            </a:r>
            <a:r>
              <a:rPr lang="es-ES" sz="2400" dirty="0" smtClean="0"/>
              <a:t>dependencia </a:t>
            </a:r>
            <a:r>
              <a:rPr lang="es-ES" altLang="pt-BR" sz="2400" dirty="0"/>
              <a:t>energética </a:t>
            </a:r>
            <a:r>
              <a:rPr lang="es-ES" sz="2400" dirty="0" smtClean="0"/>
              <a:t>y angular</a:t>
            </a:r>
            <a:r>
              <a:rPr lang="es-ES" sz="2400" dirty="0"/>
              <a:t>, etc.) y el </a:t>
            </a:r>
            <a:r>
              <a:rPr lang="es-ES" altLang="pt-BR" sz="2400" dirty="0"/>
              <a:t>desempeño</a:t>
            </a:r>
            <a:r>
              <a:rPr lang="es-ES" sz="2400" dirty="0" smtClean="0"/>
              <a:t> </a:t>
            </a:r>
            <a:r>
              <a:rPr lang="es-ES" sz="2400" dirty="0"/>
              <a:t>ambiental, eléctrico y mecánico</a:t>
            </a:r>
            <a:r>
              <a:rPr lang="es-ES" sz="2400" dirty="0" smtClean="0"/>
              <a:t>.</a:t>
            </a:r>
          </a:p>
          <a:p>
            <a:pPr algn="just">
              <a:spcBef>
                <a:spcPts val="0"/>
              </a:spcBef>
            </a:pPr>
            <a:endParaRPr lang="en-US" altLang="en-US" sz="2400" dirty="0"/>
          </a:p>
          <a:p>
            <a:pPr algn="just"/>
            <a:r>
              <a:rPr lang="es-ES" sz="2400" dirty="0"/>
              <a:t>El conocimiento de las características del </a:t>
            </a:r>
            <a:r>
              <a:rPr lang="es-ES" sz="2400" dirty="0" smtClean="0"/>
              <a:t>equipo </a:t>
            </a:r>
            <a:r>
              <a:rPr lang="es-ES" sz="2400" dirty="0"/>
              <a:t>es la base para la elección de un </a:t>
            </a:r>
            <a:r>
              <a:rPr lang="es-ES" sz="2400" dirty="0" smtClean="0"/>
              <a:t>equipo adecuado.</a:t>
            </a: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13</a:t>
            </a:fld>
            <a:endParaRPr lang="en-US" dirty="0"/>
          </a:p>
        </p:txBody>
      </p:sp>
    </p:spTree>
    <p:extLst>
      <p:ext uri="{BB962C8B-B14F-4D97-AF65-F5344CB8AC3E}">
        <p14:creationId xmlns:p14="http://schemas.microsoft.com/office/powerpoint/2010/main" val="2855911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7" name="Rectangle 3"/>
          <p:cNvSpPr>
            <a:spLocks noGrp="1" noChangeArrowheads="1"/>
          </p:cNvSpPr>
          <p:nvPr>
            <p:ph type="body" idx="1"/>
          </p:nvPr>
        </p:nvSpPr>
        <p:spPr>
          <a:xfrm>
            <a:off x="304800" y="1295400"/>
            <a:ext cx="8604250" cy="4775200"/>
          </a:xfrm>
        </p:spPr>
        <p:txBody>
          <a:bodyPr/>
          <a:lstStyle/>
          <a:p>
            <a:pPr algn="ctr">
              <a:buFontTx/>
              <a:buNone/>
            </a:pPr>
            <a:endParaRPr lang="en-GB" altLang="en-US" sz="3600" dirty="0">
              <a:solidFill>
                <a:schemeClr val="tx1"/>
              </a:solidFill>
            </a:endParaRPr>
          </a:p>
          <a:p>
            <a:pPr algn="ctr">
              <a:buFontTx/>
              <a:buNone/>
            </a:pPr>
            <a:endParaRPr lang="en-GB" altLang="en-US" sz="3600" dirty="0">
              <a:solidFill>
                <a:schemeClr val="tx1"/>
              </a:solidFill>
            </a:endParaRPr>
          </a:p>
          <a:p>
            <a:pPr algn="ctr">
              <a:buFontTx/>
              <a:buNone/>
            </a:pPr>
            <a:endParaRPr lang="en-GB" altLang="en-US" sz="3600" dirty="0">
              <a:solidFill>
                <a:schemeClr val="tx1"/>
              </a:solidFill>
            </a:endParaRPr>
          </a:p>
          <a:p>
            <a:pPr marL="457200" lvl="1" indent="0" algn="ctr">
              <a:lnSpc>
                <a:spcPct val="90000"/>
              </a:lnSpc>
              <a:buNone/>
            </a:pPr>
            <a:r>
              <a:rPr lang="pt-BR" sz="3200" dirty="0" err="1" smtClean="0"/>
              <a:t>Calibración</a:t>
            </a:r>
            <a:r>
              <a:rPr lang="pt-BR" sz="3200" dirty="0" smtClean="0"/>
              <a:t> </a:t>
            </a:r>
            <a:r>
              <a:rPr lang="pt-BR" sz="3200" dirty="0"/>
              <a:t>y </a:t>
            </a:r>
            <a:r>
              <a:rPr lang="pt-BR" sz="3200" dirty="0" err="1"/>
              <a:t>verificación</a:t>
            </a:r>
            <a:endParaRPr lang="pt-BR"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14</a:t>
            </a:fld>
            <a:endParaRPr lang="en-US" dirty="0"/>
          </a:p>
        </p:txBody>
      </p:sp>
    </p:spTree>
    <p:extLst>
      <p:ext uri="{BB962C8B-B14F-4D97-AF65-F5344CB8AC3E}">
        <p14:creationId xmlns:p14="http://schemas.microsoft.com/office/powerpoint/2010/main" val="4039470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019" name="Rectangle 3"/>
          <p:cNvSpPr>
            <a:spLocks noGrp="1" noChangeArrowheads="1"/>
          </p:cNvSpPr>
          <p:nvPr>
            <p:ph type="body" idx="1"/>
          </p:nvPr>
        </p:nvSpPr>
        <p:spPr>
          <a:xfrm>
            <a:off x="107504" y="1504528"/>
            <a:ext cx="8382000" cy="4876800"/>
          </a:xfrm>
        </p:spPr>
        <p:txBody>
          <a:bodyPr anchor="ctr"/>
          <a:lstStyle/>
          <a:p>
            <a:pPr algn="just">
              <a:lnSpc>
                <a:spcPct val="80000"/>
              </a:lnSpc>
            </a:pPr>
            <a:endParaRPr lang="en-GB" altLang="en-US" sz="2800" dirty="0" smtClean="0"/>
          </a:p>
          <a:p>
            <a:pPr algn="just">
              <a:lnSpc>
                <a:spcPct val="80000"/>
              </a:lnSpc>
            </a:pPr>
            <a:endParaRPr lang="en-GB" altLang="en-US" sz="2800" dirty="0"/>
          </a:p>
          <a:p>
            <a:pPr algn="just">
              <a:lnSpc>
                <a:spcPct val="80000"/>
              </a:lnSpc>
            </a:pPr>
            <a:endParaRPr lang="en-GB" altLang="en-US" sz="2800" dirty="0" smtClean="0"/>
          </a:p>
          <a:p>
            <a:pPr algn="just">
              <a:lnSpc>
                <a:spcPct val="80000"/>
              </a:lnSpc>
            </a:pPr>
            <a:endParaRPr lang="en-GB" altLang="en-US" sz="2800" dirty="0"/>
          </a:p>
          <a:p>
            <a:pPr algn="just">
              <a:lnSpc>
                <a:spcPct val="80000"/>
              </a:lnSpc>
            </a:pPr>
            <a:r>
              <a:rPr lang="es-ES" altLang="pt-BR" sz="2400" dirty="0" smtClean="0"/>
              <a:t>Calibración </a:t>
            </a:r>
            <a:r>
              <a:rPr lang="es-ES" altLang="pt-BR" dirty="0"/>
              <a:t>es el proceso </a:t>
            </a:r>
            <a:r>
              <a:rPr lang="es-ES" altLang="pt-BR" sz="2400" dirty="0"/>
              <a:t>de comparar la indicación del </a:t>
            </a:r>
            <a:r>
              <a:rPr lang="es-ES" altLang="pt-BR" sz="2400" dirty="0" smtClean="0"/>
              <a:t>equipo </a:t>
            </a:r>
            <a:r>
              <a:rPr lang="es-ES" altLang="pt-BR" sz="2400" dirty="0"/>
              <a:t>con el valor convencionalmente verdadero de la magnitud de interés</a:t>
            </a:r>
            <a:r>
              <a:rPr lang="es-ES" altLang="pt-BR" sz="2400" dirty="0" smtClean="0"/>
              <a:t>.</a:t>
            </a:r>
          </a:p>
          <a:p>
            <a:pPr algn="just">
              <a:lnSpc>
                <a:spcPct val="80000"/>
              </a:lnSpc>
            </a:pPr>
            <a:endParaRPr lang="es-ES" altLang="pt-BR" sz="2400" dirty="0"/>
          </a:p>
          <a:p>
            <a:pPr algn="just">
              <a:lnSpc>
                <a:spcPct val="80000"/>
              </a:lnSpc>
            </a:pPr>
            <a:r>
              <a:rPr lang="en-GB" dirty="0"/>
              <a:t>Los </a:t>
            </a:r>
            <a:r>
              <a:rPr lang="en-GB" dirty="0" err="1"/>
              <a:t>equipos</a:t>
            </a:r>
            <a:r>
              <a:rPr lang="en-GB" dirty="0"/>
              <a:t> </a:t>
            </a:r>
            <a:r>
              <a:rPr lang="en-GB" sz="2400" dirty="0" smtClean="0"/>
              <a:t>para MLT </a:t>
            </a:r>
            <a:r>
              <a:rPr lang="es-ES" sz="2400" dirty="0" smtClean="0"/>
              <a:t>deben </a:t>
            </a:r>
            <a:r>
              <a:rPr lang="es-ES" sz="2400" dirty="0"/>
              <a:t>calibrarse en </a:t>
            </a:r>
            <a:r>
              <a:rPr lang="es-ES" dirty="0"/>
              <a:t>las magnitudes operacionales.</a:t>
            </a:r>
          </a:p>
          <a:p>
            <a:pPr algn="just">
              <a:lnSpc>
                <a:spcPct val="80000"/>
              </a:lnSpc>
            </a:pPr>
            <a:endParaRPr lang="en-GB" sz="2400" dirty="0" smtClean="0"/>
          </a:p>
          <a:p>
            <a:pPr algn="just">
              <a:lnSpc>
                <a:spcPct val="90000"/>
              </a:lnSpc>
            </a:pPr>
            <a:r>
              <a:rPr lang="es-ES" altLang="pt-BR" sz="2400" dirty="0"/>
              <a:t>La calibración tiene que ser rastreable: una línea  continua (no quebrada) de mediciones debe conducir al estándar primario.</a:t>
            </a:r>
          </a:p>
          <a:p>
            <a:pPr algn="just">
              <a:lnSpc>
                <a:spcPct val="80000"/>
              </a:lnSpc>
            </a:pPr>
            <a:endParaRPr lang="en-GB" sz="2400" dirty="0" smtClean="0"/>
          </a:p>
          <a:p>
            <a:pPr algn="just">
              <a:lnSpc>
                <a:spcPct val="80000"/>
              </a:lnSpc>
            </a:pPr>
            <a:endParaRPr lang="en-GB" sz="2800" dirty="0">
              <a:solidFill>
                <a:srgbClr val="FF0000"/>
              </a:solidFill>
            </a:endParaRPr>
          </a:p>
          <a:p>
            <a:pPr algn="just">
              <a:lnSpc>
                <a:spcPct val="80000"/>
              </a:lnSpc>
            </a:pPr>
            <a:endParaRPr lang="en-GB" sz="2800" dirty="0" smtClean="0"/>
          </a:p>
          <a:p>
            <a:pPr algn="just">
              <a:lnSpc>
                <a:spcPct val="80000"/>
              </a:lnSpc>
            </a:pPr>
            <a:endParaRPr lang="en-GB" sz="2800" dirty="0"/>
          </a:p>
          <a:p>
            <a:pPr algn="just">
              <a:lnSpc>
                <a:spcPct val="80000"/>
              </a:lnSpc>
              <a:buFontTx/>
              <a:buNone/>
            </a:pPr>
            <a:endParaRPr lang="en-GB" altLang="en-US" sz="2800" dirty="0"/>
          </a:p>
          <a:p>
            <a:pPr algn="just">
              <a:lnSpc>
                <a:spcPct val="80000"/>
              </a:lnSpc>
              <a:buFontTx/>
              <a:buNone/>
            </a:pPr>
            <a:r>
              <a:rPr lang="en-GB" altLang="en-US" sz="2800" b="0" dirty="0"/>
              <a:t>	</a:t>
            </a:r>
            <a:endParaRPr lang="en-US" altLang="en-US" sz="2800" b="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15</a:t>
            </a:fld>
            <a:endParaRPr lang="en-US" dirty="0"/>
          </a:p>
        </p:txBody>
      </p:sp>
      <p:sp>
        <p:nvSpPr>
          <p:cNvPr id="3" name="Título 2"/>
          <p:cNvSpPr>
            <a:spLocks noGrp="1"/>
          </p:cNvSpPr>
          <p:nvPr>
            <p:ph type="title"/>
          </p:nvPr>
        </p:nvSpPr>
        <p:spPr/>
        <p:txBody>
          <a:bodyPr/>
          <a:lstStyle/>
          <a:p>
            <a:r>
              <a:rPr lang="pt-BR" dirty="0" err="1"/>
              <a:t>Calibración</a:t>
            </a:r>
            <a:endParaRPr lang="pt-BR" dirty="0"/>
          </a:p>
        </p:txBody>
      </p:sp>
    </p:spTree>
    <p:extLst>
      <p:ext uri="{BB962C8B-B14F-4D97-AF65-F5344CB8AC3E}">
        <p14:creationId xmlns:p14="http://schemas.microsoft.com/office/powerpoint/2010/main" val="45674181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err="1"/>
              <a:t>Calibración</a:t>
            </a:r>
            <a:endParaRPr lang="en-US" u="sng" dirty="0"/>
          </a:p>
        </p:txBody>
      </p:sp>
      <p:sp>
        <p:nvSpPr>
          <p:cNvPr id="3" name="Content Placeholder 2"/>
          <p:cNvSpPr>
            <a:spLocks noGrp="1"/>
          </p:cNvSpPr>
          <p:nvPr>
            <p:ph idx="1"/>
          </p:nvPr>
        </p:nvSpPr>
        <p:spPr>
          <a:xfrm>
            <a:off x="360040" y="1809328"/>
            <a:ext cx="8244408" cy="2843808"/>
          </a:xfrm>
        </p:spPr>
        <p:txBody>
          <a:bodyPr/>
          <a:lstStyle/>
          <a:p>
            <a:pPr algn="just">
              <a:lnSpc>
                <a:spcPct val="80000"/>
              </a:lnSpc>
            </a:pPr>
            <a:r>
              <a:rPr lang="es-ES" sz="2400" dirty="0"/>
              <a:t>Las </a:t>
            </a:r>
            <a:r>
              <a:rPr lang="es-ES" sz="2400" dirty="0" smtClean="0"/>
              <a:t>magnitudes </a:t>
            </a:r>
            <a:r>
              <a:rPr lang="es-ES" sz="2400" dirty="0"/>
              <a:t>y unidades utilizadas en la calibración deben, siempre que sea posible, seguir las recomendaciones </a:t>
            </a:r>
            <a:r>
              <a:rPr lang="es-ES" sz="2400" dirty="0" smtClean="0"/>
              <a:t>de </a:t>
            </a:r>
            <a:r>
              <a:rPr lang="es-ES" sz="2400" dirty="0"/>
              <a:t>la ICRU</a:t>
            </a:r>
            <a:r>
              <a:rPr lang="en-GB" altLang="en-US" sz="2400" dirty="0" smtClean="0"/>
              <a:t>.</a:t>
            </a:r>
          </a:p>
          <a:p>
            <a:pPr algn="just">
              <a:lnSpc>
                <a:spcPct val="80000"/>
              </a:lnSpc>
            </a:pPr>
            <a:endParaRPr lang="en-GB" altLang="en-US" dirty="0"/>
          </a:p>
          <a:p>
            <a:pPr algn="just">
              <a:lnSpc>
                <a:spcPct val="80000"/>
              </a:lnSpc>
            </a:pPr>
            <a:r>
              <a:rPr lang="es-ES" altLang="pt-BR" sz="2400" dirty="0" smtClean="0"/>
              <a:t>Más </a:t>
            </a:r>
            <a:r>
              <a:rPr lang="es-ES" altLang="pt-BR" sz="2400" dirty="0"/>
              <a:t>información se da en el “Safety </a:t>
            </a:r>
            <a:r>
              <a:rPr lang="es-ES" altLang="pt-BR" sz="2400" dirty="0" err="1"/>
              <a:t>report</a:t>
            </a:r>
            <a:r>
              <a:rPr lang="es-ES" altLang="pt-BR" sz="2400" dirty="0"/>
              <a:t> series 16</a:t>
            </a:r>
            <a:r>
              <a:rPr lang="es-ES" altLang="pt-BR" sz="2400" dirty="0" smtClean="0"/>
              <a:t>,</a:t>
            </a:r>
            <a:r>
              <a:rPr lang="es-ES" altLang="pt-BR" sz="2400" i="1" dirty="0" smtClean="0"/>
              <a:t>” Serie </a:t>
            </a:r>
            <a:r>
              <a:rPr lang="es-ES" altLang="pt-BR" sz="2400" i="1" dirty="0"/>
              <a:t>de informes de seguridad 16, </a:t>
            </a:r>
            <a:r>
              <a:rPr lang="es-ES" altLang="pt-BR" sz="2400" i="1" dirty="0" smtClean="0"/>
              <a:t>(Calibración </a:t>
            </a:r>
            <a:r>
              <a:rPr lang="es-ES" altLang="pt-BR" sz="2400" i="1" dirty="0"/>
              <a:t>de </a:t>
            </a:r>
            <a:r>
              <a:rPr lang="es-ES" altLang="pt-BR" sz="2400" i="1" dirty="0" smtClean="0"/>
              <a:t>equipos </a:t>
            </a:r>
            <a:r>
              <a:rPr lang="es-ES" altLang="pt-BR" sz="2400" i="1" dirty="0"/>
              <a:t>de monitorización de protección radiológica) </a:t>
            </a:r>
            <a:r>
              <a:rPr lang="es-ES" altLang="pt-BR" i="1" dirty="0"/>
              <a:t>del</a:t>
            </a:r>
            <a:r>
              <a:rPr lang="es-ES" altLang="pt-BR" sz="2400" i="1" dirty="0" smtClean="0"/>
              <a:t> OIEA.</a:t>
            </a:r>
            <a:r>
              <a:rPr lang="es-ES" altLang="pt-BR" sz="2400" dirty="0" smtClean="0"/>
              <a:t> </a:t>
            </a:r>
            <a:endParaRPr lang="es-ES" altLang="pt-BR"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16</a:t>
            </a:fld>
            <a:endParaRPr lang="en-US" dirty="0"/>
          </a:p>
        </p:txBody>
      </p:sp>
    </p:spTree>
    <p:extLst>
      <p:ext uri="{BB962C8B-B14F-4D97-AF65-F5344CB8AC3E}">
        <p14:creationId xmlns:p14="http://schemas.microsoft.com/office/powerpoint/2010/main" val="1781982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err="1"/>
              <a:t>Calibración</a:t>
            </a:r>
            <a:endParaRPr lang="en-US" u="sng" dirty="0"/>
          </a:p>
        </p:txBody>
      </p:sp>
      <p:sp>
        <p:nvSpPr>
          <p:cNvPr id="3" name="Content Placeholder 2"/>
          <p:cNvSpPr>
            <a:spLocks noGrp="1"/>
          </p:cNvSpPr>
          <p:nvPr>
            <p:ph idx="1"/>
          </p:nvPr>
        </p:nvSpPr>
        <p:spPr>
          <a:xfrm>
            <a:off x="288032" y="1809328"/>
            <a:ext cx="8244408" cy="3563888"/>
          </a:xfrm>
        </p:spPr>
        <p:txBody>
          <a:bodyPr/>
          <a:lstStyle/>
          <a:p>
            <a:r>
              <a:rPr lang="es-ES" sz="2400" dirty="0" smtClean="0"/>
              <a:t>La </a:t>
            </a:r>
            <a:r>
              <a:rPr lang="es-ES" sz="2400" dirty="0"/>
              <a:t>calibración confirma que el </a:t>
            </a:r>
            <a:r>
              <a:rPr lang="es-ES" sz="2400" dirty="0" smtClean="0"/>
              <a:t>equipo </a:t>
            </a:r>
            <a:r>
              <a:rPr lang="es-ES" sz="2400" dirty="0"/>
              <a:t>funciona según lo esperado por la prueba de </a:t>
            </a:r>
            <a:r>
              <a:rPr lang="es-ES" dirty="0"/>
              <a:t>aptitud; debe </a:t>
            </a:r>
            <a:r>
              <a:rPr lang="es-ES" sz="2400" dirty="0"/>
              <a:t>realizarse antes del primer </a:t>
            </a:r>
            <a:r>
              <a:rPr lang="es-ES" sz="2400" dirty="0" smtClean="0"/>
              <a:t>uso </a:t>
            </a:r>
            <a:r>
              <a:rPr lang="es-ES" sz="2400" dirty="0"/>
              <a:t>y después de una frecuencia requerida por la regulación, por ejemplo </a:t>
            </a:r>
            <a:r>
              <a:rPr lang="es-ES" sz="2400" dirty="0" smtClean="0"/>
              <a:t>anualmente </a:t>
            </a:r>
            <a:r>
              <a:rPr lang="es-ES" sz="2400" dirty="0"/>
              <a:t>y después de </a:t>
            </a:r>
            <a:r>
              <a:rPr lang="es-ES" sz="2400" dirty="0" smtClean="0"/>
              <a:t>una reparación.</a:t>
            </a:r>
          </a:p>
          <a:p>
            <a:endParaRPr lang="es-ES" sz="2400" dirty="0"/>
          </a:p>
          <a:p>
            <a:r>
              <a:rPr lang="es-ES" sz="2400" dirty="0"/>
              <a:t>Se debe adjuntar </a:t>
            </a:r>
            <a:r>
              <a:rPr lang="pt-BR" dirty="0"/>
              <a:t>una </a:t>
            </a:r>
            <a:r>
              <a:rPr lang="pt-BR" dirty="0" smtClean="0"/>
              <a:t>etiqueta </a:t>
            </a:r>
            <a:r>
              <a:rPr lang="es-ES" sz="2400" dirty="0" smtClean="0"/>
              <a:t>al equipo </a:t>
            </a:r>
            <a:r>
              <a:rPr lang="es-ES" sz="2400" dirty="0"/>
              <a:t>para indicar </a:t>
            </a:r>
            <a:r>
              <a:rPr lang="es-ES_tradnl" dirty="0"/>
              <a:t>la validez de la calibración</a:t>
            </a:r>
            <a:r>
              <a:rPr lang="es-ES" sz="2400" dirty="0" smtClean="0"/>
              <a:t> y </a:t>
            </a:r>
            <a:r>
              <a:rPr lang="es-ES" sz="2400" dirty="0"/>
              <a:t>se debe </a:t>
            </a:r>
            <a:r>
              <a:rPr lang="es-ES" dirty="0"/>
              <a:t>guardar el certificado </a:t>
            </a:r>
            <a:r>
              <a:rPr lang="es-ES" sz="2400" dirty="0"/>
              <a:t>de calibración en los </a:t>
            </a:r>
            <a:r>
              <a:rPr lang="es-ES" sz="2400" dirty="0" smtClean="0"/>
              <a:t>archivos.</a:t>
            </a:r>
            <a:endParaRPr lang="en-US" sz="28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17</a:t>
            </a:fld>
            <a:endParaRPr lang="en-US" dirty="0"/>
          </a:p>
        </p:txBody>
      </p:sp>
    </p:spTree>
    <p:extLst>
      <p:ext uri="{BB962C8B-B14F-4D97-AF65-F5344CB8AC3E}">
        <p14:creationId xmlns:p14="http://schemas.microsoft.com/office/powerpoint/2010/main" val="4139129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lvl="1" indent="0">
              <a:lnSpc>
                <a:spcPct val="90000"/>
              </a:lnSpc>
            </a:pPr>
            <a:r>
              <a:rPr lang="pt-BR" dirty="0" err="1" smtClean="0"/>
              <a:t>Verificación</a:t>
            </a:r>
            <a:endParaRPr lang="pt-BR" dirty="0"/>
          </a:p>
        </p:txBody>
      </p:sp>
      <p:sp>
        <p:nvSpPr>
          <p:cNvPr id="3" name="Content Placeholder 2"/>
          <p:cNvSpPr>
            <a:spLocks noGrp="1"/>
          </p:cNvSpPr>
          <p:nvPr>
            <p:ph idx="1"/>
          </p:nvPr>
        </p:nvSpPr>
        <p:spPr>
          <a:xfrm>
            <a:off x="274638" y="1124744"/>
            <a:ext cx="8593137" cy="4572000"/>
          </a:xfrm>
        </p:spPr>
        <p:txBody>
          <a:bodyPr/>
          <a:lstStyle/>
          <a:p>
            <a:pPr marL="0" indent="0" algn="just">
              <a:lnSpc>
                <a:spcPct val="80000"/>
              </a:lnSpc>
              <a:buNone/>
            </a:pPr>
            <a:r>
              <a:rPr lang="en-US" dirty="0"/>
              <a:t>V</a:t>
            </a:r>
            <a:r>
              <a:rPr lang="pt-BR" dirty="0" err="1" smtClean="0"/>
              <a:t>erificación</a:t>
            </a:r>
            <a:r>
              <a:rPr lang="pt-BR" dirty="0" smtClean="0"/>
              <a:t> </a:t>
            </a:r>
            <a:r>
              <a:rPr lang="pt-BR" sz="2400" dirty="0" err="1" smtClean="0"/>
              <a:t>del</a:t>
            </a:r>
            <a:r>
              <a:rPr lang="pt-BR" sz="2400" dirty="0"/>
              <a:t> </a:t>
            </a:r>
            <a:r>
              <a:rPr lang="pt-BR" sz="2400" dirty="0" err="1" smtClean="0"/>
              <a:t>funcionamiento</a:t>
            </a:r>
            <a:r>
              <a:rPr lang="pt-BR" sz="2400" dirty="0" smtClean="0"/>
              <a:t> </a:t>
            </a:r>
            <a:r>
              <a:rPr lang="pt-BR" sz="2400" dirty="0" err="1" smtClean="0"/>
              <a:t>del</a:t>
            </a:r>
            <a:r>
              <a:rPr lang="pt-BR" sz="2400" dirty="0" smtClean="0"/>
              <a:t> equipo:</a:t>
            </a:r>
          </a:p>
          <a:p>
            <a:pPr algn="just">
              <a:lnSpc>
                <a:spcPct val="80000"/>
              </a:lnSpc>
            </a:pPr>
            <a:endParaRPr lang="pt-BR" sz="2400" dirty="0"/>
          </a:p>
          <a:p>
            <a:pPr algn="just">
              <a:lnSpc>
                <a:spcPct val="80000"/>
              </a:lnSpc>
            </a:pPr>
            <a:r>
              <a:rPr lang="es-ES_tradnl" dirty="0"/>
              <a:t>v</a:t>
            </a:r>
            <a:r>
              <a:rPr lang="es-ES_tradnl" dirty="0" smtClean="0"/>
              <a:t>erifica </a:t>
            </a:r>
            <a:r>
              <a:rPr lang="es-ES_tradnl" dirty="0"/>
              <a:t>que el </a:t>
            </a:r>
            <a:r>
              <a:rPr lang="es-ES_tradnl" dirty="0" smtClean="0"/>
              <a:t>equipo </a:t>
            </a:r>
            <a:r>
              <a:rPr lang="es-ES_tradnl" dirty="0"/>
              <a:t>esté funcionando como se esperaba. La </a:t>
            </a:r>
            <a:r>
              <a:rPr lang="en-US" dirty="0" smtClean="0"/>
              <a:t>v</a:t>
            </a:r>
            <a:r>
              <a:rPr lang="pt-BR" dirty="0" err="1" smtClean="0"/>
              <a:t>erificación</a:t>
            </a:r>
            <a:r>
              <a:rPr lang="pt-BR" dirty="0" smtClean="0"/>
              <a:t> </a:t>
            </a:r>
            <a:r>
              <a:rPr lang="es-ES_tradnl" dirty="0" smtClean="0"/>
              <a:t>se </a:t>
            </a:r>
            <a:r>
              <a:rPr lang="es-ES_tradnl" dirty="0"/>
              <a:t>realiza a intervalos regulares, cortos. Por ejemplo, antes de cada uso o como se defina en los </a:t>
            </a:r>
            <a:r>
              <a:rPr lang="es-ES_tradnl" dirty="0" smtClean="0"/>
              <a:t>procedimientos;</a:t>
            </a:r>
          </a:p>
          <a:p>
            <a:pPr algn="just">
              <a:lnSpc>
                <a:spcPct val="80000"/>
              </a:lnSpc>
            </a:pPr>
            <a:endParaRPr lang="en-US" dirty="0"/>
          </a:p>
          <a:p>
            <a:pPr algn="just">
              <a:lnSpc>
                <a:spcPct val="80000"/>
              </a:lnSpc>
            </a:pPr>
            <a:r>
              <a:rPr lang="es-ES_tradnl" dirty="0"/>
              <a:t>incluye un conjunto de verificaciones </a:t>
            </a:r>
            <a:r>
              <a:rPr lang="es-ES_tradnl" dirty="0" smtClean="0"/>
              <a:t>sencillas </a:t>
            </a:r>
            <a:r>
              <a:rPr lang="es-ES_tradnl" dirty="0"/>
              <a:t>que buscan problemas importantes. Incluye inspección física del </a:t>
            </a:r>
            <a:r>
              <a:rPr lang="es-ES_tradnl" dirty="0" smtClean="0"/>
              <a:t>equipo, batería</a:t>
            </a:r>
            <a:r>
              <a:rPr lang="es-ES_tradnl" dirty="0"/>
              <a:t>, radiación de fondo</a:t>
            </a:r>
            <a:r>
              <a:rPr lang="es-ES_tradnl" dirty="0" smtClean="0"/>
              <a:t> </a:t>
            </a:r>
            <a:r>
              <a:rPr lang="es-ES_tradnl" dirty="0"/>
              <a:t>y comprobación </a:t>
            </a:r>
            <a:r>
              <a:rPr lang="es-ES_tradnl" dirty="0" smtClean="0"/>
              <a:t>con una fuente, </a:t>
            </a:r>
            <a:endParaRPr lang="es-ES_tradnl" strike="sngStrike" dirty="0" smtClean="0">
              <a:solidFill>
                <a:srgbClr val="FF0000"/>
              </a:solidFill>
            </a:endParaRPr>
          </a:p>
          <a:p>
            <a:pPr algn="just">
              <a:lnSpc>
                <a:spcPct val="80000"/>
              </a:lnSpc>
            </a:pPr>
            <a:endParaRPr lang="en-US" dirty="0" smtClean="0"/>
          </a:p>
          <a:p>
            <a:pPr algn="just">
              <a:lnSpc>
                <a:spcPct val="80000"/>
              </a:lnSpc>
            </a:pPr>
            <a:r>
              <a:rPr lang="es-ES_tradnl" dirty="0"/>
              <a:t>los equipos que fallen en la </a:t>
            </a:r>
            <a:r>
              <a:rPr lang="en-US" dirty="0"/>
              <a:t>v</a:t>
            </a:r>
            <a:r>
              <a:rPr lang="pt-BR" dirty="0" err="1"/>
              <a:t>erificación</a:t>
            </a:r>
            <a:r>
              <a:rPr lang="es-ES_tradnl" dirty="0"/>
              <a:t> deben ser identificados y retirados del servicio.</a:t>
            </a:r>
            <a:endParaRPr lang="en-US" dirty="0"/>
          </a:p>
          <a:p>
            <a:pPr marL="0" indent="0" algn="just">
              <a:lnSpc>
                <a:spcPct val="80000"/>
              </a:lnSpc>
              <a:buNone/>
            </a:pP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18</a:t>
            </a:fld>
            <a:endParaRPr lang="en-US" dirty="0"/>
          </a:p>
        </p:txBody>
      </p:sp>
    </p:spTree>
    <p:extLst>
      <p:ext uri="{BB962C8B-B14F-4D97-AF65-F5344CB8AC3E}">
        <p14:creationId xmlns:p14="http://schemas.microsoft.com/office/powerpoint/2010/main" val="731750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1" name="Rectangle 1027"/>
          <p:cNvSpPr>
            <a:spLocks noGrp="1" noChangeArrowheads="1"/>
          </p:cNvSpPr>
          <p:nvPr>
            <p:ph type="body" idx="1"/>
          </p:nvPr>
        </p:nvSpPr>
        <p:spPr>
          <a:xfrm>
            <a:off x="1354758" y="1593304"/>
            <a:ext cx="6817642" cy="4572000"/>
          </a:xfrm>
        </p:spPr>
        <p:txBody>
          <a:bodyPr/>
          <a:lstStyle/>
          <a:p>
            <a:pPr algn="ctr">
              <a:buFontTx/>
              <a:buNone/>
            </a:pPr>
            <a:endParaRPr lang="en-GB" altLang="en-US" sz="3600" dirty="0" smtClean="0">
              <a:solidFill>
                <a:schemeClr val="tx1"/>
              </a:solidFill>
            </a:endParaRPr>
          </a:p>
          <a:p>
            <a:pPr algn="ctr">
              <a:buFontTx/>
              <a:buNone/>
            </a:pPr>
            <a:endParaRPr lang="en-GB" altLang="en-US" sz="3600" dirty="0">
              <a:solidFill>
                <a:schemeClr val="tx1"/>
              </a:solidFill>
            </a:endParaRPr>
          </a:p>
          <a:p>
            <a:pPr algn="ctr">
              <a:buFontTx/>
              <a:buNone/>
            </a:pPr>
            <a:r>
              <a:rPr lang="es-ES" sz="3200" dirty="0" smtClean="0"/>
              <a:t>Consideraciones generales para todas las mediciones</a:t>
            </a:r>
            <a:endParaRPr lang="en-US" altLang="en-US"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19</a:t>
            </a:fld>
            <a:endParaRPr lang="en-US" dirty="0"/>
          </a:p>
        </p:txBody>
      </p:sp>
    </p:spTree>
    <p:extLst>
      <p:ext uri="{BB962C8B-B14F-4D97-AF65-F5344CB8AC3E}">
        <p14:creationId xmlns:p14="http://schemas.microsoft.com/office/powerpoint/2010/main" val="157645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6" name="Rectangle 2"/>
          <p:cNvSpPr>
            <a:spLocks noGrp="1" noChangeArrowheads="1"/>
          </p:cNvSpPr>
          <p:nvPr>
            <p:ph type="title"/>
          </p:nvPr>
        </p:nvSpPr>
        <p:spPr/>
        <p:txBody>
          <a:bodyPr/>
          <a:lstStyle/>
          <a:p>
            <a:r>
              <a:rPr lang="en-US" altLang="en-US" sz="2800" dirty="0" err="1" smtClean="0"/>
              <a:t>Contenido</a:t>
            </a:r>
            <a:endParaRPr lang="en-US" altLang="en-US" sz="2800" u="sng" dirty="0"/>
          </a:p>
        </p:txBody>
      </p:sp>
      <p:sp>
        <p:nvSpPr>
          <p:cNvPr id="707587" name="Rectangle 3"/>
          <p:cNvSpPr>
            <a:spLocks noGrp="1" noChangeArrowheads="1"/>
          </p:cNvSpPr>
          <p:nvPr>
            <p:ph type="body" idx="1"/>
          </p:nvPr>
        </p:nvSpPr>
        <p:spPr>
          <a:xfrm>
            <a:off x="274638" y="1916832"/>
            <a:ext cx="8593137" cy="3096344"/>
          </a:xfrm>
        </p:spPr>
        <p:txBody>
          <a:bodyPr/>
          <a:lstStyle/>
          <a:p>
            <a:pPr>
              <a:lnSpc>
                <a:spcPct val="90000"/>
              </a:lnSpc>
            </a:pPr>
            <a:r>
              <a:rPr lang="en-US" altLang="en-US" sz="2400" dirty="0" err="1" smtClean="0"/>
              <a:t>Equipo</a:t>
            </a:r>
            <a:r>
              <a:rPr lang="en-US" altLang="en-US" sz="2400" dirty="0" smtClean="0"/>
              <a:t> de MLT: </a:t>
            </a:r>
            <a:r>
              <a:rPr lang="pt-BR" sz="2400" dirty="0" err="1" smtClean="0"/>
              <a:t>Selección</a:t>
            </a:r>
            <a:r>
              <a:rPr lang="pt-BR" sz="2400" dirty="0" smtClean="0"/>
              <a:t>, </a:t>
            </a:r>
            <a:r>
              <a:rPr lang="pt-BR" sz="2400" dirty="0" err="1" smtClean="0"/>
              <a:t>calibración</a:t>
            </a:r>
            <a:r>
              <a:rPr lang="pt-BR" sz="2400" dirty="0" smtClean="0"/>
              <a:t> </a:t>
            </a:r>
            <a:r>
              <a:rPr lang="pt-BR" sz="2400" dirty="0"/>
              <a:t>y </a:t>
            </a:r>
            <a:r>
              <a:rPr lang="pt-BR" sz="2400" dirty="0" err="1" smtClean="0"/>
              <a:t>verificación</a:t>
            </a:r>
            <a:endParaRPr lang="pt-BR" sz="2400" dirty="0" smtClean="0"/>
          </a:p>
          <a:p>
            <a:pPr>
              <a:lnSpc>
                <a:spcPct val="90000"/>
              </a:lnSpc>
            </a:pPr>
            <a:r>
              <a:rPr lang="pt-BR" sz="2400" dirty="0" err="1" smtClean="0"/>
              <a:t>Consideraciones</a:t>
            </a:r>
            <a:r>
              <a:rPr lang="pt-BR" sz="2400" dirty="0" smtClean="0"/>
              <a:t> </a:t>
            </a:r>
            <a:r>
              <a:rPr lang="pt-BR" sz="2400" dirty="0" err="1" smtClean="0"/>
              <a:t>generales</a:t>
            </a:r>
            <a:endParaRPr lang="pt-BR" sz="2400" dirty="0" smtClean="0"/>
          </a:p>
          <a:p>
            <a:pPr>
              <a:lnSpc>
                <a:spcPct val="90000"/>
              </a:lnSpc>
            </a:pPr>
            <a:r>
              <a:rPr lang="es-ES" sz="2400" dirty="0"/>
              <a:t>Factores que influirán en los </a:t>
            </a:r>
            <a:r>
              <a:rPr lang="es-ES" sz="2400" dirty="0" smtClean="0"/>
              <a:t>resultados</a:t>
            </a:r>
          </a:p>
          <a:p>
            <a:pPr>
              <a:lnSpc>
                <a:spcPct val="90000"/>
              </a:lnSpc>
            </a:pPr>
            <a:r>
              <a:rPr lang="es-ES" sz="2400" dirty="0" smtClean="0"/>
              <a:t>Registro </a:t>
            </a:r>
            <a:r>
              <a:rPr lang="es-ES" sz="2400" dirty="0"/>
              <a:t>de </a:t>
            </a:r>
            <a:r>
              <a:rPr lang="es-ES" sz="2400" dirty="0" smtClean="0"/>
              <a:t>los resultados</a:t>
            </a:r>
          </a:p>
          <a:p>
            <a:pPr>
              <a:lnSpc>
                <a:spcPct val="90000"/>
              </a:lnSpc>
            </a:pPr>
            <a:r>
              <a:rPr lang="pt-BR" sz="2400" dirty="0"/>
              <a:t>L</a:t>
            </a:r>
            <a:r>
              <a:rPr lang="pt-BR" sz="2400" dirty="0" smtClean="0"/>
              <a:t>ista de </a:t>
            </a:r>
            <a:r>
              <a:rPr lang="pt-BR" sz="2400" dirty="0" err="1" smtClean="0"/>
              <a:t>verificación</a:t>
            </a:r>
            <a:r>
              <a:rPr lang="pt-BR" sz="2400" dirty="0" smtClean="0"/>
              <a:t> para comprar </a:t>
            </a:r>
            <a:r>
              <a:rPr lang="pt-BR" sz="2400" dirty="0" err="1" smtClean="0"/>
              <a:t>equipos</a:t>
            </a:r>
            <a:r>
              <a:rPr lang="pt-BR" sz="2400" dirty="0" smtClean="0"/>
              <a:t> de MLT </a:t>
            </a:r>
          </a:p>
          <a:p>
            <a:pPr>
              <a:lnSpc>
                <a:spcPct val="90000"/>
              </a:lnSpc>
            </a:pPr>
            <a:r>
              <a:rPr lang="pt-BR" sz="2400" dirty="0" smtClean="0"/>
              <a:t>El </a:t>
            </a:r>
            <a:r>
              <a:rPr lang="pt-BR" sz="2400" dirty="0" err="1"/>
              <a:t>proceso</a:t>
            </a:r>
            <a:r>
              <a:rPr lang="pt-BR" sz="2400" dirty="0"/>
              <a:t> de </a:t>
            </a:r>
            <a:r>
              <a:rPr lang="pt-BR" sz="2400" dirty="0" err="1" smtClean="0"/>
              <a:t>medición</a:t>
            </a:r>
            <a:endParaRPr lang="pt-BR" sz="2400" dirty="0" smtClean="0"/>
          </a:p>
          <a:p>
            <a:pPr>
              <a:lnSpc>
                <a:spcPct val="90000"/>
              </a:lnSpc>
            </a:pPr>
            <a:r>
              <a:rPr lang="es-ES" sz="2400" dirty="0" smtClean="0"/>
              <a:t>Gestión de</a:t>
            </a:r>
            <a:r>
              <a:rPr lang="es-ES" sz="2400" dirty="0"/>
              <a:t> </a:t>
            </a:r>
            <a:r>
              <a:rPr lang="es-ES" sz="2400" dirty="0" smtClean="0"/>
              <a:t>calidad</a:t>
            </a: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a:t>
            </a:fld>
            <a:endParaRPr lang="en-US" dirty="0"/>
          </a:p>
        </p:txBody>
      </p:sp>
    </p:spTree>
    <p:extLst>
      <p:ext uri="{BB962C8B-B14F-4D97-AF65-F5344CB8AC3E}">
        <p14:creationId xmlns:p14="http://schemas.microsoft.com/office/powerpoint/2010/main" val="736229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p:txBody>
          <a:bodyPr/>
          <a:lstStyle/>
          <a:p>
            <a:r>
              <a:rPr lang="es-ES" sz="2400" dirty="0" smtClean="0"/>
              <a:t>Consideraciones generales para todas las mediciones</a:t>
            </a:r>
            <a:endParaRPr lang="en-US" altLang="en-US" sz="2400" dirty="0"/>
          </a:p>
        </p:txBody>
      </p:sp>
      <p:sp>
        <p:nvSpPr>
          <p:cNvPr id="599043" name="Rectangle 3"/>
          <p:cNvSpPr>
            <a:spLocks noGrp="1" noChangeArrowheads="1"/>
          </p:cNvSpPr>
          <p:nvPr>
            <p:ph type="body" idx="1"/>
          </p:nvPr>
        </p:nvSpPr>
        <p:spPr>
          <a:xfrm>
            <a:off x="323528" y="1412776"/>
            <a:ext cx="8305800" cy="4896544"/>
          </a:xfrm>
        </p:spPr>
        <p:txBody>
          <a:bodyPr anchor="ctr"/>
          <a:lstStyle/>
          <a:p>
            <a:pPr algn="just">
              <a:buSzPct val="105000"/>
            </a:pPr>
            <a:r>
              <a:rPr lang="es-ES" sz="2400" dirty="0"/>
              <a:t>El </a:t>
            </a:r>
            <a:r>
              <a:rPr lang="es-ES" sz="2400" dirty="0" smtClean="0"/>
              <a:t>equipo </a:t>
            </a:r>
            <a:r>
              <a:rPr lang="es-ES" sz="2400" dirty="0"/>
              <a:t>debe ser apropiado para el tipo, la energía y la intensidad de la radiación y para la </a:t>
            </a:r>
            <a:r>
              <a:rPr lang="es-ES" sz="2400" dirty="0" smtClean="0"/>
              <a:t>magnitud </a:t>
            </a:r>
            <a:r>
              <a:rPr lang="es-ES" sz="2400" dirty="0"/>
              <a:t>de interés</a:t>
            </a:r>
            <a:r>
              <a:rPr lang="es-ES" sz="2400" dirty="0" smtClean="0"/>
              <a:t>.</a:t>
            </a:r>
          </a:p>
          <a:p>
            <a:pPr algn="just">
              <a:buSzPct val="105000"/>
            </a:pPr>
            <a:endParaRPr lang="en-GB" altLang="en-US" sz="2400" dirty="0" smtClean="0">
              <a:sym typeface="Symbol" pitchFamily="18" charset="2"/>
            </a:endParaRPr>
          </a:p>
          <a:p>
            <a:pPr algn="just">
              <a:buSzPct val="105000"/>
            </a:pPr>
            <a:r>
              <a:rPr lang="es-ES" sz="2400" dirty="0"/>
              <a:t>H</a:t>
            </a:r>
            <a:r>
              <a:rPr lang="es-ES" sz="2400" dirty="0" smtClean="0"/>
              <a:t>ay </a:t>
            </a:r>
            <a:r>
              <a:rPr lang="es-ES" sz="2400" dirty="0"/>
              <a:t>un certificado de calibración </a:t>
            </a:r>
            <a:r>
              <a:rPr lang="es-ES" sz="2400" dirty="0" smtClean="0"/>
              <a:t>válido?</a:t>
            </a:r>
          </a:p>
          <a:p>
            <a:pPr algn="just">
              <a:buSzPct val="105000"/>
            </a:pPr>
            <a:endParaRPr lang="en-GB" altLang="en-US" sz="2400" dirty="0" smtClean="0">
              <a:sym typeface="Symbol" pitchFamily="18" charset="2"/>
            </a:endParaRPr>
          </a:p>
          <a:p>
            <a:pPr algn="just">
              <a:buSzPct val="105000"/>
            </a:pPr>
            <a:r>
              <a:rPr lang="es-ES" sz="2400" dirty="0"/>
              <a:t>Realizar </a:t>
            </a:r>
            <a:r>
              <a:rPr lang="es-ES" sz="2400" dirty="0" smtClean="0"/>
              <a:t>la </a:t>
            </a:r>
            <a:r>
              <a:rPr lang="en-US" dirty="0" smtClean="0"/>
              <a:t>v</a:t>
            </a:r>
            <a:r>
              <a:rPr lang="pt-BR" dirty="0" err="1" smtClean="0"/>
              <a:t>erificación</a:t>
            </a:r>
            <a:r>
              <a:rPr lang="pt-BR" sz="2400" dirty="0" smtClean="0"/>
              <a:t> de</a:t>
            </a:r>
            <a:r>
              <a:rPr lang="pt-BR" sz="2400" dirty="0"/>
              <a:t> </a:t>
            </a:r>
            <a:r>
              <a:rPr lang="pt-BR" sz="2400" dirty="0" err="1" smtClean="0"/>
              <a:t>funcionamiento</a:t>
            </a:r>
            <a:r>
              <a:rPr lang="pt-BR" sz="2400" dirty="0" smtClean="0"/>
              <a:t> </a:t>
            </a:r>
            <a:r>
              <a:rPr lang="es-ES" sz="2400" dirty="0" smtClean="0"/>
              <a:t>en </a:t>
            </a:r>
            <a:r>
              <a:rPr lang="es-ES" sz="2400" dirty="0"/>
              <a:t>los rangos requeridos utilizando fuentes </a:t>
            </a:r>
            <a:r>
              <a:rPr lang="es-ES" sz="2400" dirty="0" smtClean="0"/>
              <a:t>apropiadas.</a:t>
            </a:r>
          </a:p>
          <a:p>
            <a:pPr algn="just">
              <a:buSzPct val="105000"/>
            </a:pPr>
            <a:endParaRPr lang="en-GB" altLang="en-US" sz="2400" dirty="0">
              <a:sym typeface="Symbol" pitchFamily="18" charset="2"/>
            </a:endParaRPr>
          </a:p>
          <a:p>
            <a:pPr marL="342900" lvl="1" indent="-342900" algn="just">
              <a:buSzPct val="105000"/>
            </a:pPr>
            <a:r>
              <a:rPr lang="es-ES" dirty="0"/>
              <a:t>Tener en cuenta </a:t>
            </a:r>
            <a:r>
              <a:rPr lang="es-ES" sz="2400" dirty="0"/>
              <a:t>la duración de la batería, especialmente </a:t>
            </a:r>
            <a:r>
              <a:rPr lang="es-ES" sz="2400" dirty="0" smtClean="0"/>
              <a:t>para una </a:t>
            </a:r>
            <a:r>
              <a:rPr lang="pt-BR" sz="2400" dirty="0" err="1" smtClean="0"/>
              <a:t>monitorización</a:t>
            </a:r>
            <a:r>
              <a:rPr lang="pt-BR" sz="2400" dirty="0" smtClean="0"/>
              <a:t> que </a:t>
            </a:r>
            <a:r>
              <a:rPr lang="pt-BR" sz="2400" dirty="0" err="1"/>
              <a:t>llevará</a:t>
            </a:r>
            <a:r>
              <a:rPr lang="pt-BR" sz="2400" dirty="0"/>
              <a:t> </a:t>
            </a:r>
            <a:r>
              <a:rPr lang="pt-BR" sz="2400" dirty="0" err="1"/>
              <a:t>mucho</a:t>
            </a:r>
            <a:r>
              <a:rPr lang="pt-BR" sz="2400" dirty="0"/>
              <a:t> </a:t>
            </a:r>
            <a:r>
              <a:rPr lang="pt-BR" sz="2400" dirty="0" err="1"/>
              <a:t>tiempo</a:t>
            </a:r>
            <a:r>
              <a:rPr lang="es-ES" sz="2400" dirty="0" smtClean="0"/>
              <a:t>.</a:t>
            </a:r>
            <a:endParaRPr lang="en-US" altLang="en-US" sz="1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20</a:t>
            </a:fld>
            <a:endParaRPr lang="en-US" dirty="0"/>
          </a:p>
        </p:txBody>
      </p:sp>
    </p:spTree>
    <p:extLst>
      <p:ext uri="{BB962C8B-B14F-4D97-AF65-F5344CB8AC3E}">
        <p14:creationId xmlns:p14="http://schemas.microsoft.com/office/powerpoint/2010/main" val="367948670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7" name="Rectangle 3"/>
          <p:cNvSpPr>
            <a:spLocks noGrp="1" noChangeArrowheads="1"/>
          </p:cNvSpPr>
          <p:nvPr>
            <p:ph type="body" idx="1"/>
          </p:nvPr>
        </p:nvSpPr>
        <p:spPr>
          <a:xfrm>
            <a:off x="152400" y="836712"/>
            <a:ext cx="8763000" cy="5040560"/>
          </a:xfrm>
        </p:spPr>
        <p:txBody>
          <a:bodyPr anchor="ctr"/>
          <a:lstStyle/>
          <a:p>
            <a:pPr marL="342900" lvl="1" indent="-342900" algn="just" eaLnBrk="0" hangingPunct="0">
              <a:lnSpc>
                <a:spcPct val="90000"/>
              </a:lnSpc>
              <a:spcBef>
                <a:spcPct val="0"/>
              </a:spcBef>
            </a:pPr>
            <a:endParaRPr lang="en-GB" altLang="en-US" sz="3200" dirty="0" smtClean="0">
              <a:sym typeface="Symbol" pitchFamily="18" charset="2"/>
            </a:endParaRPr>
          </a:p>
          <a:p>
            <a:pPr marL="342900" lvl="1" indent="-342900" algn="just" eaLnBrk="0" hangingPunct="0">
              <a:lnSpc>
                <a:spcPct val="90000"/>
              </a:lnSpc>
              <a:spcBef>
                <a:spcPct val="0"/>
              </a:spcBef>
            </a:pPr>
            <a:r>
              <a:rPr lang="es-ES_tradnl" sz="2400" dirty="0" smtClean="0"/>
              <a:t>Orientar el equipo correctamente. Elija el rango correcto – normalmente un rango bajo.</a:t>
            </a:r>
          </a:p>
          <a:p>
            <a:pPr marL="342900" lvl="1" indent="-342900" algn="just" eaLnBrk="0" hangingPunct="0">
              <a:lnSpc>
                <a:spcPct val="90000"/>
              </a:lnSpc>
              <a:spcBef>
                <a:spcPct val="0"/>
              </a:spcBef>
            </a:pPr>
            <a:endParaRPr lang="es-ES_tradnl" altLang="en-US" sz="2400" dirty="0" smtClean="0">
              <a:sym typeface="Symbol" pitchFamily="18" charset="2"/>
            </a:endParaRPr>
          </a:p>
          <a:p>
            <a:pPr marL="342900" lvl="1" indent="-342900" algn="just" eaLnBrk="0" hangingPunct="0">
              <a:lnSpc>
                <a:spcPct val="90000"/>
              </a:lnSpc>
              <a:spcBef>
                <a:spcPct val="0"/>
              </a:spcBef>
            </a:pPr>
            <a:r>
              <a:rPr lang="es-ES_tradnl" dirty="0" smtClean="0"/>
              <a:t>Al entrar en un área con altas tasas de dosis, la dosis al operador puede reducirse seleccionando un rango de dosis que reducirá el tiempo necesario para hacer la medición.</a:t>
            </a:r>
          </a:p>
          <a:p>
            <a:pPr marL="742950" lvl="2" indent="-342900" algn="just" eaLnBrk="0" hangingPunct="0">
              <a:lnSpc>
                <a:spcPct val="90000"/>
              </a:lnSpc>
              <a:spcBef>
                <a:spcPct val="0"/>
              </a:spcBef>
            </a:pPr>
            <a:endParaRPr lang="es-ES_tradnl" altLang="en-US" sz="2400" dirty="0" smtClean="0">
              <a:sym typeface="Symbol" pitchFamily="18" charset="2"/>
            </a:endParaRPr>
          </a:p>
          <a:p>
            <a:pPr marL="342900" lvl="1" indent="-342900" algn="just" eaLnBrk="0" hangingPunct="0">
              <a:lnSpc>
                <a:spcPct val="90000"/>
              </a:lnSpc>
              <a:spcBef>
                <a:spcPct val="0"/>
              </a:spcBef>
            </a:pPr>
            <a:r>
              <a:rPr lang="es-ES_tradnl" sz="2400" dirty="0" smtClean="0"/>
              <a:t>El monitor necesita tiempo para la medición de la tasa de dosis (</a:t>
            </a:r>
            <a:r>
              <a:rPr lang="es-ES_tradnl" sz="2400" i="1" dirty="0" smtClean="0"/>
              <a:t>time </a:t>
            </a:r>
            <a:r>
              <a:rPr lang="es-ES_tradnl" sz="2400" i="1" dirty="0" err="1" smtClean="0"/>
              <a:t>constant</a:t>
            </a:r>
            <a:r>
              <a:rPr lang="es-ES_tradnl" sz="2400" dirty="0" smtClean="0"/>
              <a:t>)</a:t>
            </a:r>
            <a:r>
              <a:rPr lang="es-ES_tradnl" altLang="en-US" sz="2400" dirty="0" smtClean="0">
                <a:sym typeface="Symbol" pitchFamily="18" charset="2"/>
              </a:rPr>
              <a:t>.</a:t>
            </a:r>
          </a:p>
          <a:p>
            <a:pPr marL="742950" lvl="2" indent="-342900" algn="just" eaLnBrk="0" hangingPunct="0">
              <a:lnSpc>
                <a:spcPct val="90000"/>
              </a:lnSpc>
              <a:spcBef>
                <a:spcPct val="0"/>
              </a:spcBef>
            </a:pPr>
            <a:endParaRPr lang="es-ES_tradnl" altLang="en-US" dirty="0" smtClean="0">
              <a:sym typeface="Symbol" pitchFamily="18" charset="2"/>
            </a:endParaRPr>
          </a:p>
          <a:p>
            <a:pPr marL="342900" lvl="1" indent="-342900" algn="just" eaLnBrk="0" hangingPunct="0">
              <a:lnSpc>
                <a:spcPct val="90000"/>
              </a:lnSpc>
              <a:spcBef>
                <a:spcPct val="0"/>
              </a:spcBef>
            </a:pPr>
            <a:r>
              <a:rPr lang="es-ES_tradnl" dirty="0" smtClean="0"/>
              <a:t>Esperar el período correcto para que el equipo mida la tasa de dosis antes de pasar a la siguiente </a:t>
            </a:r>
            <a:r>
              <a:rPr lang="es-ES" dirty="0" smtClean="0"/>
              <a:t>medición.</a:t>
            </a:r>
            <a:endParaRPr lang="en-US" altLang="en-US"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21</a:t>
            </a:fld>
            <a:endParaRPr lang="en-US" dirty="0"/>
          </a:p>
        </p:txBody>
      </p:sp>
      <p:sp>
        <p:nvSpPr>
          <p:cNvPr id="3" name="Título 2"/>
          <p:cNvSpPr>
            <a:spLocks noGrp="1"/>
          </p:cNvSpPr>
          <p:nvPr>
            <p:ph type="title"/>
          </p:nvPr>
        </p:nvSpPr>
        <p:spPr/>
        <p:txBody>
          <a:bodyPr/>
          <a:lstStyle/>
          <a:p>
            <a:r>
              <a:rPr lang="es-ES" sz="2400" dirty="0"/>
              <a:t>Consideraciones generales para todas las mediciones</a:t>
            </a:r>
            <a:endParaRPr lang="pt-BR" sz="2400" dirty="0"/>
          </a:p>
        </p:txBody>
      </p:sp>
    </p:spTree>
    <p:extLst>
      <p:ext uri="{BB962C8B-B14F-4D97-AF65-F5344CB8AC3E}">
        <p14:creationId xmlns:p14="http://schemas.microsoft.com/office/powerpoint/2010/main" val="10615081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p:txBody>
          <a:bodyPr/>
          <a:lstStyle/>
          <a:p>
            <a:pPr algn="ctr"/>
            <a:r>
              <a:rPr lang="es-ES" sz="2400" dirty="0"/>
              <a:t>Consideraciones generales para todas las mediciones</a:t>
            </a:r>
            <a:endParaRPr lang="en-US" altLang="en-US" sz="2400" dirty="0"/>
          </a:p>
        </p:txBody>
      </p:sp>
      <p:sp>
        <p:nvSpPr>
          <p:cNvPr id="724995" name="Rectangle 3"/>
          <p:cNvSpPr>
            <a:spLocks noGrp="1" noChangeArrowheads="1"/>
          </p:cNvSpPr>
          <p:nvPr>
            <p:ph type="body" idx="1"/>
          </p:nvPr>
        </p:nvSpPr>
        <p:spPr>
          <a:xfrm>
            <a:off x="539552" y="1377280"/>
            <a:ext cx="8064896" cy="3707904"/>
          </a:xfrm>
        </p:spPr>
        <p:txBody>
          <a:bodyPr/>
          <a:lstStyle/>
          <a:p>
            <a:pPr algn="just">
              <a:buSzTx/>
            </a:pPr>
            <a:r>
              <a:rPr lang="es-ES_tradnl" dirty="0"/>
              <a:t>Si el equipo proporciona una señal audible, utilizarla para dar una indicación instantánea, particularmente de “</a:t>
            </a:r>
            <a:r>
              <a:rPr lang="es-ES_tradnl" dirty="0" err="1"/>
              <a:t>hotspots</a:t>
            </a:r>
            <a:r>
              <a:rPr lang="es-ES_tradnl" dirty="0"/>
              <a:t>” y haces estrechos.</a:t>
            </a:r>
          </a:p>
          <a:p>
            <a:pPr algn="just">
              <a:buSzTx/>
            </a:pPr>
            <a:endParaRPr lang="en-GB" altLang="en-US" sz="2400" dirty="0" smtClean="0">
              <a:sym typeface="Symbol" pitchFamily="18" charset="2"/>
            </a:endParaRPr>
          </a:p>
          <a:p>
            <a:pPr algn="just">
              <a:buSzTx/>
            </a:pPr>
            <a:r>
              <a:rPr lang="es-ES_tradnl" dirty="0"/>
              <a:t>Considerar si las </a:t>
            </a:r>
            <a:r>
              <a:rPr lang="es-ES_tradnl" sz="2400" dirty="0" smtClean="0"/>
              <a:t>alarmas podrían ser útiles. Si es así, establezca los niveles apropiados.</a:t>
            </a:r>
          </a:p>
          <a:p>
            <a:pPr algn="just">
              <a:buSzTx/>
            </a:pPr>
            <a:endParaRPr lang="es-ES_tradnl" altLang="en-US" sz="2400" dirty="0" smtClean="0">
              <a:sym typeface="Symbol" pitchFamily="18" charset="2"/>
            </a:endParaRPr>
          </a:p>
          <a:p>
            <a:pPr algn="just">
              <a:buSzTx/>
            </a:pPr>
            <a:r>
              <a:rPr lang="es-ES_tradnl" sz="2400" dirty="0" smtClean="0"/>
              <a:t>Proteger contra </a:t>
            </a:r>
            <a:r>
              <a:rPr lang="es-ES_tradnl" dirty="0"/>
              <a:t>modificaciones realizadas </a:t>
            </a:r>
            <a:r>
              <a:rPr lang="es-ES_tradnl" sz="2400" dirty="0" smtClean="0"/>
              <a:t>por el usuario.</a:t>
            </a:r>
            <a:endParaRPr lang="es-ES_tradnl"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22</a:t>
            </a:fld>
            <a:endParaRPr lang="en-US" dirty="0"/>
          </a:p>
        </p:txBody>
      </p:sp>
    </p:spTree>
    <p:extLst>
      <p:ext uri="{BB962C8B-B14F-4D97-AF65-F5344CB8AC3E}">
        <p14:creationId xmlns:p14="http://schemas.microsoft.com/office/powerpoint/2010/main" val="14251278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1" name="Rectangle 3"/>
          <p:cNvSpPr>
            <a:spLocks noGrp="1" noChangeArrowheads="1"/>
          </p:cNvSpPr>
          <p:nvPr>
            <p:ph type="body" idx="1"/>
          </p:nvPr>
        </p:nvSpPr>
        <p:spPr>
          <a:xfrm>
            <a:off x="304800" y="1143000"/>
            <a:ext cx="8610600" cy="5181600"/>
          </a:xfrm>
        </p:spPr>
        <p:txBody>
          <a:bodyPr anchor="ctr"/>
          <a:lstStyle/>
          <a:p>
            <a:pPr marL="0" indent="0" algn="just">
              <a:buSzTx/>
              <a:buNone/>
            </a:pPr>
            <a:r>
              <a:rPr lang="es-ES" sz="2400" dirty="0" smtClean="0"/>
              <a:t>C</a:t>
            </a:r>
            <a:r>
              <a:rPr lang="es-ES" dirty="0"/>
              <a:t>onfíe en </a:t>
            </a:r>
            <a:r>
              <a:rPr lang="es-ES" sz="2400" dirty="0"/>
              <a:t>la lectura del </a:t>
            </a:r>
            <a:r>
              <a:rPr lang="es-ES" sz="2400" dirty="0" smtClean="0"/>
              <a:t>equipo:</a:t>
            </a:r>
          </a:p>
          <a:p>
            <a:pPr algn="just">
              <a:buSzTx/>
            </a:pPr>
            <a:endParaRPr lang="en-GB" altLang="en-US" sz="2400" dirty="0" smtClean="0">
              <a:sym typeface="Symbol" pitchFamily="18" charset="2"/>
            </a:endParaRPr>
          </a:p>
          <a:p>
            <a:pPr lvl="1" algn="just">
              <a:buSzTx/>
            </a:pPr>
            <a:r>
              <a:rPr lang="es-ES" dirty="0"/>
              <a:t>s</a:t>
            </a:r>
            <a:r>
              <a:rPr lang="es-ES" sz="2400" dirty="0" smtClean="0"/>
              <a:t>i </a:t>
            </a:r>
            <a:r>
              <a:rPr lang="es-ES" sz="2400" dirty="0"/>
              <a:t>la indicación no es lo que se espera, considere abandonar el área. Una indicación más baja de lo esperado o </a:t>
            </a:r>
            <a:r>
              <a:rPr lang="es-ES" sz="2400" dirty="0" smtClean="0"/>
              <a:t>una </a:t>
            </a:r>
            <a:r>
              <a:rPr lang="es-ES" sz="2400" dirty="0"/>
              <a:t>indicación </a:t>
            </a:r>
            <a:r>
              <a:rPr lang="es-ES" sz="2400" dirty="0" smtClean="0"/>
              <a:t>cero </a:t>
            </a:r>
            <a:r>
              <a:rPr lang="es-ES" sz="2400" dirty="0"/>
              <a:t>puede ser causada por fallo del </a:t>
            </a:r>
            <a:r>
              <a:rPr lang="es-ES" sz="2400" dirty="0" smtClean="0"/>
              <a:t>equipo, y</a:t>
            </a:r>
          </a:p>
          <a:p>
            <a:pPr lvl="1" algn="just">
              <a:buSzTx/>
            </a:pPr>
            <a:endParaRPr lang="en-US" altLang="en-US" sz="2400" dirty="0" smtClean="0">
              <a:sym typeface="Symbol" pitchFamily="18" charset="2"/>
            </a:endParaRPr>
          </a:p>
          <a:p>
            <a:pPr lvl="1" algn="just">
              <a:buSzTx/>
            </a:pPr>
            <a:r>
              <a:rPr lang="es-ES" dirty="0"/>
              <a:t>s</a:t>
            </a:r>
            <a:r>
              <a:rPr lang="es-ES" sz="2400" dirty="0" smtClean="0"/>
              <a:t>i </a:t>
            </a:r>
            <a:r>
              <a:rPr lang="es-ES" sz="2400" dirty="0"/>
              <a:t>la indicación es significativamente más alta de lo esperado, salga del área. Esto se aplica especialmente si un </a:t>
            </a:r>
            <a:r>
              <a:rPr lang="es-ES" dirty="0"/>
              <a:t>equipo sale de escala.</a:t>
            </a:r>
            <a:endParaRPr lang="en-GB" altLang="en-US" dirty="0">
              <a:sym typeface="Symbol" pitchFamily="18" charset="2"/>
            </a:endParaRPr>
          </a:p>
          <a:p>
            <a:pPr lvl="1" algn="just">
              <a:lnSpc>
                <a:spcPct val="90000"/>
              </a:lnSpc>
              <a:buSzPct val="105000"/>
            </a:pPr>
            <a:endParaRPr lang="en-GB" altLang="en-US" sz="1200"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23</a:t>
            </a:fld>
            <a:endParaRPr lang="en-US" dirty="0"/>
          </a:p>
        </p:txBody>
      </p:sp>
      <p:sp>
        <p:nvSpPr>
          <p:cNvPr id="6" name="Rectangle 2"/>
          <p:cNvSpPr>
            <a:spLocks noGrp="1" noChangeArrowheads="1"/>
          </p:cNvSpPr>
          <p:nvPr>
            <p:ph type="title"/>
          </p:nvPr>
        </p:nvSpPr>
        <p:spPr>
          <a:xfrm>
            <a:off x="282575" y="98425"/>
            <a:ext cx="8534400" cy="762000"/>
          </a:xfrm>
        </p:spPr>
        <p:txBody>
          <a:bodyPr/>
          <a:lstStyle/>
          <a:p>
            <a:pPr algn="ctr"/>
            <a:r>
              <a:rPr lang="es-ES" sz="2400" dirty="0"/>
              <a:t>Consideraciones generales para todas las mediciones</a:t>
            </a:r>
            <a:endParaRPr lang="en-US" altLang="en-US" sz="2400" dirty="0"/>
          </a:p>
        </p:txBody>
      </p:sp>
    </p:spTree>
    <p:extLst>
      <p:ext uri="{BB962C8B-B14F-4D97-AF65-F5344CB8AC3E}">
        <p14:creationId xmlns:p14="http://schemas.microsoft.com/office/powerpoint/2010/main" val="3312700236"/>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5" name="Rectangle 3"/>
          <p:cNvSpPr>
            <a:spLocks noGrp="1" noChangeArrowheads="1"/>
          </p:cNvSpPr>
          <p:nvPr>
            <p:ph type="body" idx="1"/>
          </p:nvPr>
        </p:nvSpPr>
        <p:spPr>
          <a:xfrm>
            <a:off x="304800" y="980728"/>
            <a:ext cx="8458200" cy="4968552"/>
          </a:xfrm>
        </p:spPr>
        <p:txBody>
          <a:bodyPr anchor="ctr"/>
          <a:lstStyle/>
          <a:p>
            <a:endParaRPr lang="en-GB" sz="2000" dirty="0"/>
          </a:p>
          <a:p>
            <a:pPr algn="just">
              <a:buSzPct val="105000"/>
            </a:pPr>
            <a:endParaRPr lang="en-GB" altLang="en-US" sz="2000" dirty="0" smtClean="0">
              <a:sym typeface="Symbol" pitchFamily="18" charset="2"/>
            </a:endParaRPr>
          </a:p>
          <a:p>
            <a:pPr algn="just">
              <a:buSzPct val="105000"/>
            </a:pPr>
            <a:r>
              <a:rPr lang="es-ES" sz="2000" dirty="0"/>
              <a:t>Para las mediciones de la tasa de dosis, no acerque el detector a la fuente más de 3 veces </a:t>
            </a:r>
            <a:r>
              <a:rPr lang="es-ES_tradnl" sz="2000" dirty="0"/>
              <a:t>la dimensión mayor del detector</a:t>
            </a:r>
            <a:r>
              <a:rPr lang="es-ES" sz="2000" dirty="0"/>
              <a:t>  (debido al requisito de la ley del inverso del cuadrado de la distancia.</a:t>
            </a:r>
            <a:r>
              <a:rPr lang="es-ES_tradnl" sz="2000" dirty="0"/>
              <a:t> </a:t>
            </a:r>
            <a:endParaRPr lang="es-ES" sz="2000" dirty="0"/>
          </a:p>
          <a:p>
            <a:pPr algn="just">
              <a:buSzPct val="105000"/>
            </a:pPr>
            <a:endParaRPr lang="en-GB" altLang="en-US" sz="2000" dirty="0">
              <a:sym typeface="Symbol" pitchFamily="18" charset="2"/>
            </a:endParaRPr>
          </a:p>
          <a:p>
            <a:pPr algn="just">
              <a:buSzPct val="105000"/>
            </a:pPr>
            <a:r>
              <a:rPr lang="es-ES" sz="2000" dirty="0"/>
              <a:t>Tenga en cuenta </a:t>
            </a:r>
            <a:r>
              <a:rPr lang="es-ES" sz="2000" dirty="0" smtClean="0"/>
              <a:t>los rayos estrechos </a:t>
            </a:r>
            <a:r>
              <a:rPr lang="es-ES" sz="2000" dirty="0"/>
              <a:t>de las fuentes blindadas</a:t>
            </a:r>
            <a:r>
              <a:rPr lang="en-GB" altLang="en-US" sz="2000" dirty="0">
                <a:sym typeface="Symbol" pitchFamily="18" charset="2"/>
              </a:rPr>
              <a:t>. </a:t>
            </a:r>
            <a:r>
              <a:rPr lang="es-ES" sz="2000" dirty="0"/>
              <a:t>El detector hará el promedio de la señal en su volumen sensible, por lo que la indicación de un detector de gran volumen puede subestimar la tasa de dosis en el haz.</a:t>
            </a:r>
          </a:p>
          <a:p>
            <a:pPr marL="0" indent="0" algn="just">
              <a:buSzPct val="105000"/>
              <a:buNone/>
            </a:pPr>
            <a:endParaRPr lang="en-GB" altLang="en-US" sz="2000" dirty="0" smtClean="0">
              <a:sym typeface="Symbol" pitchFamily="18" charset="2"/>
            </a:endParaRPr>
          </a:p>
          <a:p>
            <a:pPr algn="just">
              <a:buSzPct val="105000"/>
            </a:pPr>
            <a:r>
              <a:rPr lang="pt-BR" sz="2000" dirty="0" err="1"/>
              <a:t>Siempre</a:t>
            </a:r>
            <a:r>
              <a:rPr lang="pt-BR" sz="2000" dirty="0"/>
              <a:t> procure minimizar </a:t>
            </a:r>
            <a:r>
              <a:rPr lang="pt-BR" sz="2000" dirty="0" err="1"/>
              <a:t>la</a:t>
            </a:r>
            <a:r>
              <a:rPr lang="pt-BR" sz="2000" dirty="0"/>
              <a:t> </a:t>
            </a:r>
            <a:r>
              <a:rPr lang="pt-BR" sz="2000" dirty="0" err="1"/>
              <a:t>dosis</a:t>
            </a:r>
            <a:r>
              <a:rPr lang="pt-BR" sz="2000" dirty="0"/>
              <a:t> </a:t>
            </a:r>
            <a:r>
              <a:rPr lang="pt-BR" sz="2000" dirty="0" err="1"/>
              <a:t>personal</a:t>
            </a:r>
            <a:r>
              <a:rPr lang="pt-BR" sz="2000" dirty="0"/>
              <a:t> y </a:t>
            </a:r>
            <a:r>
              <a:rPr lang="pt-BR" sz="2000" dirty="0" err="1"/>
              <a:t>la</a:t>
            </a:r>
            <a:r>
              <a:rPr lang="pt-BR" sz="2000" dirty="0"/>
              <a:t> </a:t>
            </a:r>
            <a:r>
              <a:rPr lang="pt-BR" sz="2000" dirty="0" err="1"/>
              <a:t>contaminación</a:t>
            </a:r>
            <a:r>
              <a:rPr lang="en-GB" altLang="en-US" sz="2000" dirty="0" smtClean="0">
                <a:sym typeface="Symbol" pitchFamily="18" charset="2"/>
              </a:rPr>
              <a:t>.</a:t>
            </a:r>
            <a:endParaRPr lang="en-US" altLang="en-US" sz="2000" dirty="0">
              <a:sym typeface="Symbol" pitchFamily="18" charset="2"/>
            </a:endParaRPr>
          </a:p>
          <a:p>
            <a:pPr algn="just">
              <a:buSzPct val="105000"/>
            </a:pPr>
            <a:endParaRPr lang="en-US" altLang="en-US" sz="2800" dirty="0">
              <a:sym typeface="Symbol" pitchFamily="18" charset="2"/>
            </a:endParaRPr>
          </a:p>
          <a:p>
            <a:pPr algn="just">
              <a:buSzPct val="105000"/>
            </a:pPr>
            <a:endParaRPr lang="en-GB" altLang="en-US" sz="2000" dirty="0" smtClean="0">
              <a:sym typeface="Symbol" pitchFamily="18" charset="2"/>
            </a:endParaRPr>
          </a:p>
          <a:p>
            <a:pPr algn="r">
              <a:buFontTx/>
              <a:buNone/>
            </a:pPr>
            <a:r>
              <a:rPr lang="en-US" altLang="en-US" sz="1200" dirty="0" smtClean="0"/>
              <a:t> </a:t>
            </a:r>
            <a:endParaRPr lang="en-US" altLang="en-US" sz="1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24</a:t>
            </a:fld>
            <a:endParaRPr lang="en-US" dirty="0"/>
          </a:p>
        </p:txBody>
      </p:sp>
      <p:sp>
        <p:nvSpPr>
          <p:cNvPr id="6" name="Rectangle 2"/>
          <p:cNvSpPr>
            <a:spLocks noGrp="1" noChangeArrowheads="1"/>
          </p:cNvSpPr>
          <p:nvPr>
            <p:ph type="title"/>
          </p:nvPr>
        </p:nvSpPr>
        <p:spPr>
          <a:xfrm>
            <a:off x="282575" y="98425"/>
            <a:ext cx="8534400" cy="762000"/>
          </a:xfrm>
        </p:spPr>
        <p:txBody>
          <a:bodyPr/>
          <a:lstStyle/>
          <a:p>
            <a:pPr algn="ctr"/>
            <a:r>
              <a:rPr lang="es-ES" sz="2400" dirty="0"/>
              <a:t>Consideraciones generales para todas las mediciones</a:t>
            </a:r>
            <a:endParaRPr lang="en-US" altLang="en-US" sz="2400" dirty="0"/>
          </a:p>
        </p:txBody>
      </p:sp>
    </p:spTree>
    <p:extLst>
      <p:ext uri="{BB962C8B-B14F-4D97-AF65-F5344CB8AC3E}">
        <p14:creationId xmlns:p14="http://schemas.microsoft.com/office/powerpoint/2010/main" val="46724688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9" name="Rectangle 3"/>
          <p:cNvSpPr>
            <a:spLocks noGrp="1" noChangeArrowheads="1"/>
          </p:cNvSpPr>
          <p:nvPr>
            <p:ph type="body" idx="1"/>
          </p:nvPr>
        </p:nvSpPr>
        <p:spPr>
          <a:xfrm>
            <a:off x="323528" y="1462112"/>
            <a:ext cx="8496944" cy="4775200"/>
          </a:xfrm>
        </p:spPr>
        <p:txBody>
          <a:bodyPr/>
          <a:lstStyle/>
          <a:p>
            <a:pPr algn="just">
              <a:buSzPct val="105000"/>
            </a:pPr>
            <a:r>
              <a:rPr lang="es-ES" sz="2400" dirty="0"/>
              <a:t>Considere si la fuente puede ser </a:t>
            </a:r>
            <a:r>
              <a:rPr lang="es-ES" sz="2400" dirty="0" smtClean="0"/>
              <a:t>pulsada. Los equipos </a:t>
            </a:r>
            <a:r>
              <a:rPr lang="es-ES" sz="2400" dirty="0"/>
              <a:t>que </a:t>
            </a:r>
            <a:r>
              <a:rPr lang="es-ES" dirty="0"/>
              <a:t>cuentan pulsos, como detectores </a:t>
            </a:r>
            <a:r>
              <a:rPr lang="es-ES" dirty="0" err="1"/>
              <a:t>Geiger-Mueller</a:t>
            </a:r>
            <a:r>
              <a:rPr lang="es-ES" dirty="0"/>
              <a:t> (G-M), generalmente muestran una lectura más baja cuando la tasa de conteo del detector supera </a:t>
            </a:r>
            <a:r>
              <a:rPr lang="es-ES" sz="2400" dirty="0"/>
              <a:t>el 30% de la frecuencia de repetición del pulso</a:t>
            </a:r>
            <a:r>
              <a:rPr lang="es-ES" sz="2400" dirty="0" smtClean="0"/>
              <a:t>.</a:t>
            </a:r>
          </a:p>
          <a:p>
            <a:pPr algn="just">
              <a:buSzPct val="105000"/>
            </a:pPr>
            <a:endParaRPr lang="en-GB" altLang="en-US" sz="2400" dirty="0" smtClean="0">
              <a:sym typeface="Symbol" pitchFamily="18" charset="2"/>
            </a:endParaRPr>
          </a:p>
          <a:p>
            <a:r>
              <a:rPr lang="es-ES" sz="2400" dirty="0"/>
              <a:t>Sea consciente de cualquier aspecto ambiental que pueda </a:t>
            </a:r>
            <a:r>
              <a:rPr lang="es-ES" sz="2400" dirty="0" smtClean="0"/>
              <a:t>afectar </a:t>
            </a:r>
            <a:r>
              <a:rPr lang="es-ES" sz="2400" dirty="0"/>
              <a:t>la </a:t>
            </a:r>
            <a:r>
              <a:rPr lang="es-ES" sz="2400" dirty="0" smtClean="0"/>
              <a:t>medición - cambios </a:t>
            </a:r>
            <a:r>
              <a:rPr lang="es-ES" sz="2400" dirty="0"/>
              <a:t>rápidos de temperatura, alta humedad, altos campos electromagnéticos y electrostáticos.</a:t>
            </a:r>
          </a:p>
          <a:p>
            <a:pPr marL="0" indent="0" algn="just">
              <a:buSzPct val="105000"/>
              <a:buNone/>
            </a:pPr>
            <a:endParaRPr lang="en-GB" altLang="en-US" sz="2400" dirty="0" smtClean="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25</a:t>
            </a:fld>
            <a:endParaRPr lang="en-US" dirty="0"/>
          </a:p>
        </p:txBody>
      </p:sp>
      <p:sp>
        <p:nvSpPr>
          <p:cNvPr id="7" name="Rectangle 2"/>
          <p:cNvSpPr>
            <a:spLocks noGrp="1" noChangeArrowheads="1"/>
          </p:cNvSpPr>
          <p:nvPr>
            <p:ph type="title"/>
          </p:nvPr>
        </p:nvSpPr>
        <p:spPr/>
        <p:txBody>
          <a:bodyPr/>
          <a:lstStyle/>
          <a:p>
            <a:pPr algn="ctr"/>
            <a:r>
              <a:rPr lang="es-ES" sz="2400" dirty="0"/>
              <a:t>Consideraciones generales para todas las mediciones</a:t>
            </a:r>
            <a:endParaRPr lang="en-US" altLang="en-US" sz="2400" dirty="0"/>
          </a:p>
        </p:txBody>
      </p:sp>
    </p:spTree>
    <p:extLst>
      <p:ext uri="{BB962C8B-B14F-4D97-AF65-F5344CB8AC3E}">
        <p14:creationId xmlns:p14="http://schemas.microsoft.com/office/powerpoint/2010/main" val="3705461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9" name="Rectangle 3"/>
          <p:cNvSpPr>
            <a:spLocks noGrp="1" noChangeArrowheads="1"/>
          </p:cNvSpPr>
          <p:nvPr>
            <p:ph type="body" idx="1"/>
          </p:nvPr>
        </p:nvSpPr>
        <p:spPr>
          <a:xfrm>
            <a:off x="467544" y="1556792"/>
            <a:ext cx="8136904" cy="3240360"/>
          </a:xfrm>
        </p:spPr>
        <p:txBody>
          <a:bodyPr/>
          <a:lstStyle/>
          <a:p>
            <a:pPr algn="just">
              <a:buSzPct val="105000"/>
            </a:pPr>
            <a:endParaRPr lang="en-GB" altLang="en-US" sz="2400" dirty="0" smtClean="0">
              <a:sym typeface="Symbol" pitchFamily="18" charset="2"/>
            </a:endParaRPr>
          </a:p>
          <a:p>
            <a:pPr algn="just">
              <a:buSzPct val="105000"/>
            </a:pPr>
            <a:r>
              <a:rPr lang="es-ES" dirty="0"/>
              <a:t>La escala automática dinámica puede </a:t>
            </a:r>
            <a:r>
              <a:rPr lang="es-ES" sz="2400" dirty="0"/>
              <a:t>ser una </a:t>
            </a:r>
            <a:r>
              <a:rPr lang="es-ES" sz="2400" dirty="0" smtClean="0"/>
              <a:t>ventaja.</a:t>
            </a:r>
          </a:p>
          <a:p>
            <a:pPr algn="just">
              <a:buSzPct val="105000"/>
            </a:pPr>
            <a:endParaRPr lang="es-ES" dirty="0"/>
          </a:p>
          <a:p>
            <a:pPr algn="just">
              <a:buSzPct val="105000"/>
            </a:pPr>
            <a:r>
              <a:rPr lang="es-ES" dirty="0"/>
              <a:t>Si el equipo no se usa por un periodo prolongado, retire la batería para protegerla de la corrosión.</a:t>
            </a:r>
          </a:p>
          <a:p>
            <a:pPr algn="just">
              <a:buSzPct val="105000"/>
            </a:pPr>
            <a:endParaRPr lang="es-ES" sz="2400" dirty="0" smtClean="0"/>
          </a:p>
          <a:p>
            <a:pPr algn="just">
              <a:buSzPct val="105000"/>
            </a:pPr>
            <a:endParaRPr lang="es-ES" dirty="0"/>
          </a:p>
          <a:p>
            <a:pPr algn="just">
              <a:buSzPct val="105000"/>
            </a:pPr>
            <a:endParaRPr lang="es-ES" sz="2400" dirty="0" smtClean="0"/>
          </a:p>
          <a:p>
            <a:pPr algn="just">
              <a:buSzPct val="105000"/>
            </a:pPr>
            <a:endParaRPr lang="en-GB" altLang="en-US" sz="2400" dirty="0" smtClean="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26</a:t>
            </a:fld>
            <a:endParaRPr lang="en-US" dirty="0"/>
          </a:p>
        </p:txBody>
      </p:sp>
      <p:sp>
        <p:nvSpPr>
          <p:cNvPr id="7" name="Rectangle 2"/>
          <p:cNvSpPr>
            <a:spLocks noGrp="1" noChangeArrowheads="1"/>
          </p:cNvSpPr>
          <p:nvPr>
            <p:ph type="title"/>
          </p:nvPr>
        </p:nvSpPr>
        <p:spPr/>
        <p:txBody>
          <a:bodyPr/>
          <a:lstStyle/>
          <a:p>
            <a:pPr algn="ctr"/>
            <a:r>
              <a:rPr lang="es-ES" sz="2400" dirty="0"/>
              <a:t>Consideraciones generales para todas las mediciones</a:t>
            </a:r>
            <a:endParaRPr lang="en-US" altLang="en-US" sz="2400" dirty="0"/>
          </a:p>
        </p:txBody>
      </p:sp>
    </p:spTree>
    <p:extLst>
      <p:ext uri="{BB962C8B-B14F-4D97-AF65-F5344CB8AC3E}">
        <p14:creationId xmlns:p14="http://schemas.microsoft.com/office/powerpoint/2010/main" val="39198450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3" name="Rectangle 1027"/>
          <p:cNvSpPr>
            <a:spLocks noGrp="1" noChangeArrowheads="1"/>
          </p:cNvSpPr>
          <p:nvPr>
            <p:ph type="body" idx="1"/>
          </p:nvPr>
        </p:nvSpPr>
        <p:spPr>
          <a:xfrm>
            <a:off x="274638" y="1268760"/>
            <a:ext cx="8593137" cy="4824536"/>
          </a:xfrm>
        </p:spPr>
        <p:txBody>
          <a:bodyPr/>
          <a:lstStyle/>
          <a:p>
            <a:pPr marL="0" indent="0">
              <a:buSzTx/>
              <a:buNone/>
            </a:pPr>
            <a:r>
              <a:rPr lang="es-ES" sz="2400" dirty="0"/>
              <a:t>Preste atención a cualquier peligro personal en el área a ser monitoreada</a:t>
            </a:r>
            <a:r>
              <a:rPr lang="es-ES" dirty="0"/>
              <a:t>. Por </a:t>
            </a:r>
            <a:r>
              <a:rPr lang="es-ES" dirty="0" smtClean="0"/>
              <a:t>ejemplo:</a:t>
            </a:r>
            <a:endParaRPr lang="es-ES" sz="2400" dirty="0" smtClean="0"/>
          </a:p>
          <a:p>
            <a:pPr lvl="1" algn="just">
              <a:buSzTx/>
            </a:pPr>
            <a:r>
              <a:rPr lang="es-ES" sz="2400" dirty="0" smtClean="0"/>
              <a:t>equipos </a:t>
            </a:r>
            <a:r>
              <a:rPr lang="es-ES" sz="2400" dirty="0"/>
              <a:t>telescópicos </a:t>
            </a:r>
            <a:r>
              <a:rPr lang="es-ES" sz="2400" dirty="0" smtClean="0"/>
              <a:t>pueden </a:t>
            </a:r>
            <a:r>
              <a:rPr lang="es-ES" sz="2400" dirty="0"/>
              <a:t>ser peligrosos si se utilizan en áreas donde hay conductores eléctricos </a:t>
            </a:r>
            <a:r>
              <a:rPr lang="es-ES" sz="2400" dirty="0" smtClean="0"/>
              <a:t>expuestos</a:t>
            </a:r>
            <a:r>
              <a:rPr lang="en-GB" dirty="0" smtClean="0">
                <a:sym typeface="Symbol" pitchFamily="18" charset="2"/>
              </a:rPr>
              <a:t>;</a:t>
            </a:r>
          </a:p>
          <a:p>
            <a:pPr lvl="1" algn="just">
              <a:buSzTx/>
            </a:pPr>
            <a:endParaRPr lang="en-GB" altLang="en-US" sz="2400" dirty="0">
              <a:sym typeface="Symbol" pitchFamily="18" charset="2"/>
            </a:endParaRPr>
          </a:p>
          <a:p>
            <a:pPr lvl="1" algn="just">
              <a:buSzTx/>
            </a:pPr>
            <a:r>
              <a:rPr lang="es-ES" sz="2400" dirty="0" smtClean="0"/>
              <a:t>equipos </a:t>
            </a:r>
            <a:r>
              <a:rPr lang="es-ES" sz="2400" dirty="0"/>
              <a:t>pesados o voluminosos son un problema si el acceso es </a:t>
            </a:r>
            <a:r>
              <a:rPr lang="es-ES" dirty="0"/>
              <a:t>difícil o hay que utilizar escaleras, y</a:t>
            </a:r>
          </a:p>
          <a:p>
            <a:pPr lvl="1" algn="just">
              <a:buSzTx/>
            </a:pPr>
            <a:endParaRPr lang="es-ES" sz="2400" dirty="0" smtClean="0"/>
          </a:p>
          <a:p>
            <a:pPr lvl="1" algn="just">
              <a:buSzTx/>
            </a:pPr>
            <a:r>
              <a:rPr lang="es-ES" dirty="0"/>
              <a:t>e</a:t>
            </a:r>
            <a:r>
              <a:rPr lang="es-ES" sz="2400" dirty="0" smtClean="0"/>
              <a:t>l </a:t>
            </a:r>
            <a:r>
              <a:rPr lang="es-ES" sz="2400" dirty="0"/>
              <a:t>equipo de protección personal puede ralentizar o restringir el </a:t>
            </a:r>
            <a:r>
              <a:rPr lang="es-ES" sz="2400" dirty="0" smtClean="0"/>
              <a:t>movimiento.</a:t>
            </a:r>
            <a:endParaRPr lang="en-GB" altLang="en-US" sz="2600" dirty="0">
              <a:sym typeface="Symbol" pitchFamily="18" charset="2"/>
            </a:endParaRPr>
          </a:p>
          <a:p>
            <a:pPr>
              <a:buClr>
                <a:srgbClr val="FF0000"/>
              </a:buClr>
              <a:buFont typeface="Wingdings" pitchFamily="2" charset="2"/>
              <a:buChar char="Ø"/>
            </a:pPr>
            <a:endParaRPr lang="en-GB" altLang="en-US" sz="2800" dirty="0">
              <a:sym typeface="Symbol" pitchFamily="18" charset="2"/>
            </a:endParaRPr>
          </a:p>
          <a:p>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27</a:t>
            </a:fld>
            <a:endParaRPr lang="en-US" dirty="0"/>
          </a:p>
        </p:txBody>
      </p:sp>
      <p:sp>
        <p:nvSpPr>
          <p:cNvPr id="6" name="Rectangle 2"/>
          <p:cNvSpPr>
            <a:spLocks noGrp="1" noChangeArrowheads="1"/>
          </p:cNvSpPr>
          <p:nvPr>
            <p:ph type="title"/>
          </p:nvPr>
        </p:nvSpPr>
        <p:spPr>
          <a:xfrm>
            <a:off x="282575" y="98425"/>
            <a:ext cx="8534400" cy="762000"/>
          </a:xfrm>
        </p:spPr>
        <p:txBody>
          <a:bodyPr/>
          <a:lstStyle/>
          <a:p>
            <a:pPr algn="ctr"/>
            <a:r>
              <a:rPr lang="es-ES" sz="2400" dirty="0"/>
              <a:t>Consideraciones generales para todas las mediciones</a:t>
            </a:r>
            <a:endParaRPr lang="en-US" altLang="en-US" sz="2400" dirty="0"/>
          </a:p>
        </p:txBody>
      </p:sp>
    </p:spTree>
    <p:extLst>
      <p:ext uri="{BB962C8B-B14F-4D97-AF65-F5344CB8AC3E}">
        <p14:creationId xmlns:p14="http://schemas.microsoft.com/office/powerpoint/2010/main" val="17640282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7" name="Rectangle 3"/>
          <p:cNvSpPr>
            <a:spLocks noGrp="1" noChangeArrowheads="1"/>
          </p:cNvSpPr>
          <p:nvPr>
            <p:ph type="body" idx="1"/>
          </p:nvPr>
        </p:nvSpPr>
        <p:spPr>
          <a:xfrm>
            <a:off x="274638" y="1268760"/>
            <a:ext cx="8593137" cy="4572000"/>
          </a:xfrm>
        </p:spPr>
        <p:txBody>
          <a:bodyPr/>
          <a:lstStyle/>
          <a:p>
            <a:pPr algn="just">
              <a:buSzTx/>
            </a:pPr>
            <a:endParaRPr lang="en-GB" altLang="en-US" sz="1000" dirty="0">
              <a:sym typeface="Symbol" pitchFamily="18" charset="2"/>
            </a:endParaRPr>
          </a:p>
          <a:p>
            <a:pPr algn="just">
              <a:buSzPct val="105000"/>
            </a:pPr>
            <a:r>
              <a:rPr lang="es-ES" sz="2400" dirty="0"/>
              <a:t>Tenga en cuenta cualquier posible problema con el área </a:t>
            </a:r>
            <a:r>
              <a:rPr lang="es-ES" sz="2400" dirty="0" smtClean="0"/>
              <a:t> </a:t>
            </a:r>
            <a:r>
              <a:rPr lang="pt-BR" sz="2400" dirty="0" err="1"/>
              <a:t>monitoreada</a:t>
            </a:r>
            <a:r>
              <a:rPr lang="es-ES" sz="2400" dirty="0" smtClean="0"/>
              <a:t> </a:t>
            </a:r>
            <a:r>
              <a:rPr lang="es-ES" sz="2400" dirty="0"/>
              <a:t>que podría causar daños al equipo, tales como la presencia de </a:t>
            </a:r>
            <a:r>
              <a:rPr lang="es-ES" sz="2400" dirty="0" smtClean="0"/>
              <a:t>clavos o </a:t>
            </a:r>
            <a:r>
              <a:rPr lang="pt-BR" sz="2400" dirty="0" err="1" smtClean="0"/>
              <a:t>metales</a:t>
            </a:r>
            <a:r>
              <a:rPr lang="pt-BR" sz="2400" dirty="0" smtClean="0"/>
              <a:t> </a:t>
            </a:r>
            <a:r>
              <a:rPr lang="pt-BR" sz="2400" dirty="0" err="1"/>
              <a:t>puntiagudos</a:t>
            </a:r>
            <a:r>
              <a:rPr lang="es-ES" sz="2400" dirty="0" smtClean="0"/>
              <a:t> </a:t>
            </a:r>
            <a:r>
              <a:rPr lang="es-ES" sz="2400" dirty="0"/>
              <a:t>que podrían penetrar las ventanas del detector, o la contaminación de los monitores de contaminación</a:t>
            </a:r>
            <a:r>
              <a:rPr lang="es-ES" sz="2400" dirty="0" smtClean="0"/>
              <a:t>.</a:t>
            </a:r>
          </a:p>
          <a:p>
            <a:pPr algn="just">
              <a:buSzPct val="105000"/>
            </a:pPr>
            <a:endParaRPr lang="es-ES" altLang="en-US" sz="2400" dirty="0">
              <a:sym typeface="Symbol" pitchFamily="18" charset="2"/>
            </a:endParaRPr>
          </a:p>
          <a:p>
            <a:pPr algn="just">
              <a:buSzPct val="105000"/>
            </a:pPr>
            <a:r>
              <a:rPr lang="es-ES" dirty="0"/>
              <a:t>Tenga un medio para registrar los resultados con usted. </a:t>
            </a:r>
            <a:br>
              <a:rPr lang="es-ES" dirty="0"/>
            </a:br>
            <a:r>
              <a:rPr lang="es-ES" dirty="0"/>
              <a:t>No registre ceros o “</a:t>
            </a:r>
            <a:r>
              <a:rPr lang="pt-BR" dirty="0" err="1"/>
              <a:t>radiación</a:t>
            </a:r>
            <a:r>
              <a:rPr lang="pt-BR" dirty="0"/>
              <a:t> de </a:t>
            </a:r>
            <a:r>
              <a:rPr lang="pt-BR" dirty="0" err="1"/>
              <a:t>fondo</a:t>
            </a:r>
            <a:r>
              <a:rPr lang="pt-BR" dirty="0"/>
              <a:t>”</a:t>
            </a:r>
            <a:r>
              <a:rPr lang="es-ES" dirty="0"/>
              <a:t>, registre la lectura. </a:t>
            </a:r>
            <a:br>
              <a:rPr lang="es-ES" dirty="0"/>
            </a:br>
            <a:r>
              <a:rPr lang="es-ES" dirty="0"/>
              <a:t>Registre </a:t>
            </a:r>
            <a:r>
              <a:rPr lang="pt-BR" dirty="0" err="1"/>
              <a:t>también</a:t>
            </a:r>
            <a:r>
              <a:rPr lang="pt-BR" dirty="0"/>
              <a:t> </a:t>
            </a:r>
            <a:r>
              <a:rPr lang="es-ES" dirty="0"/>
              <a:t>cualquier condición relevante (por ejemplo, el nivel de carga de la batería, condiciones polvorientas, etc.) cuando esto </a:t>
            </a:r>
            <a:r>
              <a:rPr lang="es-ES" sz="2400" dirty="0"/>
              <a:t>pueda afectar los resultados.</a:t>
            </a:r>
            <a:endParaRPr lang="en-GB" altLang="en-US" sz="2800" dirty="0" smtClean="0">
              <a:sym typeface="Symbol" pitchFamily="18" charset="2"/>
            </a:endParaRPr>
          </a:p>
          <a:p>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28</a:t>
            </a:fld>
            <a:endParaRPr lang="en-US" dirty="0"/>
          </a:p>
        </p:txBody>
      </p:sp>
      <p:sp>
        <p:nvSpPr>
          <p:cNvPr id="6" name="Rectangle 2"/>
          <p:cNvSpPr txBox="1">
            <a:spLocks noChangeArrowheads="1"/>
          </p:cNvSpPr>
          <p:nvPr/>
        </p:nvSpPr>
        <p:spPr bwMode="black">
          <a:xfrm>
            <a:off x="434975" y="2508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pPr algn="ctr"/>
            <a:r>
              <a:rPr lang="es-ES" sz="2400" kern="0" smtClean="0"/>
              <a:t>Consideraciones generales para todas las mediciones</a:t>
            </a:r>
            <a:endParaRPr lang="en-US" altLang="en-US" sz="2400" kern="0" dirty="0"/>
          </a:p>
        </p:txBody>
      </p:sp>
    </p:spTree>
    <p:extLst>
      <p:ext uri="{BB962C8B-B14F-4D97-AF65-F5344CB8AC3E}">
        <p14:creationId xmlns:p14="http://schemas.microsoft.com/office/powerpoint/2010/main" val="341577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7" name="Rectangle 3"/>
          <p:cNvSpPr>
            <a:spLocks noGrp="1" noChangeArrowheads="1"/>
          </p:cNvSpPr>
          <p:nvPr>
            <p:ph type="body" idx="1"/>
          </p:nvPr>
        </p:nvSpPr>
        <p:spPr>
          <a:xfrm>
            <a:off x="381000" y="1484784"/>
            <a:ext cx="8382000" cy="3484984"/>
          </a:xfrm>
        </p:spPr>
        <p:txBody>
          <a:bodyPr anchor="ctr"/>
          <a:lstStyle/>
          <a:p>
            <a:pPr algn="just">
              <a:buSzTx/>
            </a:pPr>
            <a:r>
              <a:rPr lang="es-ES" sz="2400" dirty="0"/>
              <a:t>Para los equipos instalados, </a:t>
            </a:r>
            <a:r>
              <a:rPr lang="es-ES" sz="2400" dirty="0" smtClean="0"/>
              <a:t>deberá </a:t>
            </a:r>
            <a:r>
              <a:rPr lang="es-ES" dirty="0"/>
              <a:t>elegirse con cuidado su ubicación apropiada, para reflejar la ocupación y las fuentes de la tasa de dosis o actividad. </a:t>
            </a:r>
            <a:r>
              <a:rPr lang="pt-BR" dirty="0"/>
              <a:t>Conexiones eléctricas</a:t>
            </a:r>
            <a:r>
              <a:rPr lang="es-ES" dirty="0"/>
              <a:t> tendrán que ser proporcionadas.</a:t>
            </a:r>
          </a:p>
          <a:p>
            <a:pPr algn="just">
              <a:buSzTx/>
            </a:pPr>
            <a:endParaRPr lang="en-US" altLang="en-US" sz="2400" dirty="0">
              <a:sym typeface="Symbol" pitchFamily="18" charset="2"/>
            </a:endParaRPr>
          </a:p>
          <a:p>
            <a:pPr algn="just">
              <a:buSzTx/>
            </a:pPr>
            <a:r>
              <a:rPr lang="es-ES" sz="2400" dirty="0"/>
              <a:t>Para equipos portátiles, ya se han identificado puntos de monitorización. Asegúrese de saber dónde </a:t>
            </a:r>
            <a:r>
              <a:rPr lang="es-ES" sz="2400" dirty="0" smtClean="0"/>
              <a:t>están.</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29</a:t>
            </a:fld>
            <a:endParaRPr lang="en-US" dirty="0"/>
          </a:p>
        </p:txBody>
      </p:sp>
      <p:sp>
        <p:nvSpPr>
          <p:cNvPr id="7" name="Rectangle 2"/>
          <p:cNvSpPr>
            <a:spLocks noGrp="1" noChangeArrowheads="1"/>
          </p:cNvSpPr>
          <p:nvPr>
            <p:ph type="title"/>
          </p:nvPr>
        </p:nvSpPr>
        <p:spPr>
          <a:xfrm>
            <a:off x="282575" y="98425"/>
            <a:ext cx="8534400" cy="762000"/>
          </a:xfrm>
        </p:spPr>
        <p:txBody>
          <a:bodyPr/>
          <a:lstStyle/>
          <a:p>
            <a:pPr algn="ctr"/>
            <a:r>
              <a:rPr lang="es-ES" sz="2400" dirty="0"/>
              <a:t>Consideraciones generales para todas las mediciones</a:t>
            </a:r>
            <a:endParaRPr lang="en-US" altLang="en-US" sz="2400" dirty="0"/>
          </a:p>
        </p:txBody>
      </p:sp>
    </p:spTree>
    <p:extLst>
      <p:ext uri="{BB962C8B-B14F-4D97-AF65-F5344CB8AC3E}">
        <p14:creationId xmlns:p14="http://schemas.microsoft.com/office/powerpoint/2010/main" val="272888585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5" name="Rectangle 1027"/>
          <p:cNvSpPr>
            <a:spLocks noGrp="1" noChangeArrowheads="1"/>
          </p:cNvSpPr>
          <p:nvPr>
            <p:ph type="body" idx="1"/>
          </p:nvPr>
        </p:nvSpPr>
        <p:spPr>
          <a:xfrm>
            <a:off x="304800" y="1524000"/>
            <a:ext cx="8604250" cy="4775200"/>
          </a:xfrm>
        </p:spPr>
        <p:txBody>
          <a:bodyPr/>
          <a:lstStyle/>
          <a:p>
            <a:pPr algn="ctr">
              <a:buFontTx/>
              <a:buNone/>
            </a:pPr>
            <a:endParaRPr lang="en-GB" altLang="en-US" sz="3600" dirty="0">
              <a:solidFill>
                <a:schemeClr val="tx1"/>
              </a:solidFill>
            </a:endParaRPr>
          </a:p>
          <a:p>
            <a:pPr algn="ctr">
              <a:buFontTx/>
              <a:buNone/>
            </a:pPr>
            <a:endParaRPr lang="en-GB" altLang="en-US" sz="3600" dirty="0">
              <a:solidFill>
                <a:schemeClr val="tx1"/>
              </a:solidFill>
            </a:endParaRPr>
          </a:p>
          <a:p>
            <a:pPr algn="ctr">
              <a:buFontTx/>
              <a:buNone/>
            </a:pPr>
            <a:r>
              <a:rPr lang="pt-BR" sz="3200" dirty="0" err="1"/>
              <a:t>Cómo</a:t>
            </a:r>
            <a:r>
              <a:rPr lang="pt-BR" sz="3200" dirty="0"/>
              <a:t> </a:t>
            </a:r>
            <a:r>
              <a:rPr lang="pt-BR" sz="3200" dirty="0" err="1"/>
              <a:t>elegir</a:t>
            </a:r>
            <a:r>
              <a:rPr lang="pt-BR" sz="3200" dirty="0"/>
              <a:t> </a:t>
            </a:r>
            <a:r>
              <a:rPr lang="pt-BR" sz="3200" dirty="0" err="1"/>
              <a:t>el</a:t>
            </a:r>
            <a:r>
              <a:rPr lang="pt-BR" sz="3200" dirty="0"/>
              <a:t> equipo</a:t>
            </a:r>
            <a:endParaRPr lang="en-US" altLang="en-US"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a:t>
            </a:fld>
            <a:endParaRPr lang="en-US" dirty="0"/>
          </a:p>
        </p:txBody>
      </p:sp>
    </p:spTree>
    <p:extLst>
      <p:ext uri="{BB962C8B-B14F-4D97-AF65-F5344CB8AC3E}">
        <p14:creationId xmlns:p14="http://schemas.microsoft.com/office/powerpoint/2010/main" val="236286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p:txBody>
          <a:bodyPr/>
          <a:lstStyle/>
          <a:p>
            <a:r>
              <a:rPr lang="es-ES" sz="3200" b="0" dirty="0" smtClean="0"/>
              <a:t>Factores que influirán en los resultados</a:t>
            </a:r>
            <a:endParaRPr lang="en-US" altLang="en-US" sz="3200" u="sng" dirty="0"/>
          </a:p>
        </p:txBody>
      </p:sp>
      <p:sp>
        <p:nvSpPr>
          <p:cNvPr id="606211" name="Rectangle 3"/>
          <p:cNvSpPr>
            <a:spLocks noGrp="1" noChangeArrowheads="1"/>
          </p:cNvSpPr>
          <p:nvPr>
            <p:ph type="body" idx="1"/>
          </p:nvPr>
        </p:nvSpPr>
        <p:spPr>
          <a:xfrm>
            <a:off x="457200" y="1453480"/>
            <a:ext cx="8382000" cy="4495800"/>
          </a:xfrm>
        </p:spPr>
        <p:txBody>
          <a:bodyPr anchor="ctr"/>
          <a:lstStyle/>
          <a:p>
            <a:pPr algn="just">
              <a:lnSpc>
                <a:spcPct val="90000"/>
              </a:lnSpc>
              <a:buSzPct val="105000"/>
            </a:pPr>
            <a:r>
              <a:rPr lang="pt-BR" sz="2400" dirty="0"/>
              <a:t>L</a:t>
            </a:r>
            <a:r>
              <a:rPr lang="pt-BR" sz="2400" dirty="0" smtClean="0"/>
              <a:t>a </a:t>
            </a:r>
            <a:r>
              <a:rPr lang="pt-BR" sz="2400" dirty="0" err="1"/>
              <a:t>medición</a:t>
            </a:r>
            <a:r>
              <a:rPr lang="en-GB" altLang="en-US" sz="2400" dirty="0" smtClean="0">
                <a:sym typeface="Symbol" pitchFamily="18" charset="2"/>
              </a:rPr>
              <a:t>.</a:t>
            </a:r>
            <a:endParaRPr lang="en-GB" altLang="en-US" sz="2400" dirty="0">
              <a:sym typeface="Symbol" pitchFamily="18" charset="2"/>
            </a:endParaRPr>
          </a:p>
          <a:p>
            <a:pPr lvl="1" algn="just">
              <a:lnSpc>
                <a:spcPct val="90000"/>
              </a:lnSpc>
              <a:buSzPct val="105000"/>
            </a:pPr>
            <a:endParaRPr lang="en-US" altLang="en-US" sz="2400" dirty="0">
              <a:sym typeface="Symbol" pitchFamily="18" charset="2"/>
            </a:endParaRPr>
          </a:p>
          <a:p>
            <a:pPr algn="just">
              <a:lnSpc>
                <a:spcPct val="90000"/>
              </a:lnSpc>
              <a:buSzPct val="105000"/>
            </a:pPr>
            <a:r>
              <a:rPr lang="es-ES" sz="2400" dirty="0"/>
              <a:t>C</a:t>
            </a:r>
            <a:r>
              <a:rPr lang="es-ES" sz="2400" dirty="0" smtClean="0"/>
              <a:t>orrección </a:t>
            </a:r>
            <a:r>
              <a:rPr lang="es-ES" sz="2400" dirty="0"/>
              <a:t>de radiación de fondo</a:t>
            </a:r>
            <a:r>
              <a:rPr lang="es-ES" sz="2400" dirty="0" smtClean="0"/>
              <a:t>.</a:t>
            </a:r>
          </a:p>
          <a:p>
            <a:pPr algn="just">
              <a:lnSpc>
                <a:spcPct val="90000"/>
              </a:lnSpc>
              <a:buSzPct val="105000"/>
            </a:pPr>
            <a:endParaRPr lang="en-GB" altLang="en-US" sz="2400" dirty="0" smtClean="0">
              <a:sym typeface="Symbol" pitchFamily="18" charset="2"/>
            </a:endParaRPr>
          </a:p>
          <a:p>
            <a:pPr algn="just">
              <a:lnSpc>
                <a:spcPct val="90000"/>
              </a:lnSpc>
              <a:buSzPct val="105000"/>
            </a:pPr>
            <a:r>
              <a:rPr lang="pt-BR" sz="2400" dirty="0" smtClean="0"/>
              <a:t>El vector y </a:t>
            </a:r>
            <a:r>
              <a:rPr lang="pt-BR" sz="2400" dirty="0" err="1"/>
              <a:t>su</a:t>
            </a:r>
            <a:r>
              <a:rPr lang="pt-BR" sz="2400" dirty="0"/>
              <a:t> </a:t>
            </a:r>
            <a:r>
              <a:rPr lang="pt-BR" sz="2400" dirty="0" err="1" smtClean="0"/>
              <a:t>aplicación</a:t>
            </a:r>
            <a:r>
              <a:rPr lang="pt-BR" sz="2400" dirty="0" smtClean="0"/>
              <a:t>.</a:t>
            </a:r>
          </a:p>
          <a:p>
            <a:pPr algn="just">
              <a:lnSpc>
                <a:spcPct val="90000"/>
              </a:lnSpc>
              <a:buSzPct val="105000"/>
            </a:pPr>
            <a:endParaRPr lang="en-GB" altLang="en-US" sz="2400" dirty="0" smtClean="0">
              <a:sym typeface="Symbol" pitchFamily="18" charset="2"/>
            </a:endParaRPr>
          </a:p>
          <a:p>
            <a:r>
              <a:rPr lang="es-ES" sz="2400" dirty="0" smtClean="0"/>
              <a:t>El factor </a:t>
            </a:r>
            <a:r>
              <a:rPr lang="es-ES" sz="2400" dirty="0"/>
              <a:t>de calibración, ya sea obtenido directamente durante el proceso de calibración o derivado de esos datos combinados con otra información sobre </a:t>
            </a:r>
            <a:r>
              <a:rPr lang="pt-BR" sz="2400" dirty="0" err="1"/>
              <a:t>el</a:t>
            </a:r>
            <a:r>
              <a:rPr lang="pt-BR" sz="2400" dirty="0"/>
              <a:t> </a:t>
            </a:r>
            <a:r>
              <a:rPr lang="pt-BR" sz="2400" dirty="0" err="1"/>
              <a:t>radionucleido</a:t>
            </a:r>
            <a:r>
              <a:rPr lang="es-ES" sz="2400" dirty="0" smtClean="0"/>
              <a:t>, </a:t>
            </a:r>
            <a:r>
              <a:rPr lang="es-ES" sz="2400" dirty="0"/>
              <a:t>energía, etc.</a:t>
            </a:r>
          </a:p>
          <a:p>
            <a:pPr marL="0" indent="0">
              <a:buNone/>
            </a:pPr>
            <a:r>
              <a:rPr lang="es-ES" sz="2400" dirty="0">
                <a:hlinkClick r:id="rId3"/>
              </a:rPr>
              <a:t/>
            </a:r>
            <a:br>
              <a:rPr lang="es-ES" sz="2400" dirty="0">
                <a:hlinkClick r:id="rId3"/>
              </a:rPr>
            </a:br>
            <a:endParaRPr lang="en-US" altLang="en-US"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30</a:t>
            </a:fld>
            <a:endParaRPr lang="en-US" dirty="0"/>
          </a:p>
        </p:txBody>
      </p:sp>
    </p:spTree>
    <p:extLst>
      <p:ext uri="{BB962C8B-B14F-4D97-AF65-F5344CB8AC3E}">
        <p14:creationId xmlns:p14="http://schemas.microsoft.com/office/powerpoint/2010/main" val="118296521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1" name="Rectangle 3"/>
          <p:cNvSpPr>
            <a:spLocks noGrp="1" noChangeArrowheads="1"/>
          </p:cNvSpPr>
          <p:nvPr>
            <p:ph type="body" idx="1"/>
          </p:nvPr>
        </p:nvSpPr>
        <p:spPr>
          <a:xfrm>
            <a:off x="274638" y="1305272"/>
            <a:ext cx="8593137" cy="4572000"/>
          </a:xfrm>
        </p:spPr>
        <p:txBody>
          <a:bodyPr/>
          <a:lstStyle/>
          <a:p>
            <a:pPr algn="just">
              <a:buSzTx/>
            </a:pPr>
            <a:r>
              <a:rPr lang="es-ES" sz="2400" dirty="0"/>
              <a:t>Eficiencia de la </a:t>
            </a:r>
            <a:r>
              <a:rPr lang="es-ES" dirty="0"/>
              <a:t>fuente – relación entre la tasa de emisión de partículas de la superficie y la tasa de generación de esa partícula </a:t>
            </a:r>
            <a:r>
              <a:rPr lang="es-ES" dirty="0" smtClean="0"/>
              <a:t>(</a:t>
            </a:r>
            <a:r>
              <a:rPr lang="es-ES" dirty="0"/>
              <a:t>inc</a:t>
            </a:r>
            <a:r>
              <a:rPr lang="es-ES" sz="2400" dirty="0"/>
              <a:t>luyendo la geometría y la </a:t>
            </a:r>
            <a:r>
              <a:rPr lang="es-ES" sz="2400" dirty="0" smtClean="0"/>
              <a:t>auto-absorción).</a:t>
            </a:r>
          </a:p>
          <a:p>
            <a:pPr algn="just">
              <a:buSzTx/>
            </a:pPr>
            <a:endParaRPr lang="en-GB" altLang="en-US" sz="2400" dirty="0" smtClean="0">
              <a:sym typeface="Symbol" pitchFamily="18" charset="2"/>
            </a:endParaRPr>
          </a:p>
          <a:p>
            <a:pPr algn="just">
              <a:buSzTx/>
            </a:pPr>
            <a:r>
              <a:rPr lang="es-ES" altLang="pt-BR" sz="2400" dirty="0" smtClean="0"/>
              <a:t>Para la medición indirecta de contaminación de superficie</a:t>
            </a:r>
            <a:r>
              <a:rPr lang="es-ES" altLang="pt-BR" sz="2400" dirty="0" smtClean="0">
                <a:solidFill>
                  <a:srgbClr val="FF0000"/>
                </a:solidFill>
              </a:rPr>
              <a:t>:</a:t>
            </a:r>
            <a:r>
              <a:rPr lang="en-GB" altLang="pt-BR" sz="2400" dirty="0" smtClean="0">
                <a:sym typeface="Symbol" pitchFamily="18" charset="2"/>
              </a:rPr>
              <a:t> </a:t>
            </a:r>
            <a:r>
              <a:rPr lang="es-ES" altLang="pt-BR" sz="2400" dirty="0" smtClean="0"/>
              <a:t>los </a:t>
            </a:r>
            <a:r>
              <a:rPr lang="es-ES" altLang="pt-BR" sz="2400" dirty="0"/>
              <a:t>factores de transferencia </a:t>
            </a:r>
            <a:r>
              <a:rPr lang="es-ES" altLang="pt-BR" sz="2400" dirty="0" smtClean="0"/>
              <a:t>y </a:t>
            </a:r>
            <a:r>
              <a:rPr lang="es-ES" altLang="pt-BR" sz="2400" dirty="0"/>
              <a:t>el área </a:t>
            </a:r>
            <a:r>
              <a:rPr lang="es-ES" altLang="pt-BR" sz="2400" dirty="0" smtClean="0"/>
              <a:t>cubierta. </a:t>
            </a:r>
            <a:endParaRPr lang="en-GB" altLang="en-US" sz="2400" dirty="0" smtClean="0">
              <a:sym typeface="Symbol" pitchFamily="18" charset="2"/>
            </a:endParaRPr>
          </a:p>
          <a:p>
            <a:pPr algn="just">
              <a:buSzTx/>
            </a:pPr>
            <a:endParaRPr lang="en-GB" altLang="en-US" sz="2400" dirty="0" smtClean="0">
              <a:sym typeface="Symbol" pitchFamily="18" charset="2"/>
            </a:endParaRPr>
          </a:p>
          <a:p>
            <a:pPr algn="just">
              <a:buSzTx/>
            </a:pPr>
            <a:r>
              <a:rPr lang="es-ES" sz="2400" dirty="0"/>
              <a:t>Conversión a la </a:t>
            </a:r>
            <a:r>
              <a:rPr lang="es-ES" sz="2400" dirty="0" smtClean="0"/>
              <a:t>magnitud </a:t>
            </a:r>
            <a:r>
              <a:rPr lang="es-ES" sz="2400" dirty="0"/>
              <a:t>de interés, si es necesario</a:t>
            </a:r>
            <a:r>
              <a:rPr lang="en-GB" altLang="en-US" sz="2400" dirty="0" smtClean="0">
                <a:sym typeface="Symbol" pitchFamily="18" charset="2"/>
              </a:rPr>
              <a:t>.</a:t>
            </a:r>
            <a:endParaRPr lang="en-US" altLang="en-US" sz="2400" dirty="0"/>
          </a:p>
          <a:p>
            <a:pPr algn="just">
              <a:buSzTx/>
            </a:pPr>
            <a:endParaRPr lang="en-GB" altLang="en-US" sz="2400" dirty="0" smtClean="0">
              <a:sym typeface="Symbol" pitchFamily="18" charset="2"/>
            </a:endParaRPr>
          </a:p>
          <a:p>
            <a:pPr algn="just">
              <a:buSzTx/>
            </a:pPr>
            <a:r>
              <a:rPr lang="es-ES" sz="2400" dirty="0"/>
              <a:t>Otros factores que influyen (temperatura del aire, </a:t>
            </a:r>
            <a:r>
              <a:rPr lang="es-ES" sz="2400" dirty="0" smtClean="0"/>
              <a:t>presión, </a:t>
            </a:r>
            <a:r>
              <a:rPr lang="es-ES" sz="2400" dirty="0" err="1" smtClean="0"/>
              <a:t>etc</a:t>
            </a:r>
            <a:r>
              <a:rPr lang="es-ES" sz="2400" dirty="0" smtClean="0"/>
              <a:t>).</a:t>
            </a: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31</a:t>
            </a:fld>
            <a:endParaRPr lang="en-US" dirty="0"/>
          </a:p>
        </p:txBody>
      </p:sp>
      <p:sp>
        <p:nvSpPr>
          <p:cNvPr id="6" name="Rectangle 2"/>
          <p:cNvSpPr>
            <a:spLocks noGrp="1" noChangeArrowheads="1"/>
          </p:cNvSpPr>
          <p:nvPr>
            <p:ph type="title"/>
          </p:nvPr>
        </p:nvSpPr>
        <p:spPr>
          <a:xfrm>
            <a:off x="282575" y="98425"/>
            <a:ext cx="8534400" cy="762000"/>
          </a:xfrm>
        </p:spPr>
        <p:txBody>
          <a:bodyPr/>
          <a:lstStyle/>
          <a:p>
            <a:r>
              <a:rPr lang="es-ES" sz="3200" b="0" dirty="0" smtClean="0"/>
              <a:t>Factores que influirán en los resultados</a:t>
            </a:r>
            <a:endParaRPr lang="en-US" altLang="en-US" sz="3200" u="sng" dirty="0"/>
          </a:p>
        </p:txBody>
      </p:sp>
    </p:spTree>
    <p:extLst>
      <p:ext uri="{BB962C8B-B14F-4D97-AF65-F5344CB8AC3E}">
        <p14:creationId xmlns:p14="http://schemas.microsoft.com/office/powerpoint/2010/main" val="36379699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9" name="Rectangle 1027"/>
          <p:cNvSpPr>
            <a:spLocks noGrp="1" noChangeArrowheads="1"/>
          </p:cNvSpPr>
          <p:nvPr>
            <p:ph type="body" idx="1"/>
          </p:nvPr>
        </p:nvSpPr>
        <p:spPr>
          <a:xfrm>
            <a:off x="228600" y="1642864"/>
            <a:ext cx="8604250" cy="2650232"/>
          </a:xfrm>
        </p:spPr>
        <p:txBody>
          <a:bodyPr/>
          <a:lstStyle/>
          <a:p>
            <a:pPr algn="ctr">
              <a:buFontTx/>
              <a:buNone/>
            </a:pPr>
            <a:endParaRPr lang="en-GB" altLang="en-US" sz="3600" b="1" dirty="0" smtClean="0"/>
          </a:p>
          <a:p>
            <a:pPr algn="ctr">
              <a:buFontTx/>
              <a:buNone/>
            </a:pPr>
            <a:endParaRPr lang="en-GB" altLang="en-US" sz="3600" b="1" dirty="0"/>
          </a:p>
          <a:p>
            <a:pPr algn="ctr">
              <a:buFontTx/>
              <a:buNone/>
            </a:pPr>
            <a:r>
              <a:rPr lang="pt-BR" sz="3200" dirty="0" smtClean="0"/>
              <a:t>Registro </a:t>
            </a:r>
            <a:r>
              <a:rPr lang="pt-BR" sz="3200" dirty="0"/>
              <a:t>de </a:t>
            </a:r>
            <a:r>
              <a:rPr lang="pt-BR" sz="3200" dirty="0" smtClean="0"/>
              <a:t>resultados </a:t>
            </a:r>
            <a:r>
              <a:rPr lang="pt-BR" sz="3200" dirty="0"/>
              <a:t>de </a:t>
            </a:r>
            <a:r>
              <a:rPr lang="es-ES" altLang="en-US" sz="3200" dirty="0" smtClean="0"/>
              <a:t>monitorización</a:t>
            </a:r>
            <a:endParaRPr lang="en-US" altLang="en-US"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32</a:t>
            </a:fld>
            <a:endParaRPr lang="en-US" dirty="0"/>
          </a:p>
        </p:txBody>
      </p:sp>
    </p:spTree>
    <p:extLst>
      <p:ext uri="{BB962C8B-B14F-4D97-AF65-F5344CB8AC3E}">
        <p14:creationId xmlns:p14="http://schemas.microsoft.com/office/powerpoint/2010/main" val="5297294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2"/>
          <p:cNvSpPr>
            <a:spLocks noGrp="1" noChangeArrowheads="1"/>
          </p:cNvSpPr>
          <p:nvPr>
            <p:ph type="title"/>
          </p:nvPr>
        </p:nvSpPr>
        <p:spPr/>
        <p:txBody>
          <a:bodyPr/>
          <a:lstStyle/>
          <a:p>
            <a:r>
              <a:rPr lang="pt-BR" sz="2800" dirty="0"/>
              <a:t>Registro de </a:t>
            </a:r>
            <a:r>
              <a:rPr lang="pt-BR" sz="2800" dirty="0" smtClean="0"/>
              <a:t>resultados </a:t>
            </a:r>
            <a:r>
              <a:rPr lang="pt-BR" sz="2800" dirty="0"/>
              <a:t>de </a:t>
            </a:r>
            <a:r>
              <a:rPr lang="es-ES" altLang="en-US" sz="2800" dirty="0"/>
              <a:t>monitorización</a:t>
            </a:r>
            <a:endParaRPr lang="en-US" altLang="en-US" sz="2800" dirty="0"/>
          </a:p>
        </p:txBody>
      </p:sp>
      <p:sp>
        <p:nvSpPr>
          <p:cNvPr id="607235" name="Rectangle 3"/>
          <p:cNvSpPr>
            <a:spLocks noGrp="1" noChangeArrowheads="1"/>
          </p:cNvSpPr>
          <p:nvPr>
            <p:ph type="body" idx="1"/>
          </p:nvPr>
        </p:nvSpPr>
        <p:spPr>
          <a:xfrm>
            <a:off x="323528" y="1268760"/>
            <a:ext cx="8534400" cy="4419600"/>
          </a:xfrm>
        </p:spPr>
        <p:txBody>
          <a:bodyPr anchor="ctr"/>
          <a:lstStyle/>
          <a:p>
            <a:pPr algn="just">
              <a:buFontTx/>
              <a:buNone/>
            </a:pPr>
            <a:r>
              <a:rPr lang="es-ES" altLang="pt-BR" sz="2400" dirty="0"/>
              <a:t>Los registros deben </a:t>
            </a:r>
            <a:r>
              <a:rPr lang="es-ES" altLang="pt-BR" sz="2400" dirty="0" smtClean="0"/>
              <a:t>incluir</a:t>
            </a:r>
            <a:r>
              <a:rPr lang="en-GB" altLang="pt-BR" sz="2400" dirty="0" smtClean="0"/>
              <a:t>:</a:t>
            </a:r>
            <a:endParaRPr lang="en-GB" altLang="en-US" sz="2400" dirty="0"/>
          </a:p>
          <a:p>
            <a:pPr algn="just">
              <a:buFontTx/>
              <a:buNone/>
            </a:pPr>
            <a:endParaRPr lang="en-US" altLang="en-US" sz="2400" dirty="0"/>
          </a:p>
          <a:p>
            <a:pPr algn="just">
              <a:buFontTx/>
              <a:buNone/>
            </a:pPr>
            <a:r>
              <a:rPr lang="en-GB" altLang="en-US" sz="2400" i="1" dirty="0"/>
              <a:t>	</a:t>
            </a:r>
            <a:r>
              <a:rPr lang="es-ES" altLang="pt-BR" i="1" dirty="0">
                <a:solidFill>
                  <a:srgbClr val="000000"/>
                </a:solidFill>
              </a:rPr>
              <a:t>¿ Dónde?</a:t>
            </a:r>
          </a:p>
          <a:p>
            <a:pPr lvl="1" algn="just"/>
            <a:r>
              <a:rPr lang="es-ES" altLang="pt-BR" sz="2400" dirty="0">
                <a:ea typeface="+mn-ea"/>
                <a:cs typeface="+mn-cs"/>
                <a:sym typeface="Symbol" pitchFamily="18" charset="2"/>
              </a:rPr>
              <a:t>La ubicación de los puntos de monitorización, descriptos claramente y sin </a:t>
            </a:r>
            <a:r>
              <a:rPr lang="es-ES" altLang="pt-BR" sz="2400" dirty="0" smtClean="0">
                <a:ea typeface="+mn-ea"/>
                <a:cs typeface="+mn-cs"/>
                <a:sym typeface="Symbol" pitchFamily="18" charset="2"/>
              </a:rPr>
              <a:t>ambigüedades.</a:t>
            </a:r>
            <a:endParaRPr lang="es-ES" altLang="pt-BR" sz="2400" dirty="0">
              <a:ea typeface="+mn-ea"/>
              <a:cs typeface="+mn-cs"/>
              <a:sym typeface="Symbol" pitchFamily="18" charset="2"/>
            </a:endParaRPr>
          </a:p>
          <a:p>
            <a:pPr lvl="2" algn="just"/>
            <a:endParaRPr lang="en-US" altLang="en-US" dirty="0">
              <a:ea typeface="+mn-ea"/>
              <a:cs typeface="+mn-cs"/>
              <a:sym typeface="Symbol" pitchFamily="18" charset="2"/>
            </a:endParaRPr>
          </a:p>
          <a:p>
            <a:pPr algn="just">
              <a:lnSpc>
                <a:spcPct val="80000"/>
              </a:lnSpc>
              <a:buNone/>
            </a:pPr>
            <a:r>
              <a:rPr lang="en-GB" altLang="en-US" sz="2400" dirty="0">
                <a:sym typeface="Symbol" pitchFamily="18" charset="2"/>
              </a:rPr>
              <a:t>	</a:t>
            </a:r>
            <a:r>
              <a:rPr lang="es-ES" altLang="pt-BR" i="1" dirty="0">
                <a:solidFill>
                  <a:srgbClr val="000000"/>
                </a:solidFill>
                <a:sym typeface="Symbol" pitchFamily="18" charset="2"/>
              </a:rPr>
              <a:t>¿Cuándo? </a:t>
            </a:r>
          </a:p>
          <a:p>
            <a:pPr lvl="1" algn="just">
              <a:lnSpc>
                <a:spcPct val="80000"/>
              </a:lnSpc>
            </a:pPr>
            <a:r>
              <a:rPr lang="es-ES" altLang="pt-BR" sz="2400" dirty="0">
                <a:ea typeface="+mn-ea"/>
                <a:cs typeface="+mn-cs"/>
                <a:sym typeface="Symbol" pitchFamily="18" charset="2"/>
              </a:rPr>
              <a:t>La fecha (y a veces la hora) de la monitorización.</a:t>
            </a:r>
          </a:p>
        </p:txBody>
      </p:sp>
      <p:sp>
        <p:nvSpPr>
          <p:cNvPr id="2" name="Slide Number Placeholder 1"/>
          <p:cNvSpPr>
            <a:spLocks noGrp="1"/>
          </p:cNvSpPr>
          <p:nvPr>
            <p:ph type="sldNum" sz="quarter" idx="12"/>
          </p:nvPr>
        </p:nvSpPr>
        <p:spPr/>
        <p:txBody>
          <a:bodyPr/>
          <a:lstStyle/>
          <a:p>
            <a:fld id="{8F25D2BF-40DD-4153-8CA3-FA72C0D116DE}" type="slidenum">
              <a:rPr lang="en-US" smtClean="0"/>
              <a:pPr/>
              <a:t>33</a:t>
            </a:fld>
            <a:endParaRPr lang="en-US" dirty="0"/>
          </a:p>
        </p:txBody>
      </p:sp>
    </p:spTree>
    <p:extLst>
      <p:ext uri="{BB962C8B-B14F-4D97-AF65-F5344CB8AC3E}">
        <p14:creationId xmlns:p14="http://schemas.microsoft.com/office/powerpoint/2010/main" val="4051767692"/>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1026"/>
          <p:cNvSpPr>
            <a:spLocks noGrp="1" noChangeArrowheads="1"/>
          </p:cNvSpPr>
          <p:nvPr>
            <p:ph type="title"/>
          </p:nvPr>
        </p:nvSpPr>
        <p:spPr>
          <a:xfrm>
            <a:off x="342205" y="98425"/>
            <a:ext cx="8534400" cy="762000"/>
          </a:xfrm>
        </p:spPr>
        <p:txBody>
          <a:bodyPr/>
          <a:lstStyle/>
          <a:p>
            <a:r>
              <a:rPr lang="pt-BR" sz="2800" dirty="0"/>
              <a:t>Registro de </a:t>
            </a:r>
            <a:r>
              <a:rPr lang="pt-BR" sz="2800" dirty="0" smtClean="0"/>
              <a:t>resultados </a:t>
            </a:r>
            <a:r>
              <a:rPr lang="pt-BR" sz="2800" dirty="0"/>
              <a:t>de </a:t>
            </a:r>
            <a:r>
              <a:rPr lang="es-ES" altLang="en-US" sz="2800" dirty="0"/>
              <a:t>monitorización</a:t>
            </a:r>
            <a:endParaRPr lang="en-US" altLang="en-US" sz="2800" u="sng" dirty="0"/>
          </a:p>
        </p:txBody>
      </p:sp>
      <p:sp>
        <p:nvSpPr>
          <p:cNvPr id="730115" name="Rectangle 1027"/>
          <p:cNvSpPr>
            <a:spLocks noGrp="1" noChangeArrowheads="1"/>
          </p:cNvSpPr>
          <p:nvPr>
            <p:ph type="body" idx="1"/>
          </p:nvPr>
        </p:nvSpPr>
        <p:spPr>
          <a:xfrm>
            <a:off x="288230" y="1600200"/>
            <a:ext cx="8604250" cy="4775200"/>
          </a:xfrm>
        </p:spPr>
        <p:txBody>
          <a:bodyPr/>
          <a:lstStyle/>
          <a:p>
            <a:pPr algn="just">
              <a:buFontTx/>
              <a:buNone/>
            </a:pPr>
            <a:r>
              <a:rPr lang="es-ES" altLang="pt-BR" sz="2400" dirty="0">
                <a:solidFill>
                  <a:schemeClr val="tx1"/>
                </a:solidFill>
                <a:sym typeface="Symbol" pitchFamily="18" charset="2"/>
              </a:rPr>
              <a:t>¿ </a:t>
            </a:r>
            <a:r>
              <a:rPr lang="es-ES" altLang="pt-BR" sz="2400" i="1" dirty="0">
                <a:solidFill>
                  <a:srgbClr val="000000"/>
                </a:solidFill>
                <a:sym typeface="Symbol" pitchFamily="18" charset="2"/>
              </a:rPr>
              <a:t>Quién</a:t>
            </a:r>
            <a:r>
              <a:rPr lang="es-ES" altLang="pt-BR" sz="2400" i="1" dirty="0">
                <a:solidFill>
                  <a:schemeClr val="tx1"/>
                </a:solidFill>
                <a:sym typeface="Symbol" pitchFamily="18" charset="2"/>
              </a:rPr>
              <a:t>?</a:t>
            </a:r>
            <a:r>
              <a:rPr lang="es-ES" altLang="pt-BR" sz="2400" dirty="0">
                <a:solidFill>
                  <a:schemeClr val="tx1"/>
                </a:solidFill>
                <a:sym typeface="Symbol" pitchFamily="18" charset="2"/>
              </a:rPr>
              <a:t>           </a:t>
            </a:r>
          </a:p>
          <a:p>
            <a:pPr lvl="1" algn="just"/>
            <a:r>
              <a:rPr lang="es-ES" altLang="pt-BR" dirty="0">
                <a:ea typeface="+mn-ea"/>
                <a:cs typeface="+mn-cs"/>
                <a:sym typeface="Symbol" pitchFamily="18" charset="2"/>
              </a:rPr>
              <a:t>El nombre y la firma de quien realizó las mediciones.</a:t>
            </a:r>
          </a:p>
          <a:p>
            <a:pPr lvl="2" algn="just"/>
            <a:endParaRPr lang="en-GB" altLang="en-US" sz="2800" dirty="0">
              <a:sym typeface="Symbol" pitchFamily="18" charset="2"/>
            </a:endParaRPr>
          </a:p>
          <a:p>
            <a:pPr algn="just">
              <a:buFontTx/>
              <a:buNone/>
            </a:pPr>
            <a:r>
              <a:rPr lang="es-ES" altLang="pt-BR" sz="2400" i="1" dirty="0">
                <a:solidFill>
                  <a:schemeClr val="tx1"/>
                </a:solidFill>
                <a:sym typeface="Symbol" pitchFamily="18" charset="2"/>
              </a:rPr>
              <a:t>¿ </a:t>
            </a:r>
            <a:r>
              <a:rPr lang="es-ES" altLang="pt-BR" sz="2400" i="1" dirty="0">
                <a:solidFill>
                  <a:srgbClr val="000000"/>
                </a:solidFill>
                <a:sym typeface="Symbol" pitchFamily="18" charset="2"/>
              </a:rPr>
              <a:t>Con qué</a:t>
            </a:r>
            <a:r>
              <a:rPr lang="es-ES" altLang="pt-BR" sz="2400" i="1" dirty="0">
                <a:solidFill>
                  <a:schemeClr val="tx1"/>
                </a:solidFill>
                <a:sym typeface="Symbol" pitchFamily="18" charset="2"/>
              </a:rPr>
              <a:t>?</a:t>
            </a:r>
            <a:endParaRPr lang="es-ES" altLang="pt-BR" sz="2400" dirty="0">
              <a:solidFill>
                <a:schemeClr val="tx1"/>
              </a:solidFill>
              <a:sym typeface="Symbol" pitchFamily="18" charset="2"/>
            </a:endParaRPr>
          </a:p>
          <a:p>
            <a:pPr lvl="1" algn="just"/>
            <a:r>
              <a:rPr lang="es-ES" altLang="pt-BR" dirty="0">
                <a:ea typeface="+mn-ea"/>
                <a:cs typeface="+mn-cs"/>
                <a:sym typeface="Symbol" pitchFamily="18" charset="2"/>
              </a:rPr>
              <a:t>Dar el número de serie o de inventario del equipo usado.</a:t>
            </a:r>
          </a:p>
          <a:p>
            <a:pPr lvl="2">
              <a:buFontTx/>
              <a:buNone/>
            </a:pPr>
            <a:endParaRPr lang="en-GB" altLang="en-US" sz="2800" dirty="0" smtClean="0">
              <a:sym typeface="Symbol" pitchFamily="18" charset="2"/>
            </a:endParaRPr>
          </a:p>
          <a:p>
            <a:pPr algn="just">
              <a:buFontTx/>
              <a:buNone/>
            </a:pPr>
            <a:r>
              <a:rPr lang="es-ES" altLang="pt-BR" sz="2400" i="1" dirty="0">
                <a:solidFill>
                  <a:schemeClr val="tx1"/>
                </a:solidFill>
                <a:sym typeface="Symbol" pitchFamily="18" charset="2"/>
              </a:rPr>
              <a:t>¿ </a:t>
            </a:r>
            <a:r>
              <a:rPr lang="es-ES" altLang="pt-BR" sz="2400" i="1" dirty="0" smtClean="0">
                <a:solidFill>
                  <a:schemeClr val="tx1"/>
                </a:solidFill>
                <a:sym typeface="Symbol" pitchFamily="18" charset="2"/>
              </a:rPr>
              <a:t>Es </a:t>
            </a:r>
            <a:r>
              <a:rPr lang="es-ES" altLang="pt-BR" sz="2400" i="1" dirty="0">
                <a:solidFill>
                  <a:srgbClr val="000000"/>
                </a:solidFill>
                <a:sym typeface="Symbol" pitchFamily="18" charset="2"/>
              </a:rPr>
              <a:t>el equipo confiable</a:t>
            </a:r>
            <a:r>
              <a:rPr lang="es-ES" altLang="pt-BR" sz="2400" i="1" dirty="0">
                <a:solidFill>
                  <a:schemeClr val="tx1"/>
                </a:solidFill>
                <a:sym typeface="Symbol" pitchFamily="18" charset="2"/>
              </a:rPr>
              <a:t>?</a:t>
            </a:r>
          </a:p>
          <a:p>
            <a:pPr lvl="1" algn="just"/>
            <a:r>
              <a:rPr lang="es-ES" altLang="pt-BR" dirty="0">
                <a:ea typeface="+mn-ea"/>
                <a:cs typeface="+mn-cs"/>
                <a:sym typeface="Symbol" pitchFamily="18" charset="2"/>
              </a:rPr>
              <a:t>Escriba en el registro si el equipo ha pasado la </a:t>
            </a:r>
            <a:r>
              <a:rPr lang="es-ES" altLang="pt-BR" dirty="0" smtClean="0">
                <a:ea typeface="+mn-ea"/>
                <a:cs typeface="+mn-cs"/>
                <a:sym typeface="Symbol" pitchFamily="18" charset="2"/>
              </a:rPr>
              <a:t>verificación de </a:t>
            </a:r>
            <a:r>
              <a:rPr lang="es-ES" altLang="pt-BR" dirty="0">
                <a:ea typeface="+mn-ea"/>
                <a:cs typeface="+mn-cs"/>
                <a:sym typeface="Symbol" pitchFamily="18" charset="2"/>
              </a:rPr>
              <a:t>funcionamiento. </a:t>
            </a:r>
          </a:p>
          <a:p>
            <a:pPr lvl="2">
              <a:buFontTx/>
              <a:buNone/>
            </a:pPr>
            <a:endParaRPr lang="en-GB" altLang="en-US" sz="2800" dirty="0">
              <a:sym typeface="Symbol" pitchFamily="18" charset="2"/>
            </a:endParaRPr>
          </a:p>
          <a:p>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34</a:t>
            </a:fld>
            <a:endParaRPr lang="en-US" dirty="0"/>
          </a:p>
        </p:txBody>
      </p:sp>
    </p:spTree>
    <p:extLst>
      <p:ext uri="{BB962C8B-B14F-4D97-AF65-F5344CB8AC3E}">
        <p14:creationId xmlns:p14="http://schemas.microsoft.com/office/powerpoint/2010/main" val="29563434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258" name="Rectangle 2"/>
          <p:cNvSpPr>
            <a:spLocks noGrp="1" noChangeArrowheads="1"/>
          </p:cNvSpPr>
          <p:nvPr>
            <p:ph type="title"/>
          </p:nvPr>
        </p:nvSpPr>
        <p:spPr/>
        <p:txBody>
          <a:bodyPr/>
          <a:lstStyle/>
          <a:p>
            <a:r>
              <a:rPr lang="pt-BR" sz="2800" dirty="0"/>
              <a:t>Registro de </a:t>
            </a:r>
            <a:r>
              <a:rPr lang="pt-BR" sz="2800" dirty="0" smtClean="0"/>
              <a:t>resultados </a:t>
            </a:r>
            <a:r>
              <a:rPr lang="pt-BR" sz="2800" dirty="0"/>
              <a:t>de </a:t>
            </a:r>
            <a:r>
              <a:rPr lang="es-ES" altLang="en-US" sz="2800" dirty="0"/>
              <a:t>monitorización</a:t>
            </a:r>
            <a:endParaRPr lang="en-US" altLang="en-US" sz="2800" u="sng" dirty="0"/>
          </a:p>
        </p:txBody>
      </p:sp>
      <p:sp>
        <p:nvSpPr>
          <p:cNvPr id="608259" name="Rectangle 3"/>
          <p:cNvSpPr>
            <a:spLocks noGrp="1" noChangeArrowheads="1"/>
          </p:cNvSpPr>
          <p:nvPr>
            <p:ph type="body" idx="1"/>
          </p:nvPr>
        </p:nvSpPr>
        <p:spPr>
          <a:xfrm>
            <a:off x="323528" y="1268760"/>
            <a:ext cx="8534400" cy="4495800"/>
          </a:xfrm>
        </p:spPr>
        <p:txBody>
          <a:bodyPr anchor="ctr"/>
          <a:lstStyle/>
          <a:p>
            <a:pPr algn="just">
              <a:lnSpc>
                <a:spcPct val="80000"/>
              </a:lnSpc>
              <a:buFontTx/>
              <a:buNone/>
            </a:pPr>
            <a:r>
              <a:rPr lang="es-ES" altLang="pt-BR" sz="2400" i="1" dirty="0">
                <a:solidFill>
                  <a:schemeClr val="tx1"/>
                </a:solidFill>
              </a:rPr>
              <a:t>¿</a:t>
            </a:r>
            <a:r>
              <a:rPr lang="es-ES" altLang="pt-BR" sz="2400" i="1" dirty="0">
                <a:solidFill>
                  <a:srgbClr val="000000"/>
                </a:solidFill>
              </a:rPr>
              <a:t>Qué</a:t>
            </a:r>
            <a:r>
              <a:rPr lang="es-ES" altLang="pt-BR" sz="2400" i="1" dirty="0">
                <a:solidFill>
                  <a:schemeClr val="tx1"/>
                </a:solidFill>
              </a:rPr>
              <a:t> fue medido?</a:t>
            </a:r>
          </a:p>
          <a:p>
            <a:pPr lvl="1" algn="just">
              <a:lnSpc>
                <a:spcPct val="80000"/>
              </a:lnSpc>
            </a:pPr>
            <a:r>
              <a:rPr lang="es-ES_tradnl" altLang="pt-BR" dirty="0">
                <a:ea typeface="+mn-ea"/>
                <a:cs typeface="+mn-cs"/>
              </a:rPr>
              <a:t>Informar el </a:t>
            </a:r>
            <a:r>
              <a:rPr lang="es-ES_tradnl" altLang="pt-BR" dirty="0" smtClean="0">
                <a:ea typeface="+mn-ea"/>
                <a:cs typeface="+mn-cs"/>
              </a:rPr>
              <a:t>método de medición, por ejemplo, medición de tasa de dosis de fotones H*(10) usando medidores de tasa de dosis portátiles y e</a:t>
            </a:r>
            <a:r>
              <a:rPr lang="es-ES_tradnl" dirty="0" smtClean="0">
                <a:ea typeface="+mn-ea"/>
                <a:cs typeface="+mn-cs"/>
              </a:rPr>
              <a:t>l número del procedimiento.</a:t>
            </a:r>
            <a:endParaRPr lang="es-ES_tradnl" altLang="pt-BR" dirty="0" smtClean="0">
              <a:ea typeface="+mn-ea"/>
              <a:cs typeface="+mn-cs"/>
            </a:endParaRPr>
          </a:p>
          <a:p>
            <a:pPr lvl="2" algn="just">
              <a:buFontTx/>
              <a:buNone/>
            </a:pPr>
            <a:endParaRPr lang="es-ES_tradnl" altLang="pt-BR" dirty="0" smtClean="0">
              <a:solidFill>
                <a:schemeClr val="tx1"/>
              </a:solidFill>
              <a:sym typeface="Symbol" pitchFamily="18" charset="2"/>
            </a:endParaRPr>
          </a:p>
          <a:p>
            <a:pPr algn="just">
              <a:buFontTx/>
              <a:buNone/>
            </a:pPr>
            <a:r>
              <a:rPr lang="es-ES_tradnl" altLang="pt-BR" sz="2400" i="1" dirty="0" smtClean="0">
                <a:solidFill>
                  <a:schemeClr val="tx1"/>
                </a:solidFill>
                <a:sym typeface="Symbol" pitchFamily="18" charset="2"/>
              </a:rPr>
              <a:t>¿ </a:t>
            </a:r>
            <a:r>
              <a:rPr lang="es-ES_tradnl" altLang="pt-BR" i="1" dirty="0">
                <a:solidFill>
                  <a:schemeClr val="tx1"/>
                </a:solidFill>
                <a:sym typeface="Symbol" pitchFamily="18" charset="2"/>
              </a:rPr>
              <a:t>El resultado</a:t>
            </a:r>
            <a:r>
              <a:rPr lang="es-ES_tradnl" altLang="pt-BR" sz="2400" i="1" dirty="0" smtClean="0">
                <a:solidFill>
                  <a:schemeClr val="tx1"/>
                </a:solidFill>
                <a:sym typeface="Symbol" pitchFamily="18" charset="2"/>
              </a:rPr>
              <a:t>?</a:t>
            </a:r>
            <a:endParaRPr lang="es-ES_tradnl" altLang="pt-BR" sz="2400" dirty="0" smtClean="0">
              <a:solidFill>
                <a:schemeClr val="tx1"/>
              </a:solidFill>
              <a:sym typeface="Symbol" pitchFamily="18" charset="2"/>
            </a:endParaRPr>
          </a:p>
          <a:p>
            <a:pPr lvl="1" algn="just"/>
            <a:r>
              <a:rPr lang="es-ES_tradnl" altLang="pt-BR" dirty="0">
                <a:ea typeface="+mn-ea"/>
                <a:cs typeface="+mn-cs"/>
                <a:sym typeface="Symbol" pitchFamily="18" charset="2"/>
              </a:rPr>
              <a:t>El valor medido de la tasa de dosis o nivel de contaminación con sus unidades apropiadas </a:t>
            </a:r>
            <a:r>
              <a:rPr lang="es-ES_tradnl" dirty="0">
                <a:ea typeface="+mn-ea"/>
                <a:cs typeface="+mn-cs"/>
              </a:rPr>
              <a:t>(no </a:t>
            </a:r>
            <a:r>
              <a:rPr lang="es-ES_tradnl" dirty="0" smtClean="0">
                <a:ea typeface="+mn-ea"/>
                <a:cs typeface="+mn-cs"/>
              </a:rPr>
              <a:t>registrar </a:t>
            </a:r>
            <a:r>
              <a:rPr lang="es-ES_tradnl" dirty="0">
                <a:ea typeface="+mn-ea"/>
                <a:cs typeface="+mn-cs"/>
              </a:rPr>
              <a:t>“BG" o “0“. Es mejor: &lt; LMD - límite mínimo detectable).</a:t>
            </a:r>
            <a:endParaRPr lang="es-ES_tradnl" altLang="en-US" dirty="0">
              <a:ea typeface="+mn-ea"/>
              <a:cs typeface="+mn-cs"/>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35</a:t>
            </a:fld>
            <a:endParaRPr lang="en-US" dirty="0"/>
          </a:p>
        </p:txBody>
      </p:sp>
    </p:spTree>
    <p:extLst>
      <p:ext uri="{BB962C8B-B14F-4D97-AF65-F5344CB8AC3E}">
        <p14:creationId xmlns:p14="http://schemas.microsoft.com/office/powerpoint/2010/main" val="1956246231"/>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23" name="Rectangle 1027"/>
          <p:cNvSpPr>
            <a:spLocks noGrp="1" noChangeArrowheads="1"/>
          </p:cNvSpPr>
          <p:nvPr>
            <p:ph type="body" idx="1"/>
          </p:nvPr>
        </p:nvSpPr>
        <p:spPr/>
        <p:txBody>
          <a:bodyPr/>
          <a:lstStyle/>
          <a:p>
            <a:pPr algn="ctr">
              <a:buFontTx/>
              <a:buNone/>
            </a:pPr>
            <a:endParaRPr lang="en-GB" altLang="en-US" sz="3600" dirty="0"/>
          </a:p>
          <a:p>
            <a:pPr algn="ctr">
              <a:buFontTx/>
              <a:buNone/>
            </a:pPr>
            <a:endParaRPr lang="en-GB" altLang="en-US" sz="3600" dirty="0"/>
          </a:p>
          <a:p>
            <a:pPr algn="ctr">
              <a:buFontTx/>
              <a:buNone/>
            </a:pPr>
            <a:r>
              <a:rPr lang="es-ES" sz="3200" dirty="0" smtClean="0"/>
              <a:t>Lista de verificación para elegir el equipo de monitorización </a:t>
            </a:r>
            <a:r>
              <a:rPr lang="es-ES" sz="3200" dirty="0"/>
              <a:t>correcto</a:t>
            </a:r>
            <a:endParaRPr lang="en-US" altLang="en-US"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36</a:t>
            </a:fld>
            <a:endParaRPr lang="en-US" dirty="0"/>
          </a:p>
        </p:txBody>
      </p:sp>
    </p:spTree>
    <p:extLst>
      <p:ext uri="{BB962C8B-B14F-4D97-AF65-F5344CB8AC3E}">
        <p14:creationId xmlns:p14="http://schemas.microsoft.com/office/powerpoint/2010/main" val="396761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282" name="Rectangle 2"/>
          <p:cNvSpPr>
            <a:spLocks noGrp="1" noChangeArrowheads="1"/>
          </p:cNvSpPr>
          <p:nvPr>
            <p:ph type="title"/>
          </p:nvPr>
        </p:nvSpPr>
        <p:spPr/>
        <p:txBody>
          <a:bodyPr/>
          <a:lstStyle/>
          <a:p>
            <a:r>
              <a:rPr lang="es-ES" sz="3200" dirty="0"/>
              <a:t>Lista de verificación</a:t>
            </a:r>
            <a:endParaRPr lang="en-US" altLang="en-US" sz="3200" u="sng" dirty="0"/>
          </a:p>
        </p:txBody>
      </p:sp>
      <p:sp>
        <p:nvSpPr>
          <p:cNvPr id="609283" name="Rectangle 3"/>
          <p:cNvSpPr>
            <a:spLocks noGrp="1" noChangeArrowheads="1"/>
          </p:cNvSpPr>
          <p:nvPr>
            <p:ph type="body" idx="1"/>
          </p:nvPr>
        </p:nvSpPr>
        <p:spPr>
          <a:xfrm>
            <a:off x="304800" y="1752600"/>
            <a:ext cx="8534400" cy="3260576"/>
          </a:xfrm>
        </p:spPr>
        <p:txBody>
          <a:bodyPr anchor="ctr"/>
          <a:lstStyle/>
          <a:p>
            <a:pPr algn="just">
              <a:lnSpc>
                <a:spcPct val="80000"/>
              </a:lnSpc>
              <a:buSzTx/>
            </a:pPr>
            <a:r>
              <a:rPr lang="pt-BR" sz="2400" dirty="0" smtClean="0"/>
              <a:t>¿</a:t>
            </a:r>
            <a:r>
              <a:rPr lang="en-GB" altLang="en-US" sz="2400" dirty="0" err="1" smtClean="0">
                <a:sym typeface="Symbol" pitchFamily="18" charset="2"/>
              </a:rPr>
              <a:t>Calibrado</a:t>
            </a:r>
            <a:r>
              <a:rPr lang="en-GB" altLang="en-US" sz="2400" dirty="0" smtClean="0">
                <a:sym typeface="Symbol" pitchFamily="18" charset="2"/>
              </a:rPr>
              <a:t>?</a:t>
            </a:r>
            <a:endParaRPr lang="en-GB" altLang="en-US" sz="2400" dirty="0">
              <a:sym typeface="Symbol" pitchFamily="18" charset="2"/>
            </a:endParaRPr>
          </a:p>
          <a:p>
            <a:pPr lvl="1" algn="just">
              <a:lnSpc>
                <a:spcPct val="80000"/>
              </a:lnSpc>
              <a:buSzTx/>
            </a:pPr>
            <a:endParaRPr lang="en-US" altLang="en-US" sz="2400" dirty="0">
              <a:sym typeface="Symbol" pitchFamily="18" charset="2"/>
            </a:endParaRPr>
          </a:p>
          <a:p>
            <a:pPr algn="just">
              <a:lnSpc>
                <a:spcPct val="80000"/>
              </a:lnSpc>
              <a:buSzTx/>
            </a:pPr>
            <a:r>
              <a:rPr lang="pt-BR" sz="2400" dirty="0" smtClean="0"/>
              <a:t>¿</a:t>
            </a:r>
            <a:r>
              <a:rPr lang="pt-BR" sz="2400" dirty="0" err="1" smtClean="0"/>
              <a:t>Inspección</a:t>
            </a:r>
            <a:r>
              <a:rPr lang="pt-BR" sz="2400" dirty="0" smtClean="0"/>
              <a:t> </a:t>
            </a:r>
            <a:r>
              <a:rPr lang="pt-BR" sz="2400" dirty="0"/>
              <a:t>visual </a:t>
            </a:r>
            <a:r>
              <a:rPr lang="pt-BR" sz="2400" dirty="0" smtClean="0"/>
              <a:t>OK? </a:t>
            </a:r>
            <a:r>
              <a:rPr lang="es-ES" sz="2400" dirty="0"/>
              <a:t>¿Hay, por ejemplo, daños evidentes </a:t>
            </a:r>
            <a:r>
              <a:rPr lang="es-ES" dirty="0"/>
              <a:t>en cables o conectores</a:t>
            </a:r>
            <a:r>
              <a:rPr lang="es-ES" sz="2400" dirty="0"/>
              <a:t>?</a:t>
            </a:r>
            <a:endParaRPr lang="en-GB" altLang="en-US" sz="2400" dirty="0">
              <a:sym typeface="Symbol" pitchFamily="18" charset="2"/>
            </a:endParaRPr>
          </a:p>
          <a:p>
            <a:pPr marL="457200" lvl="1" indent="0" algn="just">
              <a:lnSpc>
                <a:spcPct val="80000"/>
              </a:lnSpc>
              <a:buSzTx/>
              <a:buNone/>
            </a:pPr>
            <a:endParaRPr lang="en-US" altLang="en-US" sz="2400" dirty="0">
              <a:sym typeface="Symbol" pitchFamily="18" charset="2"/>
            </a:endParaRPr>
          </a:p>
          <a:p>
            <a:pPr algn="just">
              <a:lnSpc>
                <a:spcPct val="80000"/>
              </a:lnSpc>
              <a:buSzTx/>
            </a:pPr>
            <a:r>
              <a:rPr lang="es-ES" sz="2400" dirty="0"/>
              <a:t>¿La batería tiene suficiente carga para el período de trabajo?</a:t>
            </a:r>
            <a:endParaRPr lang="en-GB" altLang="en-US" dirty="0">
              <a:sym typeface="Symbol" pitchFamily="18" charset="2"/>
            </a:endParaRPr>
          </a:p>
          <a:p>
            <a:pPr lvl="1" algn="just">
              <a:lnSpc>
                <a:spcPct val="80000"/>
              </a:lnSpc>
              <a:buSzTx/>
            </a:pPr>
            <a:endParaRPr lang="en-GB" altLang="en-US" dirty="0">
              <a:sym typeface="Symbol" pitchFamily="18" charset="2"/>
            </a:endParaRPr>
          </a:p>
          <a:p>
            <a:pPr>
              <a:lnSpc>
                <a:spcPct val="80000"/>
              </a:lnSpc>
              <a:buSzTx/>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37</a:t>
            </a:fld>
            <a:endParaRPr lang="en-US" dirty="0"/>
          </a:p>
        </p:txBody>
      </p:sp>
    </p:spTree>
    <p:extLst>
      <p:ext uri="{BB962C8B-B14F-4D97-AF65-F5344CB8AC3E}">
        <p14:creationId xmlns:p14="http://schemas.microsoft.com/office/powerpoint/2010/main" val="128924451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8" name="Rectangle 2"/>
          <p:cNvSpPr>
            <a:spLocks noGrp="1" noChangeArrowheads="1"/>
          </p:cNvSpPr>
          <p:nvPr>
            <p:ph type="title"/>
          </p:nvPr>
        </p:nvSpPr>
        <p:spPr/>
        <p:txBody>
          <a:bodyPr/>
          <a:lstStyle/>
          <a:p>
            <a:r>
              <a:rPr lang="es-ES" dirty="0"/>
              <a:t>Lista de verificación</a:t>
            </a:r>
            <a:endParaRPr lang="en-US" altLang="en-US" u="sng" dirty="0"/>
          </a:p>
        </p:txBody>
      </p:sp>
      <p:sp>
        <p:nvSpPr>
          <p:cNvPr id="731139" name="Rectangle 3"/>
          <p:cNvSpPr>
            <a:spLocks noGrp="1" noChangeArrowheads="1"/>
          </p:cNvSpPr>
          <p:nvPr>
            <p:ph type="body" idx="1"/>
          </p:nvPr>
        </p:nvSpPr>
        <p:spPr>
          <a:xfrm>
            <a:off x="304800" y="1462112"/>
            <a:ext cx="8604250" cy="4775200"/>
          </a:xfrm>
        </p:spPr>
        <p:txBody>
          <a:bodyPr/>
          <a:lstStyle/>
          <a:p>
            <a:pPr algn="just">
              <a:buSzTx/>
            </a:pPr>
            <a:r>
              <a:rPr lang="es-ES" sz="2400" dirty="0" smtClean="0"/>
              <a:t>¿</a:t>
            </a:r>
            <a:r>
              <a:rPr lang="es-ES" dirty="0"/>
              <a:t>Es creíble la tasa </a:t>
            </a:r>
            <a:r>
              <a:rPr lang="es-ES" sz="2400" dirty="0"/>
              <a:t>de conteo de </a:t>
            </a:r>
            <a:r>
              <a:rPr lang="es-ES" sz="2400" dirty="0" smtClean="0"/>
              <a:t>fondo?</a:t>
            </a:r>
          </a:p>
          <a:p>
            <a:pPr algn="just">
              <a:buSzTx/>
            </a:pPr>
            <a:endParaRPr lang="en-GB" altLang="en-US" sz="2400" dirty="0">
              <a:sym typeface="Symbol" pitchFamily="18" charset="2"/>
            </a:endParaRPr>
          </a:p>
          <a:p>
            <a:pPr algn="just">
              <a:buSzTx/>
            </a:pPr>
            <a:r>
              <a:rPr lang="es-ES" dirty="0" smtClean="0"/>
              <a:t>¿Cambia </a:t>
            </a:r>
            <a:r>
              <a:rPr lang="es-ES" dirty="0"/>
              <a:t>la tasa de conteo cuando el cable entre la sonda y el </a:t>
            </a:r>
            <a:r>
              <a:rPr lang="es-ES" dirty="0" smtClean="0"/>
              <a:t>equipo es flexionado?</a:t>
            </a:r>
          </a:p>
          <a:p>
            <a:pPr lvl="1" algn="just">
              <a:buSzTx/>
            </a:pPr>
            <a:endParaRPr lang="en-GB" altLang="en-US" sz="2400" dirty="0" smtClean="0">
              <a:sym typeface="Symbol" pitchFamily="18" charset="2"/>
            </a:endParaRPr>
          </a:p>
          <a:p>
            <a:pPr>
              <a:lnSpc>
                <a:spcPct val="80000"/>
              </a:lnSpc>
            </a:pPr>
            <a:r>
              <a:rPr lang="pt-BR" sz="2400" dirty="0" smtClean="0"/>
              <a:t>¿</a:t>
            </a:r>
            <a:r>
              <a:rPr lang="pt-BR" sz="2400" dirty="0" err="1" smtClean="0"/>
              <a:t>Pasó</a:t>
            </a:r>
            <a:r>
              <a:rPr lang="pt-BR" sz="2400" dirty="0" smtClean="0"/>
              <a:t> l</a:t>
            </a:r>
            <a:r>
              <a:rPr lang="en-US" sz="2400" dirty="0" smtClean="0"/>
              <a:t>a</a:t>
            </a:r>
            <a:r>
              <a:rPr lang="pt-BR" sz="2400" dirty="0" smtClean="0"/>
              <a:t> </a:t>
            </a:r>
            <a:r>
              <a:rPr lang="pt-BR" sz="2400" dirty="0" err="1" smtClean="0"/>
              <a:t>verificación</a:t>
            </a:r>
            <a:r>
              <a:rPr lang="pt-BR" sz="2400" dirty="0" smtClean="0"/>
              <a:t> </a:t>
            </a:r>
            <a:r>
              <a:rPr lang="pt-BR" sz="2400" dirty="0" err="1"/>
              <a:t>del</a:t>
            </a:r>
            <a:r>
              <a:rPr lang="pt-BR" sz="2400" dirty="0"/>
              <a:t> </a:t>
            </a:r>
            <a:r>
              <a:rPr lang="pt-BR" sz="2400" dirty="0" err="1" smtClean="0"/>
              <a:t>funcionamiento</a:t>
            </a:r>
            <a:r>
              <a:rPr lang="pt-BR" sz="2400" dirty="0" smtClean="0"/>
              <a:t>?</a:t>
            </a:r>
            <a:endParaRPr lang="en-GB" altLang="en-US" sz="2400" dirty="0" smtClean="0">
              <a:sym typeface="Symbol" pitchFamily="18" charset="2"/>
            </a:endParaRPr>
          </a:p>
          <a:p>
            <a:pPr marL="0" indent="0">
              <a:lnSpc>
                <a:spcPct val="80000"/>
              </a:lnSpc>
              <a:buNone/>
            </a:pPr>
            <a:endParaRPr lang="en-GB" altLang="en-US" sz="2400" dirty="0" smtClean="0">
              <a:sym typeface="Symbol" pitchFamily="18" charset="2"/>
            </a:endParaRPr>
          </a:p>
          <a:p>
            <a:pPr>
              <a:lnSpc>
                <a:spcPct val="80000"/>
              </a:lnSpc>
            </a:pPr>
            <a:r>
              <a:rPr lang="pt-BR" sz="2400" dirty="0" err="1" smtClean="0"/>
              <a:t>Cuando</a:t>
            </a:r>
            <a:r>
              <a:rPr lang="pt-BR" sz="2400" dirty="0" smtClean="0"/>
              <a:t> </a:t>
            </a:r>
            <a:r>
              <a:rPr lang="pt-BR" sz="2400" dirty="0" err="1"/>
              <a:t>hay</a:t>
            </a:r>
            <a:r>
              <a:rPr lang="pt-BR" sz="2400" dirty="0"/>
              <a:t> </a:t>
            </a:r>
            <a:r>
              <a:rPr lang="pt-BR" sz="2400" dirty="0" err="1"/>
              <a:t>un</a:t>
            </a:r>
            <a:r>
              <a:rPr lang="pt-BR" sz="2400" dirty="0"/>
              <a:t> </a:t>
            </a:r>
            <a:r>
              <a:rPr lang="pt-BR" sz="2400" dirty="0" smtClean="0"/>
              <a:t>problema e</a:t>
            </a:r>
            <a:r>
              <a:rPr lang="es-ES" sz="2400" dirty="0" smtClean="0"/>
              <a:t>l </a:t>
            </a:r>
            <a:r>
              <a:rPr lang="es-ES" sz="2400" dirty="0"/>
              <a:t>usuario debe saber a quién acercarse para rectificar el </a:t>
            </a:r>
            <a:r>
              <a:rPr lang="es-ES" sz="2400" dirty="0" smtClean="0"/>
              <a:t>equipo, </a:t>
            </a:r>
            <a:r>
              <a:rPr lang="es-ES" sz="2400" dirty="0"/>
              <a:t>donde debe ser mantenido y cómo debe ser etiquetado.</a:t>
            </a:r>
            <a:endParaRPr lang="en-GB" altLang="en-US" dirty="0" smtClean="0">
              <a:sym typeface="Symbol" pitchFamily="18" charset="2"/>
            </a:endParaRPr>
          </a:p>
          <a:p>
            <a:pPr lvl="1" algn="just">
              <a:buSzTx/>
            </a:pPr>
            <a:endParaRPr lang="en-GB" altLang="en-US" dirty="0" smtClean="0">
              <a:sym typeface="Symbol" pitchFamily="18" charset="2"/>
            </a:endParaRPr>
          </a:p>
          <a:p>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38</a:t>
            </a:fld>
            <a:endParaRPr lang="en-US" dirty="0"/>
          </a:p>
        </p:txBody>
      </p:sp>
    </p:spTree>
    <p:extLst>
      <p:ext uri="{BB962C8B-B14F-4D97-AF65-F5344CB8AC3E}">
        <p14:creationId xmlns:p14="http://schemas.microsoft.com/office/powerpoint/2010/main" val="24684324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306" name="Rectangle 2"/>
          <p:cNvSpPr>
            <a:spLocks noGrp="1" noChangeArrowheads="1"/>
          </p:cNvSpPr>
          <p:nvPr>
            <p:ph type="title"/>
          </p:nvPr>
        </p:nvSpPr>
        <p:spPr/>
        <p:txBody>
          <a:bodyPr/>
          <a:lstStyle/>
          <a:p>
            <a:r>
              <a:rPr lang="es-ES" dirty="0"/>
              <a:t>Lista de verificación</a:t>
            </a:r>
            <a:endParaRPr lang="en-US" altLang="en-US" u="sng" dirty="0"/>
          </a:p>
        </p:txBody>
      </p:sp>
      <p:sp>
        <p:nvSpPr>
          <p:cNvPr id="610307" name="Rectangle 3"/>
          <p:cNvSpPr>
            <a:spLocks noGrp="1" noChangeArrowheads="1"/>
          </p:cNvSpPr>
          <p:nvPr>
            <p:ph type="body" idx="1"/>
          </p:nvPr>
        </p:nvSpPr>
        <p:spPr>
          <a:xfrm>
            <a:off x="381000" y="1700808"/>
            <a:ext cx="8382000" cy="4267200"/>
          </a:xfrm>
        </p:spPr>
        <p:txBody>
          <a:bodyPr anchor="ctr"/>
          <a:lstStyle/>
          <a:p>
            <a:pPr>
              <a:lnSpc>
                <a:spcPct val="80000"/>
              </a:lnSpc>
            </a:pPr>
            <a:r>
              <a:rPr lang="es-ES" sz="2400" dirty="0"/>
              <a:t>¿Donde? </a:t>
            </a:r>
            <a:br>
              <a:rPr lang="es-ES" sz="2400" dirty="0"/>
            </a:br>
            <a:r>
              <a:rPr lang="es-ES" sz="2400" dirty="0"/>
              <a:t/>
            </a:r>
            <a:br>
              <a:rPr lang="es-ES" sz="2400" dirty="0"/>
            </a:br>
            <a:r>
              <a:rPr lang="es-ES" sz="2400" dirty="0"/>
              <a:t>D</a:t>
            </a:r>
            <a:r>
              <a:rPr lang="es-ES" sz="2400" dirty="0" smtClean="0"/>
              <a:t>onde </a:t>
            </a:r>
            <a:r>
              <a:rPr lang="es-ES" sz="2400" dirty="0"/>
              <a:t>se encuentra cada punto </a:t>
            </a:r>
            <a:r>
              <a:rPr lang="es-ES" sz="2400" dirty="0" smtClean="0"/>
              <a:t>de </a:t>
            </a:r>
            <a:r>
              <a:rPr lang="es-ES" sz="2400" dirty="0"/>
              <a:t>monitorización </a:t>
            </a:r>
            <a:r>
              <a:rPr lang="es-ES" sz="2400" dirty="0" smtClean="0"/>
              <a:t>y </a:t>
            </a:r>
            <a:r>
              <a:rPr lang="es-ES" sz="2400" dirty="0"/>
              <a:t>cómo identificarla. </a:t>
            </a:r>
            <a:endParaRPr lang="es-ES" sz="2400" dirty="0" smtClean="0"/>
          </a:p>
          <a:p>
            <a:pPr>
              <a:lnSpc>
                <a:spcPct val="80000"/>
              </a:lnSpc>
            </a:pPr>
            <a:endParaRPr lang="es-ES" sz="2400" dirty="0"/>
          </a:p>
          <a:p>
            <a:pPr>
              <a:lnSpc>
                <a:spcPct val="80000"/>
              </a:lnSpc>
            </a:pPr>
            <a:r>
              <a:rPr lang="es-ES" sz="2400" dirty="0" smtClean="0"/>
              <a:t>¿</a:t>
            </a:r>
            <a:r>
              <a:rPr lang="es-ES" sz="2400" dirty="0"/>
              <a:t>Cuándo? </a:t>
            </a:r>
            <a:br>
              <a:rPr lang="es-ES" sz="2400" dirty="0"/>
            </a:br>
            <a:r>
              <a:rPr lang="es-ES" sz="2400" dirty="0"/>
              <a:t/>
            </a:r>
            <a:br>
              <a:rPr lang="es-ES" sz="2400" dirty="0"/>
            </a:br>
            <a:r>
              <a:rPr lang="es-ES" sz="2400" dirty="0"/>
              <a:t>L</a:t>
            </a:r>
            <a:r>
              <a:rPr lang="es-ES" sz="2400" dirty="0" smtClean="0"/>
              <a:t>a </a:t>
            </a:r>
            <a:r>
              <a:rPr lang="es-ES" sz="2400" dirty="0"/>
              <a:t>frecuencia a la que se debe realizar la monitorización. Esto podría ser basado en tareas o </a:t>
            </a:r>
            <a:r>
              <a:rPr lang="es-ES" sz="2400" dirty="0" smtClean="0"/>
              <a:t>en </a:t>
            </a:r>
            <a:r>
              <a:rPr lang="es-ES" sz="2400" dirty="0"/>
              <a:t>el tiempo.</a:t>
            </a:r>
            <a:endParaRPr lang="en-US" altLang="en-US" sz="2800" dirty="0">
              <a:sym typeface="Symbol" pitchFamily="18" charset="2"/>
            </a:endParaRPr>
          </a:p>
          <a:p>
            <a:pPr>
              <a:lnSpc>
                <a:spcPct val="80000"/>
              </a:lnSpc>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39</a:t>
            </a:fld>
            <a:endParaRPr lang="en-US" dirty="0"/>
          </a:p>
        </p:txBody>
      </p:sp>
    </p:spTree>
    <p:extLst>
      <p:ext uri="{BB962C8B-B14F-4D97-AF65-F5344CB8AC3E}">
        <p14:creationId xmlns:p14="http://schemas.microsoft.com/office/powerpoint/2010/main" val="162862929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p:txBody>
          <a:bodyPr/>
          <a:lstStyle/>
          <a:p>
            <a:r>
              <a:rPr lang="es-ES" sz="2800" dirty="0"/>
              <a:t>E</a:t>
            </a:r>
            <a:r>
              <a:rPr lang="es-ES" sz="2800" dirty="0" smtClean="0"/>
              <a:t>lección</a:t>
            </a:r>
            <a:r>
              <a:rPr lang="es-ES" sz="2800" dirty="0"/>
              <a:t> </a:t>
            </a:r>
            <a:r>
              <a:rPr lang="es-ES" sz="2800" dirty="0" smtClean="0"/>
              <a:t>del</a:t>
            </a:r>
            <a:r>
              <a:rPr lang="es-ES" sz="2800" dirty="0"/>
              <a:t> </a:t>
            </a:r>
            <a:r>
              <a:rPr lang="es-ES" sz="2800" dirty="0" smtClean="0"/>
              <a:t>equipo</a:t>
            </a:r>
            <a:endParaRPr lang="en-US" altLang="en-US" sz="2800" u="sng" dirty="0"/>
          </a:p>
        </p:txBody>
      </p:sp>
      <p:sp>
        <p:nvSpPr>
          <p:cNvPr id="594947" name="Rectangle 3"/>
          <p:cNvSpPr>
            <a:spLocks noGrp="1" noChangeArrowheads="1"/>
          </p:cNvSpPr>
          <p:nvPr>
            <p:ph type="body" idx="1"/>
          </p:nvPr>
        </p:nvSpPr>
        <p:spPr>
          <a:xfrm>
            <a:off x="179512" y="1844824"/>
            <a:ext cx="8686800" cy="4127376"/>
          </a:xfrm>
        </p:spPr>
        <p:txBody>
          <a:bodyPr anchor="ctr"/>
          <a:lstStyle/>
          <a:p>
            <a:pPr marL="457200" lvl="1" indent="0" algn="just">
              <a:lnSpc>
                <a:spcPct val="90000"/>
              </a:lnSpc>
              <a:buSzTx/>
              <a:buNone/>
            </a:pPr>
            <a:endParaRPr lang="en-US" altLang="en-US" sz="2400" dirty="0" smtClean="0"/>
          </a:p>
          <a:p>
            <a:pPr>
              <a:lnSpc>
                <a:spcPct val="80000"/>
              </a:lnSpc>
              <a:buFontTx/>
              <a:buNone/>
            </a:pPr>
            <a:r>
              <a:rPr lang="es-ES" altLang="pt-BR" sz="2400" dirty="0"/>
              <a:t>Hay cuatro miembros del personal que se deben involucrar en la compra de equipos:</a:t>
            </a:r>
          </a:p>
          <a:p>
            <a:pPr algn="just">
              <a:lnSpc>
                <a:spcPct val="80000"/>
              </a:lnSpc>
              <a:buSzTx/>
              <a:buFontTx/>
              <a:buNone/>
            </a:pPr>
            <a:endParaRPr lang="es-ES" altLang="pt-BR" sz="2400" dirty="0"/>
          </a:p>
          <a:p>
            <a:pPr lvl="1" algn="just">
              <a:lnSpc>
                <a:spcPct val="80000"/>
              </a:lnSpc>
              <a:buSzTx/>
            </a:pPr>
            <a:r>
              <a:rPr lang="es-ES" altLang="pt-BR" sz="2400" dirty="0">
                <a:ea typeface="+mn-ea"/>
                <a:cs typeface="+mn-cs"/>
              </a:rPr>
              <a:t>e</a:t>
            </a:r>
            <a:r>
              <a:rPr lang="es-ES" altLang="pt-BR" sz="2400" dirty="0" smtClean="0">
                <a:ea typeface="+mn-ea"/>
                <a:cs typeface="+mn-cs"/>
              </a:rPr>
              <a:t>l </a:t>
            </a:r>
            <a:r>
              <a:rPr lang="pt-BR" sz="2400" dirty="0">
                <a:ea typeface="+mn-ea"/>
                <a:cs typeface="+mn-cs"/>
              </a:rPr>
              <a:t>experto </a:t>
            </a:r>
            <a:r>
              <a:rPr lang="pt-BR" sz="2400" dirty="0" err="1" smtClean="0">
                <a:ea typeface="+mn-ea"/>
                <a:cs typeface="+mn-cs"/>
              </a:rPr>
              <a:t>cualificado</a:t>
            </a:r>
            <a:r>
              <a:rPr lang="pt-BR" sz="2400" dirty="0" smtClean="0">
                <a:ea typeface="+mn-ea"/>
                <a:cs typeface="+mn-cs"/>
              </a:rPr>
              <a:t>;</a:t>
            </a:r>
            <a:endParaRPr lang="pt-BR" sz="2400" dirty="0">
              <a:ea typeface="+mn-ea"/>
              <a:cs typeface="+mn-cs"/>
            </a:endParaRPr>
          </a:p>
          <a:p>
            <a:pPr lvl="1" algn="just">
              <a:lnSpc>
                <a:spcPct val="80000"/>
              </a:lnSpc>
              <a:buSzTx/>
            </a:pPr>
            <a:endParaRPr lang="es-ES" altLang="pt-BR" sz="2400" dirty="0">
              <a:ea typeface="+mn-ea"/>
              <a:cs typeface="+mn-cs"/>
            </a:endParaRPr>
          </a:p>
          <a:p>
            <a:pPr lvl="1" algn="just">
              <a:lnSpc>
                <a:spcPct val="80000"/>
              </a:lnSpc>
              <a:buSzTx/>
            </a:pPr>
            <a:r>
              <a:rPr lang="es-ES" altLang="pt-BR" sz="2400" dirty="0">
                <a:ea typeface="+mn-ea"/>
                <a:cs typeface="+mn-cs"/>
              </a:rPr>
              <a:t>l</a:t>
            </a:r>
            <a:r>
              <a:rPr lang="es-ES" altLang="pt-BR" sz="2400" dirty="0" smtClean="0">
                <a:ea typeface="+mn-ea"/>
                <a:cs typeface="+mn-cs"/>
              </a:rPr>
              <a:t>a </a:t>
            </a:r>
            <a:r>
              <a:rPr lang="es-ES" altLang="pt-BR" sz="2400" dirty="0">
                <a:ea typeface="+mn-ea"/>
                <a:cs typeface="+mn-cs"/>
              </a:rPr>
              <a:t>persona </a:t>
            </a:r>
            <a:r>
              <a:rPr lang="es-ES" altLang="pt-BR" sz="2400" dirty="0" smtClean="0">
                <a:ea typeface="+mn-ea"/>
                <a:cs typeface="+mn-cs"/>
              </a:rPr>
              <a:t>responsable </a:t>
            </a:r>
            <a:r>
              <a:rPr lang="es-ES" altLang="pt-BR" sz="2400" dirty="0">
                <a:ea typeface="+mn-ea"/>
                <a:cs typeface="+mn-cs"/>
              </a:rPr>
              <a:t>del mantenimiento, reparación y </a:t>
            </a:r>
            <a:r>
              <a:rPr lang="pt-BR" sz="2400" dirty="0" err="1" smtClean="0"/>
              <a:t>verificación</a:t>
            </a:r>
            <a:r>
              <a:rPr lang="pt-BR" sz="2400" dirty="0" smtClean="0"/>
              <a:t> </a:t>
            </a:r>
            <a:r>
              <a:rPr lang="es-ES" altLang="pt-BR" sz="2400" dirty="0" smtClean="0">
                <a:ea typeface="+mn-ea"/>
                <a:cs typeface="+mn-cs"/>
              </a:rPr>
              <a:t>del equipo;</a:t>
            </a:r>
            <a:endParaRPr lang="es-ES" altLang="pt-BR" sz="2400" dirty="0">
              <a:ea typeface="+mn-ea"/>
              <a:cs typeface="+mn-cs"/>
            </a:endParaRPr>
          </a:p>
          <a:p>
            <a:pPr lvl="1" algn="just">
              <a:lnSpc>
                <a:spcPct val="80000"/>
              </a:lnSpc>
              <a:buSzTx/>
            </a:pPr>
            <a:endParaRPr lang="es-ES" altLang="pt-BR" sz="2400" dirty="0">
              <a:ea typeface="+mn-ea"/>
              <a:cs typeface="+mn-cs"/>
            </a:endParaRPr>
          </a:p>
          <a:p>
            <a:pPr lvl="1" algn="just">
              <a:lnSpc>
                <a:spcPct val="80000"/>
              </a:lnSpc>
              <a:buSzTx/>
            </a:pPr>
            <a:r>
              <a:rPr lang="es-ES" altLang="pt-BR" sz="2400" dirty="0" smtClean="0">
                <a:ea typeface="+mn-ea"/>
                <a:cs typeface="+mn-cs"/>
              </a:rPr>
              <a:t>un </a:t>
            </a:r>
            <a:r>
              <a:rPr lang="es-ES" altLang="pt-BR" sz="2400" dirty="0">
                <a:ea typeface="+mn-ea"/>
                <a:cs typeface="+mn-cs"/>
              </a:rPr>
              <a:t>administrador, para asegurar que se realice un contrato apropiado con el </a:t>
            </a:r>
            <a:r>
              <a:rPr lang="es-ES" altLang="pt-BR" sz="2400" dirty="0" smtClean="0">
                <a:ea typeface="+mn-ea"/>
                <a:cs typeface="+mn-cs"/>
              </a:rPr>
              <a:t>proveedor, y </a:t>
            </a:r>
            <a:endParaRPr lang="es-ES" altLang="pt-BR" sz="2400" dirty="0">
              <a:ea typeface="+mn-ea"/>
              <a:cs typeface="+mn-cs"/>
            </a:endParaRPr>
          </a:p>
          <a:p>
            <a:pPr lvl="1" algn="just">
              <a:lnSpc>
                <a:spcPct val="80000"/>
              </a:lnSpc>
              <a:buSzTx/>
            </a:pPr>
            <a:endParaRPr lang="es-ES" altLang="pt-BR" sz="2400" dirty="0">
              <a:ea typeface="+mn-ea"/>
              <a:cs typeface="+mn-cs"/>
            </a:endParaRPr>
          </a:p>
          <a:p>
            <a:pPr lvl="1" algn="just">
              <a:lnSpc>
                <a:spcPct val="80000"/>
              </a:lnSpc>
              <a:buSzTx/>
            </a:pPr>
            <a:r>
              <a:rPr lang="es-ES" altLang="pt-BR" sz="2400" dirty="0">
                <a:ea typeface="+mn-ea"/>
                <a:cs typeface="+mn-cs"/>
              </a:rPr>
              <a:t>e</a:t>
            </a:r>
            <a:r>
              <a:rPr lang="es-ES" altLang="pt-BR" sz="2400" dirty="0" smtClean="0">
                <a:ea typeface="+mn-ea"/>
                <a:cs typeface="+mn-cs"/>
              </a:rPr>
              <a:t>l técnico </a:t>
            </a:r>
            <a:r>
              <a:rPr lang="es-ES" altLang="pt-BR" sz="2400" dirty="0">
                <a:ea typeface="+mn-ea"/>
                <a:cs typeface="+mn-cs"/>
              </a:rPr>
              <a:t>de monitorización, que tiene una amplia experiencia práctica en mediciones de protección radiológica.</a:t>
            </a:r>
          </a:p>
          <a:p>
            <a:pPr lvl="1" algn="just">
              <a:lnSpc>
                <a:spcPct val="90000"/>
              </a:lnSpc>
              <a:buSzTx/>
            </a:pPr>
            <a:endParaRPr lang="en-US" altLang="en-US" dirty="0" smtClean="0"/>
          </a:p>
          <a:p>
            <a:pPr lvl="1" algn="just">
              <a:lnSpc>
                <a:spcPct val="90000"/>
              </a:lnSpc>
              <a:buSzTx/>
            </a:pPr>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a:t>
            </a:fld>
            <a:endParaRPr lang="en-US" dirty="0"/>
          </a:p>
        </p:txBody>
      </p:sp>
    </p:spTree>
    <p:extLst>
      <p:ext uri="{BB962C8B-B14F-4D97-AF65-F5344CB8AC3E}">
        <p14:creationId xmlns:p14="http://schemas.microsoft.com/office/powerpoint/2010/main" val="1039336473"/>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347" name="Rectangle 1027"/>
          <p:cNvSpPr>
            <a:spLocks noGrp="1" noChangeArrowheads="1"/>
          </p:cNvSpPr>
          <p:nvPr>
            <p:ph type="body" idx="1"/>
          </p:nvPr>
        </p:nvSpPr>
        <p:spPr>
          <a:xfrm>
            <a:off x="304800" y="1143000"/>
            <a:ext cx="8604250" cy="4775200"/>
          </a:xfrm>
        </p:spPr>
        <p:txBody>
          <a:bodyPr/>
          <a:lstStyle/>
          <a:p>
            <a:pPr algn="ctr">
              <a:buFontTx/>
              <a:buNone/>
            </a:pPr>
            <a:endParaRPr lang="en-GB" altLang="en-US" sz="3600" dirty="0">
              <a:solidFill>
                <a:schemeClr val="tx1"/>
              </a:solidFill>
            </a:endParaRPr>
          </a:p>
          <a:p>
            <a:pPr algn="ctr">
              <a:buFontTx/>
              <a:buNone/>
            </a:pPr>
            <a:endParaRPr lang="en-GB" altLang="en-US" sz="3600" dirty="0">
              <a:solidFill>
                <a:schemeClr val="tx1"/>
              </a:solidFill>
            </a:endParaRPr>
          </a:p>
          <a:p>
            <a:pPr algn="ctr">
              <a:buFontTx/>
              <a:buNone/>
            </a:pPr>
            <a:endParaRPr lang="en-GB" altLang="en-US" sz="3600" dirty="0">
              <a:solidFill>
                <a:schemeClr val="tx1"/>
              </a:solidFill>
            </a:endParaRPr>
          </a:p>
          <a:p>
            <a:pPr algn="ctr">
              <a:buFontTx/>
              <a:buNone/>
            </a:pPr>
            <a:r>
              <a:rPr lang="pt-BR" sz="3200" dirty="0" smtClean="0"/>
              <a:t>El </a:t>
            </a:r>
            <a:r>
              <a:rPr lang="pt-BR" sz="3200" dirty="0" err="1"/>
              <a:t>proceso</a:t>
            </a:r>
            <a:r>
              <a:rPr lang="pt-BR" sz="3200" dirty="0"/>
              <a:t> de </a:t>
            </a:r>
            <a:r>
              <a:rPr lang="pt-BR" sz="3200" dirty="0" err="1"/>
              <a:t>medición</a:t>
            </a:r>
            <a:endParaRPr lang="en-US" altLang="en-US" sz="32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40</a:t>
            </a:fld>
            <a:endParaRPr lang="en-US" dirty="0"/>
          </a:p>
        </p:txBody>
      </p:sp>
    </p:spTree>
    <p:extLst>
      <p:ext uri="{BB962C8B-B14F-4D97-AF65-F5344CB8AC3E}">
        <p14:creationId xmlns:p14="http://schemas.microsoft.com/office/powerpoint/2010/main" val="21724261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30" name="Rectangle 2"/>
          <p:cNvSpPr>
            <a:spLocks noGrp="1" noChangeArrowheads="1"/>
          </p:cNvSpPr>
          <p:nvPr>
            <p:ph type="title"/>
          </p:nvPr>
        </p:nvSpPr>
        <p:spPr/>
        <p:txBody>
          <a:bodyPr/>
          <a:lstStyle/>
          <a:p>
            <a:r>
              <a:rPr lang="pt-BR" dirty="0"/>
              <a:t>El </a:t>
            </a:r>
            <a:r>
              <a:rPr lang="pt-BR" dirty="0" err="1"/>
              <a:t>proceso</a:t>
            </a:r>
            <a:r>
              <a:rPr lang="pt-BR" dirty="0"/>
              <a:t> de </a:t>
            </a:r>
            <a:r>
              <a:rPr lang="pt-BR" dirty="0" err="1" smtClean="0"/>
              <a:t>medición</a:t>
            </a:r>
            <a:r>
              <a:rPr lang="pt-BR" dirty="0" smtClean="0"/>
              <a:t> - </a:t>
            </a:r>
            <a:r>
              <a:rPr lang="pt-BR" dirty="0" err="1" smtClean="0"/>
              <a:t>entrenamiento</a:t>
            </a:r>
            <a:endParaRPr lang="en-US" altLang="en-US" dirty="0"/>
          </a:p>
        </p:txBody>
      </p:sp>
      <p:sp>
        <p:nvSpPr>
          <p:cNvPr id="611331" name="Rectangle 3"/>
          <p:cNvSpPr>
            <a:spLocks noGrp="1" noChangeArrowheads="1"/>
          </p:cNvSpPr>
          <p:nvPr>
            <p:ph type="body" idx="1"/>
          </p:nvPr>
        </p:nvSpPr>
        <p:spPr>
          <a:xfrm>
            <a:off x="304800" y="1052736"/>
            <a:ext cx="8534400" cy="4648200"/>
          </a:xfrm>
        </p:spPr>
        <p:txBody>
          <a:bodyPr/>
          <a:lstStyle/>
          <a:p>
            <a:pPr marL="0" indent="0">
              <a:buSzTx/>
              <a:buNone/>
            </a:pPr>
            <a:r>
              <a:rPr lang="es-ES" dirty="0" smtClean="0"/>
              <a:t>O entrenamiento </a:t>
            </a:r>
            <a:r>
              <a:rPr lang="es-ES" sz="2400" dirty="0"/>
              <a:t>debe </a:t>
            </a:r>
            <a:r>
              <a:rPr lang="es-ES" sz="2400" dirty="0" smtClean="0"/>
              <a:t>incluir:</a:t>
            </a:r>
          </a:p>
          <a:p>
            <a:pPr marL="0" indent="0">
              <a:buSzTx/>
              <a:buNone/>
            </a:pPr>
            <a:endParaRPr lang="es-ES" sz="2400" dirty="0" smtClean="0"/>
          </a:p>
          <a:p>
            <a:pPr lvl="1" indent="-342900">
              <a:buSzTx/>
            </a:pPr>
            <a:r>
              <a:rPr lang="es-ES" dirty="0"/>
              <a:t>l</a:t>
            </a:r>
            <a:r>
              <a:rPr lang="es-ES" dirty="0" smtClean="0"/>
              <a:t>a </a:t>
            </a:r>
            <a:r>
              <a:rPr lang="es-ES" dirty="0"/>
              <a:t>dirección de </a:t>
            </a:r>
            <a:r>
              <a:rPr lang="es-ES" dirty="0" smtClean="0"/>
              <a:t>referencia</a:t>
            </a:r>
            <a:r>
              <a:rPr lang="es-ES" dirty="0"/>
              <a:t>;</a:t>
            </a:r>
            <a:endParaRPr lang="es-ES" dirty="0" smtClean="0"/>
          </a:p>
          <a:p>
            <a:pPr lvl="1" indent="-342900">
              <a:buSzTx/>
            </a:pPr>
            <a:endParaRPr lang="es-ES" dirty="0" smtClean="0"/>
          </a:p>
          <a:p>
            <a:pPr lvl="1" indent="-342900">
              <a:buSzTx/>
            </a:pPr>
            <a:r>
              <a:rPr lang="es-ES" dirty="0"/>
              <a:t>c</a:t>
            </a:r>
            <a:r>
              <a:rPr lang="es-ES" dirty="0" smtClean="0"/>
              <a:t>ómo verificar </a:t>
            </a:r>
            <a:r>
              <a:rPr lang="es-ES" dirty="0"/>
              <a:t>la batería y seleccionar </a:t>
            </a:r>
            <a:r>
              <a:rPr lang="es-ES" dirty="0" smtClean="0"/>
              <a:t>el rango</a:t>
            </a:r>
            <a:r>
              <a:rPr lang="es-ES" dirty="0"/>
              <a:t>;</a:t>
            </a:r>
            <a:endParaRPr lang="es-ES" dirty="0" smtClean="0"/>
          </a:p>
          <a:p>
            <a:pPr lvl="1" indent="-342900">
              <a:buSzTx/>
            </a:pPr>
            <a:endParaRPr lang="es-ES" dirty="0"/>
          </a:p>
          <a:p>
            <a:pPr lvl="1" indent="-342900">
              <a:buSzTx/>
            </a:pPr>
            <a:r>
              <a:rPr lang="es-ES" dirty="0"/>
              <a:t>u</a:t>
            </a:r>
            <a:r>
              <a:rPr lang="es-ES" dirty="0" smtClean="0"/>
              <a:t>so </a:t>
            </a:r>
            <a:r>
              <a:rPr lang="es-ES" dirty="0"/>
              <a:t>de </a:t>
            </a:r>
            <a:r>
              <a:rPr lang="es-ES" dirty="0" smtClean="0"/>
              <a:t>salida </a:t>
            </a:r>
            <a:r>
              <a:rPr lang="es-ES" dirty="0"/>
              <a:t>de audio </a:t>
            </a:r>
            <a:r>
              <a:rPr lang="es-ES" dirty="0" smtClean="0"/>
              <a:t>(</a:t>
            </a:r>
            <a:r>
              <a:rPr lang="pt-BR" dirty="0" err="1"/>
              <a:t>señal</a:t>
            </a:r>
            <a:r>
              <a:rPr lang="pt-BR" dirty="0"/>
              <a:t> acústica "</a:t>
            </a:r>
            <a:r>
              <a:rPr lang="pt-BR" dirty="0" err="1" smtClean="0"/>
              <a:t>clicker</a:t>
            </a:r>
            <a:r>
              <a:rPr lang="pt-BR" dirty="0" smtClean="0"/>
              <a:t>"</a:t>
            </a:r>
            <a:r>
              <a:rPr lang="es-ES" dirty="0" smtClean="0"/>
              <a:t> </a:t>
            </a:r>
            <a:r>
              <a:rPr lang="es-ES" dirty="0"/>
              <a:t>o a</a:t>
            </a:r>
            <a:r>
              <a:rPr lang="es-ES" dirty="0" smtClean="0"/>
              <a:t>larma), y</a:t>
            </a:r>
          </a:p>
          <a:p>
            <a:pPr lvl="1" indent="-342900">
              <a:buSzTx/>
            </a:pPr>
            <a:endParaRPr lang="es-ES" dirty="0" smtClean="0"/>
          </a:p>
          <a:p>
            <a:pPr lvl="1" indent="-342900">
              <a:buSzTx/>
            </a:pPr>
            <a:r>
              <a:rPr lang="es-ES" dirty="0"/>
              <a:t>p</a:t>
            </a:r>
            <a:r>
              <a:rPr lang="es-ES" dirty="0" smtClean="0"/>
              <a:t>ara </a:t>
            </a:r>
            <a:r>
              <a:rPr lang="es-ES" dirty="0"/>
              <a:t>la monitorización de la contaminación, la distancia correcta entre la sonda y la superficie y cómo mantenerla de forma segura</a:t>
            </a:r>
            <a:r>
              <a:rPr lang="en-GB" altLang="en-US" dirty="0" smtClean="0"/>
              <a:t>.</a:t>
            </a:r>
            <a:endParaRPr lang="en-US" altLang="en-US" dirty="0"/>
          </a:p>
          <a:p>
            <a:pPr marL="590550" indent="-590550">
              <a:buSzTx/>
            </a:pP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41</a:t>
            </a:fld>
            <a:endParaRPr lang="en-US" dirty="0"/>
          </a:p>
        </p:txBody>
      </p:sp>
    </p:spTree>
    <p:extLst>
      <p:ext uri="{BB962C8B-B14F-4D97-AF65-F5344CB8AC3E}">
        <p14:creationId xmlns:p14="http://schemas.microsoft.com/office/powerpoint/2010/main" val="564241057"/>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p:txBody>
          <a:bodyPr/>
          <a:lstStyle/>
          <a:p>
            <a:r>
              <a:rPr lang="pt-BR" dirty="0"/>
              <a:t>El </a:t>
            </a:r>
            <a:r>
              <a:rPr lang="pt-BR" dirty="0" err="1"/>
              <a:t>proceso</a:t>
            </a:r>
            <a:r>
              <a:rPr lang="pt-BR" dirty="0"/>
              <a:t> de </a:t>
            </a:r>
            <a:r>
              <a:rPr lang="pt-BR" dirty="0" err="1"/>
              <a:t>medición</a:t>
            </a:r>
            <a:r>
              <a:rPr lang="pt-BR" dirty="0"/>
              <a:t> - </a:t>
            </a:r>
            <a:r>
              <a:rPr lang="pt-BR" dirty="0" err="1"/>
              <a:t>entrenamiento</a:t>
            </a:r>
            <a:endParaRPr lang="en-US" altLang="en-US" dirty="0"/>
          </a:p>
        </p:txBody>
      </p:sp>
      <p:sp>
        <p:nvSpPr>
          <p:cNvPr id="733187" name="Rectangle 3"/>
          <p:cNvSpPr>
            <a:spLocks noGrp="1" noChangeArrowheads="1"/>
          </p:cNvSpPr>
          <p:nvPr>
            <p:ph type="body" idx="1"/>
          </p:nvPr>
        </p:nvSpPr>
        <p:spPr>
          <a:xfrm>
            <a:off x="274638" y="1628800"/>
            <a:ext cx="8593137" cy="3528392"/>
          </a:xfrm>
        </p:spPr>
        <p:txBody>
          <a:bodyPr/>
          <a:lstStyle/>
          <a:p>
            <a:pPr marL="0" indent="0" algn="just">
              <a:lnSpc>
                <a:spcPct val="90000"/>
              </a:lnSpc>
              <a:buSzTx/>
              <a:buNone/>
            </a:pPr>
            <a:r>
              <a:rPr lang="es-ES" dirty="0"/>
              <a:t>O entrenamiento debe </a:t>
            </a:r>
            <a:r>
              <a:rPr lang="es-ES" dirty="0" smtClean="0"/>
              <a:t>incluir (cont.):</a:t>
            </a:r>
            <a:endParaRPr lang="es-ES" dirty="0"/>
          </a:p>
          <a:p>
            <a:pPr algn="just">
              <a:lnSpc>
                <a:spcPct val="90000"/>
              </a:lnSpc>
              <a:buSzTx/>
            </a:pPr>
            <a:endParaRPr lang="es-ES" sz="2400" dirty="0" smtClean="0"/>
          </a:p>
          <a:p>
            <a:pPr algn="just">
              <a:lnSpc>
                <a:spcPct val="90000"/>
              </a:lnSpc>
              <a:buSzTx/>
            </a:pPr>
            <a:r>
              <a:rPr lang="es-ES" dirty="0"/>
              <a:t>c</a:t>
            </a:r>
            <a:r>
              <a:rPr lang="es-ES" sz="2400" dirty="0" smtClean="0"/>
              <a:t>ómo </a:t>
            </a:r>
            <a:r>
              <a:rPr lang="es-ES" sz="2400" dirty="0"/>
              <a:t>hacer la medición, teniendo en cuenta la constante de tiempo del </a:t>
            </a:r>
            <a:r>
              <a:rPr lang="es-ES" sz="2400" dirty="0" smtClean="0"/>
              <a:t>equipo </a:t>
            </a:r>
            <a:r>
              <a:rPr lang="es-ES" sz="2400" dirty="0"/>
              <a:t>y el tiempo necesario para promediar la </a:t>
            </a:r>
            <a:r>
              <a:rPr lang="es-ES" sz="2400" dirty="0" smtClean="0"/>
              <a:t>indicación</a:t>
            </a:r>
            <a:r>
              <a:rPr lang="es-ES" dirty="0"/>
              <a:t>;</a:t>
            </a:r>
            <a:endParaRPr lang="es-ES" sz="2400" dirty="0" smtClean="0"/>
          </a:p>
          <a:p>
            <a:pPr algn="just">
              <a:lnSpc>
                <a:spcPct val="90000"/>
              </a:lnSpc>
              <a:buSzTx/>
            </a:pPr>
            <a:endParaRPr lang="en-GB" altLang="en-US" sz="2400" dirty="0" smtClean="0"/>
          </a:p>
          <a:p>
            <a:pPr algn="just">
              <a:lnSpc>
                <a:spcPct val="90000"/>
              </a:lnSpc>
              <a:buSzTx/>
            </a:pPr>
            <a:r>
              <a:rPr lang="es-ES" dirty="0" smtClean="0"/>
              <a:t>la </a:t>
            </a:r>
            <a:r>
              <a:rPr lang="es-ES" dirty="0"/>
              <a:t>interpretación de las escalas </a:t>
            </a:r>
            <a:r>
              <a:rPr lang="es-ES" dirty="0" smtClean="0"/>
              <a:t>logarítmicas</a:t>
            </a:r>
            <a:r>
              <a:rPr lang="es-ES" dirty="0"/>
              <a:t>;</a:t>
            </a:r>
            <a:endParaRPr lang="es-ES" dirty="0" smtClean="0"/>
          </a:p>
          <a:p>
            <a:pPr algn="just">
              <a:lnSpc>
                <a:spcPct val="90000"/>
              </a:lnSpc>
              <a:buSzTx/>
            </a:pPr>
            <a:endParaRPr lang="es-ES" dirty="0" smtClean="0"/>
          </a:p>
          <a:p>
            <a:pPr marL="0" indent="0">
              <a:lnSpc>
                <a:spcPct val="90000"/>
              </a:lnSpc>
              <a:buSzTx/>
              <a:buNone/>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42</a:t>
            </a:fld>
            <a:endParaRPr lang="en-US" dirty="0"/>
          </a:p>
        </p:txBody>
      </p:sp>
    </p:spTree>
    <p:extLst>
      <p:ext uri="{BB962C8B-B14F-4D97-AF65-F5344CB8AC3E}">
        <p14:creationId xmlns:p14="http://schemas.microsoft.com/office/powerpoint/2010/main" val="25014902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p:txBody>
          <a:bodyPr/>
          <a:lstStyle/>
          <a:p>
            <a:r>
              <a:rPr lang="pt-BR" dirty="0"/>
              <a:t>El </a:t>
            </a:r>
            <a:r>
              <a:rPr lang="pt-BR" dirty="0" err="1"/>
              <a:t>proceso</a:t>
            </a:r>
            <a:r>
              <a:rPr lang="pt-BR" dirty="0"/>
              <a:t> de </a:t>
            </a:r>
            <a:r>
              <a:rPr lang="pt-BR" dirty="0" err="1"/>
              <a:t>medición</a:t>
            </a:r>
            <a:r>
              <a:rPr lang="pt-BR" dirty="0"/>
              <a:t> - </a:t>
            </a:r>
            <a:r>
              <a:rPr lang="pt-BR" dirty="0" err="1"/>
              <a:t>entrenamiento</a:t>
            </a:r>
            <a:endParaRPr lang="en-US" altLang="en-US" dirty="0"/>
          </a:p>
        </p:txBody>
      </p:sp>
      <p:sp>
        <p:nvSpPr>
          <p:cNvPr id="733187" name="Rectangle 3"/>
          <p:cNvSpPr>
            <a:spLocks noGrp="1" noChangeArrowheads="1"/>
          </p:cNvSpPr>
          <p:nvPr>
            <p:ph type="body" idx="1"/>
          </p:nvPr>
        </p:nvSpPr>
        <p:spPr>
          <a:xfrm>
            <a:off x="274638" y="1340768"/>
            <a:ext cx="8593137" cy="4572000"/>
          </a:xfrm>
        </p:spPr>
        <p:txBody>
          <a:bodyPr/>
          <a:lstStyle/>
          <a:p>
            <a:pPr marL="0" indent="0" algn="just">
              <a:lnSpc>
                <a:spcPct val="90000"/>
              </a:lnSpc>
              <a:buSzTx/>
              <a:buNone/>
            </a:pPr>
            <a:r>
              <a:rPr lang="es-ES" dirty="0"/>
              <a:t>O entrenamiento debe </a:t>
            </a:r>
            <a:r>
              <a:rPr lang="es-ES" dirty="0" smtClean="0"/>
              <a:t>incluir (cont.):</a:t>
            </a:r>
            <a:endParaRPr lang="es-ES" dirty="0"/>
          </a:p>
          <a:p>
            <a:pPr algn="just">
              <a:lnSpc>
                <a:spcPct val="90000"/>
              </a:lnSpc>
              <a:buSzTx/>
            </a:pPr>
            <a:endParaRPr lang="es-ES" sz="2400" dirty="0" smtClean="0"/>
          </a:p>
          <a:p>
            <a:pPr algn="just">
              <a:lnSpc>
                <a:spcPct val="90000"/>
              </a:lnSpc>
              <a:buSzTx/>
            </a:pPr>
            <a:r>
              <a:rPr lang="es-ES" dirty="0"/>
              <a:t>c</a:t>
            </a:r>
            <a:r>
              <a:rPr lang="es-ES" dirty="0" smtClean="0"/>
              <a:t>ómo </a:t>
            </a:r>
            <a:r>
              <a:rPr lang="es-ES" dirty="0"/>
              <a:t>utilizar los medios de recolección y </a:t>
            </a:r>
            <a:r>
              <a:rPr lang="en-GB" dirty="0" err="1">
                <a:sym typeface="Symbol" pitchFamily="18" charset="2"/>
              </a:rPr>
              <a:t>su</a:t>
            </a:r>
            <a:r>
              <a:rPr lang="en-GB" dirty="0">
                <a:sym typeface="Symbol" pitchFamily="18" charset="2"/>
              </a:rPr>
              <a:t> </a:t>
            </a:r>
            <a:r>
              <a:rPr lang="en-GB" dirty="0" err="1">
                <a:sym typeface="Symbol" pitchFamily="18" charset="2"/>
              </a:rPr>
              <a:t>almacenamiento</a:t>
            </a:r>
            <a:r>
              <a:rPr lang="en-GB" dirty="0">
                <a:sym typeface="Symbol" pitchFamily="18" charset="2"/>
              </a:rPr>
              <a:t>;</a:t>
            </a:r>
            <a:endParaRPr lang="en-US" altLang="en-US" dirty="0">
              <a:sym typeface="Symbol" pitchFamily="18" charset="2"/>
            </a:endParaRPr>
          </a:p>
          <a:p>
            <a:pPr>
              <a:lnSpc>
                <a:spcPct val="90000"/>
              </a:lnSpc>
              <a:buSzTx/>
            </a:pPr>
            <a:endParaRPr lang="en-US" altLang="en-US" sz="2400" dirty="0"/>
          </a:p>
          <a:p>
            <a:pPr>
              <a:lnSpc>
                <a:spcPct val="90000"/>
              </a:lnSpc>
              <a:buSzTx/>
            </a:pPr>
            <a:r>
              <a:rPr lang="es-ES" dirty="0"/>
              <a:t>d</a:t>
            </a:r>
            <a:r>
              <a:rPr lang="es-ES" sz="2400" dirty="0" smtClean="0"/>
              <a:t>ónde </a:t>
            </a:r>
            <a:r>
              <a:rPr lang="es-ES" sz="2400" dirty="0"/>
              <a:t>y cómo registrar los </a:t>
            </a:r>
            <a:r>
              <a:rPr lang="es-ES" sz="2400" dirty="0" smtClean="0"/>
              <a:t>datos</a:t>
            </a:r>
            <a:r>
              <a:rPr lang="en-GB" dirty="0" smtClean="0"/>
              <a:t>, y</a:t>
            </a:r>
            <a:endParaRPr lang="en-GB" altLang="en-US" sz="2400" dirty="0"/>
          </a:p>
          <a:p>
            <a:pPr>
              <a:lnSpc>
                <a:spcPct val="90000"/>
              </a:lnSpc>
              <a:buSzTx/>
            </a:pPr>
            <a:endParaRPr lang="en-GB" altLang="en-US" sz="2400" dirty="0"/>
          </a:p>
          <a:p>
            <a:pPr>
              <a:lnSpc>
                <a:spcPct val="90000"/>
              </a:lnSpc>
              <a:buSzTx/>
            </a:pPr>
            <a:r>
              <a:rPr lang="es-ES" dirty="0"/>
              <a:t>c</a:t>
            </a:r>
            <a:r>
              <a:rPr lang="es-ES" sz="2400" dirty="0" smtClean="0"/>
              <a:t>ómo </a:t>
            </a:r>
            <a:r>
              <a:rPr lang="es-ES" sz="2400" dirty="0"/>
              <a:t>interpretar los valores inesperados</a:t>
            </a:r>
            <a:r>
              <a:rPr lang="en-GB" altLang="en-US" sz="2400" dirty="0" smtClean="0"/>
              <a:t>.</a:t>
            </a:r>
            <a:endParaRPr lang="en-US" altLang="en-US" sz="2400" dirty="0"/>
          </a:p>
          <a:p>
            <a:pPr>
              <a:lnSpc>
                <a:spcPct val="90000"/>
              </a:lnSpc>
              <a:buSzTx/>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43</a:t>
            </a:fld>
            <a:endParaRPr lang="en-US" dirty="0"/>
          </a:p>
        </p:txBody>
      </p:sp>
    </p:spTree>
    <p:extLst>
      <p:ext uri="{BB962C8B-B14F-4D97-AF65-F5344CB8AC3E}">
        <p14:creationId xmlns:p14="http://schemas.microsoft.com/office/powerpoint/2010/main" val="8709676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4" name="Rectangle 2"/>
          <p:cNvSpPr>
            <a:spLocks noGrp="1" noChangeArrowheads="1"/>
          </p:cNvSpPr>
          <p:nvPr>
            <p:ph type="title"/>
          </p:nvPr>
        </p:nvSpPr>
        <p:spPr/>
        <p:txBody>
          <a:bodyPr/>
          <a:lstStyle/>
          <a:p>
            <a:r>
              <a:rPr lang="pt-BR" dirty="0"/>
              <a:t>El </a:t>
            </a:r>
            <a:r>
              <a:rPr lang="pt-BR" dirty="0" err="1"/>
              <a:t>proceso</a:t>
            </a:r>
            <a:r>
              <a:rPr lang="pt-BR" dirty="0"/>
              <a:t> de </a:t>
            </a:r>
            <a:r>
              <a:rPr lang="pt-BR" dirty="0" err="1"/>
              <a:t>medición</a:t>
            </a:r>
            <a:r>
              <a:rPr lang="pt-BR" dirty="0"/>
              <a:t> - </a:t>
            </a:r>
            <a:r>
              <a:rPr lang="pt-BR" dirty="0" err="1"/>
              <a:t>entrenamiento</a:t>
            </a:r>
            <a:endParaRPr lang="en-US" altLang="en-US" dirty="0"/>
          </a:p>
        </p:txBody>
      </p:sp>
      <p:sp>
        <p:nvSpPr>
          <p:cNvPr id="612355" name="Rectangle 3"/>
          <p:cNvSpPr>
            <a:spLocks noGrp="1" noChangeArrowheads="1"/>
          </p:cNvSpPr>
          <p:nvPr>
            <p:ph type="body" idx="1"/>
          </p:nvPr>
        </p:nvSpPr>
        <p:spPr>
          <a:xfrm>
            <a:off x="304800" y="1340768"/>
            <a:ext cx="8610600" cy="4752528"/>
          </a:xfrm>
        </p:spPr>
        <p:txBody>
          <a:bodyPr anchor="ctr"/>
          <a:lstStyle/>
          <a:p>
            <a:endParaRPr lang="es-ES" dirty="0" smtClean="0"/>
          </a:p>
          <a:p>
            <a:pPr marL="0" indent="0">
              <a:buNone/>
            </a:pPr>
            <a:r>
              <a:rPr lang="es-ES" dirty="0"/>
              <a:t>El entrenamiento debe incluir la forma de identificar las condiciones ambientales que podrían causar problemas en el </a:t>
            </a:r>
            <a:r>
              <a:rPr lang="es-ES" dirty="0" smtClean="0"/>
              <a:t>equipo:</a:t>
            </a:r>
            <a:endParaRPr lang="es-ES" dirty="0"/>
          </a:p>
          <a:p>
            <a:endParaRPr lang="en-GB" altLang="en-US" dirty="0"/>
          </a:p>
          <a:p>
            <a:pPr lvl="1"/>
            <a:r>
              <a:rPr lang="es-ES" dirty="0" smtClean="0"/>
              <a:t>campos electromagnéticos, </a:t>
            </a:r>
            <a:r>
              <a:rPr lang="es-ES" dirty="0"/>
              <a:t>electrostáticos y </a:t>
            </a:r>
            <a:r>
              <a:rPr lang="es-ES" dirty="0" smtClean="0"/>
              <a:t>magnéticos fuertes </a:t>
            </a:r>
            <a:r>
              <a:rPr lang="es-ES" dirty="0"/>
              <a:t>pueden causar altas tasas de conteo o el </a:t>
            </a:r>
            <a:r>
              <a:rPr lang="es-ES" dirty="0" smtClean="0"/>
              <a:t>equipo </a:t>
            </a:r>
            <a:r>
              <a:rPr lang="es-ES" dirty="0"/>
              <a:t>puede </a:t>
            </a:r>
            <a:r>
              <a:rPr lang="es-ES" dirty="0" smtClean="0"/>
              <a:t>fallar</a:t>
            </a:r>
            <a:r>
              <a:rPr lang="en-GB" dirty="0"/>
              <a:t>;</a:t>
            </a:r>
            <a:endParaRPr lang="en-GB" altLang="en-US" dirty="0" smtClean="0"/>
          </a:p>
          <a:p>
            <a:pPr lvl="1"/>
            <a:r>
              <a:rPr lang="es-ES" dirty="0" smtClean="0"/>
              <a:t>luces </a:t>
            </a:r>
            <a:r>
              <a:rPr lang="es-ES" dirty="0"/>
              <a:t>muy brillantes pueden causar tasas de conteo incorrectas</a:t>
            </a:r>
            <a:r>
              <a:rPr lang="en-GB" dirty="0"/>
              <a:t>, e</a:t>
            </a:r>
            <a:endParaRPr lang="en-GB" altLang="en-US" dirty="0"/>
          </a:p>
          <a:p>
            <a:pPr lvl="1"/>
            <a:r>
              <a:rPr lang="pt-BR" dirty="0" err="1"/>
              <a:t>introducir</a:t>
            </a:r>
            <a:r>
              <a:rPr lang="es-ES" dirty="0"/>
              <a:t> equipos fríos en ambientes cálidos y húmedos puede causar condensación, resultando </a:t>
            </a:r>
            <a:r>
              <a:rPr lang="es-ES_tradnl" dirty="0"/>
              <a:t>en lecturas de  tasa de dosis </a:t>
            </a:r>
            <a:r>
              <a:rPr lang="es-ES" dirty="0"/>
              <a:t>altas e incorrectas </a:t>
            </a:r>
            <a:r>
              <a:rPr lang="es-ES" dirty="0" smtClean="0"/>
              <a:t>(equipo </a:t>
            </a:r>
            <a:r>
              <a:rPr lang="es-ES" dirty="0"/>
              <a:t>de cámara de </a:t>
            </a:r>
            <a:r>
              <a:rPr lang="es-ES" dirty="0" smtClean="0"/>
              <a:t>ionización).</a:t>
            </a:r>
            <a:endParaRPr lang="en-GB"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44</a:t>
            </a:fld>
            <a:endParaRPr lang="en-US" dirty="0"/>
          </a:p>
        </p:txBody>
      </p:sp>
    </p:spTree>
    <p:extLst>
      <p:ext uri="{BB962C8B-B14F-4D97-AF65-F5344CB8AC3E}">
        <p14:creationId xmlns:p14="http://schemas.microsoft.com/office/powerpoint/2010/main" val="171298133"/>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p:txBody>
          <a:bodyPr/>
          <a:lstStyle/>
          <a:p>
            <a:r>
              <a:rPr lang="pt-BR" dirty="0"/>
              <a:t>El </a:t>
            </a:r>
            <a:r>
              <a:rPr lang="pt-BR" dirty="0" err="1"/>
              <a:t>proceso</a:t>
            </a:r>
            <a:r>
              <a:rPr lang="pt-BR" dirty="0"/>
              <a:t> de </a:t>
            </a:r>
            <a:r>
              <a:rPr lang="pt-BR" dirty="0" err="1"/>
              <a:t>medición</a:t>
            </a:r>
            <a:r>
              <a:rPr lang="pt-BR" dirty="0"/>
              <a:t> - </a:t>
            </a:r>
            <a:r>
              <a:rPr lang="pt-BR" dirty="0" err="1"/>
              <a:t>entrenamiento</a:t>
            </a:r>
            <a:endParaRPr lang="en-US" altLang="en-US" dirty="0"/>
          </a:p>
        </p:txBody>
      </p:sp>
      <p:sp>
        <p:nvSpPr>
          <p:cNvPr id="734211" name="Rectangle 3"/>
          <p:cNvSpPr>
            <a:spLocks noGrp="1" noChangeArrowheads="1"/>
          </p:cNvSpPr>
          <p:nvPr>
            <p:ph type="body" idx="1"/>
          </p:nvPr>
        </p:nvSpPr>
        <p:spPr>
          <a:xfrm>
            <a:off x="432048" y="1052736"/>
            <a:ext cx="8388424" cy="4860032"/>
          </a:xfrm>
        </p:spPr>
        <p:txBody>
          <a:bodyPr/>
          <a:lstStyle/>
          <a:p>
            <a:pPr marL="0" indent="0" algn="just">
              <a:buNone/>
            </a:pPr>
            <a:r>
              <a:rPr lang="es-ES" dirty="0"/>
              <a:t>O entrenamiento debe </a:t>
            </a:r>
            <a:r>
              <a:rPr lang="es-ES" dirty="0" smtClean="0"/>
              <a:t>incluir (cont.):</a:t>
            </a:r>
            <a:endParaRPr lang="es-ES_tradnl" sz="2400" dirty="0" smtClean="0"/>
          </a:p>
          <a:p>
            <a:pPr algn="just"/>
            <a:endParaRPr lang="es-ES_tradnl" dirty="0"/>
          </a:p>
          <a:p>
            <a:pPr algn="just"/>
            <a:r>
              <a:rPr lang="es-ES_tradnl" dirty="0"/>
              <a:t>m</a:t>
            </a:r>
            <a:r>
              <a:rPr lang="es-ES_tradnl" sz="2400" dirty="0" smtClean="0"/>
              <a:t>antenimiento por el usuario. Esto podría incluir ajuste de cero, cambio de batería, limpieza y verificación de funcionamiento;</a:t>
            </a:r>
          </a:p>
          <a:p>
            <a:pPr lvl="1" algn="just"/>
            <a:endParaRPr lang="es-ES_tradnl" altLang="en-US" sz="2400" dirty="0" smtClean="0"/>
          </a:p>
          <a:p>
            <a:pPr algn="just"/>
            <a:r>
              <a:rPr lang="es-ES" dirty="0"/>
              <a:t>n</a:t>
            </a:r>
            <a:r>
              <a:rPr lang="es-ES" sz="2400" dirty="0" smtClean="0"/>
              <a:t>o </a:t>
            </a:r>
            <a:r>
              <a:rPr lang="es-ES" sz="2400" dirty="0"/>
              <a:t>realice modificaciones no autorizadas en los </a:t>
            </a:r>
            <a:r>
              <a:rPr lang="es-ES" sz="2400" dirty="0" smtClean="0"/>
              <a:t>equipos;</a:t>
            </a:r>
          </a:p>
          <a:p>
            <a:pPr algn="just"/>
            <a:endParaRPr lang="es-ES" altLang="en-US" sz="2400" dirty="0"/>
          </a:p>
          <a:p>
            <a:pPr algn="just"/>
            <a:r>
              <a:rPr lang="es-ES" dirty="0"/>
              <a:t>s</a:t>
            </a:r>
            <a:r>
              <a:rPr lang="es-ES" sz="2400" dirty="0" smtClean="0"/>
              <a:t>i </a:t>
            </a:r>
            <a:r>
              <a:rPr lang="es-ES" sz="2400" dirty="0"/>
              <a:t>se requieren modificaciones, póngase en contacto con el </a:t>
            </a:r>
            <a:r>
              <a:rPr lang="es-ES" sz="2400" dirty="0" smtClean="0"/>
              <a:t>fabricante, y</a:t>
            </a:r>
          </a:p>
          <a:p>
            <a:pPr algn="just"/>
            <a:endParaRPr lang="es-ES" sz="2400" dirty="0" smtClean="0"/>
          </a:p>
          <a:p>
            <a:pPr algn="just"/>
            <a:r>
              <a:rPr lang="es-ES" sz="2400" dirty="0" smtClean="0"/>
              <a:t>Recalibrar </a:t>
            </a:r>
            <a:r>
              <a:rPr lang="es-ES" sz="2400" dirty="0"/>
              <a:t>cualquier </a:t>
            </a:r>
            <a:r>
              <a:rPr lang="es-ES" sz="2400" dirty="0" smtClean="0"/>
              <a:t>equipo </a:t>
            </a:r>
            <a:r>
              <a:rPr lang="es-ES" sz="2400" dirty="0"/>
              <a:t>después de la modificación</a:t>
            </a:r>
            <a:r>
              <a:rPr lang="es-ES_tradnl" altLang="en-US" sz="2400" dirty="0" smtClean="0"/>
              <a:t>.</a:t>
            </a:r>
          </a:p>
          <a:p>
            <a:pPr algn="just">
              <a:buFont typeface="Wingdings" pitchFamily="2" charset="2"/>
              <a:buChar char="Ø"/>
            </a:pPr>
            <a:endParaRPr lang="en-GB" altLang="en-US" dirty="0"/>
          </a:p>
          <a:p>
            <a:pPr>
              <a:buClr>
                <a:srgbClr val="FF0000"/>
              </a:buClr>
              <a:buFontTx/>
              <a:buNone/>
            </a:pPr>
            <a:endParaRPr lang="en-US" altLang="en-US" sz="2800" dirty="0"/>
          </a:p>
          <a:p>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45</a:t>
            </a:fld>
            <a:endParaRPr lang="en-US" dirty="0"/>
          </a:p>
        </p:txBody>
      </p:sp>
    </p:spTree>
    <p:extLst>
      <p:ext uri="{BB962C8B-B14F-4D97-AF65-F5344CB8AC3E}">
        <p14:creationId xmlns:p14="http://schemas.microsoft.com/office/powerpoint/2010/main" val="26421510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El </a:t>
            </a:r>
            <a:r>
              <a:rPr lang="pt-BR" dirty="0" err="1"/>
              <a:t>proceso</a:t>
            </a:r>
            <a:r>
              <a:rPr lang="pt-BR" dirty="0"/>
              <a:t> de </a:t>
            </a:r>
            <a:r>
              <a:rPr lang="pt-BR" dirty="0" err="1"/>
              <a:t>medición</a:t>
            </a:r>
            <a:r>
              <a:rPr lang="pt-BR" dirty="0"/>
              <a:t> - </a:t>
            </a:r>
            <a:r>
              <a:rPr lang="pt-BR" dirty="0" err="1"/>
              <a:t>entrenamiento</a:t>
            </a:r>
            <a:endParaRPr lang="en-US" u="sng" dirty="0"/>
          </a:p>
        </p:txBody>
      </p:sp>
      <p:sp>
        <p:nvSpPr>
          <p:cNvPr id="3" name="Content Placeholder 2"/>
          <p:cNvSpPr>
            <a:spLocks noGrp="1"/>
          </p:cNvSpPr>
          <p:nvPr>
            <p:ph idx="1"/>
          </p:nvPr>
        </p:nvSpPr>
        <p:spPr/>
        <p:txBody>
          <a:bodyPr/>
          <a:lstStyle/>
          <a:p>
            <a:pPr marL="0" indent="0">
              <a:buNone/>
            </a:pPr>
            <a:r>
              <a:rPr lang="es-ES" dirty="0"/>
              <a:t>El entrenamiento debe incluir las siguientes </a:t>
            </a:r>
            <a:r>
              <a:rPr lang="en-US" dirty="0" err="1"/>
              <a:t>precauciones</a:t>
            </a:r>
            <a:r>
              <a:rPr lang="en-US" dirty="0" smtClean="0"/>
              <a:t>:</a:t>
            </a:r>
            <a:endParaRPr lang="en-US" dirty="0"/>
          </a:p>
          <a:p>
            <a:pPr lvl="1"/>
            <a:endParaRPr lang="pt-BR" sz="2400" dirty="0" smtClean="0"/>
          </a:p>
          <a:p>
            <a:pPr lvl="1"/>
            <a:r>
              <a:rPr lang="pt-BR" dirty="0" smtClean="0"/>
              <a:t>n</a:t>
            </a:r>
            <a:r>
              <a:rPr lang="pt-BR" sz="2400" dirty="0" smtClean="0"/>
              <a:t>o</a:t>
            </a:r>
            <a:r>
              <a:rPr lang="pt-BR" sz="2400" dirty="0"/>
              <a:t> </a:t>
            </a:r>
            <a:r>
              <a:rPr lang="pt-BR" sz="2400" dirty="0" err="1"/>
              <a:t>haga</a:t>
            </a:r>
            <a:r>
              <a:rPr lang="pt-BR" sz="2400" dirty="0"/>
              <a:t> oscilar </a:t>
            </a:r>
            <a:r>
              <a:rPr lang="es-ES" sz="2400" dirty="0" smtClean="0"/>
              <a:t>las </a:t>
            </a:r>
            <a:r>
              <a:rPr lang="es-ES" sz="2400" dirty="0"/>
              <a:t>sondas por el </a:t>
            </a:r>
            <a:r>
              <a:rPr lang="es-ES" sz="2400" dirty="0" smtClean="0"/>
              <a:t>cable;</a:t>
            </a:r>
          </a:p>
          <a:p>
            <a:pPr marL="400050" lvl="1" indent="0">
              <a:buNone/>
            </a:pPr>
            <a:r>
              <a:rPr lang="en-US" sz="2400" dirty="0" smtClean="0"/>
              <a:t>.</a:t>
            </a:r>
          </a:p>
          <a:p>
            <a:pPr lvl="1"/>
            <a:r>
              <a:rPr lang="pt-BR" dirty="0"/>
              <a:t>e</a:t>
            </a:r>
            <a:r>
              <a:rPr lang="pt-BR" sz="2400" dirty="0" smtClean="0"/>
              <a:t>vite </a:t>
            </a:r>
            <a:r>
              <a:rPr lang="pt-BR" sz="2400" dirty="0"/>
              <a:t>que </a:t>
            </a:r>
            <a:r>
              <a:rPr lang="pt-BR" sz="2400" dirty="0" err="1"/>
              <a:t>los</a:t>
            </a:r>
            <a:r>
              <a:rPr lang="pt-BR" sz="2400" dirty="0"/>
              <a:t> </a:t>
            </a:r>
            <a:r>
              <a:rPr lang="pt-BR" sz="2400" dirty="0" err="1" smtClean="0"/>
              <a:t>equipos</a:t>
            </a:r>
            <a:r>
              <a:rPr lang="pt-BR" sz="2400" dirty="0" smtClean="0"/>
              <a:t> </a:t>
            </a:r>
            <a:r>
              <a:rPr lang="pt-BR" sz="2400" dirty="0"/>
              <a:t>se </a:t>
            </a:r>
            <a:r>
              <a:rPr lang="pt-BR" sz="2400" dirty="0" err="1" smtClean="0"/>
              <a:t>mojen</a:t>
            </a:r>
            <a:r>
              <a:rPr lang="en-US" dirty="0"/>
              <a:t>;</a:t>
            </a:r>
            <a:endParaRPr lang="en-US" sz="2400" dirty="0" smtClean="0"/>
          </a:p>
          <a:p>
            <a:pPr lvl="1"/>
            <a:endParaRPr lang="en-US" sz="2400" dirty="0" smtClean="0"/>
          </a:p>
          <a:p>
            <a:pPr lvl="1"/>
            <a:r>
              <a:rPr lang="es-ES" dirty="0"/>
              <a:t>transporte los equipos en maletas </a:t>
            </a:r>
            <a:r>
              <a:rPr lang="es-ES" sz="2400" dirty="0" smtClean="0"/>
              <a:t>protegidas</a:t>
            </a:r>
            <a:r>
              <a:rPr lang="en-US" dirty="0" smtClean="0"/>
              <a:t>, y</a:t>
            </a:r>
            <a:endParaRPr lang="en-US" sz="2400" dirty="0" smtClean="0"/>
          </a:p>
          <a:p>
            <a:pPr lvl="1"/>
            <a:endParaRPr lang="en-US" sz="2400" dirty="0" smtClean="0"/>
          </a:p>
          <a:p>
            <a:pPr lvl="1"/>
            <a:r>
              <a:rPr lang="pt-BR" dirty="0"/>
              <a:t>n</a:t>
            </a:r>
            <a:r>
              <a:rPr lang="pt-BR" sz="2400" dirty="0" smtClean="0"/>
              <a:t>o </a:t>
            </a:r>
            <a:r>
              <a:rPr lang="pt-BR" sz="2400" dirty="0"/>
              <a:t>apague </a:t>
            </a:r>
            <a:r>
              <a:rPr lang="pt-BR" sz="2400" dirty="0" err="1"/>
              <a:t>ni</a:t>
            </a:r>
            <a:r>
              <a:rPr lang="pt-BR" sz="2400" dirty="0"/>
              <a:t> ajuste </a:t>
            </a:r>
            <a:r>
              <a:rPr lang="pt-BR" sz="2400" dirty="0" err="1"/>
              <a:t>las</a:t>
            </a:r>
            <a:r>
              <a:rPr lang="pt-BR" sz="2400" dirty="0"/>
              <a:t> alarmas a menos que </a:t>
            </a:r>
            <a:r>
              <a:rPr lang="pt-BR" sz="2400" dirty="0" err="1"/>
              <a:t>esté</a:t>
            </a:r>
            <a:r>
              <a:rPr lang="pt-BR" sz="2400" dirty="0"/>
              <a:t> </a:t>
            </a:r>
            <a:r>
              <a:rPr lang="pt-BR" dirty="0"/>
              <a:t>autorizado</a:t>
            </a:r>
            <a:r>
              <a:rPr lang="en-US" dirty="0"/>
              <a:t>.</a:t>
            </a:r>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46</a:t>
            </a:fld>
            <a:endParaRPr lang="en-US" dirty="0"/>
          </a:p>
        </p:txBody>
      </p:sp>
    </p:spTree>
    <p:extLst>
      <p:ext uri="{BB962C8B-B14F-4D97-AF65-F5344CB8AC3E}">
        <p14:creationId xmlns:p14="http://schemas.microsoft.com/office/powerpoint/2010/main" val="17860449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371" name="Rectangle 1027"/>
          <p:cNvSpPr>
            <a:spLocks noGrp="1" noChangeArrowheads="1"/>
          </p:cNvSpPr>
          <p:nvPr>
            <p:ph type="body" idx="1"/>
          </p:nvPr>
        </p:nvSpPr>
        <p:spPr>
          <a:xfrm>
            <a:off x="304800" y="1219200"/>
            <a:ext cx="8604250"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algn="ctr">
              <a:buFontTx/>
              <a:buNone/>
            </a:pPr>
            <a:r>
              <a:rPr lang="pt-BR" sz="3600" dirty="0" err="1" smtClean="0"/>
              <a:t>Gestión</a:t>
            </a:r>
            <a:r>
              <a:rPr lang="pt-BR" sz="3600" dirty="0" smtClean="0"/>
              <a:t> </a:t>
            </a:r>
            <a:r>
              <a:rPr lang="pt-BR" sz="3600" dirty="0"/>
              <a:t>de </a:t>
            </a:r>
            <a:r>
              <a:rPr lang="pt-BR" sz="3600" dirty="0" err="1"/>
              <a:t>calidad</a:t>
            </a:r>
            <a:r>
              <a:rPr lang="pt-BR" sz="3600" dirty="0"/>
              <a:t> </a:t>
            </a:r>
            <a:endParaRPr lang="en-US"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47</a:t>
            </a:fld>
            <a:endParaRPr lang="en-US" dirty="0"/>
          </a:p>
        </p:txBody>
      </p:sp>
    </p:spTree>
    <p:extLst>
      <p:ext uri="{BB962C8B-B14F-4D97-AF65-F5344CB8AC3E}">
        <p14:creationId xmlns:p14="http://schemas.microsoft.com/office/powerpoint/2010/main" val="18687281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p:txBody>
          <a:bodyPr/>
          <a:lstStyle/>
          <a:p>
            <a:r>
              <a:rPr lang="pt-BR" dirty="0" err="1"/>
              <a:t>Gestión</a:t>
            </a:r>
            <a:r>
              <a:rPr lang="pt-BR" dirty="0"/>
              <a:t> de </a:t>
            </a:r>
            <a:r>
              <a:rPr lang="pt-BR" dirty="0" err="1"/>
              <a:t>calidad</a:t>
            </a:r>
            <a:r>
              <a:rPr lang="pt-BR" dirty="0"/>
              <a:t> </a:t>
            </a:r>
            <a:endParaRPr lang="en-US" altLang="en-US" dirty="0"/>
          </a:p>
        </p:txBody>
      </p:sp>
      <p:sp>
        <p:nvSpPr>
          <p:cNvPr id="735235" name="Rectangle 3"/>
          <p:cNvSpPr>
            <a:spLocks noGrp="1" noChangeArrowheads="1"/>
          </p:cNvSpPr>
          <p:nvPr>
            <p:ph type="body" idx="1"/>
          </p:nvPr>
        </p:nvSpPr>
        <p:spPr/>
        <p:txBody>
          <a:bodyPr/>
          <a:lstStyle/>
          <a:p>
            <a:pPr algn="just"/>
            <a:r>
              <a:rPr lang="es-ES" dirty="0"/>
              <a:t>La </a:t>
            </a:r>
            <a:r>
              <a:rPr lang="pt-BR" dirty="0" err="1" smtClean="0"/>
              <a:t>gestión</a:t>
            </a:r>
            <a:r>
              <a:rPr lang="pt-BR" dirty="0" smtClean="0"/>
              <a:t> </a:t>
            </a:r>
            <a:r>
              <a:rPr lang="pt-BR" dirty="0"/>
              <a:t>de </a:t>
            </a:r>
            <a:r>
              <a:rPr lang="pt-BR" dirty="0" err="1" smtClean="0"/>
              <a:t>calidad</a:t>
            </a:r>
            <a:r>
              <a:rPr lang="es-ES" dirty="0" smtClean="0"/>
              <a:t>, </a:t>
            </a:r>
            <a:r>
              <a:rPr lang="es-ES" dirty="0"/>
              <a:t>es un proceso </a:t>
            </a:r>
            <a:r>
              <a:rPr lang="es-ES" dirty="0" smtClean="0"/>
              <a:t>para </a:t>
            </a:r>
            <a:r>
              <a:rPr lang="es-ES" dirty="0"/>
              <a:t>dar confianza en la calidad de las mediciones y para promover la </a:t>
            </a:r>
            <a:r>
              <a:rPr lang="es-ES" dirty="0" smtClean="0"/>
              <a:t>retroalimentación, </a:t>
            </a:r>
            <a:r>
              <a:rPr lang="es-ES" dirty="0"/>
              <a:t>que conduce a un aumento en la calidad en el sentido más amplio</a:t>
            </a:r>
            <a:r>
              <a:rPr lang="es-ES" dirty="0" smtClean="0"/>
              <a:t>.</a:t>
            </a:r>
          </a:p>
          <a:p>
            <a:pPr algn="just"/>
            <a:endParaRPr lang="en-GB" altLang="en-US" dirty="0"/>
          </a:p>
          <a:p>
            <a:pPr algn="just"/>
            <a:r>
              <a:rPr lang="es-ES" dirty="0"/>
              <a:t>La naturaleza y el alcance del programa de </a:t>
            </a:r>
            <a:r>
              <a:rPr lang="pt-BR" dirty="0" err="1"/>
              <a:t>gestión</a:t>
            </a:r>
            <a:r>
              <a:rPr lang="pt-BR" dirty="0"/>
              <a:t> de </a:t>
            </a:r>
            <a:r>
              <a:rPr lang="pt-BR" dirty="0" err="1"/>
              <a:t>calidad</a:t>
            </a:r>
            <a:r>
              <a:rPr lang="es-ES" dirty="0" smtClean="0"/>
              <a:t> deben </a:t>
            </a:r>
            <a:r>
              <a:rPr lang="es-ES" dirty="0"/>
              <a:t>ser coherentes con el número de trabajadores potencialmente expuestos y el nivel de esa exposición.</a:t>
            </a:r>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48</a:t>
            </a:fld>
            <a:endParaRPr lang="en-US" dirty="0"/>
          </a:p>
        </p:txBody>
      </p:sp>
    </p:spTree>
    <p:extLst>
      <p:ext uri="{BB962C8B-B14F-4D97-AF65-F5344CB8AC3E}">
        <p14:creationId xmlns:p14="http://schemas.microsoft.com/office/powerpoint/2010/main" val="27979531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p:txBody>
          <a:bodyPr/>
          <a:lstStyle/>
          <a:p>
            <a:r>
              <a:rPr lang="pt-BR" dirty="0" err="1"/>
              <a:t>Gestión</a:t>
            </a:r>
            <a:r>
              <a:rPr lang="pt-BR" dirty="0"/>
              <a:t> de </a:t>
            </a:r>
            <a:r>
              <a:rPr lang="pt-BR" dirty="0" err="1"/>
              <a:t>calidad</a:t>
            </a:r>
            <a:r>
              <a:rPr lang="pt-BR" dirty="0"/>
              <a:t> </a:t>
            </a:r>
            <a:endParaRPr lang="en-US" altLang="en-US" dirty="0"/>
          </a:p>
        </p:txBody>
      </p:sp>
      <p:sp>
        <p:nvSpPr>
          <p:cNvPr id="736259" name="Rectangle 3"/>
          <p:cNvSpPr>
            <a:spLocks noGrp="1" noChangeArrowheads="1"/>
          </p:cNvSpPr>
          <p:nvPr>
            <p:ph type="body" idx="1"/>
          </p:nvPr>
        </p:nvSpPr>
        <p:spPr/>
        <p:txBody>
          <a:bodyPr/>
          <a:lstStyle/>
          <a:p>
            <a:pPr algn="just"/>
            <a:r>
              <a:rPr lang="es-ES" sz="2400" dirty="0"/>
              <a:t>Todas las personas involucradas en el programa de </a:t>
            </a:r>
            <a:r>
              <a:rPr lang="es-ES" sz="2400" dirty="0" smtClean="0"/>
              <a:t>monitorización </a:t>
            </a:r>
            <a:r>
              <a:rPr lang="es-ES" sz="2400" dirty="0"/>
              <a:t>son </a:t>
            </a:r>
            <a:r>
              <a:rPr lang="es-ES" sz="2400" dirty="0" smtClean="0"/>
              <a:t>responsables de </a:t>
            </a:r>
            <a:r>
              <a:rPr lang="es-ES" sz="2400" dirty="0"/>
              <a:t>implementar procedimientos de control de </a:t>
            </a:r>
            <a:r>
              <a:rPr lang="es-ES" sz="2400" dirty="0" smtClean="0"/>
              <a:t>calidad.</a:t>
            </a:r>
          </a:p>
          <a:p>
            <a:pPr algn="just"/>
            <a:endParaRPr lang="es-ES" sz="2400" dirty="0" smtClean="0"/>
          </a:p>
          <a:p>
            <a:pPr algn="just"/>
            <a:r>
              <a:rPr lang="es-ES" sz="2400" dirty="0"/>
              <a:t>Pero sólo una persona tiene la responsabilidad </a:t>
            </a:r>
            <a:r>
              <a:rPr lang="es-ES" sz="2400" dirty="0" smtClean="0"/>
              <a:t>final.</a:t>
            </a:r>
          </a:p>
          <a:p>
            <a:pPr algn="just"/>
            <a:endParaRPr lang="es-ES" sz="2400" dirty="0" smtClean="0"/>
          </a:p>
          <a:p>
            <a:pPr algn="just"/>
            <a:r>
              <a:rPr lang="es-ES" sz="2400" dirty="0"/>
              <a:t>La gerencia debe motivar al personal para detectar, reportar y corregir problemas</a:t>
            </a:r>
            <a:r>
              <a:rPr lang="es-ES" sz="2400" dirty="0" smtClean="0"/>
              <a:t>.</a:t>
            </a:r>
          </a:p>
          <a:p>
            <a:pPr marL="0" indent="0" algn="just">
              <a:buNone/>
            </a:pPr>
            <a:endParaRPr lang="en-GB" altLang="en-US" sz="2400" dirty="0" smtClean="0"/>
          </a:p>
        </p:txBody>
      </p:sp>
      <p:sp>
        <p:nvSpPr>
          <p:cNvPr id="2" name="Slide Number Placeholder 1"/>
          <p:cNvSpPr>
            <a:spLocks noGrp="1"/>
          </p:cNvSpPr>
          <p:nvPr>
            <p:ph type="sldNum" sz="quarter" idx="12"/>
          </p:nvPr>
        </p:nvSpPr>
        <p:spPr/>
        <p:txBody>
          <a:bodyPr/>
          <a:lstStyle/>
          <a:p>
            <a:fld id="{8F25D2BF-40DD-4153-8CA3-FA72C0D116DE}" type="slidenum">
              <a:rPr lang="en-US" smtClean="0"/>
              <a:pPr/>
              <a:t>49</a:t>
            </a:fld>
            <a:endParaRPr lang="en-US" dirty="0"/>
          </a:p>
        </p:txBody>
      </p:sp>
    </p:spTree>
    <p:extLst>
      <p:ext uri="{BB962C8B-B14F-4D97-AF65-F5344CB8AC3E}">
        <p14:creationId xmlns:p14="http://schemas.microsoft.com/office/powerpoint/2010/main" val="524264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xfrm>
            <a:off x="268288" y="85725"/>
            <a:ext cx="8604250" cy="692150"/>
          </a:xfrm>
        </p:spPr>
        <p:txBody>
          <a:bodyPr/>
          <a:lstStyle/>
          <a:p>
            <a:r>
              <a:rPr lang="es-ES" sz="3200" dirty="0"/>
              <a:t>Elección del equipo</a:t>
            </a:r>
            <a:endParaRPr lang="en-US" altLang="en-US" sz="3200" u="sng" dirty="0"/>
          </a:p>
        </p:txBody>
      </p:sp>
      <p:sp>
        <p:nvSpPr>
          <p:cNvPr id="592899" name="Rectangle 3"/>
          <p:cNvSpPr>
            <a:spLocks noGrp="1" noChangeArrowheads="1"/>
          </p:cNvSpPr>
          <p:nvPr>
            <p:ph type="body" idx="1"/>
          </p:nvPr>
        </p:nvSpPr>
        <p:spPr>
          <a:xfrm>
            <a:off x="304800" y="1066800"/>
            <a:ext cx="8534400" cy="5105400"/>
          </a:xfrm>
        </p:spPr>
        <p:txBody>
          <a:bodyPr anchor="ctr"/>
          <a:lstStyle/>
          <a:p>
            <a:pPr algn="just">
              <a:lnSpc>
                <a:spcPct val="90000"/>
              </a:lnSpc>
              <a:buSzTx/>
              <a:buFontTx/>
              <a:buNone/>
            </a:pPr>
            <a:r>
              <a:rPr lang="en-GB" altLang="en-US" sz="2400" dirty="0"/>
              <a:t>	</a:t>
            </a:r>
            <a:r>
              <a:rPr lang="en-GB" altLang="en-US" sz="2400" dirty="0" smtClean="0"/>
              <a:t>F</a:t>
            </a:r>
            <a:r>
              <a:rPr lang="es-ES_tradnl" sz="2400" dirty="0" smtClean="0"/>
              <a:t>actores </a:t>
            </a:r>
            <a:r>
              <a:rPr lang="es-ES_tradnl" sz="2400" dirty="0"/>
              <a:t>que influyen en la </a:t>
            </a:r>
            <a:r>
              <a:rPr lang="es-ES_tradnl" sz="2400" dirty="0" smtClean="0"/>
              <a:t>elección </a:t>
            </a:r>
            <a:r>
              <a:rPr lang="es-ES_tradnl" sz="2400" dirty="0"/>
              <a:t>de </a:t>
            </a:r>
            <a:r>
              <a:rPr lang="es-ES_tradnl" sz="2400" dirty="0" smtClean="0"/>
              <a:t>equipos de MLT:</a:t>
            </a:r>
          </a:p>
          <a:p>
            <a:pPr algn="just">
              <a:lnSpc>
                <a:spcPct val="90000"/>
              </a:lnSpc>
              <a:buSzTx/>
              <a:buFontTx/>
              <a:buNone/>
            </a:pPr>
            <a:endParaRPr lang="en-GB" altLang="en-US" sz="2400" dirty="0"/>
          </a:p>
          <a:p>
            <a:pPr lvl="1" algn="just">
              <a:buSzTx/>
            </a:pPr>
            <a:r>
              <a:rPr lang="es-ES" altLang="pt-BR" sz="2400" dirty="0">
                <a:sym typeface="Symbol" pitchFamily="18" charset="2"/>
              </a:rPr>
              <a:t>e</a:t>
            </a:r>
            <a:r>
              <a:rPr lang="es-ES" altLang="pt-BR" sz="2400" dirty="0" smtClean="0">
                <a:sym typeface="Symbol" pitchFamily="18" charset="2"/>
              </a:rPr>
              <a:t>l </a:t>
            </a:r>
            <a:r>
              <a:rPr lang="es-ES" altLang="pt-BR" sz="2400" dirty="0">
                <a:sym typeface="Symbol" pitchFamily="18" charset="2"/>
              </a:rPr>
              <a:t>tipo de radiación a ser medida. </a:t>
            </a:r>
            <a:r>
              <a:rPr lang="es-ES" altLang="pt-BR" sz="2400" dirty="0" smtClean="0">
                <a:sym typeface="Symbol" pitchFamily="18" charset="2"/>
              </a:rPr>
              <a:t>¿Es pulsada</a:t>
            </a:r>
            <a:r>
              <a:rPr lang="es-ES" altLang="pt-BR" sz="2400" dirty="0">
                <a:sym typeface="Symbol" pitchFamily="18" charset="2"/>
              </a:rPr>
              <a:t>?</a:t>
            </a:r>
          </a:p>
          <a:p>
            <a:pPr lvl="1" algn="just">
              <a:buSzTx/>
            </a:pPr>
            <a:r>
              <a:rPr lang="es-ES" altLang="pt-BR" dirty="0">
                <a:sym typeface="Symbol" pitchFamily="18" charset="2"/>
              </a:rPr>
              <a:t>el tipo </a:t>
            </a:r>
            <a:r>
              <a:rPr lang="es-ES" altLang="pt-BR" sz="2400" dirty="0">
                <a:sym typeface="Symbol" pitchFamily="18" charset="2"/>
              </a:rPr>
              <a:t>de medición: dosis, tasa de dosis o </a:t>
            </a:r>
            <a:r>
              <a:rPr lang="es-ES" altLang="pt-BR" sz="2400" dirty="0" smtClean="0">
                <a:sym typeface="Symbol" pitchFamily="18" charset="2"/>
              </a:rPr>
              <a:t>contaminación</a:t>
            </a:r>
            <a:r>
              <a:rPr lang="es-ES" altLang="pt-BR" sz="2400" dirty="0">
                <a:sym typeface="Symbol" pitchFamily="18" charset="2"/>
              </a:rPr>
              <a:t>;</a:t>
            </a:r>
            <a:endParaRPr lang="es-ES" altLang="pt-BR" sz="2000" u="sng" dirty="0"/>
          </a:p>
          <a:p>
            <a:pPr lvl="1" algn="just">
              <a:lnSpc>
                <a:spcPct val="90000"/>
              </a:lnSpc>
              <a:buSzTx/>
            </a:pPr>
            <a:r>
              <a:rPr lang="es-ES" altLang="pt-BR" sz="2400" dirty="0" smtClean="0">
                <a:sym typeface="Symbol" pitchFamily="18" charset="2"/>
              </a:rPr>
              <a:t>el </a:t>
            </a:r>
            <a:r>
              <a:rPr lang="es-ES" altLang="pt-BR" sz="2400" dirty="0">
                <a:sym typeface="Symbol" pitchFamily="18" charset="2"/>
              </a:rPr>
              <a:t>rango de energía esperado de las radiaciones </a:t>
            </a:r>
            <a:r>
              <a:rPr lang="es-ES" altLang="pt-BR" sz="2400" dirty="0" smtClean="0">
                <a:sym typeface="Symbol" pitchFamily="18" charset="2"/>
              </a:rPr>
              <a:t>presentes;</a:t>
            </a:r>
            <a:endParaRPr lang="es-ES" altLang="pt-BR" sz="2400" dirty="0">
              <a:sym typeface="Symbol" pitchFamily="18" charset="2"/>
            </a:endParaRPr>
          </a:p>
          <a:p>
            <a:pPr lvl="1" algn="just">
              <a:lnSpc>
                <a:spcPct val="90000"/>
              </a:lnSpc>
              <a:buSzTx/>
            </a:pPr>
            <a:r>
              <a:rPr lang="es-ES" sz="2400" dirty="0"/>
              <a:t>l</a:t>
            </a:r>
            <a:r>
              <a:rPr lang="es-ES" sz="2400" dirty="0" smtClean="0"/>
              <a:t>a </a:t>
            </a:r>
            <a:r>
              <a:rPr lang="es-ES" sz="2400" dirty="0"/>
              <a:t>mejor eficiencia de detección disponible </a:t>
            </a:r>
            <a:r>
              <a:rPr lang="es-ES" sz="2400" dirty="0" smtClean="0"/>
              <a:t>basado </a:t>
            </a:r>
            <a:r>
              <a:rPr lang="es-ES" sz="2400" dirty="0"/>
              <a:t>en </a:t>
            </a:r>
            <a:r>
              <a:rPr lang="es-ES" sz="2400" dirty="0" smtClean="0"/>
              <a:t>el </a:t>
            </a:r>
            <a:r>
              <a:rPr lang="es-ES" sz="2400" dirty="0"/>
              <a:t>vector de </a:t>
            </a:r>
            <a:r>
              <a:rPr lang="es-ES" sz="2400" dirty="0" err="1" smtClean="0"/>
              <a:t>radionucleidos</a:t>
            </a:r>
            <a:r>
              <a:rPr lang="es-ES" sz="2400" dirty="0" smtClean="0"/>
              <a:t>;</a:t>
            </a:r>
          </a:p>
          <a:p>
            <a:pPr lvl="1" algn="just">
              <a:lnSpc>
                <a:spcPct val="90000"/>
              </a:lnSpc>
              <a:buSzTx/>
            </a:pPr>
            <a:r>
              <a:rPr lang="en-GB" altLang="en-US" sz="2400" dirty="0" err="1" smtClean="0">
                <a:sym typeface="Symbol" pitchFamily="18" charset="2"/>
              </a:rPr>
              <a:t>unidades</a:t>
            </a:r>
            <a:r>
              <a:rPr lang="en-GB" altLang="en-US" sz="2400" dirty="0" smtClean="0">
                <a:sym typeface="Symbol" pitchFamily="18" charset="2"/>
              </a:rPr>
              <a:t>, y</a:t>
            </a:r>
          </a:p>
          <a:p>
            <a:pPr lvl="1" algn="just">
              <a:lnSpc>
                <a:spcPct val="90000"/>
              </a:lnSpc>
              <a:buSzTx/>
            </a:pPr>
            <a:r>
              <a:rPr lang="es-ES" altLang="pt-BR" sz="2400" dirty="0">
                <a:sym typeface="Symbol" pitchFamily="18" charset="2"/>
              </a:rPr>
              <a:t>e</a:t>
            </a:r>
            <a:r>
              <a:rPr lang="es-ES" altLang="pt-BR" sz="2400" dirty="0" smtClean="0">
                <a:sym typeface="Symbol" pitchFamily="18" charset="2"/>
              </a:rPr>
              <a:t>l </a:t>
            </a:r>
            <a:r>
              <a:rPr lang="es-ES" altLang="pt-BR" sz="2400" dirty="0">
                <a:sym typeface="Symbol" pitchFamily="18" charset="2"/>
              </a:rPr>
              <a:t>rango esperado de </a:t>
            </a:r>
            <a:r>
              <a:rPr lang="es-ES" altLang="pt-BR" sz="2400" dirty="0" smtClean="0">
                <a:sym typeface="Symbol" pitchFamily="18" charset="2"/>
              </a:rPr>
              <a:t>medición.</a:t>
            </a:r>
            <a:endParaRPr lang="en-GB" altLang="en-US" sz="2400"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5</a:t>
            </a:fld>
            <a:endParaRPr lang="en-US" dirty="0"/>
          </a:p>
        </p:txBody>
      </p:sp>
    </p:spTree>
    <p:extLst>
      <p:ext uri="{BB962C8B-B14F-4D97-AF65-F5344CB8AC3E}">
        <p14:creationId xmlns:p14="http://schemas.microsoft.com/office/powerpoint/2010/main" val="5590970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50" name="Rectangle 1026"/>
          <p:cNvSpPr>
            <a:spLocks noGrp="1" noChangeArrowheads="1"/>
          </p:cNvSpPr>
          <p:nvPr>
            <p:ph type="title"/>
          </p:nvPr>
        </p:nvSpPr>
        <p:spPr/>
        <p:txBody>
          <a:bodyPr/>
          <a:lstStyle/>
          <a:p>
            <a:r>
              <a:rPr lang="es-ES" sz="3200" dirty="0"/>
              <a:t>Elección del equipo</a:t>
            </a:r>
            <a:endParaRPr lang="en-US" altLang="en-US" sz="3200" u="sng" dirty="0"/>
          </a:p>
        </p:txBody>
      </p:sp>
      <p:sp>
        <p:nvSpPr>
          <p:cNvPr id="718851" name="Rectangle 1027"/>
          <p:cNvSpPr>
            <a:spLocks noGrp="1" noChangeArrowheads="1"/>
          </p:cNvSpPr>
          <p:nvPr>
            <p:ph type="body" idx="1"/>
          </p:nvPr>
        </p:nvSpPr>
        <p:spPr>
          <a:xfrm>
            <a:off x="251520" y="1321395"/>
            <a:ext cx="8604250" cy="4987925"/>
          </a:xfrm>
        </p:spPr>
        <p:txBody>
          <a:bodyPr/>
          <a:lstStyle/>
          <a:p>
            <a:pPr marL="457200" lvl="1" indent="0" algn="just">
              <a:lnSpc>
                <a:spcPct val="90000"/>
              </a:lnSpc>
              <a:buSzTx/>
              <a:buNone/>
            </a:pPr>
            <a:r>
              <a:rPr lang="en-GB" altLang="en-US" sz="2400" dirty="0"/>
              <a:t>F</a:t>
            </a:r>
            <a:r>
              <a:rPr lang="es-ES_tradnl" sz="2400" dirty="0"/>
              <a:t>actores (</a:t>
            </a:r>
            <a:r>
              <a:rPr lang="es-ES_tradnl" sz="2400" dirty="0" smtClean="0"/>
              <a:t>continuación):</a:t>
            </a:r>
          </a:p>
          <a:p>
            <a:pPr marL="457200" lvl="1" indent="0" algn="just">
              <a:lnSpc>
                <a:spcPct val="90000"/>
              </a:lnSpc>
              <a:buSzTx/>
              <a:buNone/>
            </a:pPr>
            <a:endParaRPr lang="es-ES" sz="2400" dirty="0" smtClean="0"/>
          </a:p>
          <a:p>
            <a:pPr lvl="1" algn="just">
              <a:lnSpc>
                <a:spcPct val="90000"/>
              </a:lnSpc>
              <a:buSzTx/>
            </a:pPr>
            <a:r>
              <a:rPr lang="es-ES" sz="2400" dirty="0"/>
              <a:t>s</a:t>
            </a:r>
            <a:r>
              <a:rPr lang="es-ES" sz="2400" dirty="0" smtClean="0"/>
              <a:t>i </a:t>
            </a:r>
            <a:r>
              <a:rPr lang="es-ES" sz="2400" dirty="0"/>
              <a:t>un </a:t>
            </a:r>
            <a:r>
              <a:rPr lang="es-ES" sz="2400" dirty="0" smtClean="0"/>
              <a:t>equipo </a:t>
            </a:r>
            <a:r>
              <a:rPr lang="es-ES" sz="2400" dirty="0"/>
              <a:t>puede realizar más de una función o si se requiere más de un </a:t>
            </a:r>
            <a:r>
              <a:rPr lang="es-ES" sz="2400" dirty="0" smtClean="0"/>
              <a:t>equipo;</a:t>
            </a:r>
          </a:p>
          <a:p>
            <a:pPr lvl="1" algn="just">
              <a:lnSpc>
                <a:spcPct val="90000"/>
              </a:lnSpc>
              <a:buSzTx/>
            </a:pPr>
            <a:r>
              <a:rPr lang="es-ES" dirty="0"/>
              <a:t>si la indicación es fuera de escala, en el caso de que la medida resulte mayor que el rango máximo</a:t>
            </a:r>
            <a:r>
              <a:rPr lang="pt-BR" dirty="0"/>
              <a:t>;</a:t>
            </a:r>
            <a:endParaRPr lang="es-ES" dirty="0"/>
          </a:p>
          <a:p>
            <a:pPr lvl="1" algn="just">
              <a:lnSpc>
                <a:spcPct val="90000"/>
              </a:lnSpc>
              <a:buSzTx/>
            </a:pPr>
            <a:r>
              <a:rPr lang="es-ES" sz="2400" dirty="0" smtClean="0"/>
              <a:t>p</a:t>
            </a:r>
            <a:r>
              <a:rPr lang="es-ES" altLang="pt-BR" sz="2400" dirty="0" smtClean="0">
                <a:sym typeface="Symbol" pitchFamily="18" charset="2"/>
              </a:rPr>
              <a:t>osible </a:t>
            </a:r>
            <a:r>
              <a:rPr lang="es-ES" altLang="pt-BR" sz="2400" dirty="0">
                <a:sym typeface="Symbol" pitchFamily="18" charset="2"/>
              </a:rPr>
              <a:t>interferencia de </a:t>
            </a:r>
            <a:r>
              <a:rPr lang="es-ES" altLang="pt-BR" sz="2400" dirty="0" smtClean="0">
                <a:sym typeface="Symbol" pitchFamily="18" charset="2"/>
              </a:rPr>
              <a:t>otras radiaciones;</a:t>
            </a:r>
            <a:endParaRPr lang="en-GB" altLang="en-US" sz="2400" dirty="0" smtClean="0">
              <a:sym typeface="Symbol" pitchFamily="18" charset="2"/>
            </a:endParaRPr>
          </a:p>
          <a:p>
            <a:pPr lvl="1" algn="just">
              <a:lnSpc>
                <a:spcPct val="90000"/>
              </a:lnSpc>
              <a:buSzTx/>
            </a:pPr>
            <a:r>
              <a:rPr lang="es-ES" altLang="pt-BR" sz="2400" dirty="0">
                <a:sym typeface="Symbol" pitchFamily="18" charset="2"/>
              </a:rPr>
              <a:t>l</a:t>
            </a:r>
            <a:r>
              <a:rPr lang="es-ES" altLang="pt-BR" sz="2400" dirty="0" smtClean="0">
                <a:sym typeface="Symbol" pitchFamily="18" charset="2"/>
              </a:rPr>
              <a:t>a </a:t>
            </a:r>
            <a:r>
              <a:rPr lang="es-ES" altLang="pt-BR" sz="2400" dirty="0">
                <a:sym typeface="Symbol" pitchFamily="18" charset="2"/>
              </a:rPr>
              <a:t>presencia potencial de tasas de dosis o</a:t>
            </a:r>
            <a:r>
              <a:rPr lang="es-ES" altLang="pt-BR" sz="2400" dirty="0" smtClean="0">
                <a:sym typeface="Symbol" pitchFamily="18" charset="2"/>
              </a:rPr>
              <a:t> </a:t>
            </a:r>
            <a:r>
              <a:rPr lang="es-ES" altLang="pt-BR" sz="2400" dirty="0">
                <a:sym typeface="Symbol" pitchFamily="18" charset="2"/>
              </a:rPr>
              <a:t>niveles de contaminación muy </a:t>
            </a:r>
            <a:r>
              <a:rPr lang="es-ES" altLang="pt-BR" sz="2400" dirty="0" smtClean="0">
                <a:sym typeface="Symbol" pitchFamily="18" charset="2"/>
              </a:rPr>
              <a:t>elevados;</a:t>
            </a:r>
            <a:endParaRPr lang="es-ES" altLang="pt-BR" sz="2400" dirty="0">
              <a:sym typeface="Symbol" pitchFamily="18" charset="2"/>
            </a:endParaRPr>
          </a:p>
          <a:p>
            <a:pPr lvl="1" algn="just">
              <a:lnSpc>
                <a:spcPct val="90000"/>
              </a:lnSpc>
              <a:buSzTx/>
            </a:pPr>
            <a:r>
              <a:rPr lang="es-ES" altLang="pt-BR" sz="2400" dirty="0">
                <a:sym typeface="Symbol" pitchFamily="18" charset="2"/>
              </a:rPr>
              <a:t>l</a:t>
            </a:r>
            <a:r>
              <a:rPr lang="es-ES" altLang="pt-BR" sz="2400" dirty="0" smtClean="0">
                <a:sym typeface="Symbol" pitchFamily="18" charset="2"/>
              </a:rPr>
              <a:t>a </a:t>
            </a:r>
            <a:r>
              <a:rPr lang="es-ES" altLang="pt-BR" sz="2400" dirty="0">
                <a:sym typeface="Symbol" pitchFamily="18" charset="2"/>
              </a:rPr>
              <a:t>velocidad de respuesta del </a:t>
            </a:r>
            <a:r>
              <a:rPr lang="es-ES" altLang="pt-BR" sz="2400" dirty="0" smtClean="0">
                <a:sym typeface="Symbol" pitchFamily="18" charset="2"/>
              </a:rPr>
              <a:t>equipo</a:t>
            </a:r>
            <a:r>
              <a:rPr lang="en-GB" altLang="pt-BR" sz="2400" dirty="0">
                <a:sym typeface="Symbol" pitchFamily="18" charset="2"/>
              </a:rPr>
              <a:t>;</a:t>
            </a:r>
            <a:endParaRPr lang="en-GB" altLang="en-US" sz="2400" dirty="0" smtClean="0">
              <a:sym typeface="Symbol" pitchFamily="18" charset="2"/>
            </a:endParaRPr>
          </a:p>
          <a:p>
            <a:pPr lvl="1" algn="just">
              <a:buSzTx/>
            </a:pPr>
            <a:r>
              <a:rPr lang="es-ES" altLang="pt-BR" sz="2400" dirty="0">
                <a:sym typeface="Symbol" pitchFamily="18" charset="2"/>
              </a:rPr>
              <a:t>e</a:t>
            </a:r>
            <a:r>
              <a:rPr lang="es-ES" altLang="pt-BR" sz="2400" dirty="0" smtClean="0">
                <a:sym typeface="Symbol" pitchFamily="18" charset="2"/>
              </a:rPr>
              <a:t>scalas logarítmicas/lineales, analógicas/digitales, y</a:t>
            </a:r>
            <a:endParaRPr lang="es-ES" altLang="pt-BR" sz="2400" dirty="0">
              <a:sym typeface="Symbol" pitchFamily="18" charset="2"/>
            </a:endParaRPr>
          </a:p>
          <a:p>
            <a:pPr lvl="1" algn="just">
              <a:lnSpc>
                <a:spcPct val="90000"/>
              </a:lnSpc>
              <a:buSzTx/>
            </a:pPr>
            <a:r>
              <a:rPr lang="es-ES" altLang="pt-BR" sz="2400" dirty="0">
                <a:sym typeface="Symbol" pitchFamily="18" charset="2"/>
              </a:rPr>
              <a:t>p</a:t>
            </a:r>
            <a:r>
              <a:rPr lang="es-ES" altLang="pt-BR" sz="2400" dirty="0" smtClean="0">
                <a:sym typeface="Symbol" pitchFamily="18" charset="2"/>
              </a:rPr>
              <a:t>antalla </a:t>
            </a:r>
            <a:r>
              <a:rPr lang="es-ES" altLang="pt-BR" sz="2400" dirty="0">
                <a:sym typeface="Symbol" pitchFamily="18" charset="2"/>
              </a:rPr>
              <a:t>iluminada y salida audible</a:t>
            </a:r>
            <a:r>
              <a:rPr lang="en-GB" altLang="en-US" sz="2400" dirty="0" smtClean="0">
                <a:sym typeface="Symbol" pitchFamily="18" charset="2"/>
              </a:rPr>
              <a:t>.</a:t>
            </a:r>
            <a:endParaRPr lang="en-GB" altLang="en-US" sz="2400" dirty="0">
              <a:sym typeface="Symbol" pitchFamily="18" charset="2"/>
            </a:endParaRPr>
          </a:p>
          <a:p>
            <a:pPr lvl="1" algn="just">
              <a:lnSpc>
                <a:spcPct val="90000"/>
              </a:lnSpc>
              <a:buSzTx/>
            </a:pPr>
            <a:endParaRPr lang="en-GB" altLang="en-US" dirty="0">
              <a:sym typeface="Symbol" pitchFamily="18" charset="2"/>
            </a:endParaRPr>
          </a:p>
          <a:p>
            <a:pPr>
              <a:lnSpc>
                <a:spcPct val="90000"/>
              </a:lnSpc>
              <a:buSzTx/>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6</a:t>
            </a:fld>
            <a:endParaRPr lang="en-US" dirty="0"/>
          </a:p>
        </p:txBody>
      </p:sp>
    </p:spTree>
    <p:extLst>
      <p:ext uri="{BB962C8B-B14F-4D97-AF65-F5344CB8AC3E}">
        <p14:creationId xmlns:p14="http://schemas.microsoft.com/office/powerpoint/2010/main" val="3125165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22" name="Rectangle 2"/>
          <p:cNvSpPr>
            <a:spLocks noGrp="1" noChangeArrowheads="1"/>
          </p:cNvSpPr>
          <p:nvPr>
            <p:ph type="title"/>
          </p:nvPr>
        </p:nvSpPr>
        <p:spPr>
          <a:xfrm>
            <a:off x="268288" y="85725"/>
            <a:ext cx="8604250" cy="692150"/>
          </a:xfrm>
        </p:spPr>
        <p:txBody>
          <a:bodyPr/>
          <a:lstStyle/>
          <a:p>
            <a:r>
              <a:rPr lang="es-ES" sz="3200" dirty="0"/>
              <a:t>Elección del equipo</a:t>
            </a:r>
            <a:endParaRPr lang="en-US" altLang="en-US" sz="3200" u="sng" dirty="0"/>
          </a:p>
        </p:txBody>
      </p:sp>
      <p:sp>
        <p:nvSpPr>
          <p:cNvPr id="593923" name="Rectangle 3"/>
          <p:cNvSpPr>
            <a:spLocks noGrp="1" noChangeArrowheads="1"/>
          </p:cNvSpPr>
          <p:nvPr>
            <p:ph type="body" idx="1"/>
          </p:nvPr>
        </p:nvSpPr>
        <p:spPr>
          <a:xfrm>
            <a:off x="179512" y="1052736"/>
            <a:ext cx="8382000" cy="4800600"/>
          </a:xfrm>
        </p:spPr>
        <p:txBody>
          <a:bodyPr anchor="ctr"/>
          <a:lstStyle/>
          <a:p>
            <a:pPr marL="457200" lvl="1" indent="0" algn="just">
              <a:lnSpc>
                <a:spcPct val="90000"/>
              </a:lnSpc>
              <a:buSzPct val="105000"/>
              <a:buNone/>
            </a:pPr>
            <a:r>
              <a:rPr lang="en-GB" altLang="en-US" sz="2400" dirty="0"/>
              <a:t>F</a:t>
            </a:r>
            <a:r>
              <a:rPr lang="es-ES_tradnl" sz="2400" dirty="0"/>
              <a:t>actores (continuación):</a:t>
            </a:r>
          </a:p>
          <a:p>
            <a:pPr marL="457200" lvl="1" indent="0" algn="just">
              <a:lnSpc>
                <a:spcPct val="90000"/>
              </a:lnSpc>
              <a:buSzPct val="105000"/>
              <a:buNone/>
            </a:pPr>
            <a:endParaRPr lang="es-ES" altLang="pt-BR" sz="2400" dirty="0" smtClean="0">
              <a:sym typeface="Symbol" pitchFamily="18" charset="2"/>
            </a:endParaRPr>
          </a:p>
          <a:p>
            <a:pPr lvl="1" algn="just">
              <a:lnSpc>
                <a:spcPct val="90000"/>
              </a:lnSpc>
              <a:buSzPct val="105000"/>
            </a:pPr>
            <a:r>
              <a:rPr lang="es-ES" altLang="pt-BR" sz="2400" dirty="0">
                <a:sym typeface="Symbol" pitchFamily="18" charset="2"/>
              </a:rPr>
              <a:t>i</a:t>
            </a:r>
            <a:r>
              <a:rPr lang="es-ES" altLang="pt-BR" sz="2400" dirty="0" smtClean="0">
                <a:sym typeface="Symbol" pitchFamily="18" charset="2"/>
              </a:rPr>
              <a:t>nfluencia </a:t>
            </a:r>
            <a:r>
              <a:rPr lang="es-ES" altLang="pt-BR" sz="2400" dirty="0">
                <a:sym typeface="Symbol" pitchFamily="18" charset="2"/>
              </a:rPr>
              <a:t>de la temperatura ambiente, humedad, radiación de radiofrecuencia, campos magnéticos, </a:t>
            </a:r>
            <a:r>
              <a:rPr lang="es-ES" altLang="pt-BR" sz="2400" dirty="0" err="1">
                <a:sym typeface="Symbol" pitchFamily="18" charset="2"/>
              </a:rPr>
              <a:t>etc</a:t>
            </a:r>
            <a:r>
              <a:rPr lang="en-GB" altLang="en-US" sz="2400" dirty="0" smtClean="0">
                <a:sym typeface="Symbol" pitchFamily="18" charset="2"/>
              </a:rPr>
              <a:t>.</a:t>
            </a:r>
            <a:endParaRPr lang="en-GB" altLang="en-US" sz="2400" dirty="0">
              <a:sym typeface="Symbol" pitchFamily="18" charset="2"/>
            </a:endParaRPr>
          </a:p>
          <a:p>
            <a:pPr lvl="1" algn="just">
              <a:lnSpc>
                <a:spcPct val="90000"/>
              </a:lnSpc>
              <a:buSzPct val="105000"/>
            </a:pPr>
            <a:r>
              <a:rPr lang="es-ES" altLang="pt-BR" sz="2400" dirty="0">
                <a:sym typeface="Symbol" pitchFamily="18" charset="2"/>
              </a:rPr>
              <a:t>s</a:t>
            </a:r>
            <a:r>
              <a:rPr lang="es-ES" altLang="pt-BR" sz="2400" dirty="0" smtClean="0">
                <a:sym typeface="Symbol" pitchFamily="18" charset="2"/>
              </a:rPr>
              <a:t>eguridad </a:t>
            </a:r>
            <a:r>
              <a:rPr lang="es-ES" altLang="pt-BR" sz="2400" dirty="0">
                <a:sym typeface="Symbol" pitchFamily="18" charset="2"/>
              </a:rPr>
              <a:t>intrínseca en ubicaciones explosivas o</a:t>
            </a:r>
            <a:r>
              <a:rPr lang="es-ES" altLang="pt-BR" sz="2400" dirty="0" smtClean="0">
                <a:sym typeface="Symbol" pitchFamily="18" charset="2"/>
              </a:rPr>
              <a:t> inflamables;</a:t>
            </a:r>
            <a:endParaRPr lang="es-ES" altLang="pt-BR" sz="2400" dirty="0">
              <a:sym typeface="Symbol" pitchFamily="18" charset="2"/>
            </a:endParaRPr>
          </a:p>
          <a:p>
            <a:pPr lvl="1" algn="just">
              <a:buSzPct val="105000"/>
            </a:pPr>
            <a:r>
              <a:rPr lang="es-ES" altLang="pt-BR" sz="2400" dirty="0">
                <a:sym typeface="Symbol" pitchFamily="18" charset="2"/>
              </a:rPr>
              <a:t>f</a:t>
            </a:r>
            <a:r>
              <a:rPr lang="es-ES" altLang="pt-BR" sz="2400" dirty="0" smtClean="0">
                <a:sym typeface="Symbol" pitchFamily="18" charset="2"/>
              </a:rPr>
              <a:t>acilidad </a:t>
            </a:r>
            <a:r>
              <a:rPr lang="es-ES" altLang="pt-BR" sz="2400" dirty="0">
                <a:sym typeface="Symbol" pitchFamily="18" charset="2"/>
              </a:rPr>
              <a:t>de </a:t>
            </a:r>
            <a:r>
              <a:rPr lang="es-ES" altLang="pt-BR" sz="2400" dirty="0" smtClean="0">
                <a:sym typeface="Symbol" pitchFamily="18" charset="2"/>
              </a:rPr>
              <a:t>descontaminación;</a:t>
            </a:r>
            <a:endParaRPr lang="es-ES" altLang="pt-BR" sz="2400" dirty="0">
              <a:sym typeface="Symbol" pitchFamily="18" charset="2"/>
            </a:endParaRPr>
          </a:p>
          <a:p>
            <a:pPr lvl="1">
              <a:buSzTx/>
            </a:pPr>
            <a:r>
              <a:rPr lang="es-ES" altLang="pt-BR" sz="2400" dirty="0">
                <a:sym typeface="Symbol" pitchFamily="18" charset="2"/>
              </a:rPr>
              <a:t>d</a:t>
            </a:r>
            <a:r>
              <a:rPr lang="es-ES" altLang="pt-BR" sz="2400" dirty="0" smtClean="0">
                <a:sym typeface="Symbol" pitchFamily="18" charset="2"/>
              </a:rPr>
              <a:t>isponibilidad </a:t>
            </a:r>
            <a:r>
              <a:rPr lang="es-ES" altLang="pt-BR" sz="2400" dirty="0">
                <a:sym typeface="Symbol" pitchFamily="18" charset="2"/>
              </a:rPr>
              <a:t>y vida útil de las </a:t>
            </a:r>
            <a:r>
              <a:rPr lang="es-ES" altLang="pt-BR" sz="2400" dirty="0" smtClean="0">
                <a:sym typeface="Symbol" pitchFamily="18" charset="2"/>
              </a:rPr>
              <a:t>baterías;</a:t>
            </a:r>
          </a:p>
          <a:p>
            <a:pPr lvl="1">
              <a:buSzTx/>
            </a:pPr>
            <a:r>
              <a:rPr lang="es-ES" altLang="pt-BR" sz="2400" dirty="0">
                <a:sym typeface="Symbol" pitchFamily="18" charset="2"/>
              </a:rPr>
              <a:t>t</a:t>
            </a:r>
            <a:r>
              <a:rPr lang="es-ES" altLang="pt-BR" sz="2400" dirty="0" smtClean="0">
                <a:sym typeface="Symbol" pitchFamily="18" charset="2"/>
              </a:rPr>
              <a:t>amaño</a:t>
            </a:r>
            <a:r>
              <a:rPr lang="es-ES" altLang="pt-BR" sz="2400" dirty="0">
                <a:sym typeface="Symbol" pitchFamily="18" charset="2"/>
              </a:rPr>
              <a:t>, peso y </a:t>
            </a:r>
            <a:r>
              <a:rPr lang="es-ES" altLang="pt-BR" sz="2400" dirty="0" smtClean="0">
                <a:sym typeface="Symbol" pitchFamily="18" charset="2"/>
              </a:rPr>
              <a:t>portabilidad;</a:t>
            </a:r>
          </a:p>
          <a:p>
            <a:pPr lvl="1">
              <a:buSzTx/>
            </a:pPr>
            <a:r>
              <a:rPr lang="es-ES" altLang="pt-BR" sz="2400" dirty="0">
                <a:sym typeface="Symbol" pitchFamily="18" charset="2"/>
              </a:rPr>
              <a:t>r</a:t>
            </a:r>
            <a:r>
              <a:rPr lang="es-ES" altLang="pt-BR" sz="2400" dirty="0" smtClean="0">
                <a:sym typeface="Symbol" pitchFamily="18" charset="2"/>
              </a:rPr>
              <a:t>esistencia </a:t>
            </a:r>
            <a:r>
              <a:rPr lang="es-ES" altLang="pt-BR" sz="2400" dirty="0">
                <a:sym typeface="Symbol" pitchFamily="18" charset="2"/>
              </a:rPr>
              <a:t>y </a:t>
            </a:r>
            <a:r>
              <a:rPr lang="es-ES" altLang="pt-BR" sz="2400" dirty="0" smtClean="0">
                <a:sym typeface="Symbol" pitchFamily="18" charset="2"/>
              </a:rPr>
              <a:t>confiabilidad;</a:t>
            </a:r>
          </a:p>
        </p:txBody>
      </p:sp>
      <p:sp>
        <p:nvSpPr>
          <p:cNvPr id="2" name="Slide Number Placeholder 1"/>
          <p:cNvSpPr>
            <a:spLocks noGrp="1"/>
          </p:cNvSpPr>
          <p:nvPr>
            <p:ph type="sldNum" sz="quarter" idx="12"/>
          </p:nvPr>
        </p:nvSpPr>
        <p:spPr/>
        <p:txBody>
          <a:bodyPr/>
          <a:lstStyle/>
          <a:p>
            <a:fld id="{8F25D2BF-40DD-4153-8CA3-FA72C0D116DE}" type="slidenum">
              <a:rPr lang="en-US" smtClean="0"/>
              <a:pPr/>
              <a:t>7</a:t>
            </a:fld>
            <a:endParaRPr lang="en-US" dirty="0"/>
          </a:p>
        </p:txBody>
      </p:sp>
    </p:spTree>
    <p:extLst>
      <p:ext uri="{BB962C8B-B14F-4D97-AF65-F5344CB8AC3E}">
        <p14:creationId xmlns:p14="http://schemas.microsoft.com/office/powerpoint/2010/main" val="330915666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22" name="Rectangle 2"/>
          <p:cNvSpPr>
            <a:spLocks noGrp="1" noChangeArrowheads="1"/>
          </p:cNvSpPr>
          <p:nvPr>
            <p:ph type="title"/>
          </p:nvPr>
        </p:nvSpPr>
        <p:spPr>
          <a:xfrm>
            <a:off x="268288" y="85725"/>
            <a:ext cx="8604250" cy="692150"/>
          </a:xfrm>
        </p:spPr>
        <p:txBody>
          <a:bodyPr/>
          <a:lstStyle/>
          <a:p>
            <a:r>
              <a:rPr lang="es-ES" sz="3200" dirty="0"/>
              <a:t>Elección del equipo</a:t>
            </a:r>
            <a:endParaRPr lang="en-US" altLang="en-US" sz="3200" u="sng" dirty="0"/>
          </a:p>
        </p:txBody>
      </p:sp>
      <p:sp>
        <p:nvSpPr>
          <p:cNvPr id="593923" name="Rectangle 3"/>
          <p:cNvSpPr>
            <a:spLocks noGrp="1" noChangeArrowheads="1"/>
          </p:cNvSpPr>
          <p:nvPr>
            <p:ph type="body" idx="1"/>
          </p:nvPr>
        </p:nvSpPr>
        <p:spPr>
          <a:xfrm>
            <a:off x="179512" y="1268760"/>
            <a:ext cx="8382000" cy="4800600"/>
          </a:xfrm>
        </p:spPr>
        <p:txBody>
          <a:bodyPr anchor="ctr"/>
          <a:lstStyle/>
          <a:p>
            <a:pPr marL="457200" lvl="1" indent="0" algn="just">
              <a:lnSpc>
                <a:spcPct val="90000"/>
              </a:lnSpc>
              <a:buSzPct val="105000"/>
              <a:buNone/>
            </a:pPr>
            <a:r>
              <a:rPr lang="en-GB" altLang="en-US" sz="2400" dirty="0"/>
              <a:t>F</a:t>
            </a:r>
            <a:r>
              <a:rPr lang="es-ES_tradnl" sz="2400" dirty="0"/>
              <a:t>actores (continuación):</a:t>
            </a:r>
          </a:p>
          <a:p>
            <a:pPr marL="457200" lvl="1" indent="0" algn="just">
              <a:lnSpc>
                <a:spcPct val="90000"/>
              </a:lnSpc>
              <a:buSzPct val="105000"/>
              <a:buNone/>
            </a:pPr>
            <a:endParaRPr lang="es-ES" altLang="pt-BR" sz="2400" dirty="0" smtClean="0">
              <a:sym typeface="Symbol" pitchFamily="18" charset="2"/>
            </a:endParaRPr>
          </a:p>
          <a:p>
            <a:pPr lvl="1">
              <a:buSzTx/>
            </a:pPr>
            <a:r>
              <a:rPr lang="es-ES" sz="2400" dirty="0" smtClean="0"/>
              <a:t>factores </a:t>
            </a:r>
            <a:r>
              <a:rPr lang="es-ES" sz="2400" dirty="0"/>
              <a:t>humanos, diseño de la manija, interruptores, </a:t>
            </a:r>
            <a:r>
              <a:rPr lang="es-ES" sz="2400" dirty="0" err="1"/>
              <a:t>etc</a:t>
            </a:r>
            <a:r>
              <a:rPr lang="en-US" sz="2400" dirty="0" smtClean="0"/>
              <a:t>.;</a:t>
            </a:r>
            <a:endParaRPr lang="en-US" sz="2400" dirty="0"/>
          </a:p>
          <a:p>
            <a:pPr lvl="1" algn="just">
              <a:buSzTx/>
            </a:pPr>
            <a:r>
              <a:rPr lang="es-ES" dirty="0"/>
              <a:t>facilidad de formación de los usuarios;</a:t>
            </a:r>
          </a:p>
          <a:p>
            <a:pPr lvl="1" algn="just"/>
            <a:r>
              <a:rPr lang="es-ES" sz="2400" dirty="0" smtClean="0"/>
              <a:t>requisitos </a:t>
            </a:r>
            <a:r>
              <a:rPr lang="es-ES" sz="2400" dirty="0"/>
              <a:t>de acceso y facilidad de instalación y mantenimiento para el equipo </a:t>
            </a:r>
            <a:r>
              <a:rPr lang="es-ES" sz="2400" dirty="0" smtClean="0"/>
              <a:t>instalado;</a:t>
            </a:r>
            <a:endParaRPr lang="es-ES" sz="2400" dirty="0"/>
          </a:p>
          <a:p>
            <a:pPr lvl="1" algn="just"/>
            <a:r>
              <a:rPr lang="pt-BR" sz="2400" dirty="0" smtClean="0"/>
              <a:t>equipo </a:t>
            </a:r>
            <a:r>
              <a:rPr lang="pt-BR" sz="2400" dirty="0"/>
              <a:t>instalado o </a:t>
            </a:r>
            <a:r>
              <a:rPr lang="pt-BR" sz="2400" dirty="0" smtClean="0"/>
              <a:t>portátil, y</a:t>
            </a:r>
            <a:endParaRPr lang="pt-BR" sz="2400" dirty="0"/>
          </a:p>
          <a:p>
            <a:pPr lvl="1" algn="just"/>
            <a:r>
              <a:rPr lang="es-ES" sz="2400" dirty="0" smtClean="0"/>
              <a:t>conexión </a:t>
            </a:r>
            <a:r>
              <a:rPr lang="es-ES" sz="2400" dirty="0"/>
              <a:t>a la red local y a la lectura remota</a:t>
            </a:r>
            <a:r>
              <a:rPr lang="es-ES" sz="2400" dirty="0" smtClean="0"/>
              <a:t>.</a:t>
            </a:r>
            <a:endParaRPr lang="en-US" sz="2400" dirty="0"/>
          </a:p>
          <a:p>
            <a:pPr lvl="1" algn="just">
              <a:buSzTx/>
            </a:pPr>
            <a:endParaRPr lang="en-US" altLang="en-US" sz="2400"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8</a:t>
            </a:fld>
            <a:endParaRPr lang="en-US" dirty="0"/>
          </a:p>
        </p:txBody>
      </p:sp>
    </p:spTree>
    <p:extLst>
      <p:ext uri="{BB962C8B-B14F-4D97-AF65-F5344CB8AC3E}">
        <p14:creationId xmlns:p14="http://schemas.microsoft.com/office/powerpoint/2010/main" val="217303206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Elección del equipo</a:t>
            </a:r>
            <a:endParaRPr lang="en-US" u="sng" dirty="0"/>
          </a:p>
        </p:txBody>
      </p:sp>
      <p:sp>
        <p:nvSpPr>
          <p:cNvPr id="3" name="Content Placeholder 2"/>
          <p:cNvSpPr>
            <a:spLocks noGrp="1"/>
          </p:cNvSpPr>
          <p:nvPr>
            <p:ph idx="1"/>
          </p:nvPr>
        </p:nvSpPr>
        <p:spPr>
          <a:xfrm>
            <a:off x="467544" y="1377280"/>
            <a:ext cx="8400231" cy="4572000"/>
          </a:xfrm>
        </p:spPr>
        <p:txBody>
          <a:bodyPr/>
          <a:lstStyle/>
          <a:p>
            <a:pPr marL="0" lvl="1" indent="0" algn="just">
              <a:buNone/>
            </a:pPr>
            <a:r>
              <a:rPr lang="en-GB" altLang="en-US" sz="2400" dirty="0"/>
              <a:t>F</a:t>
            </a:r>
            <a:r>
              <a:rPr lang="es-ES_tradnl" sz="2400" dirty="0"/>
              <a:t>actores (continuación):</a:t>
            </a:r>
          </a:p>
          <a:p>
            <a:pPr algn="just"/>
            <a:endParaRPr lang="es-ES" sz="2400" dirty="0" smtClean="0"/>
          </a:p>
          <a:p>
            <a:pPr algn="just"/>
            <a:r>
              <a:rPr lang="pt-BR" sz="2400" dirty="0" err="1" smtClean="0"/>
              <a:t>disponibilidad</a:t>
            </a:r>
            <a:r>
              <a:rPr lang="pt-BR" sz="2400" dirty="0" smtClean="0"/>
              <a:t> </a:t>
            </a:r>
            <a:r>
              <a:rPr lang="pt-BR" sz="2400" dirty="0"/>
              <a:t>de </a:t>
            </a:r>
            <a:r>
              <a:rPr lang="pt-BR" sz="2400" dirty="0" err="1" smtClean="0"/>
              <a:t>repuestos</a:t>
            </a:r>
            <a:r>
              <a:rPr lang="pt-BR" sz="2400" dirty="0" smtClean="0"/>
              <a:t>;</a:t>
            </a:r>
            <a:endParaRPr lang="pt-BR" sz="2400" dirty="0"/>
          </a:p>
          <a:p>
            <a:pPr algn="just"/>
            <a:r>
              <a:rPr lang="es-ES" altLang="pt-BR" sz="2400" dirty="0" smtClean="0">
                <a:sym typeface="Symbol" pitchFamily="18" charset="2"/>
              </a:rPr>
              <a:t>costo inicial </a:t>
            </a:r>
            <a:r>
              <a:rPr lang="es-ES" altLang="pt-BR" sz="2400" dirty="0">
                <a:sym typeface="Symbol" pitchFamily="18" charset="2"/>
              </a:rPr>
              <a:t>y de </a:t>
            </a:r>
            <a:r>
              <a:rPr lang="es-ES" altLang="pt-BR" sz="2400" dirty="0" smtClean="0">
                <a:sym typeface="Symbol" pitchFamily="18" charset="2"/>
              </a:rPr>
              <a:t>mantenimiento;</a:t>
            </a:r>
            <a:endParaRPr lang="en-GB" altLang="en-US" sz="2400" dirty="0">
              <a:sym typeface="Symbol" pitchFamily="18" charset="2"/>
            </a:endParaRPr>
          </a:p>
          <a:p>
            <a:pPr algn="just"/>
            <a:r>
              <a:rPr lang="es-ES" altLang="pt-BR" sz="2400" dirty="0">
                <a:sym typeface="Symbol" pitchFamily="18" charset="2"/>
              </a:rPr>
              <a:t>p</a:t>
            </a:r>
            <a:r>
              <a:rPr lang="es-ES" altLang="pt-BR" sz="2400" dirty="0" smtClean="0">
                <a:sym typeface="Symbol" pitchFamily="18" charset="2"/>
              </a:rPr>
              <a:t>roveedor </a:t>
            </a:r>
            <a:r>
              <a:rPr lang="es-ES" altLang="pt-BR" sz="2400" dirty="0">
                <a:sym typeface="Symbol" pitchFamily="18" charset="2"/>
              </a:rPr>
              <a:t>con representación de la marca en el </a:t>
            </a:r>
            <a:r>
              <a:rPr lang="es-ES" altLang="pt-BR" sz="2400" dirty="0" smtClean="0">
                <a:sym typeface="Symbol" pitchFamily="18" charset="2"/>
              </a:rPr>
              <a:t>país</a:t>
            </a:r>
            <a:r>
              <a:rPr lang="en-US" altLang="pt-BR" sz="2400" dirty="0">
                <a:sym typeface="Symbol" pitchFamily="18" charset="2"/>
              </a:rPr>
              <a:t>;</a:t>
            </a:r>
            <a:endParaRPr lang="en-US" sz="2400" dirty="0" smtClean="0"/>
          </a:p>
          <a:p>
            <a:pPr algn="just"/>
            <a:r>
              <a:rPr lang="pt-BR" sz="2400" dirty="0" err="1"/>
              <a:t>b</a:t>
            </a:r>
            <a:r>
              <a:rPr lang="pt-BR" sz="2400" dirty="0" err="1" smtClean="0"/>
              <a:t>uenos</a:t>
            </a:r>
            <a:r>
              <a:rPr lang="pt-BR" sz="2400" dirty="0" smtClean="0"/>
              <a:t> </a:t>
            </a:r>
            <a:r>
              <a:rPr lang="pt-BR" sz="2400" dirty="0" err="1"/>
              <a:t>servicios</a:t>
            </a:r>
            <a:r>
              <a:rPr lang="pt-BR" sz="2400" dirty="0"/>
              <a:t> de </a:t>
            </a:r>
            <a:r>
              <a:rPr lang="pt-BR" sz="2400" dirty="0" err="1"/>
              <a:t>soporte</a:t>
            </a:r>
            <a:r>
              <a:rPr lang="pt-BR" sz="2400" dirty="0"/>
              <a:t> </a:t>
            </a:r>
            <a:r>
              <a:rPr lang="pt-BR" sz="2400" dirty="0" smtClean="0"/>
              <a:t>técnico, y</a:t>
            </a:r>
            <a:endParaRPr lang="en-US" sz="2400" dirty="0" smtClean="0"/>
          </a:p>
          <a:p>
            <a:pPr algn="just"/>
            <a:r>
              <a:rPr lang="es-ES" sz="2400" dirty="0" smtClean="0"/>
              <a:t>garantías </a:t>
            </a:r>
            <a:r>
              <a:rPr lang="es-ES" sz="2400" dirty="0"/>
              <a:t>y plazos de entrega</a:t>
            </a:r>
            <a:r>
              <a:rPr lang="en-US" sz="2400" dirty="0" smtClean="0"/>
              <a:t>.</a:t>
            </a:r>
          </a:p>
        </p:txBody>
      </p:sp>
      <p:sp>
        <p:nvSpPr>
          <p:cNvPr id="4" name="Slide Number Placeholder 3"/>
          <p:cNvSpPr>
            <a:spLocks noGrp="1"/>
          </p:cNvSpPr>
          <p:nvPr>
            <p:ph type="sldNum" sz="quarter" idx="12"/>
          </p:nvPr>
        </p:nvSpPr>
        <p:spPr/>
        <p:txBody>
          <a:bodyPr/>
          <a:lstStyle/>
          <a:p>
            <a:fld id="{8F25D2BF-40DD-4153-8CA3-FA72C0D116DE}" type="slidenum">
              <a:rPr lang="en-US" smtClean="0"/>
              <a:pPr/>
              <a:t>9</a:t>
            </a:fld>
            <a:endParaRPr lang="en-US" dirty="0"/>
          </a:p>
        </p:txBody>
      </p:sp>
    </p:spTree>
    <p:extLst>
      <p:ext uri="{BB962C8B-B14F-4D97-AF65-F5344CB8AC3E}">
        <p14:creationId xmlns:p14="http://schemas.microsoft.com/office/powerpoint/2010/main" val="2450124323"/>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11737</TotalTime>
  <Words>3387</Words>
  <Application>Microsoft Office PowerPoint</Application>
  <PresentationFormat>Apresentação na tela (4:3)</PresentationFormat>
  <Paragraphs>527</Paragraphs>
  <Slides>49</Slides>
  <Notes>26</Notes>
  <HiddenSlides>0</HiddenSlides>
  <MMClips>0</MMClips>
  <ScaleCrop>false</ScaleCrop>
  <HeadingPairs>
    <vt:vector size="4" baseType="variant">
      <vt:variant>
        <vt:lpstr>Tema</vt:lpstr>
      </vt:variant>
      <vt:variant>
        <vt:i4>1</vt:i4>
      </vt:variant>
      <vt:variant>
        <vt:lpstr>Títulos de slides</vt:lpstr>
      </vt:variant>
      <vt:variant>
        <vt:i4>49</vt:i4>
      </vt:variant>
    </vt:vector>
  </HeadingPairs>
  <TitlesOfParts>
    <vt:vector size="50" baseType="lpstr">
      <vt:lpstr>IAEA Light</vt:lpstr>
      <vt:lpstr>Apresentação do PowerPoint</vt:lpstr>
      <vt:lpstr>Contenido</vt:lpstr>
      <vt:lpstr>Apresentação do PowerPoint</vt:lpstr>
      <vt:lpstr>Elección del equipo</vt:lpstr>
      <vt:lpstr>Elección del equipo</vt:lpstr>
      <vt:lpstr>Elección del equipo</vt:lpstr>
      <vt:lpstr>Elección del equipo</vt:lpstr>
      <vt:lpstr>Elección del equipo</vt:lpstr>
      <vt:lpstr>Elección del equipo</vt:lpstr>
      <vt:lpstr>Apresentação do PowerPoint</vt:lpstr>
      <vt:lpstr>Pruebas de aptitud</vt:lpstr>
      <vt:lpstr>Normas IEC para equipos de MLT</vt:lpstr>
      <vt:lpstr>Pruebas de aptitud</vt:lpstr>
      <vt:lpstr>Apresentação do PowerPoint</vt:lpstr>
      <vt:lpstr>Calibración</vt:lpstr>
      <vt:lpstr>Calibración</vt:lpstr>
      <vt:lpstr>Calibración</vt:lpstr>
      <vt:lpstr>Verificación</vt:lpstr>
      <vt:lpstr>Apresentação do PowerPoint</vt:lpstr>
      <vt:lpstr>Consideraciones generales para todas las mediciones</vt:lpstr>
      <vt:lpstr>Consideraciones generales para todas las mediciones</vt:lpstr>
      <vt:lpstr>Consideraciones generales para todas las mediciones</vt:lpstr>
      <vt:lpstr>Consideraciones generales para todas las mediciones</vt:lpstr>
      <vt:lpstr>Consideraciones generales para todas las mediciones</vt:lpstr>
      <vt:lpstr>Consideraciones generales para todas las mediciones</vt:lpstr>
      <vt:lpstr>Consideraciones generales para todas las mediciones</vt:lpstr>
      <vt:lpstr>Consideraciones generales para todas las mediciones</vt:lpstr>
      <vt:lpstr>Apresentação do PowerPoint</vt:lpstr>
      <vt:lpstr>Consideraciones generales para todas las mediciones</vt:lpstr>
      <vt:lpstr>Factores que influirán en los resultados</vt:lpstr>
      <vt:lpstr>Factores que influirán en los resultados</vt:lpstr>
      <vt:lpstr>Apresentação do PowerPoint</vt:lpstr>
      <vt:lpstr>Registro de resultados de monitorización</vt:lpstr>
      <vt:lpstr>Registro de resultados de monitorización</vt:lpstr>
      <vt:lpstr>Registro de resultados de monitorización</vt:lpstr>
      <vt:lpstr>Apresentação do PowerPoint</vt:lpstr>
      <vt:lpstr>Lista de verificación</vt:lpstr>
      <vt:lpstr>Lista de verificación</vt:lpstr>
      <vt:lpstr>Lista de verificación</vt:lpstr>
      <vt:lpstr>Apresentação do PowerPoint</vt:lpstr>
      <vt:lpstr>El proceso de medición - entrenamiento</vt:lpstr>
      <vt:lpstr>El proceso de medición - entrenamiento</vt:lpstr>
      <vt:lpstr>El proceso de medición - entrenamiento</vt:lpstr>
      <vt:lpstr>El proceso de medición - entrenamiento</vt:lpstr>
      <vt:lpstr>El proceso de medición - entrenamiento</vt:lpstr>
      <vt:lpstr>El proceso de medición - entrenamiento</vt:lpstr>
      <vt:lpstr>Apresentação do PowerPoint</vt:lpstr>
      <vt:lpstr>Gestión de calidad </vt:lpstr>
      <vt:lpstr>Gestión de calidad </vt:lpstr>
    </vt:vector>
  </TitlesOfParts>
  <Company>IAEA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Neutron and beta dose rate measurement</dc:title>
  <dc:creator>HOFVANDER, Hans Peter</dc:creator>
  <cp:lastModifiedBy>John G. Hunt</cp:lastModifiedBy>
  <cp:revision>633</cp:revision>
  <cp:lastPrinted>2015-10-13T13:54:28Z</cp:lastPrinted>
  <dcterms:created xsi:type="dcterms:W3CDTF">2015-03-04T12:55:38Z</dcterms:created>
  <dcterms:modified xsi:type="dcterms:W3CDTF">2019-03-14T13:09:20Z</dcterms:modified>
</cp:coreProperties>
</file>