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32"/>
  </p:notesMasterIdLst>
  <p:handoutMasterIdLst>
    <p:handoutMasterId r:id="rId33"/>
  </p:handoutMasterIdLst>
  <p:sldIdLst>
    <p:sldId id="381" r:id="rId2"/>
    <p:sldId id="635" r:id="rId3"/>
    <p:sldId id="636" r:id="rId4"/>
    <p:sldId id="637" r:id="rId5"/>
    <p:sldId id="638" r:id="rId6"/>
    <p:sldId id="639" r:id="rId7"/>
    <p:sldId id="640" r:id="rId8"/>
    <p:sldId id="642" r:id="rId9"/>
    <p:sldId id="644" r:id="rId10"/>
    <p:sldId id="691" r:id="rId11"/>
    <p:sldId id="676" r:id="rId12"/>
    <p:sldId id="677" r:id="rId13"/>
    <p:sldId id="678" r:id="rId14"/>
    <p:sldId id="679" r:id="rId15"/>
    <p:sldId id="680" r:id="rId16"/>
    <p:sldId id="681" r:id="rId17"/>
    <p:sldId id="682" r:id="rId18"/>
    <p:sldId id="683" r:id="rId19"/>
    <p:sldId id="684" r:id="rId20"/>
    <p:sldId id="685" r:id="rId21"/>
    <p:sldId id="686" r:id="rId22"/>
    <p:sldId id="687" r:id="rId23"/>
    <p:sldId id="645" r:id="rId24"/>
    <p:sldId id="692" r:id="rId25"/>
    <p:sldId id="697" r:id="rId26"/>
    <p:sldId id="694" r:id="rId27"/>
    <p:sldId id="654" r:id="rId28"/>
    <p:sldId id="655" r:id="rId29"/>
    <p:sldId id="657" r:id="rId30"/>
    <p:sldId id="698" r:id="rId31"/>
  </p:sldIdLst>
  <p:sldSz cx="9144000" cy="6858000" type="screen4x3"/>
  <p:notesSz cx="6794500" cy="9906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800" b="1" kern="1200">
        <a:solidFill>
          <a:schemeClr val="hlink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800" b="1" kern="1200">
        <a:solidFill>
          <a:schemeClr val="hlink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800" b="1" kern="1200">
        <a:solidFill>
          <a:schemeClr val="hlink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800" b="1" kern="1200">
        <a:solidFill>
          <a:schemeClr val="hlink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800" b="1" kern="1200">
        <a:solidFill>
          <a:schemeClr val="hlink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800" b="1" kern="1200">
        <a:solidFill>
          <a:schemeClr val="hlink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800" b="1" kern="1200">
        <a:solidFill>
          <a:schemeClr val="hlink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800" b="1" kern="1200">
        <a:solidFill>
          <a:schemeClr val="hlink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800" b="1" kern="1200">
        <a:solidFill>
          <a:schemeClr val="hlink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52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3300"/>
    <a:srgbClr val="3399FF"/>
    <a:srgbClr val="FFFF00"/>
    <a:srgbClr val="CCECFF"/>
    <a:srgbClr val="99CCFF"/>
    <a:srgbClr val="6699FF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279" autoAdjust="0"/>
    <p:restoredTop sz="57232" autoAdjust="0"/>
  </p:normalViewPr>
  <p:slideViewPr>
    <p:cSldViewPr>
      <p:cViewPr varScale="1">
        <p:scale>
          <a:sx n="62" d="100"/>
          <a:sy n="62" d="100"/>
        </p:scale>
        <p:origin x="-1914" y="-78"/>
      </p:cViewPr>
      <p:guideLst>
        <p:guide orient="horz" pos="2160"/>
        <p:guide pos="528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72" d="100"/>
        <a:sy n="172" d="100"/>
      </p:scale>
      <p:origin x="0" y="1425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024" cy="4958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03" tIns="45651" rIns="91303" bIns="45651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476" y="0"/>
            <a:ext cx="2945024" cy="4958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03" tIns="45651" rIns="91303" bIns="45651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239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10145"/>
            <a:ext cx="2945024" cy="4958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03" tIns="45651" rIns="91303" bIns="45651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239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476" y="9410145"/>
            <a:ext cx="2945024" cy="4958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03" tIns="45651" rIns="91303" bIns="45651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1BCFC71F-ADFF-4AF0-8727-4CD48A747E56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523799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0412" cy="459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03" tIns="45651" rIns="91303" bIns="45651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587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385" y="0"/>
            <a:ext cx="2894248" cy="459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03" tIns="45651" rIns="91303" bIns="45651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01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2975" y="765175"/>
            <a:ext cx="4892675" cy="36687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587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3973" y="4739925"/>
            <a:ext cx="4950687" cy="443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03" tIns="45651" rIns="91303" bIns="4565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/>
              <a:t>Click to edit Master text styles</a:t>
            </a:r>
          </a:p>
          <a:p>
            <a:pPr lvl="1"/>
            <a:r>
              <a:rPr lang="en-US" altLang="en-US" noProof="0"/>
              <a:t>Second level</a:t>
            </a:r>
          </a:p>
          <a:p>
            <a:pPr lvl="2"/>
            <a:r>
              <a:rPr lang="en-US" altLang="en-US" noProof="0"/>
              <a:t>Third level</a:t>
            </a:r>
          </a:p>
          <a:p>
            <a:pPr lvl="3"/>
            <a:r>
              <a:rPr lang="en-US" altLang="en-US" noProof="0"/>
              <a:t>Fourth level</a:t>
            </a:r>
          </a:p>
          <a:p>
            <a:pPr lvl="4"/>
            <a:r>
              <a:rPr lang="en-US" altLang="en-US" noProof="0"/>
              <a:t>Fifth level</a:t>
            </a:r>
          </a:p>
        </p:txBody>
      </p:sp>
      <p:sp>
        <p:nvSpPr>
          <p:cNvPr id="1587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02225"/>
            <a:ext cx="2970412" cy="535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03" tIns="45651" rIns="91303" bIns="45651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587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385" y="9402225"/>
            <a:ext cx="2894248" cy="535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03" tIns="45651" rIns="91303" bIns="45651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03189054-7936-44B3-B3B4-A951A1EAF29E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577974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audio1.spanishdict.com/audio?lang=es&amp;text=las-plantas-de-reprocesamiento-pueden-liberar-yodo-radiactivo-cuando-se-procesa-el-combustible-gastado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800" b="1">
                <a:solidFill>
                  <a:schemeClr val="hlink"/>
                </a:solidFill>
                <a:latin typeface="Arial" charset="0"/>
              </a:defRPr>
            </a:lvl1pPr>
            <a:lvl2pPr marL="741836" indent="-285321" eaLnBrk="0" hangingPunct="0">
              <a:defRPr sz="2800" b="1">
                <a:solidFill>
                  <a:schemeClr val="hlink"/>
                </a:solidFill>
                <a:latin typeface="Arial" charset="0"/>
              </a:defRPr>
            </a:lvl2pPr>
            <a:lvl3pPr marL="1141286" indent="-228257" eaLnBrk="0" hangingPunct="0">
              <a:defRPr sz="2800" b="1">
                <a:solidFill>
                  <a:schemeClr val="hlink"/>
                </a:solidFill>
                <a:latin typeface="Arial" charset="0"/>
              </a:defRPr>
            </a:lvl3pPr>
            <a:lvl4pPr marL="1597800" indent="-228257" eaLnBrk="0" hangingPunct="0">
              <a:defRPr sz="2800" b="1">
                <a:solidFill>
                  <a:schemeClr val="hlink"/>
                </a:solidFill>
                <a:latin typeface="Arial" charset="0"/>
              </a:defRPr>
            </a:lvl4pPr>
            <a:lvl5pPr marL="2054314" indent="-228257" eaLnBrk="0" hangingPunct="0">
              <a:defRPr sz="2800" b="1">
                <a:solidFill>
                  <a:schemeClr val="hlink"/>
                </a:solidFill>
                <a:latin typeface="Arial" charset="0"/>
              </a:defRPr>
            </a:lvl5pPr>
            <a:lvl6pPr marL="2510828" indent="-228257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hlink"/>
                </a:solidFill>
                <a:latin typeface="Arial" charset="0"/>
              </a:defRPr>
            </a:lvl6pPr>
            <a:lvl7pPr marL="2967342" indent="-228257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hlink"/>
                </a:solidFill>
                <a:latin typeface="Arial" charset="0"/>
              </a:defRPr>
            </a:lvl7pPr>
            <a:lvl8pPr marL="3423857" indent="-228257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hlink"/>
                </a:solidFill>
                <a:latin typeface="Arial" charset="0"/>
              </a:defRPr>
            </a:lvl8pPr>
            <a:lvl9pPr marL="3880371" indent="-228257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hlink"/>
                </a:solidFill>
                <a:latin typeface="Arial" charset="0"/>
              </a:defRPr>
            </a:lvl9pPr>
          </a:lstStyle>
          <a:p>
            <a:pPr eaLnBrk="1" hangingPunct="1"/>
            <a:fld id="{F942F90C-AE48-4927-8DCB-B43AD7557ACF}" type="slidenum">
              <a:rPr lang="en-US" altLang="en-US" sz="1200" b="0">
                <a:solidFill>
                  <a:schemeClr val="tx1"/>
                </a:solidFill>
                <a:latin typeface="Times New Roman" pitchFamily="18" charset="0"/>
              </a:rPr>
              <a:pPr eaLnBrk="1" hangingPunct="1"/>
              <a:t>1</a:t>
            </a:fld>
            <a:endParaRPr lang="en-US" altLang="en-US" sz="1200" b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51203" name="Rectangle 2"/>
          <p:cNvSpPr>
            <a:spLocks noChangeArrowheads="1"/>
          </p:cNvSpPr>
          <p:nvPr/>
        </p:nvSpPr>
        <p:spPr bwMode="auto">
          <a:xfrm>
            <a:off x="3847890" y="11090"/>
            <a:ext cx="2946610" cy="4625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303" tIns="45651" rIns="91303" bIns="45651" anchor="ctr"/>
          <a:lstStyle>
            <a:lvl1pPr eaLnBrk="0" hangingPunct="0">
              <a:defRPr sz="2800" b="1">
                <a:solidFill>
                  <a:schemeClr val="hlink"/>
                </a:solidFill>
                <a:latin typeface="Arial" charset="0"/>
              </a:defRPr>
            </a:lvl1pPr>
            <a:lvl2pPr marL="742950" indent="-285750" eaLnBrk="0" hangingPunct="0">
              <a:defRPr sz="2800" b="1">
                <a:solidFill>
                  <a:schemeClr val="hlink"/>
                </a:solidFill>
                <a:latin typeface="Arial" charset="0"/>
              </a:defRPr>
            </a:lvl2pPr>
            <a:lvl3pPr marL="1143000" indent="-228600" eaLnBrk="0" hangingPunct="0">
              <a:defRPr sz="2800" b="1">
                <a:solidFill>
                  <a:schemeClr val="hlink"/>
                </a:solidFill>
                <a:latin typeface="Arial" charset="0"/>
              </a:defRPr>
            </a:lvl3pPr>
            <a:lvl4pPr marL="1600200" indent="-228600" eaLnBrk="0" hangingPunct="0">
              <a:defRPr sz="2800" b="1">
                <a:solidFill>
                  <a:schemeClr val="hlink"/>
                </a:solidFill>
                <a:latin typeface="Arial" charset="0"/>
              </a:defRPr>
            </a:lvl4pPr>
            <a:lvl5pPr marL="2057400" indent="-228600" eaLnBrk="0" hangingPunct="0">
              <a:defRPr sz="2800" b="1">
                <a:solidFill>
                  <a:schemeClr val="hlink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hlink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hlink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hlink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hlink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1204" name="Rectangle 3"/>
          <p:cNvSpPr>
            <a:spLocks noChangeArrowheads="1"/>
          </p:cNvSpPr>
          <p:nvPr/>
        </p:nvSpPr>
        <p:spPr bwMode="auto">
          <a:xfrm>
            <a:off x="3847890" y="9430740"/>
            <a:ext cx="2946610" cy="4610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9021" tIns="0" rIns="19021" bIns="0" anchor="b"/>
          <a:lstStyle>
            <a:lvl1pPr eaLnBrk="0" hangingPunct="0">
              <a:defRPr sz="2800" b="1">
                <a:solidFill>
                  <a:schemeClr val="hlink"/>
                </a:solidFill>
                <a:latin typeface="Arial" charset="0"/>
              </a:defRPr>
            </a:lvl1pPr>
            <a:lvl2pPr marL="742950" indent="-285750" eaLnBrk="0" hangingPunct="0">
              <a:defRPr sz="2800" b="1">
                <a:solidFill>
                  <a:schemeClr val="hlink"/>
                </a:solidFill>
                <a:latin typeface="Arial" charset="0"/>
              </a:defRPr>
            </a:lvl2pPr>
            <a:lvl3pPr marL="1143000" indent="-228600" eaLnBrk="0" hangingPunct="0">
              <a:defRPr sz="2800" b="1">
                <a:solidFill>
                  <a:schemeClr val="hlink"/>
                </a:solidFill>
                <a:latin typeface="Arial" charset="0"/>
              </a:defRPr>
            </a:lvl3pPr>
            <a:lvl4pPr marL="1600200" indent="-228600" eaLnBrk="0" hangingPunct="0">
              <a:defRPr sz="2800" b="1">
                <a:solidFill>
                  <a:schemeClr val="hlink"/>
                </a:solidFill>
                <a:latin typeface="Arial" charset="0"/>
              </a:defRPr>
            </a:lvl4pPr>
            <a:lvl5pPr marL="2057400" indent="-228600" eaLnBrk="0" hangingPunct="0">
              <a:defRPr sz="2800" b="1">
                <a:solidFill>
                  <a:schemeClr val="hlink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hlink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hlink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hlink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hlink"/>
                </a:solidFill>
                <a:latin typeface="Arial" charset="0"/>
              </a:defRPr>
            </a:lvl9pPr>
          </a:lstStyle>
          <a:p>
            <a:pPr algn="r"/>
            <a:r>
              <a:rPr lang="en-US" altLang="en-US" sz="1000" b="0" i="1">
                <a:solidFill>
                  <a:schemeClr val="tx1"/>
                </a:solidFill>
                <a:latin typeface="Times New Roman" pitchFamily="18" charset="0"/>
              </a:rPr>
              <a:t>1</a:t>
            </a:r>
          </a:p>
        </p:txBody>
      </p:sp>
      <p:sp>
        <p:nvSpPr>
          <p:cNvPr id="51205" name="Rectangle 4"/>
          <p:cNvSpPr>
            <a:spLocks noChangeArrowheads="1"/>
          </p:cNvSpPr>
          <p:nvPr/>
        </p:nvSpPr>
        <p:spPr bwMode="auto">
          <a:xfrm>
            <a:off x="-1587" y="9430740"/>
            <a:ext cx="2945025" cy="4610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303" tIns="45651" rIns="91303" bIns="45651" anchor="ctr"/>
          <a:lstStyle>
            <a:lvl1pPr eaLnBrk="0" hangingPunct="0">
              <a:defRPr sz="2800" b="1">
                <a:solidFill>
                  <a:schemeClr val="hlink"/>
                </a:solidFill>
                <a:latin typeface="Arial" charset="0"/>
              </a:defRPr>
            </a:lvl1pPr>
            <a:lvl2pPr marL="742950" indent="-285750" eaLnBrk="0" hangingPunct="0">
              <a:defRPr sz="2800" b="1">
                <a:solidFill>
                  <a:schemeClr val="hlink"/>
                </a:solidFill>
                <a:latin typeface="Arial" charset="0"/>
              </a:defRPr>
            </a:lvl2pPr>
            <a:lvl3pPr marL="1143000" indent="-228600" eaLnBrk="0" hangingPunct="0">
              <a:defRPr sz="2800" b="1">
                <a:solidFill>
                  <a:schemeClr val="hlink"/>
                </a:solidFill>
                <a:latin typeface="Arial" charset="0"/>
              </a:defRPr>
            </a:lvl3pPr>
            <a:lvl4pPr marL="1600200" indent="-228600" eaLnBrk="0" hangingPunct="0">
              <a:defRPr sz="2800" b="1">
                <a:solidFill>
                  <a:schemeClr val="hlink"/>
                </a:solidFill>
                <a:latin typeface="Arial" charset="0"/>
              </a:defRPr>
            </a:lvl4pPr>
            <a:lvl5pPr marL="2057400" indent="-228600" eaLnBrk="0" hangingPunct="0">
              <a:defRPr sz="2800" b="1">
                <a:solidFill>
                  <a:schemeClr val="hlink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hlink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hlink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hlink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hlink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1206" name="Rectangle 5"/>
          <p:cNvSpPr>
            <a:spLocks noChangeArrowheads="1"/>
          </p:cNvSpPr>
          <p:nvPr/>
        </p:nvSpPr>
        <p:spPr bwMode="auto">
          <a:xfrm>
            <a:off x="-1587" y="11090"/>
            <a:ext cx="2945025" cy="4625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303" tIns="45651" rIns="91303" bIns="45651" anchor="ctr"/>
          <a:lstStyle>
            <a:lvl1pPr eaLnBrk="0" hangingPunct="0">
              <a:defRPr sz="2800" b="1">
                <a:solidFill>
                  <a:schemeClr val="hlink"/>
                </a:solidFill>
                <a:latin typeface="Arial" charset="0"/>
              </a:defRPr>
            </a:lvl1pPr>
            <a:lvl2pPr marL="742950" indent="-285750" eaLnBrk="0" hangingPunct="0">
              <a:defRPr sz="2800" b="1">
                <a:solidFill>
                  <a:schemeClr val="hlink"/>
                </a:solidFill>
                <a:latin typeface="Arial" charset="0"/>
              </a:defRPr>
            </a:lvl2pPr>
            <a:lvl3pPr marL="1143000" indent="-228600" eaLnBrk="0" hangingPunct="0">
              <a:defRPr sz="2800" b="1">
                <a:solidFill>
                  <a:schemeClr val="hlink"/>
                </a:solidFill>
                <a:latin typeface="Arial" charset="0"/>
              </a:defRPr>
            </a:lvl3pPr>
            <a:lvl4pPr marL="1600200" indent="-228600" eaLnBrk="0" hangingPunct="0">
              <a:defRPr sz="2800" b="1">
                <a:solidFill>
                  <a:schemeClr val="hlink"/>
                </a:solidFill>
                <a:latin typeface="Arial" charset="0"/>
              </a:defRPr>
            </a:lvl4pPr>
            <a:lvl5pPr marL="2057400" indent="-228600" eaLnBrk="0" hangingPunct="0">
              <a:defRPr sz="2800" b="1">
                <a:solidFill>
                  <a:schemeClr val="hlink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hlink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hlink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hlink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hlink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1207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8688" y="749300"/>
            <a:ext cx="4935537" cy="3700463"/>
          </a:xfrm>
          <a:ln w="12700" cap="flat">
            <a:solidFill>
              <a:schemeClr val="tx1"/>
            </a:solidFill>
          </a:ln>
        </p:spPr>
      </p:sp>
      <p:sp>
        <p:nvSpPr>
          <p:cNvPr id="51208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904452" y="4717747"/>
            <a:ext cx="4982422" cy="4478532"/>
          </a:xfrm>
          <a:noFill/>
        </p:spPr>
        <p:txBody>
          <a:bodyPr lIns="91937" tIns="45969" rIns="91937" bIns="45969"/>
          <a:lstStyle/>
          <a:p>
            <a:pPr eaLnBrk="1" hangingPunct="1"/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98261668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base"/>
            <a:r>
              <a:rPr lang="en-US" sz="1200" b="1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IEC 60761-1:2002 -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Equipment for continuous monitoring of radioactivity in gaseous effluents - Part 1: General requirements.</a:t>
            </a:r>
          </a:p>
          <a:p>
            <a:pPr fontAlgn="base"/>
            <a:endParaRPr lang="en-US" sz="1200" b="0" i="0" kern="1200" dirty="0">
              <a:solidFill>
                <a:schemeClr val="tx1"/>
              </a:solidFill>
              <a:effectLst/>
              <a:latin typeface="Times New Roman" pitchFamily="18" charset="0"/>
              <a:ea typeface="+mn-ea"/>
              <a:cs typeface="+mn-cs"/>
            </a:endParaRPr>
          </a:p>
          <a:p>
            <a:r>
              <a:rPr lang="es-ES_tradnl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La mejor manera de calibrar los monitores de gas noble es pasando una concentración conocida de actividad del gas o de los gases nobles a través del monitor. Esto requiere equipo especializado y es costoso. Generalmente se realiza esta medición durante las pruebas de aptitud.</a:t>
            </a:r>
            <a:endParaRPr lang="es-ES_tradnl" b="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3189054-7936-44B3-B3B4-A951A1EAF29E}" type="slidenum">
              <a:rPr lang="en-US" altLang="en-US" smtClean="0"/>
              <a:pPr>
                <a:defRPr/>
              </a:pPr>
              <a:t>24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6652376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3189054-7936-44B3-B3B4-A951A1EAF29E}" type="slidenum">
              <a:rPr lang="en-US" altLang="en-US" smtClean="0"/>
              <a:pPr>
                <a:defRPr/>
              </a:pPr>
              <a:t>25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6652376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En funcionamiento, la celda de medición contendrá una concentración uniforme de gas noble. El gas emite radiación beta, parte de la cual llegará al detector. Una fracción de estos impactos generará un recuento.</a:t>
            </a:r>
          </a:p>
          <a:p>
            <a:endParaRPr lang="es-ES_tradnl" sz="1200" b="0" i="0" kern="1200" dirty="0">
              <a:solidFill>
                <a:schemeClr val="tx1"/>
              </a:solidFill>
              <a:effectLst/>
              <a:latin typeface="Times New Roman" pitchFamily="18" charset="0"/>
              <a:ea typeface="+mn-ea"/>
              <a:cs typeface="+mn-cs"/>
            </a:endParaRPr>
          </a:p>
          <a:p>
            <a:r>
              <a:rPr lang="es-ES_tradnl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La tasa de conteo depende así del tamaño y la geometría del detector y de su limite inferior de energía.</a:t>
            </a:r>
          </a:p>
          <a:p>
            <a:endParaRPr lang="es-ES_tradnl" sz="1200" b="0" i="0" kern="1200" dirty="0">
              <a:solidFill>
                <a:schemeClr val="tx1"/>
              </a:solidFill>
              <a:effectLst/>
              <a:latin typeface="Times New Roman" pitchFamily="18" charset="0"/>
              <a:ea typeface="+mn-ea"/>
              <a:cs typeface="+mn-cs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s-ES" altLang="es-ES_tradnl" sz="1200" dirty="0"/>
              <a:t>Teniendo en cuenta la dificultad de calibrar con un gas radiactivo, es aceptable determinar la eficiencia de detección usando la</a:t>
            </a:r>
            <a:r>
              <a:rPr lang="es-ES" altLang="es-ES_tradnl" sz="1200" baseline="0" dirty="0"/>
              <a:t> misma </a:t>
            </a:r>
            <a:r>
              <a:rPr lang="es-ES" altLang="es-ES_tradnl" sz="1200" dirty="0"/>
              <a:t>fuente sólida que es usada durante el </a:t>
            </a:r>
            <a:r>
              <a:rPr lang="es-ES" altLang="es-ES_tradnl" sz="1200" dirty="0" smtClean="0"/>
              <a:t>prueba de aptitud: </a:t>
            </a:r>
            <a:r>
              <a:rPr lang="es-ES" altLang="es-ES_tradnl" sz="1200" dirty="0"/>
              <a:t>misma </a:t>
            </a:r>
            <a:r>
              <a:rPr lang="es-ES" altLang="es-ES_tradnl" sz="1200" dirty="0" err="1"/>
              <a:t>radionucleido</a:t>
            </a:r>
            <a:r>
              <a:rPr lang="es-ES" altLang="es-ES_tradnl" sz="1200" dirty="0"/>
              <a:t>, geometría, posición relativa fuente/detector, etc. </a:t>
            </a:r>
            <a:endParaRPr lang="es-ES_tradnl" sz="1200" b="0" i="0" kern="1200" dirty="0">
              <a:solidFill>
                <a:schemeClr val="tx1"/>
              </a:solidFill>
              <a:effectLst/>
              <a:latin typeface="Times New Roman" pitchFamily="18" charset="0"/>
              <a:ea typeface="+mn-ea"/>
              <a:cs typeface="+mn-cs"/>
            </a:endParaRPr>
          </a:p>
          <a:p>
            <a:endParaRPr lang="es-ES_tradnl" sz="1200" b="0" i="0" kern="1200" dirty="0">
              <a:solidFill>
                <a:schemeClr val="tx1"/>
              </a:solidFill>
              <a:effectLst/>
              <a:latin typeface="Times New Roman" pitchFamily="18" charset="0"/>
              <a:ea typeface="+mn-ea"/>
              <a:cs typeface="+mn-cs"/>
            </a:endParaRPr>
          </a:p>
          <a:p>
            <a:endParaRPr lang="es-ES_tradnl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3189054-7936-44B3-B3B4-A951A1EAF29E}" type="slidenum">
              <a:rPr lang="en-US" altLang="en-US" smtClean="0"/>
              <a:pPr>
                <a:defRPr/>
              </a:pPr>
              <a:t>26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5223828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La eficiencia de detección se ve afectada por el tipo de radiación y la energía del radionúclido medido.</a:t>
            </a:r>
          </a:p>
          <a:p>
            <a:endParaRPr lang="es-ES_tradnl" sz="1200" b="0" i="0" kern="1200" dirty="0">
              <a:solidFill>
                <a:schemeClr val="tx1"/>
              </a:solidFill>
              <a:effectLst/>
              <a:latin typeface="Times New Roman" pitchFamily="18" charset="0"/>
              <a:ea typeface="+mn-ea"/>
              <a:cs typeface="+mn-cs"/>
            </a:endParaRPr>
          </a:p>
          <a:p>
            <a:r>
              <a:rPr lang="es-ES_tradnl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La respuesta del instrumento a energías diferentes debe evaluarse durante las pruebas de aptitud </a:t>
            </a:r>
            <a:r>
              <a:rPr lang="es-ES_tradnl" sz="1200" b="0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(</a:t>
            </a:r>
            <a:r>
              <a:rPr lang="es-ES_tradnl" sz="1200" b="0" i="0" kern="120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type</a:t>
            </a:r>
            <a:r>
              <a:rPr lang="es-ES_tradnl" sz="1200" b="0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</a:t>
            </a:r>
            <a:r>
              <a:rPr lang="es-ES_tradnl" sz="1200" b="0" i="0" kern="120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tests</a:t>
            </a:r>
            <a:r>
              <a:rPr lang="es-ES_tradnl" sz="1200" b="0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) </a:t>
            </a:r>
            <a:r>
              <a:rPr lang="es-ES_tradnl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y debe ser proporcionada por el fabricante.</a:t>
            </a:r>
          </a:p>
          <a:p>
            <a:endParaRPr lang="es-ES_tradnl" sz="1200" b="0" i="0" kern="1200" dirty="0">
              <a:solidFill>
                <a:schemeClr val="tx1"/>
              </a:solidFill>
              <a:effectLst/>
              <a:latin typeface="Times New Roman" pitchFamily="18" charset="0"/>
              <a:ea typeface="+mn-ea"/>
              <a:cs typeface="+mn-cs"/>
            </a:endParaRPr>
          </a:p>
          <a:p>
            <a:r>
              <a:rPr lang="es-ES_tradnl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Dos radionúclidos más comunes son el </a:t>
            </a:r>
            <a:r>
              <a:rPr lang="es-ES_tradnl" sz="1200" b="0" i="0" kern="1200" baseline="300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85</a:t>
            </a:r>
            <a:r>
              <a:rPr lang="es-ES_tradnl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K y </a:t>
            </a:r>
            <a:r>
              <a:rPr lang="es-ES_tradnl" sz="1200" b="0" i="0" kern="1200" baseline="300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133</a:t>
            </a:r>
            <a:r>
              <a:rPr lang="es-ES_tradnl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Xe. El </a:t>
            </a:r>
            <a:r>
              <a:rPr lang="es-ES_tradnl" sz="1200" b="0" i="0" kern="1200" baseline="300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85</a:t>
            </a:r>
            <a:r>
              <a:rPr lang="es-ES_tradnl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K es un emisor gamma de baja probabilidad y por lo tanto la dosis al individuo es principalmente debida a la dosis de radiación beta en piel y pulmones.</a:t>
            </a:r>
          </a:p>
          <a:p>
            <a:endParaRPr lang="es-ES_tradnl" sz="1200" b="0" i="0" kern="1200" dirty="0">
              <a:solidFill>
                <a:schemeClr val="tx1"/>
              </a:solidFill>
              <a:effectLst/>
              <a:latin typeface="Times New Roman" pitchFamily="18" charset="0"/>
              <a:ea typeface="+mn-ea"/>
              <a:cs typeface="+mn-cs"/>
            </a:endParaRPr>
          </a:p>
          <a:p>
            <a:r>
              <a:rPr lang="es-ES_tradnl" sz="1200" b="0" i="0" kern="1200" baseline="300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133</a:t>
            </a:r>
            <a:r>
              <a:rPr lang="es-ES_tradnl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Xe emite radiación gamma que da como resultado una dosis a todo el cuerpo además de la dosis en piel y pulmón debida a la emisión beta.</a:t>
            </a:r>
            <a:endParaRPr lang="es-ES_tradnl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3189054-7936-44B3-B3B4-A951A1EAF29E}" type="slidenum">
              <a:rPr lang="en-US" altLang="en-US" smtClean="0"/>
              <a:pPr>
                <a:defRPr/>
              </a:pPr>
              <a:t>28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0826223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s-ES_tradnl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3189054-7936-44B3-B3B4-A951A1EAF29E}" type="slidenum">
              <a:rPr lang="en-US" altLang="en-US" smtClean="0"/>
              <a:pPr>
                <a:defRPr/>
              </a:pPr>
              <a:t>29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873206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s-ES_tradnl" sz="14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Existen dos tipos de muestreo y medición:</a:t>
            </a:r>
            <a:endParaRPr lang="es-ES" altLang="es-ES_tradnl" sz="1400" dirty="0"/>
          </a:p>
          <a:p>
            <a:pPr>
              <a:lnSpc>
                <a:spcPct val="90000"/>
              </a:lnSpc>
              <a:buFontTx/>
              <a:buNone/>
            </a:pPr>
            <a:endParaRPr lang="es-ES" altLang="es-ES_tradnl" sz="1400" dirty="0"/>
          </a:p>
          <a:p>
            <a:pPr marL="171450" indent="-1714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s-ES" altLang="es-ES_tradnl" sz="1400" dirty="0"/>
              <a:t>Muestreo y medición retardada o diferida (MMD).</a:t>
            </a:r>
          </a:p>
          <a:p>
            <a:pPr marL="171450" indent="-171450" algn="just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s-ES" altLang="es-ES_tradnl" sz="1400" dirty="0"/>
              <a:t>Muestreo y medición en tiempo Real (MMTR).</a:t>
            </a:r>
          </a:p>
          <a:p>
            <a:pPr algn="just">
              <a:lnSpc>
                <a:spcPct val="90000"/>
              </a:lnSpc>
            </a:pPr>
            <a:endParaRPr lang="es-ES" altLang="es-ES_tradnl" sz="1400" dirty="0">
              <a:cs typeface="Times New Roman" pitchFamily="18" charset="0"/>
            </a:endParaRPr>
          </a:p>
          <a:p>
            <a:pPr algn="just">
              <a:lnSpc>
                <a:spcPct val="90000"/>
              </a:lnSpc>
            </a:pPr>
            <a:r>
              <a:rPr lang="es-ES" altLang="es-ES_tradnl" sz="1400" dirty="0">
                <a:cs typeface="Times New Roman" pitchFamily="18" charset="0"/>
              </a:rPr>
              <a:t>El monitoreo de la radiactividad de gases nobles en el lugar de trabajo generalmente se lleva a cabo en </a:t>
            </a:r>
            <a:r>
              <a:rPr lang="es-ES" altLang="es-ES_tradnl" sz="1400" u="none" dirty="0">
                <a:cs typeface="Times New Roman" pitchFamily="18" charset="0"/>
              </a:rPr>
              <a:t>tiempo real.</a:t>
            </a:r>
          </a:p>
          <a:p>
            <a:pPr algn="just">
              <a:lnSpc>
                <a:spcPct val="90000"/>
              </a:lnSpc>
            </a:pPr>
            <a:endParaRPr lang="es-ES" altLang="es-ES_tradnl" sz="1400" dirty="0">
              <a:cs typeface="Times New Roman" pitchFamily="18" charset="0"/>
            </a:endParaRPr>
          </a:p>
          <a:p>
            <a:pPr algn="just">
              <a:lnSpc>
                <a:spcPct val="90000"/>
              </a:lnSpc>
              <a:buFontTx/>
              <a:buNone/>
            </a:pPr>
            <a:r>
              <a:rPr lang="es-ES" altLang="es-ES_tradnl" sz="1200" dirty="0">
                <a:cs typeface="Times New Roman" pitchFamily="18" charset="0"/>
              </a:rPr>
              <a:t>El radón es un gas noble radiactivo natural; pero su medición no se describe en esta presentación. No obstante este gas influye en las mediciones de los gases nobles radiactivos </a:t>
            </a:r>
            <a:r>
              <a:rPr lang="es-ES" altLang="es-ES_tradnl" sz="1200" b="0" dirty="0">
                <a:cs typeface="Times New Roman" pitchFamily="18" charset="0"/>
              </a:rPr>
              <a:t>artificiales</a:t>
            </a:r>
            <a:r>
              <a:rPr lang="es-ES" altLang="es-ES_tradnl" sz="1200" b="0" dirty="0">
                <a:solidFill>
                  <a:srgbClr val="FF0000"/>
                </a:solidFill>
                <a:cs typeface="Times New Roman" pitchFamily="18" charset="0"/>
              </a:rPr>
              <a:t>, si el equipo no está bien compensado.</a:t>
            </a:r>
          </a:p>
          <a:p>
            <a:pPr algn="just">
              <a:lnSpc>
                <a:spcPct val="90000"/>
              </a:lnSpc>
              <a:buFontTx/>
              <a:buNone/>
            </a:pPr>
            <a:endParaRPr lang="es-ES" altLang="es-ES_tradnl" sz="1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s-ES_tradnl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La dosis adicional al pulmón no es pertinente para el cálculo de la dosis efectiva. </a:t>
            </a:r>
            <a:r>
              <a:rPr lang="es-ES_tradnl" sz="1200" dirty="0"/>
              <a:t>Los gases nobles s</a:t>
            </a:r>
            <a:r>
              <a:rPr lang="es-ES_tradnl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on químicamente inertes y por lo tanto no causan exposición interna. Para estos gases la dosis de inmersión es la única preocupación.</a:t>
            </a:r>
          </a:p>
          <a:p>
            <a:endParaRPr lang="es-ES_tradnl" sz="1200" b="0" i="0" kern="1200" dirty="0">
              <a:solidFill>
                <a:schemeClr val="tx1"/>
              </a:solidFill>
              <a:effectLst/>
              <a:latin typeface="Times New Roman" pitchFamily="18" charset="0"/>
              <a:ea typeface="+mn-ea"/>
              <a:cs typeface="+mn-cs"/>
            </a:endParaRPr>
          </a:p>
          <a:p>
            <a:r>
              <a:rPr lang="es-ES_tradnl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Los objetivos de la monitorización de  gases nobles son:</a:t>
            </a:r>
          </a:p>
          <a:p>
            <a:r>
              <a:rPr lang="es-ES_tradnl" dirty="0"/>
              <a:t/>
            </a:r>
            <a:br>
              <a:rPr lang="es-ES_tradnl" dirty="0"/>
            </a:br>
            <a:r>
              <a:rPr lang="es-ES_tradnl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• medir la actividad de yodo y limitar la liberación de yodo radiactivo en el lugar de trabajo. </a:t>
            </a:r>
            <a:r>
              <a:rPr lang="es-ES_tradnl" dirty="0"/>
              <a:t/>
            </a:r>
            <a:br>
              <a:rPr lang="es-ES_tradnl" dirty="0"/>
            </a:br>
            <a:r>
              <a:rPr lang="es-ES_tradnl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• demostrar el cumplimiento de los límites de descarga autorizados para contaminantes radiactivos en el aire y con “</a:t>
            </a:r>
            <a:r>
              <a:rPr lang="es-ES_tradnl" sz="1200" b="0" i="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dose</a:t>
            </a:r>
            <a:r>
              <a:rPr lang="es-ES_tradnl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</a:t>
            </a:r>
            <a:r>
              <a:rPr lang="es-ES_tradnl" sz="1200" b="0" i="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constraints</a:t>
            </a:r>
            <a:r>
              <a:rPr lang="es-ES_tradnl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”.</a:t>
            </a:r>
            <a:r>
              <a:rPr lang="es-ES_tradnl" sz="1200" b="0" i="0" kern="1200" baseline="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(restricción de dosis)</a:t>
            </a:r>
            <a:r>
              <a:rPr lang="es-ES_tradnl" dirty="0"/>
              <a:t/>
            </a:r>
            <a:br>
              <a:rPr lang="es-ES_tradnl" dirty="0"/>
            </a:br>
            <a:r>
              <a:rPr lang="es-ES_tradnl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• confirmar y cumplir con los requisitos de la autoridad reguladora.</a:t>
            </a:r>
            <a:endParaRPr lang="en-GB" dirty="0"/>
          </a:p>
          <a:p>
            <a:pPr algn="just">
              <a:lnSpc>
                <a:spcPct val="90000"/>
              </a:lnSpc>
              <a:buFontTx/>
              <a:buNone/>
            </a:pPr>
            <a:endParaRPr lang="es-ES" altLang="es-ES_tradnl" sz="1200" dirty="0">
              <a:latin typeface="Times New Roman" pitchFamily="18" charset="0"/>
              <a:cs typeface="Times New Roman" pitchFamily="18" charset="0"/>
            </a:endParaRPr>
          </a:p>
          <a:p>
            <a:endParaRPr lang="es-ES_tradnl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3189054-7936-44B3-B3B4-A951A1EAF29E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692907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es-ES_tradnl" sz="1200" dirty="0"/>
              <a:t>Los gases nobles y otros productos de fisión son liberados por barras de combustible debido a las fugas.</a:t>
            </a:r>
          </a:p>
          <a:p>
            <a:pPr algn="just"/>
            <a:endParaRPr lang="en-GB" sz="1200" dirty="0"/>
          </a:p>
          <a:p>
            <a:pPr algn="just"/>
            <a:r>
              <a:rPr lang="es-ES_tradnl" sz="1200" dirty="0"/>
              <a:t>Los gases nobles son retenidos en el sistema primario y pueden ser liberados en el ambiente de trabajo en caso de una pérdida de refrigerante</a:t>
            </a:r>
            <a:r>
              <a:rPr lang="en-GB" sz="1200" dirty="0"/>
              <a:t>.</a:t>
            </a:r>
          </a:p>
          <a:p>
            <a:pPr algn="just"/>
            <a:endParaRPr lang="en-GB" sz="1200" dirty="0"/>
          </a:p>
          <a:p>
            <a:r>
              <a:rPr lang="es-ES_tradnl" sz="1200" dirty="0"/>
              <a:t>Instalaciones de reprocesamiento pueden liberar gases nobles cuando se procesa el combustible gastado.</a:t>
            </a:r>
            <a:r>
              <a:rPr lang="es-ES_tradnl" sz="1200" dirty="0">
                <a:hlinkClick r:id="rId3"/>
              </a:rPr>
              <a:t/>
            </a:r>
            <a:br>
              <a:rPr lang="es-ES_tradnl" sz="1200" dirty="0">
                <a:hlinkClick r:id="rId3"/>
              </a:rPr>
            </a:br>
            <a:endParaRPr lang="en-US" altLang="en-US" sz="140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3189054-7936-44B3-B3B4-A951A1EAF29E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292127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El monitor en tiempo real muestra la actividad volumétrica medida y dispara alarmas siempre que se superen los niveles preestablecidos.</a:t>
            </a:r>
            <a:endParaRPr lang="es-ES_tradnl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3189054-7936-44B3-B3B4-A951A1EAF29E}" type="slidenum">
              <a:rPr lang="en-US" altLang="en-US" smtClean="0"/>
              <a:pPr>
                <a:defRPr/>
              </a:pPr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937712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r>
              <a:rPr lang="es-ES_tradnl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*Esto, en caso de sospecha de presencia de yodo radiactivo. Los isótopos del yodo son precursores del decaimiento del gas noble (Xe),</a:t>
            </a:r>
            <a:r>
              <a:rPr lang="es-ES_tradnl" sz="1200" b="0" i="0" kern="1200" baseline="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de modo que la retención de</a:t>
            </a:r>
            <a:r>
              <a:rPr lang="es-ES_tradnl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l yodo no debería causar una indicación falsa de la medición del gas noble.</a:t>
            </a:r>
          </a:p>
          <a:p>
            <a:pPr marL="171450" indent="-171450">
              <a:buFont typeface="Arial" charset="0"/>
              <a:buChar char="•"/>
            </a:pPr>
            <a:endParaRPr lang="es-ES_tradnl" sz="1200" b="0" i="0" kern="1200" dirty="0">
              <a:solidFill>
                <a:schemeClr val="tx1"/>
              </a:solidFill>
              <a:effectLst/>
              <a:latin typeface="Times New Roman" pitchFamily="18" charset="0"/>
              <a:ea typeface="+mn-ea"/>
              <a:cs typeface="+mn-cs"/>
            </a:endParaRPr>
          </a:p>
          <a:p>
            <a:pPr algn="just">
              <a:buFontTx/>
              <a:buNone/>
            </a:pPr>
            <a:r>
              <a:rPr lang="es-ES" altLang="es-ES_tradnl" dirty="0"/>
              <a:t>El </a:t>
            </a:r>
            <a:r>
              <a:rPr lang="es-ES" altLang="es-ES_tradnl" dirty="0" err="1"/>
              <a:t>prefiltro</a:t>
            </a:r>
            <a:r>
              <a:rPr lang="es-ES" altLang="es-ES_tradnl" dirty="0"/>
              <a:t> no debe:</a:t>
            </a:r>
          </a:p>
          <a:p>
            <a:pPr algn="just">
              <a:buFontTx/>
              <a:buNone/>
            </a:pPr>
            <a:endParaRPr lang="es-ES" altLang="es-ES_tradnl" dirty="0"/>
          </a:p>
          <a:p>
            <a:pPr marL="228600" indent="-228600" algn="just">
              <a:buFont typeface="+mj-lt"/>
              <a:buAutoNum type="arabicPeriod"/>
            </a:pPr>
            <a:r>
              <a:rPr lang="es-ES" altLang="es-ES_tradnl" dirty="0"/>
              <a:t>Atrapar o retener temporalmente el gas noble;</a:t>
            </a:r>
          </a:p>
          <a:p>
            <a:pPr marL="228600" indent="-228600" algn="just">
              <a:buFont typeface="+mj-lt"/>
              <a:buAutoNum type="arabicPeriod"/>
            </a:pPr>
            <a:endParaRPr lang="es-ES" altLang="es-ES_tradnl" dirty="0"/>
          </a:p>
          <a:p>
            <a:pPr marL="228600" indent="-228600" algn="just">
              <a:buFont typeface="+mj-lt"/>
              <a:buAutoNum type="arabicPeriod"/>
            </a:pPr>
            <a:r>
              <a:rPr lang="es-ES" altLang="es-ES_tradnl" dirty="0"/>
              <a:t>disminuir la tasa de flujo o la presión dentro de la celda de medición más allá de los límites especificados por el fabricante.</a:t>
            </a:r>
          </a:p>
          <a:p>
            <a:pPr algn="just"/>
            <a:endParaRPr lang="es-ES" altLang="es-ES_tradnl" dirty="0"/>
          </a:p>
          <a:p>
            <a:pPr marL="0" marR="0" indent="0" algn="just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s-ES" altLang="es-ES_tradnl" sz="1200" dirty="0"/>
              <a:t>El  </a:t>
            </a:r>
            <a:r>
              <a:rPr lang="es-ES" altLang="es-ES_tradnl" sz="1200" u="none" dirty="0"/>
              <a:t>separador de yodo y el separador de agua deben </a:t>
            </a:r>
            <a:r>
              <a:rPr lang="es-ES" altLang="es-ES_tradnl" sz="1200" dirty="0"/>
              <a:t>cambiarse a intervalos regulares de tiempo. El intervalo de tiempo depende de la humedad en el aire muestreado.</a:t>
            </a:r>
            <a:endParaRPr lang="es-ES" altLang="es-ES_tradnl" sz="1400" dirty="0"/>
          </a:p>
          <a:p>
            <a:pPr algn="just"/>
            <a:endParaRPr lang="es-ES" altLang="es-ES_tradnl" dirty="0"/>
          </a:p>
          <a:p>
            <a:pPr marL="0" indent="0">
              <a:buFont typeface="Arial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3189054-7936-44B3-B3B4-A951A1EAF29E}" type="slidenum">
              <a:rPr lang="en-US" altLang="en-US" smtClean="0"/>
              <a:pPr>
                <a:defRPr/>
              </a:pPr>
              <a:t>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132945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altLang="es-ES_tradnl" sz="1200" dirty="0">
                <a:solidFill>
                  <a:schemeClr val="tx1"/>
                </a:solidFill>
                <a:sym typeface="Wingdings" pitchFamily="2" charset="2"/>
              </a:rPr>
              <a:t>La </a:t>
            </a:r>
            <a:r>
              <a:rPr lang="es-ES" altLang="es-ES_tradnl" sz="1200" b="0" dirty="0">
                <a:solidFill>
                  <a:schemeClr val="tx1"/>
                </a:solidFill>
                <a:sym typeface="Wingdings" pitchFamily="2" charset="2"/>
              </a:rPr>
              <a:t>ubicación adecuada del cabezal de muestreo se debe determinar </a:t>
            </a:r>
            <a:r>
              <a:rPr lang="es-ES" altLang="es-ES_tradnl" sz="1200" b="0" strike="noStrike" baseline="0" dirty="0">
                <a:solidFill>
                  <a:schemeClr val="tx1"/>
                </a:solidFill>
                <a:sym typeface="Wingdings" pitchFamily="2" charset="2"/>
              </a:rPr>
              <a:t>en</a:t>
            </a:r>
            <a:r>
              <a:rPr lang="es-ES" altLang="es-ES_tradnl" sz="1200" b="0" strike="sngStrike" baseline="0" dirty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es-ES" altLang="es-ES_tradnl" sz="1200" b="0" strike="noStrike" baseline="0" dirty="0">
                <a:solidFill>
                  <a:schemeClr val="tx1"/>
                </a:solidFill>
                <a:sym typeface="Wingdings" pitchFamily="2" charset="2"/>
              </a:rPr>
              <a:t>función de la </a:t>
            </a:r>
            <a:r>
              <a:rPr lang="es-ES" altLang="es-ES_tradnl" sz="1200" b="0" dirty="0">
                <a:solidFill>
                  <a:schemeClr val="tx1"/>
                </a:solidFill>
                <a:sym typeface="Wingdings" pitchFamily="2" charset="2"/>
              </a:rPr>
              <a:t>medición del coeficiente de transferencia K </a:t>
            </a:r>
            <a:r>
              <a:rPr lang="es-ES" altLang="es-ES_tradnl" sz="1200" b="0" u="none" dirty="0">
                <a:solidFill>
                  <a:schemeClr val="tx1"/>
                </a:solidFill>
                <a:sym typeface="Wingdings" pitchFamily="2" charset="2"/>
              </a:rPr>
              <a:t>usando una fuente de pru</a:t>
            </a:r>
            <a:r>
              <a:rPr lang="es-ES" altLang="es-ES_tradnl" sz="1200" u="none" dirty="0">
                <a:solidFill>
                  <a:schemeClr val="tx1"/>
                </a:solidFill>
                <a:sym typeface="Wingdings" pitchFamily="2" charset="2"/>
              </a:rPr>
              <a:t>eba gaseosa</a:t>
            </a:r>
            <a:r>
              <a:rPr lang="es-ES" altLang="es-ES_tradnl" sz="1200" u="sng" dirty="0">
                <a:solidFill>
                  <a:schemeClr val="tx1"/>
                </a:solidFill>
                <a:sym typeface="Wingdings" pitchFamily="2" charset="2"/>
              </a:rPr>
              <a:t>:</a:t>
            </a:r>
            <a:r>
              <a:rPr lang="es-ES" altLang="es-ES_tradnl" sz="1200" dirty="0">
                <a:solidFill>
                  <a:schemeClr val="tx1"/>
                </a:solidFill>
                <a:sym typeface="Wingdings" pitchFamily="2" charset="2"/>
              </a:rPr>
              <a:t>  helio por ejemplo.</a:t>
            </a:r>
          </a:p>
          <a:p>
            <a:pPr>
              <a:buFontTx/>
              <a:buNone/>
            </a:pPr>
            <a:r>
              <a:rPr lang="es-ES" altLang="es-ES_tradnl" dirty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es-ES" altLang="es-ES_tradnl" u="sng" dirty="0">
                <a:solidFill>
                  <a:schemeClr val="bg2"/>
                </a:solidFill>
                <a:sym typeface="Wingdings" pitchFamily="2" charset="2"/>
              </a:rPr>
              <a:t/>
            </a:r>
            <a:br>
              <a:rPr lang="es-ES" altLang="es-ES_tradnl" u="sng" dirty="0">
                <a:solidFill>
                  <a:schemeClr val="bg2"/>
                </a:solidFill>
                <a:sym typeface="Wingdings" pitchFamily="2" charset="2"/>
              </a:rPr>
            </a:br>
            <a:r>
              <a:rPr lang="es-ES" altLang="es-ES_tradnl" sz="1600" baseline="-10000" dirty="0"/>
              <a:t>K</a:t>
            </a:r>
            <a:r>
              <a:rPr lang="es-ES" altLang="es-ES_tradnl" sz="1200" baseline="-25000" dirty="0"/>
              <a:t> =</a:t>
            </a:r>
            <a:r>
              <a:rPr lang="es-ES" altLang="es-ES_tradnl" sz="1200" dirty="0"/>
              <a:t> </a:t>
            </a:r>
            <a:r>
              <a:rPr lang="es-ES" altLang="es-ES_tradnl" sz="1200" u="sng" dirty="0"/>
              <a:t>concentración medida en un punto</a:t>
            </a:r>
            <a:r>
              <a:rPr lang="es-ES" altLang="es-ES_tradnl" sz="1200" dirty="0"/>
              <a:t>	</a:t>
            </a:r>
          </a:p>
          <a:p>
            <a:pPr>
              <a:buFontTx/>
              <a:buNone/>
            </a:pPr>
            <a:r>
              <a:rPr lang="es-ES" altLang="es-ES_tradnl" sz="1200" dirty="0"/>
              <a:t>         tasa de emisión de la fuente</a:t>
            </a:r>
          </a:p>
          <a:p>
            <a:endParaRPr lang="es-ES_tradnl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3189054-7936-44B3-B3B4-A951A1EAF29E}" type="slidenum">
              <a:rPr lang="en-US" altLang="en-US" smtClean="0"/>
              <a:pPr>
                <a:defRPr/>
              </a:pPr>
              <a:t>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592149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3189054-7936-44B3-B3B4-A951A1EAF29E}" type="slidenum">
              <a:rPr lang="en-US" altLang="en-US" smtClean="0"/>
              <a:pPr>
                <a:defRPr/>
              </a:pPr>
              <a:t>20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531434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3189054-7936-44B3-B3B4-A951A1EAF29E}" type="slidenum">
              <a:rPr lang="en-US" altLang="en-US" smtClean="0"/>
              <a:pPr>
                <a:defRPr/>
              </a:pPr>
              <a:t>21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704898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3189054-7936-44B3-B3B4-A951A1EAF29E}" type="slidenum">
              <a:rPr lang="en-US" altLang="en-US" smtClean="0"/>
              <a:pPr>
                <a:defRPr/>
              </a:pPr>
              <a:t>22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469797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black">
          <a:xfrm>
            <a:off x="3505200" y="6019800"/>
            <a:ext cx="2209800" cy="661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800" b="1">
                <a:solidFill>
                  <a:schemeClr val="hlink"/>
                </a:solidFill>
                <a:latin typeface="Arial" charset="0"/>
              </a:defRPr>
            </a:lvl1pPr>
            <a:lvl2pPr marL="742950" indent="-285750" eaLnBrk="0" hangingPunct="0">
              <a:defRPr sz="2800" b="1">
                <a:solidFill>
                  <a:schemeClr val="hlink"/>
                </a:solidFill>
                <a:latin typeface="Arial" charset="0"/>
              </a:defRPr>
            </a:lvl2pPr>
            <a:lvl3pPr marL="1143000" indent="-228600" eaLnBrk="0" hangingPunct="0">
              <a:defRPr sz="2800" b="1">
                <a:solidFill>
                  <a:schemeClr val="hlink"/>
                </a:solidFill>
                <a:latin typeface="Arial" charset="0"/>
              </a:defRPr>
            </a:lvl3pPr>
            <a:lvl4pPr marL="1600200" indent="-228600" eaLnBrk="0" hangingPunct="0">
              <a:defRPr sz="2800" b="1">
                <a:solidFill>
                  <a:schemeClr val="hlink"/>
                </a:solidFill>
                <a:latin typeface="Arial" charset="0"/>
              </a:defRPr>
            </a:lvl4pPr>
            <a:lvl5pPr marL="2057400" indent="-228600" eaLnBrk="0" hangingPunct="0">
              <a:defRPr sz="2800" b="1">
                <a:solidFill>
                  <a:schemeClr val="hlink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hlink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hlink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hlink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hlink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en-GB" altLang="en-US" sz="2400">
                <a:solidFill>
                  <a:srgbClr val="FFFFFF"/>
                </a:solidFill>
              </a:rPr>
              <a:t>IAEA</a:t>
            </a:r>
          </a:p>
          <a:p>
            <a:pPr algn="ctr" eaLnBrk="1" hangingPunct="1">
              <a:spcBef>
                <a:spcPct val="50000"/>
              </a:spcBef>
              <a:defRPr/>
            </a:pPr>
            <a:r>
              <a:rPr lang="en-GB" altLang="en-US" sz="900">
                <a:solidFill>
                  <a:srgbClr val="FFFFFF"/>
                </a:solidFill>
              </a:rPr>
              <a:t>International Atomic Energy Agency</a:t>
            </a:r>
          </a:p>
        </p:txBody>
      </p:sp>
      <p:pic>
        <p:nvPicPr>
          <p:cNvPr id="5" name="Picture 3" descr="IAEAlogo_Black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black">
          <a:xfrm>
            <a:off x="4114800" y="5105400"/>
            <a:ext cx="10509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45791" dir="3378596" algn="ctr" rotWithShape="0">
                    <a:srgbClr val="5F5F5F">
                      <a:alpha val="50000"/>
                    </a:srgbClr>
                  </a:outerShdw>
                </a:effectLst>
              </a14:hiddenEffects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hidden">
          <a:xfrm>
            <a:off x="0" y="0"/>
            <a:ext cx="9144000" cy="686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7493" name="Rectangle 5"/>
          <p:cNvSpPr>
            <a:spLocks noGrp="1" noChangeArrowheads="1"/>
          </p:cNvSpPr>
          <p:nvPr>
            <p:ph type="ctrTitle"/>
          </p:nvPr>
        </p:nvSpPr>
        <p:spPr bwMode="gray">
          <a:xfrm>
            <a:off x="0" y="1000125"/>
            <a:ext cx="9144000" cy="17716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altLang="en-US" noProof="0"/>
              <a:t>Click to edit Master title style</a:t>
            </a:r>
          </a:p>
        </p:txBody>
      </p:sp>
      <p:sp>
        <p:nvSpPr>
          <p:cNvPr id="44749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0" y="2797175"/>
            <a:ext cx="9144000" cy="1727200"/>
          </a:xfrm>
        </p:spPr>
        <p:txBody>
          <a:bodyPr anchor="ctr" anchorCtr="1"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GB" altLang="en-US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0546566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769958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19888" y="98425"/>
            <a:ext cx="2147887" cy="59975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4638" y="98425"/>
            <a:ext cx="6292850" cy="59975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055902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2575" y="98425"/>
            <a:ext cx="8534400" cy="762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74638" y="1524000"/>
            <a:ext cx="4219575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524000"/>
            <a:ext cx="4221162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272801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489489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61192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4638" y="1524000"/>
            <a:ext cx="4219575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524000"/>
            <a:ext cx="4221162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624558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858122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170328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2071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29179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763625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F0D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026" descr="IAEAlogo_Black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black">
          <a:xfrm>
            <a:off x="304800" y="6110288"/>
            <a:ext cx="685800" cy="59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45791" dir="3378596" algn="ctr" rotWithShape="0">
                    <a:srgbClr val="5F5F5F">
                      <a:alpha val="50000"/>
                    </a:srgbClr>
                  </a:outerShdw>
                </a:effectLst>
              </a14:hiddenEffects>
            </a:ext>
          </a:extLst>
        </p:spPr>
      </p:pic>
      <p:sp>
        <p:nvSpPr>
          <p:cNvPr id="1027" name="Text Box 1027"/>
          <p:cNvSpPr txBox="1">
            <a:spLocks noChangeArrowheads="1"/>
          </p:cNvSpPr>
          <p:nvPr/>
        </p:nvSpPr>
        <p:spPr bwMode="black">
          <a:xfrm>
            <a:off x="990600" y="6202363"/>
            <a:ext cx="91440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800" b="1">
                <a:solidFill>
                  <a:schemeClr val="hlink"/>
                </a:solidFill>
                <a:latin typeface="Arial" charset="0"/>
              </a:defRPr>
            </a:lvl1pPr>
            <a:lvl2pPr marL="742950" indent="-285750" eaLnBrk="0" hangingPunct="0">
              <a:defRPr sz="2800" b="1">
                <a:solidFill>
                  <a:schemeClr val="hlink"/>
                </a:solidFill>
                <a:latin typeface="Arial" charset="0"/>
              </a:defRPr>
            </a:lvl2pPr>
            <a:lvl3pPr marL="1143000" indent="-228600" eaLnBrk="0" hangingPunct="0">
              <a:defRPr sz="2800" b="1">
                <a:solidFill>
                  <a:schemeClr val="hlink"/>
                </a:solidFill>
                <a:latin typeface="Arial" charset="0"/>
              </a:defRPr>
            </a:lvl3pPr>
            <a:lvl4pPr marL="1600200" indent="-228600" eaLnBrk="0" hangingPunct="0">
              <a:defRPr sz="2800" b="1">
                <a:solidFill>
                  <a:schemeClr val="hlink"/>
                </a:solidFill>
                <a:latin typeface="Arial" charset="0"/>
              </a:defRPr>
            </a:lvl4pPr>
            <a:lvl5pPr marL="2057400" indent="-228600" eaLnBrk="0" hangingPunct="0">
              <a:defRPr sz="2800" b="1">
                <a:solidFill>
                  <a:schemeClr val="hlink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hlink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hlink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hlink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hlink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GB" altLang="en-US" sz="2200">
                <a:solidFill>
                  <a:srgbClr val="FFFFFF"/>
                </a:solidFill>
              </a:rPr>
              <a:t>IAEA</a:t>
            </a:r>
          </a:p>
        </p:txBody>
      </p:sp>
      <p:pic>
        <p:nvPicPr>
          <p:cNvPr id="1028" name="Picture 1028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hidden">
          <a:xfrm>
            <a:off x="0" y="0"/>
            <a:ext cx="9144000" cy="686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9" name="Rectangle 1029"/>
          <p:cNvSpPr>
            <a:spLocks noGrp="1" noChangeArrowheads="1"/>
          </p:cNvSpPr>
          <p:nvPr>
            <p:ph type="title"/>
          </p:nvPr>
        </p:nvSpPr>
        <p:spPr bwMode="black">
          <a:xfrm>
            <a:off x="282575" y="98425"/>
            <a:ext cx="8534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title style</a:t>
            </a:r>
          </a:p>
        </p:txBody>
      </p:sp>
      <p:sp>
        <p:nvSpPr>
          <p:cNvPr id="1030" name="Rectangle 1030"/>
          <p:cNvSpPr>
            <a:spLocks noGrp="1" noChangeArrowheads="1"/>
          </p:cNvSpPr>
          <p:nvPr>
            <p:ph type="body" idx="1"/>
          </p:nvPr>
        </p:nvSpPr>
        <p:spPr bwMode="gray">
          <a:xfrm>
            <a:off x="274638" y="1524000"/>
            <a:ext cx="8593137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dirty="0"/>
              <a:t>Click to edit Master text styles</a:t>
            </a:r>
          </a:p>
          <a:p>
            <a:pPr lvl="1"/>
            <a:r>
              <a:rPr lang="en-GB" altLang="en-US" dirty="0"/>
              <a:t>Second level</a:t>
            </a:r>
          </a:p>
          <a:p>
            <a:pPr lvl="2"/>
            <a:r>
              <a:rPr lang="en-GB" altLang="en-US" dirty="0"/>
              <a:t>Third level</a:t>
            </a:r>
          </a:p>
          <a:p>
            <a:pPr lvl="3"/>
            <a:r>
              <a:rPr lang="en-GB" altLang="en-US" dirty="0"/>
              <a:t>Fourth level</a:t>
            </a:r>
          </a:p>
          <a:p>
            <a:pPr lvl="4"/>
            <a:r>
              <a:rPr lang="en-GB" altLang="en-US" dirty="0"/>
              <a:t>Fifth level</a:t>
            </a:r>
          </a:p>
        </p:txBody>
      </p:sp>
      <p:sp>
        <p:nvSpPr>
          <p:cNvPr id="1031" name="Text Box 1034"/>
          <p:cNvSpPr txBox="1">
            <a:spLocks noChangeArrowheads="1"/>
          </p:cNvSpPr>
          <p:nvPr userDrawn="1"/>
        </p:nvSpPr>
        <p:spPr bwMode="auto">
          <a:xfrm>
            <a:off x="6705600" y="6324600"/>
            <a:ext cx="24384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800" b="1">
                <a:solidFill>
                  <a:schemeClr val="hlink"/>
                </a:solidFill>
                <a:latin typeface="Arial" charset="0"/>
              </a:defRPr>
            </a:lvl1pPr>
            <a:lvl2pPr marL="742950" indent="-285750" eaLnBrk="0" hangingPunct="0">
              <a:defRPr sz="2800" b="1">
                <a:solidFill>
                  <a:schemeClr val="hlink"/>
                </a:solidFill>
                <a:latin typeface="Arial" charset="0"/>
              </a:defRPr>
            </a:lvl2pPr>
            <a:lvl3pPr marL="1143000" indent="-228600" eaLnBrk="0" hangingPunct="0">
              <a:defRPr sz="2800" b="1">
                <a:solidFill>
                  <a:schemeClr val="hlink"/>
                </a:solidFill>
                <a:latin typeface="Arial" charset="0"/>
              </a:defRPr>
            </a:lvl3pPr>
            <a:lvl4pPr marL="1600200" indent="-228600" eaLnBrk="0" hangingPunct="0">
              <a:defRPr sz="2800" b="1">
                <a:solidFill>
                  <a:schemeClr val="hlink"/>
                </a:solidFill>
                <a:latin typeface="Arial" charset="0"/>
              </a:defRPr>
            </a:lvl4pPr>
            <a:lvl5pPr marL="2057400" indent="-228600" eaLnBrk="0" hangingPunct="0">
              <a:defRPr sz="2800" b="1">
                <a:solidFill>
                  <a:schemeClr val="hlink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hlink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hlink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hlink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hlink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z="1200" b="0" dirty="0" err="1">
                <a:solidFill>
                  <a:schemeClr val="tx2"/>
                </a:solidFill>
              </a:rPr>
              <a:t>Página</a:t>
            </a:r>
            <a:r>
              <a:rPr lang="en-US" altLang="en-US" sz="1200" b="0" dirty="0">
                <a:solidFill>
                  <a:schemeClr val="tx2"/>
                </a:solidFill>
              </a:rPr>
              <a:t> </a:t>
            </a:r>
            <a:fld id="{90594FC5-E768-4352-AD4C-B05F0C3A47C4}" type="slidenum">
              <a:rPr lang="en-US" altLang="en-US" sz="1200" b="0" smtClean="0">
                <a:solidFill>
                  <a:schemeClr val="tx2"/>
                </a:solidFill>
              </a:rPr>
              <a:pPr eaLnBrk="1" hangingPunct="1">
                <a:defRPr/>
              </a:pPr>
              <a:t>‹nº›</a:t>
            </a:fld>
            <a:endParaRPr lang="en-US" altLang="en-US" sz="1200" b="0" dirty="0">
              <a:solidFill>
                <a:schemeClr val="tx2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</p:sldLayoutIdLst>
  <p:hf sldNum="0" hdr="0" ftr="0" dt="0"/>
  <p:txStyles>
    <p:titleStyle>
      <a:lvl1pPr algn="ctr" rtl="0" eaLnBrk="0" fontAlgn="base" hangingPunct="0">
        <a:spcBef>
          <a:spcPct val="2000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2000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2000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2000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2000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2000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2000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2000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2000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10000"/>
        <a:buChar char="•"/>
        <a:defRPr sz="3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10000"/>
        <a:buChar char="•"/>
        <a:defRPr sz="2800">
          <a:solidFill>
            <a:schemeClr val="tx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10000"/>
        <a:buChar char="•"/>
        <a:defRPr sz="2400">
          <a:solidFill>
            <a:schemeClr val="tx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10000"/>
        <a:buChar char="•"/>
        <a:defRPr sz="2400">
          <a:solidFill>
            <a:schemeClr val="tx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10000"/>
        <a:buChar char="•"/>
        <a:defRPr sz="2400">
          <a:solidFill>
            <a:schemeClr val="tx2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0000"/>
        <a:buChar char="•"/>
        <a:defRPr sz="2400">
          <a:solidFill>
            <a:schemeClr val="tx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0000"/>
        <a:buChar char="•"/>
        <a:defRPr sz="2400">
          <a:solidFill>
            <a:schemeClr val="tx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0000"/>
        <a:buChar char="•"/>
        <a:defRPr sz="2400">
          <a:solidFill>
            <a:schemeClr val="tx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0000"/>
        <a:buChar char="•"/>
        <a:defRPr sz="24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703263" y="6248400"/>
            <a:ext cx="18986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800" b="1">
                <a:solidFill>
                  <a:schemeClr val="hlink"/>
                </a:solidFill>
                <a:latin typeface="Arial" charset="0"/>
              </a:defRPr>
            </a:lvl1pPr>
            <a:lvl2pPr marL="742950" indent="-285750" eaLnBrk="0" hangingPunct="0">
              <a:defRPr sz="2800" b="1">
                <a:solidFill>
                  <a:schemeClr val="hlink"/>
                </a:solidFill>
                <a:latin typeface="Arial" charset="0"/>
              </a:defRPr>
            </a:lvl2pPr>
            <a:lvl3pPr marL="1143000" indent="-228600" eaLnBrk="0" hangingPunct="0">
              <a:defRPr sz="2800" b="1">
                <a:solidFill>
                  <a:schemeClr val="hlink"/>
                </a:solidFill>
                <a:latin typeface="Arial" charset="0"/>
              </a:defRPr>
            </a:lvl3pPr>
            <a:lvl4pPr marL="1600200" indent="-228600" eaLnBrk="0" hangingPunct="0">
              <a:defRPr sz="2800" b="1">
                <a:solidFill>
                  <a:schemeClr val="hlink"/>
                </a:solidFill>
                <a:latin typeface="Arial" charset="0"/>
              </a:defRPr>
            </a:lvl4pPr>
            <a:lvl5pPr marL="2057400" indent="-228600" eaLnBrk="0" hangingPunct="0">
              <a:defRPr sz="2800" b="1">
                <a:solidFill>
                  <a:schemeClr val="hlink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hlink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hlink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hlink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hlink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3165475" y="6248400"/>
            <a:ext cx="28130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800" b="1">
                <a:solidFill>
                  <a:schemeClr val="hlink"/>
                </a:solidFill>
                <a:latin typeface="Arial" charset="0"/>
              </a:defRPr>
            </a:lvl1pPr>
            <a:lvl2pPr marL="742950" indent="-285750" eaLnBrk="0" hangingPunct="0">
              <a:defRPr sz="2800" b="1">
                <a:solidFill>
                  <a:schemeClr val="hlink"/>
                </a:solidFill>
                <a:latin typeface="Arial" charset="0"/>
              </a:defRPr>
            </a:lvl2pPr>
            <a:lvl3pPr marL="1143000" indent="-228600" eaLnBrk="0" hangingPunct="0">
              <a:defRPr sz="2800" b="1">
                <a:solidFill>
                  <a:schemeClr val="hlink"/>
                </a:solidFill>
                <a:latin typeface="Arial" charset="0"/>
              </a:defRPr>
            </a:lvl3pPr>
            <a:lvl4pPr marL="1600200" indent="-228600" eaLnBrk="0" hangingPunct="0">
              <a:defRPr sz="2800" b="1">
                <a:solidFill>
                  <a:schemeClr val="hlink"/>
                </a:solidFill>
                <a:latin typeface="Arial" charset="0"/>
              </a:defRPr>
            </a:lvl4pPr>
            <a:lvl5pPr marL="2057400" indent="-228600" eaLnBrk="0" hangingPunct="0">
              <a:defRPr sz="2800" b="1">
                <a:solidFill>
                  <a:schemeClr val="hlink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hlink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hlink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hlink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hlink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076" name="Rectangle 11"/>
          <p:cNvSpPr>
            <a:spLocks noChangeArrowheads="1"/>
          </p:cNvSpPr>
          <p:nvPr/>
        </p:nvSpPr>
        <p:spPr bwMode="gray">
          <a:xfrm>
            <a:off x="381000" y="2286000"/>
            <a:ext cx="8458200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800" b="1">
                <a:solidFill>
                  <a:schemeClr val="hlink"/>
                </a:solidFill>
                <a:latin typeface="Arial" charset="0"/>
              </a:defRPr>
            </a:lvl1pPr>
            <a:lvl2pPr marL="742950" indent="-285750" eaLnBrk="0" hangingPunct="0">
              <a:defRPr sz="2800" b="1">
                <a:solidFill>
                  <a:schemeClr val="hlink"/>
                </a:solidFill>
                <a:latin typeface="Arial" charset="0"/>
              </a:defRPr>
            </a:lvl2pPr>
            <a:lvl3pPr marL="1143000" indent="-228600" eaLnBrk="0" hangingPunct="0">
              <a:defRPr sz="2800" b="1">
                <a:solidFill>
                  <a:schemeClr val="hlink"/>
                </a:solidFill>
                <a:latin typeface="Arial" charset="0"/>
              </a:defRPr>
            </a:lvl3pPr>
            <a:lvl4pPr marL="1600200" indent="-228600" eaLnBrk="0" hangingPunct="0">
              <a:defRPr sz="2800" b="1">
                <a:solidFill>
                  <a:schemeClr val="hlink"/>
                </a:solidFill>
                <a:latin typeface="Arial" charset="0"/>
              </a:defRPr>
            </a:lvl4pPr>
            <a:lvl5pPr marL="2057400" indent="-228600" eaLnBrk="0" hangingPunct="0">
              <a:defRPr sz="2800" b="1">
                <a:solidFill>
                  <a:schemeClr val="hlink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hlink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hlink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hlink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hlink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110000"/>
            </a:pPr>
            <a:r>
              <a:rPr lang="es-ES_tradnl" altLang="en-US" sz="3600" dirty="0">
                <a:solidFill>
                  <a:schemeClr val="tx2"/>
                </a:solidFill>
              </a:rPr>
              <a:t>Lección 11 </a:t>
            </a:r>
          </a:p>
          <a:p>
            <a:pPr algn="ctr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110000"/>
            </a:pPr>
            <a:endParaRPr lang="es-ES_tradnl" altLang="en-US" sz="3600" dirty="0">
              <a:solidFill>
                <a:schemeClr val="tx2"/>
              </a:solidFill>
            </a:endParaRPr>
          </a:p>
          <a:p>
            <a:pPr algn="ctr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110000"/>
            </a:pPr>
            <a:r>
              <a:rPr lang="es-ES_tradnl" altLang="en-US" sz="3600" dirty="0">
                <a:solidFill>
                  <a:schemeClr val="tx2"/>
                </a:solidFill>
              </a:rPr>
              <a:t>Monitorización de gases </a:t>
            </a:r>
            <a:r>
              <a:rPr lang="es-ES_tradnl" altLang="en-US" sz="3600" dirty="0" smtClean="0">
                <a:solidFill>
                  <a:schemeClr val="tx2"/>
                </a:solidFill>
              </a:rPr>
              <a:t>nobles </a:t>
            </a:r>
            <a:r>
              <a:rPr lang="es-ES" altLang="es-ES_tradnl" sz="3600"/>
              <a:t>en el lugar de trabajo</a:t>
            </a:r>
            <a:endParaRPr lang="en-US" altLang="en-US" sz="36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_tradnl" dirty="0"/>
              <a:t>Circuito de muestreo de aire</a:t>
            </a:r>
            <a:endParaRPr lang="en-US" altLang="en-US" u="sng" dirty="0"/>
          </a:p>
        </p:txBody>
      </p:sp>
      <p:sp>
        <p:nvSpPr>
          <p:cNvPr id="424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219200"/>
            <a:ext cx="8604250" cy="4775200"/>
          </a:xfrm>
        </p:spPr>
        <p:txBody>
          <a:bodyPr/>
          <a:lstStyle/>
          <a:p>
            <a:pPr algn="just"/>
            <a:r>
              <a:rPr lang="es-ES_tradnl" sz="2400" dirty="0"/>
              <a:t>Si el detector no está directamente instalado en el área de interés, se puede muestrear y extraer el gas del área controlada hacia la celda de medición.</a:t>
            </a:r>
          </a:p>
          <a:p>
            <a:pPr algn="just"/>
            <a:endParaRPr lang="en-US" altLang="en-US" sz="2600" dirty="0"/>
          </a:p>
          <a:p>
            <a:pPr algn="just"/>
            <a:r>
              <a:rPr lang="es-ES_tradnl" sz="2400" dirty="0"/>
              <a:t>En este caso, se debe tener en cuenta el tiempo de demora entre el punto de muestreo y la celda de medición debido a la corta vida media de los isótopos.</a:t>
            </a:r>
          </a:p>
          <a:p>
            <a:pPr algn="just"/>
            <a:endParaRPr lang="en-US" altLang="en-US" sz="2400" dirty="0"/>
          </a:p>
          <a:p>
            <a:pPr algn="just"/>
            <a:r>
              <a:rPr lang="es-ES_tradnl" sz="2400" dirty="0"/>
              <a:t>Los gases nobles no son retenidos ni eliminados en las paredes de la línea de muestreo.</a:t>
            </a:r>
            <a:endParaRPr lang="en-US" altLang="en-US" sz="2400" dirty="0"/>
          </a:p>
        </p:txBody>
      </p:sp>
    </p:spTree>
    <p:extLst>
      <p:ext uri="{BB962C8B-B14F-4D97-AF65-F5344CB8AC3E}">
        <p14:creationId xmlns:p14="http://schemas.microsoft.com/office/powerpoint/2010/main" val="4636865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600200"/>
            <a:ext cx="8604250" cy="4775200"/>
          </a:xfrm>
        </p:spPr>
        <p:txBody>
          <a:bodyPr/>
          <a:lstStyle/>
          <a:p>
            <a:pPr>
              <a:buFontTx/>
              <a:buNone/>
            </a:pPr>
            <a:endParaRPr lang="en-US" altLang="en-US" dirty="0"/>
          </a:p>
          <a:p>
            <a:pPr>
              <a:buFontTx/>
              <a:buNone/>
            </a:pPr>
            <a:endParaRPr lang="en-US" altLang="en-US" dirty="0"/>
          </a:p>
          <a:p>
            <a:pPr marL="0" indent="0" algn="ctr">
              <a:buNone/>
            </a:pPr>
            <a:r>
              <a:rPr lang="es-ES_tradnl" sz="4000" dirty="0"/>
              <a:t>Ejemplos de monitores de gases nobles</a:t>
            </a:r>
          </a:p>
        </p:txBody>
      </p:sp>
    </p:spTree>
    <p:extLst>
      <p:ext uri="{BB962C8B-B14F-4D97-AF65-F5344CB8AC3E}">
        <p14:creationId xmlns:p14="http://schemas.microsoft.com/office/powerpoint/2010/main" val="17783132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13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76200"/>
            <a:ext cx="8915400" cy="838200"/>
          </a:xfrm>
        </p:spPr>
        <p:txBody>
          <a:bodyPr/>
          <a:lstStyle/>
          <a:p>
            <a:pPr marL="609600" indent="-609600" algn="l"/>
            <a:r>
              <a:rPr lang="es-ES_tradnl" sz="2000" dirty="0"/>
              <a:t>Celda de medición con diodo de silicio o detector de centelleo</a:t>
            </a:r>
            <a:endParaRPr lang="en-US" altLang="en-US" sz="2000" dirty="0"/>
          </a:p>
        </p:txBody>
      </p:sp>
      <p:sp>
        <p:nvSpPr>
          <p:cNvPr id="432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19200"/>
            <a:ext cx="8604250" cy="4775200"/>
          </a:xfrm>
        </p:spPr>
        <p:txBody>
          <a:bodyPr/>
          <a:lstStyle/>
          <a:p>
            <a:pPr algn="just">
              <a:lnSpc>
                <a:spcPct val="80000"/>
              </a:lnSpc>
              <a:buFontTx/>
              <a:buNone/>
            </a:pPr>
            <a:r>
              <a:rPr lang="es-ES_tradnl" altLang="en-US" sz="2400" dirty="0"/>
              <a:t>Ventajas</a:t>
            </a:r>
            <a:r>
              <a:rPr lang="en-GB" altLang="en-US" sz="2400" dirty="0"/>
              <a:t>: </a:t>
            </a:r>
          </a:p>
          <a:p>
            <a:pPr algn="just">
              <a:lnSpc>
                <a:spcPct val="80000"/>
              </a:lnSpc>
              <a:buFontTx/>
              <a:buNone/>
            </a:pPr>
            <a:endParaRPr lang="en-GB" altLang="en-US" sz="2400" dirty="0"/>
          </a:p>
          <a:p>
            <a:pPr algn="just">
              <a:lnSpc>
                <a:spcPct val="80000"/>
              </a:lnSpc>
            </a:pPr>
            <a:r>
              <a:rPr lang="es-ES_tradnl" sz="2400" dirty="0"/>
              <a:t>m</a:t>
            </a:r>
            <a:r>
              <a:rPr lang="es-ES_tradnl" sz="2400" dirty="0" smtClean="0"/>
              <a:t>onitor </a:t>
            </a:r>
            <a:r>
              <a:rPr lang="es-ES_tradnl" sz="2400" dirty="0"/>
              <a:t>de tamaño </a:t>
            </a:r>
            <a:r>
              <a:rPr lang="es-ES_tradnl" sz="2400" dirty="0" smtClean="0"/>
              <a:t>pequeño;</a:t>
            </a:r>
            <a:endParaRPr lang="es-ES_tradnl" sz="2400" dirty="0"/>
          </a:p>
          <a:p>
            <a:pPr algn="just">
              <a:lnSpc>
                <a:spcPct val="80000"/>
              </a:lnSpc>
            </a:pPr>
            <a:endParaRPr lang="en-GB" altLang="en-US" sz="2400" dirty="0"/>
          </a:p>
          <a:p>
            <a:pPr algn="just">
              <a:lnSpc>
                <a:spcPct val="80000"/>
              </a:lnSpc>
            </a:pPr>
            <a:r>
              <a:rPr lang="es-ES_tradnl" sz="2400" dirty="0"/>
              <a:t>l</a:t>
            </a:r>
            <a:r>
              <a:rPr lang="es-ES_tradnl" sz="2400" dirty="0" smtClean="0"/>
              <a:t>ímite </a:t>
            </a:r>
            <a:r>
              <a:rPr lang="es-ES_tradnl" sz="2400" dirty="0"/>
              <a:t>de detección inferior bajo: una cámara de 100 ml tiene un límite de detección similar al de una cámara de ionización de 10 </a:t>
            </a:r>
            <a:r>
              <a:rPr lang="es-ES_tradnl" sz="2400" dirty="0" smtClean="0"/>
              <a:t>litros;</a:t>
            </a:r>
            <a:endParaRPr lang="es-ES_tradnl" sz="2400" dirty="0"/>
          </a:p>
          <a:p>
            <a:pPr algn="just">
              <a:lnSpc>
                <a:spcPct val="80000"/>
              </a:lnSpc>
            </a:pPr>
            <a:endParaRPr lang="en-GB" altLang="en-US" sz="2400" dirty="0"/>
          </a:p>
          <a:p>
            <a:pPr algn="just">
              <a:lnSpc>
                <a:spcPct val="80000"/>
              </a:lnSpc>
            </a:pPr>
            <a:r>
              <a:rPr lang="es-ES_tradnl" sz="2400" dirty="0"/>
              <a:t>u</a:t>
            </a:r>
            <a:r>
              <a:rPr lang="es-ES_tradnl" sz="2400" dirty="0" smtClean="0"/>
              <a:t>tilizable </a:t>
            </a:r>
            <a:r>
              <a:rPr lang="es-ES_tradnl" sz="2400" dirty="0"/>
              <a:t>con alta radiación de fondo de rayos gamma debido al pequeño tamaño y a la posibilidad de blindaje eficiente sin peso </a:t>
            </a:r>
            <a:r>
              <a:rPr lang="es-ES_tradnl" sz="2400" dirty="0" smtClean="0"/>
              <a:t>excesivo, y</a:t>
            </a:r>
            <a:endParaRPr lang="es-ES_tradnl" sz="2400" dirty="0"/>
          </a:p>
          <a:p>
            <a:pPr algn="just">
              <a:lnSpc>
                <a:spcPct val="80000"/>
              </a:lnSpc>
            </a:pPr>
            <a:endParaRPr lang="es-ES_tradnl" altLang="en-US" sz="2400" dirty="0"/>
          </a:p>
          <a:p>
            <a:pPr algn="just">
              <a:lnSpc>
                <a:spcPct val="80000"/>
              </a:lnSpc>
            </a:pPr>
            <a:r>
              <a:rPr lang="es-ES_tradnl" sz="2400" dirty="0"/>
              <a:t>b</a:t>
            </a:r>
            <a:r>
              <a:rPr lang="es-ES_tradnl" sz="2400" dirty="0" smtClean="0"/>
              <a:t>aja </a:t>
            </a:r>
            <a:r>
              <a:rPr lang="es-ES_tradnl" sz="2400" dirty="0"/>
              <a:t>influencia en la sensibilidad a la variación de </a:t>
            </a:r>
            <a:r>
              <a:rPr lang="es-ES_tradnl" sz="2400" dirty="0" smtClean="0"/>
              <a:t>temperatura.</a:t>
            </a:r>
            <a:endParaRPr lang="en-GB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706100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15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0"/>
            <a:ext cx="8604250" cy="1093365"/>
          </a:xfrm>
        </p:spPr>
        <p:txBody>
          <a:bodyPr/>
          <a:lstStyle/>
          <a:p>
            <a:pPr algn="l"/>
            <a:r>
              <a:rPr lang="es-ES_tradnl" sz="2000" dirty="0"/>
              <a:t>Celda de medición con diodo de silicio o detector de centelleo</a:t>
            </a:r>
            <a:endParaRPr lang="en-US" altLang="en-US" sz="2000" u="sng" dirty="0"/>
          </a:p>
        </p:txBody>
      </p:sp>
      <p:sp>
        <p:nvSpPr>
          <p:cNvPr id="433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447800"/>
            <a:ext cx="8604250" cy="4495800"/>
          </a:xfrm>
        </p:spPr>
        <p:txBody>
          <a:bodyPr/>
          <a:lstStyle/>
          <a:p>
            <a:pPr marL="0" indent="0">
              <a:buNone/>
            </a:pPr>
            <a:r>
              <a:rPr lang="es-ES_tradnl" altLang="en-US" sz="2400" dirty="0"/>
              <a:t>Ventajas: </a:t>
            </a:r>
          </a:p>
          <a:p>
            <a:r>
              <a:rPr lang="es-ES_tradnl" sz="2400" dirty="0"/>
              <a:t>i</a:t>
            </a:r>
            <a:r>
              <a:rPr lang="es-ES_tradnl" sz="2400" dirty="0" smtClean="0"/>
              <a:t>nsensible </a:t>
            </a:r>
            <a:r>
              <a:rPr lang="es-ES_tradnl" sz="2400" dirty="0"/>
              <a:t>a la </a:t>
            </a:r>
            <a:r>
              <a:rPr lang="es-ES_tradnl" sz="2400" dirty="0" smtClean="0"/>
              <a:t>humedad</a:t>
            </a:r>
            <a:r>
              <a:rPr lang="es-ES_tradnl" sz="2400" dirty="0"/>
              <a:t>;</a:t>
            </a:r>
          </a:p>
          <a:p>
            <a:r>
              <a:rPr lang="es-ES_tradnl" sz="2400" dirty="0"/>
              <a:t>b</a:t>
            </a:r>
            <a:r>
              <a:rPr lang="es-ES_tradnl" sz="2400" dirty="0" smtClean="0"/>
              <a:t>ajo costo, y</a:t>
            </a:r>
            <a:endParaRPr lang="es-ES_tradnl" sz="2400" dirty="0"/>
          </a:p>
          <a:p>
            <a:r>
              <a:rPr lang="es-ES_tradnl" sz="2400" dirty="0"/>
              <a:t>b</a:t>
            </a:r>
            <a:r>
              <a:rPr lang="es-ES_tradnl" sz="2400" dirty="0" smtClean="0"/>
              <a:t>ajos </a:t>
            </a:r>
            <a:r>
              <a:rPr lang="es-ES_tradnl" sz="2400" dirty="0"/>
              <a:t>costo inicial y de mantenimiento.</a:t>
            </a:r>
          </a:p>
          <a:p>
            <a:endParaRPr lang="es-ES_tradnl" altLang="en-US" sz="2400" dirty="0"/>
          </a:p>
          <a:p>
            <a:pPr algn="just">
              <a:buFontTx/>
              <a:buNone/>
            </a:pPr>
            <a:r>
              <a:rPr lang="es-ES_tradnl" altLang="en-US" sz="2400" dirty="0"/>
              <a:t>Limitaciones:</a:t>
            </a:r>
          </a:p>
          <a:p>
            <a:pPr algn="just"/>
            <a:r>
              <a:rPr lang="es-ES_tradnl" sz="2400" dirty="0"/>
              <a:t>s</a:t>
            </a:r>
            <a:r>
              <a:rPr lang="es-ES_tradnl" sz="2400" dirty="0" smtClean="0"/>
              <a:t>ensible </a:t>
            </a:r>
            <a:r>
              <a:rPr lang="es-ES_tradnl" sz="2400" dirty="0"/>
              <a:t>a la presión: la medición es proporcional a la presión dentro de la </a:t>
            </a:r>
            <a:r>
              <a:rPr lang="es-ES_tradnl" sz="2400" dirty="0" smtClean="0"/>
              <a:t>cámara, y</a:t>
            </a:r>
            <a:endParaRPr lang="es-ES_tradnl" sz="2400" dirty="0"/>
          </a:p>
          <a:p>
            <a:pPr algn="just"/>
            <a:r>
              <a:rPr lang="es-ES_tradnl" sz="2400" dirty="0"/>
              <a:t>i</a:t>
            </a:r>
            <a:r>
              <a:rPr lang="es-ES_tradnl" sz="2400" dirty="0" smtClean="0"/>
              <a:t>nterferencia </a:t>
            </a:r>
            <a:r>
              <a:rPr lang="es-ES_tradnl" sz="2400" dirty="0"/>
              <a:t>del fondo gamma; el detector debe estar blindado.</a:t>
            </a:r>
            <a:endParaRPr lang="es-ES_tradnl" altLang="en-US" dirty="0"/>
          </a:p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6103364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20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76200"/>
            <a:ext cx="8604250" cy="838200"/>
          </a:xfrm>
        </p:spPr>
        <p:txBody>
          <a:bodyPr/>
          <a:lstStyle/>
          <a:p>
            <a:r>
              <a:rPr lang="es-ES_tradnl" sz="2000" dirty="0"/>
              <a:t>Celda de medición con diodo de silicio o detector de centelleo</a:t>
            </a:r>
            <a:endParaRPr lang="en-US" altLang="en-US" sz="2000" u="sng" dirty="0"/>
          </a:p>
        </p:txBody>
      </p:sp>
      <p:sp>
        <p:nvSpPr>
          <p:cNvPr id="435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295400"/>
            <a:ext cx="8604250" cy="4775200"/>
          </a:xfrm>
        </p:spPr>
        <p:txBody>
          <a:bodyPr/>
          <a:lstStyle/>
          <a:p>
            <a:pPr>
              <a:buFontTx/>
              <a:buNone/>
            </a:pPr>
            <a:r>
              <a:rPr lang="es-ES_tradnl" sz="2400" dirty="0"/>
              <a:t>Tenga cuidado de verificar</a:t>
            </a:r>
            <a:r>
              <a:rPr lang="en-GB" altLang="en-US" sz="2400" dirty="0"/>
              <a:t>: </a:t>
            </a:r>
          </a:p>
          <a:p>
            <a:pPr>
              <a:buFontTx/>
              <a:buNone/>
            </a:pPr>
            <a:endParaRPr lang="en-GB" altLang="en-US" sz="2400" dirty="0"/>
          </a:p>
          <a:p>
            <a:pPr lvl="1"/>
            <a:r>
              <a:rPr lang="es-ES_tradnl" sz="2400" dirty="0"/>
              <a:t>la eficiencia de detección</a:t>
            </a:r>
            <a:r>
              <a:rPr lang="en-GB" sz="2400" dirty="0"/>
              <a:t>;</a:t>
            </a:r>
            <a:endParaRPr lang="en-GB" altLang="en-US" sz="2400" dirty="0"/>
          </a:p>
          <a:p>
            <a:pPr lvl="1"/>
            <a:endParaRPr lang="en-GB" altLang="en-US" sz="2400" dirty="0"/>
          </a:p>
          <a:p>
            <a:pPr lvl="1"/>
            <a:r>
              <a:rPr lang="es-ES_tradnl" sz="2400" dirty="0"/>
              <a:t>calibración del dispositivo de medición de la </a:t>
            </a:r>
            <a:r>
              <a:rPr lang="es-ES_tradnl" sz="2400" dirty="0" smtClean="0"/>
              <a:t>presión, y</a:t>
            </a:r>
            <a:endParaRPr lang="es-ES_tradnl" sz="2400" dirty="0"/>
          </a:p>
          <a:p>
            <a:pPr lvl="1"/>
            <a:endParaRPr lang="en-GB" altLang="en-US" sz="2400" dirty="0"/>
          </a:p>
          <a:p>
            <a:pPr lvl="1"/>
            <a:r>
              <a:rPr lang="es-ES_tradnl" sz="2400" dirty="0"/>
              <a:t>obstrucción del filtro de entrada.</a:t>
            </a:r>
            <a:endParaRPr lang="en-US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8772519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_tradnl" dirty="0"/>
              <a:t>Cámara de ionización</a:t>
            </a:r>
            <a:endParaRPr lang="en-US" altLang="en-US" u="sng" dirty="0"/>
          </a:p>
        </p:txBody>
      </p:sp>
      <p:sp>
        <p:nvSpPr>
          <p:cNvPr id="436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algn="just">
              <a:buFontTx/>
              <a:buNone/>
            </a:pPr>
            <a:r>
              <a:rPr lang="es-ES_tradnl" altLang="en-US" sz="2400" dirty="0"/>
              <a:t>Ventajas</a:t>
            </a:r>
            <a:r>
              <a:rPr lang="en-GB" altLang="en-US" sz="2400" dirty="0"/>
              <a:t>: </a:t>
            </a:r>
          </a:p>
          <a:p>
            <a:pPr marL="990600" lvl="1" indent="-533400" algn="just">
              <a:spcBef>
                <a:spcPts val="0"/>
              </a:spcBef>
            </a:pPr>
            <a:r>
              <a:rPr lang="es-ES_tradnl" sz="2400" dirty="0"/>
              <a:t>b</a:t>
            </a:r>
            <a:r>
              <a:rPr lang="es-ES_tradnl" sz="2400" dirty="0" smtClean="0"/>
              <a:t>ajo </a:t>
            </a:r>
            <a:r>
              <a:rPr lang="es-ES_tradnl" sz="2400" dirty="0"/>
              <a:t>costo de </a:t>
            </a:r>
            <a:r>
              <a:rPr lang="es-ES_tradnl" sz="2400" dirty="0" smtClean="0"/>
              <a:t>mantenimiento y</a:t>
            </a:r>
            <a:endParaRPr lang="es-ES_tradnl" sz="2400" dirty="0"/>
          </a:p>
          <a:p>
            <a:pPr marL="990600" lvl="1" indent="-533400" algn="just">
              <a:spcBef>
                <a:spcPts val="0"/>
              </a:spcBef>
            </a:pPr>
            <a:r>
              <a:rPr lang="es-ES_tradnl" sz="2400" dirty="0"/>
              <a:t>m</a:t>
            </a:r>
            <a:r>
              <a:rPr lang="es-ES_tradnl" sz="2400" dirty="0" smtClean="0"/>
              <a:t>onitoreo </a:t>
            </a:r>
            <a:r>
              <a:rPr lang="es-ES_tradnl" sz="2400" dirty="0"/>
              <a:t>continuo de </a:t>
            </a:r>
          </a:p>
          <a:p>
            <a:pPr marL="457200" lvl="1" indent="0" algn="just">
              <a:spcBef>
                <a:spcPts val="0"/>
              </a:spcBef>
              <a:buNone/>
            </a:pPr>
            <a:r>
              <a:rPr lang="es-ES_tradnl" sz="2400" dirty="0"/>
              <a:t>      gases nobles.</a:t>
            </a:r>
            <a:endParaRPr lang="en-GB" altLang="en-US" sz="2400" dirty="0"/>
          </a:p>
          <a:p>
            <a:pPr marL="457200" lvl="1" indent="0" algn="just">
              <a:buNone/>
            </a:pPr>
            <a:endParaRPr lang="en-GB" altLang="en-US" sz="2400" dirty="0"/>
          </a:p>
          <a:p>
            <a:pPr marL="609600" indent="-609600" algn="just">
              <a:buFontTx/>
              <a:buNone/>
            </a:pPr>
            <a:r>
              <a:rPr lang="es-ES_tradnl" altLang="en-US" sz="2400" dirty="0"/>
              <a:t>Limitaciones</a:t>
            </a:r>
            <a:r>
              <a:rPr lang="en-GB" altLang="en-US" sz="2400" dirty="0"/>
              <a:t>: </a:t>
            </a:r>
          </a:p>
          <a:p>
            <a:pPr marL="990600" lvl="1" indent="-533400" algn="just"/>
            <a:r>
              <a:rPr lang="es-ES_tradnl" sz="2400" dirty="0"/>
              <a:t>Celda de medición de la cámara de ionización más grande que el detector de diodos de </a:t>
            </a:r>
            <a:r>
              <a:rPr lang="es-ES_tradnl" sz="2400" dirty="0" smtClean="0"/>
              <a:t>silicio, y</a:t>
            </a:r>
            <a:endParaRPr lang="es-ES_tradnl" sz="2400" dirty="0"/>
          </a:p>
          <a:p>
            <a:pPr marL="990600" lvl="1" indent="-533400" algn="just"/>
            <a:r>
              <a:rPr lang="es-ES_tradnl" sz="2400" dirty="0"/>
              <a:t>l</a:t>
            </a:r>
            <a:r>
              <a:rPr lang="es-ES_tradnl" sz="2400" dirty="0" smtClean="0"/>
              <a:t>ímite </a:t>
            </a:r>
            <a:r>
              <a:rPr lang="es-ES_tradnl" sz="2400" dirty="0"/>
              <a:t>inferior de detección alto, inclusive con un volumen razonable.</a:t>
            </a:r>
          </a:p>
          <a:p>
            <a:pPr marL="990600" lvl="1" indent="-533400" algn="just"/>
            <a:endParaRPr lang="en-GB" altLang="en-US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1628" y="1295400"/>
            <a:ext cx="3362325" cy="250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248400" y="3800475"/>
            <a:ext cx="1828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200" dirty="0"/>
              <a:t>Cortesía</a:t>
            </a:r>
            <a:r>
              <a:rPr lang="en-GB" sz="1200" dirty="0"/>
              <a:t>: </a:t>
            </a:r>
            <a:r>
              <a:rPr lang="en-GB" sz="1200" dirty="0" err="1"/>
              <a:t>Doza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278390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_tradnl" dirty="0"/>
              <a:t>Cámara de ionización</a:t>
            </a:r>
            <a:endParaRPr lang="en-US" altLang="en-US" u="sng" dirty="0"/>
          </a:p>
        </p:txBody>
      </p:sp>
      <p:sp>
        <p:nvSpPr>
          <p:cNvPr id="437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s-ES_tradnl" altLang="en-US" sz="2400" dirty="0"/>
              <a:t>Limitaciones</a:t>
            </a:r>
            <a:r>
              <a:rPr lang="en-GB" altLang="en-US" sz="2400" dirty="0"/>
              <a:t>: </a:t>
            </a:r>
          </a:p>
          <a:p>
            <a:pPr marL="609600" indent="-609600" algn="just"/>
            <a:endParaRPr lang="en-GB" altLang="en-US" sz="2400" dirty="0"/>
          </a:p>
          <a:p>
            <a:pPr marL="609600" indent="-609600" algn="just"/>
            <a:r>
              <a:rPr lang="es-ES_tradnl" sz="2400" dirty="0"/>
              <a:t>Utilizable sólo cuando el fondo de radiación gamma es bajo</a:t>
            </a:r>
            <a:r>
              <a:rPr lang="en-GB" altLang="en-US" sz="2400" dirty="0"/>
              <a:t>.</a:t>
            </a:r>
          </a:p>
          <a:p>
            <a:pPr marL="609600" indent="-609600" algn="just"/>
            <a:endParaRPr lang="en-GB" altLang="en-US" sz="2400" dirty="0"/>
          </a:p>
          <a:p>
            <a:pPr marL="609600" indent="-609600" algn="just"/>
            <a:r>
              <a:rPr lang="es-ES_tradnl" sz="2400" dirty="0"/>
              <a:t>Debido al tamaño del detector es bastante difícil instalar un blindaje</a:t>
            </a:r>
            <a:r>
              <a:rPr lang="en-GB" altLang="en-US" sz="2400" dirty="0"/>
              <a:t>.</a:t>
            </a:r>
          </a:p>
          <a:p>
            <a:pPr marL="609600" indent="-609600" algn="just"/>
            <a:endParaRPr lang="en-US" altLang="en-US" sz="2400" dirty="0"/>
          </a:p>
          <a:p>
            <a:pPr marL="609600" indent="-609600" algn="just"/>
            <a:r>
              <a:rPr lang="es-ES_tradnl" sz="2400" dirty="0"/>
              <a:t>Sensible a la temperatura ambiente.</a:t>
            </a:r>
            <a:endParaRPr lang="en-US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7728026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_tradnl" dirty="0"/>
              <a:t>Cámara de ionización</a:t>
            </a:r>
            <a:endParaRPr lang="en-US" altLang="en-US" u="sng" dirty="0"/>
          </a:p>
        </p:txBody>
      </p:sp>
      <p:sp>
        <p:nvSpPr>
          <p:cNvPr id="438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600200"/>
            <a:ext cx="8604250" cy="4775200"/>
          </a:xfrm>
        </p:spPr>
        <p:txBody>
          <a:bodyPr/>
          <a:lstStyle/>
          <a:p>
            <a:pPr marL="0" indent="0" algn="just">
              <a:lnSpc>
                <a:spcPct val="80000"/>
              </a:lnSpc>
              <a:buNone/>
            </a:pPr>
            <a:r>
              <a:rPr lang="es-ES_tradnl" altLang="en-US" sz="2400" dirty="0"/>
              <a:t>Limitaciones</a:t>
            </a:r>
            <a:r>
              <a:rPr lang="en-GB" altLang="en-US" sz="2400" dirty="0"/>
              <a:t>: </a:t>
            </a:r>
          </a:p>
          <a:p>
            <a:pPr marL="609600" indent="-609600" algn="just">
              <a:lnSpc>
                <a:spcPct val="80000"/>
              </a:lnSpc>
            </a:pPr>
            <a:endParaRPr lang="es-ES_tradnl" sz="2400" dirty="0"/>
          </a:p>
          <a:p>
            <a:pPr marL="609600" indent="-609600" algn="just">
              <a:lnSpc>
                <a:spcPct val="80000"/>
              </a:lnSpc>
            </a:pPr>
            <a:r>
              <a:rPr lang="es-ES_tradnl" sz="2400" dirty="0"/>
              <a:t>s</a:t>
            </a:r>
            <a:r>
              <a:rPr lang="es-ES_tradnl" sz="2400" dirty="0" smtClean="0"/>
              <a:t>ensible </a:t>
            </a:r>
            <a:r>
              <a:rPr lang="es-ES_tradnl" sz="2400" dirty="0"/>
              <a:t>a la presión: la medición es proporcional al cuadrado de la </a:t>
            </a:r>
            <a:r>
              <a:rPr lang="es-ES_tradnl" sz="2400" dirty="0" smtClean="0"/>
              <a:t>presión;</a:t>
            </a:r>
            <a:endParaRPr lang="es-ES_tradnl" sz="2400" dirty="0"/>
          </a:p>
          <a:p>
            <a:pPr marL="609600" indent="-609600" algn="just">
              <a:lnSpc>
                <a:spcPct val="80000"/>
              </a:lnSpc>
            </a:pPr>
            <a:endParaRPr lang="en-GB" altLang="en-US" sz="2400" dirty="0"/>
          </a:p>
          <a:p>
            <a:pPr marL="609600" indent="-609600" algn="just">
              <a:lnSpc>
                <a:spcPct val="80000"/>
              </a:lnSpc>
            </a:pPr>
            <a:r>
              <a:rPr lang="es-ES_tradnl" sz="2400" dirty="0"/>
              <a:t>m</a:t>
            </a:r>
            <a:r>
              <a:rPr lang="es-ES_tradnl" sz="2400" dirty="0" smtClean="0"/>
              <a:t>uy </a:t>
            </a:r>
            <a:r>
              <a:rPr lang="es-ES_tradnl" sz="2400" dirty="0"/>
              <a:t>sensible a la humedad: es necesario incluir un separador de agua en la entrada de la </a:t>
            </a:r>
            <a:r>
              <a:rPr lang="es-ES_tradnl" sz="2400" dirty="0" smtClean="0"/>
              <a:t>celda, y</a:t>
            </a:r>
            <a:endParaRPr lang="es-ES_tradnl" sz="2400" dirty="0"/>
          </a:p>
          <a:p>
            <a:pPr marL="609600" indent="-609600" algn="just">
              <a:lnSpc>
                <a:spcPct val="80000"/>
              </a:lnSpc>
            </a:pPr>
            <a:endParaRPr lang="en-GB" altLang="en-US" sz="2400" dirty="0"/>
          </a:p>
          <a:p>
            <a:pPr marL="609600" indent="-609600" algn="just">
              <a:lnSpc>
                <a:spcPct val="80000"/>
              </a:lnSpc>
            </a:pPr>
            <a:r>
              <a:rPr lang="es-ES_tradnl" sz="2400" dirty="0"/>
              <a:t>s</a:t>
            </a:r>
            <a:r>
              <a:rPr lang="es-ES_tradnl" sz="2400" dirty="0" smtClean="0"/>
              <a:t>ensible </a:t>
            </a:r>
            <a:r>
              <a:rPr lang="es-ES_tradnl" sz="2400" dirty="0"/>
              <a:t>a campos electromagnéticos: las cámaras grandes deben ser protegidas eléctricamente.</a:t>
            </a:r>
            <a:endParaRPr lang="en-GB" altLang="en-US" sz="1600" dirty="0"/>
          </a:p>
        </p:txBody>
      </p:sp>
    </p:spTree>
    <p:extLst>
      <p:ext uri="{BB962C8B-B14F-4D97-AF65-F5344CB8AC3E}">
        <p14:creationId xmlns:p14="http://schemas.microsoft.com/office/powerpoint/2010/main" val="2773736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_tradnl" dirty="0"/>
              <a:t>Cámara de ionización</a:t>
            </a:r>
            <a:endParaRPr lang="en-US" altLang="en-US" u="sng" dirty="0"/>
          </a:p>
        </p:txBody>
      </p:sp>
      <p:sp>
        <p:nvSpPr>
          <p:cNvPr id="439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s-ES_tradnl" sz="2400" dirty="0"/>
              <a:t>Tenga cuidado de verificar</a:t>
            </a:r>
            <a:r>
              <a:rPr lang="en-GB" altLang="en-US" sz="2400" dirty="0"/>
              <a:t>: </a:t>
            </a:r>
          </a:p>
          <a:p>
            <a:pPr>
              <a:buFontTx/>
              <a:buNone/>
            </a:pPr>
            <a:endParaRPr lang="en-GB" altLang="en-US" sz="2400" dirty="0"/>
          </a:p>
          <a:p>
            <a:r>
              <a:rPr lang="es-ES_tradnl" sz="2400" dirty="0"/>
              <a:t>la eficiencia de detección</a:t>
            </a:r>
            <a:r>
              <a:rPr lang="en-GB" sz="2400" dirty="0"/>
              <a:t>;</a:t>
            </a:r>
            <a:endParaRPr lang="en-GB" altLang="en-US" sz="2400" dirty="0"/>
          </a:p>
          <a:p>
            <a:endParaRPr lang="en-GB" altLang="en-US" sz="2400" dirty="0"/>
          </a:p>
          <a:p>
            <a:r>
              <a:rPr lang="es-ES_tradnl" sz="2400" dirty="0"/>
              <a:t>calibración del dispositivo de medición de presión;</a:t>
            </a:r>
          </a:p>
          <a:p>
            <a:endParaRPr lang="en-GB" altLang="en-US" sz="2400" dirty="0"/>
          </a:p>
          <a:p>
            <a:r>
              <a:rPr lang="es-ES_tradnl" sz="2400" dirty="0"/>
              <a:t>obstrucción del </a:t>
            </a:r>
            <a:r>
              <a:rPr lang="es-ES_tradnl" sz="2400" dirty="0" smtClean="0"/>
              <a:t>prefiltro, y</a:t>
            </a:r>
            <a:endParaRPr lang="es-ES_tradnl" sz="2400" dirty="0"/>
          </a:p>
          <a:p>
            <a:endParaRPr lang="es-ES_tradnl" altLang="en-US" sz="2400" dirty="0"/>
          </a:p>
          <a:p>
            <a:r>
              <a:rPr lang="es-ES_tradnl" sz="2400" dirty="0"/>
              <a:t>el vaciamiento del </a:t>
            </a:r>
            <a:r>
              <a:rPr lang="es-ES" altLang="es-ES_tradnl" sz="2400" dirty="0"/>
              <a:t>separador de agua </a:t>
            </a:r>
            <a:r>
              <a:rPr lang="es-ES_tradnl" sz="2400" dirty="0"/>
              <a:t>(deshumidificador).</a:t>
            </a:r>
            <a:endParaRPr lang="en-US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9515981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2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534400" cy="762000"/>
          </a:xfrm>
        </p:spPr>
        <p:txBody>
          <a:bodyPr/>
          <a:lstStyle/>
          <a:p>
            <a:pPr marL="609600" indent="-609600" algn="l"/>
            <a:r>
              <a:rPr lang="es-ES_tradnl" dirty="0"/>
              <a:t>Contador proporcional de flujo continuo</a:t>
            </a:r>
            <a:endParaRPr lang="es-ES_tradnl" altLang="en-US" dirty="0"/>
          </a:p>
        </p:txBody>
      </p:sp>
      <p:sp>
        <p:nvSpPr>
          <p:cNvPr id="440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676400"/>
            <a:ext cx="8604250" cy="4876800"/>
          </a:xfrm>
        </p:spPr>
        <p:txBody>
          <a:bodyPr/>
          <a:lstStyle/>
          <a:p>
            <a:pPr algn="just">
              <a:lnSpc>
                <a:spcPct val="90000"/>
              </a:lnSpc>
              <a:buFontTx/>
              <a:buNone/>
            </a:pPr>
            <a:r>
              <a:rPr lang="es-ES_tradnl" sz="2400" dirty="0"/>
              <a:t>Ventajas:</a:t>
            </a:r>
          </a:p>
          <a:p>
            <a:pPr algn="just">
              <a:lnSpc>
                <a:spcPct val="90000"/>
              </a:lnSpc>
              <a:buFontTx/>
              <a:buNone/>
            </a:pPr>
            <a:r>
              <a:rPr lang="es-ES_tradnl" sz="2400" dirty="0"/>
              <a:t> </a:t>
            </a:r>
            <a:endParaRPr lang="en-GB" altLang="en-US" sz="2400" dirty="0"/>
          </a:p>
          <a:p>
            <a:pPr algn="just">
              <a:lnSpc>
                <a:spcPct val="90000"/>
              </a:lnSpc>
            </a:pPr>
            <a:r>
              <a:rPr lang="es-ES_tradnl" sz="2400" dirty="0"/>
              <a:t>d</a:t>
            </a:r>
            <a:r>
              <a:rPr lang="es-ES_tradnl" sz="2400" dirty="0" smtClean="0"/>
              <a:t>etector pequeño;</a:t>
            </a:r>
            <a:endParaRPr lang="es-ES_tradnl" sz="2400" dirty="0"/>
          </a:p>
          <a:p>
            <a:pPr algn="just">
              <a:lnSpc>
                <a:spcPct val="90000"/>
              </a:lnSpc>
            </a:pPr>
            <a:endParaRPr lang="en-GB" altLang="en-US" sz="2400" dirty="0"/>
          </a:p>
          <a:p>
            <a:pPr algn="just">
              <a:lnSpc>
                <a:spcPct val="90000"/>
              </a:lnSpc>
            </a:pPr>
            <a:r>
              <a:rPr lang="es-ES_tradnl" sz="2400" dirty="0"/>
              <a:t>d</a:t>
            </a:r>
            <a:r>
              <a:rPr lang="es-ES_tradnl" sz="2400" dirty="0" smtClean="0"/>
              <a:t>ebido </a:t>
            </a:r>
            <a:r>
              <a:rPr lang="es-ES_tradnl" sz="2400" dirty="0"/>
              <a:t>al pequeño tamaño, el detector</a:t>
            </a:r>
          </a:p>
          <a:p>
            <a:pPr marL="0" indent="0" algn="just">
              <a:lnSpc>
                <a:spcPct val="90000"/>
              </a:lnSpc>
              <a:buNone/>
            </a:pPr>
            <a:r>
              <a:rPr lang="es-ES_tradnl" sz="2400" dirty="0"/>
              <a:t>    puede ser fácilmente </a:t>
            </a:r>
            <a:r>
              <a:rPr lang="es-ES_tradnl" sz="2400" dirty="0" smtClean="0"/>
              <a:t>blindado, y</a:t>
            </a:r>
            <a:endParaRPr lang="es-ES_tradnl" sz="2400" dirty="0"/>
          </a:p>
          <a:p>
            <a:pPr algn="just">
              <a:lnSpc>
                <a:spcPct val="90000"/>
              </a:lnSpc>
            </a:pPr>
            <a:endParaRPr lang="en-GB" altLang="en-US" sz="2400" dirty="0"/>
          </a:p>
          <a:p>
            <a:pPr algn="just">
              <a:lnSpc>
                <a:spcPct val="90000"/>
              </a:lnSpc>
            </a:pPr>
            <a:r>
              <a:rPr lang="es-ES_tradnl" sz="2400" dirty="0"/>
              <a:t>b</a:t>
            </a:r>
            <a:r>
              <a:rPr lang="es-ES_tradnl" sz="2400" dirty="0" smtClean="0"/>
              <a:t>ajo </a:t>
            </a:r>
            <a:r>
              <a:rPr lang="es-ES_tradnl" sz="2400" dirty="0"/>
              <a:t>costo de mantenimiento.</a:t>
            </a:r>
            <a:endParaRPr lang="en-US" altLang="en-US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1447800"/>
            <a:ext cx="2286000" cy="41856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400800" y="5715000"/>
            <a:ext cx="2362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/>
              <a:t>Cortesía: </a:t>
            </a:r>
            <a:r>
              <a:rPr lang="es-ES_tradnl" sz="1000" dirty="0" err="1"/>
              <a:t>Thermo</a:t>
            </a:r>
            <a:r>
              <a:rPr lang="es-ES_tradnl" sz="1000" dirty="0"/>
              <a:t> </a:t>
            </a:r>
            <a:r>
              <a:rPr lang="es-ES_tradnl" sz="1000" dirty="0" err="1"/>
              <a:t>scientific</a:t>
            </a:r>
            <a:endParaRPr lang="es-ES_tradnl" sz="1000" dirty="0"/>
          </a:p>
        </p:txBody>
      </p:sp>
    </p:spTree>
    <p:extLst>
      <p:ext uri="{BB962C8B-B14F-4D97-AF65-F5344CB8AC3E}">
        <p14:creationId xmlns:p14="http://schemas.microsoft.com/office/powerpoint/2010/main" val="16538593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lnSpc>
                <a:spcPct val="90000"/>
              </a:lnSpc>
            </a:pPr>
            <a:r>
              <a:rPr lang="es-ES_tradnl" altLang="en-US" dirty="0"/>
              <a:t>Monitorización de gases nobles</a:t>
            </a:r>
            <a:endParaRPr lang="en-US" altLang="en-US" dirty="0"/>
          </a:p>
        </p:txBody>
      </p:sp>
      <p:sp>
        <p:nvSpPr>
          <p:cNvPr id="529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752600"/>
            <a:ext cx="8604250" cy="4775200"/>
          </a:xfrm>
        </p:spPr>
        <p:txBody>
          <a:bodyPr/>
          <a:lstStyle/>
          <a:p>
            <a:r>
              <a:rPr lang="es-ES_tradnl" altLang="en-US" sz="2800" dirty="0"/>
              <a:t>La técnica.</a:t>
            </a:r>
          </a:p>
          <a:p>
            <a:r>
              <a:rPr lang="es-ES_tradnl" altLang="en-US" sz="2800" dirty="0"/>
              <a:t>Equipos.</a:t>
            </a:r>
          </a:p>
          <a:p>
            <a:r>
              <a:rPr lang="es-ES_tradnl" sz="2800" dirty="0"/>
              <a:t>Ejemplos de monitores de gases nobles.</a:t>
            </a:r>
          </a:p>
          <a:p>
            <a:r>
              <a:rPr lang="es-ES_tradnl" sz="2800" dirty="0"/>
              <a:t>Calibración, pruebas y verificación.</a:t>
            </a:r>
          </a:p>
          <a:p>
            <a:r>
              <a:rPr lang="es-ES_tradnl" sz="2800" dirty="0"/>
              <a:t>Factores que influyen en la medición de la actividad volumétrica.</a:t>
            </a:r>
            <a:endParaRPr lang="es-ES_tradnl" altLang="en-US" sz="2800" dirty="0"/>
          </a:p>
        </p:txBody>
      </p:sp>
    </p:spTree>
    <p:extLst>
      <p:ext uri="{BB962C8B-B14F-4D97-AF65-F5344CB8AC3E}">
        <p14:creationId xmlns:p14="http://schemas.microsoft.com/office/powerpoint/2010/main" val="91581899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34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534400" cy="762000"/>
          </a:xfrm>
        </p:spPr>
        <p:txBody>
          <a:bodyPr/>
          <a:lstStyle/>
          <a:p>
            <a:pPr algn="l"/>
            <a:r>
              <a:rPr lang="pt-BR" dirty="0"/>
              <a:t>Contador proporcional de </a:t>
            </a:r>
            <a:r>
              <a:rPr lang="pt-BR" dirty="0" err="1"/>
              <a:t>flujo</a:t>
            </a:r>
            <a:r>
              <a:rPr lang="pt-BR" dirty="0"/>
              <a:t> continuo</a:t>
            </a:r>
            <a:endParaRPr lang="en-US" altLang="en-US" u="sng" dirty="0"/>
          </a:p>
        </p:txBody>
      </p:sp>
      <p:sp>
        <p:nvSpPr>
          <p:cNvPr id="441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90000"/>
              </a:lnSpc>
              <a:buFontTx/>
              <a:buNone/>
            </a:pPr>
            <a:r>
              <a:rPr lang="es-ES_tradnl" altLang="en-US" sz="2400" dirty="0"/>
              <a:t>Limitaciones:</a:t>
            </a:r>
          </a:p>
          <a:p>
            <a:pPr algn="just">
              <a:lnSpc>
                <a:spcPct val="90000"/>
              </a:lnSpc>
              <a:buFontTx/>
              <a:buNone/>
            </a:pPr>
            <a:r>
              <a:rPr lang="en-GB" altLang="en-US" sz="2400" dirty="0"/>
              <a:t> </a:t>
            </a:r>
          </a:p>
          <a:p>
            <a:pPr algn="just">
              <a:lnSpc>
                <a:spcPct val="90000"/>
              </a:lnSpc>
            </a:pPr>
            <a:r>
              <a:rPr lang="es-ES_tradnl" sz="2400" dirty="0"/>
              <a:t>baja eficiencia;</a:t>
            </a:r>
          </a:p>
          <a:p>
            <a:pPr algn="just">
              <a:lnSpc>
                <a:spcPct val="90000"/>
              </a:lnSpc>
            </a:pPr>
            <a:endParaRPr lang="en-GB" altLang="en-US" sz="2400" dirty="0"/>
          </a:p>
          <a:p>
            <a:pPr algn="just">
              <a:lnSpc>
                <a:spcPct val="90000"/>
              </a:lnSpc>
            </a:pPr>
            <a:r>
              <a:rPr lang="es-ES_tradnl" sz="2400" dirty="0"/>
              <a:t>sensible a los cambios de temperatura y </a:t>
            </a:r>
            <a:r>
              <a:rPr lang="es-ES_tradnl" sz="2400" dirty="0" smtClean="0"/>
              <a:t>presión, y</a:t>
            </a:r>
            <a:endParaRPr lang="en-GB" altLang="en-US" sz="2400" dirty="0"/>
          </a:p>
          <a:p>
            <a:pPr algn="just">
              <a:lnSpc>
                <a:spcPct val="90000"/>
              </a:lnSpc>
            </a:pPr>
            <a:endParaRPr lang="en-GB" altLang="en-US" sz="2400" dirty="0"/>
          </a:p>
          <a:p>
            <a:pPr algn="just">
              <a:lnSpc>
                <a:spcPct val="90000"/>
              </a:lnSpc>
            </a:pPr>
            <a:r>
              <a:rPr lang="es-ES_tradnl" sz="2400" dirty="0"/>
              <a:t>sensible a la humedad.</a:t>
            </a:r>
            <a:endParaRPr lang="en-GB" altLang="en-US" sz="2400" dirty="0"/>
          </a:p>
          <a:p>
            <a:pPr algn="just">
              <a:lnSpc>
                <a:spcPct val="90000"/>
              </a:lnSpc>
            </a:pPr>
            <a:endParaRPr lang="en-GB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67672926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_tradnl" dirty="0"/>
              <a:t>Contador proporcional de flujo continuo</a:t>
            </a:r>
            <a:endParaRPr lang="es-ES_tradnl" altLang="en-US" u="sng" dirty="0"/>
          </a:p>
        </p:txBody>
      </p:sp>
      <p:sp>
        <p:nvSpPr>
          <p:cNvPr id="443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s-ES_tradnl" sz="2400" dirty="0"/>
              <a:t>Tenga cuidado de verificar</a:t>
            </a:r>
            <a:r>
              <a:rPr lang="en-GB" altLang="en-US" sz="2400" dirty="0"/>
              <a:t>: </a:t>
            </a:r>
          </a:p>
          <a:p>
            <a:pPr>
              <a:buFontTx/>
              <a:buNone/>
            </a:pPr>
            <a:endParaRPr lang="en-GB" altLang="en-US" sz="2400" dirty="0"/>
          </a:p>
          <a:p>
            <a:r>
              <a:rPr lang="es-ES_tradnl" sz="2400" dirty="0"/>
              <a:t>la eficiencia de detección</a:t>
            </a:r>
            <a:r>
              <a:rPr lang="en-GB" sz="2400" dirty="0"/>
              <a:t>;</a:t>
            </a:r>
            <a:endParaRPr lang="en-GB" altLang="en-US" sz="2400" dirty="0"/>
          </a:p>
          <a:p>
            <a:endParaRPr lang="en-GB" altLang="en-US" sz="2400" dirty="0"/>
          </a:p>
          <a:p>
            <a:r>
              <a:rPr lang="es-ES_tradnl" sz="2400" dirty="0"/>
              <a:t>calibración del dispositivo de medición de presión;</a:t>
            </a:r>
          </a:p>
          <a:p>
            <a:endParaRPr lang="en-GB" altLang="en-US" sz="2400" dirty="0"/>
          </a:p>
          <a:p>
            <a:r>
              <a:rPr lang="es-ES_tradnl" sz="2400" dirty="0"/>
              <a:t>obstrucción del </a:t>
            </a:r>
            <a:r>
              <a:rPr lang="es-ES_tradnl" sz="2400" dirty="0" smtClean="0"/>
              <a:t>prefiltro, y</a:t>
            </a:r>
            <a:endParaRPr lang="es-ES_tradnl" sz="2400" dirty="0"/>
          </a:p>
          <a:p>
            <a:endParaRPr lang="es-ES_tradnl" altLang="en-US" sz="2400" dirty="0"/>
          </a:p>
          <a:p>
            <a:r>
              <a:rPr lang="es-ES_tradnl" sz="2400" dirty="0"/>
              <a:t>el vaciamiento del separador de agua (deshumidificador).</a:t>
            </a:r>
            <a:endParaRPr lang="en-US" altLang="en-US" sz="2400" dirty="0"/>
          </a:p>
          <a:p>
            <a:pPr marL="0" indent="0">
              <a:buNone/>
            </a:pPr>
            <a:r>
              <a:rPr lang="en-GB" altLang="en-US" sz="2800" dirty="0"/>
              <a:t>	</a:t>
            </a:r>
            <a:endParaRPr lang="en-US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16234360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_tradnl" dirty="0"/>
              <a:t>Ejemplos de monitores de gas noble modernos</a:t>
            </a:r>
            <a:endParaRPr lang="en-GB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371600"/>
            <a:ext cx="3184236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371600"/>
            <a:ext cx="304800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371600" y="4614446"/>
            <a:ext cx="1905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0" dirty="0"/>
              <a:t>Detector</a:t>
            </a:r>
            <a:r>
              <a:rPr lang="en-GB" sz="1600" dirty="0"/>
              <a:t>: </a:t>
            </a:r>
            <a:r>
              <a:rPr lang="en-GB" sz="1600" b="0" dirty="0" err="1"/>
              <a:t>HPGe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4876800" y="4448888"/>
            <a:ext cx="3048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600" b="0" dirty="0"/>
              <a:t>Detector: cámara de ionización de flujo continuo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839081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55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990600"/>
            <a:ext cx="8604250" cy="4775200"/>
          </a:xfrm>
        </p:spPr>
        <p:txBody>
          <a:bodyPr/>
          <a:lstStyle/>
          <a:p>
            <a:pPr algn="ctr">
              <a:buFontTx/>
              <a:buNone/>
            </a:pPr>
            <a:endParaRPr lang="en-US" altLang="en-US" sz="3600" dirty="0"/>
          </a:p>
          <a:p>
            <a:pPr algn="ctr">
              <a:buFontTx/>
              <a:buNone/>
            </a:pPr>
            <a:endParaRPr lang="en-US" altLang="en-US" sz="3600" dirty="0"/>
          </a:p>
          <a:p>
            <a:pPr algn="ctr">
              <a:buFontTx/>
              <a:buNone/>
            </a:pPr>
            <a:endParaRPr lang="en-US" altLang="en-US" sz="3600" dirty="0"/>
          </a:p>
          <a:p>
            <a:pPr marL="0" indent="0" algn="ctr">
              <a:buNone/>
            </a:pPr>
            <a:r>
              <a:rPr lang="es-ES_tradnl" sz="3600" dirty="0"/>
              <a:t>Calibración, pruebas y verificación</a:t>
            </a:r>
          </a:p>
        </p:txBody>
      </p:sp>
    </p:spTree>
    <p:extLst>
      <p:ext uri="{BB962C8B-B14F-4D97-AF65-F5344CB8AC3E}">
        <p14:creationId xmlns:p14="http://schemas.microsoft.com/office/powerpoint/2010/main" val="407096159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/>
              <a:t/>
            </a:r>
            <a:br>
              <a:rPr lang="en-GB" dirty="0"/>
            </a:br>
            <a:r>
              <a:rPr lang="en-GB" dirty="0" err="1"/>
              <a:t>Pruebas</a:t>
            </a:r>
            <a:r>
              <a:rPr lang="en-GB" dirty="0"/>
              <a:t> de </a:t>
            </a:r>
            <a:r>
              <a:rPr lang="en-GB" dirty="0" err="1"/>
              <a:t>aptitud</a:t>
            </a:r>
            <a:r>
              <a:rPr lang="en-GB" dirty="0"/>
              <a:t> (type tests)</a:t>
            </a:r>
            <a:r>
              <a:rPr lang="es-ES_tradnl" dirty="0"/>
              <a:t> y certificados (MMTR)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593137" cy="3810000"/>
          </a:xfrm>
        </p:spPr>
        <p:txBody>
          <a:bodyPr/>
          <a:lstStyle/>
          <a:p>
            <a:r>
              <a:rPr lang="es-ES_tradnl" sz="2400" dirty="0"/>
              <a:t>Como se indica en la norma IEC 60761-1, el fabricante proporcionará un certificado con la siguiente información:</a:t>
            </a:r>
          </a:p>
          <a:p>
            <a:endParaRPr lang="en-GB" sz="2400" dirty="0"/>
          </a:p>
          <a:p>
            <a:pPr lvl="1"/>
            <a:r>
              <a:rPr lang="es-ES_tradnl" sz="2400" dirty="0"/>
              <a:t>e</a:t>
            </a:r>
            <a:r>
              <a:rPr lang="es-ES_tradnl" sz="2400" dirty="0" smtClean="0"/>
              <a:t>l </a:t>
            </a:r>
            <a:r>
              <a:rPr lang="es-ES_tradnl" sz="2400" dirty="0"/>
              <a:t>gas noble radiactivo o gases para los que se diseña el equipo;</a:t>
            </a:r>
          </a:p>
          <a:p>
            <a:pPr lvl="1"/>
            <a:endParaRPr lang="en-GB" sz="2400" dirty="0"/>
          </a:p>
          <a:p>
            <a:pPr lvl="1"/>
            <a:r>
              <a:rPr lang="es-ES_tradnl" sz="2400" dirty="0"/>
              <a:t>tipo de detector y características generales;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58877583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/>
              <a:t/>
            </a:r>
            <a:br>
              <a:rPr lang="en-GB" dirty="0"/>
            </a:br>
            <a:r>
              <a:rPr lang="es-ES_tradnl" dirty="0"/>
              <a:t>Informe de ensayo y certificados (MMTR)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24000"/>
            <a:ext cx="8593137" cy="3429000"/>
          </a:xfrm>
        </p:spPr>
        <p:txBody>
          <a:bodyPr/>
          <a:lstStyle/>
          <a:p>
            <a:pPr marL="57150" indent="0">
              <a:buNone/>
            </a:pPr>
            <a:r>
              <a:rPr lang="en-GB" sz="2400" dirty="0" err="1"/>
              <a:t>Continuación</a:t>
            </a:r>
            <a:r>
              <a:rPr lang="en-GB" sz="2400" dirty="0"/>
              <a:t>….</a:t>
            </a:r>
          </a:p>
          <a:p>
            <a:pPr lvl="1"/>
            <a:endParaRPr lang="en-GB" sz="2400" dirty="0"/>
          </a:p>
          <a:p>
            <a:pPr lvl="1"/>
            <a:r>
              <a:rPr lang="es-ES_tradnl" sz="2400" dirty="0"/>
              <a:t>r</a:t>
            </a:r>
            <a:r>
              <a:rPr lang="es-ES_tradnl" sz="2400" dirty="0" smtClean="0"/>
              <a:t>espuesta </a:t>
            </a:r>
            <a:r>
              <a:rPr lang="es-ES_tradnl" sz="2400" dirty="0"/>
              <a:t>en función de la actividad volumétrica por unidad en condiciones de referencia;</a:t>
            </a:r>
          </a:p>
          <a:p>
            <a:pPr lvl="1"/>
            <a:endParaRPr lang="en-GB" sz="2400" dirty="0"/>
          </a:p>
          <a:p>
            <a:pPr lvl="1"/>
            <a:r>
              <a:rPr lang="es-ES_tradnl" sz="2400" dirty="0"/>
              <a:t>respuesta a la fuente de </a:t>
            </a:r>
            <a:r>
              <a:rPr lang="es-ES_tradnl" sz="2400" dirty="0" smtClean="0"/>
              <a:t>verificación</a:t>
            </a:r>
            <a:r>
              <a:rPr lang="en-GB" sz="2400" dirty="0" smtClean="0"/>
              <a:t>, y</a:t>
            </a:r>
            <a:endParaRPr lang="en-GB" sz="2400" dirty="0"/>
          </a:p>
          <a:p>
            <a:pPr lvl="1"/>
            <a:endParaRPr lang="en-GB" sz="2400" dirty="0"/>
          </a:p>
          <a:p>
            <a:pPr lvl="1"/>
            <a:r>
              <a:rPr lang="es-ES_tradnl" sz="2400" dirty="0"/>
              <a:t>respuesta a los otros gases radiactivos.</a:t>
            </a:r>
          </a:p>
          <a:p>
            <a:pPr marL="457200" lvl="1" indent="0">
              <a:buNone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19997990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 algn="l"/>
            <a:r>
              <a:rPr lang="es-ES_tradnl" dirty="0"/>
              <a:t>Calibración y verificación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24000"/>
            <a:ext cx="8593137" cy="4648200"/>
          </a:xfrm>
        </p:spPr>
        <p:txBody>
          <a:bodyPr/>
          <a:lstStyle/>
          <a:p>
            <a:pPr algn="just"/>
            <a:r>
              <a:rPr lang="es-ES_tradnl" sz="2400" dirty="0"/>
              <a:t>Todo instrumento de monitoreo debe tener un certificado de calibración válido antes de ser usado. </a:t>
            </a:r>
          </a:p>
          <a:p>
            <a:pPr algn="just"/>
            <a:endParaRPr lang="en-GB" sz="2400" dirty="0"/>
          </a:p>
          <a:p>
            <a:pPr algn="just"/>
            <a:r>
              <a:rPr lang="es-ES_tradnl" sz="2400" dirty="0"/>
              <a:t>Las pruebas de funcionamiento deben ser definidas por el fabricante y por lo general incluyen la verificación de la eficiencia de detección con la misma fuente radiactiva a intervalos regulares.</a:t>
            </a:r>
          </a:p>
          <a:p>
            <a:pPr algn="just"/>
            <a:endParaRPr lang="es-ES_tradnl" sz="2400" dirty="0"/>
          </a:p>
          <a:p>
            <a:pPr algn="just"/>
            <a:r>
              <a:rPr lang="es-ES_tradnl" sz="2400" dirty="0"/>
              <a:t>El dispositivo de medición de presión debe verificarse a intervalos de tiempo regulares comparando con un instrumento de medición de presión calibrado.</a:t>
            </a:r>
          </a:p>
          <a:p>
            <a:pPr algn="just"/>
            <a:endParaRPr lang="en-US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21773706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9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Tx/>
              <a:buNone/>
            </a:pPr>
            <a:endParaRPr lang="en-US" altLang="en-US" sz="3600" dirty="0"/>
          </a:p>
          <a:p>
            <a:pPr algn="ctr">
              <a:buFontTx/>
              <a:buNone/>
            </a:pPr>
            <a:endParaRPr lang="en-US" altLang="en-US" sz="3600" dirty="0"/>
          </a:p>
          <a:p>
            <a:pPr algn="ctr">
              <a:buNone/>
            </a:pPr>
            <a:r>
              <a:rPr lang="es-ES_tradnl" sz="3600" dirty="0"/>
              <a:t>Factores que influyen en la medición de actividad volumétrica</a:t>
            </a:r>
            <a:endParaRPr lang="en-US" altLang="en-US" sz="3600" dirty="0"/>
          </a:p>
          <a:p>
            <a:pPr algn="ctr">
              <a:buFontTx/>
              <a:buNone/>
            </a:pPr>
            <a:r>
              <a:rPr lang="en-US" altLang="en-US" sz="3600" dirty="0"/>
              <a:t/>
            </a:r>
            <a:br>
              <a:rPr lang="en-US" altLang="en-US" sz="3600" dirty="0"/>
            </a:br>
            <a:endParaRPr lang="en-US" altLang="en-US" sz="3600" dirty="0"/>
          </a:p>
        </p:txBody>
      </p:sp>
    </p:spTree>
    <p:extLst>
      <p:ext uri="{BB962C8B-B14F-4D97-AF65-F5344CB8AC3E}">
        <p14:creationId xmlns:p14="http://schemas.microsoft.com/office/powerpoint/2010/main" val="386793961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98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8604250" cy="533400"/>
          </a:xfrm>
        </p:spPr>
        <p:txBody>
          <a:bodyPr/>
          <a:lstStyle/>
          <a:p>
            <a:pPr algn="l"/>
            <a:r>
              <a:rPr lang="es-ES_tradnl" sz="2000" dirty="0"/>
              <a:t>Factores que influyen en la medición de actividad volumétrica</a:t>
            </a:r>
            <a:endParaRPr lang="en-US" altLang="en-US" sz="2000" dirty="0"/>
          </a:p>
        </p:txBody>
      </p:sp>
      <p:sp>
        <p:nvSpPr>
          <p:cNvPr id="42598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52400" y="1447800"/>
            <a:ext cx="8839200" cy="4724400"/>
          </a:xfrm>
          <a:noFill/>
          <a:ln/>
        </p:spPr>
        <p:txBody>
          <a:bodyPr/>
          <a:lstStyle/>
          <a:p>
            <a:pPr marL="0" indent="0">
              <a:buNone/>
            </a:pPr>
            <a:r>
              <a:rPr lang="es-ES_tradnl" sz="2400" dirty="0"/>
              <a:t>La determinación de la actividad volumétrica de los gases nobles puede ser influenciado por tres parámetros:</a:t>
            </a:r>
          </a:p>
          <a:p>
            <a:pPr marL="0" indent="0">
              <a:buNone/>
            </a:pPr>
            <a:endParaRPr lang="en-US" altLang="en-US" sz="2400" dirty="0"/>
          </a:p>
          <a:p>
            <a:pPr lvl="1" algn="just">
              <a:lnSpc>
                <a:spcPct val="80000"/>
              </a:lnSpc>
            </a:pPr>
            <a:r>
              <a:rPr lang="es-ES_tradnl" sz="2400" dirty="0"/>
              <a:t>La mezcla de gases nobles;</a:t>
            </a:r>
          </a:p>
          <a:p>
            <a:pPr lvl="1" algn="just">
              <a:lnSpc>
                <a:spcPct val="80000"/>
              </a:lnSpc>
            </a:pPr>
            <a:endParaRPr lang="en-US" altLang="en-US" sz="2400" dirty="0"/>
          </a:p>
          <a:p>
            <a:pPr lvl="1" algn="just">
              <a:lnSpc>
                <a:spcPct val="80000"/>
              </a:lnSpc>
            </a:pPr>
            <a:r>
              <a:rPr lang="es-ES_tradnl" sz="2400" dirty="0"/>
              <a:t>la presión del gas dentro de la celda de medición, y</a:t>
            </a:r>
          </a:p>
          <a:p>
            <a:pPr lvl="1" algn="just">
              <a:lnSpc>
                <a:spcPct val="80000"/>
              </a:lnSpc>
            </a:pPr>
            <a:endParaRPr lang="en-US" altLang="en-US" sz="2400" dirty="0"/>
          </a:p>
          <a:p>
            <a:pPr lvl="1" algn="just">
              <a:lnSpc>
                <a:spcPct val="80000"/>
              </a:lnSpc>
            </a:pPr>
            <a:r>
              <a:rPr lang="es-ES_tradnl" sz="2400" dirty="0"/>
              <a:t>la presencia de radón. El fabricante debe indicar la influencia de radón y otros gases radiactivos en la medición.</a:t>
            </a:r>
            <a:endParaRPr lang="en-US" altLang="en-US" sz="2400" dirty="0"/>
          </a:p>
          <a:p>
            <a:pPr marL="457200" lvl="1" indent="0" algn="just">
              <a:lnSpc>
                <a:spcPct val="80000"/>
              </a:lnSpc>
              <a:buNone/>
            </a:pPr>
            <a:endParaRPr lang="en-US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53175701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_tradnl" dirty="0"/>
              <a:t>Presión del gas</a:t>
            </a:r>
            <a:endParaRPr lang="en-US" altLang="en-US" u="sng" dirty="0"/>
          </a:p>
        </p:txBody>
      </p:sp>
      <p:sp>
        <p:nvSpPr>
          <p:cNvPr id="429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371600"/>
            <a:ext cx="8593137" cy="3810000"/>
          </a:xfrm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es-ES_tradnl" sz="2400" dirty="0"/>
              <a:t>La respuesta se ajusta normalmente para la temperatura y la presión del aire en la entrada del monitor.</a:t>
            </a:r>
          </a:p>
          <a:p>
            <a:pPr algn="just">
              <a:lnSpc>
                <a:spcPct val="90000"/>
              </a:lnSpc>
            </a:pPr>
            <a:endParaRPr lang="es-ES_tradnl" sz="2400" dirty="0"/>
          </a:p>
          <a:p>
            <a:pPr algn="just">
              <a:lnSpc>
                <a:spcPct val="90000"/>
              </a:lnSpc>
            </a:pPr>
            <a:r>
              <a:rPr lang="es-ES_tradnl" sz="2400" dirty="0"/>
              <a:t>Muchos fabricantes de instrumentos no miden estos parámetros en la celda de medición. </a:t>
            </a:r>
            <a:r>
              <a:rPr lang="es-ES" altLang="es-ES_tradnl" sz="2400" dirty="0"/>
              <a:t>Por lo tanto, </a:t>
            </a:r>
            <a:r>
              <a:rPr lang="es-ES_tradnl" sz="2400" dirty="0"/>
              <a:t>la medición puede ser incorrecta </a:t>
            </a:r>
            <a:r>
              <a:rPr lang="es-ES" altLang="es-ES_tradnl" sz="2400" dirty="0"/>
              <a:t>debido a la diferencia entre la presión dentro de la celda de medición y la presión del aire en el ambiente de trabajo.</a:t>
            </a:r>
            <a:endParaRPr lang="es-ES_tradnl" sz="2400" dirty="0"/>
          </a:p>
          <a:p>
            <a:pPr algn="just">
              <a:lnSpc>
                <a:spcPct val="90000"/>
              </a:lnSpc>
            </a:pPr>
            <a:endParaRPr lang="es-ES_tradnl" sz="2400" dirty="0"/>
          </a:p>
        </p:txBody>
      </p:sp>
    </p:spTree>
    <p:extLst>
      <p:ext uri="{BB962C8B-B14F-4D97-AF65-F5344CB8AC3E}">
        <p14:creationId xmlns:p14="http://schemas.microsoft.com/office/powerpoint/2010/main" val="41381036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_tradnl" altLang="en-US" dirty="0"/>
              <a:t>Monitorización de gases nobles</a:t>
            </a:r>
            <a:endParaRPr lang="en-US" altLang="en-US" u="sng" dirty="0"/>
          </a:p>
        </p:txBody>
      </p:sp>
      <p:sp>
        <p:nvSpPr>
          <p:cNvPr id="1095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4638" y="1143000"/>
            <a:ext cx="8593137" cy="5486400"/>
          </a:xfrm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es-ES_tradnl" sz="2400" dirty="0"/>
              <a:t>Los gases nobles radiactivos más importantes que se producen en los reactores nucleares son:</a:t>
            </a:r>
          </a:p>
          <a:p>
            <a:pPr algn="just">
              <a:lnSpc>
                <a:spcPct val="90000"/>
              </a:lnSpc>
            </a:pPr>
            <a:endParaRPr lang="es-ES_tradnl" sz="2400" dirty="0"/>
          </a:p>
          <a:p>
            <a:pPr lvl="1" algn="just">
              <a:lnSpc>
                <a:spcPct val="90000"/>
              </a:lnSpc>
            </a:pPr>
            <a:r>
              <a:rPr lang="es-ES_tradnl" sz="2400" dirty="0"/>
              <a:t>Producto de activación: </a:t>
            </a:r>
            <a:r>
              <a:rPr lang="en-GB" sz="2400" baseline="30000" dirty="0"/>
              <a:t>41</a:t>
            </a:r>
            <a:r>
              <a:rPr lang="en-GB" sz="2400" dirty="0"/>
              <a:t>Ar,</a:t>
            </a:r>
          </a:p>
          <a:p>
            <a:pPr lvl="1" algn="just">
              <a:lnSpc>
                <a:spcPct val="90000"/>
              </a:lnSpc>
            </a:pPr>
            <a:r>
              <a:rPr lang="es-ES_tradnl" sz="2400" dirty="0"/>
              <a:t>Productos de fisión: </a:t>
            </a:r>
            <a:r>
              <a:rPr lang="en-GB" sz="2400" baseline="30000" dirty="0"/>
              <a:t>85</a:t>
            </a:r>
            <a:r>
              <a:rPr lang="en-GB" sz="2400" dirty="0"/>
              <a:t>Kr, </a:t>
            </a:r>
            <a:r>
              <a:rPr lang="en-GB" sz="2400" baseline="30000" dirty="0"/>
              <a:t>85m</a:t>
            </a:r>
            <a:r>
              <a:rPr lang="en-GB" sz="2400" dirty="0"/>
              <a:t>Kr, </a:t>
            </a:r>
            <a:r>
              <a:rPr lang="en-GB" sz="2400" baseline="30000" dirty="0"/>
              <a:t>87</a:t>
            </a:r>
            <a:r>
              <a:rPr lang="en-GB" sz="2400" dirty="0"/>
              <a:t>Kr, </a:t>
            </a:r>
            <a:r>
              <a:rPr lang="en-GB" sz="2400" baseline="30000" dirty="0"/>
              <a:t>88</a:t>
            </a:r>
            <a:r>
              <a:rPr lang="en-GB" sz="2400" dirty="0"/>
              <a:t>Kr, </a:t>
            </a:r>
            <a:r>
              <a:rPr lang="en-GB" sz="2400" baseline="30000" dirty="0"/>
              <a:t>133</a:t>
            </a:r>
            <a:r>
              <a:rPr lang="en-GB" sz="2400" dirty="0"/>
              <a:t>Xe, </a:t>
            </a:r>
            <a:r>
              <a:rPr lang="en-GB" sz="2400" baseline="30000" dirty="0"/>
              <a:t>133m</a:t>
            </a:r>
            <a:r>
              <a:rPr lang="en-GB" sz="2400" dirty="0"/>
              <a:t>Xe, </a:t>
            </a:r>
            <a:r>
              <a:rPr lang="en-GB" sz="2400" baseline="30000" dirty="0"/>
              <a:t>135</a:t>
            </a:r>
            <a:r>
              <a:rPr lang="en-GB" sz="2400" dirty="0"/>
              <a:t>Xe y </a:t>
            </a:r>
            <a:r>
              <a:rPr lang="en-GB" sz="2400" baseline="30000" dirty="0"/>
              <a:t>138</a:t>
            </a:r>
            <a:r>
              <a:rPr lang="en-GB" sz="2400" dirty="0"/>
              <a:t>Xe.</a:t>
            </a:r>
          </a:p>
          <a:p>
            <a:pPr lvl="1" algn="just">
              <a:lnSpc>
                <a:spcPct val="90000"/>
              </a:lnSpc>
            </a:pPr>
            <a:endParaRPr lang="en-US" altLang="en-US" sz="2000" dirty="0"/>
          </a:p>
          <a:p>
            <a:pPr algn="just"/>
            <a:r>
              <a:rPr lang="es-ES_tradnl" sz="2400" dirty="0"/>
              <a:t>Los gases nobles son liberados por barras de combustible debido a la pérdida de contención y pueden ser liberados en el ambiente de trabajo.</a:t>
            </a:r>
          </a:p>
          <a:p>
            <a:pPr algn="just"/>
            <a:endParaRPr lang="es-ES_tradnl" sz="2400" dirty="0"/>
          </a:p>
          <a:p>
            <a:pPr algn="just"/>
            <a:r>
              <a:rPr lang="es-ES_tradnl" sz="2400" dirty="0"/>
              <a:t>Los gases nobles son inertes e insolubles y causan una dosis externa debido a la inmersión.</a:t>
            </a:r>
            <a:endParaRPr lang="en-GB" sz="2400" dirty="0"/>
          </a:p>
          <a:p>
            <a:pPr algn="just">
              <a:lnSpc>
                <a:spcPct val="90000"/>
              </a:lnSpc>
            </a:pPr>
            <a:endParaRPr lang="en-US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3809455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>
          <a:xfrm>
            <a:off x="2286000" y="2276872"/>
            <a:ext cx="4572000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ES_tradnl" sz="3200" dirty="0">
                <a:solidFill>
                  <a:schemeClr val="tx2"/>
                </a:solidFill>
                <a:latin typeface="+mn-lt"/>
              </a:rPr>
              <a:t>Muchas gracias por vuestra atención y</a:t>
            </a:r>
            <a:r>
              <a:rPr lang="es-ES_tradnl" sz="3200" dirty="0" smtClean="0">
                <a:solidFill>
                  <a:schemeClr val="tx2"/>
                </a:solidFill>
                <a:latin typeface="+mn-lt"/>
              </a:rPr>
              <a:t>…</a:t>
            </a:r>
          </a:p>
          <a:p>
            <a:pPr algn="ctr"/>
            <a:endParaRPr lang="es-ES_tradnl" sz="3200" dirty="0">
              <a:solidFill>
                <a:schemeClr val="tx2"/>
              </a:solidFill>
              <a:latin typeface="+mn-lt"/>
            </a:endParaRPr>
          </a:p>
          <a:p>
            <a:pPr algn="ctr"/>
            <a:r>
              <a:rPr lang="es-ES_tradnl" sz="3200" dirty="0" smtClean="0">
                <a:solidFill>
                  <a:schemeClr val="tx2"/>
                </a:solidFill>
                <a:latin typeface="+mn-lt"/>
              </a:rPr>
              <a:t>SE </a:t>
            </a:r>
            <a:r>
              <a:rPr lang="es-ES_tradnl" sz="3200" dirty="0">
                <a:solidFill>
                  <a:schemeClr val="tx2"/>
                </a:solidFill>
                <a:latin typeface="+mn-lt"/>
              </a:rPr>
              <a:t>ABRE EL DEBATE</a:t>
            </a:r>
          </a:p>
        </p:txBody>
      </p:sp>
    </p:spTree>
    <p:extLst>
      <p:ext uri="{BB962C8B-B14F-4D97-AF65-F5344CB8AC3E}">
        <p14:creationId xmlns:p14="http://schemas.microsoft.com/office/powerpoint/2010/main" val="39614202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en-US" dirty="0"/>
              <a:t>La técnica</a:t>
            </a:r>
          </a:p>
        </p:txBody>
      </p:sp>
      <p:sp>
        <p:nvSpPr>
          <p:cNvPr id="33280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04800" y="1219200"/>
            <a:ext cx="8604250" cy="4775200"/>
          </a:xfrm>
          <a:noFill/>
          <a:ln/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es-ES_tradnl" sz="2400" dirty="0"/>
              <a:t>Los gases nobles no pueden ser retenidos por los filtros o </a:t>
            </a:r>
            <a:r>
              <a:rPr lang="es-ES_tradnl" sz="2400" dirty="0" err="1"/>
              <a:t>borboteadores</a:t>
            </a:r>
            <a:r>
              <a:rPr lang="es-ES_tradnl" sz="2400" dirty="0"/>
              <a:t> pero pueden ser retenidos mediante técnicas criogénicas.</a:t>
            </a:r>
          </a:p>
          <a:p>
            <a:pPr algn="just">
              <a:lnSpc>
                <a:spcPct val="90000"/>
              </a:lnSpc>
            </a:pPr>
            <a:endParaRPr lang="es-ES_tradnl" altLang="en-US" sz="2400" dirty="0"/>
          </a:p>
          <a:p>
            <a:pPr algn="just">
              <a:lnSpc>
                <a:spcPct val="90000"/>
              </a:lnSpc>
            </a:pPr>
            <a:r>
              <a:rPr lang="es-ES_tradnl" sz="2400" dirty="0"/>
              <a:t>En el monitoreo en tiempo real la muestra de aire pasa a través de una celda de medición.</a:t>
            </a:r>
          </a:p>
          <a:p>
            <a:pPr algn="just">
              <a:lnSpc>
                <a:spcPct val="90000"/>
              </a:lnSpc>
            </a:pPr>
            <a:endParaRPr lang="en-US" altLang="en-US" sz="2400" dirty="0"/>
          </a:p>
          <a:p>
            <a:pPr algn="just">
              <a:lnSpc>
                <a:spcPct val="90000"/>
              </a:lnSpc>
            </a:pPr>
            <a:r>
              <a:rPr lang="es-ES_tradnl" sz="2400" dirty="0"/>
              <a:t>La celda de medición puede ser el propio detector, por ejemplo, una cámara de ionización o un contador proporcional o una celda de muestreo equipada con un centelleador de plástico.</a:t>
            </a:r>
            <a:endParaRPr lang="en-US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3379719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en-US" dirty="0"/>
              <a:t>La técnica</a:t>
            </a:r>
          </a:p>
        </p:txBody>
      </p:sp>
      <p:sp>
        <p:nvSpPr>
          <p:cNvPr id="333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752600"/>
            <a:ext cx="8593137" cy="4267200"/>
          </a:xfrm>
        </p:spPr>
        <p:txBody>
          <a:bodyPr/>
          <a:lstStyle/>
          <a:p>
            <a:pPr algn="just"/>
            <a:r>
              <a:rPr lang="es-ES_tradnl" sz="2400" dirty="0"/>
              <a:t>La radiación gamma de fondo es compensada por un detector sellado idéntico a la </a:t>
            </a:r>
            <a:r>
              <a:rPr lang="es-ES_tradnl" sz="2400" dirty="0" smtClean="0"/>
              <a:t>celda </a:t>
            </a:r>
            <a:r>
              <a:rPr lang="es-ES_tradnl" sz="2400" smtClean="0"/>
              <a:t>(célula) </a:t>
            </a:r>
            <a:r>
              <a:rPr lang="es-ES_tradnl" sz="2400" dirty="0"/>
              <a:t>de medición.</a:t>
            </a:r>
          </a:p>
          <a:p>
            <a:pPr algn="just"/>
            <a:endParaRPr lang="en-US" altLang="en-US" sz="2400" dirty="0"/>
          </a:p>
          <a:p>
            <a:pPr algn="just"/>
            <a:r>
              <a:rPr lang="es-ES_tradnl" sz="2400" dirty="0"/>
              <a:t>La lectura puede ser directa o se puede hacer después del tratamiento por software para compensar la actividad del radón y para mejorar el límite de detección del instrumento.</a:t>
            </a:r>
          </a:p>
          <a:p>
            <a:pPr algn="just"/>
            <a:endParaRPr lang="en-US" altLang="en-US" sz="2400" dirty="0"/>
          </a:p>
          <a:p>
            <a:pPr algn="just"/>
            <a:r>
              <a:rPr lang="es-ES_tradnl" sz="2400" dirty="0"/>
              <a:t>Las mediciones deben proporcionarse en unidades derivadas (p. ej., Bq/m</a:t>
            </a:r>
            <a:r>
              <a:rPr lang="es-ES_tradnl" sz="2400" baseline="30000" dirty="0"/>
              <a:t>3</a:t>
            </a:r>
            <a:r>
              <a:rPr lang="es-ES_tradnl" sz="2400" dirty="0"/>
              <a:t>).</a:t>
            </a:r>
            <a:endParaRPr lang="en-US" altLang="en-US" sz="2400" dirty="0"/>
          </a:p>
        </p:txBody>
      </p:sp>
    </p:spTree>
    <p:extLst>
      <p:ext uri="{BB962C8B-B14F-4D97-AF65-F5344CB8AC3E}">
        <p14:creationId xmlns:p14="http://schemas.microsoft.com/office/powerpoint/2010/main" val="8857412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45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143000"/>
            <a:ext cx="8604250" cy="4775200"/>
          </a:xfrm>
        </p:spPr>
        <p:txBody>
          <a:bodyPr/>
          <a:lstStyle/>
          <a:p>
            <a:pPr algn="ctr">
              <a:buFontTx/>
              <a:buNone/>
            </a:pPr>
            <a:endParaRPr lang="en-US" altLang="en-US" sz="3600" dirty="0"/>
          </a:p>
          <a:p>
            <a:pPr algn="ctr">
              <a:buFontTx/>
              <a:buNone/>
            </a:pPr>
            <a:endParaRPr lang="en-US" altLang="en-US" sz="3600" dirty="0"/>
          </a:p>
          <a:p>
            <a:pPr algn="ctr">
              <a:buFontTx/>
              <a:buNone/>
            </a:pPr>
            <a:endParaRPr lang="en-US" altLang="en-US" sz="3600" dirty="0"/>
          </a:p>
          <a:p>
            <a:pPr algn="ctr">
              <a:buFontTx/>
              <a:buNone/>
            </a:pPr>
            <a:r>
              <a:rPr lang="en-US" altLang="en-US" sz="3600" dirty="0"/>
              <a:t>El </a:t>
            </a:r>
            <a:r>
              <a:rPr lang="en-US" altLang="en-US" sz="3600" dirty="0" err="1"/>
              <a:t>equipo</a:t>
            </a:r>
            <a:r>
              <a:rPr lang="en-US" altLang="en-US" sz="3600" dirty="0"/>
              <a:t/>
            </a:r>
            <a:br>
              <a:rPr lang="en-US" altLang="en-US" sz="3600" dirty="0"/>
            </a:br>
            <a:endParaRPr lang="en-US" altLang="en-US" sz="3600" dirty="0"/>
          </a:p>
        </p:txBody>
      </p:sp>
    </p:spTree>
    <p:extLst>
      <p:ext uri="{BB962C8B-B14F-4D97-AF65-F5344CB8AC3E}">
        <p14:creationId xmlns:p14="http://schemas.microsoft.com/office/powerpoint/2010/main" val="12258772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en-US" u="sng" dirty="0"/>
              <a:t/>
            </a:r>
            <a:br>
              <a:rPr lang="en-US" altLang="en-US" u="sng" dirty="0"/>
            </a:br>
            <a:r>
              <a:rPr lang="en-US" altLang="en-US" dirty="0"/>
              <a:t>El </a:t>
            </a:r>
            <a:r>
              <a:rPr lang="en-US" altLang="en-US" dirty="0" err="1"/>
              <a:t>equipo</a:t>
            </a:r>
            <a:r>
              <a:rPr lang="en-US" altLang="en-US" u="sng" dirty="0"/>
              <a:t/>
            </a:r>
            <a:br>
              <a:rPr lang="en-US" altLang="en-US" u="sng" dirty="0"/>
            </a:br>
            <a:endParaRPr lang="en-US" altLang="en-US" u="sng" dirty="0"/>
          </a:p>
        </p:txBody>
      </p:sp>
      <p:sp>
        <p:nvSpPr>
          <p:cNvPr id="39629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04800" y="1219200"/>
            <a:ext cx="8570913" cy="4454525"/>
          </a:xfrm>
          <a:noFill/>
          <a:ln/>
        </p:spPr>
        <p:txBody>
          <a:bodyPr/>
          <a:lstStyle/>
          <a:p>
            <a:pPr algn="just">
              <a:lnSpc>
                <a:spcPct val="90000"/>
              </a:lnSpc>
              <a:buFontTx/>
              <a:buNone/>
            </a:pPr>
            <a:r>
              <a:rPr lang="es-ES_tradnl" sz="2400" dirty="0"/>
              <a:t>Un típico monitor de gas noble consiste en:</a:t>
            </a:r>
          </a:p>
          <a:p>
            <a:pPr algn="just">
              <a:lnSpc>
                <a:spcPct val="90000"/>
              </a:lnSpc>
              <a:buFontTx/>
              <a:buNone/>
            </a:pPr>
            <a:endParaRPr lang="es-ES_tradnl" altLang="en-US" sz="2400" dirty="0"/>
          </a:p>
          <a:p>
            <a:r>
              <a:rPr lang="es-ES_tradnl" sz="2400" dirty="0"/>
              <a:t>Un circuito de muestreo de aire;</a:t>
            </a:r>
          </a:p>
          <a:p>
            <a:r>
              <a:rPr lang="es-ES_tradnl" sz="2400" dirty="0"/>
              <a:t>una celda de medición;</a:t>
            </a:r>
          </a:p>
          <a:p>
            <a:r>
              <a:rPr lang="es-ES_tradnl" sz="2400" dirty="0"/>
              <a:t>un detector próximo dedicado a la compensación de la tasa de kerma-en-aire de la radiación gamma de fondo;</a:t>
            </a:r>
          </a:p>
          <a:p>
            <a:r>
              <a:rPr lang="es-ES_tradnl" sz="2400" dirty="0"/>
              <a:t>un software de procesamiento de datos;</a:t>
            </a:r>
          </a:p>
          <a:p>
            <a:r>
              <a:rPr lang="es-ES_tradnl" sz="2400" dirty="0"/>
              <a:t>un dispositivo de alarma (Bq total o Bq/m</a:t>
            </a:r>
            <a:r>
              <a:rPr lang="es-ES_tradnl" sz="2400" baseline="30000" dirty="0"/>
              <a:t>3</a:t>
            </a:r>
            <a:r>
              <a:rPr lang="es-ES_tradnl" sz="2400" dirty="0"/>
              <a:t>).</a:t>
            </a:r>
            <a:endParaRPr lang="en-US" altLang="en-US" sz="2400" dirty="0"/>
          </a:p>
          <a:p>
            <a:pPr marL="0" indent="0" algn="just">
              <a:lnSpc>
                <a:spcPct val="90000"/>
              </a:lnSpc>
              <a:buNone/>
            </a:pPr>
            <a:endParaRPr lang="en-US" altLang="en-US" sz="2800" dirty="0"/>
          </a:p>
          <a:p>
            <a:pPr algn="just">
              <a:lnSpc>
                <a:spcPct val="90000"/>
              </a:lnSpc>
            </a:pPr>
            <a:endParaRPr lang="en-US" altLang="en-US" sz="2800" dirty="0"/>
          </a:p>
          <a:p>
            <a:pPr algn="just">
              <a:lnSpc>
                <a:spcPct val="90000"/>
              </a:lnSpc>
              <a:buFontTx/>
              <a:buNone/>
            </a:pPr>
            <a:endParaRPr lang="en-US" altLang="en-US" sz="2400" dirty="0"/>
          </a:p>
        </p:txBody>
      </p:sp>
    </p:spTree>
    <p:extLst>
      <p:ext uri="{BB962C8B-B14F-4D97-AF65-F5344CB8AC3E}">
        <p14:creationId xmlns:p14="http://schemas.microsoft.com/office/powerpoint/2010/main" val="7329893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en-US" u="sng" dirty="0"/>
              <a:t/>
            </a:r>
            <a:br>
              <a:rPr lang="en-US" altLang="en-US" u="sng" dirty="0"/>
            </a:br>
            <a:r>
              <a:rPr lang="es-ES_tradnl" dirty="0"/>
              <a:t>Consideraciones al elegir el equipo</a:t>
            </a:r>
            <a:r>
              <a:rPr lang="en-US" altLang="en-US" u="sng" dirty="0"/>
              <a:t/>
            </a:r>
            <a:br>
              <a:rPr lang="en-US" altLang="en-US" u="sng" dirty="0"/>
            </a:br>
            <a:endParaRPr lang="en-US" altLang="en-US" u="sng" dirty="0"/>
          </a:p>
        </p:txBody>
      </p:sp>
      <p:sp>
        <p:nvSpPr>
          <p:cNvPr id="398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066800"/>
            <a:ext cx="8570913" cy="5181600"/>
          </a:xfrm>
        </p:spPr>
        <p:txBody>
          <a:bodyPr/>
          <a:lstStyle/>
          <a:p>
            <a:pPr algn="just">
              <a:lnSpc>
                <a:spcPct val="90000"/>
              </a:lnSpc>
            </a:pPr>
            <a:endParaRPr lang="en-US" altLang="en-US" sz="2800" dirty="0"/>
          </a:p>
          <a:p>
            <a:pPr marL="0" indent="0" algn="just">
              <a:lnSpc>
                <a:spcPct val="90000"/>
              </a:lnSpc>
              <a:buNone/>
            </a:pPr>
            <a:r>
              <a:rPr lang="es-ES_tradnl" sz="2400" dirty="0"/>
              <a:t>Para evitar errores en la medición del gas noble, el circuito de muestreo debe incluir antes de la celda de medición:</a:t>
            </a:r>
          </a:p>
          <a:p>
            <a:pPr algn="just">
              <a:lnSpc>
                <a:spcPct val="90000"/>
              </a:lnSpc>
            </a:pPr>
            <a:endParaRPr lang="en-US" altLang="en-US" sz="2400" dirty="0"/>
          </a:p>
          <a:p>
            <a:pPr lvl="1" algn="just">
              <a:lnSpc>
                <a:spcPct val="90000"/>
              </a:lnSpc>
            </a:pPr>
            <a:r>
              <a:rPr lang="es-ES_tradnl" sz="2400" dirty="0"/>
              <a:t>Un separador de agua;</a:t>
            </a:r>
          </a:p>
          <a:p>
            <a:pPr lvl="1" algn="just">
              <a:lnSpc>
                <a:spcPct val="90000"/>
              </a:lnSpc>
            </a:pPr>
            <a:endParaRPr lang="en-US" altLang="en-US" sz="2400" dirty="0"/>
          </a:p>
          <a:p>
            <a:pPr lvl="1" algn="just">
              <a:lnSpc>
                <a:spcPct val="90000"/>
              </a:lnSpc>
            </a:pPr>
            <a:r>
              <a:rPr lang="es-ES_tradnl" sz="2400" dirty="0"/>
              <a:t>un prefiltro para retener aerosoles;</a:t>
            </a:r>
          </a:p>
          <a:p>
            <a:pPr lvl="1" algn="just">
              <a:lnSpc>
                <a:spcPct val="90000"/>
              </a:lnSpc>
            </a:pPr>
            <a:endParaRPr lang="es-ES_tradnl" altLang="en-US" sz="2400" dirty="0"/>
          </a:p>
          <a:p>
            <a:pPr lvl="1" algn="just">
              <a:lnSpc>
                <a:spcPct val="90000"/>
              </a:lnSpc>
            </a:pPr>
            <a:r>
              <a:rPr lang="es-ES_tradnl" sz="2400" dirty="0"/>
              <a:t>un cartucho de carbón activado para retener yodo*</a:t>
            </a:r>
            <a:endParaRPr lang="en-US" altLang="en-US" sz="2400" dirty="0"/>
          </a:p>
          <a:p>
            <a:pPr lvl="1" algn="just">
              <a:lnSpc>
                <a:spcPct val="90000"/>
              </a:lnSpc>
            </a:pPr>
            <a:endParaRPr lang="en-US" altLang="en-US" sz="2400" dirty="0"/>
          </a:p>
          <a:p>
            <a:pPr algn="just">
              <a:lnSpc>
                <a:spcPct val="90000"/>
              </a:lnSpc>
            </a:pPr>
            <a:endParaRPr lang="en-US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4411882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en-US" u="sng" dirty="0"/>
              <a:t/>
            </a:r>
            <a:br>
              <a:rPr lang="en-US" altLang="en-US" u="sng" dirty="0"/>
            </a:br>
            <a:r>
              <a:rPr lang="en-US" altLang="en-US" u="sng" dirty="0"/>
              <a:t/>
            </a:r>
            <a:br>
              <a:rPr lang="en-US" altLang="en-US" u="sng" dirty="0"/>
            </a:br>
            <a:r>
              <a:rPr lang="es-ES_tradnl" dirty="0"/>
              <a:t>Consideraciones al elegir el equipo</a:t>
            </a:r>
            <a:r>
              <a:rPr lang="en-US" altLang="en-US" u="sng" dirty="0"/>
              <a:t/>
            </a:r>
            <a:br>
              <a:rPr lang="en-US" altLang="en-US" u="sng" dirty="0"/>
            </a:br>
            <a:r>
              <a:rPr lang="en-US" altLang="en-US" u="sng" dirty="0"/>
              <a:t/>
            </a:r>
            <a:br>
              <a:rPr lang="en-US" altLang="en-US" u="sng" dirty="0"/>
            </a:br>
            <a:endParaRPr lang="en-US" altLang="en-US" u="sng" dirty="0"/>
          </a:p>
        </p:txBody>
      </p:sp>
      <p:sp>
        <p:nvSpPr>
          <p:cNvPr id="400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es-ES_tradnl" sz="2400" dirty="0"/>
              <a:t>La celda de medición debe estar equipada con un dispositivo de medición de presión para verificar que la presión esté en el rango normal de funcionamiento.</a:t>
            </a:r>
          </a:p>
          <a:p>
            <a:pPr algn="just"/>
            <a:endParaRPr lang="en-US" altLang="en-US" sz="2400" dirty="0"/>
          </a:p>
          <a:p>
            <a:pPr algn="just"/>
            <a:r>
              <a:rPr lang="es-ES_tradnl" sz="2400" dirty="0"/>
              <a:t>Debe elegirse el equipo en función de su límite de detección y del tiempo de respuesta necesario para cada caso en particular.</a:t>
            </a:r>
          </a:p>
          <a:p>
            <a:pPr algn="just"/>
            <a:endParaRPr lang="es-ES_tradnl" altLang="en-US" sz="2400" dirty="0"/>
          </a:p>
          <a:p>
            <a:pPr algn="just"/>
            <a:r>
              <a:rPr lang="es-ES_tradnl" altLang="en-US" sz="2400" dirty="0"/>
              <a:t>El criterio más importante para seleccionar la ubicación del cabezal de muestreo es la representatividad de la muestra</a:t>
            </a:r>
            <a:r>
              <a:rPr lang="es-ES_tradnl" altLang="en-US" sz="2800" dirty="0"/>
              <a:t>.</a:t>
            </a:r>
          </a:p>
          <a:p>
            <a:pPr algn="just"/>
            <a:endParaRPr lang="en-US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2954765"/>
      </p:ext>
    </p:extLst>
  </p:cSld>
  <p:clrMapOvr>
    <a:masterClrMapping/>
  </p:clrMapOvr>
</p:sld>
</file>

<file path=ppt/theme/theme1.xml><?xml version="1.0" encoding="utf-8"?>
<a:theme xmlns:a="http://schemas.openxmlformats.org/drawingml/2006/main" name="IAEAlight">
  <a:themeElements>
    <a:clrScheme name="">
      <a:dk1>
        <a:srgbClr val="000000"/>
      </a:dk1>
      <a:lt1>
        <a:srgbClr val="F9F0DF"/>
      </a:lt1>
      <a:dk2>
        <a:srgbClr val="003399"/>
      </a:dk2>
      <a:lt2>
        <a:srgbClr val="000000"/>
      </a:lt2>
      <a:accent1>
        <a:srgbClr val="99CCFF"/>
      </a:accent1>
      <a:accent2>
        <a:srgbClr val="8681B8"/>
      </a:accent2>
      <a:accent3>
        <a:srgbClr val="FBF6EC"/>
      </a:accent3>
      <a:accent4>
        <a:srgbClr val="000000"/>
      </a:accent4>
      <a:accent5>
        <a:srgbClr val="CAE2FF"/>
      </a:accent5>
      <a:accent6>
        <a:srgbClr val="7974A6"/>
      </a:accent6>
      <a:hlink>
        <a:srgbClr val="003399"/>
      </a:hlink>
      <a:folHlink>
        <a:srgbClr val="3366CC"/>
      </a:folHlink>
    </a:clrScheme>
    <a:fontScheme name="IAEAligh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800" b="1" i="0" u="none" strike="noStrike" cap="none" normalizeH="0" baseline="0" smtClean="0">
            <a:ln>
              <a:noFill/>
            </a:ln>
            <a:solidFill>
              <a:schemeClr val="hlink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800" b="1" i="0" u="none" strike="noStrike" cap="none" normalizeH="0" baseline="0" smtClean="0">
            <a:ln>
              <a:noFill/>
            </a:ln>
            <a:solidFill>
              <a:schemeClr val="hlink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IAEAlight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AEAlight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AEAlight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AEAlight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AEAligh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AEAligh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AEAligh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N:\Forms2000\WORD\IAEA Presentation\IAEAlight.pot</Template>
  <TotalTime>20926</TotalTime>
  <Words>1836</Words>
  <Application>Microsoft Office PowerPoint</Application>
  <PresentationFormat>Apresentação na tela (4:3)</PresentationFormat>
  <Paragraphs>266</Paragraphs>
  <Slides>30</Slides>
  <Notes>14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30</vt:i4>
      </vt:variant>
    </vt:vector>
  </HeadingPairs>
  <TitlesOfParts>
    <vt:vector size="31" baseType="lpstr">
      <vt:lpstr>IAEAlight</vt:lpstr>
      <vt:lpstr>Apresentação do PowerPoint</vt:lpstr>
      <vt:lpstr>Monitorización de gases nobles</vt:lpstr>
      <vt:lpstr>Monitorización de gases nobles</vt:lpstr>
      <vt:lpstr>La técnica</vt:lpstr>
      <vt:lpstr>La técnica</vt:lpstr>
      <vt:lpstr>Apresentação do PowerPoint</vt:lpstr>
      <vt:lpstr> El equipo </vt:lpstr>
      <vt:lpstr> Consideraciones al elegir el equipo </vt:lpstr>
      <vt:lpstr>  Consideraciones al elegir el equipo  </vt:lpstr>
      <vt:lpstr>Circuito de muestreo de aire</vt:lpstr>
      <vt:lpstr>Apresentação do PowerPoint</vt:lpstr>
      <vt:lpstr>Celda de medición con diodo de silicio o detector de centelleo</vt:lpstr>
      <vt:lpstr>Celda de medición con diodo de silicio o detector de centelleo</vt:lpstr>
      <vt:lpstr>Celda de medición con diodo de silicio o detector de centelleo</vt:lpstr>
      <vt:lpstr>Cámara de ionización</vt:lpstr>
      <vt:lpstr>Cámara de ionización</vt:lpstr>
      <vt:lpstr>Cámara de ionización</vt:lpstr>
      <vt:lpstr>Cámara de ionización</vt:lpstr>
      <vt:lpstr>Contador proporcional de flujo continuo</vt:lpstr>
      <vt:lpstr>Contador proporcional de flujo continuo</vt:lpstr>
      <vt:lpstr>Contador proporcional de flujo continuo</vt:lpstr>
      <vt:lpstr>Ejemplos de monitores de gas noble modernos</vt:lpstr>
      <vt:lpstr>Apresentação do PowerPoint</vt:lpstr>
      <vt:lpstr> Pruebas de aptitud (type tests) y certificados (MMTR) </vt:lpstr>
      <vt:lpstr> Informe de ensayo y certificados (MMTR) </vt:lpstr>
      <vt:lpstr>Calibración y verificación</vt:lpstr>
      <vt:lpstr>Apresentação do PowerPoint</vt:lpstr>
      <vt:lpstr>Factores que influyen en la medición de actividad volumétrica</vt:lpstr>
      <vt:lpstr>Presión del gas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Basics on Radiation Protection</dc:title>
  <dc:creator>NSRW-Con1</dc:creator>
  <cp:lastModifiedBy>John G. Hunt</cp:lastModifiedBy>
  <cp:revision>792</cp:revision>
  <cp:lastPrinted>2015-11-27T14:10:41Z</cp:lastPrinted>
  <dcterms:modified xsi:type="dcterms:W3CDTF">2019-03-28T16:57:09Z</dcterms:modified>
</cp:coreProperties>
</file>