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4"/>
  </p:notesMasterIdLst>
  <p:handoutMasterIdLst>
    <p:handoutMasterId r:id="rId85"/>
  </p:handoutMasterIdLst>
  <p:sldIdLst>
    <p:sldId id="381" r:id="rId2"/>
    <p:sldId id="596" r:id="rId3"/>
    <p:sldId id="643" r:id="rId4"/>
    <p:sldId id="635" r:id="rId5"/>
    <p:sldId id="636" r:id="rId6"/>
    <p:sldId id="619" r:id="rId7"/>
    <p:sldId id="597" r:id="rId8"/>
    <p:sldId id="661" r:id="rId9"/>
    <p:sldId id="644" r:id="rId10"/>
    <p:sldId id="604" r:id="rId11"/>
    <p:sldId id="646" r:id="rId12"/>
    <p:sldId id="598" r:id="rId13"/>
    <p:sldId id="610" r:id="rId14"/>
    <p:sldId id="602" r:id="rId15"/>
    <p:sldId id="603" r:id="rId16"/>
    <p:sldId id="611" r:id="rId17"/>
    <p:sldId id="632" r:id="rId18"/>
    <p:sldId id="612" r:id="rId19"/>
    <p:sldId id="649" r:id="rId20"/>
    <p:sldId id="662" r:id="rId21"/>
    <p:sldId id="650" r:id="rId22"/>
    <p:sldId id="599" r:id="rId23"/>
    <p:sldId id="663" r:id="rId24"/>
    <p:sldId id="660" r:id="rId25"/>
    <p:sldId id="664" r:id="rId26"/>
    <p:sldId id="653" r:id="rId27"/>
    <p:sldId id="654" r:id="rId28"/>
    <p:sldId id="600" r:id="rId29"/>
    <p:sldId id="665" r:id="rId30"/>
    <p:sldId id="655" r:id="rId31"/>
    <p:sldId id="656" r:id="rId32"/>
    <p:sldId id="669" r:id="rId33"/>
    <p:sldId id="579" r:id="rId34"/>
    <p:sldId id="580" r:id="rId35"/>
    <p:sldId id="581" r:id="rId36"/>
    <p:sldId id="666" r:id="rId37"/>
    <p:sldId id="585" r:id="rId38"/>
    <p:sldId id="570" r:id="rId39"/>
    <p:sldId id="641" r:id="rId40"/>
    <p:sldId id="564" r:id="rId41"/>
    <p:sldId id="671" r:id="rId42"/>
    <p:sldId id="672" r:id="rId43"/>
    <p:sldId id="639" r:id="rId44"/>
    <p:sldId id="673" r:id="rId45"/>
    <p:sldId id="556" r:id="rId46"/>
    <p:sldId id="557" r:id="rId47"/>
    <p:sldId id="558" r:id="rId48"/>
    <p:sldId id="670" r:id="rId49"/>
    <p:sldId id="674" r:id="rId50"/>
    <p:sldId id="492" r:id="rId51"/>
    <p:sldId id="493" r:id="rId52"/>
    <p:sldId id="494" r:id="rId53"/>
    <p:sldId id="675" r:id="rId54"/>
    <p:sldId id="496" r:id="rId55"/>
    <p:sldId id="497" r:id="rId56"/>
    <p:sldId id="506" r:id="rId57"/>
    <p:sldId id="499" r:id="rId58"/>
    <p:sldId id="529" r:id="rId59"/>
    <p:sldId id="551" r:id="rId60"/>
    <p:sldId id="552" r:id="rId61"/>
    <p:sldId id="563" r:id="rId62"/>
    <p:sldId id="676" r:id="rId63"/>
    <p:sldId id="573" r:id="rId64"/>
    <p:sldId id="677" r:id="rId65"/>
    <p:sldId id="530" r:id="rId66"/>
    <p:sldId id="531" r:id="rId67"/>
    <p:sldId id="522" r:id="rId68"/>
    <p:sldId id="678" r:id="rId69"/>
    <p:sldId id="523" r:id="rId70"/>
    <p:sldId id="647" r:id="rId71"/>
    <p:sldId id="524" r:id="rId72"/>
    <p:sldId id="525" r:id="rId73"/>
    <p:sldId id="574" r:id="rId74"/>
    <p:sldId id="532" r:id="rId75"/>
    <p:sldId id="440" r:id="rId76"/>
    <p:sldId id="441" r:id="rId77"/>
    <p:sldId id="447" r:id="rId78"/>
    <p:sldId id="448" r:id="rId79"/>
    <p:sldId id="449" r:id="rId80"/>
    <p:sldId id="679" r:id="rId81"/>
    <p:sldId id="575" r:id="rId82"/>
    <p:sldId id="680" r:id="rId83"/>
  </p:sldIdLst>
  <p:sldSz cx="9144000" cy="6858000" type="screen4x3"/>
  <p:notesSz cx="6794500" cy="9906000"/>
  <p:defaultTextStyle>
    <a:defPPr>
      <a:defRPr lang="en-US"/>
    </a:defPPr>
    <a:lvl1pPr algn="l" rtl="0" fontAlgn="base">
      <a:spcBef>
        <a:spcPct val="0"/>
      </a:spcBef>
      <a:spcAft>
        <a:spcPct val="0"/>
      </a:spcAft>
      <a:defRPr sz="2800" b="1" kern="1200">
        <a:solidFill>
          <a:schemeClr val="hlink"/>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2800" b="1" kern="1200">
        <a:solidFill>
          <a:schemeClr val="hlink"/>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2800" b="1" kern="1200">
        <a:solidFill>
          <a:schemeClr val="hlink"/>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2800" b="1" kern="1200">
        <a:solidFill>
          <a:schemeClr val="hlink"/>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2800" b="1" kern="1200">
        <a:solidFill>
          <a:schemeClr val="hlink"/>
        </a:solidFill>
        <a:latin typeface="Arial" panose="020B0604020202020204" pitchFamily="34" charset="0"/>
        <a:ea typeface="+mn-ea"/>
        <a:cs typeface="Arial" panose="020B0604020202020204" pitchFamily="34" charset="0"/>
      </a:defRPr>
    </a:lvl5pPr>
    <a:lvl6pPr marL="2286000" algn="l" defTabSz="914400" rtl="0" eaLnBrk="1" latinLnBrk="0" hangingPunct="1">
      <a:defRPr sz="2800" b="1" kern="1200">
        <a:solidFill>
          <a:schemeClr val="hlink"/>
        </a:solidFill>
        <a:latin typeface="Arial" panose="020B0604020202020204" pitchFamily="34" charset="0"/>
        <a:ea typeface="+mn-ea"/>
        <a:cs typeface="Arial" panose="020B0604020202020204" pitchFamily="34" charset="0"/>
      </a:defRPr>
    </a:lvl6pPr>
    <a:lvl7pPr marL="2743200" algn="l" defTabSz="914400" rtl="0" eaLnBrk="1" latinLnBrk="0" hangingPunct="1">
      <a:defRPr sz="2800" b="1" kern="1200">
        <a:solidFill>
          <a:schemeClr val="hlink"/>
        </a:solidFill>
        <a:latin typeface="Arial" panose="020B0604020202020204" pitchFamily="34" charset="0"/>
        <a:ea typeface="+mn-ea"/>
        <a:cs typeface="Arial" panose="020B0604020202020204" pitchFamily="34" charset="0"/>
      </a:defRPr>
    </a:lvl7pPr>
    <a:lvl8pPr marL="3200400" algn="l" defTabSz="914400" rtl="0" eaLnBrk="1" latinLnBrk="0" hangingPunct="1">
      <a:defRPr sz="2800" b="1" kern="1200">
        <a:solidFill>
          <a:schemeClr val="hlink"/>
        </a:solidFill>
        <a:latin typeface="Arial" panose="020B0604020202020204" pitchFamily="34" charset="0"/>
        <a:ea typeface="+mn-ea"/>
        <a:cs typeface="Arial" panose="020B0604020202020204" pitchFamily="34" charset="0"/>
      </a:defRPr>
    </a:lvl8pPr>
    <a:lvl9pPr marL="3657600" algn="l" defTabSz="914400" rtl="0" eaLnBrk="1" latinLnBrk="0" hangingPunct="1">
      <a:defRPr sz="2800" b="1" kern="1200">
        <a:solidFill>
          <a:schemeClr val="hlink"/>
        </a:solidFill>
        <a:latin typeface="Arial" panose="020B060402020202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5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000000"/>
    <a:srgbClr val="0099CC"/>
    <a:srgbClr val="3399FF"/>
    <a:srgbClr val="FFFF00"/>
    <a:srgbClr val="CCECFF"/>
    <a:srgbClr val="99CC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94" autoAdjust="0"/>
    <p:restoredTop sz="71747" autoAdjust="0"/>
  </p:normalViewPr>
  <p:slideViewPr>
    <p:cSldViewPr>
      <p:cViewPr>
        <p:scale>
          <a:sx n="80" d="100"/>
          <a:sy n="80" d="100"/>
        </p:scale>
        <p:origin x="-2478" y="-144"/>
      </p:cViewPr>
      <p:guideLst>
        <p:guide orient="horz" pos="2160"/>
        <p:guide pos="528"/>
      </p:guideLst>
    </p:cSldViewPr>
  </p:slideViewPr>
  <p:outlineViewPr>
    <p:cViewPr>
      <p:scale>
        <a:sx n="33" d="100"/>
        <a:sy n="33" d="100"/>
      </p:scale>
      <p:origin x="0" y="0"/>
    </p:cViewPr>
    <p:sldLst>
      <p:sld r:id="rId1" collapse="1"/>
    </p:sldLst>
  </p:outlineViewPr>
  <p:notesTextViewPr>
    <p:cViewPr>
      <p:scale>
        <a:sx n="125" d="100"/>
        <a:sy n="12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12F8FF-5732-4E7D-9299-666C22611079}" type="doc">
      <dgm:prSet loTypeId="urn:microsoft.com/office/officeart/2005/8/layout/hProcess3" loCatId="process" qsTypeId="urn:microsoft.com/office/officeart/2005/8/quickstyle/simple1" qsCatId="simple" csTypeId="urn:microsoft.com/office/officeart/2005/8/colors/accent1_2" csCatId="accent1" phldr="1"/>
      <dgm:spPr/>
    </dgm:pt>
    <dgm:pt modelId="{91FFDFC1-0E8A-42CD-8C4D-A513B89901CE}">
      <dgm:prSet phldrT="[Texto]"/>
      <dgm:spPr/>
      <dgm:t>
        <a:bodyPr/>
        <a:lstStyle/>
        <a:p>
          <a:r>
            <a:rPr lang="pt-BR" dirty="0"/>
            <a:t> </a:t>
          </a:r>
          <a:endParaRPr lang="es-ES_tradnl" dirty="0"/>
        </a:p>
      </dgm:t>
    </dgm:pt>
    <dgm:pt modelId="{E2324154-2CF4-468D-A3F7-3D85B80E60A9}" type="parTrans" cxnId="{5EE66EB3-B7E2-4614-908B-906B610CB2AD}">
      <dgm:prSet/>
      <dgm:spPr/>
      <dgm:t>
        <a:bodyPr/>
        <a:lstStyle/>
        <a:p>
          <a:endParaRPr lang="es-ES_tradnl"/>
        </a:p>
      </dgm:t>
    </dgm:pt>
    <dgm:pt modelId="{510CF10F-9554-491D-9DEF-AC2BF317567D}" type="sibTrans" cxnId="{5EE66EB3-B7E2-4614-908B-906B610CB2AD}">
      <dgm:prSet/>
      <dgm:spPr/>
      <dgm:t>
        <a:bodyPr/>
        <a:lstStyle/>
        <a:p>
          <a:endParaRPr lang="es-ES_tradnl"/>
        </a:p>
      </dgm:t>
    </dgm:pt>
    <dgm:pt modelId="{BE6FB50C-717E-46C1-AB87-8938155391E9}" type="pres">
      <dgm:prSet presAssocID="{8712F8FF-5732-4E7D-9299-666C22611079}" presName="Name0" presStyleCnt="0">
        <dgm:presLayoutVars>
          <dgm:dir/>
          <dgm:animLvl val="lvl"/>
          <dgm:resizeHandles val="exact"/>
        </dgm:presLayoutVars>
      </dgm:prSet>
      <dgm:spPr/>
    </dgm:pt>
    <dgm:pt modelId="{4EC1537C-D4B1-43F8-8A19-2DE96CCFCFDB}" type="pres">
      <dgm:prSet presAssocID="{8712F8FF-5732-4E7D-9299-666C22611079}" presName="dummy" presStyleCnt="0"/>
      <dgm:spPr/>
    </dgm:pt>
    <dgm:pt modelId="{A16AEF46-A514-4141-8947-97960327DBD9}" type="pres">
      <dgm:prSet presAssocID="{8712F8FF-5732-4E7D-9299-666C22611079}" presName="linH" presStyleCnt="0"/>
      <dgm:spPr/>
    </dgm:pt>
    <dgm:pt modelId="{1EE23687-27D1-4FE2-8C5D-44DC526828B8}" type="pres">
      <dgm:prSet presAssocID="{8712F8FF-5732-4E7D-9299-666C22611079}" presName="padding1" presStyleCnt="0"/>
      <dgm:spPr/>
    </dgm:pt>
    <dgm:pt modelId="{25508311-03F2-4D58-832A-8E03081F2C0E}" type="pres">
      <dgm:prSet presAssocID="{91FFDFC1-0E8A-42CD-8C4D-A513B89901CE}" presName="linV" presStyleCnt="0"/>
      <dgm:spPr/>
    </dgm:pt>
    <dgm:pt modelId="{43397917-D518-44E6-B90F-900E70B2D634}" type="pres">
      <dgm:prSet presAssocID="{91FFDFC1-0E8A-42CD-8C4D-A513B89901CE}" presName="spVertical1" presStyleCnt="0"/>
      <dgm:spPr/>
    </dgm:pt>
    <dgm:pt modelId="{147518E9-E688-4842-9A60-3A9385397977}" type="pres">
      <dgm:prSet presAssocID="{91FFDFC1-0E8A-42CD-8C4D-A513B89901CE}" presName="parTx" presStyleLbl="revTx" presStyleIdx="0" presStyleCnt="1">
        <dgm:presLayoutVars>
          <dgm:chMax val="0"/>
          <dgm:chPref val="0"/>
          <dgm:bulletEnabled val="1"/>
        </dgm:presLayoutVars>
      </dgm:prSet>
      <dgm:spPr/>
      <dgm:t>
        <a:bodyPr/>
        <a:lstStyle/>
        <a:p>
          <a:endParaRPr lang="pt-BR"/>
        </a:p>
      </dgm:t>
    </dgm:pt>
    <dgm:pt modelId="{69FA8BAE-4571-408F-9DF0-6229D8064969}" type="pres">
      <dgm:prSet presAssocID="{91FFDFC1-0E8A-42CD-8C4D-A513B89901CE}" presName="spVertical2" presStyleCnt="0"/>
      <dgm:spPr/>
    </dgm:pt>
    <dgm:pt modelId="{53ABB236-4889-4904-9A92-4736875E50C6}" type="pres">
      <dgm:prSet presAssocID="{91FFDFC1-0E8A-42CD-8C4D-A513B89901CE}" presName="spVertical3" presStyleCnt="0"/>
      <dgm:spPr/>
    </dgm:pt>
    <dgm:pt modelId="{51DA8861-F9C7-4468-83B3-B9CD67B99D2A}" type="pres">
      <dgm:prSet presAssocID="{8712F8FF-5732-4E7D-9299-666C22611079}" presName="padding2" presStyleCnt="0"/>
      <dgm:spPr/>
    </dgm:pt>
    <dgm:pt modelId="{4C70CF40-4C95-4D7B-BC35-A413B3FC3538}" type="pres">
      <dgm:prSet presAssocID="{8712F8FF-5732-4E7D-9299-666C22611079}" presName="negArrow" presStyleCnt="0"/>
      <dgm:spPr/>
    </dgm:pt>
    <dgm:pt modelId="{37EFE765-0DF6-41EA-AB4E-6EE7CE9D8C0D}" type="pres">
      <dgm:prSet presAssocID="{8712F8FF-5732-4E7D-9299-666C22611079}" presName="backgroundArrow" presStyleLbl="node1" presStyleIdx="0" presStyleCnt="1" custLinFactNeighborX="-477" custLinFactNeighborY="909"/>
      <dgm:spPr/>
    </dgm:pt>
  </dgm:ptLst>
  <dgm:cxnLst>
    <dgm:cxn modelId="{5EE66EB3-B7E2-4614-908B-906B610CB2AD}" srcId="{8712F8FF-5732-4E7D-9299-666C22611079}" destId="{91FFDFC1-0E8A-42CD-8C4D-A513B89901CE}" srcOrd="0" destOrd="0" parTransId="{E2324154-2CF4-468D-A3F7-3D85B80E60A9}" sibTransId="{510CF10F-9554-491D-9DEF-AC2BF317567D}"/>
    <dgm:cxn modelId="{ED985B1C-75FC-4F16-A5DD-B5DD2237E27F}" type="presOf" srcId="{91FFDFC1-0E8A-42CD-8C4D-A513B89901CE}" destId="{147518E9-E688-4842-9A60-3A9385397977}" srcOrd="0" destOrd="0" presId="urn:microsoft.com/office/officeart/2005/8/layout/hProcess3"/>
    <dgm:cxn modelId="{EDAA686C-570B-4142-90C3-312605AD06EA}" type="presOf" srcId="{8712F8FF-5732-4E7D-9299-666C22611079}" destId="{BE6FB50C-717E-46C1-AB87-8938155391E9}" srcOrd="0" destOrd="0" presId="urn:microsoft.com/office/officeart/2005/8/layout/hProcess3"/>
    <dgm:cxn modelId="{2206A506-5248-4CA2-BFD7-89E5ED7EE88A}" type="presParOf" srcId="{BE6FB50C-717E-46C1-AB87-8938155391E9}" destId="{4EC1537C-D4B1-43F8-8A19-2DE96CCFCFDB}" srcOrd="0" destOrd="0" presId="urn:microsoft.com/office/officeart/2005/8/layout/hProcess3"/>
    <dgm:cxn modelId="{5CED8902-489C-486F-871D-A58A94270D09}" type="presParOf" srcId="{BE6FB50C-717E-46C1-AB87-8938155391E9}" destId="{A16AEF46-A514-4141-8947-97960327DBD9}" srcOrd="1" destOrd="0" presId="urn:microsoft.com/office/officeart/2005/8/layout/hProcess3"/>
    <dgm:cxn modelId="{8FEE2286-97ED-4320-839E-B84B5DA5F644}" type="presParOf" srcId="{A16AEF46-A514-4141-8947-97960327DBD9}" destId="{1EE23687-27D1-4FE2-8C5D-44DC526828B8}" srcOrd="0" destOrd="0" presId="urn:microsoft.com/office/officeart/2005/8/layout/hProcess3"/>
    <dgm:cxn modelId="{C654E70E-FB39-4C3B-B03F-2492D1839F7A}" type="presParOf" srcId="{A16AEF46-A514-4141-8947-97960327DBD9}" destId="{25508311-03F2-4D58-832A-8E03081F2C0E}" srcOrd="1" destOrd="0" presId="urn:microsoft.com/office/officeart/2005/8/layout/hProcess3"/>
    <dgm:cxn modelId="{E8F5F79C-9FA3-4844-A5B0-BC4EDF248ED6}" type="presParOf" srcId="{25508311-03F2-4D58-832A-8E03081F2C0E}" destId="{43397917-D518-44E6-B90F-900E70B2D634}" srcOrd="0" destOrd="0" presId="urn:microsoft.com/office/officeart/2005/8/layout/hProcess3"/>
    <dgm:cxn modelId="{35A859FC-0888-4DEC-AD36-FDDE8767A438}" type="presParOf" srcId="{25508311-03F2-4D58-832A-8E03081F2C0E}" destId="{147518E9-E688-4842-9A60-3A9385397977}" srcOrd="1" destOrd="0" presId="urn:microsoft.com/office/officeart/2005/8/layout/hProcess3"/>
    <dgm:cxn modelId="{69069609-6D8A-4005-B5AC-8F7BF73EF2AD}" type="presParOf" srcId="{25508311-03F2-4D58-832A-8E03081F2C0E}" destId="{69FA8BAE-4571-408F-9DF0-6229D8064969}" srcOrd="2" destOrd="0" presId="urn:microsoft.com/office/officeart/2005/8/layout/hProcess3"/>
    <dgm:cxn modelId="{C483940F-8044-4875-B7F9-2DFD3EFB1880}" type="presParOf" srcId="{25508311-03F2-4D58-832A-8E03081F2C0E}" destId="{53ABB236-4889-4904-9A92-4736875E50C6}" srcOrd="3" destOrd="0" presId="urn:microsoft.com/office/officeart/2005/8/layout/hProcess3"/>
    <dgm:cxn modelId="{CBDE1392-BA58-47BE-A7CD-186FF853F22F}" type="presParOf" srcId="{A16AEF46-A514-4141-8947-97960327DBD9}" destId="{51DA8861-F9C7-4468-83B3-B9CD67B99D2A}" srcOrd="2" destOrd="0" presId="urn:microsoft.com/office/officeart/2005/8/layout/hProcess3"/>
    <dgm:cxn modelId="{6785F833-123C-4D78-A7B4-533536477D51}" type="presParOf" srcId="{A16AEF46-A514-4141-8947-97960327DBD9}" destId="{4C70CF40-4C95-4D7B-BC35-A413B3FC3538}" srcOrd="3" destOrd="0" presId="urn:microsoft.com/office/officeart/2005/8/layout/hProcess3"/>
    <dgm:cxn modelId="{5C538930-B9EF-405F-A072-433C8F216D05}" type="presParOf" srcId="{A16AEF46-A514-4141-8947-97960327DBD9}" destId="{37EFE765-0DF6-41EA-AB4E-6EE7CE9D8C0D}" srcOrd="4" destOrd="0" presId="urn:microsoft.com/office/officeart/2005/8/layout/h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FE765-0DF6-41EA-AB4E-6EE7CE9D8C0D}">
      <dsp:nvSpPr>
        <dsp:cNvPr id="0" name=""/>
        <dsp:cNvSpPr/>
      </dsp:nvSpPr>
      <dsp:spPr>
        <a:xfrm>
          <a:off x="0" y="31371"/>
          <a:ext cx="1273175" cy="1152000"/>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7518E9-E688-4842-9A60-3A9385397977}">
      <dsp:nvSpPr>
        <dsp:cNvPr id="0" name=""/>
        <dsp:cNvSpPr/>
      </dsp:nvSpPr>
      <dsp:spPr>
        <a:xfrm>
          <a:off x="102699" y="308900"/>
          <a:ext cx="1043158" cy="57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pt-BR" sz="1600" kern="1200" dirty="0"/>
            <a:t> </a:t>
          </a:r>
          <a:endParaRPr lang="es-ES_tradnl" sz="1600" kern="1200" dirty="0"/>
        </a:p>
      </dsp:txBody>
      <dsp:txXfrm>
        <a:off x="102699" y="308900"/>
        <a:ext cx="1043158" cy="576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3906" name="Rectangle 2">
            <a:extLst>
              <a:ext uri="{FF2B5EF4-FFF2-40B4-BE49-F238E27FC236}">
                <a16:creationId xmlns="" xmlns:a16="http://schemas.microsoft.com/office/drawing/2014/main" id="{14A0E1B8-7802-4AA9-8091-A7A7878E3379}"/>
              </a:ext>
            </a:extLst>
          </p:cNvPr>
          <p:cNvSpPr>
            <a:spLocks noGrp="1" noChangeArrowheads="1"/>
          </p:cNvSpPr>
          <p:nvPr>
            <p:ph type="hdr" sz="quarter"/>
          </p:nvPr>
        </p:nvSpPr>
        <p:spPr bwMode="auto">
          <a:xfrm>
            <a:off x="0" y="0"/>
            <a:ext cx="2944813" cy="495300"/>
          </a:xfrm>
          <a:prstGeom prst="rect">
            <a:avLst/>
          </a:prstGeom>
          <a:noFill/>
          <a:ln>
            <a:noFill/>
          </a:ln>
          <a:effectLst/>
          <a:extLst/>
        </p:spPr>
        <p:txBody>
          <a:bodyPr vert="horz" wrap="square" lIns="91303" tIns="45651" rIns="91303" bIns="45651" numCol="1" anchor="t" anchorCtr="0" compatLnSpc="1">
            <a:prstTxWarp prst="textNoShape">
              <a:avLst/>
            </a:prstTxWarp>
          </a:bodyPr>
          <a:lstStyle>
            <a:lvl1pPr>
              <a:defRPr sz="1200" b="0">
                <a:solidFill>
                  <a:schemeClr val="tx1"/>
                </a:solidFill>
                <a:latin typeface="Times New Roman" pitchFamily="18" charset="0"/>
                <a:cs typeface="+mn-cs"/>
              </a:defRPr>
            </a:lvl1pPr>
          </a:lstStyle>
          <a:p>
            <a:pPr>
              <a:defRPr/>
            </a:pPr>
            <a:endParaRPr lang="en-US" altLang="en-US"/>
          </a:p>
        </p:txBody>
      </p:sp>
      <p:sp>
        <p:nvSpPr>
          <p:cNvPr id="123907" name="Rectangle 3">
            <a:extLst>
              <a:ext uri="{FF2B5EF4-FFF2-40B4-BE49-F238E27FC236}">
                <a16:creationId xmlns="" xmlns:a16="http://schemas.microsoft.com/office/drawing/2014/main" id="{8D6AD732-4C5F-448C-B88F-E692112A9560}"/>
              </a:ext>
            </a:extLst>
          </p:cNvPr>
          <p:cNvSpPr>
            <a:spLocks noGrp="1" noChangeArrowheads="1"/>
          </p:cNvSpPr>
          <p:nvPr>
            <p:ph type="dt" sz="quarter" idx="1"/>
          </p:nvPr>
        </p:nvSpPr>
        <p:spPr bwMode="auto">
          <a:xfrm>
            <a:off x="3849688" y="0"/>
            <a:ext cx="2944812" cy="495300"/>
          </a:xfrm>
          <a:prstGeom prst="rect">
            <a:avLst/>
          </a:prstGeom>
          <a:noFill/>
          <a:ln>
            <a:noFill/>
          </a:ln>
          <a:effectLst/>
          <a:extLst/>
        </p:spPr>
        <p:txBody>
          <a:bodyPr vert="horz" wrap="square" lIns="91303" tIns="45651" rIns="91303" bIns="45651" numCol="1" anchor="t" anchorCtr="0" compatLnSpc="1">
            <a:prstTxWarp prst="textNoShape">
              <a:avLst/>
            </a:prstTxWarp>
          </a:bodyPr>
          <a:lstStyle>
            <a:lvl1pPr algn="r">
              <a:defRPr sz="1200" b="0">
                <a:solidFill>
                  <a:schemeClr val="tx1"/>
                </a:solidFill>
                <a:latin typeface="Times New Roman" pitchFamily="18" charset="0"/>
                <a:cs typeface="+mn-cs"/>
              </a:defRPr>
            </a:lvl1pPr>
          </a:lstStyle>
          <a:p>
            <a:pPr>
              <a:defRPr/>
            </a:pPr>
            <a:endParaRPr lang="en-US" altLang="en-US"/>
          </a:p>
        </p:txBody>
      </p:sp>
      <p:sp>
        <p:nvSpPr>
          <p:cNvPr id="123908" name="Rectangle 4">
            <a:extLst>
              <a:ext uri="{FF2B5EF4-FFF2-40B4-BE49-F238E27FC236}">
                <a16:creationId xmlns="" xmlns:a16="http://schemas.microsoft.com/office/drawing/2014/main" id="{E30E5D74-E310-4052-A308-3AA82193A20E}"/>
              </a:ext>
            </a:extLst>
          </p:cNvPr>
          <p:cNvSpPr>
            <a:spLocks noGrp="1" noChangeArrowheads="1"/>
          </p:cNvSpPr>
          <p:nvPr>
            <p:ph type="ftr" sz="quarter" idx="2"/>
          </p:nvPr>
        </p:nvSpPr>
        <p:spPr bwMode="auto">
          <a:xfrm>
            <a:off x="0" y="9410700"/>
            <a:ext cx="2944813" cy="495300"/>
          </a:xfrm>
          <a:prstGeom prst="rect">
            <a:avLst/>
          </a:prstGeom>
          <a:noFill/>
          <a:ln>
            <a:noFill/>
          </a:ln>
          <a:effectLst/>
          <a:extLst/>
        </p:spPr>
        <p:txBody>
          <a:bodyPr vert="horz" wrap="square" lIns="91303" tIns="45651" rIns="91303" bIns="45651" numCol="1" anchor="b" anchorCtr="0" compatLnSpc="1">
            <a:prstTxWarp prst="textNoShape">
              <a:avLst/>
            </a:prstTxWarp>
          </a:bodyPr>
          <a:lstStyle>
            <a:lvl1pPr>
              <a:defRPr sz="1200" b="0">
                <a:solidFill>
                  <a:schemeClr val="tx1"/>
                </a:solidFill>
                <a:latin typeface="Times New Roman" pitchFamily="18" charset="0"/>
                <a:cs typeface="+mn-cs"/>
              </a:defRPr>
            </a:lvl1pPr>
          </a:lstStyle>
          <a:p>
            <a:pPr>
              <a:defRPr/>
            </a:pPr>
            <a:endParaRPr lang="en-US" altLang="en-US"/>
          </a:p>
        </p:txBody>
      </p:sp>
      <p:sp>
        <p:nvSpPr>
          <p:cNvPr id="123909" name="Rectangle 5">
            <a:extLst>
              <a:ext uri="{FF2B5EF4-FFF2-40B4-BE49-F238E27FC236}">
                <a16:creationId xmlns="" xmlns:a16="http://schemas.microsoft.com/office/drawing/2014/main" id="{76D2DAC3-3FE0-45FE-AB31-7A9C7E61A6B9}"/>
              </a:ext>
            </a:extLst>
          </p:cNvPr>
          <p:cNvSpPr>
            <a:spLocks noGrp="1" noChangeArrowheads="1"/>
          </p:cNvSpPr>
          <p:nvPr>
            <p:ph type="sldNum" sz="quarter" idx="3"/>
          </p:nvPr>
        </p:nvSpPr>
        <p:spPr bwMode="auto">
          <a:xfrm>
            <a:off x="3849688" y="9410700"/>
            <a:ext cx="2944812" cy="495300"/>
          </a:xfrm>
          <a:prstGeom prst="rect">
            <a:avLst/>
          </a:prstGeom>
          <a:noFill/>
          <a:ln>
            <a:noFill/>
          </a:ln>
          <a:effectLst/>
          <a:extLst/>
        </p:spPr>
        <p:txBody>
          <a:bodyPr vert="horz" wrap="square" lIns="91303" tIns="45651" rIns="91303" bIns="45651" numCol="1" anchor="b" anchorCtr="0" compatLnSpc="1">
            <a:prstTxWarp prst="textNoShape">
              <a:avLst/>
            </a:prstTxWarp>
          </a:bodyPr>
          <a:lstStyle>
            <a:lvl1pPr algn="r">
              <a:defRPr sz="1200" b="0">
                <a:solidFill>
                  <a:schemeClr val="tx1"/>
                </a:solidFill>
                <a:latin typeface="Times New Roman" panose="02020603050405020304" pitchFamily="18" charset="0"/>
              </a:defRPr>
            </a:lvl1pPr>
          </a:lstStyle>
          <a:p>
            <a:fld id="{9F2C0C63-8E38-4D16-9756-C09632146141}" type="slidenum">
              <a:rPr lang="en-US" altLang="en-US"/>
              <a:pPr/>
              <a:t>‹nº›</a:t>
            </a:fld>
            <a:endParaRPr lang="en-US" altLang="en-US"/>
          </a:p>
        </p:txBody>
      </p:sp>
    </p:spTree>
    <p:extLst>
      <p:ext uri="{BB962C8B-B14F-4D97-AF65-F5344CB8AC3E}">
        <p14:creationId xmlns:p14="http://schemas.microsoft.com/office/powerpoint/2010/main" val="127421699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A38FEA89-1261-47B1-A616-CDF797F5F68F}"/>
              </a:ext>
            </a:extLst>
          </p:cNvPr>
          <p:cNvSpPr>
            <a:spLocks noGrp="1" noChangeArrowheads="1"/>
          </p:cNvSpPr>
          <p:nvPr>
            <p:ph type="hdr" sz="quarter"/>
          </p:nvPr>
        </p:nvSpPr>
        <p:spPr bwMode="auto">
          <a:xfrm>
            <a:off x="0" y="0"/>
            <a:ext cx="2970213" cy="458788"/>
          </a:xfrm>
          <a:prstGeom prst="rect">
            <a:avLst/>
          </a:prstGeom>
          <a:noFill/>
          <a:ln>
            <a:noFill/>
          </a:ln>
          <a:effectLst/>
          <a:extLst/>
        </p:spPr>
        <p:txBody>
          <a:bodyPr vert="horz" wrap="square" lIns="91303" tIns="45651" rIns="91303" bIns="45651" numCol="1" anchor="t" anchorCtr="0" compatLnSpc="1">
            <a:prstTxWarp prst="textNoShape">
              <a:avLst/>
            </a:prstTxWarp>
          </a:bodyPr>
          <a:lstStyle>
            <a:lvl1pPr>
              <a:defRPr sz="1200" b="0">
                <a:solidFill>
                  <a:schemeClr val="tx1"/>
                </a:solidFill>
                <a:latin typeface="Times New Roman" pitchFamily="18" charset="0"/>
                <a:cs typeface="+mn-cs"/>
              </a:defRPr>
            </a:lvl1pPr>
          </a:lstStyle>
          <a:p>
            <a:pPr>
              <a:defRPr/>
            </a:pPr>
            <a:endParaRPr lang="en-US" altLang="en-US"/>
          </a:p>
        </p:txBody>
      </p:sp>
      <p:sp>
        <p:nvSpPr>
          <p:cNvPr id="158723" name="Rectangle 3">
            <a:extLst>
              <a:ext uri="{FF2B5EF4-FFF2-40B4-BE49-F238E27FC236}">
                <a16:creationId xmlns="" xmlns:a16="http://schemas.microsoft.com/office/drawing/2014/main" id="{8BD9C139-1AD4-4E48-91C0-643470E7438D}"/>
              </a:ext>
            </a:extLst>
          </p:cNvPr>
          <p:cNvSpPr>
            <a:spLocks noGrp="1" noChangeArrowheads="1"/>
          </p:cNvSpPr>
          <p:nvPr>
            <p:ph type="dt" idx="1"/>
          </p:nvPr>
        </p:nvSpPr>
        <p:spPr bwMode="auto">
          <a:xfrm>
            <a:off x="3884613" y="0"/>
            <a:ext cx="2894012" cy="458788"/>
          </a:xfrm>
          <a:prstGeom prst="rect">
            <a:avLst/>
          </a:prstGeom>
          <a:noFill/>
          <a:ln>
            <a:noFill/>
          </a:ln>
          <a:effectLst/>
          <a:extLst/>
        </p:spPr>
        <p:txBody>
          <a:bodyPr vert="horz" wrap="square" lIns="91303" tIns="45651" rIns="91303" bIns="45651" numCol="1" anchor="t" anchorCtr="0" compatLnSpc="1">
            <a:prstTxWarp prst="textNoShape">
              <a:avLst/>
            </a:prstTxWarp>
          </a:bodyPr>
          <a:lstStyle>
            <a:lvl1pPr algn="r">
              <a:defRPr sz="1200" b="0">
                <a:solidFill>
                  <a:schemeClr val="tx1"/>
                </a:solidFill>
                <a:latin typeface="Times New Roman" pitchFamily="18" charset="0"/>
                <a:cs typeface="+mn-cs"/>
              </a:defRPr>
            </a:lvl1pPr>
          </a:lstStyle>
          <a:p>
            <a:pPr>
              <a:defRPr/>
            </a:pPr>
            <a:endParaRPr lang="en-US" altLang="en-US"/>
          </a:p>
        </p:txBody>
      </p:sp>
      <p:sp>
        <p:nvSpPr>
          <p:cNvPr id="86020" name="Rectangle 4">
            <a:extLst>
              <a:ext uri="{FF2B5EF4-FFF2-40B4-BE49-F238E27FC236}">
                <a16:creationId xmlns="" xmlns:a16="http://schemas.microsoft.com/office/drawing/2014/main" id="{F323235C-334E-4BCF-9753-145367C52643}"/>
              </a:ext>
            </a:extLst>
          </p:cNvPr>
          <p:cNvSpPr>
            <a:spLocks noGrp="1" noRot="1" noChangeAspect="1" noChangeArrowheads="1" noTextEdit="1"/>
          </p:cNvSpPr>
          <p:nvPr>
            <p:ph type="sldImg" idx="2"/>
          </p:nvPr>
        </p:nvSpPr>
        <p:spPr bwMode="auto">
          <a:xfrm>
            <a:off x="942975" y="765175"/>
            <a:ext cx="4892675" cy="36687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5" name="Rectangle 5">
            <a:extLst>
              <a:ext uri="{FF2B5EF4-FFF2-40B4-BE49-F238E27FC236}">
                <a16:creationId xmlns="" xmlns:a16="http://schemas.microsoft.com/office/drawing/2014/main" id="{C4DF42D3-6231-4A8D-A7AA-48DB92EEED34}"/>
              </a:ext>
            </a:extLst>
          </p:cNvPr>
          <p:cNvSpPr>
            <a:spLocks noGrp="1" noChangeArrowheads="1"/>
          </p:cNvSpPr>
          <p:nvPr>
            <p:ph type="body" sz="quarter" idx="3"/>
          </p:nvPr>
        </p:nvSpPr>
        <p:spPr bwMode="auto">
          <a:xfrm>
            <a:off x="914400" y="4740275"/>
            <a:ext cx="4949825" cy="4433888"/>
          </a:xfrm>
          <a:prstGeom prst="rect">
            <a:avLst/>
          </a:prstGeom>
          <a:noFill/>
          <a:ln>
            <a:noFill/>
          </a:ln>
          <a:effectLst/>
          <a:extLst/>
        </p:spPr>
        <p:txBody>
          <a:bodyPr vert="horz" wrap="square" lIns="91303" tIns="45651" rIns="91303" bIns="45651"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158726" name="Rectangle 6">
            <a:extLst>
              <a:ext uri="{FF2B5EF4-FFF2-40B4-BE49-F238E27FC236}">
                <a16:creationId xmlns="" xmlns:a16="http://schemas.microsoft.com/office/drawing/2014/main" id="{EBDB5D1D-CC23-4C8D-8534-15444233648B}"/>
              </a:ext>
            </a:extLst>
          </p:cNvPr>
          <p:cNvSpPr>
            <a:spLocks noGrp="1" noChangeArrowheads="1"/>
          </p:cNvSpPr>
          <p:nvPr>
            <p:ph type="ftr" sz="quarter" idx="4"/>
          </p:nvPr>
        </p:nvSpPr>
        <p:spPr bwMode="auto">
          <a:xfrm>
            <a:off x="0" y="9402763"/>
            <a:ext cx="2970213" cy="534987"/>
          </a:xfrm>
          <a:prstGeom prst="rect">
            <a:avLst/>
          </a:prstGeom>
          <a:noFill/>
          <a:ln>
            <a:noFill/>
          </a:ln>
          <a:effectLst/>
          <a:extLst/>
        </p:spPr>
        <p:txBody>
          <a:bodyPr vert="horz" wrap="square" lIns="91303" tIns="45651" rIns="91303" bIns="45651" numCol="1" anchor="b" anchorCtr="0" compatLnSpc="1">
            <a:prstTxWarp prst="textNoShape">
              <a:avLst/>
            </a:prstTxWarp>
          </a:bodyPr>
          <a:lstStyle>
            <a:lvl1pPr>
              <a:defRPr sz="1200" b="0">
                <a:solidFill>
                  <a:schemeClr val="tx1"/>
                </a:solidFill>
                <a:latin typeface="Times New Roman" pitchFamily="18" charset="0"/>
                <a:cs typeface="+mn-cs"/>
              </a:defRPr>
            </a:lvl1pPr>
          </a:lstStyle>
          <a:p>
            <a:pPr>
              <a:defRPr/>
            </a:pPr>
            <a:endParaRPr lang="en-US" altLang="en-US"/>
          </a:p>
        </p:txBody>
      </p:sp>
      <p:sp>
        <p:nvSpPr>
          <p:cNvPr id="158727" name="Rectangle 7">
            <a:extLst>
              <a:ext uri="{FF2B5EF4-FFF2-40B4-BE49-F238E27FC236}">
                <a16:creationId xmlns="" xmlns:a16="http://schemas.microsoft.com/office/drawing/2014/main" id="{2B694266-097A-445F-AFA1-BA6E4554698F}"/>
              </a:ext>
            </a:extLst>
          </p:cNvPr>
          <p:cNvSpPr>
            <a:spLocks noGrp="1" noChangeArrowheads="1"/>
          </p:cNvSpPr>
          <p:nvPr>
            <p:ph type="sldNum" sz="quarter" idx="5"/>
          </p:nvPr>
        </p:nvSpPr>
        <p:spPr bwMode="auto">
          <a:xfrm>
            <a:off x="3884613" y="9402763"/>
            <a:ext cx="2894012" cy="534987"/>
          </a:xfrm>
          <a:prstGeom prst="rect">
            <a:avLst/>
          </a:prstGeom>
          <a:noFill/>
          <a:ln>
            <a:noFill/>
          </a:ln>
          <a:effectLst/>
          <a:extLst/>
        </p:spPr>
        <p:txBody>
          <a:bodyPr vert="horz" wrap="square" lIns="91303" tIns="45651" rIns="91303" bIns="45651" numCol="1" anchor="b" anchorCtr="0" compatLnSpc="1">
            <a:prstTxWarp prst="textNoShape">
              <a:avLst/>
            </a:prstTxWarp>
          </a:bodyPr>
          <a:lstStyle>
            <a:lvl1pPr algn="r">
              <a:defRPr sz="1200" b="0">
                <a:solidFill>
                  <a:schemeClr val="tx1"/>
                </a:solidFill>
                <a:latin typeface="Times New Roman" panose="02020603050405020304" pitchFamily="18" charset="0"/>
              </a:defRPr>
            </a:lvl1pPr>
          </a:lstStyle>
          <a:p>
            <a:fld id="{F5BA1F15-A361-4EB7-9C6E-488DAF71203C}" type="slidenum">
              <a:rPr lang="en-US" altLang="en-US"/>
              <a:pPr/>
              <a:t>‹nº›</a:t>
            </a:fld>
            <a:endParaRPr lang="en-US" altLang="en-US"/>
          </a:p>
        </p:txBody>
      </p:sp>
    </p:spTree>
    <p:extLst>
      <p:ext uri="{BB962C8B-B14F-4D97-AF65-F5344CB8AC3E}">
        <p14:creationId xmlns:p14="http://schemas.microsoft.com/office/powerpoint/2010/main" val="9512170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audio1.spanishdict.com/audio?lang=es&amp;text=la-inhalaci%C3%B3n-es-la-v%C3%ADa-m%C3%A1s-importante-de-exposici%C3%B3n-interna-y-se-debe-hacer-todo-lo-posible-para-identificar-y-cuantificar-la-contaminaci%C3%B3n-a-fin-de-mejorar-las-medidas-de-protecci%C3%B3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 xmlns:a16="http://schemas.microsoft.com/office/drawing/2014/main" id="{E78AF775-5E76-4AF0-8B00-3C95B041151C}"/>
              </a:ext>
            </a:extLst>
          </p:cNvPr>
          <p:cNvSpPr>
            <a:spLocks noChangeArrowheads="1"/>
          </p:cNvSpPr>
          <p:nvPr/>
        </p:nvSpPr>
        <p:spPr bwMode="auto">
          <a:xfrm>
            <a:off x="3848100" y="11113"/>
            <a:ext cx="2946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03" tIns="45651" rIns="91303" bIns="45651" anchor="ctr"/>
          <a:lstStyle>
            <a:lvl1pPr eaLnBrk="0" hangingPunct="0">
              <a:spcBef>
                <a:spcPct val="30000"/>
              </a:spcBef>
              <a:defRPr sz="1200">
                <a:solidFill>
                  <a:schemeClr val="tx1"/>
                </a:solidFill>
                <a:latin typeface="Times New Roman" panose="02020603050405020304" pitchFamily="18" charset="0"/>
              </a:defRPr>
            </a:lvl1pPr>
            <a:lvl2pPr marL="742950" indent="-285750" eaLnBrk="0" hangingPunct="0">
              <a:spcBef>
                <a:spcPct val="30000"/>
              </a:spcBef>
              <a:defRPr sz="1200">
                <a:solidFill>
                  <a:schemeClr val="tx1"/>
                </a:solidFill>
                <a:latin typeface="Times New Roman" panose="02020603050405020304" pitchFamily="18" charset="0"/>
              </a:defRPr>
            </a:lvl2pPr>
            <a:lvl3pPr marL="1143000" indent="-228600" eaLnBrk="0" hangingPunct="0">
              <a:spcBef>
                <a:spcPct val="30000"/>
              </a:spcBef>
              <a:defRPr sz="1200">
                <a:solidFill>
                  <a:schemeClr val="tx1"/>
                </a:solidFill>
                <a:latin typeface="Times New Roman" panose="02020603050405020304" pitchFamily="18" charset="0"/>
              </a:defRPr>
            </a:lvl3pPr>
            <a:lvl4pPr marL="1600200" indent="-228600" eaLnBrk="0" hangingPunct="0">
              <a:spcBef>
                <a:spcPct val="30000"/>
              </a:spcBef>
              <a:defRPr sz="1200">
                <a:solidFill>
                  <a:schemeClr val="tx1"/>
                </a:solidFill>
                <a:latin typeface="Times New Roman" panose="02020603050405020304" pitchFamily="18" charset="0"/>
              </a:defRPr>
            </a:lvl4pPr>
            <a:lvl5pPr marL="2057400" indent="-228600" eaLnBrk="0" hangingPunct="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endParaRPr lang="en-US" altLang="en-US" sz="2800">
              <a:solidFill>
                <a:schemeClr val="hlink"/>
              </a:solidFill>
              <a:latin typeface="Arial" panose="020B0604020202020204" pitchFamily="34" charset="0"/>
            </a:endParaRPr>
          </a:p>
        </p:txBody>
      </p:sp>
      <p:sp>
        <p:nvSpPr>
          <p:cNvPr id="87043" name="Rectangle 3">
            <a:extLst>
              <a:ext uri="{FF2B5EF4-FFF2-40B4-BE49-F238E27FC236}">
                <a16:creationId xmlns="" xmlns:a16="http://schemas.microsoft.com/office/drawing/2014/main" id="{ED12891C-C95B-4720-B8F1-0BF5003A73ED}"/>
              </a:ext>
            </a:extLst>
          </p:cNvPr>
          <p:cNvSpPr>
            <a:spLocks noChangeArrowheads="1"/>
          </p:cNvSpPr>
          <p:nvPr/>
        </p:nvSpPr>
        <p:spPr bwMode="auto">
          <a:xfrm>
            <a:off x="3848100" y="9431338"/>
            <a:ext cx="2946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21" tIns="0" rIns="19021" bIns="0" anchor="b"/>
          <a:lstStyle>
            <a:lvl1pPr eaLnBrk="0" hangingPunct="0">
              <a:spcBef>
                <a:spcPct val="30000"/>
              </a:spcBef>
              <a:defRPr sz="1200">
                <a:solidFill>
                  <a:schemeClr val="tx1"/>
                </a:solidFill>
                <a:latin typeface="Times New Roman" panose="02020603050405020304" pitchFamily="18" charset="0"/>
              </a:defRPr>
            </a:lvl1pPr>
            <a:lvl2pPr marL="742950" indent="-285750" eaLnBrk="0" hangingPunct="0">
              <a:spcBef>
                <a:spcPct val="30000"/>
              </a:spcBef>
              <a:defRPr sz="1200">
                <a:solidFill>
                  <a:schemeClr val="tx1"/>
                </a:solidFill>
                <a:latin typeface="Times New Roman" panose="02020603050405020304" pitchFamily="18" charset="0"/>
              </a:defRPr>
            </a:lvl2pPr>
            <a:lvl3pPr marL="1143000" indent="-228600" eaLnBrk="0" hangingPunct="0">
              <a:spcBef>
                <a:spcPct val="30000"/>
              </a:spcBef>
              <a:defRPr sz="1200">
                <a:solidFill>
                  <a:schemeClr val="tx1"/>
                </a:solidFill>
                <a:latin typeface="Times New Roman" panose="02020603050405020304" pitchFamily="18" charset="0"/>
              </a:defRPr>
            </a:lvl3pPr>
            <a:lvl4pPr marL="1600200" indent="-228600" eaLnBrk="0" hangingPunct="0">
              <a:spcBef>
                <a:spcPct val="30000"/>
              </a:spcBef>
              <a:defRPr sz="1200">
                <a:solidFill>
                  <a:schemeClr val="tx1"/>
                </a:solidFill>
                <a:latin typeface="Times New Roman" panose="02020603050405020304" pitchFamily="18" charset="0"/>
              </a:defRPr>
            </a:lvl4pPr>
            <a:lvl5pPr marL="2057400" indent="-228600" eaLnBrk="0" hangingPunct="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lgn="r">
              <a:spcBef>
                <a:spcPct val="0"/>
              </a:spcBef>
            </a:pPr>
            <a:r>
              <a:rPr lang="en-US" altLang="en-US" sz="1000" b="0" i="1"/>
              <a:t>1</a:t>
            </a:r>
          </a:p>
        </p:txBody>
      </p:sp>
      <p:sp>
        <p:nvSpPr>
          <p:cNvPr id="87044" name="Rectangle 4">
            <a:extLst>
              <a:ext uri="{FF2B5EF4-FFF2-40B4-BE49-F238E27FC236}">
                <a16:creationId xmlns="" xmlns:a16="http://schemas.microsoft.com/office/drawing/2014/main" id="{2C884890-4C8D-4451-A7B9-30ACC43EC063}"/>
              </a:ext>
            </a:extLst>
          </p:cNvPr>
          <p:cNvSpPr>
            <a:spLocks noChangeArrowheads="1"/>
          </p:cNvSpPr>
          <p:nvPr/>
        </p:nvSpPr>
        <p:spPr bwMode="auto">
          <a:xfrm>
            <a:off x="-1588" y="9431338"/>
            <a:ext cx="29448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03" tIns="45651" rIns="91303" bIns="45651" anchor="ctr"/>
          <a:lstStyle>
            <a:lvl1pPr eaLnBrk="0" hangingPunct="0">
              <a:spcBef>
                <a:spcPct val="30000"/>
              </a:spcBef>
              <a:defRPr sz="1200">
                <a:solidFill>
                  <a:schemeClr val="tx1"/>
                </a:solidFill>
                <a:latin typeface="Times New Roman" panose="02020603050405020304" pitchFamily="18" charset="0"/>
              </a:defRPr>
            </a:lvl1pPr>
            <a:lvl2pPr marL="742950" indent="-285750" eaLnBrk="0" hangingPunct="0">
              <a:spcBef>
                <a:spcPct val="30000"/>
              </a:spcBef>
              <a:defRPr sz="1200">
                <a:solidFill>
                  <a:schemeClr val="tx1"/>
                </a:solidFill>
                <a:latin typeface="Times New Roman" panose="02020603050405020304" pitchFamily="18" charset="0"/>
              </a:defRPr>
            </a:lvl2pPr>
            <a:lvl3pPr marL="1143000" indent="-228600" eaLnBrk="0" hangingPunct="0">
              <a:spcBef>
                <a:spcPct val="30000"/>
              </a:spcBef>
              <a:defRPr sz="1200">
                <a:solidFill>
                  <a:schemeClr val="tx1"/>
                </a:solidFill>
                <a:latin typeface="Times New Roman" panose="02020603050405020304" pitchFamily="18" charset="0"/>
              </a:defRPr>
            </a:lvl3pPr>
            <a:lvl4pPr marL="1600200" indent="-228600" eaLnBrk="0" hangingPunct="0">
              <a:spcBef>
                <a:spcPct val="30000"/>
              </a:spcBef>
              <a:defRPr sz="1200">
                <a:solidFill>
                  <a:schemeClr val="tx1"/>
                </a:solidFill>
                <a:latin typeface="Times New Roman" panose="02020603050405020304" pitchFamily="18" charset="0"/>
              </a:defRPr>
            </a:lvl4pPr>
            <a:lvl5pPr marL="2057400" indent="-228600" eaLnBrk="0" hangingPunct="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endParaRPr lang="en-US" altLang="en-US" sz="2800">
              <a:solidFill>
                <a:schemeClr val="hlink"/>
              </a:solidFill>
              <a:latin typeface="Arial" panose="020B0604020202020204" pitchFamily="34" charset="0"/>
            </a:endParaRPr>
          </a:p>
        </p:txBody>
      </p:sp>
      <p:sp>
        <p:nvSpPr>
          <p:cNvPr id="87045" name="Rectangle 5">
            <a:extLst>
              <a:ext uri="{FF2B5EF4-FFF2-40B4-BE49-F238E27FC236}">
                <a16:creationId xmlns="" xmlns:a16="http://schemas.microsoft.com/office/drawing/2014/main" id="{C066D11C-724B-42F7-8831-9A976A5721D0}"/>
              </a:ext>
            </a:extLst>
          </p:cNvPr>
          <p:cNvSpPr>
            <a:spLocks noChangeArrowheads="1"/>
          </p:cNvSpPr>
          <p:nvPr/>
        </p:nvSpPr>
        <p:spPr bwMode="auto">
          <a:xfrm>
            <a:off x="-1588" y="11113"/>
            <a:ext cx="29448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03" tIns="45651" rIns="91303" bIns="45651" anchor="ctr"/>
          <a:lstStyle>
            <a:lvl1pPr eaLnBrk="0" hangingPunct="0">
              <a:spcBef>
                <a:spcPct val="30000"/>
              </a:spcBef>
              <a:defRPr sz="1200">
                <a:solidFill>
                  <a:schemeClr val="tx1"/>
                </a:solidFill>
                <a:latin typeface="Times New Roman" panose="02020603050405020304" pitchFamily="18" charset="0"/>
              </a:defRPr>
            </a:lvl1pPr>
            <a:lvl2pPr marL="742950" indent="-285750" eaLnBrk="0" hangingPunct="0">
              <a:spcBef>
                <a:spcPct val="30000"/>
              </a:spcBef>
              <a:defRPr sz="1200">
                <a:solidFill>
                  <a:schemeClr val="tx1"/>
                </a:solidFill>
                <a:latin typeface="Times New Roman" panose="02020603050405020304" pitchFamily="18" charset="0"/>
              </a:defRPr>
            </a:lvl2pPr>
            <a:lvl3pPr marL="1143000" indent="-228600" eaLnBrk="0" hangingPunct="0">
              <a:spcBef>
                <a:spcPct val="30000"/>
              </a:spcBef>
              <a:defRPr sz="1200">
                <a:solidFill>
                  <a:schemeClr val="tx1"/>
                </a:solidFill>
                <a:latin typeface="Times New Roman" panose="02020603050405020304" pitchFamily="18" charset="0"/>
              </a:defRPr>
            </a:lvl3pPr>
            <a:lvl4pPr marL="1600200" indent="-228600" eaLnBrk="0" hangingPunct="0">
              <a:spcBef>
                <a:spcPct val="30000"/>
              </a:spcBef>
              <a:defRPr sz="1200">
                <a:solidFill>
                  <a:schemeClr val="tx1"/>
                </a:solidFill>
                <a:latin typeface="Times New Roman" panose="02020603050405020304" pitchFamily="18" charset="0"/>
              </a:defRPr>
            </a:lvl4pPr>
            <a:lvl5pPr marL="2057400" indent="-228600" eaLnBrk="0" hangingPunct="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eaLnBrk="1" hangingPunct="1">
              <a:spcBef>
                <a:spcPct val="0"/>
              </a:spcBef>
            </a:pPr>
            <a:endParaRPr lang="en-US" altLang="en-US" sz="2800">
              <a:solidFill>
                <a:schemeClr val="hlink"/>
              </a:solidFill>
              <a:latin typeface="Arial" panose="020B0604020202020204" pitchFamily="34" charset="0"/>
            </a:endParaRPr>
          </a:p>
        </p:txBody>
      </p:sp>
      <p:sp>
        <p:nvSpPr>
          <p:cNvPr id="87046" name="Rectangle 6">
            <a:extLst>
              <a:ext uri="{FF2B5EF4-FFF2-40B4-BE49-F238E27FC236}">
                <a16:creationId xmlns="" xmlns:a16="http://schemas.microsoft.com/office/drawing/2014/main" id="{BB24026C-AF4C-4022-B1E7-B10A73A14204}"/>
              </a:ext>
            </a:extLst>
          </p:cNvPr>
          <p:cNvSpPr>
            <a:spLocks noGrp="1" noRot="1" noChangeAspect="1" noChangeArrowheads="1" noTextEdit="1"/>
          </p:cNvSpPr>
          <p:nvPr>
            <p:ph type="sldImg"/>
          </p:nvPr>
        </p:nvSpPr>
        <p:spPr>
          <a:xfrm>
            <a:off x="928688" y="749300"/>
            <a:ext cx="4935537" cy="3700463"/>
          </a:xfrm>
          <a:ln w="12700" cap="flat">
            <a:solidFill>
              <a:schemeClr val="tx1"/>
            </a:solidFill>
          </a:ln>
        </p:spPr>
      </p:sp>
      <p:sp>
        <p:nvSpPr>
          <p:cNvPr id="87047" name="Rectangle 7">
            <a:extLst>
              <a:ext uri="{FF2B5EF4-FFF2-40B4-BE49-F238E27FC236}">
                <a16:creationId xmlns="" xmlns:a16="http://schemas.microsoft.com/office/drawing/2014/main" id="{BE58945E-245C-4175-BB34-5640A93BDEFB}"/>
              </a:ext>
            </a:extLst>
          </p:cNvPr>
          <p:cNvSpPr>
            <a:spLocks noGrp="1" noChangeArrowheads="1"/>
          </p:cNvSpPr>
          <p:nvPr>
            <p:ph type="body" idx="1"/>
          </p:nvPr>
        </p:nvSpPr>
        <p:spPr>
          <a:xfrm>
            <a:off x="904875" y="4718050"/>
            <a:ext cx="4981575" cy="4478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937" tIns="45969" rIns="91937" bIns="45969"/>
          <a:lstStyle/>
          <a:p>
            <a:pPr eaLnBrk="1" hangingPunct="1"/>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Espaço Reservado para Imagem de Slide 1">
            <a:extLst>
              <a:ext uri="{FF2B5EF4-FFF2-40B4-BE49-F238E27FC236}">
                <a16:creationId xmlns="" xmlns:a16="http://schemas.microsoft.com/office/drawing/2014/main" id="{C8FCE778-56FD-4679-8D67-5973E21A4D91}"/>
              </a:ext>
            </a:extLst>
          </p:cNvPr>
          <p:cNvSpPr>
            <a:spLocks noGrp="1" noRot="1" noChangeAspect="1" noTextEdit="1"/>
          </p:cNvSpPr>
          <p:nvPr>
            <p:ph type="sldImg"/>
          </p:nvPr>
        </p:nvSpPr>
        <p:spPr>
          <a:ln/>
        </p:spPr>
      </p:sp>
      <p:sp>
        <p:nvSpPr>
          <p:cNvPr id="96259" name="Espaço Reservado para Anotações 2">
            <a:extLst>
              <a:ext uri="{FF2B5EF4-FFF2-40B4-BE49-F238E27FC236}">
                <a16:creationId xmlns="" xmlns:a16="http://schemas.microsoft.com/office/drawing/2014/main" id="{5DF1148C-D2BB-4063-94CB-349A8465A429}"/>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dirty="0"/>
              <a:t>La tasa de recuento de una fuente alfa se reducirá significativamente con una mayor separación entre la fuente y el detector y normalmente caerá a cero en </a:t>
            </a:r>
            <a:r>
              <a:rPr lang="es-ES_tradnl" altLang="es-ES_tradnl" dirty="0" err="1"/>
              <a:t>uns</a:t>
            </a:r>
            <a:r>
              <a:rPr lang="es-ES_tradnl" altLang="es-ES_tradnl" dirty="0"/>
              <a:t> 15 </a:t>
            </a:r>
            <a:r>
              <a:rPr lang="es-ES_tradnl" altLang="es-ES_tradnl" dirty="0" err="1"/>
              <a:t>mm.</a:t>
            </a:r>
            <a:endParaRPr lang="es-ES_tradnl" altLang="es-ES_tradnl" dirty="0"/>
          </a:p>
          <a:p>
            <a:endParaRPr lang="pt-BR" altLang="es-ES_tradnl" dirty="0"/>
          </a:p>
          <a:p>
            <a:r>
              <a:rPr lang="es-ES_tradnl" altLang="es-ES_tradnl" dirty="0"/>
              <a:t>Como consecuencia, la monitorización se realiza normalmente con una distancia sonda - superficie de unos 3 </a:t>
            </a:r>
            <a:r>
              <a:rPr lang="es-ES_tradnl" altLang="es-ES_tradnl" dirty="0" err="1"/>
              <a:t>mm.</a:t>
            </a:r>
            <a:r>
              <a:rPr lang="es-ES_tradnl" altLang="es-ES_tradnl" dirty="0"/>
              <a:t> Suficientemente cerca para permitir una detección eficiente y suficientemente lejos para evitar contaminación del detector.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Espaço Reservado para Imagem de Slide 1">
            <a:extLst>
              <a:ext uri="{FF2B5EF4-FFF2-40B4-BE49-F238E27FC236}">
                <a16:creationId xmlns="" xmlns:a16="http://schemas.microsoft.com/office/drawing/2014/main" id="{0EE3475B-2DBA-4669-A956-7D4C1479BD8E}"/>
              </a:ext>
            </a:extLst>
          </p:cNvPr>
          <p:cNvSpPr>
            <a:spLocks noGrp="1" noRot="1" noChangeAspect="1" noTextEdit="1"/>
          </p:cNvSpPr>
          <p:nvPr>
            <p:ph type="sldImg"/>
          </p:nvPr>
        </p:nvSpPr>
        <p:spPr>
          <a:ln/>
        </p:spPr>
      </p:sp>
      <p:sp>
        <p:nvSpPr>
          <p:cNvPr id="97283" name="Espaço Reservado para Anotações 2">
            <a:extLst>
              <a:ext uri="{FF2B5EF4-FFF2-40B4-BE49-F238E27FC236}">
                <a16:creationId xmlns="" xmlns:a16="http://schemas.microsoft.com/office/drawing/2014/main" id="{B934B1AE-1E6A-4FA1-A8EF-7C6B6685D90E}"/>
              </a:ext>
            </a:extLst>
          </p:cNvPr>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s-ES_tradnl" dirty="0"/>
              <a:t>El método indirecto se utiliza cuando es imposible realizar una evaluación directa de los niveles de contaminación superficial. Hay muchas razones para esto:</a:t>
            </a:r>
          </a:p>
          <a:p>
            <a:pPr>
              <a:defRPr/>
            </a:pPr>
            <a:endParaRPr lang="es-ES_tradnl" dirty="0"/>
          </a:p>
          <a:p>
            <a:pPr marL="171450" indent="-171450">
              <a:buFont typeface="Arial" panose="020B0604020202020204" pitchFamily="34" charset="0"/>
              <a:buChar char="•"/>
              <a:defRPr/>
            </a:pPr>
            <a:r>
              <a:rPr lang="es-ES_tradnl" dirty="0"/>
              <a:t>porque los </a:t>
            </a:r>
            <a:r>
              <a:rPr lang="es-ES_tradnl" b="0" dirty="0"/>
              <a:t>objetos </a:t>
            </a:r>
            <a:r>
              <a:rPr lang="es-ES_tradnl" b="0" dirty="0" smtClean="0"/>
              <a:t>a ser </a:t>
            </a:r>
            <a:r>
              <a:rPr lang="es-ES_tradnl" b="0" dirty="0" err="1" smtClean="0"/>
              <a:t>monitorados</a:t>
            </a:r>
            <a:r>
              <a:rPr lang="es-ES_tradnl" b="0" dirty="0" smtClean="0"/>
              <a:t> tienen </a:t>
            </a:r>
            <a:r>
              <a:rPr lang="es-ES_tradnl" b="0" dirty="0"/>
              <a:t>una forma inusual;</a:t>
            </a:r>
          </a:p>
          <a:p>
            <a:pPr marL="171450" indent="-171450">
              <a:buFont typeface="Arial" panose="020B0604020202020204" pitchFamily="34" charset="0"/>
              <a:buChar char="•"/>
              <a:defRPr/>
            </a:pPr>
            <a:r>
              <a:rPr lang="es-ES_tradnl" b="0" dirty="0"/>
              <a:t>debido a la alta tasa de conteo de fondo;</a:t>
            </a:r>
          </a:p>
          <a:p>
            <a:pPr marL="171450" indent="-171450">
              <a:buFont typeface="Arial" panose="020B0604020202020204" pitchFamily="34" charset="0"/>
              <a:buChar char="•"/>
              <a:defRPr/>
            </a:pPr>
            <a:r>
              <a:rPr lang="es-ES_tradnl" b="0" dirty="0"/>
              <a:t>porque la contaminación está protegida por una capa absorbente, o</a:t>
            </a:r>
          </a:p>
          <a:p>
            <a:pPr marL="171450" indent="-171450">
              <a:buFont typeface="Arial" panose="020B0604020202020204" pitchFamily="34" charset="0"/>
              <a:buChar char="•"/>
              <a:defRPr/>
            </a:pPr>
            <a:r>
              <a:rPr lang="es-ES_tradnl" b="0" dirty="0"/>
              <a:t>porque la contaminación no está en la superficie </a:t>
            </a:r>
            <a:r>
              <a:rPr lang="es-ES_tradnl" b="0" dirty="0" smtClean="0"/>
              <a:t>sino </a:t>
            </a:r>
            <a:r>
              <a:rPr lang="es-ES_tradnl" b="0" dirty="0"/>
              <a:t>dispersa </a:t>
            </a:r>
            <a:r>
              <a:rPr lang="es-ES_tradnl" dirty="0"/>
              <a:t>a través de una capa superficial tal como grasa o polvo.</a:t>
            </a:r>
          </a:p>
          <a:p>
            <a:pPr>
              <a:defRPr/>
            </a:pPr>
            <a:endParaRPr lang="en-GB" altLang="es-ES_tradnl" dirty="0"/>
          </a:p>
          <a:p>
            <a:pPr>
              <a:defRPr/>
            </a:pPr>
            <a:r>
              <a:rPr lang="es-ES_tradnl" dirty="0"/>
              <a:t>El método indirecto también se realiza para evaluar la facilidad con la que se puede eliminar la contaminación.</a:t>
            </a:r>
          </a:p>
          <a:p>
            <a:pPr>
              <a:defRPr/>
            </a:pPr>
            <a:endParaRPr lang="es-ES_tradnl" altLang="es-ES_tradnl" dirty="0"/>
          </a:p>
          <a:p>
            <a:pPr>
              <a:defRPr/>
            </a:pPr>
            <a:r>
              <a:rPr lang="es-ES_tradnl" dirty="0"/>
              <a:t>La incertidumbre asociada con este método es alta, pero es útil para identificar los </a:t>
            </a:r>
            <a:r>
              <a:rPr lang="es-ES_tradnl" dirty="0" err="1"/>
              <a:t>radionucleidos</a:t>
            </a:r>
            <a:r>
              <a:rPr lang="es-ES_tradnl" dirty="0"/>
              <a:t> y cuantificar la contaminación.</a:t>
            </a:r>
            <a:r>
              <a:rPr lang="en-GB" altLang="es-ES_tradnl" dirty="0"/>
              <a:t/>
            </a:r>
            <a:br>
              <a:rPr lang="en-GB" altLang="es-ES_tradnl" dirty="0"/>
            </a:br>
            <a:r>
              <a:rPr lang="en-GB" altLang="es-ES_tradnl" dirty="0"/>
              <a:t> </a:t>
            </a:r>
            <a:endParaRPr lang="es-ES_tradnl" altLang="es-ES_tradnl" dirty="0"/>
          </a:p>
          <a:p>
            <a:pPr>
              <a:defRPr/>
            </a:pPr>
            <a:endParaRPr lang="es-ES_tradnl" altLang="es-ES_tradn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ço Reservado para Imagem de Slide 1">
            <a:extLst>
              <a:ext uri="{FF2B5EF4-FFF2-40B4-BE49-F238E27FC236}">
                <a16:creationId xmlns="" xmlns:a16="http://schemas.microsoft.com/office/drawing/2014/main" id="{786094FA-3D2C-4081-9166-CCF8BD12DBDA}"/>
              </a:ext>
            </a:extLst>
          </p:cNvPr>
          <p:cNvSpPr>
            <a:spLocks noGrp="1" noRot="1" noChangeAspect="1" noTextEdit="1"/>
          </p:cNvSpPr>
          <p:nvPr>
            <p:ph type="sldImg"/>
          </p:nvPr>
        </p:nvSpPr>
        <p:spPr>
          <a:ln/>
        </p:spPr>
      </p:sp>
      <p:sp>
        <p:nvSpPr>
          <p:cNvPr id="98307" name="Espaço Reservado para Anotações 2">
            <a:extLst>
              <a:ext uri="{FF2B5EF4-FFF2-40B4-BE49-F238E27FC236}">
                <a16:creationId xmlns="" xmlns:a16="http://schemas.microsoft.com/office/drawing/2014/main" id="{B14CE37A-5BAA-4E73-A00F-6220F7E3BC8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Un factor </a:t>
            </a:r>
            <a:r>
              <a:rPr lang="es-ES_tradnl" altLang="en-US" b="0" dirty="0"/>
              <a:t>importante </a:t>
            </a:r>
            <a:r>
              <a:rPr lang="es-ES_tradnl" altLang="en-US" b="0" dirty="0" smtClean="0"/>
              <a:t>para decidir </a:t>
            </a:r>
            <a:r>
              <a:rPr lang="es-ES_tradnl" altLang="en-US" b="0" dirty="0"/>
              <a:t>sobre </a:t>
            </a:r>
            <a:r>
              <a:rPr lang="es-ES_tradnl" altLang="en-US" dirty="0"/>
              <a:t>el tamaño de cada área que se va a frotar es el nivel probable de no uniformidad de la contaminación.</a:t>
            </a:r>
          </a:p>
          <a:p>
            <a:endParaRPr lang="es-ES_tradnl" altLang="es-ES_tradnl" dirty="0"/>
          </a:p>
          <a:p>
            <a:r>
              <a:rPr lang="es-ES_tradnl" altLang="en-US" dirty="0"/>
              <a:t>Si la experiencia anterior indica que es probable que la contaminación sea uniforme en un área grande, entonces se puede hacer un frotado de área grande.</a:t>
            </a:r>
          </a:p>
          <a:p>
            <a:endParaRPr lang="en-GB" altLang="es-ES_tradnl" dirty="0"/>
          </a:p>
          <a:p>
            <a:r>
              <a:rPr lang="es-ES_tradnl" altLang="en-US" dirty="0"/>
              <a:t>Si la contaminación está localizada, frotar un área grande podría conducir a un valor Bq/cm</a:t>
            </a:r>
            <a:r>
              <a:rPr lang="es-ES_tradnl" altLang="en-US" baseline="30000" dirty="0"/>
              <a:t>2</a:t>
            </a:r>
            <a:r>
              <a:rPr lang="es-ES_tradnl" altLang="en-US" dirty="0"/>
              <a:t> relativamente bajo de contaminación. Una prueba de superficie cubre el área en el rango de 100 a 1000 cm</a:t>
            </a:r>
            <a:r>
              <a:rPr lang="es-ES_tradnl" altLang="en-US" baseline="30000" dirty="0"/>
              <a:t>2</a:t>
            </a:r>
            <a:r>
              <a:rPr lang="es-ES_tradnl" altLang="en-US" dirty="0"/>
              <a:t>.</a:t>
            </a:r>
          </a:p>
          <a:p>
            <a:endParaRPr lang="en-GB" altLang="es-ES_tradnl" dirty="0"/>
          </a:p>
          <a:p>
            <a:r>
              <a:rPr lang="es-ES_tradnl" altLang="en-US" dirty="0"/>
              <a:t>Mediciones indirectas de área grande </a:t>
            </a:r>
            <a:r>
              <a:rPr lang="es-ES_tradnl" altLang="en-US" b="0" dirty="0"/>
              <a:t>son más cualitativas que cuantitativas y están destinadas a descontaminar e identificar la presencia de cualquier contaminación. No deberían ser usados para demostrar la conformidad </a:t>
            </a:r>
            <a:r>
              <a:rPr lang="es-ES_tradnl" altLang="en-US" b="0" dirty="0" smtClean="0"/>
              <a:t>con las normas. </a:t>
            </a:r>
            <a:r>
              <a:rPr lang="es-ES_tradnl" altLang="en-US" b="0" dirty="0"/>
              <a:t>Paños o toallas de cocina </a:t>
            </a:r>
            <a:r>
              <a:rPr lang="es-ES_tradnl" altLang="en-US" b="0" dirty="0" smtClean="0"/>
              <a:t>se frotan </a:t>
            </a:r>
            <a:r>
              <a:rPr lang="es-ES_tradnl" altLang="en-US" b="0" dirty="0"/>
              <a:t>sobre la superficie de interés por los medios más convenientes y luego </a:t>
            </a:r>
            <a:r>
              <a:rPr lang="es-ES_tradnl" altLang="en-US" b="0" dirty="0" smtClean="0"/>
              <a:t>se monitorean con un </a:t>
            </a:r>
            <a:r>
              <a:rPr lang="es-ES_tradnl" altLang="en-US" b="0" dirty="0"/>
              <a:t>monitor de contaminación portátil adecuado.</a:t>
            </a:r>
            <a:endParaRPr lang="es-ES_tradnl" altLang="es-ES_tradnl" b="0" dirty="0"/>
          </a:p>
          <a:p>
            <a:endParaRPr lang="es-ES_tradnl" altLang="es-ES_tradnl"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Espaço Reservado para Imagem de Slide 1">
            <a:extLst>
              <a:ext uri="{FF2B5EF4-FFF2-40B4-BE49-F238E27FC236}">
                <a16:creationId xmlns="" xmlns:a16="http://schemas.microsoft.com/office/drawing/2014/main" id="{45F2AF71-0B96-44D3-8FE0-208793F0D2F5}"/>
              </a:ext>
            </a:extLst>
          </p:cNvPr>
          <p:cNvSpPr>
            <a:spLocks noGrp="1" noRot="1" noChangeAspect="1" noTextEdit="1"/>
          </p:cNvSpPr>
          <p:nvPr>
            <p:ph type="sldImg"/>
          </p:nvPr>
        </p:nvSpPr>
        <p:spPr>
          <a:ln/>
        </p:spPr>
      </p:sp>
      <p:sp>
        <p:nvSpPr>
          <p:cNvPr id="99331" name="Espaço Reservado para Anotações 2">
            <a:extLst>
              <a:ext uri="{FF2B5EF4-FFF2-40B4-BE49-F238E27FC236}">
                <a16:creationId xmlns="" xmlns:a16="http://schemas.microsoft.com/office/drawing/2014/main" id="{7B9CF634-167F-4F0F-8236-1B2D83FEBA9C}"/>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La elección del material de frotación depende de la superficie, el contaminante y el proceso de conteo.</a:t>
            </a:r>
          </a:p>
          <a:p>
            <a:endParaRPr lang="en-GB" altLang="es-ES_tradnl" dirty="0"/>
          </a:p>
          <a:p>
            <a:r>
              <a:rPr lang="es-ES_tradnl" altLang="en-US" dirty="0"/>
              <a:t>Cuando la contaminación </a:t>
            </a:r>
            <a:r>
              <a:rPr lang="es-ES_tradnl" altLang="en-US" b="0" dirty="0"/>
              <a:t>se debe a </a:t>
            </a:r>
            <a:r>
              <a:rPr lang="es-ES_tradnl" altLang="en-US" b="0" dirty="0" err="1" smtClean="0"/>
              <a:t>radionucleidos</a:t>
            </a:r>
            <a:r>
              <a:rPr lang="es-ES_tradnl" altLang="en-US" b="0" dirty="0" smtClean="0"/>
              <a:t> </a:t>
            </a:r>
            <a:r>
              <a:rPr lang="es-ES_tradnl" altLang="en-US" b="0" dirty="0"/>
              <a:t>alfa y beta de baja energía, </a:t>
            </a:r>
            <a:r>
              <a:rPr lang="es-ES_tradnl" altLang="en-US" b="0" dirty="0" smtClean="0"/>
              <a:t>es </a:t>
            </a:r>
            <a:r>
              <a:rPr lang="es-ES_tradnl" altLang="en-US" b="0" dirty="0"/>
              <a:t>importante que la actividad no se forje profundamente en la superficie de la frotador ya que la eficiencia de conteo se reducirá. Se requiere un material relativamente </a:t>
            </a:r>
            <a:r>
              <a:rPr lang="es-ES_tradnl" altLang="en-US" b="0" dirty="0" smtClean="0"/>
              <a:t>duro;</a:t>
            </a:r>
            <a:r>
              <a:rPr lang="es-ES_tradnl" altLang="en-US" b="0" dirty="0"/>
              <a:t> frotadores de fibra de vidrio son muy </a:t>
            </a:r>
            <a:r>
              <a:rPr lang="es-ES_tradnl" altLang="en-US" b="0" dirty="0" smtClean="0"/>
              <a:t>usados</a:t>
            </a:r>
            <a:r>
              <a:rPr lang="es-ES_tradnl" altLang="en-US" b="0" dirty="0"/>
              <a:t>. </a:t>
            </a:r>
          </a:p>
          <a:p>
            <a:endParaRPr lang="en-GB" altLang="es-ES_tradnl" b="0" dirty="0"/>
          </a:p>
          <a:p>
            <a:r>
              <a:rPr lang="es-ES_tradnl" altLang="en-US" b="0" dirty="0"/>
              <a:t>Muchas organizaciones usan frotadores secos, ya que reflejan las condiciones del lugar de trabajo.</a:t>
            </a:r>
          </a:p>
          <a:p>
            <a:r>
              <a:rPr lang="es-ES_tradnl" altLang="en-US" b="0" dirty="0" smtClean="0"/>
              <a:t>Para tritio, generalmente se usan solventen.</a:t>
            </a:r>
            <a:endParaRPr lang="es-ES_tradnl" altLang="en-US" b="0" dirty="0"/>
          </a:p>
          <a:p>
            <a:endParaRPr lang="es-ES_tradnl" altLang="es-ES_tradnl" b="0" dirty="0"/>
          </a:p>
          <a:p>
            <a:r>
              <a:rPr lang="es-ES_tradnl" altLang="en-US" b="0" dirty="0"/>
              <a:t>Los </a:t>
            </a:r>
            <a:r>
              <a:rPr lang="es-ES_tradnl" altLang="en-US" b="0" dirty="0" smtClean="0"/>
              <a:t>solventes </a:t>
            </a:r>
            <a:r>
              <a:rPr lang="es-ES_tradnl" altLang="en-US" b="0" dirty="0"/>
              <a:t>deben elegirse de manera que no depositen los </a:t>
            </a:r>
            <a:r>
              <a:rPr lang="es-ES_tradnl" altLang="en-US" b="0" dirty="0" err="1" smtClean="0"/>
              <a:t>radionucleidos</a:t>
            </a:r>
            <a:r>
              <a:rPr lang="es-ES_tradnl" altLang="en-US" b="0" dirty="0" smtClean="0"/>
              <a:t> </a:t>
            </a:r>
            <a:r>
              <a:rPr lang="es-ES_tradnl" altLang="en-US" b="0" dirty="0"/>
              <a:t>profundamente en el frotador. Los solventes deben evaporarse fácilmente, para evitar </a:t>
            </a:r>
            <a:r>
              <a:rPr lang="es-ES_tradnl" altLang="en-US" b="0" dirty="0" smtClean="0"/>
              <a:t>auto-absorción </a:t>
            </a:r>
            <a:r>
              <a:rPr lang="es-ES_tradnl" altLang="en-US" b="0" dirty="0"/>
              <a:t>de las </a:t>
            </a:r>
            <a:r>
              <a:rPr lang="es-ES_tradnl" altLang="en-US" b="0" dirty="0" smtClean="0"/>
              <a:t>partículas.</a:t>
            </a:r>
            <a:endParaRPr lang="es-ES_tradnl" altLang="pt-BR" b="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Espaço Reservado para Imagem de Slide 1">
            <a:extLst>
              <a:ext uri="{FF2B5EF4-FFF2-40B4-BE49-F238E27FC236}">
                <a16:creationId xmlns="" xmlns:a16="http://schemas.microsoft.com/office/drawing/2014/main" id="{8591D73D-8179-493A-8957-2204DFF19635}"/>
              </a:ext>
            </a:extLst>
          </p:cNvPr>
          <p:cNvSpPr>
            <a:spLocks noGrp="1" noRot="1" noChangeAspect="1" noTextEdit="1"/>
          </p:cNvSpPr>
          <p:nvPr>
            <p:ph type="sldImg"/>
          </p:nvPr>
        </p:nvSpPr>
        <p:spPr>
          <a:ln/>
        </p:spPr>
      </p:sp>
      <p:sp>
        <p:nvSpPr>
          <p:cNvPr id="100355" name="Espaço Reservado para Anotações 2">
            <a:extLst>
              <a:ext uri="{FF2B5EF4-FFF2-40B4-BE49-F238E27FC236}">
                <a16:creationId xmlns="" xmlns:a16="http://schemas.microsoft.com/office/drawing/2014/main" id="{11937D2F-CDD5-4994-BFC4-27F913F3F62F}"/>
              </a:ext>
            </a:extLst>
          </p:cNvPr>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s-ES_tradnl" dirty="0"/>
              <a:t>Los siguientes pasos se utilizan para detectar la contaminación por medición indirecta: </a:t>
            </a:r>
            <a:endParaRPr lang="en-GB" altLang="es-ES_tradnl" dirty="0"/>
          </a:p>
          <a:p>
            <a:pPr>
              <a:defRPr/>
            </a:pPr>
            <a:endParaRPr lang="en-GB" altLang="es-ES_tradnl" b="0" dirty="0"/>
          </a:p>
          <a:p>
            <a:pPr marL="228600" indent="-228600">
              <a:buFontTx/>
              <a:buAutoNum type="alphaLcParenR"/>
              <a:defRPr/>
            </a:pPr>
            <a:r>
              <a:rPr lang="es-ES_tradnl" b="0" dirty="0"/>
              <a:t>En un </a:t>
            </a:r>
            <a:r>
              <a:rPr lang="es-ES_tradnl" b="0" dirty="0" smtClean="0"/>
              <a:t>plano </a:t>
            </a:r>
            <a:r>
              <a:rPr lang="es-ES_tradnl" b="0" dirty="0"/>
              <a:t>del laboratorio o lugar de trabajo marcar </a:t>
            </a:r>
            <a:r>
              <a:rPr lang="es-ES_tradnl" b="0" dirty="0" smtClean="0"/>
              <a:t>posiciones para </a:t>
            </a:r>
            <a:r>
              <a:rPr lang="es-ES_tradnl" b="0" dirty="0"/>
              <a:t>ser </a:t>
            </a:r>
            <a:r>
              <a:rPr lang="es-ES_tradnl" b="0" dirty="0" smtClean="0"/>
              <a:t>monitoreadas </a:t>
            </a:r>
            <a:r>
              <a:rPr lang="es-ES_tradnl" b="0" dirty="0"/>
              <a:t>(diez </a:t>
            </a:r>
            <a:r>
              <a:rPr lang="es-ES_tradnl" b="0" dirty="0" smtClean="0"/>
              <a:t>puntos serán suficientes para </a:t>
            </a:r>
            <a:r>
              <a:rPr lang="es-ES_tradnl" b="0" dirty="0"/>
              <a:t>la mayoría de </a:t>
            </a:r>
            <a:r>
              <a:rPr lang="es-ES_tradnl" b="0" dirty="0" smtClean="0"/>
              <a:t>los laboratorios</a:t>
            </a:r>
            <a:r>
              <a:rPr lang="es-ES_tradnl" b="0" dirty="0"/>
              <a:t>).</a:t>
            </a:r>
          </a:p>
          <a:p>
            <a:pPr marL="228600" indent="-228600">
              <a:buFontTx/>
              <a:buAutoNum type="alphaLcParenR"/>
              <a:defRPr/>
            </a:pPr>
            <a:endParaRPr lang="es-ES_tradnl" altLang="es-ES_tradnl" b="0" dirty="0"/>
          </a:p>
          <a:p>
            <a:pPr>
              <a:defRPr/>
            </a:pPr>
            <a:r>
              <a:rPr lang="en-GB" altLang="es-ES_tradnl" b="0" dirty="0"/>
              <a:t> b</a:t>
            </a:r>
            <a:r>
              <a:rPr lang="en-GB" altLang="es-ES_tradnl" b="0" dirty="0" smtClean="0"/>
              <a:t>) </a:t>
            </a:r>
            <a:r>
              <a:rPr lang="es-ES_tradnl" b="0" dirty="0" smtClean="0"/>
              <a:t>En cada posición seleccionada, </a:t>
            </a:r>
            <a:r>
              <a:rPr lang="en-GB" altLang="es-ES_tradnl" b="0" dirty="0" smtClean="0"/>
              <a:t> </a:t>
            </a:r>
            <a:r>
              <a:rPr lang="en-GB" altLang="es-ES_tradnl" b="0" dirty="0" err="1" smtClean="0"/>
              <a:t>frotar</a:t>
            </a:r>
            <a:r>
              <a:rPr lang="es-ES_tradnl" b="0" dirty="0" smtClean="0"/>
              <a:t> con </a:t>
            </a:r>
            <a:r>
              <a:rPr lang="es-ES_tradnl" b="0" dirty="0"/>
              <a:t>papel de filtro o </a:t>
            </a:r>
            <a:r>
              <a:rPr lang="es-ES_tradnl" b="0" dirty="0" smtClean="0"/>
              <a:t>hisopo </a:t>
            </a:r>
            <a:r>
              <a:rPr lang="es-ES_tradnl" b="0" dirty="0"/>
              <a:t>de algodón ligeramente humedecido con alcohol o agua. Utilice un frotador numerado para cada </a:t>
            </a:r>
            <a:r>
              <a:rPr lang="es-ES_tradnl" b="0" dirty="0" smtClean="0"/>
              <a:t>posición</a:t>
            </a:r>
            <a:r>
              <a:rPr lang="es-ES_tradnl" b="0" baseline="0" dirty="0" smtClean="0"/>
              <a:t> en</a:t>
            </a:r>
            <a:r>
              <a:rPr lang="es-ES_tradnl" b="0" dirty="0" smtClean="0"/>
              <a:t> </a:t>
            </a:r>
            <a:r>
              <a:rPr lang="es-ES_tradnl" b="0" dirty="0"/>
              <a:t>que se mida. </a:t>
            </a:r>
          </a:p>
          <a:p>
            <a:pPr>
              <a:defRPr/>
            </a:pPr>
            <a:endParaRPr lang="es-ES_tradnl" altLang="es-ES_tradnl" b="0" dirty="0"/>
          </a:p>
          <a:p>
            <a:pPr>
              <a:defRPr/>
            </a:pPr>
            <a:r>
              <a:rPr lang="es-ES_tradnl" b="0" dirty="0"/>
              <a:t>c) Frotar un área de 10 cm x 10 cm (100 cm</a:t>
            </a:r>
            <a:r>
              <a:rPr lang="es-ES_tradnl" b="0" baseline="30000" dirty="0"/>
              <a:t>2</a:t>
            </a:r>
            <a:r>
              <a:rPr lang="es-ES_tradnl" b="0" dirty="0"/>
              <a:t>) </a:t>
            </a:r>
            <a:r>
              <a:rPr lang="es-ES_tradnl" b="0" dirty="0" smtClean="0"/>
              <a:t>presionando uniforme y</a:t>
            </a:r>
            <a:r>
              <a:rPr lang="es-ES_tradnl" b="0" baseline="0" dirty="0" smtClean="0"/>
              <a:t> constantemente.</a:t>
            </a:r>
            <a:r>
              <a:rPr lang="es-ES_tradnl" b="0" dirty="0" smtClean="0"/>
              <a:t> Asegúrese que </a:t>
            </a:r>
            <a:r>
              <a:rPr lang="es-ES_tradnl" b="0" dirty="0"/>
              <a:t>toda el área </a:t>
            </a:r>
            <a:r>
              <a:rPr lang="es-ES_tradnl" b="0" dirty="0" smtClean="0"/>
              <a:t>haya sido frotada.</a:t>
            </a:r>
            <a:r>
              <a:rPr lang="es-ES_tradnl" b="0" dirty="0"/>
              <a:t> </a:t>
            </a:r>
          </a:p>
          <a:p>
            <a:pPr>
              <a:defRPr/>
            </a:pPr>
            <a:endParaRPr lang="es-ES_tradnl" altLang="es-ES_tradnl" dirty="0"/>
          </a:p>
          <a:p>
            <a:pPr>
              <a:defRPr/>
            </a:pPr>
            <a:r>
              <a:rPr lang="en-GB" altLang="es-ES_tradnl" dirty="0"/>
              <a:t>d) </a:t>
            </a:r>
            <a:r>
              <a:rPr lang="es-ES_tradnl" dirty="0"/>
              <a:t>Seque cuidadosamente el frotador para evitar cualquier pérdida de actividad.</a:t>
            </a:r>
          </a:p>
          <a:p>
            <a:pPr>
              <a:defRPr/>
            </a:pPr>
            <a:endParaRPr lang="es-ES_tradnl" altLang="es-ES_tradnl" dirty="0"/>
          </a:p>
          <a:p>
            <a:pPr>
              <a:defRPr/>
            </a:pPr>
            <a:r>
              <a:rPr lang="es-ES_tradnl" dirty="0"/>
              <a:t>e) Realice un recuento de fondo utilizando un frotador no contaminado. </a:t>
            </a:r>
          </a:p>
          <a:p>
            <a:pPr>
              <a:defRPr/>
            </a:pPr>
            <a:endParaRPr lang="es-ES_tradnl" altLang="es-ES_tradnl" dirty="0"/>
          </a:p>
          <a:p>
            <a:pPr>
              <a:defRPr/>
            </a:pPr>
            <a:r>
              <a:rPr lang="es-ES_tradnl" dirty="0"/>
              <a:t>f) Cuente los frotadores en un área de fondo bajo y registre los resultados.</a:t>
            </a:r>
          </a:p>
          <a:p>
            <a:pPr>
              <a:defRPr/>
            </a:pPr>
            <a:endParaRPr lang="es-ES_tradnl" altLang="es-ES_tradnl" dirty="0"/>
          </a:p>
          <a:p>
            <a:pPr>
              <a:defRPr/>
            </a:pPr>
            <a:r>
              <a:rPr lang="en-GB" altLang="es-ES_tradnl" dirty="0"/>
              <a:t>g) </a:t>
            </a:r>
            <a:r>
              <a:rPr lang="es-ES_tradnl" dirty="0"/>
              <a:t>Limpie las áreas contaminadas y haga una nueva prueba de contaminación superficial. Registre los resultados antes y después de la descontaminación. </a:t>
            </a:r>
            <a:br>
              <a:rPr lang="es-ES_tradnl" dirty="0"/>
            </a:br>
            <a:endParaRPr lang="es-ES_tradnl" altLang="es-ES_tradnl"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ço Reservado para Imagem de Slide 1">
            <a:extLst>
              <a:ext uri="{FF2B5EF4-FFF2-40B4-BE49-F238E27FC236}">
                <a16:creationId xmlns="" xmlns:a16="http://schemas.microsoft.com/office/drawing/2014/main" id="{997C9874-FB33-46F0-B97D-066E2C6BF945}"/>
              </a:ext>
            </a:extLst>
          </p:cNvPr>
          <p:cNvSpPr>
            <a:spLocks noGrp="1" noRot="1" noChangeAspect="1" noTextEdit="1"/>
          </p:cNvSpPr>
          <p:nvPr>
            <p:ph type="sldImg"/>
          </p:nvPr>
        </p:nvSpPr>
        <p:spPr>
          <a:ln/>
        </p:spPr>
      </p:sp>
      <p:sp>
        <p:nvSpPr>
          <p:cNvPr id="101379" name="Espaço Reservado para Anotações 2">
            <a:extLst>
              <a:ext uri="{FF2B5EF4-FFF2-40B4-BE49-F238E27FC236}">
                <a16:creationId xmlns="" xmlns:a16="http://schemas.microsoft.com/office/drawing/2014/main" id="{2F47277E-AD27-4B6C-9814-9D431BF8AB9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El tiempo de recuento se elige para proporcionar una calidad estadística suficiente, teniendo en cuenta el fondo y el nivel de detección mínimo para la actividad en el frotador.</a:t>
            </a:r>
          </a:p>
          <a:p>
            <a:endParaRPr lang="es-ES_tradnl" altLang="en-US" b="0" dirty="0"/>
          </a:p>
          <a:p>
            <a:r>
              <a:rPr lang="es-ES_tradnl" altLang="en-US" b="0" dirty="0"/>
              <a:t>Se deben realizar controles </a:t>
            </a:r>
            <a:r>
              <a:rPr lang="es-ES_tradnl" altLang="en-US" b="0" dirty="0" smtClean="0"/>
              <a:t>periódicos </a:t>
            </a:r>
            <a:r>
              <a:rPr lang="es-ES_tradnl" altLang="en-US" b="0" dirty="0"/>
              <a:t>de </a:t>
            </a:r>
            <a:r>
              <a:rPr lang="es-ES_tradnl" altLang="en-US" b="0" dirty="0" smtClean="0"/>
              <a:t>fondo, </a:t>
            </a:r>
            <a:r>
              <a:rPr lang="es-ES_tradnl" altLang="en-US" b="0" dirty="0"/>
              <a:t>sobre todo después de </a:t>
            </a:r>
            <a:r>
              <a:rPr lang="es-ES_tradnl" altLang="en-US" b="0" dirty="0" smtClean="0"/>
              <a:t>que algún</a:t>
            </a:r>
            <a:r>
              <a:rPr lang="es-ES_tradnl" altLang="en-US" b="0" baseline="0" dirty="0" smtClean="0"/>
              <a:t> </a:t>
            </a:r>
            <a:r>
              <a:rPr lang="es-ES_tradnl" altLang="en-US" b="0" dirty="0" smtClean="0"/>
              <a:t>frotador </a:t>
            </a:r>
            <a:r>
              <a:rPr lang="es-ES_tradnl" altLang="en-US" b="0" dirty="0"/>
              <a:t>particularmente </a:t>
            </a:r>
            <a:r>
              <a:rPr lang="es-ES_tradnl" altLang="en-US" b="0" dirty="0" smtClean="0"/>
              <a:t>activo haya </a:t>
            </a:r>
            <a:r>
              <a:rPr lang="es-ES_tradnl" altLang="en-US" b="0" dirty="0"/>
              <a:t>sido contado. </a:t>
            </a:r>
          </a:p>
          <a:p>
            <a:endParaRPr lang="es-ES_tradnl" altLang="es-ES_tradnl" dirty="0"/>
          </a:p>
          <a:p>
            <a:endParaRPr lang="en-GB" altLang="es-ES_tradnl" dirty="0"/>
          </a:p>
          <a:p>
            <a:endParaRPr lang="es-ES_tradnl" altLang="es-ES_tradnl" dirty="0"/>
          </a:p>
          <a:p>
            <a:endParaRPr lang="es-ES_tradnl" altLang="es-ES_tradnl"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ço Reservado para Imagem de Slide 1">
            <a:extLst>
              <a:ext uri="{FF2B5EF4-FFF2-40B4-BE49-F238E27FC236}">
                <a16:creationId xmlns="" xmlns:a16="http://schemas.microsoft.com/office/drawing/2014/main" id="{187D839D-0180-44BC-BEEC-2D28B003042B}"/>
              </a:ext>
            </a:extLst>
          </p:cNvPr>
          <p:cNvSpPr>
            <a:spLocks noGrp="1" noRot="1" noChangeAspect="1" noTextEdit="1"/>
          </p:cNvSpPr>
          <p:nvPr>
            <p:ph type="sldImg"/>
          </p:nvPr>
        </p:nvSpPr>
        <p:spPr>
          <a:ln/>
        </p:spPr>
      </p:sp>
      <p:sp>
        <p:nvSpPr>
          <p:cNvPr id="102403" name="Espaço Reservado para Anotações 2">
            <a:extLst>
              <a:ext uri="{FF2B5EF4-FFF2-40B4-BE49-F238E27FC236}">
                <a16:creationId xmlns="" xmlns:a16="http://schemas.microsoft.com/office/drawing/2014/main" id="{5D72B167-067C-4F32-AA57-C588724BD8F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b="0" dirty="0" smtClean="0"/>
              <a:t>Los puntos de </a:t>
            </a:r>
            <a:r>
              <a:rPr lang="es-ES_tradnl" altLang="es-ES_tradnl" b="0" dirty="0"/>
              <a:t>monitorización deben indicarse en un </a:t>
            </a:r>
            <a:r>
              <a:rPr lang="es-ES_tradnl" altLang="es-ES_tradnl" b="0" dirty="0" smtClean="0"/>
              <a:t>plano </a:t>
            </a:r>
            <a:r>
              <a:rPr lang="es-ES_tradnl" altLang="es-ES_tradnl" b="0" dirty="0"/>
              <a:t>del laboratorio, incluidas todas las superficies de trabajo, como el banco de laboratorio, la campana extractora, grifos de agua, área de almacenamiento y las superficies como pisos, manijas de la puerta, interruptores de luz y </a:t>
            </a:r>
            <a:r>
              <a:rPr lang="es-ES_tradnl" altLang="es-ES_tradnl" b="0" dirty="0" smtClean="0"/>
              <a:t>teléfonos</a:t>
            </a:r>
            <a:r>
              <a:rPr lang="es-ES_tradnl" altLang="es-ES_tradnl" b="0" dirty="0"/>
              <a:t>. </a:t>
            </a:r>
            <a:r>
              <a:rPr lang="es-ES_tradnl" altLang="es-ES_tradnl" b="0" dirty="0" smtClean="0"/>
              <a:t>Deben incluir-se </a:t>
            </a:r>
            <a:r>
              <a:rPr lang="es-ES_tradnl" altLang="es-ES_tradnl" b="0" dirty="0"/>
              <a:t>varias ubicaciones aleatorias en el </a:t>
            </a:r>
            <a:r>
              <a:rPr lang="es-ES_tradnl" altLang="es-ES_tradnl" b="0" dirty="0" smtClean="0"/>
              <a:t>plano </a:t>
            </a:r>
            <a:r>
              <a:rPr lang="es-ES_tradnl" altLang="es-ES_tradnl" b="0" dirty="0"/>
              <a:t>de monitoreo</a:t>
            </a:r>
            <a:r>
              <a:rPr lang="es-ES_tradnl" altLang="es-ES_tradnl" dirty="0"/>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ço Reservado para Imagem de Slide 1">
            <a:extLst>
              <a:ext uri="{FF2B5EF4-FFF2-40B4-BE49-F238E27FC236}">
                <a16:creationId xmlns="" xmlns:a16="http://schemas.microsoft.com/office/drawing/2014/main" id="{280FF938-3DBE-41CC-BD70-345FE2CB24F8}"/>
              </a:ext>
            </a:extLst>
          </p:cNvPr>
          <p:cNvSpPr>
            <a:spLocks noGrp="1" noRot="1" noChangeAspect="1" noTextEdit="1"/>
          </p:cNvSpPr>
          <p:nvPr>
            <p:ph type="sldImg"/>
          </p:nvPr>
        </p:nvSpPr>
        <p:spPr>
          <a:ln/>
        </p:spPr>
      </p:sp>
      <p:sp>
        <p:nvSpPr>
          <p:cNvPr id="103427" name="Espaço Reservado para Anotações 2">
            <a:extLst>
              <a:ext uri="{FF2B5EF4-FFF2-40B4-BE49-F238E27FC236}">
                <a16:creationId xmlns="" xmlns:a16="http://schemas.microsoft.com/office/drawing/2014/main" id="{43EBAA02-D21C-4814-8E54-6C5A44D693C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10% fue elegido, ya que representa un valor probablemente conservador pero creíble. </a:t>
            </a:r>
          </a:p>
          <a:p>
            <a:endParaRPr lang="es-ES_tradnl" altLang="es-ES_tradnl" dirty="0"/>
          </a:p>
          <a:p>
            <a:r>
              <a:rPr lang="es-ES_tradnl" altLang="en-US" dirty="0"/>
              <a:t>100% es obviamente demasiado optimista y 1% demasiado pesimista. </a:t>
            </a:r>
          </a:p>
          <a:p>
            <a:endParaRPr lang="es-ES_tradnl" altLang="es-ES_tradnl" b="0" dirty="0"/>
          </a:p>
          <a:p>
            <a:r>
              <a:rPr lang="es-ES_tradnl" altLang="en-US" b="0" dirty="0"/>
              <a:t>10% representa </a:t>
            </a:r>
            <a:r>
              <a:rPr lang="es-ES_tradnl" altLang="en-US" b="0" baseline="0" dirty="0" smtClean="0"/>
              <a:t>el promedio geométrico.</a:t>
            </a:r>
            <a:endParaRPr lang="es-ES_tradnl" altLang="en-US" b="0" dirty="0"/>
          </a:p>
          <a:p>
            <a:endParaRPr lang="es-ES_tradnl" altLang="es-ES_tradnl" dirty="0"/>
          </a:p>
          <a:p>
            <a:r>
              <a:rPr lang="es-ES_tradnl" altLang="en-US" dirty="0"/>
              <a:t>Hay referencias a la verificación experimental de este valor, pero algunas de ellas se realizaron en condiciones relativamente poco realistas. </a:t>
            </a:r>
            <a:endParaRPr lang="es-ES_tradnl" altLang="es-ES_tradnl"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Espaço Reservado para Imagem de Slide 1">
            <a:extLst>
              <a:ext uri="{FF2B5EF4-FFF2-40B4-BE49-F238E27FC236}">
                <a16:creationId xmlns="" xmlns:a16="http://schemas.microsoft.com/office/drawing/2014/main" id="{B09417CC-7F47-4DE5-99DA-6C4606D583A0}"/>
              </a:ext>
            </a:extLst>
          </p:cNvPr>
          <p:cNvSpPr>
            <a:spLocks noGrp="1" noRot="1" noChangeAspect="1" noTextEdit="1"/>
          </p:cNvSpPr>
          <p:nvPr>
            <p:ph type="sldImg"/>
          </p:nvPr>
        </p:nvSpPr>
        <p:spPr>
          <a:ln/>
        </p:spPr>
      </p:sp>
      <p:sp>
        <p:nvSpPr>
          <p:cNvPr id="104451" name="Espaço Reservado para Anotações 2">
            <a:extLst>
              <a:ext uri="{FF2B5EF4-FFF2-40B4-BE49-F238E27FC236}">
                <a16:creationId xmlns="" xmlns:a16="http://schemas.microsoft.com/office/drawing/2014/main" id="{4E2BCB8C-6084-4E93-A58F-F0E8C9E575C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a:t>Es necesario convertir cps en Bq/cm</a:t>
            </a:r>
            <a:r>
              <a:rPr lang="es-ES_tradnl" altLang="es-ES_tradnl" baseline="30000"/>
              <a:t>2.</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a:extLst>
              <a:ext uri="{FF2B5EF4-FFF2-40B4-BE49-F238E27FC236}">
                <a16:creationId xmlns="" xmlns:a16="http://schemas.microsoft.com/office/drawing/2014/main" id="{95B45A08-0342-45FB-948A-9082F04DE2B5}"/>
              </a:ext>
            </a:extLst>
          </p:cNvPr>
          <p:cNvSpPr>
            <a:spLocks noGrp="1" noRot="1" noChangeAspect="1" noTextEdit="1"/>
          </p:cNvSpPr>
          <p:nvPr>
            <p:ph type="sldImg"/>
          </p:nvPr>
        </p:nvSpPr>
        <p:spPr>
          <a:ln/>
        </p:spPr>
      </p:sp>
      <p:sp>
        <p:nvSpPr>
          <p:cNvPr id="105475" name="Notes Placeholder 2">
            <a:extLst>
              <a:ext uri="{FF2B5EF4-FFF2-40B4-BE49-F238E27FC236}">
                <a16:creationId xmlns="" xmlns:a16="http://schemas.microsoft.com/office/drawing/2014/main" id="{D7955007-5781-4F8D-A011-B25C19DC44A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 xmlns:a16="http://schemas.microsoft.com/office/drawing/2014/main" id="{AD96ED56-A810-4927-837F-AEED0FA00843}"/>
              </a:ext>
            </a:extLst>
          </p:cNvPr>
          <p:cNvSpPr>
            <a:spLocks noGrp="1" noRot="1" noChangeAspect="1" noTextEdit="1"/>
          </p:cNvSpPr>
          <p:nvPr>
            <p:ph type="sldImg"/>
          </p:nvPr>
        </p:nvSpPr>
        <p:spPr>
          <a:ln/>
        </p:spPr>
      </p:sp>
      <p:sp>
        <p:nvSpPr>
          <p:cNvPr id="88067" name="Notes Placeholder 2">
            <a:extLst>
              <a:ext uri="{FF2B5EF4-FFF2-40B4-BE49-F238E27FC236}">
                <a16:creationId xmlns="" xmlns:a16="http://schemas.microsoft.com/office/drawing/2014/main" id="{7E26EEC9-8FB2-4A12-A79F-08EFC5453C4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b="1" dirty="0" smtClean="0"/>
              <a:t>La</a:t>
            </a:r>
            <a:r>
              <a:rPr lang="es-ES_tradnl" altLang="es-ES_tradnl" dirty="0" smtClean="0"/>
              <a:t> monitorización </a:t>
            </a:r>
            <a:r>
              <a:rPr lang="es-ES_tradnl" altLang="es-ES_tradnl" dirty="0"/>
              <a:t>de contaminación superficial es importante cuando se manejan fuentes no selladas y donde es probable que una zona se contamine debido a las actividades que se están llevando a cabo. Actividades típicas que pueden causar contaminación superficial </a:t>
            </a:r>
            <a:r>
              <a:rPr lang="es-ES_tradnl" altLang="es-ES_tradnl" dirty="0" smtClean="0"/>
              <a:t>son</a:t>
            </a:r>
            <a:r>
              <a:rPr lang="es-ES_tradnl" altLang="es-ES_tradnl" baseline="0" dirty="0" smtClean="0"/>
              <a:t> la </a:t>
            </a:r>
            <a:r>
              <a:rPr lang="es-ES_tradnl" altLang="es-ES_tradnl" dirty="0" smtClean="0"/>
              <a:t>manipulación de </a:t>
            </a:r>
            <a:r>
              <a:rPr lang="es-ES_tradnl" altLang="es-ES_tradnl" dirty="0"/>
              <a:t>agua del circuito primario y efluentes líquidos en reactores nucleares y </a:t>
            </a:r>
            <a:r>
              <a:rPr lang="es-ES_tradnl" altLang="es-ES_tradnl" dirty="0" smtClean="0"/>
              <a:t>el manejo </a:t>
            </a:r>
            <a:r>
              <a:rPr lang="es-ES_tradnl" altLang="es-ES_tradnl" dirty="0"/>
              <a:t>de sustancias radiactivas en laboratorios o instituciones de investigación.</a:t>
            </a:r>
            <a:endParaRPr lang="en-GB"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Platshållare för bildobjekt 1">
            <a:extLst>
              <a:ext uri="{FF2B5EF4-FFF2-40B4-BE49-F238E27FC236}">
                <a16:creationId xmlns="" xmlns:a16="http://schemas.microsoft.com/office/drawing/2014/main" id="{2DEADF39-B05E-4C6A-B06D-D5F1DABE9C8A}"/>
              </a:ext>
            </a:extLst>
          </p:cNvPr>
          <p:cNvSpPr>
            <a:spLocks noGrp="1" noRot="1" noChangeAspect="1" noTextEdit="1"/>
          </p:cNvSpPr>
          <p:nvPr>
            <p:ph type="sldImg"/>
          </p:nvPr>
        </p:nvSpPr>
        <p:spPr>
          <a:ln/>
        </p:spPr>
      </p:sp>
      <p:sp>
        <p:nvSpPr>
          <p:cNvPr id="106499" name="Platshållare för anteckningar 2">
            <a:extLst>
              <a:ext uri="{FF2B5EF4-FFF2-40B4-BE49-F238E27FC236}">
                <a16:creationId xmlns="" xmlns:a16="http://schemas.microsoft.com/office/drawing/2014/main" id="{020E2A48-2C5B-4B54-95BB-BFB3020DA72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20000"/>
              </a:spcBef>
              <a:buClr>
                <a:schemeClr val="tx2"/>
              </a:buClr>
              <a:buSzPct val="110000"/>
            </a:pPr>
            <a:r>
              <a:rPr lang="es-ES" altLang="es-ES_tradnl" dirty="0" err="1"/>
              <a:t>Radionucleidos</a:t>
            </a:r>
            <a:r>
              <a:rPr lang="es-ES" altLang="es-ES_tradnl" dirty="0"/>
              <a:t> típicos utilizados para la determinación de factores de conversión</a:t>
            </a:r>
            <a:r>
              <a:rPr lang="en-GB" altLang="en-US" dirty="0">
                <a:solidFill>
                  <a:schemeClr val="tx2"/>
                </a:solidFill>
                <a:latin typeface="Arial" panose="020B0604020202020204" pitchFamily="34" charset="0"/>
              </a:rPr>
              <a:t>:</a:t>
            </a:r>
          </a:p>
          <a:p>
            <a:pPr eaLnBrk="1" hangingPunct="1">
              <a:spcBef>
                <a:spcPct val="20000"/>
              </a:spcBef>
              <a:buClr>
                <a:schemeClr val="tx2"/>
              </a:buClr>
              <a:buSzPct val="110000"/>
            </a:pPr>
            <a:endParaRPr lang="en-US"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rPr>
              <a:t>				E (alfa) o  </a:t>
            </a:r>
            <a:r>
              <a:rPr lang="en-US" altLang="en-US" dirty="0" err="1">
                <a:solidFill>
                  <a:schemeClr val="tx2"/>
                </a:solidFill>
                <a:latin typeface="Arial" panose="020B0604020202020204" pitchFamily="34" charset="0"/>
              </a:rPr>
              <a:t>E</a:t>
            </a:r>
            <a:r>
              <a:rPr lang="en-US" altLang="en-US" baseline="-25000" dirty="0" err="1">
                <a:solidFill>
                  <a:schemeClr val="tx2"/>
                </a:solidFill>
                <a:latin typeface="Arial" panose="020B0604020202020204" pitchFamily="34" charset="0"/>
              </a:rPr>
              <a:t>max</a:t>
            </a:r>
            <a:r>
              <a:rPr lang="en-US" altLang="en-US" baseline="-25000" dirty="0">
                <a:solidFill>
                  <a:schemeClr val="tx2"/>
                </a:solidFill>
                <a:latin typeface="Arial" panose="020B0604020202020204" pitchFamily="34" charset="0"/>
              </a:rPr>
              <a:t> </a:t>
            </a:r>
            <a:r>
              <a:rPr lang="en-US" altLang="en-US" dirty="0">
                <a:solidFill>
                  <a:schemeClr val="tx2"/>
                </a:solidFill>
                <a:latin typeface="Arial" panose="020B0604020202020204" pitchFamily="34" charset="0"/>
              </a:rPr>
              <a:t>(beta)</a:t>
            </a:r>
            <a:endParaRPr lang="en-GB"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baseline="30000" dirty="0">
                <a:solidFill>
                  <a:schemeClr val="tx2"/>
                </a:solidFill>
                <a:latin typeface="Arial" panose="020B0604020202020204" pitchFamily="34" charset="0"/>
              </a:rPr>
              <a:t>		14</a:t>
            </a:r>
            <a:r>
              <a:rPr lang="en-US" altLang="en-US" dirty="0">
                <a:solidFill>
                  <a:schemeClr val="tx2"/>
                </a:solidFill>
                <a:latin typeface="Arial" panose="020B0604020202020204" pitchFamily="34" charset="0"/>
              </a:rPr>
              <a:t>C		156 </a:t>
            </a:r>
            <a:r>
              <a:rPr lang="en-US" altLang="en-US" dirty="0" err="1">
                <a:solidFill>
                  <a:schemeClr val="tx2"/>
                </a:solidFill>
                <a:latin typeface="Arial" panose="020B0604020202020204" pitchFamily="34" charset="0"/>
              </a:rPr>
              <a:t>keV</a:t>
            </a:r>
            <a:r>
              <a:rPr lang="en-US" altLang="en-US" dirty="0">
                <a:solidFill>
                  <a:schemeClr val="tx2"/>
                </a:solidFill>
                <a:latin typeface="Arial" panose="020B0604020202020204" pitchFamily="34" charset="0"/>
              </a:rPr>
              <a:t>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rPr>
              <a:t>		</a:t>
            </a:r>
            <a:r>
              <a:rPr lang="en-US" altLang="en-US" baseline="30000" dirty="0">
                <a:solidFill>
                  <a:schemeClr val="tx2"/>
                </a:solidFill>
                <a:latin typeface="Arial" panose="020B0604020202020204" pitchFamily="34" charset="0"/>
              </a:rPr>
              <a:t>36</a:t>
            </a:r>
            <a:r>
              <a:rPr lang="en-US" altLang="en-US" dirty="0">
                <a:solidFill>
                  <a:schemeClr val="tx2"/>
                </a:solidFill>
                <a:latin typeface="Arial" panose="020B0604020202020204" pitchFamily="34" charset="0"/>
              </a:rPr>
              <a:t>Cl		709 </a:t>
            </a:r>
            <a:r>
              <a:rPr lang="en-US" altLang="en-US" dirty="0" err="1">
                <a:solidFill>
                  <a:schemeClr val="tx2"/>
                </a:solidFill>
                <a:latin typeface="Arial" panose="020B0604020202020204" pitchFamily="34" charset="0"/>
              </a:rPr>
              <a:t>keV</a:t>
            </a:r>
            <a:r>
              <a:rPr lang="en-US" altLang="en-US" dirty="0">
                <a:solidFill>
                  <a:schemeClr val="tx2"/>
                </a:solidFill>
                <a:latin typeface="Arial" panose="020B0604020202020204" pitchFamily="34" charset="0"/>
              </a:rPr>
              <a:t>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90</a:t>
            </a:r>
            <a:r>
              <a:rPr lang="en-US" altLang="en-US" dirty="0">
                <a:solidFill>
                  <a:schemeClr val="tx2"/>
                </a:solidFill>
                <a:latin typeface="Arial" panose="020B0604020202020204" pitchFamily="34" charset="0"/>
                <a:cs typeface="Arial" panose="020B0604020202020204" pitchFamily="34" charset="0"/>
              </a:rPr>
              <a:t>Sr+</a:t>
            </a:r>
            <a:r>
              <a:rPr lang="en-US" altLang="en-US" baseline="30000" dirty="0">
                <a:solidFill>
                  <a:schemeClr val="tx2"/>
                </a:solidFill>
                <a:latin typeface="Arial" panose="020B0604020202020204" pitchFamily="34" charset="0"/>
                <a:cs typeface="Arial" panose="020B0604020202020204" pitchFamily="34" charset="0"/>
              </a:rPr>
              <a:t>90</a:t>
            </a:r>
            <a:r>
              <a:rPr lang="en-US" altLang="en-US" dirty="0">
                <a:solidFill>
                  <a:schemeClr val="tx2"/>
                </a:solidFill>
                <a:latin typeface="Arial" panose="020B0604020202020204" pitchFamily="34" charset="0"/>
                <a:cs typeface="Arial" panose="020B0604020202020204" pitchFamily="34" charset="0"/>
              </a:rPr>
              <a:t>Y		2274 </a:t>
            </a:r>
            <a:r>
              <a:rPr lang="en-US" altLang="en-US" dirty="0" err="1">
                <a:solidFill>
                  <a:schemeClr val="tx2"/>
                </a:solidFill>
                <a:latin typeface="Arial" panose="020B0604020202020204" pitchFamily="34" charset="0"/>
                <a:cs typeface="Arial" panose="020B0604020202020204" pitchFamily="34" charset="0"/>
              </a:rPr>
              <a:t>keV</a:t>
            </a:r>
            <a:r>
              <a:rPr lang="en-US" altLang="en-US" dirty="0">
                <a:solidFill>
                  <a:schemeClr val="tx2"/>
                </a:solidFill>
                <a:latin typeface="Arial" panose="020B0604020202020204" pitchFamily="34" charset="0"/>
                <a:cs typeface="Arial" panose="020B0604020202020204" pitchFamily="34" charset="0"/>
              </a:rPr>
              <a:t>	</a:t>
            </a:r>
            <a:r>
              <a:rPr lang="el-GR" altLang="en-US" dirty="0">
                <a:solidFill>
                  <a:schemeClr val="tx2"/>
                </a:solidFill>
                <a:latin typeface="Arial" panose="020B0604020202020204" pitchFamily="34" charset="0"/>
                <a:cs typeface="Arial" panose="020B0604020202020204" pitchFamily="34" charset="0"/>
              </a:rPr>
              <a:t>β</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241</a:t>
            </a:r>
            <a:r>
              <a:rPr lang="en-US" altLang="en-US" dirty="0">
                <a:solidFill>
                  <a:schemeClr val="tx2"/>
                </a:solidFill>
                <a:latin typeface="Arial" panose="020B0604020202020204" pitchFamily="34" charset="0"/>
                <a:cs typeface="Arial" panose="020B0604020202020204" pitchFamily="34" charset="0"/>
              </a:rPr>
              <a:t>Am		5,48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 </a:t>
            </a:r>
            <a:r>
              <a:rPr lang="el-GR" altLang="en-US" dirty="0">
                <a:solidFill>
                  <a:schemeClr val="tx2"/>
                </a:solidFill>
                <a:latin typeface="Arial" panose="020B0604020202020204" pitchFamily="34" charset="0"/>
                <a:cs typeface="Arial" panose="020B0604020202020204" pitchFamily="34" charset="0"/>
              </a:rPr>
              <a:t>γ</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239</a:t>
            </a:r>
            <a:r>
              <a:rPr lang="en-US" altLang="en-US" dirty="0">
                <a:solidFill>
                  <a:schemeClr val="tx2"/>
                </a:solidFill>
                <a:latin typeface="Arial" panose="020B0604020202020204" pitchFamily="34" charset="0"/>
                <a:cs typeface="Arial" panose="020B0604020202020204" pitchFamily="34" charset="0"/>
              </a:rPr>
              <a:t>Pu		5,16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a:t>
            </a:r>
            <a:r>
              <a:rPr lang="el-GR" altLang="en-US" dirty="0">
                <a:solidFill>
                  <a:schemeClr val="tx2"/>
                </a:solidFill>
                <a:latin typeface="Arial" panose="020B0604020202020204" pitchFamily="34" charset="0"/>
                <a:cs typeface="Arial" panose="020B0604020202020204" pitchFamily="34" charset="0"/>
              </a:rPr>
              <a:t> γ</a:t>
            </a:r>
            <a:endParaRPr lang="en-US" altLang="en-US" dirty="0">
              <a:solidFill>
                <a:schemeClr val="tx2"/>
              </a:solidFill>
              <a:latin typeface="Arial" panose="020B0604020202020204" pitchFamily="34" charset="0"/>
              <a:cs typeface="Arial" panose="020B0604020202020204" pitchFamily="34" charset="0"/>
            </a:endParaRPr>
          </a:p>
          <a:p>
            <a:pPr eaLnBrk="1" hangingPunct="1">
              <a:spcBef>
                <a:spcPct val="20000"/>
              </a:spcBef>
              <a:buClr>
                <a:schemeClr val="tx2"/>
              </a:buClr>
              <a:buSzPct val="110000"/>
            </a:pPr>
            <a:r>
              <a:rPr lang="en-US" altLang="en-US" dirty="0">
                <a:solidFill>
                  <a:schemeClr val="tx2"/>
                </a:solidFill>
                <a:latin typeface="Arial" panose="020B0604020202020204" pitchFamily="34" charset="0"/>
                <a:cs typeface="Arial" panose="020B0604020202020204" pitchFamily="34" charset="0"/>
              </a:rPr>
              <a:t>		</a:t>
            </a:r>
            <a:r>
              <a:rPr lang="en-US" altLang="en-US" baseline="30000" dirty="0">
                <a:solidFill>
                  <a:schemeClr val="tx2"/>
                </a:solidFill>
                <a:latin typeface="Arial" panose="020B0604020202020204" pitchFamily="34" charset="0"/>
                <a:cs typeface="Arial" panose="020B0604020202020204" pitchFamily="34" charset="0"/>
              </a:rPr>
              <a:t>238</a:t>
            </a:r>
            <a:r>
              <a:rPr lang="en-US" altLang="en-US" dirty="0">
                <a:solidFill>
                  <a:schemeClr val="tx2"/>
                </a:solidFill>
                <a:latin typeface="Arial" panose="020B0604020202020204" pitchFamily="34" charset="0"/>
                <a:cs typeface="Arial" panose="020B0604020202020204" pitchFamily="34" charset="0"/>
              </a:rPr>
              <a:t>U		4,20 MeV	</a:t>
            </a:r>
            <a:r>
              <a:rPr lang="el-GR" altLang="en-US" dirty="0">
                <a:solidFill>
                  <a:schemeClr val="tx2"/>
                </a:solidFill>
                <a:latin typeface="Arial" panose="020B0604020202020204" pitchFamily="34" charset="0"/>
                <a:cs typeface="Arial" panose="020B0604020202020204" pitchFamily="34" charset="0"/>
              </a:rPr>
              <a:t>α</a:t>
            </a:r>
            <a:r>
              <a:rPr lang="en-US" altLang="en-US" dirty="0">
                <a:solidFill>
                  <a:schemeClr val="tx2"/>
                </a:solidFill>
                <a:latin typeface="Arial" panose="020B0604020202020204" pitchFamily="34" charset="0"/>
                <a:cs typeface="Arial" panose="020B0604020202020204" pitchFamily="34" charset="0"/>
              </a:rPr>
              <a:t>,</a:t>
            </a:r>
            <a:r>
              <a:rPr lang="el-GR" altLang="en-US" dirty="0">
                <a:solidFill>
                  <a:schemeClr val="tx2"/>
                </a:solidFill>
                <a:latin typeface="Arial" panose="020B0604020202020204" pitchFamily="34" charset="0"/>
                <a:cs typeface="Arial" panose="020B0604020202020204" pitchFamily="34" charset="0"/>
              </a:rPr>
              <a:t> γ</a:t>
            </a:r>
            <a:endParaRPr lang="en-US" altLang="en-US" dirty="0">
              <a:solidFill>
                <a:schemeClr val="tx2"/>
              </a:solidFill>
              <a:latin typeface="Arial" panose="020B0604020202020204" pitchFamily="34" charset="0"/>
              <a:cs typeface="Arial" panose="020B0604020202020204" pitchFamily="34" charset="0"/>
            </a:endParaRPr>
          </a:p>
          <a:p>
            <a:endParaRPr lang="sv-SE"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 xmlns:a16="http://schemas.microsoft.com/office/drawing/2014/main" id="{40A0E8C9-CE15-45FB-B95D-999BEB59335A}"/>
              </a:ext>
            </a:extLst>
          </p:cNvPr>
          <p:cNvSpPr>
            <a:spLocks noGrp="1" noChangeArrowheads="1"/>
          </p:cNvSpPr>
          <p:nvPr>
            <p:ph type="sldNum" sz="quarter" idx="5"/>
          </p:nvPr>
        </p:nvSpPr>
        <p:spPr/>
        <p:txBody>
          <a:bodyPr/>
          <a:lstStyle>
            <a:lvl1pPr eaLnBrk="0" hangingPunct="0">
              <a:defRPr sz="2800" b="1">
                <a:solidFill>
                  <a:schemeClr val="hlink"/>
                </a:solidFill>
                <a:latin typeface="Arial" panose="020B0604020202020204" pitchFamily="34" charset="0"/>
                <a:cs typeface="Arial" panose="020B0604020202020204" pitchFamily="34" charset="0"/>
              </a:defRPr>
            </a:lvl1pPr>
            <a:lvl2pPr marL="742950" indent="-285750" eaLnBrk="0" hangingPunct="0">
              <a:defRPr sz="2800" b="1">
                <a:solidFill>
                  <a:schemeClr val="hlink"/>
                </a:solidFill>
                <a:latin typeface="Arial" panose="020B0604020202020204" pitchFamily="34" charset="0"/>
                <a:cs typeface="Arial" panose="020B0604020202020204" pitchFamily="34" charset="0"/>
              </a:defRPr>
            </a:lvl2pPr>
            <a:lvl3pPr marL="1143000" indent="-228600" eaLnBrk="0" hangingPunct="0">
              <a:defRPr sz="2800" b="1">
                <a:solidFill>
                  <a:schemeClr val="hlink"/>
                </a:solidFill>
                <a:latin typeface="Arial" panose="020B0604020202020204" pitchFamily="34" charset="0"/>
                <a:cs typeface="Arial" panose="020B0604020202020204" pitchFamily="34" charset="0"/>
              </a:defRPr>
            </a:lvl3pPr>
            <a:lvl4pPr marL="1600200" indent="-228600" eaLnBrk="0" hangingPunct="0">
              <a:defRPr sz="2800" b="1">
                <a:solidFill>
                  <a:schemeClr val="hlink"/>
                </a:solidFill>
                <a:latin typeface="Arial" panose="020B0604020202020204" pitchFamily="34" charset="0"/>
                <a:cs typeface="Arial" panose="020B0604020202020204" pitchFamily="34" charset="0"/>
              </a:defRPr>
            </a:lvl4pPr>
            <a:lvl5pPr marL="2057400" indent="-228600" eaLnBrk="0" hangingPunct="0">
              <a:defRPr sz="2800" b="1">
                <a:solidFill>
                  <a:schemeClr val="hlink"/>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9pPr>
          </a:lstStyle>
          <a:p>
            <a:pPr eaLnBrk="1" hangingPunct="1"/>
            <a:fld id="{8B796019-465B-438B-A72B-795D8543181A}" type="slidenum">
              <a:rPr lang="en-US" altLang="pt-BR" sz="1200" b="0">
                <a:solidFill>
                  <a:schemeClr val="tx1"/>
                </a:solidFill>
                <a:latin typeface="Times New Roman" panose="02020603050405020304" pitchFamily="18" charset="0"/>
              </a:rPr>
              <a:pPr eaLnBrk="1" hangingPunct="1"/>
              <a:t>36</a:t>
            </a:fld>
            <a:endParaRPr lang="en-US" altLang="pt-BR" sz="1200" b="0">
              <a:solidFill>
                <a:schemeClr val="tx1"/>
              </a:solidFill>
              <a:latin typeface="Times New Roman" panose="02020603050405020304" pitchFamily="18" charset="0"/>
            </a:endParaRPr>
          </a:p>
        </p:txBody>
      </p:sp>
      <p:sp>
        <p:nvSpPr>
          <p:cNvPr id="107523" name="Rectangle 2">
            <a:extLst>
              <a:ext uri="{FF2B5EF4-FFF2-40B4-BE49-F238E27FC236}">
                <a16:creationId xmlns="" xmlns:a16="http://schemas.microsoft.com/office/drawing/2014/main" id="{AA9684FC-2E94-4861-86BD-84F5313BF9ED}"/>
              </a:ext>
            </a:extLst>
          </p:cNvPr>
          <p:cNvSpPr>
            <a:spLocks noGrp="1" noRot="1" noChangeAspect="1" noChangeArrowheads="1" noTextEdit="1"/>
          </p:cNvSpPr>
          <p:nvPr>
            <p:ph type="sldImg"/>
          </p:nvPr>
        </p:nvSpPr>
        <p:spPr>
          <a:ln/>
        </p:spPr>
      </p:sp>
      <p:sp>
        <p:nvSpPr>
          <p:cNvPr id="107524" name="Rectangle 3">
            <a:extLst>
              <a:ext uri="{FF2B5EF4-FFF2-40B4-BE49-F238E27FC236}">
                <a16:creationId xmlns="" xmlns:a16="http://schemas.microsoft.com/office/drawing/2014/main" id="{06F4514D-C316-4F17-80AE-762C6CED751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AR" altLang="pt-BR" dirty="0"/>
              <a:t>El monitor se coloca sobre la fuente. </a:t>
            </a:r>
            <a:r>
              <a:rPr lang="es-ES" altLang="es-ES_tradnl" dirty="0"/>
              <a:t>El separador tiene la distancia necesaria para la medición (3 mm o 5 mm para emisores alfa)</a:t>
            </a:r>
            <a:endParaRPr lang="es-AR" altLang="pt-B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Espaço Reservado para Imagem de Slide 1">
            <a:extLst>
              <a:ext uri="{FF2B5EF4-FFF2-40B4-BE49-F238E27FC236}">
                <a16:creationId xmlns="" xmlns:a16="http://schemas.microsoft.com/office/drawing/2014/main" id="{178ED6F3-4267-4C39-B4ED-EDED11DC12A4}"/>
              </a:ext>
            </a:extLst>
          </p:cNvPr>
          <p:cNvSpPr>
            <a:spLocks noGrp="1" noRot="1" noChangeAspect="1" noTextEdit="1"/>
          </p:cNvSpPr>
          <p:nvPr>
            <p:ph type="sldImg"/>
          </p:nvPr>
        </p:nvSpPr>
        <p:spPr>
          <a:ln/>
        </p:spPr>
      </p:sp>
      <p:sp>
        <p:nvSpPr>
          <p:cNvPr id="108547" name="Espaço Reservado para Anotações 2">
            <a:extLst>
              <a:ext uri="{FF2B5EF4-FFF2-40B4-BE49-F238E27FC236}">
                <a16:creationId xmlns="" xmlns:a16="http://schemas.microsoft.com/office/drawing/2014/main" id="{0FE9C152-C432-44A5-8DB5-2D67EFF09A3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 xmlns:a16="http://schemas.microsoft.com/office/drawing/2014/main" id="{9CFAFE84-47F6-4B0E-98AB-24629A8DF8D7}"/>
              </a:ext>
            </a:extLst>
          </p:cNvPr>
          <p:cNvSpPr>
            <a:spLocks noGrp="1" noRot="1" noChangeAspect="1" noTextEdit="1"/>
          </p:cNvSpPr>
          <p:nvPr>
            <p:ph type="sldImg"/>
          </p:nvPr>
        </p:nvSpPr>
        <p:spPr>
          <a:ln/>
        </p:spPr>
      </p:sp>
      <p:sp>
        <p:nvSpPr>
          <p:cNvPr id="109571" name="Notes Placeholder 2">
            <a:extLst>
              <a:ext uri="{FF2B5EF4-FFF2-40B4-BE49-F238E27FC236}">
                <a16:creationId xmlns="" xmlns:a16="http://schemas.microsoft.com/office/drawing/2014/main" id="{A9738ED6-9F8B-49D7-814E-BAE93E8A21C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Este método </a:t>
            </a:r>
            <a:r>
              <a:rPr lang="es-ES_tradnl" altLang="en-US" b="0" dirty="0"/>
              <a:t>requiere el uso de una fuente de referencia de un tamaño adecuado con una tasa de emisión de superficie trazable al </a:t>
            </a:r>
            <a:r>
              <a:rPr lang="es-ES_tradnl" altLang="en-US" b="0" dirty="0" err="1" smtClean="0"/>
              <a:t>radionucleido</a:t>
            </a:r>
            <a:r>
              <a:rPr lang="es-ES_tradnl" altLang="en-US" b="0" dirty="0" smtClean="0"/>
              <a:t> </a:t>
            </a:r>
            <a:r>
              <a:rPr lang="es-ES_tradnl" altLang="en-US" b="0" dirty="0"/>
              <a:t>de interés</a:t>
            </a:r>
            <a:r>
              <a:rPr lang="es-ES_tradnl" altLang="en-US" dirty="0"/>
              <a:t>. Se pueden comprar las fuentes de referencia.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a:extLst>
              <a:ext uri="{FF2B5EF4-FFF2-40B4-BE49-F238E27FC236}">
                <a16:creationId xmlns="" xmlns:a16="http://schemas.microsoft.com/office/drawing/2014/main" id="{77C6C416-B962-4CD8-91EE-FFF742DA4E0D}"/>
              </a:ext>
            </a:extLst>
          </p:cNvPr>
          <p:cNvSpPr>
            <a:spLocks noGrp="1" noRot="1" noChangeAspect="1" noTextEdit="1"/>
          </p:cNvSpPr>
          <p:nvPr>
            <p:ph type="sldImg"/>
          </p:nvPr>
        </p:nvSpPr>
        <p:spPr>
          <a:ln/>
        </p:spPr>
      </p:sp>
      <p:sp>
        <p:nvSpPr>
          <p:cNvPr id="110595" name="Notes Placeholder 2">
            <a:extLst>
              <a:ext uri="{FF2B5EF4-FFF2-40B4-BE49-F238E27FC236}">
                <a16:creationId xmlns="" xmlns:a16="http://schemas.microsoft.com/office/drawing/2014/main" id="{6FC8DF50-2064-4423-A90B-783491B1C49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 </a:t>
            </a:r>
          </a:p>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a:extLst>
              <a:ext uri="{FF2B5EF4-FFF2-40B4-BE49-F238E27FC236}">
                <a16:creationId xmlns="" xmlns:a16="http://schemas.microsoft.com/office/drawing/2014/main" id="{EDE88F3C-9F71-4C23-A673-09067B105BC9}"/>
              </a:ext>
            </a:extLst>
          </p:cNvPr>
          <p:cNvSpPr>
            <a:spLocks noGrp="1" noRot="1" noChangeAspect="1" noTextEdit="1"/>
          </p:cNvSpPr>
          <p:nvPr>
            <p:ph type="sldImg"/>
          </p:nvPr>
        </p:nvSpPr>
        <p:spPr>
          <a:ln/>
        </p:spPr>
      </p:sp>
      <p:sp>
        <p:nvSpPr>
          <p:cNvPr id="111619" name="Notes Placeholder 2">
            <a:extLst>
              <a:ext uri="{FF2B5EF4-FFF2-40B4-BE49-F238E27FC236}">
                <a16:creationId xmlns="" xmlns:a16="http://schemas.microsoft.com/office/drawing/2014/main" id="{3A70827B-E1E3-400C-B405-F7747F98AD9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a:t>Las fuentes de verificación se pueden comprar como accesorios. </a:t>
            </a:r>
          </a:p>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a:extLst>
              <a:ext uri="{FF2B5EF4-FFF2-40B4-BE49-F238E27FC236}">
                <a16:creationId xmlns="" xmlns:a16="http://schemas.microsoft.com/office/drawing/2014/main" id="{9607CC86-53FF-422D-A5FF-39DD423187F5}"/>
              </a:ext>
            </a:extLst>
          </p:cNvPr>
          <p:cNvSpPr>
            <a:spLocks noGrp="1" noRot="1" noChangeAspect="1" noTextEdit="1"/>
          </p:cNvSpPr>
          <p:nvPr>
            <p:ph type="sldImg"/>
          </p:nvPr>
        </p:nvSpPr>
        <p:spPr>
          <a:ln/>
        </p:spPr>
      </p:sp>
      <p:sp>
        <p:nvSpPr>
          <p:cNvPr id="112643" name="Notes Placeholder 2">
            <a:extLst>
              <a:ext uri="{FF2B5EF4-FFF2-40B4-BE49-F238E27FC236}">
                <a16:creationId xmlns="" xmlns:a16="http://schemas.microsoft.com/office/drawing/2014/main" id="{B5E00DE2-1E4E-4831-8FA4-A2189FF05D9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 xmlns:a16="http://schemas.microsoft.com/office/drawing/2014/main" id="{0498EF47-D274-4A3C-977E-736B42F1A155}"/>
              </a:ext>
            </a:extLst>
          </p:cNvPr>
          <p:cNvSpPr>
            <a:spLocks noGrp="1" noRot="1" noChangeAspect="1" noTextEdit="1"/>
          </p:cNvSpPr>
          <p:nvPr>
            <p:ph type="sldImg"/>
          </p:nvPr>
        </p:nvSpPr>
        <p:spPr>
          <a:ln/>
        </p:spPr>
      </p:sp>
      <p:sp>
        <p:nvSpPr>
          <p:cNvPr id="113667" name="Notes Placeholder 2">
            <a:extLst>
              <a:ext uri="{FF2B5EF4-FFF2-40B4-BE49-F238E27FC236}">
                <a16:creationId xmlns="" xmlns:a16="http://schemas.microsoft.com/office/drawing/2014/main" id="{5BBA4150-C1FE-4E8C-9724-8A9A13290FD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a:extLst>
              <a:ext uri="{FF2B5EF4-FFF2-40B4-BE49-F238E27FC236}">
                <a16:creationId xmlns="" xmlns:a16="http://schemas.microsoft.com/office/drawing/2014/main" id="{5340A9F7-DA18-43EC-B5D5-5C8B1B9F8EC6}"/>
              </a:ext>
            </a:extLst>
          </p:cNvPr>
          <p:cNvSpPr>
            <a:spLocks noGrp="1" noRot="1" noChangeAspect="1" noTextEdit="1"/>
          </p:cNvSpPr>
          <p:nvPr>
            <p:ph type="sldImg"/>
          </p:nvPr>
        </p:nvSpPr>
        <p:spPr>
          <a:ln/>
        </p:spPr>
      </p:sp>
      <p:sp>
        <p:nvSpPr>
          <p:cNvPr id="114691" name="Notes Placeholder 2">
            <a:extLst>
              <a:ext uri="{FF2B5EF4-FFF2-40B4-BE49-F238E27FC236}">
                <a16:creationId xmlns="" xmlns:a16="http://schemas.microsoft.com/office/drawing/2014/main" id="{D9EA9ACD-5148-4375-8318-9DE1638630FA}"/>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 </a:t>
            </a:r>
          </a:p>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 xmlns:a16="http://schemas.microsoft.com/office/drawing/2014/main" id="{14559E09-BC7F-42DD-984E-9349FD812844}"/>
              </a:ext>
            </a:extLst>
          </p:cNvPr>
          <p:cNvSpPr>
            <a:spLocks noGrp="1" noRot="1" noChangeAspect="1" noTextEdit="1"/>
          </p:cNvSpPr>
          <p:nvPr>
            <p:ph type="sldImg"/>
          </p:nvPr>
        </p:nvSpPr>
        <p:spPr>
          <a:ln/>
        </p:spPr>
      </p:sp>
      <p:sp>
        <p:nvSpPr>
          <p:cNvPr id="115715" name="Notes Placeholder 2">
            <a:extLst>
              <a:ext uri="{FF2B5EF4-FFF2-40B4-BE49-F238E27FC236}">
                <a16:creationId xmlns="" xmlns:a16="http://schemas.microsoft.com/office/drawing/2014/main" id="{1A2F74D7-4AD8-45B4-A025-719BF8753C6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a:extLst>
              <a:ext uri="{FF2B5EF4-FFF2-40B4-BE49-F238E27FC236}">
                <a16:creationId xmlns="" xmlns:a16="http://schemas.microsoft.com/office/drawing/2014/main" id="{45FEED78-5ED6-45D0-AF84-7642997022BC}"/>
              </a:ext>
            </a:extLst>
          </p:cNvPr>
          <p:cNvSpPr>
            <a:spLocks noGrp="1" noRot="1" noChangeAspect="1" noTextEdit="1"/>
          </p:cNvSpPr>
          <p:nvPr>
            <p:ph type="sldImg"/>
          </p:nvPr>
        </p:nvSpPr>
        <p:spPr>
          <a:ln/>
        </p:spPr>
      </p:sp>
      <p:sp>
        <p:nvSpPr>
          <p:cNvPr id="89091" name="Notes Placeholder 2">
            <a:extLst>
              <a:ext uri="{FF2B5EF4-FFF2-40B4-BE49-F238E27FC236}">
                <a16:creationId xmlns="" xmlns:a16="http://schemas.microsoft.com/office/drawing/2014/main" id="{9E09C421-F246-4ED6-AB99-1B39A36A30B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b="0" dirty="0"/>
              <a:t>La contaminación superficial se clasifica como fija y no fija. </a:t>
            </a:r>
            <a:r>
              <a:rPr lang="es-ES_tradnl" altLang="es-ES_tradnl" b="0" dirty="0" smtClean="0"/>
              <a:t>La contaminación </a:t>
            </a:r>
            <a:r>
              <a:rPr lang="es-ES_tradnl" altLang="es-ES_tradnl" b="0" dirty="0"/>
              <a:t>no fija también se </a:t>
            </a:r>
            <a:r>
              <a:rPr lang="es-ES_tradnl" altLang="es-ES_tradnl" b="0" dirty="0" smtClean="0"/>
              <a:t>contaminación </a:t>
            </a:r>
            <a:r>
              <a:rPr lang="es-ES_tradnl" altLang="es-ES_tradnl" b="0" dirty="0"/>
              <a:t>transferible, removible o suelta.</a:t>
            </a:r>
          </a:p>
          <a:p>
            <a:endParaRPr lang="en-GB" altLang="es-ES_tradnl" b="0" dirty="0"/>
          </a:p>
          <a:p>
            <a:r>
              <a:rPr lang="es-ES_tradnl" altLang="es-ES_tradnl" b="0" dirty="0"/>
              <a:t>La organización internacional (ISO) define la contaminación superficial removible como </a:t>
            </a:r>
            <a:r>
              <a:rPr lang="es-ES_tradnl" altLang="es-ES_tradnl" b="0" dirty="0" smtClean="0"/>
              <a:t>“aquella</a:t>
            </a:r>
            <a:r>
              <a:rPr lang="es-ES_tradnl" altLang="es-ES_tradnl" b="0" baseline="0" dirty="0" smtClean="0"/>
              <a:t> </a:t>
            </a:r>
            <a:r>
              <a:rPr lang="es-ES_tradnl" altLang="es-ES_tradnl" b="0" dirty="0" smtClean="0"/>
              <a:t>contaminación </a:t>
            </a:r>
            <a:r>
              <a:rPr lang="es-ES_tradnl" altLang="es-ES_tradnl" b="0" dirty="0"/>
              <a:t>que </a:t>
            </a:r>
            <a:r>
              <a:rPr lang="es-ES_tradnl" altLang="es-ES_tradnl" b="0" strike="noStrike" dirty="0" smtClean="0">
                <a:solidFill>
                  <a:srgbClr val="FF0000"/>
                </a:solidFill>
              </a:rPr>
              <a:t>se puede remover o transferir </a:t>
            </a:r>
            <a:r>
              <a:rPr lang="es-ES_tradnl" altLang="es-ES_tradnl" b="0" dirty="0" smtClean="0"/>
              <a:t>en </a:t>
            </a:r>
            <a:r>
              <a:rPr lang="es-ES_tradnl" altLang="es-ES_tradnl" b="0" dirty="0"/>
              <a:t>condiciones normales de trabajo".</a:t>
            </a:r>
          </a:p>
          <a:p>
            <a:endParaRPr lang="es-ES_tradnl" altLang="es-ES_tradnl" b="0" dirty="0"/>
          </a:p>
          <a:p>
            <a:r>
              <a:rPr lang="es-ES_tradnl" altLang="es-ES_tradnl" b="0" dirty="0"/>
              <a:t>Aunque se </a:t>
            </a:r>
            <a:r>
              <a:rPr lang="es-ES_tradnl" altLang="es-ES_tradnl" b="0" dirty="0" smtClean="0"/>
              <a:t>prevean </a:t>
            </a:r>
            <a:r>
              <a:rPr lang="es-ES_tradnl" altLang="es-ES_tradnl" b="0" dirty="0"/>
              <a:t>medidas </a:t>
            </a:r>
            <a:r>
              <a:rPr lang="es-ES_tradnl" altLang="es-ES_tradnl" b="0" dirty="0" smtClean="0"/>
              <a:t>administrativas y de ingeniería, </a:t>
            </a:r>
            <a:r>
              <a:rPr lang="es-ES_tradnl" altLang="es-ES_tradnl" b="0" dirty="0"/>
              <a:t>la experiencia demuestra que existe una probabilidad de contaminación en el lugar de trabajo</a:t>
            </a:r>
            <a:r>
              <a:rPr lang="es-ES_tradnl" altLang="es-ES_tradnl" b="0" dirty="0" smtClean="0"/>
              <a:t>.</a:t>
            </a:r>
          </a:p>
          <a:p>
            <a:endParaRPr lang="es-ES_tradnl" altLang="es-ES_tradnl" b="0" dirty="0" smtClean="0"/>
          </a:p>
          <a:p>
            <a:r>
              <a:rPr lang="es-ES_tradnl" altLang="es-ES_tradnl" b="0" dirty="0" smtClean="0"/>
              <a:t>Por esta razón,</a:t>
            </a:r>
            <a:r>
              <a:rPr lang="es-ES_tradnl" altLang="es-ES_tradnl" b="0" baseline="0" dirty="0" smtClean="0"/>
              <a:t> el riesgo de contaminación debe ser minimizado mediante el diseño cuidadoso de laboratorios y plantas radiactivas.</a:t>
            </a:r>
            <a:endParaRPr lang="es-ES_tradnl" altLang="es-ES_tradnl" b="0" dirty="0"/>
          </a:p>
          <a:p>
            <a:endParaRPr lang="es-ES_tradnl" altLang="en-US" dirty="0"/>
          </a:p>
          <a:p>
            <a:endParaRPr lang="en-GB"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a:extLst>
              <a:ext uri="{FF2B5EF4-FFF2-40B4-BE49-F238E27FC236}">
                <a16:creationId xmlns="" xmlns:a16="http://schemas.microsoft.com/office/drawing/2014/main" id="{14EAD55D-1FB4-4F48-87C2-5FFE6B797279}"/>
              </a:ext>
            </a:extLst>
          </p:cNvPr>
          <p:cNvSpPr>
            <a:spLocks noGrp="1" noRot="1" noChangeAspect="1" noTextEdit="1"/>
          </p:cNvSpPr>
          <p:nvPr>
            <p:ph type="sldImg"/>
          </p:nvPr>
        </p:nvSpPr>
        <p:spPr>
          <a:ln/>
        </p:spPr>
      </p:sp>
      <p:sp>
        <p:nvSpPr>
          <p:cNvPr id="116739" name="Notes Placeholder 2">
            <a:extLst>
              <a:ext uri="{FF2B5EF4-FFF2-40B4-BE49-F238E27FC236}">
                <a16:creationId xmlns="" xmlns:a16="http://schemas.microsoft.com/office/drawing/2014/main" id="{D73EDEDE-1E5C-43C5-9139-FCFFE816ACC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 xmlns:a16="http://schemas.microsoft.com/office/drawing/2014/main" id="{E24DCF79-BA65-44B3-B452-D35B1F56ADA2}"/>
              </a:ext>
            </a:extLst>
          </p:cNvPr>
          <p:cNvSpPr>
            <a:spLocks noGrp="1" noRot="1" noChangeAspect="1" noTextEdit="1"/>
          </p:cNvSpPr>
          <p:nvPr>
            <p:ph type="sldImg"/>
          </p:nvPr>
        </p:nvSpPr>
        <p:spPr>
          <a:ln/>
        </p:spPr>
      </p:sp>
      <p:sp>
        <p:nvSpPr>
          <p:cNvPr id="117763" name="Notes Placeholder 2">
            <a:extLst>
              <a:ext uri="{FF2B5EF4-FFF2-40B4-BE49-F238E27FC236}">
                <a16:creationId xmlns="" xmlns:a16="http://schemas.microsoft.com/office/drawing/2014/main" id="{CB6654B0-2E46-468E-8D68-DD597A25D774}"/>
              </a:ext>
            </a:extLst>
          </p:cNvPr>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s-ES_tradnl" dirty="0"/>
              <a:t>Si se detecta contaminación removible: </a:t>
            </a:r>
          </a:p>
          <a:p>
            <a:pPr>
              <a:defRPr/>
            </a:pPr>
            <a:endParaRPr lang="en-GB" altLang="es-ES_tradnl" dirty="0"/>
          </a:p>
          <a:p>
            <a:pPr marL="171450" indent="-171450">
              <a:buFont typeface="Arial" panose="020B0604020202020204" pitchFamily="34" charset="0"/>
              <a:buChar char="•"/>
              <a:defRPr/>
            </a:pPr>
            <a:r>
              <a:rPr lang="es-ES_tradnl" dirty="0"/>
              <a:t>identifique la superficie contaminada colocando una tarjeta amarilla;</a:t>
            </a:r>
          </a:p>
          <a:p>
            <a:pPr marL="171450" indent="-171450">
              <a:buFont typeface="Arial" panose="020B0604020202020204" pitchFamily="34" charset="0"/>
              <a:buChar char="•"/>
              <a:defRPr/>
            </a:pPr>
            <a:endParaRPr lang="en-GB" altLang="es-ES_tradnl" dirty="0"/>
          </a:p>
          <a:p>
            <a:pPr marL="171450" indent="-171450">
              <a:buFont typeface="Arial" panose="020B0604020202020204" pitchFamily="34" charset="0"/>
              <a:buChar char="•"/>
              <a:defRPr/>
            </a:pPr>
            <a:r>
              <a:rPr lang="es-ES_tradnl" dirty="0"/>
              <a:t>limpie la superficie hasta que la contaminación esté por debajo del nivel permitido. Una </a:t>
            </a:r>
            <a:r>
              <a:rPr lang="es-ES_tradnl" b="0" dirty="0"/>
              <a:t>medición por encima </a:t>
            </a:r>
            <a:r>
              <a:rPr lang="es-ES_tradnl" b="0" dirty="0" smtClean="0"/>
              <a:t>de este nivel</a:t>
            </a:r>
            <a:r>
              <a:rPr lang="es-ES_tradnl" b="0" baseline="0" dirty="0" smtClean="0"/>
              <a:t> </a:t>
            </a:r>
            <a:r>
              <a:rPr lang="es-ES_tradnl" dirty="0" smtClean="0"/>
              <a:t>después </a:t>
            </a:r>
            <a:r>
              <a:rPr lang="es-ES_tradnl" dirty="0"/>
              <a:t>de la limpieza repetida es una indicación de contaminación fija o de radiación de fondo alta, y</a:t>
            </a:r>
          </a:p>
          <a:p>
            <a:pPr marL="171450" indent="-171450">
              <a:buFont typeface="Arial" panose="020B0604020202020204" pitchFamily="34" charset="0"/>
              <a:buChar char="•"/>
              <a:defRPr/>
            </a:pPr>
            <a:endParaRPr lang="en-GB" altLang="es-ES_tradnl" dirty="0"/>
          </a:p>
          <a:p>
            <a:pPr marL="171450" indent="-171450">
              <a:buFont typeface="Arial" panose="020B0604020202020204" pitchFamily="34" charset="0"/>
              <a:buChar char="•"/>
              <a:defRPr/>
            </a:pPr>
            <a:r>
              <a:rPr lang="es-ES_tradnl" dirty="0"/>
              <a:t>medir la contaminación de superficie después de la limpieza para asegurar que se haya eliminado toda la contaminación. </a:t>
            </a:r>
            <a:r>
              <a:rPr lang="en-US" altLang="es-ES_tradnl" dirty="0"/>
              <a:t/>
            </a:r>
            <a:br>
              <a:rPr lang="en-US" altLang="es-ES_tradnl" dirty="0"/>
            </a:br>
            <a:r>
              <a:rPr lang="en-US" altLang="es-ES_tradnl" dirty="0"/>
              <a:t> </a:t>
            </a:r>
            <a:endParaRPr lang="es-ES_tradnl" altLang="es-ES_tradnl" dirty="0"/>
          </a:p>
          <a:p>
            <a:pPr>
              <a:defRPr/>
            </a:pPr>
            <a:endParaRPr lang="en-GB"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Espaço Reservado para Imagem de Slide 1">
            <a:extLst>
              <a:ext uri="{FF2B5EF4-FFF2-40B4-BE49-F238E27FC236}">
                <a16:creationId xmlns="" xmlns:a16="http://schemas.microsoft.com/office/drawing/2014/main" id="{549ECACC-29B8-4305-8175-508521FA2BD5}"/>
              </a:ext>
            </a:extLst>
          </p:cNvPr>
          <p:cNvSpPr>
            <a:spLocks noGrp="1" noRot="1" noChangeAspect="1" noTextEdit="1"/>
          </p:cNvSpPr>
          <p:nvPr>
            <p:ph type="sldImg"/>
          </p:nvPr>
        </p:nvSpPr>
        <p:spPr>
          <a:ln/>
        </p:spPr>
      </p:sp>
      <p:sp>
        <p:nvSpPr>
          <p:cNvPr id="118787" name="Espaço Reservado para Anotações 2">
            <a:extLst>
              <a:ext uri="{FF2B5EF4-FFF2-40B4-BE49-F238E27FC236}">
                <a16:creationId xmlns="" xmlns:a16="http://schemas.microsoft.com/office/drawing/2014/main" id="{71F5E62E-EDBE-4CDB-8E90-D8F6D3C0E55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dirty="0"/>
              <a:t>(*) por ejemplo, para una eficiencia de 26%, E = </a:t>
            </a:r>
            <a:r>
              <a:rPr lang="es-ES_tradnl" altLang="es-ES_tradnl" dirty="0" smtClean="0"/>
              <a:t>0,26.</a:t>
            </a:r>
            <a:endParaRPr lang="es-ES_tradnl" altLang="es-ES_tradnl"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a:extLst>
              <a:ext uri="{FF2B5EF4-FFF2-40B4-BE49-F238E27FC236}">
                <a16:creationId xmlns="" xmlns:a16="http://schemas.microsoft.com/office/drawing/2014/main" id="{C80F5BF3-DC8B-473D-84D5-50D9FC52F2E7}"/>
              </a:ext>
            </a:extLst>
          </p:cNvPr>
          <p:cNvSpPr>
            <a:spLocks noGrp="1" noRot="1" noChangeAspect="1" noTextEdit="1"/>
          </p:cNvSpPr>
          <p:nvPr>
            <p:ph type="sldImg"/>
          </p:nvPr>
        </p:nvSpPr>
        <p:spPr>
          <a:ln/>
        </p:spPr>
      </p:sp>
      <p:sp>
        <p:nvSpPr>
          <p:cNvPr id="119811" name="Notes Placeholder 2">
            <a:extLst>
              <a:ext uri="{FF2B5EF4-FFF2-40B4-BE49-F238E27FC236}">
                <a16:creationId xmlns="" xmlns:a16="http://schemas.microsoft.com/office/drawing/2014/main" id="{7E3CD02B-0198-4D44-B47B-E663D66884B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r>
              <a:rPr lang="es-ES_tradnl" altLang="es-ES_tradnl" sz="1200" dirty="0"/>
              <a:t>En la práctica, la monitorización alfa directa sólo es posible en superficies lisas, limpias, no porosas y relativamente planas. Esto significa que muchos </a:t>
            </a:r>
            <a:r>
              <a:rPr lang="es-ES_tradnl" altLang="es-ES_tradnl" sz="1200" b="0" dirty="0"/>
              <a:t>objetos no </a:t>
            </a:r>
            <a:r>
              <a:rPr lang="es-ES_tradnl" altLang="es-ES_tradnl" sz="1200" b="0" dirty="0" smtClean="0"/>
              <a:t>pueden ser </a:t>
            </a:r>
            <a:r>
              <a:rPr lang="es-ES_tradnl" altLang="es-ES_tradnl" sz="1200" b="0" dirty="0"/>
              <a:t>monitoreados </a:t>
            </a:r>
            <a:r>
              <a:rPr lang="es-ES_tradnl" altLang="es-ES_tradnl" sz="1200" dirty="0"/>
              <a:t>directamente.</a:t>
            </a:r>
            <a:endParaRPr lang="en-US" altLang="en-US" sz="1200" dirty="0"/>
          </a:p>
          <a:p>
            <a:endParaRPr lang="es-ES_tradnl" dirty="0"/>
          </a:p>
        </p:txBody>
      </p:sp>
    </p:spTree>
    <p:extLst>
      <p:ext uri="{BB962C8B-B14F-4D97-AF65-F5344CB8AC3E}">
        <p14:creationId xmlns:p14="http://schemas.microsoft.com/office/powerpoint/2010/main" val="2055676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a:extLst>
              <a:ext uri="{FF2B5EF4-FFF2-40B4-BE49-F238E27FC236}">
                <a16:creationId xmlns="" xmlns:a16="http://schemas.microsoft.com/office/drawing/2014/main" id="{E5D420A1-DFB9-48CF-B9BA-CDFF7366E1AB}"/>
              </a:ext>
            </a:extLst>
          </p:cNvPr>
          <p:cNvSpPr>
            <a:spLocks noGrp="1" noRot="1" noChangeAspect="1" noTextEdit="1"/>
          </p:cNvSpPr>
          <p:nvPr>
            <p:ph type="sldImg"/>
          </p:nvPr>
        </p:nvSpPr>
        <p:spPr>
          <a:ln/>
        </p:spPr>
      </p:sp>
      <p:sp>
        <p:nvSpPr>
          <p:cNvPr id="120835" name="Notes Placeholder 2">
            <a:extLst>
              <a:ext uri="{FF2B5EF4-FFF2-40B4-BE49-F238E27FC236}">
                <a16:creationId xmlns="" xmlns:a16="http://schemas.microsoft.com/office/drawing/2014/main" id="{CDE67D6E-6D85-479B-9CB4-6B73B0435E0B}"/>
              </a:ext>
            </a:extLst>
          </p:cNvPr>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s-ES_tradnl" dirty="0"/>
              <a:t>Hay otras dos formas de hacer la monitorización de la actividad alfa directamente: </a:t>
            </a:r>
          </a:p>
          <a:p>
            <a:pPr eaLnBrk="1" hangingPunct="1">
              <a:defRPr/>
            </a:pPr>
            <a:endParaRPr lang="es-ES_tradnl" altLang="es-ES_tradnl" dirty="0"/>
          </a:p>
          <a:p>
            <a:pPr marL="228600" indent="-228600" eaLnBrk="1" hangingPunct="1">
              <a:buFont typeface="+mj-lt"/>
              <a:buAutoNum type="arabicPeriod"/>
              <a:defRPr/>
            </a:pPr>
            <a:r>
              <a:rPr lang="es-ES_tradnl" dirty="0" smtClean="0"/>
              <a:t>Utilizar </a:t>
            </a:r>
            <a:r>
              <a:rPr lang="es-ES_tradnl" dirty="0"/>
              <a:t>un detector de diodo de silicio de ventana delgada de área muy grande, similar a los utilizados en el monitoreo del aire, pero mucho más grande. Desafortunadamente, detectores de diodo de silicio tienden a ser extremadamente sensibles a las interferencias electromagnéticas. </a:t>
            </a:r>
          </a:p>
          <a:p>
            <a:pPr marL="228600" indent="-228600" eaLnBrk="1" hangingPunct="1">
              <a:buFont typeface="+mj-lt"/>
              <a:buAutoNum type="arabicPeriod"/>
              <a:defRPr/>
            </a:pPr>
            <a:endParaRPr lang="en-GB" altLang="es-ES_tradnl" dirty="0"/>
          </a:p>
          <a:p>
            <a:pPr marL="228600" indent="-228600" eaLnBrk="1" hangingPunct="1">
              <a:buFont typeface="+mj-lt"/>
              <a:buAutoNum type="arabicPeriod"/>
              <a:defRPr/>
            </a:pPr>
            <a:r>
              <a:rPr lang="es-ES_tradnl" dirty="0"/>
              <a:t>B</a:t>
            </a:r>
            <a:r>
              <a:rPr lang="es-ES_tradnl" dirty="0" smtClean="0"/>
              <a:t>ombear </a:t>
            </a:r>
            <a:r>
              <a:rPr lang="es-ES_tradnl" dirty="0"/>
              <a:t>aire sobre la superficie en </a:t>
            </a:r>
            <a:r>
              <a:rPr lang="es-ES_tradnl" dirty="0" smtClean="0"/>
              <a:t>cuestión, </a:t>
            </a:r>
            <a:r>
              <a:rPr lang="es-ES_tradnl" dirty="0"/>
              <a:t>para recoger los iones generados. Esto tiene aplicaciones particulares en el monitoreo de formas grandes o complejas tales como cuerpos de válvulas y los </a:t>
            </a:r>
            <a:r>
              <a:rPr lang="es-ES_tradnl" b="0" dirty="0"/>
              <a:t>interiores de los postes de andamio</a:t>
            </a:r>
            <a:r>
              <a:rPr lang="es-ES_tradnl" b="0" dirty="0" smtClean="0"/>
              <a:t>.</a:t>
            </a:r>
            <a:endParaRPr lang="en-US" altLang="en-US" b="0" dirty="0"/>
          </a:p>
          <a:p>
            <a:pPr eaLnBrk="1" hangingPunct="1">
              <a:defRPr/>
            </a:pPr>
            <a:r>
              <a:rPr lang="en-US" altLang="en-US" dirty="0"/>
              <a:t>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a:extLst>
              <a:ext uri="{FF2B5EF4-FFF2-40B4-BE49-F238E27FC236}">
                <a16:creationId xmlns="" xmlns:a16="http://schemas.microsoft.com/office/drawing/2014/main" id="{7B1B275F-0BE5-46C1-AD69-E234C09D023C}"/>
              </a:ext>
            </a:extLst>
          </p:cNvPr>
          <p:cNvSpPr>
            <a:spLocks noGrp="1" noRot="1" noChangeAspect="1" noTextEdit="1"/>
          </p:cNvSpPr>
          <p:nvPr>
            <p:ph type="sldImg"/>
          </p:nvPr>
        </p:nvSpPr>
        <p:spPr>
          <a:ln/>
        </p:spPr>
      </p:sp>
      <p:sp>
        <p:nvSpPr>
          <p:cNvPr id="121859" name="Notes Placeholder 2">
            <a:extLst>
              <a:ext uri="{FF2B5EF4-FFF2-40B4-BE49-F238E27FC236}">
                <a16:creationId xmlns="" xmlns:a16="http://schemas.microsoft.com/office/drawing/2014/main" id="{41A81E33-8BB4-4ADC-9883-FAF91B19935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a:extLst>
              <a:ext uri="{FF2B5EF4-FFF2-40B4-BE49-F238E27FC236}">
                <a16:creationId xmlns="" xmlns:a16="http://schemas.microsoft.com/office/drawing/2014/main" id="{4986955C-2B93-4940-9945-D683EDED5E28}"/>
              </a:ext>
            </a:extLst>
          </p:cNvPr>
          <p:cNvSpPr>
            <a:spLocks noGrp="1" noRot="1" noChangeAspect="1" noTextEdit="1"/>
          </p:cNvSpPr>
          <p:nvPr>
            <p:ph type="sldImg"/>
          </p:nvPr>
        </p:nvSpPr>
        <p:spPr>
          <a:ln/>
        </p:spPr>
      </p:sp>
      <p:sp>
        <p:nvSpPr>
          <p:cNvPr id="122883" name="Notes Placeholder 2">
            <a:extLst>
              <a:ext uri="{FF2B5EF4-FFF2-40B4-BE49-F238E27FC236}">
                <a16:creationId xmlns="" xmlns:a16="http://schemas.microsoft.com/office/drawing/2014/main" id="{6D2DB22C-8CC4-4117-A296-9BC52AD1798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altLang="en-US" b="0" dirty="0"/>
              <a:t>El equipo necesita </a:t>
            </a:r>
            <a:r>
              <a:rPr lang="es-ES_tradnl" altLang="en-US" b="0" dirty="0" smtClean="0"/>
              <a:t>gas butano </a:t>
            </a:r>
            <a:r>
              <a:rPr lang="es-ES_tradnl" altLang="en-US" b="0" dirty="0"/>
              <a:t>o </a:t>
            </a:r>
            <a:r>
              <a:rPr lang="es-ES_tradnl" altLang="en-US" b="0" dirty="0" smtClean="0"/>
              <a:t>argón-metano </a:t>
            </a:r>
            <a:r>
              <a:rPr lang="es-ES_tradnl" altLang="en-US" b="0" dirty="0"/>
              <a:t>de </a:t>
            </a:r>
            <a:r>
              <a:rPr lang="es-ES_tradnl" altLang="en-US" b="0" dirty="0" smtClean="0"/>
              <a:t>alta </a:t>
            </a:r>
            <a:r>
              <a:rPr lang="es-ES_tradnl" altLang="en-US" b="0" dirty="0"/>
              <a:t>calidad para </a:t>
            </a:r>
            <a:r>
              <a:rPr lang="es-ES_tradnl" altLang="en-US" b="0" dirty="0" smtClean="0"/>
              <a:t>funcionar,</a:t>
            </a:r>
            <a:r>
              <a:rPr lang="es-ES_tradnl" altLang="en-US" b="0" baseline="0" dirty="0" smtClean="0"/>
              <a:t> q</a:t>
            </a:r>
            <a:r>
              <a:rPr lang="es-ES_tradnl" altLang="en-US" b="0" dirty="0" smtClean="0"/>
              <a:t>ue pueden </a:t>
            </a:r>
            <a:r>
              <a:rPr lang="es-ES_tradnl" altLang="en-US" b="0" dirty="0"/>
              <a:t>no estar </a:t>
            </a:r>
            <a:r>
              <a:rPr lang="es-ES_tradnl" altLang="en-US" b="0" dirty="0" err="1" smtClean="0"/>
              <a:t>facilmente</a:t>
            </a:r>
            <a:r>
              <a:rPr lang="es-ES_tradnl" altLang="en-US" b="0" dirty="0" smtClean="0"/>
              <a:t> disponibles.</a:t>
            </a:r>
            <a:r>
              <a:rPr lang="es-ES_tradnl" altLang="en-US" b="0" dirty="0"/>
              <a:t> </a:t>
            </a:r>
            <a:br>
              <a:rPr lang="es-ES_tradnl" altLang="en-US" b="0" dirty="0"/>
            </a:br>
            <a:endParaRPr lang="en-GB" altLang="en-US" b="0" dirty="0">
              <a:solidFill>
                <a:schemeClr val="tx2"/>
              </a:solidFill>
            </a:endParaRPr>
          </a:p>
          <a:p>
            <a:pPr eaLnBrk="1" hangingPunct="1"/>
            <a:r>
              <a:rPr lang="es-ES_tradnl" altLang="en-US" b="0" dirty="0"/>
              <a:t>Hay dos </a:t>
            </a:r>
            <a:r>
              <a:rPr lang="es-ES_tradnl" altLang="en-US" b="0" dirty="0" smtClean="0"/>
              <a:t>tipos </a:t>
            </a:r>
            <a:r>
              <a:rPr lang="es-ES_tradnl" altLang="en-US" b="0" dirty="0"/>
              <a:t>de monitores alfa. Estos </a:t>
            </a:r>
            <a:r>
              <a:rPr lang="es-ES_tradnl" altLang="en-US" b="0" dirty="0" smtClean="0"/>
              <a:t>son: combinación </a:t>
            </a:r>
            <a:r>
              <a:rPr lang="es-ES_tradnl" altLang="en-US" b="0" dirty="0"/>
              <a:t>de sonda y equipo de conteo </a:t>
            </a:r>
            <a:r>
              <a:rPr lang="es-ES_tradnl" altLang="en-US" b="0" dirty="0" smtClean="0"/>
              <a:t>o unidad </a:t>
            </a:r>
            <a:r>
              <a:rPr lang="es-ES_tradnl" altLang="en-US" b="0" dirty="0"/>
              <a:t>integrada (ver el ejemplo </a:t>
            </a:r>
            <a:r>
              <a:rPr lang="es-ES_tradnl" altLang="en-US" b="0" dirty="0" smtClean="0"/>
              <a:t> mostrado en</a:t>
            </a:r>
            <a:r>
              <a:rPr lang="es-ES_tradnl" altLang="en-US" b="0" baseline="0" dirty="0" smtClean="0"/>
              <a:t> este </a:t>
            </a:r>
            <a:r>
              <a:rPr lang="es-ES_tradnl" altLang="en-US" b="0" baseline="0" dirty="0" err="1" smtClean="0"/>
              <a:t>slide</a:t>
            </a:r>
            <a:r>
              <a:rPr lang="es-ES_tradnl" altLang="en-US" b="0" dirty="0" smtClean="0"/>
              <a:t>).</a:t>
            </a:r>
            <a:r>
              <a:rPr lang="es-ES_tradnl" altLang="en-US" b="0" dirty="0"/>
              <a:t> </a:t>
            </a:r>
          </a:p>
          <a:p>
            <a:pPr eaLnBrk="1" hangingPunct="1"/>
            <a:endParaRPr lang="en-GB" altLang="es-ES_tradnl" b="0" dirty="0"/>
          </a:p>
          <a:p>
            <a:pPr eaLnBrk="1" hangingPunct="1"/>
            <a:r>
              <a:rPr lang="es-ES_tradnl" altLang="en-US" b="0" dirty="0"/>
              <a:t>La combinación de sonda y equipo de conteo tiene las ventajas de que la sonda es mucho más </a:t>
            </a:r>
            <a:r>
              <a:rPr lang="es-ES_tradnl" altLang="en-US" b="0" dirty="0" smtClean="0"/>
              <a:t>liviana </a:t>
            </a:r>
            <a:r>
              <a:rPr lang="es-ES_tradnl" altLang="en-US" b="0" dirty="0"/>
              <a:t>que la unidad integrada </a:t>
            </a:r>
            <a:r>
              <a:rPr lang="es-ES_tradnl" altLang="en-US" b="0" dirty="0" smtClean="0"/>
              <a:t>y es </a:t>
            </a:r>
            <a:r>
              <a:rPr lang="es-ES_tradnl" altLang="en-US" b="0" dirty="0"/>
              <a:t>generalmente más fácil de maniobrar sobre formas </a:t>
            </a:r>
            <a:r>
              <a:rPr lang="es-ES_tradnl" altLang="en-US" b="0" dirty="0" smtClean="0"/>
              <a:t>complejas</a:t>
            </a:r>
            <a:r>
              <a:rPr lang="en-GB" altLang="es-ES_tradnl" b="0" dirty="0" smtClean="0"/>
              <a:t>. </a:t>
            </a:r>
            <a:endParaRPr lang="en-GB" altLang="es-ES_tradnl" b="0" dirty="0"/>
          </a:p>
          <a:p>
            <a:pPr eaLnBrk="1" hangingPunct="1"/>
            <a:endParaRPr lang="en-GB" altLang="es-ES_tradnl" b="0" dirty="0"/>
          </a:p>
          <a:p>
            <a:pPr eaLnBrk="1" hangingPunct="1"/>
            <a:r>
              <a:rPr lang="es-ES_tradnl" altLang="en-US" b="0" dirty="0"/>
              <a:t>La unidad integrada tiene la ventaja </a:t>
            </a:r>
            <a:r>
              <a:rPr lang="es-ES_tradnl" altLang="en-US" b="0" dirty="0" smtClean="0"/>
              <a:t>de que </a:t>
            </a:r>
            <a:r>
              <a:rPr lang="es-ES_tradnl" altLang="en-US" b="0" dirty="0"/>
              <a:t>la pantalla </a:t>
            </a:r>
            <a:r>
              <a:rPr lang="es-ES_tradnl" altLang="en-US" b="0" dirty="0" smtClean="0"/>
              <a:t>es visible mientras la </a:t>
            </a:r>
            <a:r>
              <a:rPr lang="es-ES_tradnl" altLang="en-US" b="0" dirty="0"/>
              <a:t>sonda se mueve sobre la superficie</a:t>
            </a:r>
            <a:r>
              <a:rPr lang="en-GB" altLang="es-ES_tradnl" b="0" dirty="0"/>
              <a:t>. </a:t>
            </a:r>
            <a:r>
              <a:rPr lang="es-ES_tradnl" altLang="en-US" b="0" dirty="0"/>
              <a:t>La mayoría de </a:t>
            </a:r>
            <a:r>
              <a:rPr lang="es-ES_tradnl" altLang="en-US" b="0" dirty="0" smtClean="0"/>
              <a:t>los monitores </a:t>
            </a:r>
            <a:r>
              <a:rPr lang="es-ES_tradnl" altLang="en-US" b="0" dirty="0"/>
              <a:t>modernos son unidades integradas con pantalla digital.</a:t>
            </a:r>
            <a:endParaRPr lang="es-ES_tradnl" altLang="es-ES_tradnl" b="0" dirty="0"/>
          </a:p>
          <a:p>
            <a:pPr eaLnBrk="1" hangingPunct="1"/>
            <a:endParaRPr lang="en-GB" altLang="en-US" dirty="0">
              <a:solidFill>
                <a:schemeClr val="tx2"/>
              </a:solidFill>
            </a:endParaRPr>
          </a:p>
          <a:p>
            <a:pPr eaLnBrk="1" hangingPunct="1"/>
            <a:endParaRPr lang="en-US"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Espaço Reservado para Imagem de Slide 1">
            <a:extLst>
              <a:ext uri="{FF2B5EF4-FFF2-40B4-BE49-F238E27FC236}">
                <a16:creationId xmlns="" xmlns:a16="http://schemas.microsoft.com/office/drawing/2014/main" id="{14085371-CA96-4D13-BAC0-ACD09F6201F1}"/>
              </a:ext>
            </a:extLst>
          </p:cNvPr>
          <p:cNvSpPr>
            <a:spLocks noGrp="1" noRot="1" noChangeAspect="1" noTextEdit="1"/>
          </p:cNvSpPr>
          <p:nvPr>
            <p:ph type="sldImg"/>
          </p:nvPr>
        </p:nvSpPr>
        <p:spPr>
          <a:ln/>
        </p:spPr>
      </p:sp>
      <p:sp>
        <p:nvSpPr>
          <p:cNvPr id="123907" name="Espaço Reservado para Anotações 2">
            <a:extLst>
              <a:ext uri="{FF2B5EF4-FFF2-40B4-BE49-F238E27FC236}">
                <a16:creationId xmlns="" xmlns:a16="http://schemas.microsoft.com/office/drawing/2014/main" id="{A212A26B-6EDC-4B21-AD0B-599DE22F561C}"/>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lnSpc>
                <a:spcPct val="90000"/>
              </a:lnSpc>
            </a:pPr>
            <a:r>
              <a:rPr lang="es-ES_tradnl" altLang="es-ES_tradnl" dirty="0"/>
              <a:t>Para mediciones de contaminación alfa de nivel bajo, la velocidad de escaneo debe ser de unos pocos centímetros por segundo con una sonda de 100 cm</a:t>
            </a:r>
            <a:r>
              <a:rPr lang="es-ES_tradnl" altLang="es-ES_tradnl" baseline="30000" dirty="0"/>
              <a:t>2</a:t>
            </a:r>
            <a:r>
              <a:rPr lang="es-ES_tradnl" altLang="es-ES_tradnl" baseline="-25000" dirty="0"/>
              <a:t>.</a:t>
            </a:r>
            <a:endParaRPr lang="es-ES_tradnl" altLang="es-ES_tradnl" baseline="30000" dirty="0"/>
          </a:p>
          <a:p>
            <a:pPr algn="just" eaLnBrk="1" hangingPunct="1">
              <a:lnSpc>
                <a:spcPct val="90000"/>
              </a:lnSpc>
            </a:pPr>
            <a:endParaRPr lang="es-ES_tradnl" altLang="en-US" b="0" dirty="0"/>
          </a:p>
          <a:p>
            <a:pPr>
              <a:lnSpc>
                <a:spcPct val="90000"/>
              </a:lnSpc>
            </a:pPr>
            <a:r>
              <a:rPr lang="es-ES" altLang="es-ES_tradnl" sz="800" b="0" dirty="0"/>
              <a:t>El barrido de la superficie se deberá hacer usando la salida auditiva. Cuando se ha encontrado el área contaminada, </a:t>
            </a:r>
            <a:r>
              <a:rPr lang="es-ES" altLang="es-ES_tradnl" sz="800" b="0" dirty="0" smtClean="0"/>
              <a:t>debe sostenerse</a:t>
            </a:r>
            <a:r>
              <a:rPr lang="es-ES" altLang="es-ES_tradnl" sz="800" b="0" baseline="0" dirty="0" smtClean="0"/>
              <a:t> firmemente </a:t>
            </a:r>
            <a:r>
              <a:rPr lang="es-ES" altLang="es-ES_tradnl" sz="800" b="0" dirty="0" smtClean="0"/>
              <a:t>el equipo y </a:t>
            </a:r>
            <a:r>
              <a:rPr lang="es-ES" altLang="es-ES_tradnl" sz="800" b="0" dirty="0"/>
              <a:t>la lectura se debe usar para </a:t>
            </a:r>
            <a:r>
              <a:rPr lang="es-ES" altLang="es-ES_tradnl" sz="800" b="0" dirty="0" smtClean="0"/>
              <a:t>estimar la </a:t>
            </a:r>
            <a:r>
              <a:rPr lang="es-ES" altLang="es-ES_tradnl" sz="800" b="0" dirty="0"/>
              <a:t>contaminación </a:t>
            </a:r>
            <a:r>
              <a:rPr lang="es-ES" altLang="es-ES_tradnl" sz="800" dirty="0"/>
              <a:t>superficial.</a:t>
            </a:r>
            <a:endParaRPr lang="es-ES" altLang="es-ES_tradnl" sz="900" dirty="0"/>
          </a:p>
          <a:p>
            <a:endParaRPr lang="es-ES_tradnl" altLang="es-ES_tradnl"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Platshållare för bildobjekt 1">
            <a:extLst>
              <a:ext uri="{FF2B5EF4-FFF2-40B4-BE49-F238E27FC236}">
                <a16:creationId xmlns="" xmlns:a16="http://schemas.microsoft.com/office/drawing/2014/main" id="{C8A579B1-7240-4C31-A75E-10470509532B}"/>
              </a:ext>
            </a:extLst>
          </p:cNvPr>
          <p:cNvSpPr>
            <a:spLocks noGrp="1" noRot="1" noChangeAspect="1" noTextEdit="1"/>
          </p:cNvSpPr>
          <p:nvPr>
            <p:ph type="sldImg"/>
          </p:nvPr>
        </p:nvSpPr>
        <p:spPr>
          <a:ln/>
        </p:spPr>
      </p:sp>
      <p:sp>
        <p:nvSpPr>
          <p:cNvPr id="124931" name="Platshållare för anteckningar 2">
            <a:extLst>
              <a:ext uri="{FF2B5EF4-FFF2-40B4-BE49-F238E27FC236}">
                <a16:creationId xmlns="" xmlns:a16="http://schemas.microsoft.com/office/drawing/2014/main" id="{30ED7A4A-198D-468C-A97D-C0D20898A87A}"/>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a:t>Unos pocos mm significa entre 2 y 5 mm! </a:t>
            </a:r>
            <a:endParaRPr lang="sv-SE"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 xmlns:a16="http://schemas.microsoft.com/office/drawing/2014/main" id="{312AED05-B8A2-42DF-9E4B-D7F21AB81937}"/>
              </a:ext>
            </a:extLst>
          </p:cNvPr>
          <p:cNvSpPr>
            <a:spLocks noGrp="1" noRot="1" noChangeAspect="1" noTextEdit="1"/>
          </p:cNvSpPr>
          <p:nvPr>
            <p:ph type="sldImg"/>
          </p:nvPr>
        </p:nvSpPr>
        <p:spPr>
          <a:ln/>
        </p:spPr>
      </p:sp>
      <p:sp>
        <p:nvSpPr>
          <p:cNvPr id="90115" name="Notes Placeholder 2">
            <a:extLst>
              <a:ext uri="{FF2B5EF4-FFF2-40B4-BE49-F238E27FC236}">
                <a16:creationId xmlns="" xmlns:a16="http://schemas.microsoft.com/office/drawing/2014/main" id="{F675B0EA-331A-4EC5-90E4-A1BA82D8ADD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b="0" dirty="0"/>
              <a:t>Aunque </a:t>
            </a:r>
            <a:r>
              <a:rPr lang="es-ES_tradnl" altLang="es-ES_tradnl" b="0" dirty="0" smtClean="0"/>
              <a:t>se tomen los cuidados adecuados durante </a:t>
            </a:r>
            <a:r>
              <a:rPr lang="es-ES_tradnl" altLang="es-ES_tradnl" b="0" dirty="0"/>
              <a:t>la manipulación, existe una probabilidad de accidente que puede dar lugar a </a:t>
            </a:r>
            <a:r>
              <a:rPr lang="es-ES_tradnl" altLang="es-ES_tradnl" b="0" dirty="0" smtClean="0"/>
              <a:t>derrames </a:t>
            </a:r>
            <a:r>
              <a:rPr lang="es-ES_tradnl" altLang="es-ES_tradnl" b="0" dirty="0"/>
              <a:t>o </a:t>
            </a:r>
            <a:r>
              <a:rPr lang="es-ES_tradnl" altLang="es-ES_tradnl" b="0" dirty="0" smtClean="0"/>
              <a:t>fugas </a:t>
            </a:r>
            <a:r>
              <a:rPr lang="es-ES_tradnl" altLang="es-ES_tradnl" b="0" dirty="0"/>
              <a:t>de material radiactivo. El material radiactivo puede convertirse en actividad volumétrica y después en un riesgo de inhalación.</a:t>
            </a:r>
          </a:p>
          <a:p>
            <a:endParaRPr lang="es-ES_tradnl" altLang="en-US" b="0" dirty="0"/>
          </a:p>
          <a:p>
            <a:r>
              <a:rPr lang="es-ES_tradnl" altLang="es-ES_tradnl" b="0" dirty="0" smtClean="0"/>
              <a:t>Visto</a:t>
            </a:r>
            <a:r>
              <a:rPr lang="es-ES_tradnl" altLang="es-ES_tradnl" b="0" baseline="0" dirty="0" smtClean="0"/>
              <a:t> que l</a:t>
            </a:r>
            <a:r>
              <a:rPr lang="es-ES_tradnl" altLang="es-ES_tradnl" b="0" dirty="0" smtClean="0"/>
              <a:t>a</a:t>
            </a:r>
            <a:r>
              <a:rPr lang="es-ES_tradnl" altLang="es-ES_tradnl" b="0" baseline="0" dirty="0" smtClean="0"/>
              <a:t> i</a:t>
            </a:r>
            <a:r>
              <a:rPr lang="es-ES_tradnl" altLang="es-ES_tradnl" b="0" dirty="0" smtClean="0"/>
              <a:t>nhalación </a:t>
            </a:r>
            <a:r>
              <a:rPr lang="es-ES_tradnl" altLang="es-ES_tradnl" b="0" dirty="0"/>
              <a:t>es la vía más importante de exposición </a:t>
            </a:r>
            <a:r>
              <a:rPr lang="es-ES_tradnl" altLang="es-ES_tradnl" b="0" dirty="0" smtClean="0"/>
              <a:t>interna, </a:t>
            </a:r>
            <a:r>
              <a:rPr lang="es-ES_tradnl" altLang="es-ES_tradnl" b="0" dirty="0"/>
              <a:t>se debe hacer todo lo posible para identificar y cuantificar la contaminación a fin de </a:t>
            </a:r>
            <a:r>
              <a:rPr lang="es-ES_tradnl" altLang="es-ES_tradnl" dirty="0"/>
              <a:t>mejorar las medidas de protección.</a:t>
            </a:r>
          </a:p>
          <a:p>
            <a:r>
              <a:rPr lang="es-ES_tradnl" altLang="es-ES_tradnl" dirty="0">
                <a:hlinkClick r:id="rId3"/>
              </a:rPr>
              <a:t/>
            </a:r>
            <a:br>
              <a:rPr lang="es-ES_tradnl" altLang="es-ES_tradnl" dirty="0">
                <a:hlinkClick r:id="rId3"/>
              </a:rPr>
            </a:br>
            <a:endParaRPr lang="en-GB"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Platshållare för bildobjekt 1">
            <a:extLst>
              <a:ext uri="{FF2B5EF4-FFF2-40B4-BE49-F238E27FC236}">
                <a16:creationId xmlns="" xmlns:a16="http://schemas.microsoft.com/office/drawing/2014/main" id="{54BDCE2E-DDDF-4D27-8500-924767907BC1}"/>
              </a:ext>
            </a:extLst>
          </p:cNvPr>
          <p:cNvSpPr>
            <a:spLocks noGrp="1" noRot="1" noChangeAspect="1" noTextEdit="1"/>
          </p:cNvSpPr>
          <p:nvPr>
            <p:ph type="sldImg"/>
          </p:nvPr>
        </p:nvSpPr>
        <p:spPr>
          <a:ln/>
        </p:spPr>
      </p:sp>
      <p:sp>
        <p:nvSpPr>
          <p:cNvPr id="125955" name="Platshållare för anteckningar 2">
            <a:extLst>
              <a:ext uri="{FF2B5EF4-FFF2-40B4-BE49-F238E27FC236}">
                <a16:creationId xmlns="" xmlns:a16="http://schemas.microsoft.com/office/drawing/2014/main" id="{024B9B0A-E5D8-4C25-9516-F7579EB555F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a:extLst>
              <a:ext uri="{FF2B5EF4-FFF2-40B4-BE49-F238E27FC236}">
                <a16:creationId xmlns="" xmlns:a16="http://schemas.microsoft.com/office/drawing/2014/main" id="{40E5B564-559A-42A5-992B-F65B6986DAD1}"/>
              </a:ext>
            </a:extLst>
          </p:cNvPr>
          <p:cNvSpPr>
            <a:spLocks noGrp="1" noRot="1" noChangeAspect="1" noTextEdit="1"/>
          </p:cNvSpPr>
          <p:nvPr>
            <p:ph type="sldImg"/>
          </p:nvPr>
        </p:nvSpPr>
        <p:spPr>
          <a:ln/>
        </p:spPr>
      </p:sp>
      <p:sp>
        <p:nvSpPr>
          <p:cNvPr id="126979" name="Notes Placeholder 2">
            <a:extLst>
              <a:ext uri="{FF2B5EF4-FFF2-40B4-BE49-F238E27FC236}">
                <a16:creationId xmlns="" xmlns:a16="http://schemas.microsoft.com/office/drawing/2014/main" id="{B756C315-78EC-4713-81FB-C0C999947E8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a:extLst>
              <a:ext uri="{FF2B5EF4-FFF2-40B4-BE49-F238E27FC236}">
                <a16:creationId xmlns="" xmlns:a16="http://schemas.microsoft.com/office/drawing/2014/main" id="{60DEB0F0-926D-4594-B058-016D97A6E160}"/>
              </a:ext>
            </a:extLst>
          </p:cNvPr>
          <p:cNvSpPr>
            <a:spLocks noGrp="1" noRot="1" noChangeAspect="1" noTextEdit="1"/>
          </p:cNvSpPr>
          <p:nvPr>
            <p:ph type="sldImg"/>
          </p:nvPr>
        </p:nvSpPr>
        <p:spPr>
          <a:ln/>
        </p:spPr>
      </p:sp>
      <p:sp>
        <p:nvSpPr>
          <p:cNvPr id="128003" name="Notes Placeholder 2">
            <a:extLst>
              <a:ext uri="{FF2B5EF4-FFF2-40B4-BE49-F238E27FC236}">
                <a16:creationId xmlns="" xmlns:a16="http://schemas.microsoft.com/office/drawing/2014/main" id="{D1C34571-C210-4B70-AA33-98A93D0D517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a:extLst>
              <a:ext uri="{FF2B5EF4-FFF2-40B4-BE49-F238E27FC236}">
                <a16:creationId xmlns="" xmlns:a16="http://schemas.microsoft.com/office/drawing/2014/main" id="{84FFF849-E993-4F48-BA71-EF6B77BA6CE5}"/>
              </a:ext>
            </a:extLst>
          </p:cNvPr>
          <p:cNvSpPr>
            <a:spLocks noGrp="1" noRot="1" noChangeAspect="1" noTextEdit="1"/>
          </p:cNvSpPr>
          <p:nvPr>
            <p:ph type="sldImg"/>
          </p:nvPr>
        </p:nvSpPr>
        <p:spPr>
          <a:ln/>
        </p:spPr>
      </p:sp>
      <p:sp>
        <p:nvSpPr>
          <p:cNvPr id="129027" name="Notes Placeholder 2">
            <a:extLst>
              <a:ext uri="{FF2B5EF4-FFF2-40B4-BE49-F238E27FC236}">
                <a16:creationId xmlns="" xmlns:a16="http://schemas.microsoft.com/office/drawing/2014/main" id="{7483454D-7C7A-4C2A-AA7C-E32C2E626F9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sz="1200" b="0" i="0" kern="1200" dirty="0">
                <a:solidFill>
                  <a:schemeClr val="tx1"/>
                </a:solidFill>
                <a:effectLst/>
                <a:latin typeface="Times New Roman" pitchFamily="18" charset="0"/>
                <a:ea typeface="+mn-ea"/>
                <a:cs typeface="+mn-cs"/>
              </a:rPr>
              <a:t>La publicación ISO 7503-1 [20] recomienda asumir que sólo la mitad del número de partículas alfa que se emiten en la dirección del detector realmente escapan a la superficie.</a:t>
            </a:r>
          </a:p>
          <a:p>
            <a:r>
              <a:rPr lang="en-GB" altLang="en-US" dirty="0"/>
              <a:t> </a:t>
            </a:r>
            <a:endParaRPr lang="sv-SE" altLang="en-US" dirty="0"/>
          </a:p>
          <a:p>
            <a:r>
              <a:rPr lang="es-ES" sz="1200" b="0" i="0" kern="1200" dirty="0">
                <a:solidFill>
                  <a:schemeClr val="tx1"/>
                </a:solidFill>
                <a:effectLst/>
                <a:latin typeface="Times New Roman" pitchFamily="18" charset="0"/>
                <a:ea typeface="+mn-ea"/>
                <a:cs typeface="+mn-cs"/>
              </a:rPr>
              <a:t>Para la monitorización alfa, todo lo que un ORP puede decir es que la actividad es mayor o igual que el valor derivado de la calibración.</a:t>
            </a:r>
            <a:r>
              <a:rPr lang="en-GB" altLang="en-US" dirty="0"/>
              <a:t> </a:t>
            </a:r>
          </a:p>
          <a:p>
            <a:endParaRPr lang="sv-SE" altLang="en-US" dirty="0"/>
          </a:p>
          <a:p>
            <a:r>
              <a:rPr lang="es-ES" sz="1200" b="0" i="0" kern="1200" dirty="0">
                <a:solidFill>
                  <a:schemeClr val="tx1"/>
                </a:solidFill>
                <a:effectLst/>
                <a:latin typeface="Times New Roman" pitchFamily="18" charset="0"/>
                <a:ea typeface="+mn-ea"/>
                <a:cs typeface="+mn-cs"/>
              </a:rPr>
              <a:t>Las incertidumbres más importantes son:</a:t>
            </a:r>
          </a:p>
          <a:p>
            <a:endParaRPr lang="es-ES" altLang="en-US" sz="1200" b="0" i="0" kern="1200" dirty="0">
              <a:solidFill>
                <a:schemeClr val="tx1"/>
              </a:solidFill>
              <a:effectLst/>
              <a:latin typeface="Times New Roman" pitchFamily="18" charset="0"/>
              <a:ea typeface="+mn-ea"/>
              <a:cs typeface="+mn-cs"/>
            </a:endParaRPr>
          </a:p>
          <a:p>
            <a:pPr marL="228600" indent="-228600">
              <a:buAutoNum type="arabicParenR"/>
            </a:pPr>
            <a:r>
              <a:rPr lang="es-ES" sz="1200" b="0" i="0" kern="1200" dirty="0">
                <a:solidFill>
                  <a:schemeClr val="tx1"/>
                </a:solidFill>
                <a:effectLst/>
                <a:latin typeface="Times New Roman" pitchFamily="18" charset="0"/>
                <a:ea typeface="+mn-ea"/>
                <a:cs typeface="+mn-cs"/>
              </a:rPr>
              <a:t>la dificultad de estimar la eficiencia de detección;</a:t>
            </a:r>
          </a:p>
          <a:p>
            <a:pPr marL="228600" indent="-228600">
              <a:buAutoNum type="arabicParenR"/>
            </a:pPr>
            <a:r>
              <a:rPr lang="es-ES" sz="1200" b="0" i="0" kern="1200" dirty="0">
                <a:solidFill>
                  <a:schemeClr val="tx1"/>
                </a:solidFill>
                <a:effectLst/>
                <a:latin typeface="Times New Roman" pitchFamily="18" charset="0"/>
                <a:ea typeface="+mn-ea"/>
                <a:cs typeface="+mn-cs"/>
              </a:rPr>
              <a:t>la diferencia en la energía entre la fuente de calibración (5,4 </a:t>
            </a:r>
            <a:r>
              <a:rPr lang="es-ES" sz="1200" b="0" i="0" kern="1200" dirty="0" err="1">
                <a:solidFill>
                  <a:schemeClr val="tx1"/>
                </a:solidFill>
                <a:effectLst/>
                <a:latin typeface="Times New Roman" pitchFamily="18" charset="0"/>
                <a:ea typeface="+mn-ea"/>
                <a:cs typeface="+mn-cs"/>
              </a:rPr>
              <a:t>MeV</a:t>
            </a:r>
            <a:r>
              <a:rPr lang="es-ES" sz="1200" b="0" i="0" kern="1200" dirty="0">
                <a:solidFill>
                  <a:schemeClr val="tx1"/>
                </a:solidFill>
                <a:effectLst/>
                <a:latin typeface="Times New Roman" pitchFamily="18" charset="0"/>
                <a:ea typeface="+mn-ea"/>
                <a:cs typeface="+mn-cs"/>
              </a:rPr>
              <a:t>) y el contaminante (4 a 8 </a:t>
            </a:r>
            <a:r>
              <a:rPr lang="es-ES" sz="1200" b="0" i="0" kern="1200" dirty="0" err="1">
                <a:solidFill>
                  <a:schemeClr val="tx1"/>
                </a:solidFill>
                <a:effectLst/>
                <a:latin typeface="Times New Roman" pitchFamily="18" charset="0"/>
                <a:ea typeface="+mn-ea"/>
                <a:cs typeface="+mn-cs"/>
              </a:rPr>
              <a:t>MeV</a:t>
            </a:r>
            <a:r>
              <a:rPr lang="es-ES" sz="1200" b="0" i="0" kern="1200" dirty="0">
                <a:solidFill>
                  <a:schemeClr val="tx1"/>
                </a:solidFill>
                <a:effectLst/>
                <a:latin typeface="Times New Roman" pitchFamily="18" charset="0"/>
                <a:ea typeface="+mn-ea"/>
                <a:cs typeface="+mn-cs"/>
              </a:rPr>
              <a:t>), particularmente para el </a:t>
            </a:r>
            <a:r>
              <a:rPr lang="es-ES" sz="1200" b="0" i="0" kern="1200" baseline="30000" dirty="0">
                <a:solidFill>
                  <a:schemeClr val="tx1"/>
                </a:solidFill>
                <a:effectLst/>
                <a:latin typeface="Times New Roman" pitchFamily="18" charset="0"/>
                <a:ea typeface="+mn-ea"/>
                <a:cs typeface="+mn-cs"/>
              </a:rPr>
              <a:t>238</a:t>
            </a:r>
            <a:r>
              <a:rPr lang="es-ES" sz="1200" b="0" i="0" kern="1200" dirty="0">
                <a:solidFill>
                  <a:schemeClr val="tx1"/>
                </a:solidFill>
                <a:effectLst/>
                <a:latin typeface="Times New Roman" pitchFamily="18" charset="0"/>
                <a:ea typeface="+mn-ea"/>
                <a:cs typeface="+mn-cs"/>
              </a:rPr>
              <a:t>U con 4,2 </a:t>
            </a:r>
            <a:r>
              <a:rPr lang="es-ES" sz="1200" b="0" i="0" kern="1200" dirty="0" err="1">
                <a:solidFill>
                  <a:schemeClr val="tx1"/>
                </a:solidFill>
                <a:effectLst/>
                <a:latin typeface="Times New Roman" pitchFamily="18" charset="0"/>
                <a:ea typeface="+mn-ea"/>
                <a:cs typeface="+mn-cs"/>
              </a:rPr>
              <a:t>MeV</a:t>
            </a:r>
            <a:r>
              <a:rPr lang="es-ES" sz="1200" b="0" i="0" kern="1200" dirty="0">
                <a:solidFill>
                  <a:schemeClr val="tx1"/>
                </a:solidFill>
                <a:effectLst/>
                <a:latin typeface="Times New Roman" pitchFamily="18" charset="0"/>
                <a:ea typeface="+mn-ea"/>
                <a:cs typeface="+mn-cs"/>
              </a:rPr>
              <a:t>, y</a:t>
            </a:r>
          </a:p>
          <a:p>
            <a:pPr marL="228600" indent="-228600">
              <a:buAutoNum type="arabicParenR"/>
            </a:pPr>
            <a:r>
              <a:rPr lang="es-ES" sz="1200" b="0" i="0" kern="1200" dirty="0">
                <a:solidFill>
                  <a:schemeClr val="tx1"/>
                </a:solidFill>
                <a:effectLst/>
                <a:latin typeface="Times New Roman" pitchFamily="18" charset="0"/>
                <a:ea typeface="+mn-ea"/>
                <a:cs typeface="+mn-cs"/>
              </a:rPr>
              <a:t>la distancia entre el detector y la superficie.</a:t>
            </a:r>
            <a:endParaRPr lang="en-GB"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a:extLst>
              <a:ext uri="{FF2B5EF4-FFF2-40B4-BE49-F238E27FC236}">
                <a16:creationId xmlns="" xmlns:a16="http://schemas.microsoft.com/office/drawing/2014/main" id="{13017B63-4435-492B-B3B0-29C3E3608CA8}"/>
              </a:ext>
            </a:extLst>
          </p:cNvPr>
          <p:cNvSpPr>
            <a:spLocks noGrp="1" noRot="1" noChangeAspect="1" noTextEdit="1"/>
          </p:cNvSpPr>
          <p:nvPr>
            <p:ph type="sldImg"/>
          </p:nvPr>
        </p:nvSpPr>
        <p:spPr>
          <a:ln/>
        </p:spPr>
      </p:sp>
      <p:sp>
        <p:nvSpPr>
          <p:cNvPr id="130051" name="Notes Placeholder 2">
            <a:extLst>
              <a:ext uri="{FF2B5EF4-FFF2-40B4-BE49-F238E27FC236}">
                <a16:creationId xmlns="" xmlns:a16="http://schemas.microsoft.com/office/drawing/2014/main" id="{6531EC88-32B0-48A3-9909-174123667D8C}"/>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a:extLst>
              <a:ext uri="{FF2B5EF4-FFF2-40B4-BE49-F238E27FC236}">
                <a16:creationId xmlns="" xmlns:a16="http://schemas.microsoft.com/office/drawing/2014/main" id="{CDD4B537-04DC-4B91-BB0E-59C263068F1F}"/>
              </a:ext>
            </a:extLst>
          </p:cNvPr>
          <p:cNvSpPr>
            <a:spLocks noGrp="1" noRot="1" noChangeAspect="1" noTextEdit="1"/>
          </p:cNvSpPr>
          <p:nvPr>
            <p:ph type="sldImg"/>
          </p:nvPr>
        </p:nvSpPr>
        <p:spPr>
          <a:ln/>
        </p:spPr>
      </p:sp>
      <p:sp>
        <p:nvSpPr>
          <p:cNvPr id="131075" name="Notes Placeholder 2">
            <a:extLst>
              <a:ext uri="{FF2B5EF4-FFF2-40B4-BE49-F238E27FC236}">
                <a16:creationId xmlns="" xmlns:a16="http://schemas.microsoft.com/office/drawing/2014/main" id="{0E78EC7C-F580-459C-B26D-26CF190B2B5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Platshållare för bildobjekt 1">
            <a:extLst>
              <a:ext uri="{FF2B5EF4-FFF2-40B4-BE49-F238E27FC236}">
                <a16:creationId xmlns="" xmlns:a16="http://schemas.microsoft.com/office/drawing/2014/main" id="{56AEFF64-B634-4A38-A895-3D6FFEDE16BB}"/>
              </a:ext>
            </a:extLst>
          </p:cNvPr>
          <p:cNvSpPr>
            <a:spLocks noGrp="1" noRot="1" noChangeAspect="1" noTextEdit="1"/>
          </p:cNvSpPr>
          <p:nvPr>
            <p:ph type="sldImg"/>
          </p:nvPr>
        </p:nvSpPr>
        <p:spPr>
          <a:ln/>
        </p:spPr>
      </p:sp>
      <p:sp>
        <p:nvSpPr>
          <p:cNvPr id="132099" name="Platshållare för anteckningar 2">
            <a:extLst>
              <a:ext uri="{FF2B5EF4-FFF2-40B4-BE49-F238E27FC236}">
                <a16:creationId xmlns="" xmlns:a16="http://schemas.microsoft.com/office/drawing/2014/main" id="{57F4FC43-6C93-4014-994A-4DD676F2AF6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Muchos </a:t>
            </a:r>
            <a:r>
              <a:rPr lang="es-ES_tradnl" altLang="en-US" dirty="0" err="1"/>
              <a:t>ORPs</a:t>
            </a:r>
            <a:r>
              <a:rPr lang="es-ES_tradnl" altLang="en-US" dirty="0"/>
              <a:t> </a:t>
            </a:r>
            <a:r>
              <a:rPr lang="es-ES_tradnl" altLang="en-US" b="0" dirty="0" smtClean="0"/>
              <a:t>consideran que el </a:t>
            </a:r>
            <a:r>
              <a:rPr lang="es-ES_tradnl" altLang="en-US" b="0" baseline="30000" dirty="0"/>
              <a:t>14</a:t>
            </a:r>
            <a:r>
              <a:rPr lang="es-ES_tradnl" altLang="en-US" b="0" dirty="0"/>
              <a:t>C </a:t>
            </a:r>
            <a:r>
              <a:rPr lang="es-ES_tradnl" altLang="en-US" b="0" dirty="0" smtClean="0"/>
              <a:t>es el </a:t>
            </a:r>
            <a:r>
              <a:rPr lang="es-ES_tradnl" altLang="en-US" b="0" dirty="0" err="1" smtClean="0"/>
              <a:t>radionucleido</a:t>
            </a:r>
            <a:r>
              <a:rPr lang="es-ES_tradnl" altLang="en-US" b="0" dirty="0" smtClean="0"/>
              <a:t> </a:t>
            </a:r>
            <a:r>
              <a:rPr lang="es-ES_tradnl" altLang="en-US" b="0" dirty="0"/>
              <a:t>de </a:t>
            </a:r>
            <a:r>
              <a:rPr lang="es-ES_tradnl" altLang="en-US" b="0" dirty="0" smtClean="0"/>
              <a:t>energía </a:t>
            </a:r>
            <a:r>
              <a:rPr lang="es-ES_tradnl" altLang="en-US" b="0" dirty="0"/>
              <a:t>más baja </a:t>
            </a:r>
            <a:r>
              <a:rPr lang="es-ES_tradnl" altLang="en-US" b="0" dirty="0" smtClean="0"/>
              <a:t>directamente </a:t>
            </a:r>
            <a:r>
              <a:rPr lang="es-ES_tradnl" altLang="en-US" dirty="0" err="1"/>
              <a:t>monitoreable</a:t>
            </a:r>
            <a:r>
              <a:rPr lang="es-ES_tradnl" altLang="en-US" dirty="0"/>
              <a:t>.</a:t>
            </a:r>
            <a:endParaRPr lang="en-GB" alt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Platshållare för bildobjekt 1">
            <a:extLst>
              <a:ext uri="{FF2B5EF4-FFF2-40B4-BE49-F238E27FC236}">
                <a16:creationId xmlns="" xmlns:a16="http://schemas.microsoft.com/office/drawing/2014/main" id="{9A01ECA0-89A1-4B47-8C66-ADC546B6356C}"/>
              </a:ext>
            </a:extLst>
          </p:cNvPr>
          <p:cNvSpPr>
            <a:spLocks noGrp="1" noRot="1" noChangeAspect="1" noTextEdit="1"/>
          </p:cNvSpPr>
          <p:nvPr>
            <p:ph type="sldImg"/>
          </p:nvPr>
        </p:nvSpPr>
        <p:spPr>
          <a:ln/>
        </p:spPr>
      </p:sp>
      <p:sp>
        <p:nvSpPr>
          <p:cNvPr id="133123" name="Platshållare för anteckningar 2">
            <a:extLst>
              <a:ext uri="{FF2B5EF4-FFF2-40B4-BE49-F238E27FC236}">
                <a16:creationId xmlns="" xmlns:a16="http://schemas.microsoft.com/office/drawing/2014/main" id="{C4139491-2B69-4457-A105-C007C9DA257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 xmlns:a16="http://schemas.microsoft.com/office/drawing/2014/main" id="{043B3D99-18D1-4F63-B677-564234DC0685}"/>
              </a:ext>
            </a:extLst>
          </p:cNvPr>
          <p:cNvSpPr>
            <a:spLocks noGrp="1" noRot="1" noChangeAspect="1" noTextEdit="1"/>
          </p:cNvSpPr>
          <p:nvPr>
            <p:ph type="sldImg"/>
          </p:nvPr>
        </p:nvSpPr>
        <p:spPr>
          <a:ln/>
        </p:spPr>
      </p:sp>
      <p:sp>
        <p:nvSpPr>
          <p:cNvPr id="134147" name="Notes Placeholder 2">
            <a:extLst>
              <a:ext uri="{FF2B5EF4-FFF2-40B4-BE49-F238E27FC236}">
                <a16:creationId xmlns="" xmlns:a16="http://schemas.microsoft.com/office/drawing/2014/main" id="{D7E57570-E0AC-4B90-A64E-D4BB603E0FA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Espaço Reservado para Imagem de Slide 1">
            <a:extLst>
              <a:ext uri="{FF2B5EF4-FFF2-40B4-BE49-F238E27FC236}">
                <a16:creationId xmlns="" xmlns:a16="http://schemas.microsoft.com/office/drawing/2014/main" id="{0F9D90A3-15C9-4E85-9D83-7E4A168BDC70}"/>
              </a:ext>
            </a:extLst>
          </p:cNvPr>
          <p:cNvSpPr>
            <a:spLocks noGrp="1" noRot="1" noChangeAspect="1" noTextEdit="1"/>
          </p:cNvSpPr>
          <p:nvPr>
            <p:ph type="sldImg"/>
          </p:nvPr>
        </p:nvSpPr>
        <p:spPr>
          <a:ln/>
        </p:spPr>
      </p:sp>
      <p:sp>
        <p:nvSpPr>
          <p:cNvPr id="135171" name="Espaço Reservado para Anotações 2">
            <a:extLst>
              <a:ext uri="{FF2B5EF4-FFF2-40B4-BE49-F238E27FC236}">
                <a16:creationId xmlns="" xmlns:a16="http://schemas.microsoft.com/office/drawing/2014/main" id="{A025F2AD-788D-4897-805E-D11D5FAA5EC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 xmlns:a16="http://schemas.microsoft.com/office/drawing/2014/main" id="{5082B575-C490-4D1E-820C-017CE486F11D}"/>
              </a:ext>
            </a:extLst>
          </p:cNvPr>
          <p:cNvSpPr>
            <a:spLocks noGrp="1" noRot="1" noChangeAspect="1" noTextEdit="1"/>
          </p:cNvSpPr>
          <p:nvPr>
            <p:ph type="sldImg"/>
          </p:nvPr>
        </p:nvSpPr>
        <p:spPr>
          <a:ln/>
        </p:spPr>
      </p:sp>
      <p:sp>
        <p:nvSpPr>
          <p:cNvPr id="91139" name="Notes Placeholder 2">
            <a:extLst>
              <a:ext uri="{FF2B5EF4-FFF2-40B4-BE49-F238E27FC236}">
                <a16:creationId xmlns="" xmlns:a16="http://schemas.microsoft.com/office/drawing/2014/main" id="{0BED91BD-40E3-4053-9B0C-C0EEB9CD414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Espaço Reservado para Imagem de Slide 1">
            <a:extLst>
              <a:ext uri="{FF2B5EF4-FFF2-40B4-BE49-F238E27FC236}">
                <a16:creationId xmlns="" xmlns:a16="http://schemas.microsoft.com/office/drawing/2014/main" id="{5BCA42E6-9160-48B1-9AFC-8DBA43105528}"/>
              </a:ext>
            </a:extLst>
          </p:cNvPr>
          <p:cNvSpPr>
            <a:spLocks noGrp="1" noRot="1" noChangeAspect="1" noTextEdit="1"/>
          </p:cNvSpPr>
          <p:nvPr>
            <p:ph type="sldImg"/>
          </p:nvPr>
        </p:nvSpPr>
        <p:spPr>
          <a:ln/>
        </p:spPr>
      </p:sp>
      <p:sp>
        <p:nvSpPr>
          <p:cNvPr id="136195" name="Espaço Reservado para Anotações 2">
            <a:extLst>
              <a:ext uri="{FF2B5EF4-FFF2-40B4-BE49-F238E27FC236}">
                <a16:creationId xmlns="" xmlns:a16="http://schemas.microsoft.com/office/drawing/2014/main" id="{3E72CF3A-BD33-4CF7-8BF4-1D5E130FEFF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dirty="0"/>
              <a:t>(*) como en el caso de alfa.</a:t>
            </a:r>
          </a:p>
          <a:p>
            <a:endParaRPr lang="pt-BR" altLang="es-ES_tradnl" dirty="0"/>
          </a:p>
          <a:p>
            <a:r>
              <a:rPr lang="es-ES_tradnl" altLang="en-US" dirty="0"/>
              <a:t>Cada equipo  tiene sus ventajas y </a:t>
            </a:r>
            <a:r>
              <a:rPr lang="es-ES_tradnl" altLang="en-US" b="0" dirty="0"/>
              <a:t>limitaciones. </a:t>
            </a:r>
            <a:r>
              <a:rPr lang="es-ES_tradnl" altLang="en-US" b="0" dirty="0" smtClean="0"/>
              <a:t>Lo más </a:t>
            </a:r>
            <a:r>
              <a:rPr lang="es-ES_tradnl" altLang="en-US" dirty="0"/>
              <a:t>importante es poder detectar el emisor beta de energía más </a:t>
            </a:r>
            <a:r>
              <a:rPr lang="es-ES_tradnl" altLang="en-US" dirty="0" smtClean="0"/>
              <a:t>baja.</a:t>
            </a:r>
            <a:endParaRPr lang="es-ES_tradnl" altLang="es-ES_tradnl"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Platshållare för bildobjekt 1">
            <a:extLst>
              <a:ext uri="{FF2B5EF4-FFF2-40B4-BE49-F238E27FC236}">
                <a16:creationId xmlns="" xmlns:a16="http://schemas.microsoft.com/office/drawing/2014/main" id="{131E9DD1-EDA7-4239-8F83-24F4FC69DEA7}"/>
              </a:ext>
            </a:extLst>
          </p:cNvPr>
          <p:cNvSpPr>
            <a:spLocks noGrp="1" noRot="1" noChangeAspect="1" noTextEdit="1"/>
          </p:cNvSpPr>
          <p:nvPr>
            <p:ph type="sldImg"/>
          </p:nvPr>
        </p:nvSpPr>
        <p:spPr>
          <a:ln/>
        </p:spPr>
      </p:sp>
      <p:sp>
        <p:nvSpPr>
          <p:cNvPr id="137219" name="Platshållare för anteckningar 2">
            <a:extLst>
              <a:ext uri="{FF2B5EF4-FFF2-40B4-BE49-F238E27FC236}">
                <a16:creationId xmlns="" xmlns:a16="http://schemas.microsoft.com/office/drawing/2014/main" id="{40916C0A-9F6D-4F86-A9DC-72C3B97F5ACD}"/>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v-SE"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 xmlns:a16="http://schemas.microsoft.com/office/drawing/2014/main" id="{EF100309-0D89-4A88-BB9C-AA591035000F}"/>
              </a:ext>
            </a:extLst>
          </p:cNvPr>
          <p:cNvSpPr>
            <a:spLocks noGrp="1" noRot="1" noChangeAspect="1" noTextEdit="1"/>
          </p:cNvSpPr>
          <p:nvPr>
            <p:ph type="sldImg"/>
          </p:nvPr>
        </p:nvSpPr>
        <p:spPr>
          <a:ln/>
        </p:spPr>
      </p:sp>
      <p:sp>
        <p:nvSpPr>
          <p:cNvPr id="138243" name="Notes Placeholder 2">
            <a:extLst>
              <a:ext uri="{FF2B5EF4-FFF2-40B4-BE49-F238E27FC236}">
                <a16:creationId xmlns="" xmlns:a16="http://schemas.microsoft.com/office/drawing/2014/main" id="{3B211CFD-9564-498A-A139-0B58E2A0B873}"/>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813"/>
            <a:r>
              <a:rPr lang="es-ES_tradnl" altLang="en-US" dirty="0"/>
              <a:t>Sólo se dispone de un rango limitado de </a:t>
            </a:r>
            <a:r>
              <a:rPr lang="es-ES_tradnl" altLang="en-US" b="0" dirty="0" err="1" smtClean="0"/>
              <a:t>radionucleidos</a:t>
            </a:r>
            <a:r>
              <a:rPr lang="es-ES_tradnl" altLang="en-US" b="0" dirty="0" smtClean="0"/>
              <a:t> </a:t>
            </a:r>
            <a:r>
              <a:rPr lang="es-ES_tradnl" altLang="en-US" b="0" dirty="0"/>
              <a:t>para la calibración y “</a:t>
            </a:r>
            <a:r>
              <a:rPr lang="es-ES_tradnl" altLang="en-US" b="0" dirty="0" err="1"/>
              <a:t>type</a:t>
            </a:r>
            <a:r>
              <a:rPr lang="es-ES_tradnl" altLang="en-US" b="0" dirty="0"/>
              <a:t> </a:t>
            </a:r>
            <a:r>
              <a:rPr lang="es-ES_tradnl" altLang="en-US" b="0" dirty="0" err="1"/>
              <a:t>testing</a:t>
            </a:r>
            <a:r>
              <a:rPr lang="es-ES_tradnl" altLang="en-US" b="0" dirty="0"/>
              <a:t>”. </a:t>
            </a:r>
          </a:p>
          <a:p>
            <a:pPr defTabSz="912813"/>
            <a:endParaRPr lang="es-ES_tradnl" altLang="en-US" b="0" dirty="0"/>
          </a:p>
          <a:p>
            <a:pPr defTabSz="912813"/>
            <a:r>
              <a:rPr lang="es-ES_tradnl" altLang="en-US" b="0" dirty="0"/>
              <a:t>Algunos </a:t>
            </a:r>
            <a:r>
              <a:rPr lang="es-ES_tradnl" altLang="en-US" b="0" dirty="0" err="1" smtClean="0"/>
              <a:t>radionucleidos</a:t>
            </a:r>
            <a:r>
              <a:rPr lang="es-ES_tradnl" altLang="en-US" b="0" dirty="0" smtClean="0"/>
              <a:t> </a:t>
            </a:r>
            <a:r>
              <a:rPr lang="es-ES_tradnl" altLang="en-US" b="0" dirty="0"/>
              <a:t>utilizados para calibración tienen </a:t>
            </a:r>
            <a:r>
              <a:rPr lang="es-ES_tradnl" altLang="en-US" dirty="0"/>
              <a:t>una energía muy similar a los esperados en el lugar de trabajo. </a:t>
            </a:r>
          </a:p>
          <a:p>
            <a:pPr defTabSz="912813"/>
            <a:endParaRPr lang="es-ES_tradnl" altLang="en-US" dirty="0"/>
          </a:p>
          <a:p>
            <a:pPr defTabSz="912813"/>
            <a:r>
              <a:rPr lang="en-GB" altLang="en-US" dirty="0" err="1"/>
              <a:t>Por</a:t>
            </a:r>
            <a:r>
              <a:rPr lang="en-GB" altLang="en-US" dirty="0"/>
              <a:t> </a:t>
            </a:r>
            <a:r>
              <a:rPr lang="en-GB" altLang="en-US" dirty="0" err="1"/>
              <a:t>ejemplo</a:t>
            </a:r>
            <a:r>
              <a:rPr lang="en-GB" altLang="en-US" dirty="0"/>
              <a:t>, </a:t>
            </a:r>
            <a:r>
              <a:rPr lang="en-GB" altLang="en-US" baseline="30000" dirty="0"/>
              <a:t>14</a:t>
            </a:r>
            <a:r>
              <a:rPr lang="en-GB" altLang="en-US" dirty="0"/>
              <a:t>C y </a:t>
            </a:r>
            <a:r>
              <a:rPr lang="en-GB" altLang="en-US" baseline="30000" dirty="0"/>
              <a:t>35</a:t>
            </a:r>
            <a:r>
              <a:rPr lang="en-GB" altLang="en-US" dirty="0"/>
              <a:t>S </a:t>
            </a:r>
            <a:r>
              <a:rPr lang="es-ES_tradnl" altLang="en-US" dirty="0"/>
              <a:t>tienen energías similares</a:t>
            </a:r>
            <a:r>
              <a:rPr lang="es-ES_tradnl" altLang="en-US" b="0" dirty="0" smtClean="0"/>
              <a:t>. El </a:t>
            </a:r>
            <a:r>
              <a:rPr lang="en-GB" altLang="en-US" baseline="30000" dirty="0"/>
              <a:t>32</a:t>
            </a:r>
            <a:r>
              <a:rPr lang="en-GB" altLang="en-US" dirty="0"/>
              <a:t>P </a:t>
            </a:r>
            <a:r>
              <a:rPr lang="es-ES_tradnl" altLang="en-US" dirty="0"/>
              <a:t>tiene energía similar a</a:t>
            </a:r>
            <a:r>
              <a:rPr lang="en-GB" altLang="en-US" dirty="0"/>
              <a:t> </a:t>
            </a:r>
            <a:r>
              <a:rPr lang="en-GB" altLang="en-US" baseline="30000" dirty="0"/>
              <a:t>90</a:t>
            </a:r>
            <a:r>
              <a:rPr lang="en-GB" altLang="en-US" dirty="0"/>
              <a:t>Sr + </a:t>
            </a:r>
            <a:r>
              <a:rPr lang="en-GB" altLang="en-US" baseline="30000" dirty="0"/>
              <a:t>90</a:t>
            </a:r>
            <a:r>
              <a:rPr lang="en-GB" altLang="en-US" dirty="0"/>
              <a:t>Y. </a:t>
            </a:r>
          </a:p>
          <a:p>
            <a:pPr defTabSz="912813"/>
            <a:endParaRPr lang="en-GB" altLang="en-US" dirty="0"/>
          </a:p>
          <a:p>
            <a:pPr defTabSz="912813"/>
            <a:r>
              <a:rPr lang="es-ES_tradnl" altLang="en-US" dirty="0"/>
              <a:t>Cuando no hay análogos apropiados, la solución más sencilla es hacer un gráfico de la </a:t>
            </a:r>
            <a:r>
              <a:rPr lang="es-ES_tradnl" altLang="en-US" b="0" dirty="0"/>
              <a:t>respuesta </a:t>
            </a:r>
            <a:r>
              <a:rPr lang="es-ES_tradnl" altLang="en-US" b="0" dirty="0" smtClean="0"/>
              <a:t>contra </a:t>
            </a:r>
            <a:r>
              <a:rPr lang="es-ES_tradnl" altLang="en-US" b="0" dirty="0"/>
              <a:t>la energía, teniendo en cuenta la probabilidad de desintegración. Luego se puede hacer una estimación de la respuesta a los </a:t>
            </a:r>
            <a:r>
              <a:rPr lang="es-ES_tradnl" altLang="en-US" b="0" dirty="0" err="1" smtClean="0"/>
              <a:t>radionuclideos</a:t>
            </a:r>
            <a:r>
              <a:rPr lang="es-ES_tradnl" altLang="en-US" b="0" dirty="0" smtClean="0"/>
              <a:t> </a:t>
            </a:r>
            <a:r>
              <a:rPr lang="es-ES_tradnl" altLang="en-US" dirty="0"/>
              <a:t>previstos. </a:t>
            </a:r>
          </a:p>
          <a:p>
            <a:pPr defTabSz="912813"/>
            <a:endParaRPr lang="pt-BR" altLang="en-US" dirty="0"/>
          </a:p>
          <a:p>
            <a:pPr defTabSz="912813"/>
            <a:endParaRPr lang="sv-SE" alt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a:extLst>
              <a:ext uri="{FF2B5EF4-FFF2-40B4-BE49-F238E27FC236}">
                <a16:creationId xmlns="" xmlns:a16="http://schemas.microsoft.com/office/drawing/2014/main" id="{0A6BA446-E3AB-4FBB-B8F4-35267DD10949}"/>
              </a:ext>
            </a:extLst>
          </p:cNvPr>
          <p:cNvSpPr>
            <a:spLocks noGrp="1" noRot="1" noChangeAspect="1" noTextEdit="1"/>
          </p:cNvSpPr>
          <p:nvPr>
            <p:ph type="sldImg"/>
          </p:nvPr>
        </p:nvSpPr>
        <p:spPr>
          <a:ln/>
        </p:spPr>
      </p:sp>
      <p:sp>
        <p:nvSpPr>
          <p:cNvPr id="139267" name="Notes Placeholder 2">
            <a:extLst>
              <a:ext uri="{FF2B5EF4-FFF2-40B4-BE49-F238E27FC236}">
                <a16:creationId xmlns="" xmlns:a16="http://schemas.microsoft.com/office/drawing/2014/main" id="{BDD8F5AE-EB3A-4235-8F8A-583E9417690A}"/>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ltLang="en-US" b="0" dirty="0"/>
              <a:t>La captura electrónica es un proceso mediante el cual un electrón atómico, normalmente de la capa K, se combina con un protón del núcleo y forma un neutrón y un neutrino </a:t>
            </a:r>
            <a:r>
              <a:rPr lang="es-ES" altLang="en-US" b="0" dirty="0" smtClean="0"/>
              <a:t>electrónico. </a:t>
            </a:r>
            <a:r>
              <a:rPr lang="es-ES" altLang="en-US" b="0" dirty="0"/>
              <a:t>Es un proceso alternativo a la desintegración beta con emisión de positrones. </a:t>
            </a:r>
            <a:r>
              <a:rPr lang="es-ES" altLang="en-US" b="0" dirty="0" smtClean="0"/>
              <a:t>Inclusive puede </a:t>
            </a:r>
            <a:r>
              <a:rPr lang="es-ES" altLang="en-US" b="0" dirty="0"/>
              <a:t>ser </a:t>
            </a:r>
            <a:r>
              <a:rPr lang="es-ES" altLang="en-US" b="0" dirty="0" smtClean="0"/>
              <a:t>el </a:t>
            </a:r>
            <a:r>
              <a:rPr lang="es-ES" altLang="en-US" b="0" dirty="0"/>
              <a:t>único posible cuando la energía disponible para la emisión radiactiva es inferior a 1,022 MeV, como en el caso del decaimiento del Rb-83 al Kr-83 (la energía disponible es de 0.9 MeV).</a:t>
            </a:r>
          </a:p>
          <a:p>
            <a:endParaRPr lang="en-US"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Platshållare för bildobjekt 1">
            <a:extLst>
              <a:ext uri="{FF2B5EF4-FFF2-40B4-BE49-F238E27FC236}">
                <a16:creationId xmlns="" xmlns:a16="http://schemas.microsoft.com/office/drawing/2014/main" id="{35258974-9578-499A-B63F-195BA3D3CCFB}"/>
              </a:ext>
            </a:extLst>
          </p:cNvPr>
          <p:cNvSpPr>
            <a:spLocks noGrp="1" noRot="1" noChangeAspect="1" noTextEdit="1"/>
          </p:cNvSpPr>
          <p:nvPr>
            <p:ph type="sldImg"/>
          </p:nvPr>
        </p:nvSpPr>
        <p:spPr>
          <a:ln/>
        </p:spPr>
      </p:sp>
      <p:sp>
        <p:nvSpPr>
          <p:cNvPr id="140291" name="Platshållare för anteckningar 2">
            <a:extLst>
              <a:ext uri="{FF2B5EF4-FFF2-40B4-BE49-F238E27FC236}">
                <a16:creationId xmlns="" xmlns:a16="http://schemas.microsoft.com/office/drawing/2014/main" id="{9CA9EC6C-DDCC-44A6-BF5E-7ED166CBA02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b="0" dirty="0"/>
              <a:t>Si </a:t>
            </a:r>
            <a:r>
              <a:rPr lang="es-ES_tradnl" altLang="en-US" b="0" dirty="0" smtClean="0"/>
              <a:t>se dispone de ambos </a:t>
            </a:r>
            <a:r>
              <a:rPr lang="es-ES_tradnl" altLang="en-US" dirty="0"/>
              <a:t>equipos, es mejor elegir la opción de baja energía – la contaminación se </a:t>
            </a:r>
            <a:r>
              <a:rPr lang="es-ES_tradnl" altLang="en-US" dirty="0" smtClean="0"/>
              <a:t>detectará</a:t>
            </a:r>
            <a:r>
              <a:rPr lang="es-ES_tradnl" altLang="en-US" dirty="0"/>
              <a:t>.</a:t>
            </a:r>
            <a:endParaRPr lang="sv-SE" alt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a:extLst>
              <a:ext uri="{FF2B5EF4-FFF2-40B4-BE49-F238E27FC236}">
                <a16:creationId xmlns="" xmlns:a16="http://schemas.microsoft.com/office/drawing/2014/main" id="{CBEDC42B-B790-4048-A9E7-C05FE4F04D72}"/>
              </a:ext>
            </a:extLst>
          </p:cNvPr>
          <p:cNvSpPr>
            <a:spLocks noGrp="1" noRot="1" noChangeAspect="1" noTextEdit="1"/>
          </p:cNvSpPr>
          <p:nvPr>
            <p:ph type="sldImg"/>
          </p:nvPr>
        </p:nvSpPr>
        <p:spPr>
          <a:ln/>
        </p:spPr>
      </p:sp>
      <p:sp>
        <p:nvSpPr>
          <p:cNvPr id="141315" name="Notes Placeholder 2">
            <a:extLst>
              <a:ext uri="{FF2B5EF4-FFF2-40B4-BE49-F238E27FC236}">
                <a16:creationId xmlns="" xmlns:a16="http://schemas.microsoft.com/office/drawing/2014/main" id="{CB98D9DC-E181-49AB-9165-698570004E4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dirty="0"/>
              <a:t>El detector lleno de gas es generalmente más barato, sin embargo la ventana grande facilita la fuga del gas de conteo (xenón), lo que significa que el detector tiene que ser devuelto periódicamente al fabricante </a:t>
            </a:r>
            <a:r>
              <a:rPr lang="es-ES_tradnl" altLang="en-US" b="0" dirty="0" smtClean="0"/>
              <a:t>para que sea llenado nuevamente</a:t>
            </a:r>
            <a:r>
              <a:rPr lang="es-ES_tradnl" altLang="en-US" dirty="0" smtClean="0"/>
              <a:t>.</a:t>
            </a:r>
            <a:r>
              <a:rPr lang="es-ES_tradnl" altLang="en-US" dirty="0"/>
              <a:t> </a:t>
            </a:r>
            <a:endParaRPr lang="en-US"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 xmlns:a16="http://schemas.microsoft.com/office/drawing/2014/main" id="{369F7679-284C-4CFC-8DA9-40F8D8E688D6}"/>
              </a:ext>
            </a:extLst>
          </p:cNvPr>
          <p:cNvSpPr>
            <a:spLocks noGrp="1" noRot="1" noChangeAspect="1" noTextEdit="1"/>
          </p:cNvSpPr>
          <p:nvPr>
            <p:ph type="sldImg"/>
          </p:nvPr>
        </p:nvSpPr>
        <p:spPr>
          <a:ln/>
        </p:spPr>
      </p:sp>
      <p:sp>
        <p:nvSpPr>
          <p:cNvPr id="142339" name="Notes Placeholder 2">
            <a:extLst>
              <a:ext uri="{FF2B5EF4-FFF2-40B4-BE49-F238E27FC236}">
                <a16:creationId xmlns="" xmlns:a16="http://schemas.microsoft.com/office/drawing/2014/main" id="{E7EDFA4E-6C03-4CDE-899C-CC30395E5786}"/>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813"/>
            <a:endParaRPr lang="en-GB"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a:extLst>
              <a:ext uri="{FF2B5EF4-FFF2-40B4-BE49-F238E27FC236}">
                <a16:creationId xmlns="" xmlns:a16="http://schemas.microsoft.com/office/drawing/2014/main" id="{9027C7E8-99F7-40F6-B110-75B669B5F378}"/>
              </a:ext>
            </a:extLst>
          </p:cNvPr>
          <p:cNvSpPr>
            <a:spLocks noGrp="1" noRot="1" noChangeAspect="1" noTextEdit="1"/>
          </p:cNvSpPr>
          <p:nvPr>
            <p:ph type="sldImg"/>
          </p:nvPr>
        </p:nvSpPr>
        <p:spPr>
          <a:ln/>
        </p:spPr>
      </p:sp>
      <p:sp>
        <p:nvSpPr>
          <p:cNvPr id="143363" name="Notes Placeholder 2">
            <a:extLst>
              <a:ext uri="{FF2B5EF4-FFF2-40B4-BE49-F238E27FC236}">
                <a16:creationId xmlns="" xmlns:a16="http://schemas.microsoft.com/office/drawing/2014/main" id="{BBB5EBBD-7A85-4C91-A6A1-1304B18D5E9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813"/>
            <a:r>
              <a:rPr lang="es-ES" sz="1200" b="0" i="0" kern="1200" dirty="0">
                <a:solidFill>
                  <a:schemeClr val="tx1"/>
                </a:solidFill>
                <a:effectLst/>
                <a:latin typeface="Times New Roman" pitchFamily="18" charset="0"/>
                <a:ea typeface="+mn-ea"/>
                <a:cs typeface="+mn-cs"/>
              </a:rPr>
              <a:t>Un aspecto de precaución que se aplica a todos los detectores de centelleo es su uso en campos magnéticos.</a:t>
            </a:r>
          </a:p>
          <a:p>
            <a:pPr defTabSz="912813"/>
            <a:endParaRPr lang="es-ES" altLang="en-US" sz="1200" b="0" i="0" kern="1200" dirty="0">
              <a:solidFill>
                <a:schemeClr val="tx1"/>
              </a:solidFill>
              <a:effectLst/>
              <a:latin typeface="Times New Roman" pitchFamily="18" charset="0"/>
              <a:ea typeface="+mn-ea"/>
              <a:cs typeface="+mn-cs"/>
            </a:endParaRPr>
          </a:p>
          <a:p>
            <a:pPr defTabSz="912813"/>
            <a:r>
              <a:rPr lang="es-ES" sz="1200" b="0" i="0" kern="1200" dirty="0">
                <a:solidFill>
                  <a:schemeClr val="tx1"/>
                </a:solidFill>
                <a:effectLst/>
                <a:latin typeface="Times New Roman" pitchFamily="18" charset="0"/>
                <a:ea typeface="+mn-ea"/>
                <a:cs typeface="+mn-cs"/>
              </a:rPr>
              <a:t>Esta sensibilidad a los campos magnéticos es parte de la prueba de aceptabilidad.</a:t>
            </a:r>
            <a:endParaRPr lang="en-GB" altLang="en-US" dirty="0"/>
          </a:p>
          <a:p>
            <a:pPr defTabSz="912813"/>
            <a:endParaRPr lang="sv-SE" alt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 xmlns:a16="http://schemas.microsoft.com/office/drawing/2014/main" id="{265D6B94-1430-46EA-B2E0-72D7229884E1}"/>
              </a:ext>
            </a:extLst>
          </p:cNvPr>
          <p:cNvSpPr>
            <a:spLocks noGrp="1" noRot="1" noChangeAspect="1" noTextEdit="1"/>
          </p:cNvSpPr>
          <p:nvPr>
            <p:ph type="sldImg"/>
          </p:nvPr>
        </p:nvSpPr>
        <p:spPr>
          <a:ln/>
        </p:spPr>
      </p:sp>
      <p:sp>
        <p:nvSpPr>
          <p:cNvPr id="144387" name="Notes Placeholder 2">
            <a:extLst>
              <a:ext uri="{FF2B5EF4-FFF2-40B4-BE49-F238E27FC236}">
                <a16:creationId xmlns="" xmlns:a16="http://schemas.microsoft.com/office/drawing/2014/main" id="{7ECE73F0-E469-4130-9509-43255BAC094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2813"/>
            <a:r>
              <a:rPr lang="es-ES" sz="1200" b="0" i="0" kern="1200" dirty="0">
                <a:solidFill>
                  <a:schemeClr val="tx1"/>
                </a:solidFill>
                <a:effectLst/>
                <a:latin typeface="Times New Roman" pitchFamily="18" charset="0"/>
                <a:ea typeface="+mn-ea"/>
                <a:cs typeface="+mn-cs"/>
              </a:rPr>
              <a:t>Fotones de muy baja energía (5,9 keV) tienen un rango mucho más </a:t>
            </a:r>
            <a:r>
              <a:rPr lang="es-ES" sz="1200" b="0" i="0" kern="1200" dirty="0" smtClean="0">
                <a:solidFill>
                  <a:schemeClr val="tx1"/>
                </a:solidFill>
                <a:effectLst/>
                <a:latin typeface="Times New Roman" pitchFamily="18" charset="0"/>
                <a:ea typeface="+mn-ea"/>
                <a:cs typeface="+mn-cs"/>
              </a:rPr>
              <a:t>ancho que </a:t>
            </a:r>
            <a:r>
              <a:rPr lang="es-ES" sz="1200" b="0" i="0" kern="1200" dirty="0">
                <a:solidFill>
                  <a:schemeClr val="tx1"/>
                </a:solidFill>
                <a:effectLst/>
                <a:latin typeface="Times New Roman" pitchFamily="18" charset="0"/>
                <a:ea typeface="+mn-ea"/>
                <a:cs typeface="+mn-cs"/>
              </a:rPr>
              <a:t>partículas alfa o beta de baja energía.</a:t>
            </a:r>
          </a:p>
          <a:p>
            <a:pPr defTabSz="912813"/>
            <a:endParaRPr lang="es-ES" sz="1200" b="0" i="0" kern="1200" dirty="0">
              <a:solidFill>
                <a:schemeClr val="tx1"/>
              </a:solidFill>
              <a:effectLst/>
              <a:latin typeface="Times New Roman" pitchFamily="18" charset="0"/>
              <a:ea typeface="+mn-ea"/>
              <a:cs typeface="+mn-cs"/>
            </a:endParaRPr>
          </a:p>
          <a:p>
            <a:pPr defTabSz="912813"/>
            <a:r>
              <a:rPr lang="es-ES" sz="1200" b="0" i="0" kern="1200" dirty="0">
                <a:solidFill>
                  <a:schemeClr val="tx1"/>
                </a:solidFill>
                <a:effectLst/>
                <a:latin typeface="Times New Roman" pitchFamily="18" charset="0"/>
                <a:ea typeface="+mn-ea"/>
                <a:cs typeface="+mn-cs"/>
              </a:rPr>
              <a:t>La necesidad de sostener el detector muy cerca de una superficie es </a:t>
            </a:r>
            <a:r>
              <a:rPr lang="es-ES" sz="1200" b="0" i="0" kern="1200" dirty="0" smtClean="0">
                <a:solidFill>
                  <a:schemeClr val="tx1"/>
                </a:solidFill>
                <a:effectLst/>
                <a:latin typeface="Times New Roman" pitchFamily="18" charset="0"/>
                <a:ea typeface="+mn-ea"/>
                <a:cs typeface="+mn-cs"/>
              </a:rPr>
              <a:t>menor.</a:t>
            </a:r>
            <a:endParaRPr lang="es-ES" sz="1200" b="0" i="0" kern="1200" dirty="0">
              <a:solidFill>
                <a:schemeClr val="tx1"/>
              </a:solidFill>
              <a:effectLst/>
              <a:latin typeface="Times New Roman" pitchFamily="18" charset="0"/>
              <a:ea typeface="+mn-ea"/>
              <a:cs typeface="+mn-cs"/>
            </a:endParaRPr>
          </a:p>
          <a:p>
            <a:pPr defTabSz="912813"/>
            <a:endParaRPr lang="en-GB" altLang="en-US" b="0" dirty="0"/>
          </a:p>
          <a:p>
            <a:pPr defTabSz="912813"/>
            <a:r>
              <a:rPr lang="es-ES" sz="1200" b="0" i="0" kern="1200" dirty="0">
                <a:solidFill>
                  <a:schemeClr val="tx1"/>
                </a:solidFill>
                <a:effectLst/>
                <a:latin typeface="Times New Roman" pitchFamily="18" charset="0"/>
                <a:ea typeface="+mn-ea"/>
                <a:cs typeface="+mn-cs"/>
              </a:rPr>
              <a:t>De manera similar a la radiación beta de alta energía, aumentando la distancia detector-superficie </a:t>
            </a:r>
            <a:r>
              <a:rPr lang="es-ES" sz="1200" b="0" i="0" kern="1200" dirty="0" smtClean="0">
                <a:solidFill>
                  <a:schemeClr val="tx1"/>
                </a:solidFill>
                <a:effectLst/>
                <a:latin typeface="Times New Roman" pitchFamily="18" charset="0"/>
                <a:ea typeface="+mn-ea"/>
                <a:cs typeface="+mn-cs"/>
              </a:rPr>
              <a:t>en unos </a:t>
            </a:r>
            <a:r>
              <a:rPr lang="es-ES" sz="1200" b="0" i="0" kern="1200" dirty="0">
                <a:solidFill>
                  <a:schemeClr val="tx1"/>
                </a:solidFill>
                <a:effectLst/>
                <a:latin typeface="Times New Roman" pitchFamily="18" charset="0"/>
                <a:ea typeface="+mn-ea"/>
                <a:cs typeface="+mn-cs"/>
              </a:rPr>
              <a:t>pocos </a:t>
            </a:r>
            <a:r>
              <a:rPr lang="es-ES" sz="1200" b="0" i="0" kern="1200" dirty="0" smtClean="0">
                <a:solidFill>
                  <a:schemeClr val="tx1"/>
                </a:solidFill>
                <a:effectLst/>
                <a:latin typeface="Times New Roman" pitchFamily="18" charset="0"/>
                <a:ea typeface="+mn-ea"/>
                <a:cs typeface="+mn-cs"/>
              </a:rPr>
              <a:t>milímetros, la </a:t>
            </a:r>
            <a:r>
              <a:rPr lang="es-ES" sz="1200" b="0" i="0" kern="1200" dirty="0">
                <a:solidFill>
                  <a:schemeClr val="tx1"/>
                </a:solidFill>
                <a:effectLst/>
                <a:latin typeface="Times New Roman" pitchFamily="18" charset="0"/>
                <a:ea typeface="+mn-ea"/>
                <a:cs typeface="+mn-cs"/>
              </a:rPr>
              <a:t>superficie aumenta efectivamente el área de promediado, reduciendo la tasa de conteo de la contaminación de fuentes puntuales pero teniendo poco efecto sobre </a:t>
            </a:r>
            <a:r>
              <a:rPr lang="es-ES" sz="1200" b="0" i="0" kern="1200" dirty="0" smtClean="0">
                <a:solidFill>
                  <a:schemeClr val="tx1"/>
                </a:solidFill>
                <a:effectLst/>
                <a:latin typeface="Times New Roman" pitchFamily="18" charset="0"/>
                <a:ea typeface="+mn-ea"/>
                <a:cs typeface="+mn-cs"/>
              </a:rPr>
              <a:t>la contaminación </a:t>
            </a:r>
            <a:r>
              <a:rPr lang="es-ES" sz="1200" b="0" i="0" kern="1200" dirty="0">
                <a:solidFill>
                  <a:schemeClr val="tx1"/>
                </a:solidFill>
                <a:effectLst/>
                <a:latin typeface="Times New Roman" pitchFamily="18" charset="0"/>
                <a:ea typeface="+mn-ea"/>
                <a:cs typeface="+mn-cs"/>
              </a:rPr>
              <a:t>distribuida.</a:t>
            </a:r>
            <a:endParaRPr lang="en-GB" altLang="en-US" b="0" dirty="0"/>
          </a:p>
          <a:p>
            <a:pPr defTabSz="912813"/>
            <a:endParaRPr lang="en-GB" altLang="en-US" b="0" dirty="0"/>
          </a:p>
          <a:p>
            <a:pPr defTabSz="912813"/>
            <a:r>
              <a:rPr lang="es-ES" sz="1200" b="0" i="0" kern="1200" dirty="0" smtClean="0">
                <a:solidFill>
                  <a:schemeClr val="tx1"/>
                </a:solidFill>
                <a:effectLst/>
                <a:latin typeface="Times New Roman" pitchFamily="18" charset="0"/>
                <a:ea typeface="+mn-ea"/>
                <a:cs typeface="+mn-cs"/>
              </a:rPr>
              <a:t>Debe hacerse el barrido con la sobre </a:t>
            </a:r>
            <a:r>
              <a:rPr lang="es-ES" sz="1200" b="0" i="0" kern="1200" dirty="0">
                <a:solidFill>
                  <a:schemeClr val="tx1"/>
                </a:solidFill>
                <a:effectLst/>
                <a:latin typeface="Times New Roman" pitchFamily="18" charset="0"/>
                <a:ea typeface="+mn-ea"/>
                <a:cs typeface="+mn-cs"/>
              </a:rPr>
              <a:t>la superficie en cuestión mientras el operador escucha la salida de audio.</a:t>
            </a:r>
          </a:p>
          <a:p>
            <a:pPr defTabSz="912813"/>
            <a:endParaRPr lang="es-ES" sz="1200" b="0" i="0" kern="1200" dirty="0">
              <a:solidFill>
                <a:schemeClr val="tx1"/>
              </a:solidFill>
              <a:effectLst/>
              <a:latin typeface="Times New Roman" pitchFamily="18" charset="0"/>
              <a:ea typeface="+mn-ea"/>
              <a:cs typeface="+mn-cs"/>
            </a:endParaRPr>
          </a:p>
          <a:p>
            <a:pPr defTabSz="912813"/>
            <a:r>
              <a:rPr lang="es-ES" sz="1200" b="0" i="0" kern="1200" dirty="0">
                <a:solidFill>
                  <a:schemeClr val="tx1"/>
                </a:solidFill>
                <a:effectLst/>
                <a:latin typeface="Times New Roman" pitchFamily="18" charset="0"/>
                <a:ea typeface="+mn-ea"/>
                <a:cs typeface="+mn-cs"/>
              </a:rPr>
              <a:t>Si </a:t>
            </a:r>
            <a:r>
              <a:rPr lang="es-ES" sz="1200" b="0" i="0" kern="1200" dirty="0" smtClean="0">
                <a:solidFill>
                  <a:schemeClr val="tx1"/>
                </a:solidFill>
                <a:effectLst/>
                <a:latin typeface="Times New Roman" pitchFamily="18" charset="0"/>
                <a:ea typeface="+mn-ea"/>
                <a:cs typeface="+mn-cs"/>
              </a:rPr>
              <a:t>se detecta una </a:t>
            </a:r>
            <a:r>
              <a:rPr lang="es-ES" sz="1200" b="0" i="0" kern="1200" dirty="0">
                <a:solidFill>
                  <a:schemeClr val="tx1"/>
                </a:solidFill>
                <a:effectLst/>
                <a:latin typeface="Times New Roman" pitchFamily="18" charset="0"/>
                <a:ea typeface="+mn-ea"/>
                <a:cs typeface="+mn-cs"/>
              </a:rPr>
              <a:t>mayor tasa de </a:t>
            </a:r>
            <a:r>
              <a:rPr lang="es-ES" sz="1200" b="0" i="0" kern="1200" dirty="0" smtClean="0">
                <a:solidFill>
                  <a:schemeClr val="tx1"/>
                </a:solidFill>
                <a:effectLst/>
                <a:latin typeface="Times New Roman" pitchFamily="18" charset="0"/>
                <a:ea typeface="+mn-ea"/>
                <a:cs typeface="+mn-cs"/>
              </a:rPr>
              <a:t>recuento </a:t>
            </a:r>
            <a:r>
              <a:rPr lang="es-ES" sz="1200" b="0" i="0" kern="1200" dirty="0">
                <a:solidFill>
                  <a:schemeClr val="tx1"/>
                </a:solidFill>
                <a:effectLst/>
                <a:latin typeface="Times New Roman" pitchFamily="18" charset="0"/>
                <a:ea typeface="+mn-ea"/>
                <a:cs typeface="+mn-cs"/>
              </a:rPr>
              <a:t>o si se supera un punto de alarma, el operador debe mover la sonda para maximizar la tasa de conteo y registrar la medición y la posición o limpiar la contaminación inmediatamente.</a:t>
            </a:r>
            <a:endParaRPr lang="en-GB" altLang="en-US" b="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 xmlns:a16="http://schemas.microsoft.com/office/drawing/2014/main" id="{CF4370F5-BA74-46B7-8854-C5338E4A2040}"/>
              </a:ext>
            </a:extLst>
          </p:cNvPr>
          <p:cNvSpPr>
            <a:spLocks noGrp="1" noRot="1" noChangeAspect="1" noTextEdit="1"/>
          </p:cNvSpPr>
          <p:nvPr>
            <p:ph type="sldImg"/>
          </p:nvPr>
        </p:nvSpPr>
        <p:spPr>
          <a:ln/>
        </p:spPr>
      </p:sp>
      <p:sp>
        <p:nvSpPr>
          <p:cNvPr id="94211" name="Notes Placeholder 2">
            <a:extLst>
              <a:ext uri="{FF2B5EF4-FFF2-40B4-BE49-F238E27FC236}">
                <a16:creationId xmlns="" xmlns:a16="http://schemas.microsoft.com/office/drawing/2014/main" id="{C316EE26-A377-4094-B444-3E67E0F6D48D}"/>
              </a:ext>
            </a:extLst>
          </p:cNvPr>
          <p:cNvSpPr>
            <a:spLocks noGrp="1"/>
          </p:cNvSpPr>
          <p:nvPr>
            <p:ph type="body" idx="1"/>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i="1" dirty="0"/>
              <a:t> </a:t>
            </a:r>
            <a:r>
              <a:rPr lang="es-ES_tradnl" dirty="0"/>
              <a:t>Objetivos mas detallados de un programa de monitoreo de contaminación superficial son:</a:t>
            </a:r>
          </a:p>
          <a:p>
            <a:pPr marL="171450" indent="-171450">
              <a:buFont typeface="Arial" panose="020B0604020202020204" pitchFamily="34" charset="0"/>
              <a:buChar char="•"/>
              <a:defRPr/>
            </a:pPr>
            <a:endParaRPr lang="es-ES_tradnl" dirty="0"/>
          </a:p>
          <a:p>
            <a:pPr marL="171450" indent="-171450">
              <a:buFont typeface="Arial" panose="020B0604020202020204" pitchFamily="34" charset="0"/>
              <a:buChar char="•"/>
              <a:defRPr/>
            </a:pPr>
            <a:r>
              <a:rPr lang="es-ES_tradnl" dirty="0"/>
              <a:t>Medir la actividad de los </a:t>
            </a:r>
            <a:r>
              <a:rPr lang="es-ES_tradnl" dirty="0" err="1" smtClean="0"/>
              <a:t>radionucl</a:t>
            </a:r>
            <a:r>
              <a:rPr lang="es-ES_tradnl" b="1" dirty="0" err="1" smtClean="0"/>
              <a:t>eidos</a:t>
            </a:r>
            <a:r>
              <a:rPr lang="es-ES_tradnl" dirty="0" smtClean="0"/>
              <a:t> </a:t>
            </a:r>
            <a:r>
              <a:rPr lang="es-ES_tradnl" dirty="0"/>
              <a:t>por recolección y análisis;</a:t>
            </a:r>
          </a:p>
          <a:p>
            <a:pPr marL="171450" indent="-171450">
              <a:buFont typeface="Arial" panose="020B0604020202020204" pitchFamily="34" charset="0"/>
              <a:buChar char="•"/>
              <a:defRPr/>
            </a:pPr>
            <a:r>
              <a:rPr lang="es-ES_tradnl" dirty="0"/>
              <a:t>identificar el tipo y las características físicas de los </a:t>
            </a:r>
            <a:r>
              <a:rPr lang="es-ES_tradnl" dirty="0" err="1" smtClean="0"/>
              <a:t>radionucl</a:t>
            </a:r>
            <a:r>
              <a:rPr lang="es-ES_tradnl" b="1" dirty="0" err="1" smtClean="0"/>
              <a:t>eidos</a:t>
            </a:r>
            <a:r>
              <a:rPr lang="es-ES_tradnl" dirty="0" smtClean="0"/>
              <a:t> </a:t>
            </a:r>
            <a:r>
              <a:rPr lang="es-ES_tradnl" dirty="0"/>
              <a:t>para evaluar el potencial de peligro para el trabajador;</a:t>
            </a:r>
          </a:p>
          <a:p>
            <a:pPr marL="171450" indent="-171450">
              <a:buFont typeface="Arial" panose="020B0604020202020204" pitchFamily="34" charset="0"/>
              <a:buChar char="•"/>
              <a:defRPr/>
            </a:pPr>
            <a:r>
              <a:rPr lang="es-ES_tradnl" dirty="0"/>
              <a:t>evaluar el desempeño de las medidas de control de contaminación;</a:t>
            </a:r>
          </a:p>
          <a:p>
            <a:pPr marL="171450" indent="-171450">
              <a:buFont typeface="Arial" panose="020B0604020202020204" pitchFamily="34" charset="0"/>
              <a:buChar char="•"/>
              <a:defRPr/>
            </a:pPr>
            <a:r>
              <a:rPr lang="es-ES_tradnl" dirty="0"/>
              <a:t>identificar la fuga de actividad </a:t>
            </a:r>
            <a:r>
              <a:rPr lang="es-ES_tradnl" dirty="0" smtClean="0"/>
              <a:t>debid</a:t>
            </a:r>
            <a:r>
              <a:rPr lang="es-ES_tradnl" b="1" dirty="0" smtClean="0"/>
              <a:t>o</a:t>
            </a:r>
            <a:r>
              <a:rPr lang="es-ES_tradnl" dirty="0" smtClean="0"/>
              <a:t> </a:t>
            </a:r>
            <a:r>
              <a:rPr lang="es-ES_tradnl" dirty="0"/>
              <a:t>a deficiencias en los procedimientos operacionales;</a:t>
            </a:r>
          </a:p>
          <a:p>
            <a:pPr marL="171450" indent="-171450">
              <a:buFont typeface="Arial" panose="020B0604020202020204" pitchFamily="34" charset="0"/>
              <a:buChar char="•"/>
              <a:defRPr/>
            </a:pPr>
            <a:r>
              <a:rPr lang="es-ES_tradnl" dirty="0"/>
              <a:t>evaluar las mediciones de contaminación superficial para determinar si se debe </a:t>
            </a:r>
            <a:r>
              <a:rPr lang="es-ES_tradnl" b="1" dirty="0" smtClean="0"/>
              <a:t>o no</a:t>
            </a:r>
            <a:r>
              <a:rPr lang="es-ES_tradnl" dirty="0" smtClean="0"/>
              <a:t> realizar </a:t>
            </a:r>
            <a:r>
              <a:rPr lang="es-ES_tradnl" dirty="0"/>
              <a:t>un muestreo de </a:t>
            </a:r>
            <a:r>
              <a:rPr lang="es-ES_tradnl" dirty="0" smtClean="0"/>
              <a:t>bioensayo para </a:t>
            </a:r>
            <a:r>
              <a:rPr lang="es-ES_tradnl" dirty="0"/>
              <a:t>verificar si podría haber ocurrido una incorporación importante</a:t>
            </a:r>
            <a:r>
              <a:rPr lang="es-ES_tradnl" dirty="0" smtClean="0"/>
              <a:t>.</a:t>
            </a:r>
          </a:p>
          <a:p>
            <a:pPr marL="0" indent="0">
              <a:buFont typeface="Arial" panose="020B0604020202020204" pitchFamily="34" charset="0"/>
              <a:buNone/>
              <a:defRPr/>
            </a:pPr>
            <a:endParaRPr lang="es-ES_tradnl" dirty="0" smtClean="0"/>
          </a:p>
          <a:p>
            <a:pPr>
              <a:defRPr/>
            </a:pPr>
            <a:r>
              <a:rPr lang="en-GB" b="1" dirty="0" err="1" smtClean="0"/>
              <a:t>Monitoreo</a:t>
            </a:r>
            <a:r>
              <a:rPr lang="en-GB" b="1" baseline="0" dirty="0" smtClean="0"/>
              <a:t> de </a:t>
            </a:r>
            <a:r>
              <a:rPr lang="en-GB" b="1" baseline="0" dirty="0" err="1" smtClean="0"/>
              <a:t>contaminación</a:t>
            </a:r>
            <a:r>
              <a:rPr lang="en-GB" b="1" baseline="0" dirty="0" smtClean="0"/>
              <a:t> beta:</a:t>
            </a:r>
          </a:p>
          <a:p>
            <a:pPr>
              <a:defRPr/>
            </a:pPr>
            <a:r>
              <a:rPr lang="en-GB" baseline="0" dirty="0" smtClean="0"/>
              <a:t>Un </a:t>
            </a:r>
            <a:r>
              <a:rPr lang="en-GB" baseline="0" dirty="0" err="1" smtClean="0"/>
              <a:t>límite</a:t>
            </a:r>
            <a:r>
              <a:rPr lang="en-GB" baseline="0" dirty="0" smtClean="0"/>
              <a:t> </a:t>
            </a:r>
            <a:r>
              <a:rPr lang="en-GB" baseline="0" dirty="0" err="1" smtClean="0"/>
              <a:t>derivado</a:t>
            </a:r>
            <a:r>
              <a:rPr lang="en-GB" baseline="0" dirty="0" smtClean="0"/>
              <a:t> </a:t>
            </a:r>
            <a:r>
              <a:rPr lang="en-GB" baseline="0" dirty="0" err="1" smtClean="0"/>
              <a:t>típico</a:t>
            </a:r>
            <a:r>
              <a:rPr lang="en-GB" baseline="0" dirty="0" smtClean="0"/>
              <a:t> o </a:t>
            </a:r>
            <a:r>
              <a:rPr lang="en-GB" baseline="0" dirty="0" err="1" smtClean="0"/>
              <a:t>máximo</a:t>
            </a:r>
            <a:r>
              <a:rPr lang="en-GB" baseline="0" dirty="0" smtClean="0"/>
              <a:t> </a:t>
            </a:r>
            <a:r>
              <a:rPr lang="en-GB" baseline="0" dirty="0" err="1" smtClean="0"/>
              <a:t>nivel</a:t>
            </a:r>
            <a:r>
              <a:rPr lang="en-GB" baseline="0" dirty="0" smtClean="0"/>
              <a:t> </a:t>
            </a:r>
            <a:r>
              <a:rPr lang="en-GB" baseline="0" dirty="0" err="1" smtClean="0"/>
              <a:t>aceptable</a:t>
            </a:r>
            <a:r>
              <a:rPr lang="en-GB" baseline="0" dirty="0" smtClean="0"/>
              <a:t> para </a:t>
            </a:r>
            <a:r>
              <a:rPr lang="en-GB" baseline="0" dirty="0" err="1" smtClean="0"/>
              <a:t>contaminación</a:t>
            </a:r>
            <a:r>
              <a:rPr lang="en-GB" baseline="0" dirty="0" smtClean="0"/>
              <a:t> </a:t>
            </a:r>
            <a:r>
              <a:rPr lang="en-GB" dirty="0" smtClean="0"/>
              <a:t>β </a:t>
            </a:r>
            <a:r>
              <a:rPr lang="en-GB" dirty="0" err="1" smtClean="0"/>
              <a:t>es</a:t>
            </a:r>
            <a:r>
              <a:rPr lang="en-GB" dirty="0" smtClean="0"/>
              <a:t> 4 </a:t>
            </a:r>
            <a:r>
              <a:rPr lang="en-GB" dirty="0" err="1" smtClean="0"/>
              <a:t>Bq</a:t>
            </a:r>
            <a:r>
              <a:rPr lang="en-GB" dirty="0" smtClean="0"/>
              <a:t>/cm</a:t>
            </a:r>
            <a:r>
              <a:rPr lang="en-GB" baseline="30000" dirty="0" smtClean="0"/>
              <a:t>2</a:t>
            </a:r>
            <a:r>
              <a:rPr lang="en-GB" dirty="0" smtClean="0"/>
              <a:t>. Una </a:t>
            </a:r>
            <a:r>
              <a:rPr lang="en-GB" dirty="0" err="1" smtClean="0"/>
              <a:t>sonda</a:t>
            </a:r>
            <a:r>
              <a:rPr lang="en-GB" dirty="0" smtClean="0"/>
              <a:t> </a:t>
            </a:r>
            <a:r>
              <a:rPr lang="en-GB" dirty="0" err="1" smtClean="0"/>
              <a:t>típica</a:t>
            </a:r>
            <a:r>
              <a:rPr lang="en-GB" dirty="0" smtClean="0"/>
              <a:t> </a:t>
            </a:r>
            <a:r>
              <a:rPr lang="en-GB" dirty="0" err="1" smtClean="0"/>
              <a:t>tiene</a:t>
            </a:r>
            <a:r>
              <a:rPr lang="en-GB" dirty="0" smtClean="0"/>
              <a:t> un </a:t>
            </a:r>
            <a:r>
              <a:rPr lang="en-GB" dirty="0" err="1" smtClean="0"/>
              <a:t>área</a:t>
            </a:r>
            <a:r>
              <a:rPr lang="en-GB" dirty="0" smtClean="0"/>
              <a:t> </a:t>
            </a:r>
            <a:r>
              <a:rPr lang="en-GB" dirty="0" err="1" smtClean="0"/>
              <a:t>activa</a:t>
            </a:r>
            <a:r>
              <a:rPr lang="en-GB" dirty="0" smtClean="0"/>
              <a:t> de 100 cm</a:t>
            </a:r>
            <a:r>
              <a:rPr lang="en-GB" baseline="30000" dirty="0" smtClean="0"/>
              <a:t>2</a:t>
            </a:r>
            <a:r>
              <a:rPr lang="en-GB" dirty="0" smtClean="0"/>
              <a:t> con </a:t>
            </a:r>
            <a:r>
              <a:rPr lang="en-GB" dirty="0" err="1" smtClean="0"/>
              <a:t>sensibilidad</a:t>
            </a:r>
            <a:r>
              <a:rPr lang="en-GB" dirty="0" smtClean="0"/>
              <a:t> para beta entre 10 y 20 cps/</a:t>
            </a:r>
            <a:r>
              <a:rPr lang="en-GB" baseline="30000" dirty="0" smtClean="0"/>
              <a:t> </a:t>
            </a:r>
            <a:r>
              <a:rPr lang="en-GB" dirty="0" err="1" smtClean="0"/>
              <a:t>Bq</a:t>
            </a:r>
            <a:r>
              <a:rPr lang="en-GB" dirty="0" smtClean="0"/>
              <a:t>/cm</a:t>
            </a:r>
            <a:r>
              <a:rPr lang="en-GB" baseline="30000" dirty="0" smtClean="0"/>
              <a:t>2 </a:t>
            </a:r>
            <a:r>
              <a:rPr lang="en-GB" dirty="0" smtClean="0"/>
              <a:t>(</a:t>
            </a:r>
            <a:r>
              <a:rPr lang="en-GB" dirty="0" err="1" smtClean="0"/>
              <a:t>proporcionado</a:t>
            </a:r>
            <a:r>
              <a:rPr lang="en-GB" dirty="0" smtClean="0"/>
              <a:t> </a:t>
            </a:r>
            <a:r>
              <a:rPr lang="en-GB" dirty="0" err="1" smtClean="0"/>
              <a:t>por</a:t>
            </a:r>
            <a:r>
              <a:rPr lang="en-GB" baseline="0" dirty="0" smtClean="0"/>
              <a:t> el </a:t>
            </a:r>
            <a:r>
              <a:rPr lang="en-GB" baseline="0" dirty="0" err="1" smtClean="0"/>
              <a:t>fabricante</a:t>
            </a:r>
            <a:r>
              <a:rPr lang="en-GB" dirty="0" smtClean="0"/>
              <a:t>). </a:t>
            </a:r>
            <a:r>
              <a:rPr lang="en-GB" dirty="0" err="1" smtClean="0"/>
              <a:t>Así</a:t>
            </a:r>
            <a:r>
              <a:rPr lang="en-GB" dirty="0" smtClean="0"/>
              <a:t>, la </a:t>
            </a:r>
            <a:r>
              <a:rPr lang="en-GB" dirty="0" err="1" smtClean="0"/>
              <a:t>respuesta</a:t>
            </a:r>
            <a:r>
              <a:rPr lang="en-GB" dirty="0" smtClean="0"/>
              <a:t> del detector </a:t>
            </a:r>
            <a:r>
              <a:rPr lang="en-GB" dirty="0" err="1" smtClean="0"/>
              <a:t>será</a:t>
            </a:r>
            <a:r>
              <a:rPr lang="en-GB" dirty="0" smtClean="0"/>
              <a:t> de 40 a 80 cps.</a:t>
            </a:r>
            <a:endParaRPr lang="es-ES_tradnl"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1" dirty="0" err="1" smtClean="0"/>
              <a:t>Monitoreo</a:t>
            </a:r>
            <a:r>
              <a:rPr lang="en-GB" b="1" baseline="0" dirty="0" smtClean="0"/>
              <a:t> de </a:t>
            </a:r>
            <a:r>
              <a:rPr lang="en-GB" b="1" baseline="0" dirty="0" err="1" smtClean="0"/>
              <a:t>contaminación</a:t>
            </a:r>
            <a:r>
              <a:rPr lang="en-GB" b="1" baseline="0" dirty="0" smtClean="0"/>
              <a:t> alfa:</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Un </a:t>
            </a:r>
            <a:r>
              <a:rPr lang="en-GB" baseline="0" dirty="0" err="1" smtClean="0"/>
              <a:t>límite</a:t>
            </a:r>
            <a:r>
              <a:rPr lang="en-GB" baseline="0" dirty="0" smtClean="0"/>
              <a:t> </a:t>
            </a:r>
            <a:r>
              <a:rPr lang="en-GB" baseline="0" dirty="0" err="1" smtClean="0"/>
              <a:t>derivado</a:t>
            </a:r>
            <a:r>
              <a:rPr lang="en-GB" baseline="0" dirty="0" smtClean="0"/>
              <a:t> </a:t>
            </a:r>
            <a:r>
              <a:rPr lang="en-GB" baseline="0" dirty="0" err="1" smtClean="0"/>
              <a:t>típico</a:t>
            </a:r>
            <a:r>
              <a:rPr lang="en-GB" baseline="0" dirty="0" smtClean="0"/>
              <a:t> o </a:t>
            </a:r>
            <a:r>
              <a:rPr lang="en-GB" baseline="0" dirty="0" err="1" smtClean="0"/>
              <a:t>máximo</a:t>
            </a:r>
            <a:r>
              <a:rPr lang="en-GB" baseline="0" dirty="0" smtClean="0"/>
              <a:t> </a:t>
            </a:r>
            <a:r>
              <a:rPr lang="en-GB" baseline="0" dirty="0" err="1" smtClean="0"/>
              <a:t>nivel</a:t>
            </a:r>
            <a:r>
              <a:rPr lang="en-GB" baseline="0" dirty="0" smtClean="0"/>
              <a:t> </a:t>
            </a:r>
            <a:r>
              <a:rPr lang="en-GB" baseline="0" dirty="0" err="1" smtClean="0"/>
              <a:t>aceptable</a:t>
            </a:r>
            <a:r>
              <a:rPr lang="en-GB" baseline="0" dirty="0" smtClean="0"/>
              <a:t> para </a:t>
            </a:r>
            <a:r>
              <a:rPr lang="en-GB" baseline="0" dirty="0" err="1" smtClean="0"/>
              <a:t>contaminación</a:t>
            </a:r>
            <a:r>
              <a:rPr lang="en-GB" baseline="0" dirty="0" smtClean="0"/>
              <a:t> </a:t>
            </a:r>
            <a:r>
              <a:rPr lang="pt-BR" baseline="0" dirty="0" smtClean="0"/>
              <a:t>alfa</a:t>
            </a:r>
            <a:r>
              <a:rPr lang="en-GB" dirty="0" smtClean="0"/>
              <a:t> </a:t>
            </a:r>
            <a:r>
              <a:rPr lang="en-GB" dirty="0" err="1" smtClean="0"/>
              <a:t>es</a:t>
            </a:r>
            <a:r>
              <a:rPr lang="en-GB" dirty="0" smtClean="0"/>
              <a:t> 0,4 </a:t>
            </a:r>
            <a:r>
              <a:rPr lang="en-GB" dirty="0" err="1" smtClean="0"/>
              <a:t>Bq</a:t>
            </a:r>
            <a:r>
              <a:rPr lang="en-GB" dirty="0" smtClean="0"/>
              <a:t>/cm</a:t>
            </a:r>
            <a:r>
              <a:rPr lang="en-GB" baseline="30000" dirty="0" smtClean="0"/>
              <a:t>2</a:t>
            </a:r>
            <a:r>
              <a:rPr lang="en-GB" dirty="0" smtClean="0"/>
              <a:t>. Una </a:t>
            </a:r>
            <a:r>
              <a:rPr lang="en-GB" dirty="0" err="1" smtClean="0"/>
              <a:t>sonda</a:t>
            </a:r>
            <a:r>
              <a:rPr lang="en-GB" dirty="0" smtClean="0"/>
              <a:t> </a:t>
            </a:r>
            <a:r>
              <a:rPr lang="en-GB" dirty="0" err="1" smtClean="0"/>
              <a:t>típica</a:t>
            </a:r>
            <a:r>
              <a:rPr lang="en-GB" dirty="0" smtClean="0"/>
              <a:t> </a:t>
            </a:r>
            <a:r>
              <a:rPr lang="en-GB" dirty="0" err="1" smtClean="0"/>
              <a:t>tiene</a:t>
            </a:r>
            <a:r>
              <a:rPr lang="en-GB" dirty="0" smtClean="0"/>
              <a:t> un </a:t>
            </a:r>
            <a:r>
              <a:rPr lang="en-GB" dirty="0" err="1" smtClean="0"/>
              <a:t>área</a:t>
            </a:r>
            <a:r>
              <a:rPr lang="en-GB" dirty="0" smtClean="0"/>
              <a:t> </a:t>
            </a:r>
            <a:r>
              <a:rPr lang="en-GB" dirty="0" err="1" smtClean="0"/>
              <a:t>activa</a:t>
            </a:r>
            <a:r>
              <a:rPr lang="en-GB" dirty="0" smtClean="0"/>
              <a:t> de 100 cm</a:t>
            </a:r>
            <a:r>
              <a:rPr lang="en-GB" baseline="30000" dirty="0" smtClean="0"/>
              <a:t>2</a:t>
            </a:r>
            <a:r>
              <a:rPr lang="en-GB" dirty="0" smtClean="0"/>
              <a:t> con </a:t>
            </a:r>
            <a:r>
              <a:rPr lang="en-GB" dirty="0" err="1" smtClean="0"/>
              <a:t>sensibilidad</a:t>
            </a:r>
            <a:r>
              <a:rPr lang="en-GB" dirty="0" smtClean="0"/>
              <a:t> para alfa de 16 cps/</a:t>
            </a:r>
            <a:r>
              <a:rPr lang="en-GB" baseline="30000" dirty="0" smtClean="0"/>
              <a:t> </a:t>
            </a:r>
            <a:r>
              <a:rPr lang="en-GB" dirty="0" err="1" smtClean="0"/>
              <a:t>Bq</a:t>
            </a:r>
            <a:r>
              <a:rPr lang="en-GB" dirty="0" smtClean="0"/>
              <a:t>/cm</a:t>
            </a:r>
            <a:r>
              <a:rPr lang="en-GB" baseline="30000" dirty="0" smtClean="0"/>
              <a:t>2 </a:t>
            </a:r>
            <a:r>
              <a:rPr lang="en-GB" dirty="0" smtClean="0"/>
              <a:t>(</a:t>
            </a:r>
            <a:r>
              <a:rPr lang="en-GB" dirty="0" err="1" smtClean="0"/>
              <a:t>proporcionado</a:t>
            </a:r>
            <a:r>
              <a:rPr lang="en-GB" dirty="0" smtClean="0"/>
              <a:t> </a:t>
            </a:r>
            <a:r>
              <a:rPr lang="en-GB" dirty="0" err="1" smtClean="0"/>
              <a:t>por</a:t>
            </a:r>
            <a:r>
              <a:rPr lang="en-GB" baseline="0" dirty="0" smtClean="0"/>
              <a:t> el </a:t>
            </a:r>
            <a:r>
              <a:rPr lang="en-GB" baseline="0" dirty="0" err="1" smtClean="0"/>
              <a:t>fabricante</a:t>
            </a:r>
            <a:r>
              <a:rPr lang="en-GB" dirty="0" smtClean="0"/>
              <a:t>). </a:t>
            </a:r>
            <a:r>
              <a:rPr lang="en-GB" dirty="0" err="1" smtClean="0"/>
              <a:t>Así</a:t>
            </a:r>
            <a:r>
              <a:rPr lang="en-GB" dirty="0" smtClean="0"/>
              <a:t>, la </a:t>
            </a:r>
            <a:r>
              <a:rPr lang="en-GB" dirty="0" err="1" smtClean="0"/>
              <a:t>respuesta</a:t>
            </a:r>
            <a:r>
              <a:rPr lang="en-GB" dirty="0" smtClean="0"/>
              <a:t> del detector </a:t>
            </a:r>
            <a:r>
              <a:rPr lang="en-GB" dirty="0" err="1" smtClean="0"/>
              <a:t>será</a:t>
            </a:r>
            <a:r>
              <a:rPr lang="en-GB" dirty="0" smtClean="0"/>
              <a:t> de </a:t>
            </a:r>
            <a:r>
              <a:rPr lang="en-GB" dirty="0" err="1" smtClean="0"/>
              <a:t>alrededor</a:t>
            </a:r>
            <a:r>
              <a:rPr lang="en-GB" dirty="0" smtClean="0"/>
              <a:t> de 6 cps</a:t>
            </a:r>
            <a:r>
              <a:rPr lang="en-GB" baseline="0" dirty="0" smtClean="0"/>
              <a:t> (0,4x16). Este </a:t>
            </a:r>
            <a:r>
              <a:rPr lang="en-GB" baseline="0" dirty="0" err="1" smtClean="0"/>
              <a:t>valor</a:t>
            </a:r>
            <a:r>
              <a:rPr lang="en-GB" baseline="0" dirty="0" smtClean="0"/>
              <a:t> </a:t>
            </a:r>
            <a:r>
              <a:rPr lang="en-GB" baseline="0" dirty="0" err="1" smtClean="0"/>
              <a:t>es</a:t>
            </a:r>
            <a:r>
              <a:rPr lang="en-GB" baseline="0" dirty="0" smtClean="0"/>
              <a:t> </a:t>
            </a:r>
            <a:r>
              <a:rPr lang="en-GB" baseline="0" dirty="0" err="1" smtClean="0"/>
              <a:t>significativamente</a:t>
            </a:r>
            <a:r>
              <a:rPr lang="en-GB" baseline="0" dirty="0" smtClean="0"/>
              <a:t> mayor que la </a:t>
            </a:r>
            <a:r>
              <a:rPr lang="en-GB" baseline="0" dirty="0" err="1" smtClean="0"/>
              <a:t>tasa</a:t>
            </a:r>
            <a:r>
              <a:rPr lang="en-GB" baseline="0" dirty="0" smtClean="0"/>
              <a:t> de </a:t>
            </a:r>
            <a:r>
              <a:rPr lang="en-GB" baseline="0" dirty="0" err="1" smtClean="0"/>
              <a:t>radiación</a:t>
            </a:r>
            <a:r>
              <a:rPr lang="en-GB" baseline="0" dirty="0" smtClean="0"/>
              <a:t> de </a:t>
            </a:r>
            <a:r>
              <a:rPr lang="en-GB" baseline="0" dirty="0" err="1" smtClean="0"/>
              <a:t>fondo</a:t>
            </a:r>
            <a:r>
              <a:rPr lang="en-GB" baseline="0" dirty="0" smtClean="0"/>
              <a:t> normal (&lt;1cps).</a:t>
            </a:r>
            <a:endParaRPr lang="es-ES_tradnl" dirty="0" smtClean="0"/>
          </a:p>
          <a:p>
            <a:pPr>
              <a:defRPr/>
            </a:pPr>
            <a:endParaRPr lang="en-US" altLang="en-US" i="1" dirty="0" smtClean="0"/>
          </a:p>
          <a:p>
            <a:pPr>
              <a:defRPr/>
            </a:pPr>
            <a:endParaRPr lang="en-US" altLang="en-US" i="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a:extLst>
              <a:ext uri="{FF2B5EF4-FFF2-40B4-BE49-F238E27FC236}">
                <a16:creationId xmlns="" xmlns:a16="http://schemas.microsoft.com/office/drawing/2014/main" id="{E919079D-2E2B-48EF-B686-44ED231E3E6C}"/>
              </a:ext>
            </a:extLst>
          </p:cNvPr>
          <p:cNvSpPr>
            <a:spLocks noGrp="1" noRot="1" noChangeAspect="1" noTextEdit="1"/>
          </p:cNvSpPr>
          <p:nvPr>
            <p:ph type="sldImg"/>
          </p:nvPr>
        </p:nvSpPr>
        <p:spPr>
          <a:ln/>
        </p:spPr>
      </p:sp>
      <p:sp>
        <p:nvSpPr>
          <p:cNvPr id="93187" name="Notes Placeholder 2">
            <a:extLst>
              <a:ext uri="{FF2B5EF4-FFF2-40B4-BE49-F238E27FC236}">
                <a16:creationId xmlns="" xmlns:a16="http://schemas.microsoft.com/office/drawing/2014/main" id="{53943385-A52B-484F-8909-EABFA57D4CB5}"/>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i="1"/>
              <a:t> </a:t>
            </a:r>
          </a:p>
          <a:p>
            <a:endParaRPr lang="en-US" altLang="en-US" i="1"/>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ço Reservado para Imagem de Slide 1">
            <a:extLst>
              <a:ext uri="{FF2B5EF4-FFF2-40B4-BE49-F238E27FC236}">
                <a16:creationId xmlns="" xmlns:a16="http://schemas.microsoft.com/office/drawing/2014/main" id="{A3A2E7B3-EC61-4BB1-A26B-CE04EB3F318C}"/>
              </a:ext>
            </a:extLst>
          </p:cNvPr>
          <p:cNvSpPr>
            <a:spLocks noGrp="1" noRot="1" noChangeAspect="1" noTextEdit="1"/>
          </p:cNvSpPr>
          <p:nvPr>
            <p:ph type="sldImg"/>
          </p:nvPr>
        </p:nvSpPr>
        <p:spPr>
          <a:ln/>
        </p:spPr>
      </p:sp>
      <p:sp>
        <p:nvSpPr>
          <p:cNvPr id="94211" name="Espaço Reservado para Anotações 2">
            <a:extLst>
              <a:ext uri="{FF2B5EF4-FFF2-40B4-BE49-F238E27FC236}">
                <a16:creationId xmlns="" xmlns:a16="http://schemas.microsoft.com/office/drawing/2014/main" id="{85FC35A5-0F0B-40D7-B735-D1AF3A2F123E}"/>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s-ES_tradnl" altLang="es-ES_tradnl" dirty="0"/>
              <a:t>Algunos monitores de contaminación superficial tienen factores de conversión programados en los circuitos de procesamiento, dando así al usuario la opción de leer en unidades de contaminación superficial de Becquerel por centímetro cuadrado de superficie (Bq/cm</a:t>
            </a:r>
            <a:r>
              <a:rPr lang="es-ES_tradnl" altLang="es-ES_tradnl" baseline="30000" dirty="0"/>
              <a:t>2</a:t>
            </a:r>
            <a:r>
              <a:rPr lang="es-ES_tradnl" altLang="es-ES_tradnl" dirty="0"/>
              <a:t>). El factor de </a:t>
            </a:r>
            <a:r>
              <a:rPr lang="es-ES_tradnl" altLang="es-ES_tradnl" b="0" dirty="0"/>
              <a:t>conversión depende del </a:t>
            </a:r>
            <a:r>
              <a:rPr lang="es-ES_tradnl" altLang="es-ES_tradnl" b="0" dirty="0" err="1" smtClean="0"/>
              <a:t>radionucleido</a:t>
            </a:r>
            <a:r>
              <a:rPr lang="es-ES_tradnl" altLang="es-ES_tradnl" b="0" dirty="0" smtClean="0"/>
              <a:t>.</a:t>
            </a:r>
            <a:endParaRPr lang="es-ES_tradnl" altLang="es-ES_tradnl" b="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Espaço Reservado para Imagem de Slide 1">
            <a:extLst>
              <a:ext uri="{FF2B5EF4-FFF2-40B4-BE49-F238E27FC236}">
                <a16:creationId xmlns="" xmlns:a16="http://schemas.microsoft.com/office/drawing/2014/main" id="{A84DF5F9-6C1D-4088-AD89-4D6863395928}"/>
              </a:ext>
            </a:extLst>
          </p:cNvPr>
          <p:cNvSpPr>
            <a:spLocks noGrp="1" noRot="1" noChangeAspect="1" noTextEdit="1"/>
          </p:cNvSpPr>
          <p:nvPr>
            <p:ph type="sldImg"/>
          </p:nvPr>
        </p:nvSpPr>
        <p:spPr>
          <a:ln/>
        </p:spPr>
      </p:sp>
      <p:sp>
        <p:nvSpPr>
          <p:cNvPr id="95235" name="Espaço Reservado para Anotações 2">
            <a:extLst>
              <a:ext uri="{FF2B5EF4-FFF2-40B4-BE49-F238E27FC236}">
                <a16:creationId xmlns="" xmlns:a16="http://schemas.microsoft.com/office/drawing/2014/main" id="{0A269A4D-A45D-48CA-9F35-04E8D25D1C84}"/>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_tradnl" dirty="0"/>
              <a:t>En caso de mediciones de contaminación de </a:t>
            </a:r>
            <a:r>
              <a:rPr lang="es-ES_tradnl" altLang="es-ES_tradnl" b="0" dirty="0"/>
              <a:t>la piel, un área de 300 cm</a:t>
            </a:r>
            <a:r>
              <a:rPr lang="es-ES_tradnl" altLang="es-ES_tradnl" b="0" baseline="30000" dirty="0"/>
              <a:t>2</a:t>
            </a:r>
            <a:r>
              <a:rPr lang="es-ES_tradnl" altLang="es-ES_tradnl" b="0" dirty="0"/>
              <a:t> o </a:t>
            </a:r>
            <a:r>
              <a:rPr lang="es-ES_tradnl" altLang="es-ES_tradnl" b="0" dirty="0" smtClean="0"/>
              <a:t>menor </a:t>
            </a:r>
            <a:r>
              <a:rPr lang="es-ES_tradnl" altLang="es-ES_tradnl" b="0" dirty="0"/>
              <a:t>es aceptable, excepto cuando </a:t>
            </a:r>
            <a:r>
              <a:rPr lang="es-ES_tradnl" altLang="es-ES_tradnl" b="0" dirty="0" smtClean="0"/>
              <a:t>se evalúa la </a:t>
            </a:r>
            <a:r>
              <a:rPr lang="es-ES_tradnl" altLang="es-ES_tradnl" b="0" dirty="0"/>
              <a:t>dosis </a:t>
            </a:r>
            <a:r>
              <a:rPr lang="es-ES_tradnl" altLang="es-ES_tradnl" b="0" dirty="0" smtClean="0"/>
              <a:t>en </a:t>
            </a:r>
            <a:r>
              <a:rPr lang="es-ES_tradnl" altLang="es-ES_tradnl" b="0" dirty="0"/>
              <a:t>piel </a:t>
            </a:r>
            <a:r>
              <a:rPr lang="es-ES_tradnl" altLang="es-ES_tradnl" b="0" strike="noStrike" dirty="0" smtClean="0"/>
              <a:t>cuando</a:t>
            </a:r>
            <a:r>
              <a:rPr lang="es-ES_tradnl" altLang="es-ES_tradnl" b="0" dirty="0" smtClean="0"/>
              <a:t> el </a:t>
            </a:r>
            <a:r>
              <a:rPr lang="es-ES_tradnl" altLang="es-ES_tradnl" b="0" dirty="0"/>
              <a:t>área promedio es entonces 1 cm</a:t>
            </a:r>
            <a:r>
              <a:rPr lang="es-ES_tradnl" altLang="es-ES_tradnl" b="0" baseline="30000" dirty="0"/>
              <a:t>2</a:t>
            </a:r>
            <a:r>
              <a:rPr lang="es-ES_tradnl" altLang="es-ES_tradnl" b="0" dirty="0"/>
              <a:t> porque la dosis equivalente </a:t>
            </a:r>
            <a:r>
              <a:rPr lang="es-ES_tradnl" altLang="es-ES_tradnl" b="0" dirty="0" smtClean="0"/>
              <a:t>en la </a:t>
            </a:r>
            <a:r>
              <a:rPr lang="es-ES_tradnl" altLang="es-ES_tradnl" b="0" dirty="0"/>
              <a:t>piel se </a:t>
            </a:r>
            <a:r>
              <a:rPr lang="es-ES_tradnl" altLang="es-ES_tradnl" dirty="0"/>
              <a:t>define sólo para esta área.</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2">
            <a:extLst>
              <a:ext uri="{FF2B5EF4-FFF2-40B4-BE49-F238E27FC236}">
                <a16:creationId xmlns="" xmlns:a16="http://schemas.microsoft.com/office/drawing/2014/main" id="{A44E2E2C-BB3B-4447-874C-36A4157842E3}"/>
              </a:ext>
            </a:extLst>
          </p:cNvPr>
          <p:cNvSpPr txBox="1">
            <a:spLocks noChangeArrowheads="1"/>
          </p:cNvSpPr>
          <p:nvPr/>
        </p:nvSpPr>
        <p:spPr bwMode="black">
          <a:xfrm>
            <a:off x="3505200" y="6019800"/>
            <a:ext cx="2209800" cy="661988"/>
          </a:xfrm>
          <a:prstGeom prst="rect">
            <a:avLst/>
          </a:prstGeom>
          <a:noFill/>
          <a:ln>
            <a:noFill/>
          </a:ln>
          <a:effectLst/>
          <a:extLst/>
        </p:spPr>
        <p:txBody>
          <a:bodyPr>
            <a:spAutoFit/>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algn="ctr" eaLnBrk="1" hangingPunct="1">
              <a:spcBef>
                <a:spcPct val="50000"/>
              </a:spcBef>
              <a:defRPr/>
            </a:pPr>
            <a:r>
              <a:rPr lang="en-GB" altLang="en-US" sz="2400">
                <a:solidFill>
                  <a:srgbClr val="FFFFFF"/>
                </a:solidFill>
                <a:cs typeface="+mn-cs"/>
              </a:rPr>
              <a:t>IAEA</a:t>
            </a:r>
          </a:p>
          <a:p>
            <a:pPr algn="ctr" eaLnBrk="1" hangingPunct="1">
              <a:spcBef>
                <a:spcPct val="50000"/>
              </a:spcBef>
              <a:defRPr/>
            </a:pPr>
            <a:r>
              <a:rPr lang="en-GB" altLang="en-US" sz="900">
                <a:solidFill>
                  <a:srgbClr val="FFFFFF"/>
                </a:solidFill>
                <a:cs typeface="+mn-cs"/>
              </a:rPr>
              <a:t>International Atomic Energy Agency</a:t>
            </a:r>
          </a:p>
        </p:txBody>
      </p:sp>
      <p:pic>
        <p:nvPicPr>
          <p:cNvPr id="5" name="Picture 3" descr="IAEAlogo_Black">
            <a:extLst>
              <a:ext uri="{FF2B5EF4-FFF2-40B4-BE49-F238E27FC236}">
                <a16:creationId xmlns="" xmlns:a16="http://schemas.microsoft.com/office/drawing/2014/main" id="{0A0D5799-8F0B-40B4-B84D-CC02F7618CA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 xmlns:a16="http://schemas.microsoft.com/office/drawing/2014/main" id="{C0151740-0A3B-45BE-9122-A4B997943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7493" name="Rectangle 5"/>
          <p:cNvSpPr>
            <a:spLocks noGrp="1" noChangeArrowheads="1"/>
          </p:cNvSpPr>
          <p:nvPr>
            <p:ph type="ctrTitle"/>
          </p:nvPr>
        </p:nvSpPr>
        <p:spPr bwMode="gray">
          <a:xfrm>
            <a:off x="0" y="1000125"/>
            <a:ext cx="9144000" cy="1771650"/>
          </a:xfrm>
        </p:spPr>
        <p:txBody>
          <a:bodyPr/>
          <a:lstStyle>
            <a:lvl1pPr>
              <a:defRPr/>
            </a:lvl1pPr>
          </a:lstStyle>
          <a:p>
            <a:pPr lvl="0"/>
            <a:r>
              <a:rPr lang="en-GB" altLang="en-US" noProof="0"/>
              <a:t>Click to edit Master title style</a:t>
            </a:r>
          </a:p>
        </p:txBody>
      </p:sp>
      <p:sp>
        <p:nvSpPr>
          <p:cNvPr id="447494" name="Rectangle 6"/>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altLang="en-US" noProof="0"/>
              <a:t>Click to edit Master subtitle style</a:t>
            </a:r>
          </a:p>
        </p:txBody>
      </p:sp>
    </p:spTree>
    <p:extLst>
      <p:ext uri="{BB962C8B-B14F-4D97-AF65-F5344CB8AC3E}">
        <p14:creationId xmlns:p14="http://schemas.microsoft.com/office/powerpoint/2010/main" val="3621374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225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1515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a:t>Click to edit Master title style</a:t>
            </a:r>
          </a:p>
        </p:txBody>
      </p:sp>
      <p:sp>
        <p:nvSpPr>
          <p:cNvPr id="3" name="Text Placeholder 2"/>
          <p:cNvSpPr>
            <a:spLocks noGrp="1"/>
          </p:cNvSpPr>
          <p:nvPr>
            <p:ph type="body" sz="half" idx="1"/>
          </p:nvPr>
        </p:nvSpPr>
        <p:spPr>
          <a:xfrm>
            <a:off x="274638" y="1524000"/>
            <a:ext cx="421957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7960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5991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679871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90082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559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94611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415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56476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28206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1026" name="Picture 1026" descr="IAEAlogo_Black">
            <a:extLst>
              <a:ext uri="{FF2B5EF4-FFF2-40B4-BE49-F238E27FC236}">
                <a16:creationId xmlns="" xmlns:a16="http://schemas.microsoft.com/office/drawing/2014/main" id="{DA78425B-44FC-405A-84E3-06E7C114B95C}"/>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ext Box 1027">
            <a:extLst>
              <a:ext uri="{FF2B5EF4-FFF2-40B4-BE49-F238E27FC236}">
                <a16:creationId xmlns="" xmlns:a16="http://schemas.microsoft.com/office/drawing/2014/main" id="{8EC1BA1C-5A5A-4791-A192-CD94079775AB}"/>
              </a:ext>
            </a:extLst>
          </p:cNvPr>
          <p:cNvSpPr txBox="1">
            <a:spLocks noChangeArrowheads="1"/>
          </p:cNvSpPr>
          <p:nvPr/>
        </p:nvSpPr>
        <p:spPr bwMode="black">
          <a:xfrm>
            <a:off x="990600" y="6202363"/>
            <a:ext cx="914400" cy="427037"/>
          </a:xfrm>
          <a:prstGeom prst="rect">
            <a:avLst/>
          </a:prstGeom>
          <a:noFill/>
          <a:ln>
            <a:noFill/>
          </a:ln>
          <a:effectLst/>
          <a:extLst/>
        </p:spPr>
        <p:txBody>
          <a:bodyPr>
            <a:spAutoFit/>
          </a:bodyPr>
          <a:lstStyle>
            <a:lvl1pPr eaLnBrk="0" hangingPunct="0">
              <a:defRPr sz="2800" b="1">
                <a:solidFill>
                  <a:schemeClr val="hlink"/>
                </a:solidFill>
                <a:latin typeface="Arial" charset="0"/>
              </a:defRPr>
            </a:lvl1pPr>
            <a:lvl2pPr marL="742950" indent="-285750" eaLnBrk="0" hangingPunct="0">
              <a:defRPr sz="2800" b="1">
                <a:solidFill>
                  <a:schemeClr val="hlink"/>
                </a:solidFill>
                <a:latin typeface="Arial" charset="0"/>
              </a:defRPr>
            </a:lvl2pPr>
            <a:lvl3pPr marL="1143000" indent="-228600" eaLnBrk="0" hangingPunct="0">
              <a:defRPr sz="2800" b="1">
                <a:solidFill>
                  <a:schemeClr val="hlink"/>
                </a:solidFill>
                <a:latin typeface="Arial" charset="0"/>
              </a:defRPr>
            </a:lvl3pPr>
            <a:lvl4pPr marL="1600200" indent="-228600" eaLnBrk="0" hangingPunct="0">
              <a:defRPr sz="2800" b="1">
                <a:solidFill>
                  <a:schemeClr val="hlink"/>
                </a:solidFill>
                <a:latin typeface="Arial" charset="0"/>
              </a:defRPr>
            </a:lvl4pPr>
            <a:lvl5pPr marL="2057400" indent="-228600" eaLnBrk="0" hangingPunct="0">
              <a:defRPr sz="2800" b="1">
                <a:solidFill>
                  <a:schemeClr val="hlink"/>
                </a:solidFill>
                <a:latin typeface="Arial" charset="0"/>
              </a:defRPr>
            </a:lvl5pPr>
            <a:lvl6pPr marL="2514600" indent="-228600" eaLnBrk="0" fontAlgn="base" hangingPunct="0">
              <a:spcBef>
                <a:spcPct val="0"/>
              </a:spcBef>
              <a:spcAft>
                <a:spcPct val="0"/>
              </a:spcAft>
              <a:defRPr sz="2800" b="1">
                <a:solidFill>
                  <a:schemeClr val="hlink"/>
                </a:solidFill>
                <a:latin typeface="Arial" charset="0"/>
              </a:defRPr>
            </a:lvl6pPr>
            <a:lvl7pPr marL="2971800" indent="-228600" eaLnBrk="0" fontAlgn="base" hangingPunct="0">
              <a:spcBef>
                <a:spcPct val="0"/>
              </a:spcBef>
              <a:spcAft>
                <a:spcPct val="0"/>
              </a:spcAft>
              <a:defRPr sz="2800" b="1">
                <a:solidFill>
                  <a:schemeClr val="hlink"/>
                </a:solidFill>
                <a:latin typeface="Arial" charset="0"/>
              </a:defRPr>
            </a:lvl7pPr>
            <a:lvl8pPr marL="3429000" indent="-228600" eaLnBrk="0" fontAlgn="base" hangingPunct="0">
              <a:spcBef>
                <a:spcPct val="0"/>
              </a:spcBef>
              <a:spcAft>
                <a:spcPct val="0"/>
              </a:spcAft>
              <a:defRPr sz="2800" b="1">
                <a:solidFill>
                  <a:schemeClr val="hlink"/>
                </a:solidFill>
                <a:latin typeface="Arial" charset="0"/>
              </a:defRPr>
            </a:lvl8pPr>
            <a:lvl9pPr marL="3886200" indent="-228600" eaLnBrk="0" fontAlgn="base" hangingPunct="0">
              <a:spcBef>
                <a:spcPct val="0"/>
              </a:spcBef>
              <a:spcAft>
                <a:spcPct val="0"/>
              </a:spcAft>
              <a:defRPr sz="2800" b="1">
                <a:solidFill>
                  <a:schemeClr val="hlink"/>
                </a:solidFill>
                <a:latin typeface="Arial" charset="0"/>
              </a:defRPr>
            </a:lvl9pPr>
          </a:lstStyle>
          <a:p>
            <a:pPr eaLnBrk="1" hangingPunct="1">
              <a:spcBef>
                <a:spcPct val="50000"/>
              </a:spcBef>
              <a:defRPr/>
            </a:pPr>
            <a:r>
              <a:rPr lang="en-GB" altLang="en-US" sz="2200">
                <a:solidFill>
                  <a:srgbClr val="FFFFFF"/>
                </a:solidFill>
                <a:cs typeface="+mn-cs"/>
              </a:rPr>
              <a:t>IAEA</a:t>
            </a:r>
          </a:p>
        </p:txBody>
      </p:sp>
      <p:pic>
        <p:nvPicPr>
          <p:cNvPr id="1028" name="Picture 1028">
            <a:extLst>
              <a:ext uri="{FF2B5EF4-FFF2-40B4-BE49-F238E27FC236}">
                <a16:creationId xmlns="" xmlns:a16="http://schemas.microsoft.com/office/drawing/2014/main" id="{4AEBE0FA-46B1-423E-98C0-8F15DA056B2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29">
            <a:extLst>
              <a:ext uri="{FF2B5EF4-FFF2-40B4-BE49-F238E27FC236}">
                <a16:creationId xmlns="" xmlns:a16="http://schemas.microsoft.com/office/drawing/2014/main" id="{6A179BB4-2046-4BB1-A876-836CA1368ACB}"/>
              </a:ext>
            </a:extLst>
          </p:cNvPr>
          <p:cNvSpPr>
            <a:spLocks noGrp="1" noChangeArrowheads="1"/>
          </p:cNvSpPr>
          <p:nvPr>
            <p:ph type="title"/>
          </p:nvPr>
        </p:nvSpPr>
        <p:spPr bwMode="black">
          <a:xfrm>
            <a:off x="282575" y="98425"/>
            <a:ext cx="8534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30" name="Rectangle 1030">
            <a:extLst>
              <a:ext uri="{FF2B5EF4-FFF2-40B4-BE49-F238E27FC236}">
                <a16:creationId xmlns="" xmlns:a16="http://schemas.microsoft.com/office/drawing/2014/main" id="{33A8DB98-82BC-45FF-8818-A12F46579169}"/>
              </a:ext>
            </a:extLst>
          </p:cNvPr>
          <p:cNvSpPr>
            <a:spLocks noGrp="1" noChangeArrowheads="1"/>
          </p:cNvSpPr>
          <p:nvPr>
            <p:ph type="body" idx="1"/>
          </p:nvPr>
        </p:nvSpPr>
        <p:spPr bwMode="gray">
          <a:xfrm>
            <a:off x="274638" y="1524000"/>
            <a:ext cx="8593137"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31" name="Text Box 1034">
            <a:extLst>
              <a:ext uri="{FF2B5EF4-FFF2-40B4-BE49-F238E27FC236}">
                <a16:creationId xmlns="" xmlns:a16="http://schemas.microsoft.com/office/drawing/2014/main" id="{C548D79E-683B-48F7-8158-D3F0E8699701}"/>
              </a:ext>
            </a:extLst>
          </p:cNvPr>
          <p:cNvSpPr txBox="1">
            <a:spLocks noChangeArrowheads="1"/>
          </p:cNvSpPr>
          <p:nvPr userDrawn="1"/>
        </p:nvSpPr>
        <p:spPr bwMode="auto">
          <a:xfrm>
            <a:off x="6705600" y="6324600"/>
            <a:ext cx="2438400" cy="274638"/>
          </a:xfrm>
          <a:prstGeom prst="rect">
            <a:avLst/>
          </a:prstGeom>
          <a:noFill/>
          <a:ln>
            <a:noFill/>
          </a:ln>
          <a:effectLst/>
          <a:extLst/>
        </p:spPr>
        <p:txBody>
          <a:bodyPr>
            <a:spAutoFit/>
          </a:bodyPr>
          <a:lstStyle>
            <a:lvl1pPr eaLnBrk="0" hangingPunct="0">
              <a:defRPr sz="2800" b="1">
                <a:solidFill>
                  <a:schemeClr val="hlink"/>
                </a:solidFill>
                <a:latin typeface="Arial" panose="020B0604020202020204" pitchFamily="34" charset="0"/>
                <a:cs typeface="Arial" panose="020B0604020202020204" pitchFamily="34" charset="0"/>
              </a:defRPr>
            </a:lvl1pPr>
            <a:lvl2pPr marL="742950" indent="-285750" eaLnBrk="0" hangingPunct="0">
              <a:defRPr sz="2800" b="1">
                <a:solidFill>
                  <a:schemeClr val="hlink"/>
                </a:solidFill>
                <a:latin typeface="Arial" panose="020B0604020202020204" pitchFamily="34" charset="0"/>
                <a:cs typeface="Arial" panose="020B0604020202020204" pitchFamily="34" charset="0"/>
              </a:defRPr>
            </a:lvl2pPr>
            <a:lvl3pPr marL="1143000" indent="-228600" eaLnBrk="0" hangingPunct="0">
              <a:defRPr sz="2800" b="1">
                <a:solidFill>
                  <a:schemeClr val="hlink"/>
                </a:solidFill>
                <a:latin typeface="Arial" panose="020B0604020202020204" pitchFamily="34" charset="0"/>
                <a:cs typeface="Arial" panose="020B0604020202020204" pitchFamily="34" charset="0"/>
              </a:defRPr>
            </a:lvl3pPr>
            <a:lvl4pPr marL="1600200" indent="-228600" eaLnBrk="0" hangingPunct="0">
              <a:defRPr sz="2800" b="1">
                <a:solidFill>
                  <a:schemeClr val="hlink"/>
                </a:solidFill>
                <a:latin typeface="Arial" panose="020B0604020202020204" pitchFamily="34" charset="0"/>
                <a:cs typeface="Arial" panose="020B0604020202020204" pitchFamily="34" charset="0"/>
              </a:defRPr>
            </a:lvl4pPr>
            <a:lvl5pPr marL="2057400" indent="-228600" eaLnBrk="0" hangingPunct="0">
              <a:defRPr sz="2800" b="1">
                <a:solidFill>
                  <a:schemeClr val="hlink"/>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b="1">
                <a:solidFill>
                  <a:schemeClr val="hlink"/>
                </a:solidFill>
                <a:latin typeface="Arial" panose="020B0604020202020204" pitchFamily="34" charset="0"/>
                <a:cs typeface="Arial" panose="020B0604020202020204" pitchFamily="34" charset="0"/>
              </a:defRPr>
            </a:lvl9pPr>
          </a:lstStyle>
          <a:p>
            <a:pPr eaLnBrk="1" hangingPunct="1"/>
            <a:r>
              <a:rPr lang="en-US" altLang="en-US" sz="1200" b="0">
                <a:solidFill>
                  <a:schemeClr val="tx2"/>
                </a:solidFill>
              </a:rPr>
              <a:t>Página  </a:t>
            </a:r>
            <a:fld id="{090E360F-904B-4DA2-A9A7-1DA68522375E}" type="slidenum">
              <a:rPr lang="en-US" altLang="en-US" sz="1200" b="0">
                <a:solidFill>
                  <a:schemeClr val="tx2"/>
                </a:solidFill>
              </a:rPr>
              <a:pPr eaLnBrk="1" hangingPunct="1"/>
              <a:t>‹nº›</a:t>
            </a:fld>
            <a:endParaRPr lang="en-US" altLang="en-US" sz="1200" b="0">
              <a:solidFill>
                <a:schemeClr val="tx2"/>
              </a:solidFill>
            </a:endParaRPr>
          </a:p>
        </p:txBody>
      </p:sp>
    </p:spTree>
  </p:cSld>
  <p:clrMap bg1="lt1" tx1="dk1" bg2="lt2" tx2="dk2" accent1="accent1" accent2="accent2" accent3="accent3" accent4="accent4" accent5="accent5" accent6="accent6" hlink="hlink" folHlink="folHlink"/>
  <p:sldLayoutIdLst>
    <p:sldLayoutId id="2147483923"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 id="2147483922" r:id="rId12"/>
  </p:sldLayoutIdLst>
  <p:hf hdr="0" ftr="0" dt="0"/>
  <p:txStyles>
    <p:titleStyle>
      <a:lvl1pPr algn="ctr" rtl="0" eaLnBrk="0" fontAlgn="base" hangingPunct="0">
        <a:spcBef>
          <a:spcPct val="20000"/>
        </a:spcBef>
        <a:spcAft>
          <a:spcPct val="0"/>
        </a:spcAft>
        <a:defRPr sz="2800" b="1">
          <a:solidFill>
            <a:schemeClr val="tx2"/>
          </a:solidFill>
          <a:latin typeface="+mj-lt"/>
          <a:ea typeface="+mj-ea"/>
          <a:cs typeface="+mj-cs"/>
        </a:defRPr>
      </a:lvl1pPr>
      <a:lvl2pPr algn="ctr" rtl="0" eaLnBrk="0" fontAlgn="base" hangingPunct="0">
        <a:spcBef>
          <a:spcPct val="20000"/>
        </a:spcBef>
        <a:spcAft>
          <a:spcPct val="0"/>
        </a:spcAft>
        <a:defRPr sz="2800" b="1">
          <a:solidFill>
            <a:schemeClr val="tx2"/>
          </a:solidFill>
          <a:latin typeface="Arial" charset="0"/>
        </a:defRPr>
      </a:lvl2pPr>
      <a:lvl3pPr algn="ctr" rtl="0" eaLnBrk="0" fontAlgn="base" hangingPunct="0">
        <a:spcBef>
          <a:spcPct val="20000"/>
        </a:spcBef>
        <a:spcAft>
          <a:spcPct val="0"/>
        </a:spcAft>
        <a:defRPr sz="2800" b="1">
          <a:solidFill>
            <a:schemeClr val="tx2"/>
          </a:solidFill>
          <a:latin typeface="Arial" charset="0"/>
        </a:defRPr>
      </a:lvl3pPr>
      <a:lvl4pPr algn="ctr" rtl="0" eaLnBrk="0" fontAlgn="base" hangingPunct="0">
        <a:spcBef>
          <a:spcPct val="20000"/>
        </a:spcBef>
        <a:spcAft>
          <a:spcPct val="0"/>
        </a:spcAft>
        <a:defRPr sz="2800" b="1">
          <a:solidFill>
            <a:schemeClr val="tx2"/>
          </a:solidFill>
          <a:latin typeface="Arial" charset="0"/>
        </a:defRPr>
      </a:lvl4pPr>
      <a:lvl5pPr algn="ctr" rtl="0" eaLnBrk="0" fontAlgn="base" hangingPunct="0">
        <a:spcBef>
          <a:spcPct val="20000"/>
        </a:spcBef>
        <a:spcAft>
          <a:spcPct val="0"/>
        </a:spcAft>
        <a:defRPr sz="2800" b="1">
          <a:solidFill>
            <a:schemeClr val="tx2"/>
          </a:solidFill>
          <a:latin typeface="Arial" charset="0"/>
        </a:defRPr>
      </a:lvl5pPr>
      <a:lvl6pPr marL="457200" algn="ctr" rtl="0" fontAlgn="base">
        <a:spcBef>
          <a:spcPct val="20000"/>
        </a:spcBef>
        <a:spcAft>
          <a:spcPct val="0"/>
        </a:spcAft>
        <a:defRPr sz="2800" b="1">
          <a:solidFill>
            <a:schemeClr val="tx2"/>
          </a:solidFill>
          <a:latin typeface="Arial" charset="0"/>
        </a:defRPr>
      </a:lvl6pPr>
      <a:lvl7pPr marL="914400" algn="ctr" rtl="0" fontAlgn="base">
        <a:spcBef>
          <a:spcPct val="20000"/>
        </a:spcBef>
        <a:spcAft>
          <a:spcPct val="0"/>
        </a:spcAft>
        <a:defRPr sz="2800" b="1">
          <a:solidFill>
            <a:schemeClr val="tx2"/>
          </a:solidFill>
          <a:latin typeface="Arial" charset="0"/>
        </a:defRPr>
      </a:lvl7pPr>
      <a:lvl8pPr marL="1371600" algn="ctr" rtl="0" fontAlgn="base">
        <a:spcBef>
          <a:spcPct val="20000"/>
        </a:spcBef>
        <a:spcAft>
          <a:spcPct val="0"/>
        </a:spcAft>
        <a:defRPr sz="2800" b="1">
          <a:solidFill>
            <a:schemeClr val="tx2"/>
          </a:solidFill>
          <a:latin typeface="Arial" charset="0"/>
        </a:defRPr>
      </a:lvl8pPr>
      <a:lvl9pPr marL="1828800" algn="ctr" rtl="0" fontAlgn="base">
        <a:spcBef>
          <a:spcPct val="20000"/>
        </a:spcBef>
        <a:spcAft>
          <a:spcPct val="0"/>
        </a:spcAft>
        <a:defRPr sz="28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9.jpeg"/><Relationship Id="rId7" Type="http://schemas.openxmlformats.org/officeDocument/2006/relationships/diagramLayout" Target="../diagrams/layout1.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Data" Target="../diagrams/data1.xml"/><Relationship Id="rId5" Type="http://schemas.openxmlformats.org/officeDocument/2006/relationships/image" Target="../media/image11.png"/><Relationship Id="rId10" Type="http://schemas.microsoft.com/office/2007/relationships/diagramDrawing" Target="../diagrams/drawing1.xml"/><Relationship Id="rId4" Type="http://schemas.openxmlformats.org/officeDocument/2006/relationships/image" Target="../media/image10.png"/><Relationship Id="rId9" Type="http://schemas.openxmlformats.org/officeDocument/2006/relationships/diagramColors" Target="../diagrams/colors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5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s://audio1.spanishdict.com/audio?lang=es&amp;text=los-nuclides-emisores-de-rayos-x-tambi%C3%A9n-se-pueden-encontrar-en-la-contaminaci%C3%B3n-alrededor-de-los-reactores-el-m%C3%A1s-importante-es-55fe-que-emite-un-rayo-x-en-519-kev"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s://audio1.spanishdict.com/audio?lang=es&amp;text=los-tubos-fotomultiplicadores-son-susceptibles-a-los-campos-magn%C3%A9ticos-a-menudo-se-suministran-con-escudos-met%C3%A1licos-para-superar-este-problema"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s://audio1.spanishdict.com/audio?lang=es&amp;text=una-distancia-de-unos-cent%C3%ADmetros-de-la-superficie-es-adecuada-para-la-exploraci%C3%B3n-de-energ%C3%ADas-m%C3%A1s-altas-necesidad-de-estar-m%C3%A1s-cerca-de-la-superficie-para-las-energ%C3%ADas-bajas"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AECB0D9E-D208-4E68-A168-8F0AA258D00F}"/>
              </a:ext>
            </a:extLst>
          </p:cNvPr>
          <p:cNvSpPr>
            <a:spLocks noChangeArrowheads="1"/>
          </p:cNvSpPr>
          <p:nvPr/>
        </p:nvSpPr>
        <p:spPr bwMode="auto">
          <a:xfrm>
            <a:off x="703263" y="6248400"/>
            <a:ext cx="1898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800">
              <a:solidFill>
                <a:schemeClr val="hlink"/>
              </a:solidFill>
            </a:endParaRPr>
          </a:p>
        </p:txBody>
      </p:sp>
      <p:sp>
        <p:nvSpPr>
          <p:cNvPr id="3075" name="Rectangle 3">
            <a:extLst>
              <a:ext uri="{FF2B5EF4-FFF2-40B4-BE49-F238E27FC236}">
                <a16:creationId xmlns="" xmlns:a16="http://schemas.microsoft.com/office/drawing/2014/main" id="{143A5C0E-91F7-4B4D-8773-E93BB23177DE}"/>
              </a:ext>
            </a:extLst>
          </p:cNvPr>
          <p:cNvSpPr>
            <a:spLocks noChangeArrowheads="1"/>
          </p:cNvSpPr>
          <p:nvPr/>
        </p:nvSpPr>
        <p:spPr bwMode="auto">
          <a:xfrm>
            <a:off x="3165475" y="6248400"/>
            <a:ext cx="2813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800">
              <a:solidFill>
                <a:schemeClr val="hlink"/>
              </a:solidFill>
            </a:endParaRPr>
          </a:p>
        </p:txBody>
      </p:sp>
      <p:sp>
        <p:nvSpPr>
          <p:cNvPr id="3076" name="Rectangle 11">
            <a:extLst>
              <a:ext uri="{FF2B5EF4-FFF2-40B4-BE49-F238E27FC236}">
                <a16:creationId xmlns="" xmlns:a16="http://schemas.microsoft.com/office/drawing/2014/main" id="{7C38B600-279E-4242-A5EE-9060685F8910}"/>
              </a:ext>
            </a:extLst>
          </p:cNvPr>
          <p:cNvSpPr>
            <a:spLocks noChangeArrowheads="1"/>
          </p:cNvSpPr>
          <p:nvPr/>
        </p:nvSpPr>
        <p:spPr bwMode="gray">
          <a:xfrm>
            <a:off x="381000" y="1905000"/>
            <a:ext cx="84582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lnSpc>
                <a:spcPct val="90000"/>
              </a:lnSpc>
              <a:buFontTx/>
              <a:buNone/>
            </a:pPr>
            <a:r>
              <a:rPr lang="es-ES_tradnl" altLang="es-ES_tradnl" sz="3600" dirty="0"/>
              <a:t>Lección 5 </a:t>
            </a:r>
          </a:p>
          <a:p>
            <a:pPr algn="ctr" eaLnBrk="1" hangingPunct="1">
              <a:lnSpc>
                <a:spcPct val="90000"/>
              </a:lnSpc>
              <a:buNone/>
            </a:pPr>
            <a:r>
              <a:rPr lang="es-ES_tradnl" altLang="es-ES_tradnl" sz="3600" dirty="0"/>
              <a:t/>
            </a:r>
            <a:br>
              <a:rPr lang="es-ES_tradnl" altLang="es-ES_tradnl" sz="3600" dirty="0"/>
            </a:br>
            <a:r>
              <a:rPr lang="es-ES_tradnl" altLang="es-ES_tradnl" sz="3600" dirty="0"/>
              <a:t/>
            </a:r>
            <a:br>
              <a:rPr lang="es-ES_tradnl" altLang="es-ES_tradnl" sz="3600" dirty="0"/>
            </a:br>
            <a:r>
              <a:rPr lang="es-ES_tradnl" altLang="es-ES_tradnl" sz="3600" dirty="0"/>
              <a:t>Monitorización de la contaminación superficial en el lugar de trabajo</a:t>
            </a:r>
            <a:endParaRPr lang="en-US" altLang="en-US" sz="3600"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 xmlns:a16="http://schemas.microsoft.com/office/drawing/2014/main" id="{6977506F-D21B-49C1-B2DA-45E66C7FF15C}"/>
              </a:ext>
            </a:extLst>
          </p:cNvPr>
          <p:cNvSpPr>
            <a:spLocks noGrp="1"/>
          </p:cNvSpPr>
          <p:nvPr>
            <p:ph type="title"/>
          </p:nvPr>
        </p:nvSpPr>
        <p:spPr/>
        <p:txBody>
          <a:bodyPr/>
          <a:lstStyle/>
          <a:p>
            <a:pPr algn="l"/>
            <a:r>
              <a:rPr lang="pt-BR" altLang="pt-BR"/>
              <a:t>Métodos de medición</a:t>
            </a:r>
            <a:endParaRPr lang="en-GB" altLang="en-US"/>
          </a:p>
        </p:txBody>
      </p:sp>
      <p:sp>
        <p:nvSpPr>
          <p:cNvPr id="12291" name="Content Placeholder 2">
            <a:extLst>
              <a:ext uri="{FF2B5EF4-FFF2-40B4-BE49-F238E27FC236}">
                <a16:creationId xmlns="" xmlns:a16="http://schemas.microsoft.com/office/drawing/2014/main" id="{2BAC2EB9-C8FF-4226-9E17-E1491F532446}"/>
              </a:ext>
            </a:extLst>
          </p:cNvPr>
          <p:cNvSpPr>
            <a:spLocks noGrp="1"/>
          </p:cNvSpPr>
          <p:nvPr>
            <p:ph idx="1"/>
          </p:nvPr>
        </p:nvSpPr>
        <p:spPr>
          <a:xfrm>
            <a:off x="228600" y="1371600"/>
            <a:ext cx="8915400" cy="4800600"/>
          </a:xfrm>
        </p:spPr>
        <p:txBody>
          <a:bodyPr/>
          <a:lstStyle/>
          <a:p>
            <a:pPr algn="just"/>
            <a:r>
              <a:rPr lang="es-ES_tradnl" altLang="pt-BR" sz="2400" dirty="0"/>
              <a:t>Medición directa:</a:t>
            </a:r>
          </a:p>
          <a:p>
            <a:pPr lvl="1" algn="just"/>
            <a:r>
              <a:rPr lang="es-ES_tradnl" altLang="pt-BR" sz="2400" dirty="0"/>
              <a:t>detectar contaminación directamente utilizando equipos;</a:t>
            </a:r>
          </a:p>
          <a:p>
            <a:pPr lvl="1" algn="just"/>
            <a:r>
              <a:rPr lang="es-ES_tradnl" altLang="pt-BR" sz="2400" dirty="0"/>
              <a:t>se usa para detectar tanto contaminación no transferible (fijas) como transferible (suelta</a:t>
            </a:r>
            <a:r>
              <a:rPr lang="es-ES_tradnl" altLang="pt-BR" sz="2400" dirty="0" smtClean="0"/>
              <a:t>).</a:t>
            </a:r>
            <a:endParaRPr lang="es-ES_tradnl" altLang="pt-BR" sz="2400" dirty="0"/>
          </a:p>
          <a:p>
            <a:pPr lvl="1" algn="just"/>
            <a:endParaRPr lang="es-ES_tradnl" altLang="pt-BR" sz="2400" dirty="0">
              <a:solidFill>
                <a:schemeClr val="tx1"/>
              </a:solidFill>
            </a:endParaRPr>
          </a:p>
          <a:p>
            <a:pPr algn="just"/>
            <a:r>
              <a:rPr lang="es-ES_tradnl" altLang="pt-BR" sz="2400" dirty="0"/>
              <a:t>Medición indirecta:</a:t>
            </a:r>
          </a:p>
          <a:p>
            <a:pPr lvl="1" algn="just"/>
            <a:r>
              <a:rPr lang="es-ES_tradnl" altLang="pt-BR" sz="2400" dirty="0"/>
              <a:t>usando frotador seco o húmedo;</a:t>
            </a:r>
          </a:p>
          <a:p>
            <a:pPr lvl="1" algn="just"/>
            <a:r>
              <a:rPr lang="es-ES_tradnl" altLang="pt-BR" sz="2400" dirty="0"/>
              <a:t>detección de contaminación en el frotador con </a:t>
            </a:r>
            <a:r>
              <a:rPr lang="es-ES_tradnl" altLang="es-ES_tradnl" sz="2400" dirty="0"/>
              <a:t>equipos de conteo;</a:t>
            </a:r>
          </a:p>
          <a:p>
            <a:pPr lvl="1" algn="just"/>
            <a:r>
              <a:rPr lang="es-ES_tradnl" altLang="pt-BR" sz="2400" dirty="0"/>
              <a:t>se utiliza para detectar sólo la contaminación transferible (suelta).</a:t>
            </a:r>
            <a:endParaRPr lang="es-ES_tradnl" altLang="pt-B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 xmlns:a16="http://schemas.microsoft.com/office/drawing/2014/main" id="{CBF54CEB-B9D5-4D89-B68C-772145F36E4B}"/>
              </a:ext>
            </a:extLst>
          </p:cNvPr>
          <p:cNvSpPr>
            <a:spLocks noGrp="1"/>
          </p:cNvSpPr>
          <p:nvPr>
            <p:ph type="title"/>
          </p:nvPr>
        </p:nvSpPr>
        <p:spPr/>
        <p:txBody>
          <a:bodyPr/>
          <a:lstStyle/>
          <a:p>
            <a:pPr algn="l"/>
            <a:r>
              <a:rPr lang="en-GB" altLang="pt-BR"/>
              <a:t>Medición directa</a:t>
            </a:r>
          </a:p>
        </p:txBody>
      </p:sp>
      <p:sp>
        <p:nvSpPr>
          <p:cNvPr id="13315" name="Content Placeholder 2">
            <a:extLst>
              <a:ext uri="{FF2B5EF4-FFF2-40B4-BE49-F238E27FC236}">
                <a16:creationId xmlns="" xmlns:a16="http://schemas.microsoft.com/office/drawing/2014/main" id="{842DF3C7-8168-41E9-AAB5-70FA58A09DA9}"/>
              </a:ext>
            </a:extLst>
          </p:cNvPr>
          <p:cNvSpPr>
            <a:spLocks noGrp="1"/>
          </p:cNvSpPr>
          <p:nvPr>
            <p:ph idx="1"/>
          </p:nvPr>
        </p:nvSpPr>
        <p:spPr>
          <a:xfrm>
            <a:off x="274638" y="1447800"/>
            <a:ext cx="8593137" cy="5105400"/>
          </a:xfrm>
        </p:spPr>
        <p:txBody>
          <a:bodyPr/>
          <a:lstStyle/>
          <a:p>
            <a:pPr>
              <a:lnSpc>
                <a:spcPct val="90000"/>
              </a:lnSpc>
            </a:pPr>
            <a:r>
              <a:rPr lang="es-ES" altLang="es-ES_tradnl" sz="2400" dirty="0"/>
              <a:t>El barrido de la superficie se deberá hacer usando la salida auditiva. Cuando se ha encontrado el área contaminada, </a:t>
            </a:r>
            <a:r>
              <a:rPr lang="es-ES" altLang="es-ES_tradnl" sz="2400" dirty="0" smtClean="0"/>
              <a:t>el </a:t>
            </a:r>
            <a:r>
              <a:rPr lang="es-ES" altLang="es-ES_tradnl" sz="2400" dirty="0"/>
              <a:t>equipo se debe sostener rígido y la lectura se debe usar para estimar la contaminación superficial.</a:t>
            </a:r>
            <a:endParaRPr lang="es-ES" altLang="es-ES_tradnl" sz="2800" dirty="0"/>
          </a:p>
          <a:p>
            <a:endParaRPr lang="es-ES" altLang="en-US" sz="2400" dirty="0"/>
          </a:p>
          <a:p>
            <a:r>
              <a:rPr lang="pt-BR" altLang="pt-BR" sz="2400" dirty="0"/>
              <a:t>Medidas integradas </a:t>
            </a:r>
            <a:r>
              <a:rPr lang="pt-BR" altLang="pt-BR" sz="2400" dirty="0" err="1"/>
              <a:t>pueden</a:t>
            </a:r>
            <a:r>
              <a:rPr lang="pt-BR" altLang="pt-BR" sz="2400" dirty="0"/>
              <a:t> ser usadas </a:t>
            </a:r>
            <a:r>
              <a:rPr lang="es-ES" altLang="pt-BR" sz="2400" dirty="0"/>
              <a:t>para detectar niveles más bajos y hacer mediciones más repetibles. </a:t>
            </a:r>
          </a:p>
          <a:p>
            <a:endParaRPr lang="es-ES" altLang="pt-BR" sz="2400" dirty="0"/>
          </a:p>
          <a:p>
            <a:r>
              <a:rPr lang="es-ES" altLang="pt-BR" sz="2400" dirty="0"/>
              <a:t>No mover el equipo e integrar la cuenta durante un corto período de tiempo, por ejemplo, 10 segundos.</a:t>
            </a:r>
            <a:endParaRPr lang="en-US" altLang="en-US" dirty="0"/>
          </a:p>
          <a:p>
            <a:pPr algn="just"/>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 xmlns:a16="http://schemas.microsoft.com/office/drawing/2014/main" id="{8D397027-3790-4C15-BA2B-FB044D4BAAC3}"/>
              </a:ext>
            </a:extLst>
          </p:cNvPr>
          <p:cNvSpPr>
            <a:spLocks noGrp="1"/>
          </p:cNvSpPr>
          <p:nvPr>
            <p:ph type="title"/>
          </p:nvPr>
        </p:nvSpPr>
        <p:spPr/>
        <p:txBody>
          <a:bodyPr/>
          <a:lstStyle/>
          <a:p>
            <a:pPr algn="l"/>
            <a:r>
              <a:rPr lang="en-GB" altLang="pt-BR"/>
              <a:t>Medición directa</a:t>
            </a:r>
          </a:p>
        </p:txBody>
      </p:sp>
      <p:sp>
        <p:nvSpPr>
          <p:cNvPr id="3" name="Content Placeholder 2">
            <a:extLst>
              <a:ext uri="{FF2B5EF4-FFF2-40B4-BE49-F238E27FC236}">
                <a16:creationId xmlns="" xmlns:a16="http://schemas.microsoft.com/office/drawing/2014/main" id="{FB1EBFD9-CDF7-41F1-8B55-B74D0C634055}"/>
              </a:ext>
            </a:extLst>
          </p:cNvPr>
          <p:cNvSpPr>
            <a:spLocks noGrp="1"/>
          </p:cNvSpPr>
          <p:nvPr>
            <p:ph idx="1"/>
          </p:nvPr>
        </p:nvSpPr>
        <p:spPr>
          <a:xfrm>
            <a:off x="228600" y="1676400"/>
            <a:ext cx="8686800" cy="3733800"/>
          </a:xfrm>
        </p:spPr>
        <p:txBody>
          <a:bodyPr/>
          <a:lstStyle/>
          <a:p>
            <a:pPr marL="0" indent="0" algn="just">
              <a:buFontTx/>
              <a:buNone/>
              <a:defRPr/>
            </a:pPr>
            <a:r>
              <a:rPr lang="es-ES_tradnl" sz="2400" dirty="0"/>
              <a:t>Considerar:</a:t>
            </a:r>
          </a:p>
          <a:p>
            <a:pPr marL="0" indent="0" algn="just">
              <a:buFontTx/>
              <a:buNone/>
              <a:defRPr/>
            </a:pPr>
            <a:endParaRPr lang="es-ES_tradnl" sz="2400" dirty="0"/>
          </a:p>
          <a:p>
            <a:pPr algn="just">
              <a:defRPr/>
            </a:pPr>
            <a:r>
              <a:rPr lang="es-ES_tradnl" sz="2400" dirty="0"/>
              <a:t>el tipo y la ubicación de la contaminación;</a:t>
            </a:r>
          </a:p>
          <a:p>
            <a:pPr algn="just">
              <a:defRPr/>
            </a:pPr>
            <a:r>
              <a:rPr lang="es-ES_tradnl" sz="2400" dirty="0"/>
              <a:t>el área a monitorear;</a:t>
            </a:r>
          </a:p>
          <a:p>
            <a:pPr>
              <a:defRPr/>
            </a:pPr>
            <a:r>
              <a:rPr lang="es-ES_tradnl" sz="2400" dirty="0"/>
              <a:t>la distancia entre el detector y la superficie, y</a:t>
            </a:r>
          </a:p>
          <a:p>
            <a:pPr>
              <a:defRPr/>
            </a:pPr>
            <a:r>
              <a:rPr lang="es-ES_tradnl" sz="2400" dirty="0"/>
              <a:t>la velocidad de la monitorización.</a:t>
            </a:r>
            <a:endParaRPr lang="es-ES_tradnl" sz="2800" dirty="0"/>
          </a:p>
        </p:txBody>
      </p:sp>
      <p:pic>
        <p:nvPicPr>
          <p:cNvPr id="14340" name="Picture 2">
            <a:extLst>
              <a:ext uri="{FF2B5EF4-FFF2-40B4-BE49-F238E27FC236}">
                <a16:creationId xmlns="" xmlns:a16="http://schemas.microsoft.com/office/drawing/2014/main" id="{9690A501-A3C3-4075-9B40-A4DB7FEB9C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3833813"/>
            <a:ext cx="1766888"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 xmlns:a16="http://schemas.microsoft.com/office/drawing/2014/main" id="{6F12CB7A-F067-4F65-968D-DA38D3FF9671}"/>
              </a:ext>
            </a:extLst>
          </p:cNvPr>
          <p:cNvSpPr>
            <a:spLocks noGrp="1"/>
          </p:cNvSpPr>
          <p:nvPr>
            <p:ph type="title"/>
          </p:nvPr>
        </p:nvSpPr>
        <p:spPr>
          <a:xfrm>
            <a:off x="304800" y="152400"/>
            <a:ext cx="8534400" cy="762000"/>
          </a:xfrm>
        </p:spPr>
        <p:txBody>
          <a:bodyPr/>
          <a:lstStyle/>
          <a:p>
            <a:pPr algn="l"/>
            <a:r>
              <a:rPr lang="en-GB" altLang="pt-BR"/>
              <a:t>Medición directa</a:t>
            </a:r>
            <a:endParaRPr lang="es-ES" altLang="pt-BR"/>
          </a:p>
        </p:txBody>
      </p:sp>
      <p:sp>
        <p:nvSpPr>
          <p:cNvPr id="3" name="Content Placeholder 2">
            <a:extLst>
              <a:ext uri="{FF2B5EF4-FFF2-40B4-BE49-F238E27FC236}">
                <a16:creationId xmlns="" xmlns:a16="http://schemas.microsoft.com/office/drawing/2014/main" id="{67C5F8DD-4E91-4537-9BD0-621B9D93AFF9}"/>
              </a:ext>
            </a:extLst>
          </p:cNvPr>
          <p:cNvSpPr>
            <a:spLocks noGrp="1"/>
          </p:cNvSpPr>
          <p:nvPr>
            <p:ph idx="1"/>
          </p:nvPr>
        </p:nvSpPr>
        <p:spPr>
          <a:xfrm>
            <a:off x="228600" y="1295400"/>
            <a:ext cx="8839200" cy="5486400"/>
          </a:xfrm>
        </p:spPr>
        <p:txBody>
          <a:bodyPr/>
          <a:lstStyle/>
          <a:p>
            <a:pPr marL="0" indent="0" algn="just">
              <a:buFontTx/>
              <a:buNone/>
              <a:defRPr/>
            </a:pPr>
            <a:r>
              <a:rPr lang="es-ES" sz="2400" dirty="0"/>
              <a:t>Considerar el tipo y ubicación de la contaminación.</a:t>
            </a:r>
          </a:p>
          <a:p>
            <a:pPr algn="just">
              <a:defRPr/>
            </a:pPr>
            <a:endParaRPr lang="en-GB" sz="2400" dirty="0"/>
          </a:p>
          <a:p>
            <a:pPr algn="just">
              <a:defRPr/>
            </a:pPr>
            <a:r>
              <a:rPr lang="es-ES" sz="2400" dirty="0"/>
              <a:t>Presencia de agua/grasa/suciedad/pintura/cera en la superficie (considere auto-absorción).</a:t>
            </a:r>
          </a:p>
          <a:p>
            <a:pPr algn="just">
              <a:defRPr/>
            </a:pPr>
            <a:endParaRPr lang="es-ES" sz="2400" dirty="0"/>
          </a:p>
          <a:p>
            <a:pPr algn="just">
              <a:defRPr/>
            </a:pPr>
            <a:r>
              <a:rPr lang="es-ES" sz="2400" dirty="0"/>
              <a:t>El tipo y energía de la radiación emitida de la superficie y u</a:t>
            </a:r>
            <a:r>
              <a:rPr lang="pt-BR" sz="2400" dirty="0" err="1"/>
              <a:t>niformidad</a:t>
            </a:r>
            <a:r>
              <a:rPr lang="pt-BR" sz="2400" dirty="0"/>
              <a:t> de </a:t>
            </a:r>
            <a:r>
              <a:rPr lang="pt-BR" sz="2400" dirty="0" err="1"/>
              <a:t>la</a:t>
            </a:r>
            <a:r>
              <a:rPr lang="pt-BR" sz="2400" dirty="0"/>
              <a:t> </a:t>
            </a:r>
            <a:r>
              <a:rPr lang="pt-BR" sz="2400" dirty="0" err="1"/>
              <a:t>contaminación</a:t>
            </a:r>
            <a:r>
              <a:rPr lang="pt-BR" sz="2400" dirty="0"/>
              <a:t>.</a:t>
            </a:r>
          </a:p>
          <a:p>
            <a:pPr algn="just">
              <a:defRPr/>
            </a:pPr>
            <a:endParaRPr lang="pt-BR" sz="2400" dirty="0"/>
          </a:p>
          <a:p>
            <a:pPr algn="just">
              <a:defRPr/>
            </a:pPr>
            <a:r>
              <a:rPr lang="es-ES" sz="2400" dirty="0"/>
              <a:t>Otras fuentes de radiación en las cercanías</a:t>
            </a:r>
            <a:r>
              <a:rPr lang="en-GB" sz="2400" dirty="0" smtClean="0"/>
              <a:t>. </a:t>
            </a:r>
            <a:r>
              <a:rPr lang="es-ES" sz="2400" dirty="0"/>
              <a:t>Es posible que sea necesario remover fuentes o blindar la fuente apropiadamente antes de que se inicie la monitorización de contaminación.</a:t>
            </a:r>
            <a:endParaRPr lang="en-GB"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 xmlns:a16="http://schemas.microsoft.com/office/drawing/2014/main" id="{55B3DCA4-05F3-4A28-A0A4-6E13F9461660}"/>
              </a:ext>
            </a:extLst>
          </p:cNvPr>
          <p:cNvSpPr>
            <a:spLocks noGrp="1"/>
          </p:cNvSpPr>
          <p:nvPr>
            <p:ph type="title"/>
          </p:nvPr>
        </p:nvSpPr>
        <p:spPr/>
        <p:txBody>
          <a:bodyPr/>
          <a:lstStyle/>
          <a:p>
            <a:pPr algn="l"/>
            <a:r>
              <a:rPr lang="en-GB" altLang="pt-BR"/>
              <a:t>Medición directa</a:t>
            </a:r>
            <a:endParaRPr lang="en-GB" altLang="en-US"/>
          </a:p>
        </p:txBody>
      </p:sp>
      <p:sp>
        <p:nvSpPr>
          <p:cNvPr id="16387" name="Content Placeholder 2">
            <a:extLst>
              <a:ext uri="{FF2B5EF4-FFF2-40B4-BE49-F238E27FC236}">
                <a16:creationId xmlns="" xmlns:a16="http://schemas.microsoft.com/office/drawing/2014/main" id="{79D2AAD7-EBCF-4018-8F5C-1133DD10904E}"/>
              </a:ext>
            </a:extLst>
          </p:cNvPr>
          <p:cNvSpPr>
            <a:spLocks noGrp="1"/>
          </p:cNvSpPr>
          <p:nvPr>
            <p:ph idx="1"/>
          </p:nvPr>
        </p:nvSpPr>
        <p:spPr>
          <a:xfrm>
            <a:off x="228600" y="1371600"/>
            <a:ext cx="8593138" cy="4572000"/>
          </a:xfrm>
        </p:spPr>
        <p:txBody>
          <a:bodyPr/>
          <a:lstStyle/>
          <a:p>
            <a:pPr marL="0" indent="0" algn="just">
              <a:buFontTx/>
              <a:buNone/>
            </a:pPr>
            <a:r>
              <a:rPr lang="es-ES_tradnl" altLang="en-US" sz="2400" b="1" dirty="0"/>
              <a:t> </a:t>
            </a:r>
            <a:r>
              <a:rPr lang="es-ES_tradnl" altLang="es-ES_tradnl" sz="2400" dirty="0"/>
              <a:t>Considerar</a:t>
            </a:r>
            <a:r>
              <a:rPr lang="es-ES_tradnl" altLang="en-US" sz="2400" dirty="0"/>
              <a:t> el área a monitorear:</a:t>
            </a:r>
          </a:p>
          <a:p>
            <a:pPr marL="0" indent="0" algn="just">
              <a:buFontTx/>
              <a:buNone/>
            </a:pPr>
            <a:endParaRPr lang="es-ES_tradnl" altLang="en-US" sz="2400" b="1" dirty="0"/>
          </a:p>
          <a:p>
            <a:pPr lvl="1" algn="just"/>
            <a:r>
              <a:rPr lang="es-ES_tradnl" altLang="en-US" sz="2400" dirty="0"/>
              <a:t>La ventana del detector define el área mínima promedio.</a:t>
            </a:r>
          </a:p>
          <a:p>
            <a:pPr lvl="1" algn="just"/>
            <a:endParaRPr lang="es-ES_tradnl" altLang="en-US" sz="2400" dirty="0"/>
          </a:p>
          <a:p>
            <a:pPr lvl="1" algn="just"/>
            <a:r>
              <a:rPr lang="es-ES_tradnl" altLang="en-US" sz="2400" dirty="0"/>
              <a:t>Para superficies como suelo, paredes, etc., la contaminación debe promediarse en un área de 1000 cm</a:t>
            </a:r>
            <a:r>
              <a:rPr lang="es-ES_tradnl" altLang="en-US" sz="2400" baseline="30000" dirty="0"/>
              <a:t>2</a:t>
            </a:r>
            <a:r>
              <a:rPr lang="es-ES_tradnl" altLang="en-US" sz="2400" dirty="0"/>
              <a:t> o menos.</a:t>
            </a:r>
          </a:p>
          <a:p>
            <a:pPr lvl="1" algn="just"/>
            <a:endParaRPr lang="es-ES_tradnl" altLang="en-US" sz="2400" dirty="0"/>
          </a:p>
          <a:p>
            <a:pPr lvl="1" algn="just"/>
            <a:r>
              <a:rPr lang="es-ES_tradnl" altLang="pt-BR" sz="2400" dirty="0"/>
              <a:t>Normas nacionales pueden indicar el área máxima </a:t>
            </a:r>
            <a:r>
              <a:rPr lang="es-ES_tradnl" altLang="pt-BR" sz="2400" dirty="0" smtClean="0"/>
              <a:t>promedio.</a:t>
            </a:r>
            <a:endParaRPr lang="es-ES_tradnl" alt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 xmlns:a16="http://schemas.microsoft.com/office/drawing/2014/main" id="{98F57EA6-CBD6-4C56-A185-112DB4D2B44E}"/>
              </a:ext>
            </a:extLst>
          </p:cNvPr>
          <p:cNvSpPr>
            <a:spLocks noGrp="1"/>
          </p:cNvSpPr>
          <p:nvPr>
            <p:ph type="title"/>
          </p:nvPr>
        </p:nvSpPr>
        <p:spPr/>
        <p:txBody>
          <a:bodyPr/>
          <a:lstStyle/>
          <a:p>
            <a:pPr algn="l"/>
            <a:r>
              <a:rPr lang="en-GB" altLang="pt-BR"/>
              <a:t>Medición directa</a:t>
            </a:r>
            <a:endParaRPr lang="es-ES" altLang="pt-BR"/>
          </a:p>
        </p:txBody>
      </p:sp>
      <p:sp>
        <p:nvSpPr>
          <p:cNvPr id="3" name="Content Placeholder 2">
            <a:extLst>
              <a:ext uri="{FF2B5EF4-FFF2-40B4-BE49-F238E27FC236}">
                <a16:creationId xmlns="" xmlns:a16="http://schemas.microsoft.com/office/drawing/2014/main" id="{AFFF02BF-F99B-4519-BAC5-75192F632468}"/>
              </a:ext>
            </a:extLst>
          </p:cNvPr>
          <p:cNvSpPr>
            <a:spLocks noGrp="1"/>
          </p:cNvSpPr>
          <p:nvPr>
            <p:ph idx="1"/>
          </p:nvPr>
        </p:nvSpPr>
        <p:spPr>
          <a:xfrm>
            <a:off x="228600" y="1371600"/>
            <a:ext cx="8686800" cy="5029200"/>
          </a:xfrm>
        </p:spPr>
        <p:txBody>
          <a:bodyPr/>
          <a:lstStyle/>
          <a:p>
            <a:pPr marL="0" indent="0" algn="just">
              <a:buFontTx/>
              <a:buNone/>
              <a:defRPr/>
            </a:pPr>
            <a:r>
              <a:rPr lang="es-ES_tradnl" altLang="en-US" sz="2400" dirty="0"/>
              <a:t> </a:t>
            </a:r>
            <a:r>
              <a:rPr lang="es-ES_tradnl" sz="2400" dirty="0"/>
              <a:t>Considerar</a:t>
            </a:r>
            <a:r>
              <a:rPr lang="es-ES_tradnl" altLang="en-US" sz="2400" dirty="0"/>
              <a:t> la d</a:t>
            </a:r>
            <a:r>
              <a:rPr lang="es-ES_tradnl" sz="2400" dirty="0"/>
              <a:t>istancia detector – superficie:</a:t>
            </a:r>
          </a:p>
          <a:p>
            <a:pPr marL="0" indent="0" algn="just">
              <a:buFontTx/>
              <a:buNone/>
              <a:defRPr/>
            </a:pPr>
            <a:endParaRPr lang="es-ES_tradnl" sz="2400" b="1" dirty="0"/>
          </a:p>
          <a:p>
            <a:pPr algn="just">
              <a:defRPr/>
            </a:pPr>
            <a:r>
              <a:rPr lang="es-ES_tradnl" sz="2400" dirty="0"/>
              <a:t>Emisores alfa y beta de baja energía se detectarán si la distancia entre </a:t>
            </a:r>
            <a:r>
              <a:rPr lang="es-ES_tradnl" sz="2400" dirty="0" smtClean="0"/>
              <a:t>sonda </a:t>
            </a:r>
            <a:r>
              <a:rPr lang="es-ES_tradnl" sz="2400" dirty="0"/>
              <a:t>y superficie no es superior a unos pocos milímetros debido al corto alcance de estas partículas.</a:t>
            </a:r>
          </a:p>
          <a:p>
            <a:pPr algn="just">
              <a:defRPr/>
            </a:pPr>
            <a:endParaRPr lang="es-ES_tradnl" sz="2400" dirty="0"/>
          </a:p>
          <a:p>
            <a:pPr algn="just">
              <a:defRPr/>
            </a:pPr>
            <a:r>
              <a:rPr lang="es-ES_tradnl" sz="2400" dirty="0"/>
              <a:t>Nunca permita que la sonda </a:t>
            </a:r>
            <a:r>
              <a:rPr lang="es-ES" sz="2400" dirty="0"/>
              <a:t>toque la superficie ya que podría contaminar la sonda. (p. ej.: utilice un espaciador).</a:t>
            </a:r>
            <a:endParaRPr lang="en-GB"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31C96F8-711F-4C84-8933-AF843E43B100}"/>
              </a:ext>
            </a:extLst>
          </p:cNvPr>
          <p:cNvSpPr>
            <a:spLocks noGrp="1"/>
          </p:cNvSpPr>
          <p:nvPr>
            <p:ph idx="1"/>
          </p:nvPr>
        </p:nvSpPr>
        <p:spPr>
          <a:xfrm>
            <a:off x="304800" y="1295400"/>
            <a:ext cx="8593138" cy="4572000"/>
          </a:xfrm>
        </p:spPr>
        <p:txBody>
          <a:bodyPr/>
          <a:lstStyle/>
          <a:p>
            <a:pPr marL="0" indent="0" algn="just">
              <a:buFontTx/>
              <a:buNone/>
              <a:defRPr/>
            </a:pPr>
            <a:r>
              <a:rPr lang="es-ES_tradnl" altLang="en-US" sz="2400" b="1" dirty="0"/>
              <a:t> </a:t>
            </a:r>
            <a:r>
              <a:rPr lang="es-ES_tradnl" sz="2400" dirty="0"/>
              <a:t>Considerar</a:t>
            </a:r>
            <a:r>
              <a:rPr lang="es-ES_tradnl" altLang="en-US" sz="2400" dirty="0"/>
              <a:t> </a:t>
            </a:r>
            <a:r>
              <a:rPr lang="es-ES" altLang="en-US" sz="2400" dirty="0"/>
              <a:t>l</a:t>
            </a:r>
            <a:r>
              <a:rPr lang="es-ES" sz="2400" dirty="0"/>
              <a:t>a velocidad de la monitorización:</a:t>
            </a:r>
          </a:p>
          <a:p>
            <a:pPr marL="0" indent="0" algn="just">
              <a:buFontTx/>
              <a:buNone/>
              <a:defRPr/>
            </a:pPr>
            <a:endParaRPr lang="en-GB" sz="2400" dirty="0"/>
          </a:p>
          <a:p>
            <a:pPr algn="just">
              <a:defRPr/>
            </a:pPr>
            <a:endParaRPr lang="en-GB" sz="2400" dirty="0">
              <a:solidFill>
                <a:schemeClr val="tx1"/>
              </a:solidFill>
            </a:endParaRPr>
          </a:p>
          <a:p>
            <a:pPr algn="just">
              <a:defRPr/>
            </a:pPr>
            <a:r>
              <a:rPr lang="es-ES" sz="2400" dirty="0"/>
              <a:t>Generalmente se recomienda a partir de la experiencia práctica una velocidad del</a:t>
            </a:r>
            <a:r>
              <a:rPr lang="es-ES" altLang="es-ES_tradnl" sz="2400" dirty="0"/>
              <a:t> barrido como</a:t>
            </a:r>
            <a:r>
              <a:rPr lang="es-ES_tradnl" sz="2400" dirty="0"/>
              <a:t> una dimensión del detector por segundo.</a:t>
            </a:r>
            <a:endParaRPr lang="es-ES" sz="2400" dirty="0"/>
          </a:p>
          <a:p>
            <a:pPr algn="just">
              <a:defRPr/>
            </a:pPr>
            <a:endParaRPr lang="en-GB" sz="2400" dirty="0"/>
          </a:p>
          <a:p>
            <a:pPr algn="just">
              <a:defRPr/>
            </a:pPr>
            <a:r>
              <a:rPr lang="es-ES" sz="2400" dirty="0"/>
              <a:t>Cuanto más rápido sea el movimiento, menor será el nivel de </a:t>
            </a:r>
            <a:r>
              <a:rPr lang="es-ES" sz="2400" dirty="0" smtClean="0"/>
              <a:t>detección.</a:t>
            </a:r>
            <a:endParaRPr lang="en-GB" sz="2800" dirty="0"/>
          </a:p>
          <a:p>
            <a:pPr algn="just">
              <a:defRPr/>
            </a:pPr>
            <a:endParaRPr lang="en-GB" dirty="0"/>
          </a:p>
        </p:txBody>
      </p:sp>
      <p:sp>
        <p:nvSpPr>
          <p:cNvPr id="18435" name="Title 1">
            <a:extLst>
              <a:ext uri="{FF2B5EF4-FFF2-40B4-BE49-F238E27FC236}">
                <a16:creationId xmlns="" xmlns:a16="http://schemas.microsoft.com/office/drawing/2014/main" id="{3C60AB61-1633-4169-A4E1-48FB73E37F97}"/>
              </a:ext>
            </a:extLst>
          </p:cNvPr>
          <p:cNvSpPr>
            <a:spLocks noGrp="1"/>
          </p:cNvSpPr>
          <p:nvPr>
            <p:ph type="title"/>
          </p:nvPr>
        </p:nvSpPr>
        <p:spPr/>
        <p:txBody>
          <a:bodyPr/>
          <a:lstStyle/>
          <a:p>
            <a:pPr algn="l"/>
            <a:r>
              <a:rPr lang="en-GB" altLang="pt-BR"/>
              <a:t>Medición directa</a:t>
            </a:r>
            <a:endParaRPr lang="es-E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 xmlns:a16="http://schemas.microsoft.com/office/drawing/2014/main" id="{55D536C3-8817-44F9-B21A-2B17AEF75246}"/>
              </a:ext>
            </a:extLst>
          </p:cNvPr>
          <p:cNvSpPr>
            <a:spLocks noGrp="1"/>
          </p:cNvSpPr>
          <p:nvPr>
            <p:ph type="title"/>
          </p:nvPr>
        </p:nvSpPr>
        <p:spPr>
          <a:xfrm>
            <a:off x="304800" y="228600"/>
            <a:ext cx="8534400" cy="762000"/>
          </a:xfrm>
        </p:spPr>
        <p:txBody>
          <a:bodyPr/>
          <a:lstStyle/>
          <a:p>
            <a:pPr algn="l"/>
            <a:r>
              <a:rPr lang="en-GB" altLang="pt-BR"/>
              <a:t>Medición directa </a:t>
            </a:r>
            <a:r>
              <a:rPr lang="en-GB" altLang="en-US"/>
              <a:t>– </a:t>
            </a:r>
            <a:r>
              <a:rPr lang="es-ES" altLang="en-US"/>
              <a:t>ejemplo de cálculo</a:t>
            </a:r>
            <a:endParaRPr lang="en-GB" altLang="en-US"/>
          </a:p>
        </p:txBody>
      </p:sp>
      <p:sp>
        <p:nvSpPr>
          <p:cNvPr id="19459" name="Content Placeholder 2">
            <a:extLst>
              <a:ext uri="{FF2B5EF4-FFF2-40B4-BE49-F238E27FC236}">
                <a16:creationId xmlns="" xmlns:a16="http://schemas.microsoft.com/office/drawing/2014/main" id="{DF9859ED-5B0C-484D-9F2E-B92F7A948A84}"/>
              </a:ext>
            </a:extLst>
          </p:cNvPr>
          <p:cNvSpPr>
            <a:spLocks noGrp="1"/>
          </p:cNvSpPr>
          <p:nvPr>
            <p:ph idx="1"/>
          </p:nvPr>
        </p:nvSpPr>
        <p:spPr>
          <a:xfrm>
            <a:off x="76200" y="1524000"/>
            <a:ext cx="8593138" cy="4572000"/>
          </a:xfrm>
        </p:spPr>
        <p:txBody>
          <a:bodyPr/>
          <a:lstStyle/>
          <a:p>
            <a:r>
              <a:rPr lang="es-ES_tradnl" altLang="pt-BR" sz="2400"/>
              <a:t>Eficiencia de conteo </a:t>
            </a:r>
            <a:r>
              <a:rPr lang="es-ES_tradnl" altLang="en-US" sz="2400"/>
              <a:t>= 5%, </a:t>
            </a:r>
            <a:r>
              <a:rPr lang="es-ES_tradnl" altLang="pt-BR" sz="2400"/>
              <a:t>Área de la ventana del detector </a:t>
            </a:r>
            <a:r>
              <a:rPr lang="es-ES_tradnl" altLang="en-US" sz="2400"/>
              <a:t>= 50 cm</a:t>
            </a:r>
            <a:r>
              <a:rPr lang="es-ES_tradnl" altLang="en-US" sz="2400" baseline="30000"/>
              <a:t>2</a:t>
            </a:r>
            <a:r>
              <a:rPr lang="es-ES_tradnl" altLang="en-US" sz="2400"/>
              <a:t>, recuentos</a:t>
            </a:r>
            <a:r>
              <a:rPr lang="es-ES_tradnl" altLang="pt-BR" sz="2400"/>
              <a:t> por segundo </a:t>
            </a:r>
            <a:r>
              <a:rPr lang="es-ES_tradnl" altLang="en-US" sz="2400"/>
              <a:t>= 2,0 cps, recuentos</a:t>
            </a:r>
            <a:r>
              <a:rPr lang="es-ES_tradnl" altLang="pt-BR" sz="2400"/>
              <a:t> por segundo de radiación de fondo </a:t>
            </a:r>
            <a:r>
              <a:rPr lang="es-ES_tradnl" altLang="en-US" sz="2400"/>
              <a:t>= 0,5 cps.</a:t>
            </a:r>
          </a:p>
          <a:p>
            <a:endParaRPr lang="es-ES_tradnl" altLang="en-US"/>
          </a:p>
          <a:p>
            <a:endParaRPr lang="es-ES_tradnl" altLang="en-US"/>
          </a:p>
          <a:p>
            <a:endParaRPr lang="es-ES_tradnl" altLang="en-US"/>
          </a:p>
          <a:p>
            <a:endParaRPr lang="es-ES_tradnl" altLang="en-US"/>
          </a:p>
          <a:p>
            <a:endParaRPr lang="en-GB" altLang="en-US"/>
          </a:p>
        </p:txBody>
      </p:sp>
      <p:sp>
        <p:nvSpPr>
          <p:cNvPr id="2" name="CaixaDeTexto 1">
            <a:extLst>
              <a:ext uri="{FF2B5EF4-FFF2-40B4-BE49-F238E27FC236}">
                <a16:creationId xmlns="" xmlns:a16="http://schemas.microsoft.com/office/drawing/2014/main" id="{BB91766F-D49A-46C0-8E47-0E73E58F9474}"/>
              </a:ext>
            </a:extLst>
          </p:cNvPr>
          <p:cNvSpPr txBox="1">
            <a:spLocks noRot="1" noChangeAspect="1" noMove="1" noResize="1" noEditPoints="1" noAdjustHandles="1" noChangeArrowheads="1" noChangeShapeType="1" noTextEdit="1"/>
          </p:cNvSpPr>
          <p:nvPr/>
        </p:nvSpPr>
        <p:spPr>
          <a:xfrm>
            <a:off x="381000" y="3291411"/>
            <a:ext cx="7111883" cy="551048"/>
          </a:xfrm>
          <a:prstGeom prst="rect">
            <a:avLst/>
          </a:prstGeom>
          <a:blipFill rotWithShape="1">
            <a:blip r:embed="rId2"/>
            <a:stretch>
              <a:fillRect l="-943" b="-6667"/>
            </a:stretch>
          </a:blipFill>
        </p:spPr>
        <p:txBody>
          <a:bodyPr/>
          <a:lstStyle/>
          <a:p>
            <a:pPr>
              <a:defRPr/>
            </a:pPr>
            <a:r>
              <a:rPr lang="es-ES_tradnl">
                <a:noFill/>
                <a:latin typeface="Arial" charset="0"/>
                <a:cs typeface="Arial" charset="0"/>
              </a:rPr>
              <a:t> </a:t>
            </a:r>
          </a:p>
        </p:txBody>
      </p:sp>
      <p:sp>
        <p:nvSpPr>
          <p:cNvPr id="6" name="CaixaDeTexto 5">
            <a:extLst>
              <a:ext uri="{FF2B5EF4-FFF2-40B4-BE49-F238E27FC236}">
                <a16:creationId xmlns="" xmlns:a16="http://schemas.microsoft.com/office/drawing/2014/main" id="{9CA44E6C-FCDA-4711-AAC5-351676810519}"/>
              </a:ext>
            </a:extLst>
          </p:cNvPr>
          <p:cNvSpPr txBox="1">
            <a:spLocks noRot="1" noChangeAspect="1" noMove="1" noResize="1" noEditPoints="1" noAdjustHandles="1" noChangeArrowheads="1" noChangeShapeType="1" noTextEdit="1"/>
          </p:cNvSpPr>
          <p:nvPr/>
        </p:nvSpPr>
        <p:spPr>
          <a:xfrm>
            <a:off x="1703603" y="4629090"/>
            <a:ext cx="4849597" cy="400110"/>
          </a:xfrm>
          <a:prstGeom prst="rect">
            <a:avLst/>
          </a:prstGeom>
          <a:blipFill rotWithShape="1">
            <a:blip r:embed="rId3"/>
            <a:stretch>
              <a:fillRect l="-1256" t="-6061" b="-27273"/>
            </a:stretch>
          </a:blipFill>
        </p:spPr>
        <p:txBody>
          <a:bodyPr/>
          <a:lstStyle/>
          <a:p>
            <a:pPr>
              <a:defRPr/>
            </a:pPr>
            <a:r>
              <a:rPr lang="es-ES_tradnl">
                <a:noFill/>
                <a:latin typeface="Arial" charset="0"/>
                <a:cs typeface="Arial"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a:extLst>
              <a:ext uri="{FF2B5EF4-FFF2-40B4-BE49-F238E27FC236}">
                <a16:creationId xmlns="" xmlns:a16="http://schemas.microsoft.com/office/drawing/2014/main" id="{3B447D37-A20C-4BE1-8476-F44233EA85AA}"/>
              </a:ext>
            </a:extLst>
          </p:cNvPr>
          <p:cNvSpPr>
            <a:spLocks noGrp="1"/>
          </p:cNvSpPr>
          <p:nvPr>
            <p:ph idx="1"/>
          </p:nvPr>
        </p:nvSpPr>
        <p:spPr>
          <a:xfrm>
            <a:off x="152400" y="1524000"/>
            <a:ext cx="8593138" cy="4572000"/>
          </a:xfrm>
        </p:spPr>
        <p:txBody>
          <a:bodyPr/>
          <a:lstStyle/>
          <a:p>
            <a:pPr algn="just"/>
            <a:r>
              <a:rPr lang="es-ES" altLang="pt-BR" sz="2400" dirty="0"/>
              <a:t>La prueba de superficie (</a:t>
            </a:r>
            <a:r>
              <a:rPr lang="es-ES" altLang="pt-BR" sz="2400" dirty="0" err="1"/>
              <a:t>wipe</a:t>
            </a:r>
            <a:r>
              <a:rPr lang="es-ES" altLang="pt-BR" sz="2400" dirty="0"/>
              <a:t> test) se utiliza para estimar la contaminación no fija o transferible (suelta).</a:t>
            </a:r>
          </a:p>
          <a:p>
            <a:pPr algn="just"/>
            <a:endParaRPr lang="es-ES" altLang="pt-BR" sz="2400" dirty="0"/>
          </a:p>
          <a:p>
            <a:pPr algn="just"/>
            <a:r>
              <a:rPr lang="pt-BR" altLang="pt-BR" sz="2400" dirty="0"/>
              <a:t>El</a:t>
            </a:r>
            <a:r>
              <a:rPr lang="es-ES" altLang="pt-BR" sz="2400" dirty="0"/>
              <a:t> método seco o </a:t>
            </a:r>
            <a:r>
              <a:rPr lang="pt-BR" altLang="pt-BR" sz="2400" dirty="0" err="1" smtClean="0"/>
              <a:t>húmedo</a:t>
            </a:r>
            <a:r>
              <a:rPr lang="es-ES" altLang="pt-BR" sz="2400" dirty="0" smtClean="0"/>
              <a:t> </a:t>
            </a:r>
            <a:r>
              <a:rPr lang="es-ES" altLang="pt-BR" sz="2400" dirty="0"/>
              <a:t>puede ser usado. La eficiencia de la colección se mejora mojando el frotador con agua o alcohol. Para emisores alfa nunca mojar el frotador.</a:t>
            </a:r>
          </a:p>
          <a:p>
            <a:pPr algn="just"/>
            <a:endParaRPr lang="es-ES" altLang="en-US" sz="2400" dirty="0"/>
          </a:p>
          <a:p>
            <a:pPr algn="just"/>
            <a:r>
              <a:rPr lang="es-ES" altLang="pt-BR" sz="2400" dirty="0"/>
              <a:t>Las muestras pueden ser analizadas usando un monitor de contaminación en el lugar de trabajo o pueden ser analizadas en laboratorio.</a:t>
            </a:r>
            <a:endParaRPr lang="en-GB" altLang="en-US" sz="2400" dirty="0"/>
          </a:p>
        </p:txBody>
      </p:sp>
      <p:sp>
        <p:nvSpPr>
          <p:cNvPr id="20483" name="Title 1">
            <a:extLst>
              <a:ext uri="{FF2B5EF4-FFF2-40B4-BE49-F238E27FC236}">
                <a16:creationId xmlns="" xmlns:a16="http://schemas.microsoft.com/office/drawing/2014/main" id="{A649FB7F-8BD8-4FCD-BC56-BE42315CAC84}"/>
              </a:ext>
            </a:extLst>
          </p:cNvPr>
          <p:cNvSpPr>
            <a:spLocks noGrp="1"/>
          </p:cNvSpPr>
          <p:nvPr>
            <p:ph type="title"/>
          </p:nvPr>
        </p:nvSpPr>
        <p:spPr/>
        <p:txBody>
          <a:bodyPr/>
          <a:lstStyle/>
          <a:p>
            <a:pPr algn="l"/>
            <a:r>
              <a:rPr lang="en-GB" altLang="pt-BR"/>
              <a:t>Medición indirecta</a:t>
            </a:r>
            <a:endParaRPr lang="en-GB"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 xmlns:a16="http://schemas.microsoft.com/office/drawing/2014/main" id="{F00A742A-B78C-4050-8A55-400A7DE277CD}"/>
              </a:ext>
            </a:extLst>
          </p:cNvPr>
          <p:cNvSpPr>
            <a:spLocks noGrp="1"/>
          </p:cNvSpPr>
          <p:nvPr>
            <p:ph type="title"/>
          </p:nvPr>
        </p:nvSpPr>
        <p:spPr/>
        <p:txBody>
          <a:bodyPr/>
          <a:lstStyle/>
          <a:p>
            <a:pPr algn="l"/>
            <a:r>
              <a:rPr lang="en-GB" altLang="pt-BR"/>
              <a:t>Medición indirecta</a:t>
            </a:r>
            <a:endParaRPr lang="en-US" altLang="en-US"/>
          </a:p>
        </p:txBody>
      </p:sp>
      <p:sp>
        <p:nvSpPr>
          <p:cNvPr id="21507" name="Content Placeholder 2">
            <a:extLst>
              <a:ext uri="{FF2B5EF4-FFF2-40B4-BE49-F238E27FC236}">
                <a16:creationId xmlns="" xmlns:a16="http://schemas.microsoft.com/office/drawing/2014/main" id="{246E3181-F33C-402D-8009-113C65CAC0F3}"/>
              </a:ext>
            </a:extLst>
          </p:cNvPr>
          <p:cNvSpPr>
            <a:spLocks noGrp="1"/>
          </p:cNvSpPr>
          <p:nvPr>
            <p:ph idx="1"/>
          </p:nvPr>
        </p:nvSpPr>
        <p:spPr>
          <a:xfrm>
            <a:off x="274638" y="1600200"/>
            <a:ext cx="8593137" cy="3581400"/>
          </a:xfrm>
        </p:spPr>
        <p:txBody>
          <a:bodyPr/>
          <a:lstStyle/>
          <a:p>
            <a:pPr marL="342900" lvl="1" indent="-342900" algn="just"/>
            <a:r>
              <a:rPr lang="es-ES_tradnl" altLang="pt-BR" sz="2400" dirty="0"/>
              <a:t>Normalmente el área cubierta por una frotación es de 100 cm</a:t>
            </a:r>
            <a:r>
              <a:rPr lang="es-ES_tradnl" altLang="pt-BR" sz="2400" baseline="30000" dirty="0"/>
              <a:t>2</a:t>
            </a:r>
            <a:r>
              <a:rPr lang="es-ES_tradnl" altLang="pt-BR" sz="2400" dirty="0"/>
              <a:t>. Para una respuesta </a:t>
            </a:r>
            <a:r>
              <a:rPr lang="es-ES_tradnl" altLang="es-ES_tradnl" sz="2400" dirty="0"/>
              <a:t>¿está contaminado sí/no?</a:t>
            </a:r>
            <a:r>
              <a:rPr lang="es-ES_tradnl" altLang="pt-BR" sz="2400" dirty="0"/>
              <a:t>, se puede muestrear una área más grande.</a:t>
            </a:r>
          </a:p>
          <a:p>
            <a:pPr marL="342900" lvl="1" indent="-342900" algn="just"/>
            <a:endParaRPr lang="es-ES_tradnl" altLang="pt-BR" sz="2400" baseline="30000" dirty="0"/>
          </a:p>
          <a:p>
            <a:pPr algn="just"/>
            <a:r>
              <a:rPr lang="es-ES_tradnl" altLang="pt-BR" sz="2400" dirty="0"/>
              <a:t>El área de frotación puede estar establecida por regulación nacional. </a:t>
            </a:r>
          </a:p>
          <a:p>
            <a:pPr algn="just"/>
            <a:endParaRPr lang="es-ES_tradnl" altLang="en-US" sz="2400" dirty="0"/>
          </a:p>
          <a:p>
            <a:pPr algn="just"/>
            <a:r>
              <a:rPr lang="es-ES_tradnl" altLang="pt-BR" sz="2400" dirty="0"/>
              <a:t>Si no lo está, el experto cualificado debería definir el área.</a:t>
            </a:r>
          </a:p>
          <a:p>
            <a:pPr algn="just"/>
            <a:endParaRPr lang="en-US" alt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 xmlns:a16="http://schemas.microsoft.com/office/drawing/2014/main" id="{266EC89E-E891-432D-8992-A57D72BD518E}"/>
              </a:ext>
            </a:extLst>
          </p:cNvPr>
          <p:cNvSpPr>
            <a:spLocks noGrp="1"/>
          </p:cNvSpPr>
          <p:nvPr>
            <p:ph type="title"/>
          </p:nvPr>
        </p:nvSpPr>
        <p:spPr/>
        <p:txBody>
          <a:bodyPr/>
          <a:lstStyle/>
          <a:p>
            <a:pPr algn="l"/>
            <a:r>
              <a:rPr lang="en-GB" altLang="en-US" dirty="0" err="1"/>
              <a:t>Contenido</a:t>
            </a:r>
            <a:endParaRPr lang="en-GB" altLang="en-US" dirty="0"/>
          </a:p>
        </p:txBody>
      </p:sp>
      <p:sp>
        <p:nvSpPr>
          <p:cNvPr id="4099" name="Content Placeholder 2">
            <a:extLst>
              <a:ext uri="{FF2B5EF4-FFF2-40B4-BE49-F238E27FC236}">
                <a16:creationId xmlns="" xmlns:a16="http://schemas.microsoft.com/office/drawing/2014/main" id="{2065727E-894C-45DA-8283-8F69D9C90055}"/>
              </a:ext>
            </a:extLst>
          </p:cNvPr>
          <p:cNvSpPr>
            <a:spLocks noGrp="1"/>
          </p:cNvSpPr>
          <p:nvPr>
            <p:ph idx="1"/>
          </p:nvPr>
        </p:nvSpPr>
        <p:spPr>
          <a:xfrm>
            <a:off x="274638" y="1600200"/>
            <a:ext cx="8593137" cy="4267200"/>
          </a:xfrm>
        </p:spPr>
        <p:txBody>
          <a:bodyPr/>
          <a:lstStyle/>
          <a:p>
            <a:pPr algn="just"/>
            <a:r>
              <a:rPr lang="es-ES_tradnl" altLang="en-US" sz="2400"/>
              <a:t>Introducción</a:t>
            </a:r>
          </a:p>
          <a:p>
            <a:r>
              <a:rPr lang="es-ES_tradnl" altLang="en-US" sz="2400"/>
              <a:t>La técnica</a:t>
            </a:r>
          </a:p>
          <a:p>
            <a:pPr lvl="1" algn="just"/>
            <a:r>
              <a:rPr lang="es-ES_tradnl" altLang="en-US" sz="2400"/>
              <a:t>Medición directa</a:t>
            </a:r>
          </a:p>
          <a:p>
            <a:pPr lvl="1" algn="just"/>
            <a:r>
              <a:rPr lang="es-ES_tradnl" altLang="en-US" sz="2400"/>
              <a:t>Medición indirecta</a:t>
            </a:r>
          </a:p>
          <a:p>
            <a:pPr algn="just"/>
            <a:r>
              <a:rPr lang="es-ES_tradnl" altLang="pt-BR" sz="2400"/>
              <a:t>Equipos</a:t>
            </a:r>
            <a:r>
              <a:rPr lang="es-ES_tradnl" altLang="en-US" sz="2400"/>
              <a:t> </a:t>
            </a:r>
          </a:p>
          <a:p>
            <a:r>
              <a:rPr lang="es-ES_tradnl" altLang="pt-BR" sz="2400"/>
              <a:t>Calibración, verificación y pruebas</a:t>
            </a:r>
          </a:p>
          <a:p>
            <a:r>
              <a:rPr lang="es-ES_tradnl" altLang="pt-BR" sz="2400"/>
              <a:t>Medición en la práctica</a:t>
            </a:r>
          </a:p>
          <a:p>
            <a:r>
              <a:rPr lang="es-ES_tradnl" altLang="pt-BR" sz="2400"/>
              <a:t>Casos específicos y análisis de resultados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 xmlns:a16="http://schemas.microsoft.com/office/drawing/2014/main" id="{CFCC0FF2-B86C-4A05-A829-1F02F08F2585}"/>
              </a:ext>
            </a:extLst>
          </p:cNvPr>
          <p:cNvSpPr>
            <a:spLocks noGrp="1"/>
          </p:cNvSpPr>
          <p:nvPr>
            <p:ph type="title"/>
          </p:nvPr>
        </p:nvSpPr>
        <p:spPr/>
        <p:txBody>
          <a:bodyPr/>
          <a:lstStyle/>
          <a:p>
            <a:pPr algn="l"/>
            <a:r>
              <a:rPr lang="en-GB" altLang="pt-BR"/>
              <a:t>Medición indirecta</a:t>
            </a:r>
            <a:endParaRPr lang="en-US" altLang="en-US"/>
          </a:p>
        </p:txBody>
      </p:sp>
      <p:sp>
        <p:nvSpPr>
          <p:cNvPr id="22531" name="Content Placeholder 2">
            <a:extLst>
              <a:ext uri="{FF2B5EF4-FFF2-40B4-BE49-F238E27FC236}">
                <a16:creationId xmlns="" xmlns:a16="http://schemas.microsoft.com/office/drawing/2014/main" id="{F4BE2A28-3B04-419A-ADE6-161B1B46E677}"/>
              </a:ext>
            </a:extLst>
          </p:cNvPr>
          <p:cNvSpPr>
            <a:spLocks noGrp="1"/>
          </p:cNvSpPr>
          <p:nvPr>
            <p:ph idx="1"/>
          </p:nvPr>
        </p:nvSpPr>
        <p:spPr>
          <a:xfrm>
            <a:off x="274638" y="1371600"/>
            <a:ext cx="8593137" cy="4343400"/>
          </a:xfrm>
        </p:spPr>
        <p:txBody>
          <a:bodyPr/>
          <a:lstStyle/>
          <a:p>
            <a:pPr algn="just"/>
            <a:r>
              <a:rPr lang="es-ES" altLang="pt-BR" sz="2400" dirty="0"/>
              <a:t>Para contaminación localizada, use una área de 100 cm</a:t>
            </a:r>
            <a:r>
              <a:rPr lang="es-ES" altLang="pt-BR" sz="2400" baseline="30000" dirty="0"/>
              <a:t>2.</a:t>
            </a:r>
          </a:p>
          <a:p>
            <a:pPr algn="just"/>
            <a:endParaRPr lang="es-ES_tradnl" altLang="en-US" sz="2400" dirty="0"/>
          </a:p>
          <a:p>
            <a:pPr algn="just"/>
            <a:r>
              <a:rPr lang="es-ES_tradnl" altLang="pt-BR" sz="2400" dirty="0"/>
              <a:t>Subdivida áreas grandes en áreas más pequeñas y realice una prueba de </a:t>
            </a:r>
            <a:r>
              <a:rPr lang="es-ES_tradnl" altLang="pt-BR" sz="2400" dirty="0" smtClean="0"/>
              <a:t>superficie </a:t>
            </a:r>
            <a:r>
              <a:rPr lang="es-ES_tradnl" altLang="pt-BR" sz="2400" dirty="0"/>
              <a:t>en cada una.</a:t>
            </a:r>
          </a:p>
          <a:p>
            <a:pPr algn="just"/>
            <a:endParaRPr lang="es-ES_tradnl" altLang="en-US" sz="2400" dirty="0"/>
          </a:p>
          <a:p>
            <a:pPr algn="just"/>
            <a:r>
              <a:rPr lang="es-ES_tradnl" altLang="pt-BR" sz="2400" dirty="0"/>
              <a:t>Realice la prueba para cada objeto</a:t>
            </a:r>
            <a:r>
              <a:rPr lang="es-ES_tradnl" altLang="en-US" sz="2400" dirty="0"/>
              <a:t>.</a:t>
            </a:r>
          </a:p>
          <a:p>
            <a:pPr algn="just"/>
            <a:endParaRPr lang="es-ES_tradnl" altLang="en-US" sz="2400" dirty="0"/>
          </a:p>
          <a:p>
            <a:pPr algn="just"/>
            <a:r>
              <a:rPr lang="es-ES_tradnl" altLang="pt-BR" sz="2400" dirty="0"/>
              <a:t>En la práctica se puede utilizar una combinación de ambos métodos (directo e indirecto</a:t>
            </a:r>
            <a:r>
              <a:rPr lang="es-ES_tradnl" altLang="pt-BR" sz="2400" dirty="0" smtClean="0"/>
              <a:t>)</a:t>
            </a:r>
            <a:r>
              <a:rPr lang="es-ES_tradnl" altLang="en-US" sz="2400" dirty="0" smtClean="0"/>
              <a:t>.</a:t>
            </a:r>
            <a:endParaRPr lang="es-ES_tradnl" altLang="en-US" sz="2400" i="1" dirty="0"/>
          </a:p>
          <a:p>
            <a:pPr algn="just"/>
            <a:endParaRPr lang="en-US" altLang="en-US"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 xmlns:a16="http://schemas.microsoft.com/office/drawing/2014/main" id="{5500E5D5-2B0A-496F-A164-85EE4CBAAE6C}"/>
              </a:ext>
            </a:extLst>
          </p:cNvPr>
          <p:cNvSpPr>
            <a:spLocks noGrp="1"/>
          </p:cNvSpPr>
          <p:nvPr>
            <p:ph type="title"/>
          </p:nvPr>
        </p:nvSpPr>
        <p:spPr/>
        <p:txBody>
          <a:bodyPr/>
          <a:lstStyle/>
          <a:p>
            <a:pPr algn="l"/>
            <a:r>
              <a:rPr lang="en-GB" altLang="en-US"/>
              <a:t>Material del </a:t>
            </a:r>
            <a:r>
              <a:rPr lang="pt-BR" altLang="en-US"/>
              <a:t>f</a:t>
            </a:r>
            <a:r>
              <a:rPr lang="pt-BR" altLang="pt-BR"/>
              <a:t>rotador</a:t>
            </a:r>
            <a:endParaRPr lang="en-GB" altLang="en-US"/>
          </a:p>
        </p:txBody>
      </p:sp>
      <p:sp>
        <p:nvSpPr>
          <p:cNvPr id="23555" name="Content Placeholder 2">
            <a:extLst>
              <a:ext uri="{FF2B5EF4-FFF2-40B4-BE49-F238E27FC236}">
                <a16:creationId xmlns="" xmlns:a16="http://schemas.microsoft.com/office/drawing/2014/main" id="{5CC9F6BC-DEB8-4CAC-935F-9EA21756EDC0}"/>
              </a:ext>
            </a:extLst>
          </p:cNvPr>
          <p:cNvSpPr>
            <a:spLocks noGrp="1"/>
          </p:cNvSpPr>
          <p:nvPr>
            <p:ph idx="1"/>
          </p:nvPr>
        </p:nvSpPr>
        <p:spPr>
          <a:xfrm>
            <a:off x="274638" y="1371600"/>
            <a:ext cx="8593137" cy="5181600"/>
          </a:xfrm>
        </p:spPr>
        <p:txBody>
          <a:bodyPr/>
          <a:lstStyle/>
          <a:p>
            <a:pPr algn="just"/>
            <a:r>
              <a:rPr lang="es-ES_tradnl" altLang="pt-BR" sz="2400" dirty="0"/>
              <a:t>Se utilizan varios tipos de materiales incluyendo papel, espuma de </a:t>
            </a:r>
            <a:r>
              <a:rPr lang="es-ES_tradnl" altLang="pt-BR" sz="2400" dirty="0" err="1"/>
              <a:t>poliestireno</a:t>
            </a:r>
            <a:r>
              <a:rPr lang="es-ES_tradnl" altLang="pt-BR" sz="2400" dirty="0"/>
              <a:t>, hisopos de algodón, parches de tela y filtros de fibra de vidrio.</a:t>
            </a:r>
          </a:p>
          <a:p>
            <a:pPr algn="just"/>
            <a:endParaRPr lang="es-ES_tradnl" altLang="en-US" sz="2400" dirty="0"/>
          </a:p>
          <a:p>
            <a:pPr algn="just"/>
            <a:r>
              <a:rPr lang="es-ES_tradnl" altLang="pt-BR" sz="2400" dirty="0"/>
              <a:t>Frotadores de área grande generalmente usan tela de algodón o papel</a:t>
            </a:r>
            <a:r>
              <a:rPr lang="es-ES_tradnl" altLang="en-US" sz="2400" dirty="0"/>
              <a:t>. </a:t>
            </a:r>
          </a:p>
          <a:p>
            <a:pPr algn="just"/>
            <a:endParaRPr lang="es-ES_tradnl" altLang="en-US" sz="2400" dirty="0"/>
          </a:p>
          <a:p>
            <a:pPr algn="just"/>
            <a:r>
              <a:rPr lang="es-ES_tradnl" altLang="pt-BR" sz="2400" dirty="0"/>
              <a:t>Se puede usar cinta adhesiva para recolectar partículas para análisis.</a:t>
            </a:r>
          </a:p>
          <a:p>
            <a:pPr algn="just"/>
            <a:endParaRPr lang="es-ES_tradnl" altLang="en-US" sz="2400" dirty="0"/>
          </a:p>
          <a:p>
            <a:pPr algn="just"/>
            <a:r>
              <a:rPr lang="es-ES_tradnl" altLang="pt-BR" sz="2400" dirty="0"/>
              <a:t>Solventes incluyen metanol o agua destilada. El frotador debe estar seco antes del conteo.</a:t>
            </a:r>
            <a:endParaRPr lang="es-ES_tradnl" alt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 xmlns:a16="http://schemas.microsoft.com/office/drawing/2014/main" id="{9AC992C5-3ABC-4F18-959A-DD8A8F979D61}"/>
              </a:ext>
            </a:extLst>
          </p:cNvPr>
          <p:cNvSpPr>
            <a:spLocks noGrp="1"/>
          </p:cNvSpPr>
          <p:nvPr>
            <p:ph type="title"/>
          </p:nvPr>
        </p:nvSpPr>
        <p:spPr/>
        <p:txBody>
          <a:bodyPr/>
          <a:lstStyle/>
          <a:p>
            <a:pPr algn="l"/>
            <a:r>
              <a:rPr lang="pt-BR" altLang="es-ES_tradnl"/>
              <a:t>Procedimiento de prueba de superficie</a:t>
            </a:r>
            <a:endParaRPr lang="en-GB" altLang="en-US"/>
          </a:p>
        </p:txBody>
      </p:sp>
      <p:sp>
        <p:nvSpPr>
          <p:cNvPr id="24579" name="Content Placeholder 2">
            <a:extLst>
              <a:ext uri="{FF2B5EF4-FFF2-40B4-BE49-F238E27FC236}">
                <a16:creationId xmlns="" xmlns:a16="http://schemas.microsoft.com/office/drawing/2014/main" id="{C3C2E1DA-6048-4D1E-B382-1A2DD7815009}"/>
              </a:ext>
            </a:extLst>
          </p:cNvPr>
          <p:cNvSpPr>
            <a:spLocks noGrp="1"/>
          </p:cNvSpPr>
          <p:nvPr>
            <p:ph idx="1"/>
          </p:nvPr>
        </p:nvSpPr>
        <p:spPr>
          <a:xfrm>
            <a:off x="304800" y="1676400"/>
            <a:ext cx="8593138" cy="4343400"/>
          </a:xfrm>
        </p:spPr>
        <p:txBody>
          <a:bodyPr/>
          <a:lstStyle/>
          <a:p>
            <a:pPr algn="just">
              <a:lnSpc>
                <a:spcPct val="90000"/>
              </a:lnSpc>
            </a:pPr>
            <a:r>
              <a:rPr lang="es-ES_tradnl" altLang="pt-BR" sz="2400" dirty="0"/>
              <a:t>Prepare frascos marcados o sobres, según sea apropiado.</a:t>
            </a:r>
          </a:p>
          <a:p>
            <a:pPr algn="just">
              <a:lnSpc>
                <a:spcPct val="90000"/>
              </a:lnSpc>
            </a:pPr>
            <a:endParaRPr lang="es-ES_tradnl" altLang="en-US" sz="2400" dirty="0"/>
          </a:p>
          <a:p>
            <a:pPr algn="just">
              <a:lnSpc>
                <a:spcPct val="90000"/>
              </a:lnSpc>
            </a:pPr>
            <a:r>
              <a:rPr lang="es-ES_tradnl" altLang="pt-BR" sz="2400" dirty="0"/>
              <a:t>Se pueden utilizar cajas pequeñas con separaciones, bolsas de plástico o sobres para evitar contaminación cruzada entre frotadores.</a:t>
            </a:r>
          </a:p>
          <a:p>
            <a:pPr algn="just">
              <a:lnSpc>
                <a:spcPct val="90000"/>
              </a:lnSpc>
            </a:pPr>
            <a:endParaRPr lang="es-ES_tradnl" altLang="en-US" sz="2400" dirty="0"/>
          </a:p>
          <a:p>
            <a:pPr algn="just">
              <a:lnSpc>
                <a:spcPct val="90000"/>
              </a:lnSpc>
            </a:pPr>
            <a:r>
              <a:rPr lang="es-ES_tradnl" altLang="pt-BR" sz="2400" dirty="0"/>
              <a:t>Use guantes.</a:t>
            </a:r>
          </a:p>
          <a:p>
            <a:pPr algn="just">
              <a:lnSpc>
                <a:spcPct val="90000"/>
              </a:lnSpc>
            </a:pPr>
            <a:endParaRPr lang="es-ES_tradnl" altLang="en-US" sz="2400" dirty="0"/>
          </a:p>
          <a:p>
            <a:pPr algn="just">
              <a:lnSpc>
                <a:spcPct val="90000"/>
              </a:lnSpc>
            </a:pPr>
            <a:r>
              <a:rPr lang="es-ES_tradnl" altLang="pt-BR" sz="2400" dirty="0"/>
              <a:t>Superficies rugosas generalmente no deben estar sujetas a pruebas de superficie.</a:t>
            </a:r>
            <a:endParaRPr lang="es-ES_tradnl" altLang="en-US" sz="2400" dirty="0"/>
          </a:p>
          <a:p>
            <a:pPr algn="just">
              <a:lnSpc>
                <a:spcPct val="90000"/>
              </a:lnSpc>
            </a:pPr>
            <a:endParaRPr lang="en-US" altLang="en-US" sz="2800" dirty="0"/>
          </a:p>
          <a:p>
            <a:pPr algn="just"/>
            <a:endParaRPr lang="en-GB" alt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 xmlns:a16="http://schemas.microsoft.com/office/drawing/2014/main" id="{BBF76B3D-F110-4AF8-BF0D-FC57D9109DC2}"/>
              </a:ext>
            </a:extLst>
          </p:cNvPr>
          <p:cNvSpPr>
            <a:spLocks noGrp="1"/>
          </p:cNvSpPr>
          <p:nvPr>
            <p:ph type="title"/>
          </p:nvPr>
        </p:nvSpPr>
        <p:spPr/>
        <p:txBody>
          <a:bodyPr/>
          <a:lstStyle/>
          <a:p>
            <a:pPr algn="l"/>
            <a:r>
              <a:rPr lang="pt-BR" altLang="es-ES_tradnl"/>
              <a:t>Procedimiento de prueba de superficie</a:t>
            </a:r>
            <a:endParaRPr lang="en-GB" altLang="en-US"/>
          </a:p>
        </p:txBody>
      </p:sp>
      <p:sp>
        <p:nvSpPr>
          <p:cNvPr id="25603" name="Content Placeholder 2">
            <a:extLst>
              <a:ext uri="{FF2B5EF4-FFF2-40B4-BE49-F238E27FC236}">
                <a16:creationId xmlns="" xmlns:a16="http://schemas.microsoft.com/office/drawing/2014/main" id="{4A78E552-A6FD-4207-A03B-88D9A93A2153}"/>
              </a:ext>
            </a:extLst>
          </p:cNvPr>
          <p:cNvSpPr>
            <a:spLocks noGrp="1"/>
          </p:cNvSpPr>
          <p:nvPr>
            <p:ph idx="1"/>
          </p:nvPr>
        </p:nvSpPr>
        <p:spPr>
          <a:xfrm>
            <a:off x="304800" y="1600200"/>
            <a:ext cx="8593138" cy="4191000"/>
          </a:xfrm>
        </p:spPr>
        <p:txBody>
          <a:bodyPr/>
          <a:lstStyle/>
          <a:p>
            <a:pPr algn="just">
              <a:lnSpc>
                <a:spcPct val="90000"/>
              </a:lnSpc>
            </a:pPr>
            <a:r>
              <a:rPr lang="es-ES" altLang="pt-BR" sz="2400" dirty="0"/>
              <a:t>El material debe ser frotado con una presión uniforme sobre el área de interés.</a:t>
            </a:r>
          </a:p>
          <a:p>
            <a:pPr algn="just">
              <a:lnSpc>
                <a:spcPct val="90000"/>
              </a:lnSpc>
            </a:pPr>
            <a:endParaRPr lang="en-GB" altLang="en-US" sz="2400" dirty="0"/>
          </a:p>
          <a:p>
            <a:pPr algn="just">
              <a:lnSpc>
                <a:spcPct val="90000"/>
              </a:lnSpc>
            </a:pPr>
            <a:r>
              <a:rPr lang="es-ES" altLang="pt-BR" sz="2400" dirty="0"/>
              <a:t>Use tenazas si hay altos niveles de actividad o altas tasas de dosis.</a:t>
            </a:r>
          </a:p>
          <a:p>
            <a:pPr algn="just">
              <a:lnSpc>
                <a:spcPct val="90000"/>
              </a:lnSpc>
            </a:pPr>
            <a:endParaRPr lang="en-GB" altLang="en-US" sz="2400" dirty="0"/>
          </a:p>
          <a:p>
            <a:pPr algn="just">
              <a:lnSpc>
                <a:spcPct val="90000"/>
              </a:lnSpc>
            </a:pPr>
            <a:r>
              <a:rPr lang="es-ES" altLang="pt-BR" sz="2400" dirty="0"/>
              <a:t>Coloque cada muestra en frascos o </a:t>
            </a:r>
            <a:r>
              <a:rPr lang="pt-BR" altLang="pt-BR" sz="2400" dirty="0"/>
              <a:t>sobres</a:t>
            </a:r>
            <a:r>
              <a:rPr lang="es-ES" altLang="pt-BR" sz="2400" dirty="0"/>
              <a:t> separados.</a:t>
            </a:r>
          </a:p>
          <a:p>
            <a:pPr algn="just">
              <a:lnSpc>
                <a:spcPct val="90000"/>
              </a:lnSpc>
            </a:pPr>
            <a:endParaRPr lang="en-US" altLang="en-US" sz="2400" dirty="0"/>
          </a:p>
          <a:p>
            <a:pPr algn="just">
              <a:lnSpc>
                <a:spcPct val="90000"/>
              </a:lnSpc>
            </a:pPr>
            <a:r>
              <a:rPr lang="es-ES" altLang="pt-BR" sz="2400" dirty="0"/>
              <a:t>Tenga en cuenta la ubicación de la muestra cuando sea apropiado.</a:t>
            </a:r>
            <a:endParaRPr lang="en-US" altLang="en-US" sz="2400" dirty="0"/>
          </a:p>
          <a:p>
            <a:pPr algn="just">
              <a:lnSpc>
                <a:spcPct val="90000"/>
              </a:lnSpc>
            </a:pPr>
            <a:endParaRPr lang="en-US" altLang="en-US" sz="2800" dirty="0"/>
          </a:p>
          <a:p>
            <a:pPr algn="just"/>
            <a:endParaRPr lang="en-GB" alt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 xmlns:a16="http://schemas.microsoft.com/office/drawing/2014/main" id="{C98A2836-3E60-4A7A-87CA-97406C1C9491}"/>
              </a:ext>
            </a:extLst>
          </p:cNvPr>
          <p:cNvSpPr>
            <a:spLocks noGrp="1"/>
          </p:cNvSpPr>
          <p:nvPr>
            <p:ph type="title"/>
          </p:nvPr>
        </p:nvSpPr>
        <p:spPr>
          <a:xfrm>
            <a:off x="282575" y="98425"/>
            <a:ext cx="8656638" cy="838200"/>
          </a:xfrm>
        </p:spPr>
        <p:txBody>
          <a:bodyPr/>
          <a:lstStyle/>
          <a:p>
            <a:pPr algn="l"/>
            <a:r>
              <a:rPr lang="en-US" altLang="en-US"/>
              <a:t>Conteo del frotador</a:t>
            </a:r>
            <a:endParaRPr lang="en-US" altLang="en-US">
              <a:solidFill>
                <a:schemeClr val="tx1"/>
              </a:solidFill>
            </a:endParaRPr>
          </a:p>
        </p:txBody>
      </p:sp>
      <p:sp>
        <p:nvSpPr>
          <p:cNvPr id="5" name="Content Placeholder 2">
            <a:extLst>
              <a:ext uri="{FF2B5EF4-FFF2-40B4-BE49-F238E27FC236}">
                <a16:creationId xmlns="" xmlns:a16="http://schemas.microsoft.com/office/drawing/2014/main" id="{B91359A4-37E2-49A3-961B-B30B76CD301C}"/>
              </a:ext>
            </a:extLst>
          </p:cNvPr>
          <p:cNvSpPr>
            <a:spLocks noGrp="1"/>
          </p:cNvSpPr>
          <p:nvPr>
            <p:ph idx="1"/>
          </p:nvPr>
        </p:nvSpPr>
        <p:spPr>
          <a:xfrm>
            <a:off x="228600" y="1524000"/>
            <a:ext cx="8716963" cy="4267200"/>
          </a:xfrm>
        </p:spPr>
        <p:txBody>
          <a:bodyPr/>
          <a:lstStyle/>
          <a:p>
            <a:pPr algn="just">
              <a:defRPr/>
            </a:pPr>
            <a:r>
              <a:rPr lang="es-ES" sz="2400" dirty="0"/>
              <a:t>El método de análisis depende del nivel de contaminación.</a:t>
            </a:r>
          </a:p>
          <a:p>
            <a:pPr algn="just">
              <a:defRPr/>
            </a:pPr>
            <a:endParaRPr lang="en-US" sz="2400" dirty="0"/>
          </a:p>
          <a:p>
            <a:pPr algn="just">
              <a:defRPr/>
            </a:pPr>
            <a:r>
              <a:rPr lang="es-ES" sz="2400" dirty="0"/>
              <a:t>Para una alta actividad en el frotador, realice una monitorización </a:t>
            </a:r>
            <a:r>
              <a:rPr lang="es-ES" sz="2400" dirty="0" smtClean="0"/>
              <a:t>directa.</a:t>
            </a:r>
            <a:endParaRPr lang="es-ES" sz="2400" dirty="0"/>
          </a:p>
          <a:p>
            <a:pPr algn="just">
              <a:defRPr/>
            </a:pPr>
            <a:endParaRPr lang="en-US" sz="2400" dirty="0"/>
          </a:p>
          <a:p>
            <a:pPr algn="just">
              <a:defRPr/>
            </a:pPr>
            <a:r>
              <a:rPr lang="es-ES" sz="2400" dirty="0"/>
              <a:t>Para emisores alfa y actividades más bajas de emisores beta o gamma de baja energía, realizar el análisis en un laboratorio.</a:t>
            </a:r>
          </a:p>
          <a:p>
            <a:pPr algn="just">
              <a:defRPr/>
            </a:pPr>
            <a:endParaRPr lang="en-US" sz="2400" dirty="0"/>
          </a:p>
          <a:p>
            <a:pPr algn="just">
              <a:defRPr/>
            </a:pPr>
            <a:r>
              <a:rPr lang="es-ES" sz="2400" dirty="0"/>
              <a:t>Manipule los frotadores con pinzas.</a:t>
            </a:r>
            <a:endParaRPr lang="en-US" dirty="0"/>
          </a:p>
          <a:p>
            <a:pPr lvl="1" algn="just">
              <a:defRPr/>
            </a:pPr>
            <a:endParaRPr lang="en-US" sz="2400" dirty="0"/>
          </a:p>
          <a:p>
            <a:pPr algn="just">
              <a:defRPr/>
            </a:pPr>
            <a:endParaRPr lang="en-US" sz="2800" dirty="0"/>
          </a:p>
          <a:p>
            <a:pPr marL="0" indent="0" algn="just">
              <a:buFontTx/>
              <a:buNone/>
              <a:defRPr/>
            </a:pPr>
            <a:endParaRPr lang="en-US" dirty="0"/>
          </a:p>
          <a:p>
            <a:pPr algn="just">
              <a:defRPr/>
            </a:pPr>
            <a:endParaRPr lang="en-US" dirty="0"/>
          </a:p>
          <a:p>
            <a:pPr algn="just">
              <a:defRP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 xmlns:a16="http://schemas.microsoft.com/office/drawing/2014/main" id="{7CB1C6CE-34DE-449E-8D78-851FF1B82E0A}"/>
              </a:ext>
            </a:extLst>
          </p:cNvPr>
          <p:cNvSpPr>
            <a:spLocks noGrp="1"/>
          </p:cNvSpPr>
          <p:nvPr>
            <p:ph type="title"/>
          </p:nvPr>
        </p:nvSpPr>
        <p:spPr>
          <a:xfrm>
            <a:off x="282575" y="98425"/>
            <a:ext cx="8656638" cy="838200"/>
          </a:xfrm>
        </p:spPr>
        <p:txBody>
          <a:bodyPr/>
          <a:lstStyle/>
          <a:p>
            <a:pPr algn="l"/>
            <a:r>
              <a:rPr lang="en-US" altLang="en-US"/>
              <a:t>Conteo del frotador</a:t>
            </a:r>
            <a:endParaRPr lang="en-US" altLang="en-US">
              <a:solidFill>
                <a:schemeClr val="tx1"/>
              </a:solidFill>
            </a:endParaRPr>
          </a:p>
        </p:txBody>
      </p:sp>
      <p:sp>
        <p:nvSpPr>
          <p:cNvPr id="5" name="Content Placeholder 2">
            <a:extLst>
              <a:ext uri="{FF2B5EF4-FFF2-40B4-BE49-F238E27FC236}">
                <a16:creationId xmlns="" xmlns:a16="http://schemas.microsoft.com/office/drawing/2014/main" id="{62960DD5-E50D-40B5-BE88-1316F770E792}"/>
              </a:ext>
            </a:extLst>
          </p:cNvPr>
          <p:cNvSpPr>
            <a:spLocks noGrp="1"/>
          </p:cNvSpPr>
          <p:nvPr>
            <p:ph idx="1"/>
          </p:nvPr>
        </p:nvSpPr>
        <p:spPr>
          <a:xfrm>
            <a:off x="228600" y="1600200"/>
            <a:ext cx="8716963" cy="3733800"/>
          </a:xfrm>
        </p:spPr>
        <p:txBody>
          <a:bodyPr/>
          <a:lstStyle/>
          <a:p>
            <a:pPr algn="just">
              <a:defRPr/>
            </a:pPr>
            <a:r>
              <a:rPr lang="es-ES" sz="2400" dirty="0"/>
              <a:t>Los frotadores se cuentan típicamente por un minuto, dependiendo de la sensibilidad requerida.</a:t>
            </a:r>
          </a:p>
          <a:p>
            <a:pPr marL="0" indent="0" algn="just">
              <a:buFontTx/>
              <a:buNone/>
              <a:defRPr/>
            </a:pPr>
            <a:endParaRPr lang="en-US" sz="2400" dirty="0"/>
          </a:p>
          <a:p>
            <a:pPr algn="just">
              <a:defRPr/>
            </a:pPr>
            <a:r>
              <a:rPr lang="es-ES" sz="2400" dirty="0"/>
              <a:t>Asegúrese de que el fondo y un frotador en blanco son contados.</a:t>
            </a:r>
          </a:p>
          <a:p>
            <a:pPr algn="just">
              <a:defRPr/>
            </a:pPr>
            <a:endParaRPr lang="en-US" sz="2400" dirty="0"/>
          </a:p>
          <a:p>
            <a:pPr algn="just">
              <a:defRPr/>
            </a:pPr>
            <a:r>
              <a:rPr lang="es-ES" sz="2400" dirty="0"/>
              <a:t>Si el frotador requiere un análisis adicional, no utilice el recuento de centelleo líquido, reserve el frotador para análisis </a:t>
            </a:r>
            <a:r>
              <a:rPr lang="es-ES" sz="2400" dirty="0" err="1"/>
              <a:t>radioquímico</a:t>
            </a:r>
            <a:r>
              <a:rPr lang="es-ES" sz="2400" dirty="0"/>
              <a:t> por si fuera necesario.</a:t>
            </a:r>
            <a:endParaRPr lang="en-US" sz="2400" dirty="0"/>
          </a:p>
          <a:p>
            <a:pPr lvl="1" algn="just">
              <a:defRPr/>
            </a:pPr>
            <a:endParaRPr lang="en-US" sz="2400" dirty="0"/>
          </a:p>
          <a:p>
            <a:pPr algn="just">
              <a:defRPr/>
            </a:pPr>
            <a:endParaRPr lang="en-US" sz="2800" dirty="0"/>
          </a:p>
          <a:p>
            <a:pPr marL="0" indent="0" algn="just">
              <a:buFontTx/>
              <a:buNone/>
              <a:defRPr/>
            </a:pPr>
            <a:endParaRPr lang="en-US" dirty="0"/>
          </a:p>
          <a:p>
            <a:pPr algn="just">
              <a:defRPr/>
            </a:pPr>
            <a:endParaRPr lang="en-US" dirty="0"/>
          </a:p>
          <a:p>
            <a:pPr algn="just">
              <a:defRPr/>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 xmlns:a16="http://schemas.microsoft.com/office/drawing/2014/main" id="{25BACA14-07F0-41DD-96FD-8D3BF27079D0}"/>
              </a:ext>
            </a:extLst>
          </p:cNvPr>
          <p:cNvSpPr>
            <a:spLocks noGrp="1"/>
          </p:cNvSpPr>
          <p:nvPr>
            <p:ph type="title"/>
          </p:nvPr>
        </p:nvSpPr>
        <p:spPr/>
        <p:txBody>
          <a:bodyPr/>
          <a:lstStyle/>
          <a:p>
            <a:pPr algn="l"/>
            <a:r>
              <a:rPr lang="es-ES" altLang="es-ES_tradnl"/>
              <a:t>Registro de resultados</a:t>
            </a:r>
            <a:endParaRPr lang="en-GB" altLang="en-US"/>
          </a:p>
        </p:txBody>
      </p:sp>
      <p:sp>
        <p:nvSpPr>
          <p:cNvPr id="28675" name="Content Placeholder 2">
            <a:extLst>
              <a:ext uri="{FF2B5EF4-FFF2-40B4-BE49-F238E27FC236}">
                <a16:creationId xmlns="" xmlns:a16="http://schemas.microsoft.com/office/drawing/2014/main" id="{3B545CA9-4849-4C2A-BF31-93369BCE07A8}"/>
              </a:ext>
            </a:extLst>
          </p:cNvPr>
          <p:cNvSpPr>
            <a:spLocks noGrp="1"/>
          </p:cNvSpPr>
          <p:nvPr>
            <p:ph idx="1"/>
          </p:nvPr>
        </p:nvSpPr>
        <p:spPr>
          <a:xfrm>
            <a:off x="381000" y="1371600"/>
            <a:ext cx="8610600" cy="4572000"/>
          </a:xfrm>
        </p:spPr>
        <p:txBody>
          <a:bodyPr/>
          <a:lstStyle/>
          <a:p>
            <a:pPr marL="0" indent="0">
              <a:buFontTx/>
              <a:buNone/>
            </a:pPr>
            <a:r>
              <a:rPr lang="es-ES_tradnl" altLang="es-ES_tradnl" sz="2400" dirty="0"/>
              <a:t>Si no se registran los resultados de la monitorización, entonces nunca se hicieron (es como si nunca se hubieran hecho). El registro incluye:</a:t>
            </a:r>
          </a:p>
          <a:p>
            <a:pPr marL="0" indent="0" algn="just">
              <a:buFontTx/>
              <a:buNone/>
            </a:pPr>
            <a:endParaRPr lang="es-ES_tradnl" altLang="es-ES_tradnl" sz="2400" dirty="0"/>
          </a:p>
          <a:p>
            <a:pPr lvl="1" algn="just"/>
            <a:r>
              <a:rPr lang="es-ES_tradnl" altLang="es-ES_tradnl" sz="2400" dirty="0"/>
              <a:t>fabricante, modelo y número de serie del equipo de monitoreo de contaminación utilizado;</a:t>
            </a:r>
          </a:p>
          <a:p>
            <a:pPr lvl="1" algn="just"/>
            <a:r>
              <a:rPr lang="es-ES_tradnl" altLang="es-ES_tradnl" sz="2400" dirty="0"/>
              <a:t>medición de fondo;</a:t>
            </a:r>
          </a:p>
          <a:p>
            <a:pPr lvl="1" algn="just"/>
            <a:r>
              <a:rPr lang="es-ES_tradnl" altLang="es-ES_tradnl" sz="2400" dirty="0"/>
              <a:t>lugar de la medición y cualquier dificultad, y</a:t>
            </a:r>
          </a:p>
          <a:p>
            <a:pPr lvl="1" algn="just"/>
            <a:r>
              <a:rPr lang="es-ES_tradnl" altLang="es-ES_tradnl" sz="2400" dirty="0"/>
              <a:t>el resultado en Bq/cm</a:t>
            </a:r>
            <a:r>
              <a:rPr lang="es-ES_tradnl" altLang="es-ES_tradnl" sz="2400" baseline="30000" dirty="0"/>
              <a:t>2.</a:t>
            </a:r>
            <a:endParaRPr lang="es-ES_tradnl" altLang="es-ES_tradn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 xmlns:a16="http://schemas.microsoft.com/office/drawing/2014/main" id="{3F659E39-70DB-4754-8ED1-975BEABDB977}"/>
              </a:ext>
            </a:extLst>
          </p:cNvPr>
          <p:cNvSpPr>
            <a:spLocks noGrp="1"/>
          </p:cNvSpPr>
          <p:nvPr>
            <p:ph type="title"/>
          </p:nvPr>
        </p:nvSpPr>
        <p:spPr/>
        <p:txBody>
          <a:bodyPr/>
          <a:lstStyle/>
          <a:p>
            <a:pPr algn="l"/>
            <a:r>
              <a:rPr lang="es-ES" altLang="es-ES_tradnl"/>
              <a:t>Registro de resultados</a:t>
            </a:r>
            <a:endParaRPr lang="en-GB" altLang="en-US"/>
          </a:p>
        </p:txBody>
      </p:sp>
      <p:sp>
        <p:nvSpPr>
          <p:cNvPr id="29699" name="TextBox 3">
            <a:extLst>
              <a:ext uri="{FF2B5EF4-FFF2-40B4-BE49-F238E27FC236}">
                <a16:creationId xmlns="" xmlns:a16="http://schemas.microsoft.com/office/drawing/2014/main" id="{1E68EE46-F801-483D-A6B7-983F24E03B91}"/>
              </a:ext>
            </a:extLst>
          </p:cNvPr>
          <p:cNvSpPr txBox="1">
            <a:spLocks noChangeArrowheads="1"/>
          </p:cNvSpPr>
          <p:nvPr/>
        </p:nvSpPr>
        <p:spPr bwMode="auto">
          <a:xfrm>
            <a:off x="990600" y="4724400"/>
            <a:ext cx="75438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s-ES_tradnl" altLang="es-ES_tradnl" sz="2000" b="0" dirty="0"/>
              <a:t>Sugerencia de puntos de monitoreo en un laboratorio. </a:t>
            </a:r>
          </a:p>
          <a:p>
            <a:pPr eaLnBrk="1" hangingPunct="1">
              <a:spcBef>
                <a:spcPct val="0"/>
              </a:spcBef>
              <a:buClrTx/>
              <a:buSzTx/>
              <a:buFontTx/>
              <a:buNone/>
            </a:pPr>
            <a:endParaRPr lang="es-ES_tradnl" altLang="en-US" sz="1600" b="0" dirty="0">
              <a:solidFill>
                <a:schemeClr val="hlink"/>
              </a:solidFill>
            </a:endParaRPr>
          </a:p>
          <a:p>
            <a:pPr eaLnBrk="1" hangingPunct="1">
              <a:spcBef>
                <a:spcPct val="0"/>
              </a:spcBef>
              <a:buClrTx/>
              <a:buSzTx/>
              <a:buFontTx/>
              <a:buNone/>
            </a:pPr>
            <a:r>
              <a:rPr lang="es-ES_tradnl" altLang="en-US" sz="1600" dirty="0">
                <a:solidFill>
                  <a:schemeClr val="hlink"/>
                </a:solidFill>
              </a:rPr>
              <a:t>1,2,- Mesa, 3 - Centrifugadora, 4 - Fregadero, 5 - Piso, 6 - Estantes del refrigerador, 7, 8, 9 - Piso,10 - Manija interior de la puerta</a:t>
            </a:r>
          </a:p>
        </p:txBody>
      </p:sp>
      <p:pic>
        <p:nvPicPr>
          <p:cNvPr id="29700" name="Picture 5">
            <a:extLst>
              <a:ext uri="{FF2B5EF4-FFF2-40B4-BE49-F238E27FC236}">
                <a16:creationId xmlns="" xmlns:a16="http://schemas.microsoft.com/office/drawing/2014/main" id="{C55E3F45-60DE-425C-B8E9-36B8B8808E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788" y="1219200"/>
            <a:ext cx="5534025" cy="343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 xmlns:a16="http://schemas.microsoft.com/office/drawing/2014/main" id="{3684F159-0CDF-4388-92F9-EA496BC0A963}"/>
              </a:ext>
            </a:extLst>
          </p:cNvPr>
          <p:cNvSpPr>
            <a:spLocks noGrp="1"/>
          </p:cNvSpPr>
          <p:nvPr>
            <p:ph type="title"/>
          </p:nvPr>
        </p:nvSpPr>
        <p:spPr/>
        <p:txBody>
          <a:bodyPr/>
          <a:lstStyle/>
          <a:p>
            <a:pPr algn="l"/>
            <a:r>
              <a:rPr lang="es-ES" altLang="es-ES_tradnl" dirty="0"/>
              <a:t>Factores que influyen en los resultados</a:t>
            </a:r>
            <a:endParaRPr lang="en-GB" altLang="en-US" dirty="0"/>
          </a:p>
        </p:txBody>
      </p:sp>
      <p:sp>
        <p:nvSpPr>
          <p:cNvPr id="30723" name="Content Placeholder 2">
            <a:extLst>
              <a:ext uri="{FF2B5EF4-FFF2-40B4-BE49-F238E27FC236}">
                <a16:creationId xmlns="" xmlns:a16="http://schemas.microsoft.com/office/drawing/2014/main" id="{CFA05EE2-6957-44D5-88D9-8AA188505EA7}"/>
              </a:ext>
            </a:extLst>
          </p:cNvPr>
          <p:cNvSpPr>
            <a:spLocks noGrp="1"/>
          </p:cNvSpPr>
          <p:nvPr>
            <p:ph idx="1"/>
          </p:nvPr>
        </p:nvSpPr>
        <p:spPr>
          <a:xfrm>
            <a:off x="609600" y="1676400"/>
            <a:ext cx="8207375" cy="3505200"/>
          </a:xfrm>
        </p:spPr>
        <p:txBody>
          <a:bodyPr/>
          <a:lstStyle/>
          <a:p>
            <a:pPr algn="just">
              <a:spcBef>
                <a:spcPct val="0"/>
              </a:spcBef>
              <a:defRPr/>
            </a:pPr>
            <a:r>
              <a:rPr lang="es-ES" sz="2400" dirty="0"/>
              <a:t>El “factor de remoción” es el porcentaje de contaminación removido por una frotación de la superficie. El factor depende de</a:t>
            </a:r>
            <a:r>
              <a:rPr lang="en-GB" altLang="en-US" sz="2400" dirty="0"/>
              <a:t>:</a:t>
            </a:r>
          </a:p>
          <a:p>
            <a:pPr algn="just">
              <a:spcBef>
                <a:spcPct val="0"/>
              </a:spcBef>
              <a:defRPr/>
            </a:pPr>
            <a:endParaRPr lang="en-GB" altLang="en-US" sz="2400" dirty="0"/>
          </a:p>
          <a:p>
            <a:pPr lvl="1" algn="just">
              <a:spcBef>
                <a:spcPct val="0"/>
              </a:spcBef>
              <a:defRPr/>
            </a:pPr>
            <a:r>
              <a:rPr lang="es-ES" sz="2400" dirty="0"/>
              <a:t>el tipo de frotador utilizado</a:t>
            </a:r>
            <a:r>
              <a:rPr lang="en-GB" sz="2400" dirty="0"/>
              <a:t>;</a:t>
            </a:r>
            <a:endParaRPr lang="en-GB" altLang="en-US" sz="2400" dirty="0"/>
          </a:p>
          <a:p>
            <a:pPr lvl="1" algn="just">
              <a:spcBef>
                <a:spcPct val="0"/>
              </a:spcBef>
              <a:defRPr/>
            </a:pPr>
            <a:r>
              <a:rPr lang="es-ES" sz="2400" dirty="0"/>
              <a:t>la presión aplicada durante la prueba;</a:t>
            </a:r>
          </a:p>
          <a:p>
            <a:pPr lvl="1" algn="just">
              <a:spcBef>
                <a:spcPct val="0"/>
              </a:spcBef>
              <a:defRPr/>
            </a:pPr>
            <a:r>
              <a:rPr lang="es-ES" sz="2400" dirty="0"/>
              <a:t>la porosidad, composición química, textura y limpieza de la superficie</a:t>
            </a:r>
            <a:r>
              <a:rPr lang="en-GB" altLang="en-US" sz="2400" dirty="0"/>
              <a:t>.</a:t>
            </a:r>
          </a:p>
          <a:p>
            <a:pPr marL="0" indent="0">
              <a:spcBef>
                <a:spcPct val="0"/>
              </a:spcBef>
              <a:buFontTx/>
              <a:buNone/>
              <a:defRPr/>
            </a:pPr>
            <a:endParaRPr lang="en-GB" altLang="en-US" dirty="0"/>
          </a:p>
          <a:p>
            <a:pPr>
              <a:defRPr/>
            </a:pPr>
            <a:endParaRPr lang="en-GB"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 xmlns:a16="http://schemas.microsoft.com/office/drawing/2014/main" id="{6CB2E5CF-FEC2-488F-BD74-444E776A9E7E}"/>
              </a:ext>
            </a:extLst>
          </p:cNvPr>
          <p:cNvSpPr>
            <a:spLocks noGrp="1"/>
          </p:cNvSpPr>
          <p:nvPr>
            <p:ph type="title"/>
          </p:nvPr>
        </p:nvSpPr>
        <p:spPr/>
        <p:txBody>
          <a:bodyPr/>
          <a:lstStyle/>
          <a:p>
            <a:pPr algn="l"/>
            <a:r>
              <a:rPr lang="es-ES" altLang="es-ES_tradnl" dirty="0"/>
              <a:t>Factores que influyen en los resultados</a:t>
            </a:r>
            <a:endParaRPr lang="en-GB" altLang="en-US" dirty="0"/>
          </a:p>
        </p:txBody>
      </p:sp>
      <p:sp>
        <p:nvSpPr>
          <p:cNvPr id="31747" name="Content Placeholder 2">
            <a:extLst>
              <a:ext uri="{FF2B5EF4-FFF2-40B4-BE49-F238E27FC236}">
                <a16:creationId xmlns="" xmlns:a16="http://schemas.microsoft.com/office/drawing/2014/main" id="{69968374-D368-4BCF-8F34-C24E2A112C80}"/>
              </a:ext>
            </a:extLst>
          </p:cNvPr>
          <p:cNvSpPr>
            <a:spLocks noGrp="1"/>
          </p:cNvSpPr>
          <p:nvPr>
            <p:ph idx="1"/>
          </p:nvPr>
        </p:nvSpPr>
        <p:spPr>
          <a:xfrm>
            <a:off x="609600" y="1828800"/>
            <a:ext cx="8207375" cy="2438400"/>
          </a:xfrm>
        </p:spPr>
        <p:txBody>
          <a:bodyPr/>
          <a:lstStyle/>
          <a:p>
            <a:pPr algn="just">
              <a:spcBef>
                <a:spcPct val="0"/>
              </a:spcBef>
            </a:pPr>
            <a:r>
              <a:rPr lang="es-ES_tradnl" altLang="es-ES_tradnl" sz="2400" dirty="0"/>
              <a:t>Tradicionalmente se utiliza un factor de remoción de 10%.</a:t>
            </a:r>
          </a:p>
          <a:p>
            <a:pPr algn="just">
              <a:spcBef>
                <a:spcPct val="0"/>
              </a:spcBef>
            </a:pPr>
            <a:endParaRPr lang="es-ES_tradnl" altLang="en-US" sz="2400" dirty="0"/>
          </a:p>
          <a:p>
            <a:pPr algn="just">
              <a:spcBef>
                <a:spcPct val="0"/>
              </a:spcBef>
            </a:pPr>
            <a:r>
              <a:rPr lang="es-ES_tradnl" altLang="en-US" sz="2400" dirty="0"/>
              <a:t> </a:t>
            </a:r>
            <a:r>
              <a:rPr lang="es-ES_tradnl" altLang="es-ES_tradnl" sz="2400" dirty="0"/>
              <a:t>El factor de auto-absorción por el frotador es normalmente</a:t>
            </a:r>
            <a:r>
              <a:rPr lang="es-ES_tradnl" altLang="en-US" sz="2400" dirty="0"/>
              <a:t> </a:t>
            </a:r>
            <a:r>
              <a:rPr lang="es-ES_tradnl" altLang="en-US" sz="2400" dirty="0" smtClean="0"/>
              <a:t>25% </a:t>
            </a:r>
            <a:r>
              <a:rPr lang="es-ES_tradnl" altLang="es-ES_tradnl" sz="2400" dirty="0"/>
              <a:t>para emisores alfa </a:t>
            </a:r>
            <a:r>
              <a:rPr lang="es-ES_tradnl" altLang="en-US" sz="2400" dirty="0"/>
              <a:t>y</a:t>
            </a:r>
            <a:r>
              <a:rPr lang="es-ES_tradnl" altLang="en-US" sz="2400" dirty="0" smtClean="0"/>
              <a:t> </a:t>
            </a:r>
            <a:r>
              <a:rPr lang="es-ES_tradnl" altLang="en-US" sz="2400" dirty="0"/>
              <a:t>5% </a:t>
            </a:r>
            <a:r>
              <a:rPr lang="es-ES_tradnl" altLang="es-ES_tradnl" sz="2400" dirty="0"/>
              <a:t>para emisores </a:t>
            </a:r>
            <a:r>
              <a:rPr lang="es-ES_tradnl" altLang="es-ES_tradnl" sz="2400" dirty="0" smtClean="0"/>
              <a:t>beta</a:t>
            </a:r>
            <a:r>
              <a:rPr lang="es-ES_tradnl" altLang="en-US" sz="2400" dirty="0" smtClean="0"/>
              <a:t>.</a:t>
            </a:r>
            <a:endParaRPr lang="es-ES_tradnl" altLang="en-US" sz="2400" dirty="0"/>
          </a:p>
          <a:p>
            <a:pPr>
              <a:spcBef>
                <a:spcPct val="0"/>
              </a:spcBef>
            </a:pPr>
            <a:endParaRPr lang="en-GB" altLang="en-US" dirty="0"/>
          </a:p>
          <a:p>
            <a:endParaRPr lang="en-GB"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 xmlns:a16="http://schemas.microsoft.com/office/drawing/2014/main" id="{2BEA446C-B925-425C-9A94-6C0B9F238D2E}"/>
              </a:ext>
            </a:extLst>
          </p:cNvPr>
          <p:cNvSpPr>
            <a:spLocks noGrp="1" noChangeArrowheads="1"/>
          </p:cNvSpPr>
          <p:nvPr>
            <p:ph type="body" idx="1"/>
          </p:nvPr>
        </p:nvSpPr>
        <p:spPr>
          <a:xfrm>
            <a:off x="304800" y="3124200"/>
            <a:ext cx="8593138" cy="1295400"/>
          </a:xfrm>
        </p:spPr>
        <p:txBody>
          <a:bodyPr/>
          <a:lstStyle/>
          <a:p>
            <a:pPr marL="0" indent="0" algn="ctr">
              <a:buFontTx/>
              <a:buNone/>
            </a:pPr>
            <a:r>
              <a:rPr lang="en-GB" altLang="en-US" sz="3600"/>
              <a:t>Introducción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 xmlns:a16="http://schemas.microsoft.com/office/drawing/2014/main" id="{F7172D07-9895-4CFC-A9BF-C08B9E5DBA2E}"/>
              </a:ext>
            </a:extLst>
          </p:cNvPr>
          <p:cNvSpPr>
            <a:spLocks noGrp="1" noChangeArrowheads="1"/>
          </p:cNvSpPr>
          <p:nvPr>
            <p:ph type="title"/>
          </p:nvPr>
        </p:nvSpPr>
        <p:spPr/>
        <p:txBody>
          <a:bodyPr/>
          <a:lstStyle/>
          <a:p>
            <a:pPr algn="l" eaLnBrk="1" hangingPunct="1"/>
            <a:r>
              <a:rPr lang="en-US" altLang="en-US">
                <a:solidFill>
                  <a:schemeClr val="hlink"/>
                </a:solidFill>
              </a:rPr>
              <a:t>Prueba de superficie - ventajas</a:t>
            </a:r>
          </a:p>
        </p:txBody>
      </p:sp>
      <p:sp>
        <p:nvSpPr>
          <p:cNvPr id="7" name="Rectangle 3">
            <a:extLst>
              <a:ext uri="{FF2B5EF4-FFF2-40B4-BE49-F238E27FC236}">
                <a16:creationId xmlns="" xmlns:a16="http://schemas.microsoft.com/office/drawing/2014/main" id="{9EC58E89-5F65-4F48-A5D4-390231149CAF}"/>
              </a:ext>
            </a:extLst>
          </p:cNvPr>
          <p:cNvSpPr txBox="1">
            <a:spLocks noChangeArrowheads="1"/>
          </p:cNvSpPr>
          <p:nvPr/>
        </p:nvSpPr>
        <p:spPr bwMode="gray">
          <a:xfrm>
            <a:off x="304800" y="1219200"/>
            <a:ext cx="8604250" cy="4953000"/>
          </a:xfrm>
          <a:prstGeom prst="rect">
            <a:avLst/>
          </a:prstGeom>
          <a:noFill/>
          <a:ln>
            <a:noFill/>
          </a:ln>
          <a:effectLst/>
          <a:extLst/>
        </p:spPr>
        <p:txBody>
          <a:bodyPr/>
          <a:lstStyle>
            <a:lvl1pPr marL="342900" indent="-342900" algn="l" rtl="0" eaLnBrk="0" fontAlgn="base" hangingPunct="0">
              <a:spcBef>
                <a:spcPct val="20000"/>
              </a:spcBef>
              <a:spcAft>
                <a:spcPct val="0"/>
              </a:spcAft>
              <a:buClr>
                <a:schemeClr val="tx2"/>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tx2"/>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tx2"/>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tx2"/>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tx2"/>
              </a:buClr>
              <a:buSzPct val="110000"/>
              <a:buChar char="•"/>
              <a:defRPr sz="2400">
                <a:solidFill>
                  <a:schemeClr val="tx2"/>
                </a:solidFill>
                <a:latin typeface="+mn-lt"/>
              </a:defRPr>
            </a:lvl5pPr>
            <a:lvl6pPr marL="2514600" indent="-228600" algn="l" rtl="0" fontAlgn="base">
              <a:spcBef>
                <a:spcPct val="20000"/>
              </a:spcBef>
              <a:spcAft>
                <a:spcPct val="0"/>
              </a:spcAft>
              <a:buClr>
                <a:schemeClr val="tx2"/>
              </a:buClr>
              <a:buSzPct val="110000"/>
              <a:buChar char="•"/>
              <a:defRPr sz="2400">
                <a:solidFill>
                  <a:schemeClr val="tx2"/>
                </a:solidFill>
                <a:latin typeface="+mn-lt"/>
              </a:defRPr>
            </a:lvl6pPr>
            <a:lvl7pPr marL="2971800" indent="-228600" algn="l" rtl="0" fontAlgn="base">
              <a:spcBef>
                <a:spcPct val="20000"/>
              </a:spcBef>
              <a:spcAft>
                <a:spcPct val="0"/>
              </a:spcAft>
              <a:buClr>
                <a:schemeClr val="tx2"/>
              </a:buClr>
              <a:buSzPct val="110000"/>
              <a:buChar char="•"/>
              <a:defRPr sz="2400">
                <a:solidFill>
                  <a:schemeClr val="tx2"/>
                </a:solidFill>
                <a:latin typeface="+mn-lt"/>
              </a:defRPr>
            </a:lvl7pPr>
            <a:lvl8pPr marL="3429000" indent="-228600" algn="l" rtl="0" fontAlgn="base">
              <a:spcBef>
                <a:spcPct val="20000"/>
              </a:spcBef>
              <a:spcAft>
                <a:spcPct val="0"/>
              </a:spcAft>
              <a:buClr>
                <a:schemeClr val="tx2"/>
              </a:buClr>
              <a:buSzPct val="110000"/>
              <a:buChar char="•"/>
              <a:defRPr sz="2400">
                <a:solidFill>
                  <a:schemeClr val="tx2"/>
                </a:solidFill>
                <a:latin typeface="+mn-lt"/>
              </a:defRPr>
            </a:lvl8pPr>
            <a:lvl9pPr marL="3886200" indent="-228600" algn="l" rtl="0" fontAlgn="base">
              <a:spcBef>
                <a:spcPct val="20000"/>
              </a:spcBef>
              <a:spcAft>
                <a:spcPct val="0"/>
              </a:spcAft>
              <a:buClr>
                <a:schemeClr val="tx2"/>
              </a:buClr>
              <a:buSzPct val="110000"/>
              <a:buChar char="•"/>
              <a:defRPr sz="2400">
                <a:solidFill>
                  <a:schemeClr val="tx2"/>
                </a:solidFill>
                <a:latin typeface="+mn-lt"/>
              </a:defRPr>
            </a:lvl9pPr>
          </a:lstStyle>
          <a:p>
            <a:pPr algn="just" eaLnBrk="1" hangingPunct="1">
              <a:lnSpc>
                <a:spcPct val="80000"/>
              </a:lnSpc>
              <a:defRPr/>
            </a:pPr>
            <a:r>
              <a:rPr lang="es-ES" sz="2400" b="0" dirty="0"/>
              <a:t>Las mediciones realizadas durante más tiempo en el laboratorio pueden proporcionar un límite de detección más bajo que con el método directo.</a:t>
            </a:r>
          </a:p>
          <a:p>
            <a:pPr algn="just" eaLnBrk="1" hangingPunct="1">
              <a:lnSpc>
                <a:spcPct val="80000"/>
              </a:lnSpc>
              <a:defRPr/>
            </a:pPr>
            <a:endParaRPr lang="en-US" altLang="en-US" sz="2400" b="0" kern="0" dirty="0"/>
          </a:p>
          <a:p>
            <a:pPr algn="just" eaLnBrk="1" hangingPunct="1">
              <a:lnSpc>
                <a:spcPct val="80000"/>
              </a:lnSpc>
              <a:defRPr/>
            </a:pPr>
            <a:r>
              <a:rPr lang="es-ES" sz="2400" b="0" dirty="0"/>
              <a:t>Los radionuclídeos pueden ser identificados por espectrometría.</a:t>
            </a:r>
          </a:p>
          <a:p>
            <a:pPr algn="just" eaLnBrk="1" hangingPunct="1">
              <a:lnSpc>
                <a:spcPct val="80000"/>
              </a:lnSpc>
              <a:defRPr/>
            </a:pPr>
            <a:endParaRPr lang="en-US" altLang="en-US" sz="2400" b="0" kern="0" dirty="0"/>
          </a:p>
          <a:p>
            <a:pPr>
              <a:defRPr/>
            </a:pPr>
            <a:r>
              <a:rPr lang="es-ES" sz="2400" b="0" dirty="0"/>
              <a:t>El método se puede utilizar en áreas de radiación de fondo alta o donde la geometría física y la accesibilidad sean un problema.</a:t>
            </a:r>
          </a:p>
          <a:p>
            <a:pPr algn="just" eaLnBrk="1" hangingPunct="1">
              <a:lnSpc>
                <a:spcPct val="80000"/>
              </a:lnSpc>
              <a:defRPr/>
            </a:pPr>
            <a:endParaRPr lang="en-US" altLang="en-US" sz="2400" b="0" kern="0" dirty="0"/>
          </a:p>
          <a:p>
            <a:pPr algn="just" eaLnBrk="1" hangingPunct="1">
              <a:lnSpc>
                <a:spcPct val="80000"/>
              </a:lnSpc>
              <a:defRPr/>
            </a:pPr>
            <a:r>
              <a:rPr lang="es-ES" sz="2400" b="0" dirty="0"/>
              <a:t>Para algunos radionuclídeos que emiten betas de baja energía (</a:t>
            </a:r>
            <a:r>
              <a:rPr lang="es-ES" sz="2400" b="0" baseline="30000" dirty="0"/>
              <a:t>3</a:t>
            </a:r>
            <a:r>
              <a:rPr lang="es-ES" sz="2400" b="0" dirty="0"/>
              <a:t>H por ejemplo), esta es la única manera de medir la contaminación superficial.</a:t>
            </a:r>
            <a:endParaRPr lang="en-US" altLang="en-US" sz="2400" b="0" kern="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 xmlns:a16="http://schemas.microsoft.com/office/drawing/2014/main" id="{2D77C7F9-EA01-46D1-A99F-C13D2EA99B9F}"/>
              </a:ext>
            </a:extLst>
          </p:cNvPr>
          <p:cNvSpPr>
            <a:spLocks noGrp="1"/>
          </p:cNvSpPr>
          <p:nvPr>
            <p:ph type="title"/>
          </p:nvPr>
        </p:nvSpPr>
        <p:spPr/>
        <p:txBody>
          <a:bodyPr/>
          <a:lstStyle/>
          <a:p>
            <a:pPr algn="l"/>
            <a:r>
              <a:rPr lang="es-ES_tradnl" altLang="en-US">
                <a:solidFill>
                  <a:schemeClr val="hlink"/>
                </a:solidFill>
              </a:rPr>
              <a:t>Prueba de superficie - limitaciones</a:t>
            </a:r>
            <a:endParaRPr lang="es-ES_tradnl" altLang="en-US"/>
          </a:p>
        </p:txBody>
      </p:sp>
      <p:sp>
        <p:nvSpPr>
          <p:cNvPr id="33795" name="Content Placeholder 2">
            <a:extLst>
              <a:ext uri="{FF2B5EF4-FFF2-40B4-BE49-F238E27FC236}">
                <a16:creationId xmlns="" xmlns:a16="http://schemas.microsoft.com/office/drawing/2014/main" id="{AA5C689F-79D7-413C-978B-43692540F462}"/>
              </a:ext>
            </a:extLst>
          </p:cNvPr>
          <p:cNvSpPr>
            <a:spLocks noGrp="1"/>
          </p:cNvSpPr>
          <p:nvPr>
            <p:ph idx="1"/>
          </p:nvPr>
        </p:nvSpPr>
        <p:spPr>
          <a:xfrm>
            <a:off x="304800" y="1371600"/>
            <a:ext cx="8593138" cy="4953000"/>
          </a:xfrm>
        </p:spPr>
        <p:txBody>
          <a:bodyPr/>
          <a:lstStyle/>
          <a:p>
            <a:pPr algn="just"/>
            <a:r>
              <a:rPr lang="es-ES" altLang="es-ES_tradnl" sz="2400" dirty="0"/>
              <a:t>No mide contaminación fija.</a:t>
            </a:r>
          </a:p>
          <a:p>
            <a:pPr algn="just"/>
            <a:endParaRPr lang="en-US" altLang="en-US" sz="2400" dirty="0"/>
          </a:p>
          <a:p>
            <a:pPr algn="just"/>
            <a:r>
              <a:rPr lang="es-ES" altLang="es-ES_tradnl" sz="2400" dirty="0"/>
              <a:t>La incertidumbre asociada con la prueba de superficie es alta. La mayor incertidumbre está en el factor de remoción.</a:t>
            </a:r>
          </a:p>
          <a:p>
            <a:pPr algn="just"/>
            <a:endParaRPr lang="en-GB" altLang="en-US" sz="2400" dirty="0"/>
          </a:p>
          <a:p>
            <a:pPr algn="just"/>
            <a:r>
              <a:rPr lang="es-ES" altLang="es-ES_tradnl" sz="2400" dirty="0"/>
              <a:t>La prueba podría no detectar el área de contaminación o </a:t>
            </a:r>
            <a:r>
              <a:rPr lang="es-ES" altLang="es-ES_tradnl" sz="2400" dirty="0" smtClean="0"/>
              <a:t> </a:t>
            </a:r>
            <a:r>
              <a:rPr lang="es-ES" altLang="es-ES_tradnl" sz="2400" dirty="0"/>
              <a:t>no medir puntos contaminados específicos.</a:t>
            </a:r>
          </a:p>
          <a:p>
            <a:pPr algn="just"/>
            <a:endParaRPr lang="en-GB" altLang="en-US" sz="2400" dirty="0"/>
          </a:p>
          <a:p>
            <a:pPr algn="just">
              <a:buFontTx/>
              <a:buNone/>
            </a:pPr>
            <a:r>
              <a:rPr lang="es-ES" altLang="es-ES_tradnl" sz="2400" i="1" dirty="0"/>
              <a:t>El experto cualificado y </a:t>
            </a:r>
            <a:r>
              <a:rPr lang="es-ES_tradnl" altLang="es-ES_tradnl" sz="2400" i="1" dirty="0"/>
              <a:t>oficial </a:t>
            </a:r>
            <a:r>
              <a:rPr lang="es-ES_tradnl" altLang="es-ES_tradnl" sz="2400" dirty="0"/>
              <a:t>de protección radiológica </a:t>
            </a:r>
            <a:r>
              <a:rPr lang="es-ES" altLang="es-ES_tradnl" sz="2400" i="1" dirty="0"/>
              <a:t>siempre debe interpretar los resultados e identificar si se hace necesaria más moni</a:t>
            </a:r>
            <a:r>
              <a:rPr lang="es-ES" altLang="es-ES_tradnl" sz="2400" i="1" dirty="0" smtClean="0"/>
              <a:t>torización.</a:t>
            </a:r>
            <a:endParaRPr lang="en-US" altLang="en-US" sz="2400" i="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 xmlns:a16="http://schemas.microsoft.com/office/drawing/2014/main" id="{4727CF95-FC25-44C5-A093-10154DEACBC4}"/>
              </a:ext>
            </a:extLst>
          </p:cNvPr>
          <p:cNvSpPr>
            <a:spLocks noGrp="1" noChangeArrowheads="1"/>
          </p:cNvSpPr>
          <p:nvPr>
            <p:ph type="body" idx="1"/>
          </p:nvPr>
        </p:nvSpPr>
        <p:spPr>
          <a:xfrm>
            <a:off x="304800" y="3124200"/>
            <a:ext cx="8593138" cy="1295400"/>
          </a:xfrm>
        </p:spPr>
        <p:txBody>
          <a:bodyPr/>
          <a:lstStyle/>
          <a:p>
            <a:pPr algn="ctr" eaLnBrk="1" hangingPunct="1">
              <a:buFontTx/>
              <a:buNone/>
              <a:defRPr/>
            </a:pPr>
            <a:r>
              <a:rPr lang="es-ES_tradnl" altLang="en-US" sz="3600" dirty="0">
                <a:latin typeface="+mj-lt"/>
              </a:rPr>
              <a:t>Calibración, verificación </a:t>
            </a:r>
            <a:r>
              <a:rPr lang="en-US" altLang="en-US" sz="3600" dirty="0">
                <a:latin typeface="+mj-lt"/>
              </a:rPr>
              <a:t>y </a:t>
            </a:r>
            <a:r>
              <a:rPr lang="en-US" altLang="en-US" sz="3600" dirty="0" err="1">
                <a:latin typeface="+mj-lt"/>
              </a:rPr>
              <a:t>pruebas</a:t>
            </a:r>
            <a:endParaRPr lang="en-US" altLang="en-US" sz="3600" dirty="0">
              <a:latin typeface="+mj-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 xmlns:a16="http://schemas.microsoft.com/office/drawing/2014/main" id="{CA8ECD5B-3DF1-4B59-93F1-215E128FC7F0}"/>
              </a:ext>
            </a:extLst>
          </p:cNvPr>
          <p:cNvSpPr>
            <a:spLocks noGrp="1" noChangeArrowheads="1"/>
          </p:cNvSpPr>
          <p:nvPr>
            <p:ph type="body" idx="4294967295"/>
          </p:nvPr>
        </p:nvSpPr>
        <p:spPr>
          <a:xfrm>
            <a:off x="304800" y="1524000"/>
            <a:ext cx="8593138" cy="2133600"/>
          </a:xfrm>
        </p:spPr>
        <p:txBody>
          <a:bodyPr/>
          <a:lstStyle/>
          <a:p>
            <a:pPr>
              <a:buFontTx/>
              <a:buNone/>
            </a:pPr>
            <a:r>
              <a:rPr lang="es-ES" altLang="pt-BR" sz="2400" dirty="0"/>
              <a:t>Un enfoque diferente es necesario:</a:t>
            </a:r>
            <a:br>
              <a:rPr lang="es-ES" altLang="pt-BR" sz="2400" dirty="0"/>
            </a:br>
            <a:endParaRPr lang="es-ES" altLang="pt-BR" sz="2400" dirty="0"/>
          </a:p>
          <a:p>
            <a:r>
              <a:rPr lang="es-ES" altLang="pt-BR" sz="2400" dirty="0"/>
              <a:t>El equipo no exhibe la magnitud de protección radiológica que se debe medir. Hace falta la conversión de cps a </a:t>
            </a:r>
            <a:r>
              <a:rPr lang="es-ES" altLang="pt-BR" sz="2400" dirty="0" smtClean="0"/>
              <a:t>Bq/cm</a:t>
            </a:r>
            <a:r>
              <a:rPr lang="es-ES" altLang="pt-BR" sz="2400" baseline="30000" dirty="0" smtClean="0"/>
              <a:t>2</a:t>
            </a:r>
            <a:r>
              <a:rPr lang="es-ES" altLang="pt-BR" sz="2400" dirty="0" smtClean="0"/>
              <a:t>.</a:t>
            </a:r>
            <a:endParaRPr lang="es-ES" altLang="pt-BR" sz="2400" dirty="0"/>
          </a:p>
        </p:txBody>
      </p:sp>
      <p:pic>
        <p:nvPicPr>
          <p:cNvPr id="35843" name="Picture 3" descr="istockphoto_246445_water_spillage">
            <a:extLst>
              <a:ext uri="{FF2B5EF4-FFF2-40B4-BE49-F238E27FC236}">
                <a16:creationId xmlns="" xmlns:a16="http://schemas.microsoft.com/office/drawing/2014/main" id="{02B4531B-E64B-4FA8-9E7A-37C79AF9C320}"/>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011253">
            <a:off x="4632326" y="3351212"/>
            <a:ext cx="2417762"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7">
            <a:extLst>
              <a:ext uri="{FF2B5EF4-FFF2-40B4-BE49-F238E27FC236}">
                <a16:creationId xmlns="" xmlns:a16="http://schemas.microsoft.com/office/drawing/2014/main" id="{94BE6686-FB56-4330-8412-23264E540A0E}"/>
              </a:ext>
            </a:extLst>
          </p:cNvPr>
          <p:cNvPicPr>
            <a:picLocks noChangeAspect="1" noChangeArrowheads="1"/>
          </p:cNvPicPr>
          <p:nvPr/>
        </p:nvPicPr>
        <p:blipFill>
          <a:blip r:embed="rId4">
            <a:clrChange>
              <a:clrFrom>
                <a:srgbClr val="FFFFFF"/>
              </a:clrFrom>
              <a:clrTo>
                <a:srgbClr val="FFFFFF">
                  <a:alpha val="0"/>
                </a:srgbClr>
              </a:clrTo>
            </a:clrChange>
            <a:lum bright="12000"/>
            <a:extLst>
              <a:ext uri="{28A0092B-C50C-407E-A947-70E740481C1C}">
                <a14:useLocalDpi xmlns:a14="http://schemas.microsoft.com/office/drawing/2010/main" val="0"/>
              </a:ext>
            </a:extLst>
          </a:blip>
          <a:srcRect/>
          <a:stretch>
            <a:fillRect/>
          </a:stretch>
        </p:blipFill>
        <p:spPr bwMode="auto">
          <a:xfrm>
            <a:off x="7596188" y="3155950"/>
            <a:ext cx="1166812" cy="283368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35845" name="Group 8">
            <a:extLst>
              <a:ext uri="{FF2B5EF4-FFF2-40B4-BE49-F238E27FC236}">
                <a16:creationId xmlns="" xmlns:a16="http://schemas.microsoft.com/office/drawing/2014/main" id="{C700A7D7-0595-4C76-8476-FA7A02A7CDA0}"/>
              </a:ext>
            </a:extLst>
          </p:cNvPr>
          <p:cNvGrpSpPr>
            <a:grpSpLocks/>
          </p:cNvGrpSpPr>
          <p:nvPr/>
        </p:nvGrpSpPr>
        <p:grpSpPr bwMode="auto">
          <a:xfrm>
            <a:off x="685800" y="4254500"/>
            <a:ext cx="2592388" cy="1368425"/>
            <a:chOff x="1655" y="2750"/>
            <a:chExt cx="1633" cy="862"/>
          </a:xfrm>
        </p:grpSpPr>
        <p:sp>
          <p:nvSpPr>
            <p:cNvPr id="35850" name="Rectangle 9">
              <a:extLst>
                <a:ext uri="{FF2B5EF4-FFF2-40B4-BE49-F238E27FC236}">
                  <a16:creationId xmlns="" xmlns:a16="http://schemas.microsoft.com/office/drawing/2014/main" id="{4FEA8A3D-761F-4248-997C-0ABFD00E55E4}"/>
                </a:ext>
              </a:extLst>
            </p:cNvPr>
            <p:cNvSpPr>
              <a:spLocks noChangeArrowheads="1"/>
            </p:cNvSpPr>
            <p:nvPr/>
          </p:nvSpPr>
          <p:spPr bwMode="auto">
            <a:xfrm>
              <a:off x="1655" y="2750"/>
              <a:ext cx="1633" cy="862"/>
            </a:xfrm>
            <a:prstGeom prst="rect">
              <a:avLst/>
            </a:prstGeom>
            <a:noFill/>
            <a:ln w="28575">
              <a:solidFill>
                <a:srgbClr val="FFFF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n-US" altLang="en-US" sz="2400">
                <a:solidFill>
                  <a:schemeClr val="tx1"/>
                </a:solidFill>
                <a:latin typeface="Times New Roman" panose="02020603050405020304" pitchFamily="18" charset="0"/>
              </a:endParaRPr>
            </a:p>
          </p:txBody>
        </p:sp>
        <p:sp>
          <p:nvSpPr>
            <p:cNvPr id="35851" name="Text Box 10">
              <a:extLst>
                <a:ext uri="{FF2B5EF4-FFF2-40B4-BE49-F238E27FC236}">
                  <a16:creationId xmlns="" xmlns:a16="http://schemas.microsoft.com/office/drawing/2014/main" id="{55621613-AB1D-4271-B5CE-176E86633613}"/>
                </a:ext>
              </a:extLst>
            </p:cNvPr>
            <p:cNvSpPr txBox="1">
              <a:spLocks noChangeArrowheads="1"/>
            </p:cNvSpPr>
            <p:nvPr/>
          </p:nvSpPr>
          <p:spPr bwMode="auto">
            <a:xfrm>
              <a:off x="1746" y="3158"/>
              <a:ext cx="135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a:solidFill>
                    <a:schemeClr val="hlink"/>
                  </a:solidFill>
                  <a:latin typeface="OCR A Extended" panose="02010509020102010303" pitchFamily="50" charset="0"/>
                </a:rPr>
                <a:t>57.8 cps</a:t>
              </a:r>
              <a:endParaRPr lang="en-GB" altLang="en-US">
                <a:solidFill>
                  <a:schemeClr val="hlink"/>
                </a:solidFill>
                <a:latin typeface="OCR A Extended" panose="02010509020102010303" pitchFamily="50" charset="0"/>
              </a:endParaRPr>
            </a:p>
          </p:txBody>
        </p:sp>
        <p:sp>
          <p:nvSpPr>
            <p:cNvPr id="35852" name="Line 11">
              <a:extLst>
                <a:ext uri="{FF2B5EF4-FFF2-40B4-BE49-F238E27FC236}">
                  <a16:creationId xmlns="" xmlns:a16="http://schemas.microsoft.com/office/drawing/2014/main" id="{D6804B82-EB60-412A-A2F2-F3935518BC78}"/>
                </a:ext>
              </a:extLst>
            </p:cNvPr>
            <p:cNvSpPr>
              <a:spLocks noChangeShapeType="1"/>
            </p:cNvSpPr>
            <p:nvPr/>
          </p:nvSpPr>
          <p:spPr bwMode="auto">
            <a:xfrm>
              <a:off x="1791" y="2931"/>
              <a:ext cx="1316" cy="0"/>
            </a:xfrm>
            <a:prstGeom prst="line">
              <a:avLst/>
            </a:prstGeom>
            <a:noFill/>
            <a:ln w="76200">
              <a:solidFill>
                <a:schemeClr val="hlink"/>
              </a:solidFill>
              <a:prstDash val="sysDot"/>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35853" name="Line 12">
              <a:extLst>
                <a:ext uri="{FF2B5EF4-FFF2-40B4-BE49-F238E27FC236}">
                  <a16:creationId xmlns="" xmlns:a16="http://schemas.microsoft.com/office/drawing/2014/main" id="{A36F48C9-9976-4B11-AF63-85CB3E52C0D6}"/>
                </a:ext>
              </a:extLst>
            </p:cNvPr>
            <p:cNvSpPr>
              <a:spLocks noChangeShapeType="1"/>
            </p:cNvSpPr>
            <p:nvPr/>
          </p:nvSpPr>
          <p:spPr bwMode="auto">
            <a:xfrm>
              <a:off x="1791" y="2976"/>
              <a:ext cx="817" cy="0"/>
            </a:xfrm>
            <a:prstGeom prst="line">
              <a:avLst/>
            </a:prstGeom>
            <a:noFill/>
            <a:ln w="76200">
              <a:solidFill>
                <a:schemeClr val="hlink"/>
              </a:solidFill>
              <a:prstDash val="sysDot"/>
              <a:round/>
              <a:headEnd/>
              <a:tailEnd/>
            </a:ln>
            <a:extLst>
              <a:ext uri="{909E8E84-426E-40DD-AFC4-6F175D3DCCD1}">
                <a14:hiddenFill xmlns:a14="http://schemas.microsoft.com/office/drawing/2010/main">
                  <a:noFill/>
                </a14:hiddenFill>
              </a:ext>
            </a:extLst>
          </p:spPr>
          <p:txBody>
            <a:bodyPr/>
            <a:lstStyle/>
            <a:p>
              <a:endParaRPr lang="es-ES_tradnl"/>
            </a:p>
          </p:txBody>
        </p:sp>
        <p:sp>
          <p:nvSpPr>
            <p:cNvPr id="35854" name="Line 13">
              <a:extLst>
                <a:ext uri="{FF2B5EF4-FFF2-40B4-BE49-F238E27FC236}">
                  <a16:creationId xmlns="" xmlns:a16="http://schemas.microsoft.com/office/drawing/2014/main" id="{D438B85E-1F71-4A55-850A-F3700F8BC9D5}"/>
                </a:ext>
              </a:extLst>
            </p:cNvPr>
            <p:cNvSpPr>
              <a:spLocks noChangeShapeType="1"/>
            </p:cNvSpPr>
            <p:nvPr/>
          </p:nvSpPr>
          <p:spPr bwMode="auto">
            <a:xfrm>
              <a:off x="1791" y="3022"/>
              <a:ext cx="817" cy="0"/>
            </a:xfrm>
            <a:prstGeom prst="line">
              <a:avLst/>
            </a:prstGeom>
            <a:noFill/>
            <a:ln w="76200">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s-ES_tradnl"/>
            </a:p>
          </p:txBody>
        </p:sp>
      </p:grpSp>
      <p:sp>
        <p:nvSpPr>
          <p:cNvPr id="35846" name="Text Box 15">
            <a:extLst>
              <a:ext uri="{FF2B5EF4-FFF2-40B4-BE49-F238E27FC236}">
                <a16:creationId xmlns="" xmlns:a16="http://schemas.microsoft.com/office/drawing/2014/main" id="{F13D4304-4D7B-43AB-9D47-07B5207D9F7D}"/>
              </a:ext>
            </a:extLst>
          </p:cNvPr>
          <p:cNvSpPr txBox="1">
            <a:spLocks noChangeArrowheads="1"/>
          </p:cNvSpPr>
          <p:nvPr/>
        </p:nvSpPr>
        <p:spPr bwMode="auto">
          <a:xfrm>
            <a:off x="5984875" y="5570538"/>
            <a:ext cx="9953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US" altLang="en-US" sz="2000">
                <a:solidFill>
                  <a:schemeClr val="hlink"/>
                </a:solidFill>
              </a:rPr>
              <a:t>Bq/cm</a:t>
            </a:r>
            <a:r>
              <a:rPr lang="en-US" altLang="en-US" sz="2000" baseline="30000">
                <a:solidFill>
                  <a:schemeClr val="hlink"/>
                </a:solidFill>
              </a:rPr>
              <a:t>2</a:t>
            </a:r>
            <a:endParaRPr lang="en-GB" altLang="en-US" sz="2000" baseline="30000">
              <a:solidFill>
                <a:schemeClr val="hlink"/>
              </a:solidFill>
            </a:endParaRPr>
          </a:p>
        </p:txBody>
      </p:sp>
      <p:sp>
        <p:nvSpPr>
          <p:cNvPr id="35847" name="Rectangle 17">
            <a:extLst>
              <a:ext uri="{FF2B5EF4-FFF2-40B4-BE49-F238E27FC236}">
                <a16:creationId xmlns="" xmlns:a16="http://schemas.microsoft.com/office/drawing/2014/main" id="{91137C2B-3BB7-4EB1-9118-E572AA75A01B}"/>
              </a:ext>
            </a:extLst>
          </p:cNvPr>
          <p:cNvSpPr>
            <a:spLocks noChangeArrowheads="1"/>
          </p:cNvSpPr>
          <p:nvPr/>
        </p:nvSpPr>
        <p:spPr bwMode="black">
          <a:xfrm>
            <a:off x="381000" y="98425"/>
            <a:ext cx="79787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Tx/>
              <a:buSzTx/>
              <a:buFontTx/>
              <a:buNone/>
            </a:pPr>
            <a:r>
              <a:rPr lang="es-ES" altLang="en-US" sz="2800"/>
              <a:t>Conversión de cps a Bq/cm</a:t>
            </a:r>
            <a:r>
              <a:rPr lang="es-ES" altLang="en-US" sz="2800" baseline="30000"/>
              <a:t>2</a:t>
            </a:r>
            <a:endParaRPr lang="en-US" altLang="en-US" sz="2800"/>
          </a:p>
        </p:txBody>
      </p:sp>
      <p:pic>
        <p:nvPicPr>
          <p:cNvPr id="35848" name="Picture 19">
            <a:extLst>
              <a:ext uri="{FF2B5EF4-FFF2-40B4-BE49-F238E27FC236}">
                <a16:creationId xmlns="" xmlns:a16="http://schemas.microsoft.com/office/drawing/2014/main" id="{1BDB1BAC-5D28-4649-8437-57EE0B5987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7438" y="4419600"/>
            <a:ext cx="7620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a 1">
            <a:extLst>
              <a:ext uri="{FF2B5EF4-FFF2-40B4-BE49-F238E27FC236}">
                <a16:creationId xmlns="" xmlns:a16="http://schemas.microsoft.com/office/drawing/2014/main" id="{A325C360-63F6-43C6-8C38-116DF541FE95}"/>
              </a:ext>
            </a:extLst>
          </p:cNvPr>
          <p:cNvGraphicFramePr/>
          <p:nvPr/>
        </p:nvGraphicFramePr>
        <p:xfrm>
          <a:off x="3298825" y="4343400"/>
          <a:ext cx="1273175" cy="1193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a:extLst>
              <a:ext uri="{FF2B5EF4-FFF2-40B4-BE49-F238E27FC236}">
                <a16:creationId xmlns="" xmlns:a16="http://schemas.microsoft.com/office/drawing/2014/main" id="{008F0FBB-DCB9-4396-9ED7-977F5E0D2FA7}"/>
              </a:ext>
            </a:extLst>
          </p:cNvPr>
          <p:cNvSpPr>
            <a:spLocks noGrp="1"/>
          </p:cNvSpPr>
          <p:nvPr>
            <p:ph type="title"/>
          </p:nvPr>
        </p:nvSpPr>
        <p:spPr/>
        <p:txBody>
          <a:bodyPr/>
          <a:lstStyle/>
          <a:p>
            <a:pPr algn="l"/>
            <a:r>
              <a:rPr lang="es-ES" altLang="en-US"/>
              <a:t>Conversión de cps a Bq/cm</a:t>
            </a:r>
            <a:r>
              <a:rPr lang="es-ES" altLang="en-US" baseline="30000"/>
              <a:t>2</a:t>
            </a:r>
            <a:endParaRPr lang="en-GB" altLang="en-US" baseline="30000"/>
          </a:p>
        </p:txBody>
      </p:sp>
      <p:sp>
        <p:nvSpPr>
          <p:cNvPr id="6147" name="Rectangle 3">
            <a:extLst>
              <a:ext uri="{FF2B5EF4-FFF2-40B4-BE49-F238E27FC236}">
                <a16:creationId xmlns="" xmlns:a16="http://schemas.microsoft.com/office/drawing/2014/main" id="{65FE6CA9-7449-434F-97F1-0D5BF124E5F6}"/>
              </a:ext>
            </a:extLst>
          </p:cNvPr>
          <p:cNvSpPr>
            <a:spLocks noGrp="1" noChangeArrowheads="1"/>
          </p:cNvSpPr>
          <p:nvPr>
            <p:ph idx="1"/>
          </p:nvPr>
        </p:nvSpPr>
        <p:spPr>
          <a:xfrm>
            <a:off x="274638" y="1143000"/>
            <a:ext cx="8593137" cy="4953000"/>
          </a:xfrm>
        </p:spPr>
        <p:txBody>
          <a:bodyPr/>
          <a:lstStyle/>
          <a:p>
            <a:pPr marL="0" indent="0" eaLnBrk="1" hangingPunct="1">
              <a:buFontTx/>
              <a:buNone/>
              <a:defRPr/>
            </a:pPr>
            <a:endParaRPr lang="es-ES_tradnl" altLang="pt-BR" sz="2400" dirty="0"/>
          </a:p>
          <a:p>
            <a:pPr marL="0" indent="0" eaLnBrk="1" hangingPunct="1">
              <a:buFontTx/>
              <a:buNone/>
              <a:defRPr/>
            </a:pPr>
            <a:r>
              <a:rPr lang="es-ES_tradnl" altLang="pt-BR" sz="2400" dirty="0"/>
              <a:t>Conversión de cps a Bq/cm</a:t>
            </a:r>
            <a:r>
              <a:rPr lang="es-ES_tradnl" altLang="pt-BR" sz="2400" baseline="30000" dirty="0"/>
              <a:t>2</a:t>
            </a:r>
            <a:r>
              <a:rPr lang="es-ES_tradnl" altLang="pt-BR" sz="2400" dirty="0"/>
              <a:t> – aspectos a tener en cuenta:</a:t>
            </a:r>
            <a:br>
              <a:rPr lang="es-ES_tradnl" altLang="pt-BR" sz="2400" dirty="0"/>
            </a:br>
            <a:endParaRPr lang="es-ES_tradnl" altLang="en-US" sz="2400" dirty="0"/>
          </a:p>
          <a:p>
            <a:pPr>
              <a:defRPr/>
            </a:pPr>
            <a:r>
              <a:rPr lang="es-ES_tradnl" altLang="pt-BR" sz="2400" dirty="0"/>
              <a:t>tipo de radiación (α / β / γ);</a:t>
            </a:r>
          </a:p>
          <a:p>
            <a:pPr>
              <a:defRPr/>
            </a:pPr>
            <a:r>
              <a:rPr lang="es-ES_tradnl" altLang="pt-BR" sz="2400" dirty="0"/>
              <a:t>energía de la radiación;</a:t>
            </a:r>
          </a:p>
          <a:p>
            <a:pPr eaLnBrk="1" hangingPunct="1">
              <a:defRPr/>
            </a:pPr>
            <a:r>
              <a:rPr lang="es-ES_tradnl" sz="2400" dirty="0"/>
              <a:t>tamaño de ventana, y</a:t>
            </a:r>
          </a:p>
          <a:p>
            <a:pPr eaLnBrk="1" hangingPunct="1">
              <a:defRPr/>
            </a:pPr>
            <a:r>
              <a:rPr lang="es-ES_tradnl" sz="2400" dirty="0"/>
              <a:t>recuento de radiación de fondo.</a:t>
            </a:r>
            <a:endParaRPr lang="es-ES_tradnl" altLang="en-US" sz="2400" dirty="0"/>
          </a:p>
          <a:p>
            <a:pPr eaLnBrk="1" hangingPunct="1">
              <a:buFontTx/>
              <a:buNone/>
              <a:defRPr/>
            </a:pPr>
            <a:endParaRPr lang="en-US" altLang="en-US" sz="2400" dirty="0"/>
          </a:p>
        </p:txBody>
      </p:sp>
      <p:sp>
        <p:nvSpPr>
          <p:cNvPr id="36868" name="Oval 33">
            <a:extLst>
              <a:ext uri="{FF2B5EF4-FFF2-40B4-BE49-F238E27FC236}">
                <a16:creationId xmlns="" xmlns:a16="http://schemas.microsoft.com/office/drawing/2014/main" id="{E42AC093-FBE7-4A18-B6A2-925E2B8349C8}"/>
              </a:ext>
            </a:extLst>
          </p:cNvPr>
          <p:cNvSpPr>
            <a:spLocks noChangeArrowheads="1"/>
          </p:cNvSpPr>
          <p:nvPr/>
        </p:nvSpPr>
        <p:spPr bwMode="auto">
          <a:xfrm rot="1800000">
            <a:off x="6084888" y="2276475"/>
            <a:ext cx="1447800" cy="3581400"/>
          </a:xfrm>
          <a:prstGeom prst="ellipse">
            <a:avLst/>
          </a:prstGeom>
          <a:noFill/>
          <a:ln w="19050" cap="rnd">
            <a:solidFill>
              <a:srgbClr val="3399FF"/>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69" name="Oval 34">
            <a:extLst>
              <a:ext uri="{FF2B5EF4-FFF2-40B4-BE49-F238E27FC236}">
                <a16:creationId xmlns="" xmlns:a16="http://schemas.microsoft.com/office/drawing/2014/main" id="{9E5B4C84-6FA1-4755-A43B-86CA71429424}"/>
              </a:ext>
            </a:extLst>
          </p:cNvPr>
          <p:cNvSpPr>
            <a:spLocks noChangeArrowheads="1"/>
          </p:cNvSpPr>
          <p:nvPr/>
        </p:nvSpPr>
        <p:spPr bwMode="auto">
          <a:xfrm rot="-2987021">
            <a:off x="6346825" y="2547938"/>
            <a:ext cx="1076325" cy="3124200"/>
          </a:xfrm>
          <a:prstGeom prst="ellipse">
            <a:avLst/>
          </a:prstGeom>
          <a:noFill/>
          <a:ln w="19050" cap="rnd">
            <a:solidFill>
              <a:srgbClr val="6699FF"/>
            </a:solidFill>
            <a:prstDash val="sysDot"/>
            <a:round/>
            <a:headEnd/>
            <a:tailEnd/>
          </a:ln>
          <a:extLst>
            <a:ext uri="{909E8E84-426E-40DD-AFC4-6F175D3DCCD1}">
              <a14:hiddenFill xmlns:a14="http://schemas.microsoft.com/office/drawing/2010/main">
                <a:solidFill>
                  <a:srgbClr val="FFFFFF"/>
                </a:solidFill>
              </a14:hiddenFill>
            </a:ext>
          </a:extLst>
        </p:spPr>
        <p:txBody>
          <a:bodyPr vert="eaVert"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70" name="Oval 6">
            <a:extLst>
              <a:ext uri="{FF2B5EF4-FFF2-40B4-BE49-F238E27FC236}">
                <a16:creationId xmlns="" xmlns:a16="http://schemas.microsoft.com/office/drawing/2014/main" id="{95C1DDFF-FF5E-4EF6-BFF0-654E185F3C1A}"/>
              </a:ext>
            </a:extLst>
          </p:cNvPr>
          <p:cNvSpPr>
            <a:spLocks noChangeArrowheads="1"/>
          </p:cNvSpPr>
          <p:nvPr/>
        </p:nvSpPr>
        <p:spPr bwMode="auto">
          <a:xfrm>
            <a:off x="6584950" y="4148138"/>
            <a:ext cx="273050" cy="273050"/>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7655" name="Oval 7">
            <a:extLst>
              <a:ext uri="{FF2B5EF4-FFF2-40B4-BE49-F238E27FC236}">
                <a16:creationId xmlns="" xmlns:a16="http://schemas.microsoft.com/office/drawing/2014/main" id="{144E6A92-8D08-4344-953C-C4DA8E123755}"/>
              </a:ext>
            </a:extLst>
          </p:cNvPr>
          <p:cNvSpPr>
            <a:spLocks noChangeArrowheads="1"/>
          </p:cNvSpPr>
          <p:nvPr/>
        </p:nvSpPr>
        <p:spPr bwMode="auto">
          <a:xfrm>
            <a:off x="6858000" y="4094163"/>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72" name="Oval 8">
            <a:extLst>
              <a:ext uri="{FF2B5EF4-FFF2-40B4-BE49-F238E27FC236}">
                <a16:creationId xmlns="" xmlns:a16="http://schemas.microsoft.com/office/drawing/2014/main" id="{65C48988-A851-458E-9741-F4084AA27B89}"/>
              </a:ext>
            </a:extLst>
          </p:cNvPr>
          <p:cNvSpPr>
            <a:spLocks noChangeArrowheads="1"/>
          </p:cNvSpPr>
          <p:nvPr/>
        </p:nvSpPr>
        <p:spPr bwMode="auto">
          <a:xfrm>
            <a:off x="6477000" y="3822700"/>
            <a:ext cx="271463" cy="271463"/>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7657" name="Oval 9">
            <a:extLst>
              <a:ext uri="{FF2B5EF4-FFF2-40B4-BE49-F238E27FC236}">
                <a16:creationId xmlns="" xmlns:a16="http://schemas.microsoft.com/office/drawing/2014/main" id="{71C3AC42-2D64-4F47-A091-425FDEBD368D}"/>
              </a:ext>
            </a:extLst>
          </p:cNvPr>
          <p:cNvSpPr>
            <a:spLocks noChangeArrowheads="1"/>
          </p:cNvSpPr>
          <p:nvPr/>
        </p:nvSpPr>
        <p:spPr bwMode="auto">
          <a:xfrm>
            <a:off x="6477000" y="4040188"/>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74" name="Oval 10">
            <a:extLst>
              <a:ext uri="{FF2B5EF4-FFF2-40B4-BE49-F238E27FC236}">
                <a16:creationId xmlns="" xmlns:a16="http://schemas.microsoft.com/office/drawing/2014/main" id="{17C9551E-6BD5-4342-AF0B-0BF58C7927B9}"/>
              </a:ext>
            </a:extLst>
          </p:cNvPr>
          <p:cNvSpPr>
            <a:spLocks noChangeArrowheads="1"/>
          </p:cNvSpPr>
          <p:nvPr/>
        </p:nvSpPr>
        <p:spPr bwMode="auto">
          <a:xfrm>
            <a:off x="6911975" y="3876675"/>
            <a:ext cx="271463" cy="271463"/>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7659" name="Oval 11">
            <a:extLst>
              <a:ext uri="{FF2B5EF4-FFF2-40B4-BE49-F238E27FC236}">
                <a16:creationId xmlns="" xmlns:a16="http://schemas.microsoft.com/office/drawing/2014/main" id="{8C5F1F6E-5FF8-48E1-8509-D4AA482E01F8}"/>
              </a:ext>
            </a:extLst>
          </p:cNvPr>
          <p:cNvSpPr>
            <a:spLocks noChangeArrowheads="1"/>
          </p:cNvSpPr>
          <p:nvPr/>
        </p:nvSpPr>
        <p:spPr bwMode="auto">
          <a:xfrm>
            <a:off x="6640513" y="3876675"/>
            <a:ext cx="271462" cy="271463"/>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76" name="Oval 12">
            <a:extLst>
              <a:ext uri="{FF2B5EF4-FFF2-40B4-BE49-F238E27FC236}">
                <a16:creationId xmlns="" xmlns:a16="http://schemas.microsoft.com/office/drawing/2014/main" id="{C58FDB94-9601-4D4F-9560-076B17715C75}"/>
              </a:ext>
            </a:extLst>
          </p:cNvPr>
          <p:cNvSpPr>
            <a:spLocks noChangeArrowheads="1"/>
          </p:cNvSpPr>
          <p:nvPr/>
        </p:nvSpPr>
        <p:spPr bwMode="auto">
          <a:xfrm>
            <a:off x="6694488" y="3713163"/>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27661" name="Oval 13">
            <a:extLst>
              <a:ext uri="{FF2B5EF4-FFF2-40B4-BE49-F238E27FC236}">
                <a16:creationId xmlns="" xmlns:a16="http://schemas.microsoft.com/office/drawing/2014/main" id="{C2F70325-8287-439F-BB48-C39421CEB764}"/>
              </a:ext>
            </a:extLst>
          </p:cNvPr>
          <p:cNvSpPr>
            <a:spLocks noChangeArrowheads="1"/>
          </p:cNvSpPr>
          <p:nvPr/>
        </p:nvSpPr>
        <p:spPr bwMode="auto">
          <a:xfrm>
            <a:off x="6802438" y="4203700"/>
            <a:ext cx="273050" cy="271463"/>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78" name="Oval 14">
            <a:extLst>
              <a:ext uri="{FF2B5EF4-FFF2-40B4-BE49-F238E27FC236}">
                <a16:creationId xmlns="" xmlns:a16="http://schemas.microsoft.com/office/drawing/2014/main" id="{5FAC1FB0-B286-43BF-8CB6-507CBD1A139A}"/>
              </a:ext>
            </a:extLst>
          </p:cNvPr>
          <p:cNvSpPr>
            <a:spLocks noChangeArrowheads="1"/>
          </p:cNvSpPr>
          <p:nvPr/>
        </p:nvSpPr>
        <p:spPr bwMode="auto">
          <a:xfrm>
            <a:off x="6694488" y="4040188"/>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79" name="Oval 15">
            <a:extLst>
              <a:ext uri="{FF2B5EF4-FFF2-40B4-BE49-F238E27FC236}">
                <a16:creationId xmlns="" xmlns:a16="http://schemas.microsoft.com/office/drawing/2014/main" id="{DD5DC122-A927-43BF-8AF1-3A10D7018EC9}"/>
              </a:ext>
            </a:extLst>
          </p:cNvPr>
          <p:cNvSpPr>
            <a:spLocks noChangeArrowheads="1"/>
          </p:cNvSpPr>
          <p:nvPr/>
        </p:nvSpPr>
        <p:spPr bwMode="auto">
          <a:xfrm rot="5400000">
            <a:off x="6199188" y="2771775"/>
            <a:ext cx="1219200" cy="2667000"/>
          </a:xfrm>
          <a:prstGeom prst="ellipse">
            <a:avLst/>
          </a:prstGeom>
          <a:noFill/>
          <a:ln w="19050" cap="rnd">
            <a:solidFill>
              <a:srgbClr val="3399FF"/>
            </a:solidFill>
            <a:prstDash val="sysDot"/>
            <a:round/>
            <a:headEnd/>
            <a:tailEnd/>
          </a:ln>
          <a:extLst>
            <a:ext uri="{909E8E84-426E-40DD-AFC4-6F175D3DCCD1}">
              <a14:hiddenFill xmlns:a14="http://schemas.microsoft.com/office/drawing/2010/main">
                <a:solidFill>
                  <a:srgbClr val="FFFFFF"/>
                </a:solidFill>
              </a14:hiddenFill>
            </a:ext>
          </a:extLst>
        </p:spPr>
        <p:txBody>
          <a:bodyPr rot="10800000" vert="eaVert"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0" name="Oval 17">
            <a:extLst>
              <a:ext uri="{FF2B5EF4-FFF2-40B4-BE49-F238E27FC236}">
                <a16:creationId xmlns="" xmlns:a16="http://schemas.microsoft.com/office/drawing/2014/main" id="{9411AD79-4450-4886-9E8B-04141B0BB6EC}"/>
              </a:ext>
            </a:extLst>
          </p:cNvPr>
          <p:cNvSpPr>
            <a:spLocks noChangeArrowheads="1"/>
          </p:cNvSpPr>
          <p:nvPr/>
        </p:nvSpPr>
        <p:spPr bwMode="auto">
          <a:xfrm>
            <a:off x="6237288" y="30384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1" name="Oval 18">
            <a:extLst>
              <a:ext uri="{FF2B5EF4-FFF2-40B4-BE49-F238E27FC236}">
                <a16:creationId xmlns="" xmlns:a16="http://schemas.microsoft.com/office/drawing/2014/main" id="{74A719B5-0E0D-4A39-BCF7-B2C3B3B051B9}"/>
              </a:ext>
            </a:extLst>
          </p:cNvPr>
          <p:cNvSpPr>
            <a:spLocks noChangeArrowheads="1"/>
          </p:cNvSpPr>
          <p:nvPr/>
        </p:nvSpPr>
        <p:spPr bwMode="auto">
          <a:xfrm>
            <a:off x="7342188" y="49942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2" name="Oval 19">
            <a:extLst>
              <a:ext uri="{FF2B5EF4-FFF2-40B4-BE49-F238E27FC236}">
                <a16:creationId xmlns="" xmlns:a16="http://schemas.microsoft.com/office/drawing/2014/main" id="{86942A8A-B047-45FC-95B6-4AB939B51A9F}"/>
              </a:ext>
            </a:extLst>
          </p:cNvPr>
          <p:cNvSpPr>
            <a:spLocks noChangeArrowheads="1"/>
          </p:cNvSpPr>
          <p:nvPr/>
        </p:nvSpPr>
        <p:spPr bwMode="auto">
          <a:xfrm>
            <a:off x="6897688" y="34067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3" name="Oval 20">
            <a:extLst>
              <a:ext uri="{FF2B5EF4-FFF2-40B4-BE49-F238E27FC236}">
                <a16:creationId xmlns="" xmlns:a16="http://schemas.microsoft.com/office/drawing/2014/main" id="{98D35C4A-1B5A-47BE-B7F4-E883B4F838AD}"/>
              </a:ext>
            </a:extLst>
          </p:cNvPr>
          <p:cNvSpPr>
            <a:spLocks noChangeArrowheads="1"/>
          </p:cNvSpPr>
          <p:nvPr/>
        </p:nvSpPr>
        <p:spPr bwMode="auto">
          <a:xfrm>
            <a:off x="8040688" y="4791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4" name="Oval 21">
            <a:extLst>
              <a:ext uri="{FF2B5EF4-FFF2-40B4-BE49-F238E27FC236}">
                <a16:creationId xmlns="" xmlns:a16="http://schemas.microsoft.com/office/drawing/2014/main" id="{D85F6FB1-CDAC-4ACB-9513-55ACDC0714DF}"/>
              </a:ext>
            </a:extLst>
          </p:cNvPr>
          <p:cNvSpPr>
            <a:spLocks noChangeArrowheads="1"/>
          </p:cNvSpPr>
          <p:nvPr/>
        </p:nvSpPr>
        <p:spPr bwMode="auto">
          <a:xfrm>
            <a:off x="5564188" y="31908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5" name="Oval 22">
            <a:extLst>
              <a:ext uri="{FF2B5EF4-FFF2-40B4-BE49-F238E27FC236}">
                <a16:creationId xmlns="" xmlns:a16="http://schemas.microsoft.com/office/drawing/2014/main" id="{15C259BE-89CB-45DC-B41B-110E64DE836F}"/>
              </a:ext>
            </a:extLst>
          </p:cNvPr>
          <p:cNvSpPr>
            <a:spLocks noChangeArrowheads="1"/>
          </p:cNvSpPr>
          <p:nvPr/>
        </p:nvSpPr>
        <p:spPr bwMode="auto">
          <a:xfrm>
            <a:off x="5919788" y="38766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6" name="Oval 23">
            <a:extLst>
              <a:ext uri="{FF2B5EF4-FFF2-40B4-BE49-F238E27FC236}">
                <a16:creationId xmlns="" xmlns:a16="http://schemas.microsoft.com/office/drawing/2014/main" id="{617FE675-F371-4CAA-B490-B2F158173990}"/>
              </a:ext>
            </a:extLst>
          </p:cNvPr>
          <p:cNvSpPr>
            <a:spLocks noChangeArrowheads="1"/>
          </p:cNvSpPr>
          <p:nvPr/>
        </p:nvSpPr>
        <p:spPr bwMode="auto">
          <a:xfrm>
            <a:off x="7926388" y="37242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7" name="Oval 25">
            <a:extLst>
              <a:ext uri="{FF2B5EF4-FFF2-40B4-BE49-F238E27FC236}">
                <a16:creationId xmlns="" xmlns:a16="http://schemas.microsoft.com/office/drawing/2014/main" id="{CD0A1679-1140-4A78-AF21-776A694946B9}"/>
              </a:ext>
            </a:extLst>
          </p:cNvPr>
          <p:cNvSpPr>
            <a:spLocks noChangeArrowheads="1"/>
          </p:cNvSpPr>
          <p:nvPr/>
        </p:nvSpPr>
        <p:spPr bwMode="auto">
          <a:xfrm>
            <a:off x="7583488" y="4029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8" name="Oval 26">
            <a:extLst>
              <a:ext uri="{FF2B5EF4-FFF2-40B4-BE49-F238E27FC236}">
                <a16:creationId xmlns="" xmlns:a16="http://schemas.microsoft.com/office/drawing/2014/main" id="{973C3A66-80DB-4C7E-BF36-C0B79480F610}"/>
              </a:ext>
            </a:extLst>
          </p:cNvPr>
          <p:cNvSpPr>
            <a:spLocks noChangeArrowheads="1"/>
          </p:cNvSpPr>
          <p:nvPr/>
        </p:nvSpPr>
        <p:spPr bwMode="auto">
          <a:xfrm>
            <a:off x="5538788" y="42830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89" name="Oval 27">
            <a:extLst>
              <a:ext uri="{FF2B5EF4-FFF2-40B4-BE49-F238E27FC236}">
                <a16:creationId xmlns="" xmlns:a16="http://schemas.microsoft.com/office/drawing/2014/main" id="{E34D2D05-5DE4-4223-933A-6E8814C6AE19}"/>
              </a:ext>
            </a:extLst>
          </p:cNvPr>
          <p:cNvSpPr>
            <a:spLocks noChangeArrowheads="1"/>
          </p:cNvSpPr>
          <p:nvPr/>
        </p:nvSpPr>
        <p:spPr bwMode="auto">
          <a:xfrm>
            <a:off x="6618288" y="45751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90" name="Oval 28">
            <a:extLst>
              <a:ext uri="{FF2B5EF4-FFF2-40B4-BE49-F238E27FC236}">
                <a16:creationId xmlns="" xmlns:a16="http://schemas.microsoft.com/office/drawing/2014/main" id="{76D5EC90-36B9-49B1-9B01-51A1260B7279}"/>
              </a:ext>
            </a:extLst>
          </p:cNvPr>
          <p:cNvSpPr>
            <a:spLocks noChangeArrowheads="1"/>
          </p:cNvSpPr>
          <p:nvPr/>
        </p:nvSpPr>
        <p:spPr bwMode="auto">
          <a:xfrm>
            <a:off x="8101013" y="3284538"/>
            <a:ext cx="179387" cy="179387"/>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6891" name="Oval 30">
            <a:extLst>
              <a:ext uri="{FF2B5EF4-FFF2-40B4-BE49-F238E27FC236}">
                <a16:creationId xmlns="" xmlns:a16="http://schemas.microsoft.com/office/drawing/2014/main" id="{1C8C7353-1265-46E9-8D60-80E0FB99744C}"/>
              </a:ext>
            </a:extLst>
          </p:cNvPr>
          <p:cNvSpPr>
            <a:spLocks noChangeArrowheads="1"/>
          </p:cNvSpPr>
          <p:nvPr/>
        </p:nvSpPr>
        <p:spPr bwMode="auto">
          <a:xfrm>
            <a:off x="7532688" y="2390775"/>
            <a:ext cx="179387" cy="179388"/>
          </a:xfrm>
          <a:prstGeom prst="ellipse">
            <a:avLst/>
          </a:prstGeom>
          <a:gradFill rotWithShape="0">
            <a:gsLst>
              <a:gs pos="0">
                <a:srgbClr val="6699FF"/>
              </a:gs>
              <a:gs pos="100000">
                <a:srgbClr val="2F4776"/>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6172" name="Line 32">
            <a:extLst>
              <a:ext uri="{FF2B5EF4-FFF2-40B4-BE49-F238E27FC236}">
                <a16:creationId xmlns="" xmlns:a16="http://schemas.microsoft.com/office/drawing/2014/main" id="{FBF08E97-3857-4C6E-A1D8-ADDBF7D68AB0}"/>
              </a:ext>
            </a:extLst>
          </p:cNvPr>
          <p:cNvSpPr>
            <a:spLocks noChangeShapeType="1"/>
          </p:cNvSpPr>
          <p:nvPr/>
        </p:nvSpPr>
        <p:spPr bwMode="auto">
          <a:xfrm flipV="1">
            <a:off x="7235825" y="3500438"/>
            <a:ext cx="749300" cy="576262"/>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a:defRPr/>
            </a:pPr>
            <a:endParaRPr lang="en-GB"/>
          </a:p>
        </p:txBody>
      </p:sp>
      <p:sp>
        <p:nvSpPr>
          <p:cNvPr id="36893" name="Freeform 57">
            <a:extLst>
              <a:ext uri="{FF2B5EF4-FFF2-40B4-BE49-F238E27FC236}">
                <a16:creationId xmlns="" xmlns:a16="http://schemas.microsoft.com/office/drawing/2014/main" id="{F414B05E-678C-407F-B17E-7C6F675AB362}"/>
              </a:ext>
            </a:extLst>
          </p:cNvPr>
          <p:cNvSpPr>
            <a:spLocks/>
          </p:cNvSpPr>
          <p:nvPr/>
        </p:nvSpPr>
        <p:spPr bwMode="auto">
          <a:xfrm rot="2109514">
            <a:off x="7380288" y="4941888"/>
            <a:ext cx="1204912" cy="169862"/>
          </a:xfrm>
          <a:custGeom>
            <a:avLst/>
            <a:gdLst>
              <a:gd name="T0" fmla="*/ 0 w 1248"/>
              <a:gd name="T1" fmla="*/ 2147483647 h 336"/>
              <a:gd name="T2" fmla="*/ 2147483647 w 1248"/>
              <a:gd name="T3" fmla="*/ 2147483647 h 336"/>
              <a:gd name="T4" fmla="*/ 2147483647 w 1248"/>
              <a:gd name="T5" fmla="*/ 2147483647 h 336"/>
              <a:gd name="T6" fmla="*/ 2147483647 w 1248"/>
              <a:gd name="T7" fmla="*/ 2147483647 h 336"/>
              <a:gd name="T8" fmla="*/ 2147483647 w 1248"/>
              <a:gd name="T9" fmla="*/ 2147483647 h 336"/>
              <a:gd name="T10" fmla="*/ 2147483647 w 1248"/>
              <a:gd name="T11" fmla="*/ 2147483647 h 336"/>
              <a:gd name="T12" fmla="*/ 2147483647 w 1248"/>
              <a:gd name="T13" fmla="*/ 2147483647 h 336"/>
              <a:gd name="T14" fmla="*/ 2147483647 w 1248"/>
              <a:gd name="T15" fmla="*/ 2147483647 h 336"/>
              <a:gd name="T16" fmla="*/ 2147483647 w 1248"/>
              <a:gd name="T17" fmla="*/ 2147483647 h 336"/>
              <a:gd name="T18" fmla="*/ 2147483647 w 1248"/>
              <a:gd name="T19" fmla="*/ 2147483647 h 336"/>
              <a:gd name="T20" fmla="*/ 2147483647 w 1248"/>
              <a:gd name="T21" fmla="*/ 2147483647 h 336"/>
              <a:gd name="T22" fmla="*/ 2147483647 w 1248"/>
              <a:gd name="T23" fmla="*/ 2147483647 h 336"/>
              <a:gd name="T24" fmla="*/ 2147483647 w 1248"/>
              <a:gd name="T25" fmla="*/ 2147483647 h 336"/>
              <a:gd name="T26" fmla="*/ 2147483647 w 1248"/>
              <a:gd name="T27" fmla="*/ 2147483647 h 3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8"/>
              <a:gd name="T43" fmla="*/ 0 h 336"/>
              <a:gd name="T44" fmla="*/ 1248 w 1248"/>
              <a:gd name="T45" fmla="*/ 336 h 3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8" h="336">
                <a:moveTo>
                  <a:pt x="0" y="168"/>
                </a:moveTo>
                <a:cubicBezTo>
                  <a:pt x="32" y="84"/>
                  <a:pt x="64" y="0"/>
                  <a:pt x="96" y="24"/>
                </a:cubicBezTo>
                <a:cubicBezTo>
                  <a:pt x="128" y="48"/>
                  <a:pt x="160" y="312"/>
                  <a:pt x="192" y="312"/>
                </a:cubicBezTo>
                <a:cubicBezTo>
                  <a:pt x="224" y="312"/>
                  <a:pt x="256" y="24"/>
                  <a:pt x="288" y="24"/>
                </a:cubicBezTo>
                <a:cubicBezTo>
                  <a:pt x="320" y="24"/>
                  <a:pt x="352" y="312"/>
                  <a:pt x="384" y="312"/>
                </a:cubicBezTo>
                <a:cubicBezTo>
                  <a:pt x="416" y="312"/>
                  <a:pt x="448" y="24"/>
                  <a:pt x="480" y="24"/>
                </a:cubicBezTo>
                <a:cubicBezTo>
                  <a:pt x="512" y="24"/>
                  <a:pt x="544" y="312"/>
                  <a:pt x="576" y="312"/>
                </a:cubicBezTo>
                <a:cubicBezTo>
                  <a:pt x="608" y="312"/>
                  <a:pt x="640" y="24"/>
                  <a:pt x="672" y="24"/>
                </a:cubicBezTo>
                <a:cubicBezTo>
                  <a:pt x="704" y="24"/>
                  <a:pt x="736" y="312"/>
                  <a:pt x="768" y="312"/>
                </a:cubicBezTo>
                <a:cubicBezTo>
                  <a:pt x="800" y="312"/>
                  <a:pt x="832" y="24"/>
                  <a:pt x="864" y="24"/>
                </a:cubicBezTo>
                <a:cubicBezTo>
                  <a:pt x="896" y="24"/>
                  <a:pt x="928" y="312"/>
                  <a:pt x="960" y="312"/>
                </a:cubicBezTo>
                <a:cubicBezTo>
                  <a:pt x="992" y="312"/>
                  <a:pt x="1024" y="24"/>
                  <a:pt x="1056" y="24"/>
                </a:cubicBezTo>
                <a:cubicBezTo>
                  <a:pt x="1088" y="24"/>
                  <a:pt x="1120" y="288"/>
                  <a:pt x="1152" y="312"/>
                </a:cubicBezTo>
                <a:cubicBezTo>
                  <a:pt x="1184" y="336"/>
                  <a:pt x="1216" y="252"/>
                  <a:pt x="1248" y="1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_tradnl"/>
          </a:p>
        </p:txBody>
      </p:sp>
      <p:sp>
        <p:nvSpPr>
          <p:cNvPr id="36894" name="Freeform 57">
            <a:extLst>
              <a:ext uri="{FF2B5EF4-FFF2-40B4-BE49-F238E27FC236}">
                <a16:creationId xmlns="" xmlns:a16="http://schemas.microsoft.com/office/drawing/2014/main" id="{A4CAE9ED-0EFC-46BF-9ABA-3A9F9930CB5F}"/>
              </a:ext>
            </a:extLst>
          </p:cNvPr>
          <p:cNvSpPr>
            <a:spLocks/>
          </p:cNvSpPr>
          <p:nvPr/>
        </p:nvSpPr>
        <p:spPr bwMode="auto">
          <a:xfrm rot="-3956666">
            <a:off x="7114382" y="3550443"/>
            <a:ext cx="412750" cy="169863"/>
          </a:xfrm>
          <a:custGeom>
            <a:avLst/>
            <a:gdLst>
              <a:gd name="T0" fmla="*/ 0 w 1248"/>
              <a:gd name="T1" fmla="*/ 2147483647 h 336"/>
              <a:gd name="T2" fmla="*/ 2147483647 w 1248"/>
              <a:gd name="T3" fmla="*/ 2147483647 h 336"/>
              <a:gd name="T4" fmla="*/ 2147483647 w 1248"/>
              <a:gd name="T5" fmla="*/ 2147483647 h 336"/>
              <a:gd name="T6" fmla="*/ 2147483647 w 1248"/>
              <a:gd name="T7" fmla="*/ 2147483647 h 336"/>
              <a:gd name="T8" fmla="*/ 2147483647 w 1248"/>
              <a:gd name="T9" fmla="*/ 2147483647 h 336"/>
              <a:gd name="T10" fmla="*/ 2147483647 w 1248"/>
              <a:gd name="T11" fmla="*/ 2147483647 h 336"/>
              <a:gd name="T12" fmla="*/ 2147483647 w 1248"/>
              <a:gd name="T13" fmla="*/ 2147483647 h 336"/>
              <a:gd name="T14" fmla="*/ 2147483647 w 1248"/>
              <a:gd name="T15" fmla="*/ 2147483647 h 336"/>
              <a:gd name="T16" fmla="*/ 2147483647 w 1248"/>
              <a:gd name="T17" fmla="*/ 2147483647 h 336"/>
              <a:gd name="T18" fmla="*/ 2147483647 w 1248"/>
              <a:gd name="T19" fmla="*/ 2147483647 h 336"/>
              <a:gd name="T20" fmla="*/ 2147483647 w 1248"/>
              <a:gd name="T21" fmla="*/ 2147483647 h 336"/>
              <a:gd name="T22" fmla="*/ 2147483647 w 1248"/>
              <a:gd name="T23" fmla="*/ 2147483647 h 336"/>
              <a:gd name="T24" fmla="*/ 2147483647 w 1248"/>
              <a:gd name="T25" fmla="*/ 2147483647 h 336"/>
              <a:gd name="T26" fmla="*/ 2147483647 w 1248"/>
              <a:gd name="T27" fmla="*/ 2147483647 h 3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8"/>
              <a:gd name="T43" fmla="*/ 0 h 336"/>
              <a:gd name="T44" fmla="*/ 1248 w 1248"/>
              <a:gd name="T45" fmla="*/ 336 h 3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8" h="336">
                <a:moveTo>
                  <a:pt x="0" y="168"/>
                </a:moveTo>
                <a:cubicBezTo>
                  <a:pt x="32" y="84"/>
                  <a:pt x="64" y="0"/>
                  <a:pt x="96" y="24"/>
                </a:cubicBezTo>
                <a:cubicBezTo>
                  <a:pt x="128" y="48"/>
                  <a:pt x="160" y="312"/>
                  <a:pt x="192" y="312"/>
                </a:cubicBezTo>
                <a:cubicBezTo>
                  <a:pt x="224" y="312"/>
                  <a:pt x="256" y="24"/>
                  <a:pt x="288" y="24"/>
                </a:cubicBezTo>
                <a:cubicBezTo>
                  <a:pt x="320" y="24"/>
                  <a:pt x="352" y="312"/>
                  <a:pt x="384" y="312"/>
                </a:cubicBezTo>
                <a:cubicBezTo>
                  <a:pt x="416" y="312"/>
                  <a:pt x="448" y="24"/>
                  <a:pt x="480" y="24"/>
                </a:cubicBezTo>
                <a:cubicBezTo>
                  <a:pt x="512" y="24"/>
                  <a:pt x="544" y="312"/>
                  <a:pt x="576" y="312"/>
                </a:cubicBezTo>
                <a:cubicBezTo>
                  <a:pt x="608" y="312"/>
                  <a:pt x="640" y="24"/>
                  <a:pt x="672" y="24"/>
                </a:cubicBezTo>
                <a:cubicBezTo>
                  <a:pt x="704" y="24"/>
                  <a:pt x="736" y="312"/>
                  <a:pt x="768" y="312"/>
                </a:cubicBezTo>
                <a:cubicBezTo>
                  <a:pt x="800" y="312"/>
                  <a:pt x="832" y="24"/>
                  <a:pt x="864" y="24"/>
                </a:cubicBezTo>
                <a:cubicBezTo>
                  <a:pt x="896" y="24"/>
                  <a:pt x="928" y="312"/>
                  <a:pt x="960" y="312"/>
                </a:cubicBezTo>
                <a:cubicBezTo>
                  <a:pt x="992" y="312"/>
                  <a:pt x="1024" y="24"/>
                  <a:pt x="1056" y="24"/>
                </a:cubicBezTo>
                <a:cubicBezTo>
                  <a:pt x="1088" y="24"/>
                  <a:pt x="1120" y="288"/>
                  <a:pt x="1152" y="312"/>
                </a:cubicBezTo>
                <a:cubicBezTo>
                  <a:pt x="1184" y="336"/>
                  <a:pt x="1216" y="252"/>
                  <a:pt x="1248" y="1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eaVert"/>
          <a:lstStyle/>
          <a:p>
            <a:endParaRPr lang="es-ES_tradnl"/>
          </a:p>
        </p:txBody>
      </p:sp>
      <p:sp>
        <p:nvSpPr>
          <p:cNvPr id="2" name="Oval 30">
            <a:extLst>
              <a:ext uri="{FF2B5EF4-FFF2-40B4-BE49-F238E27FC236}">
                <a16:creationId xmlns="" xmlns:a16="http://schemas.microsoft.com/office/drawing/2014/main" id="{010F01A8-7C76-455D-A9AD-C025331D52CA}"/>
              </a:ext>
            </a:extLst>
          </p:cNvPr>
          <p:cNvSpPr>
            <a:spLocks noChangeArrowheads="1"/>
          </p:cNvSpPr>
          <p:nvPr/>
        </p:nvSpPr>
        <p:spPr bwMode="auto">
          <a:xfrm>
            <a:off x="4983163" y="5072063"/>
            <a:ext cx="271462"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96" name="Oval 31">
            <a:extLst>
              <a:ext uri="{FF2B5EF4-FFF2-40B4-BE49-F238E27FC236}">
                <a16:creationId xmlns="" xmlns:a16="http://schemas.microsoft.com/office/drawing/2014/main" id="{544A0AD1-156B-4D1B-BD87-9227A04F97EB}"/>
              </a:ext>
            </a:extLst>
          </p:cNvPr>
          <p:cNvSpPr>
            <a:spLocks noChangeArrowheads="1"/>
          </p:cNvSpPr>
          <p:nvPr/>
        </p:nvSpPr>
        <p:spPr bwMode="auto">
          <a:xfrm>
            <a:off x="4787900" y="5072063"/>
            <a:ext cx="271463"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3" name="Oval 32">
            <a:extLst>
              <a:ext uri="{FF2B5EF4-FFF2-40B4-BE49-F238E27FC236}">
                <a16:creationId xmlns="" xmlns:a16="http://schemas.microsoft.com/office/drawing/2014/main" id="{D9AA17D5-4C0D-4C2C-8ADC-646DBB3CC1E4}"/>
              </a:ext>
            </a:extLst>
          </p:cNvPr>
          <p:cNvSpPr>
            <a:spLocks noChangeArrowheads="1"/>
          </p:cNvSpPr>
          <p:nvPr/>
        </p:nvSpPr>
        <p:spPr bwMode="auto">
          <a:xfrm>
            <a:off x="4787900" y="5300663"/>
            <a:ext cx="271463" cy="271462"/>
          </a:xfrm>
          <a:prstGeom prst="ellipse">
            <a:avLst/>
          </a:prstGeom>
          <a:gradFill rotWithShape="0">
            <a:gsLst>
              <a:gs pos="0">
                <a:schemeClr val="bg2">
                  <a:gamma/>
                  <a:tint val="51373"/>
                  <a:invGamma/>
                </a:schemeClr>
              </a:gs>
              <a:gs pos="100000">
                <a:schemeClr val="bg2"/>
              </a:gs>
            </a:gsLst>
            <a:path path="shape">
              <a:fillToRect l="50000" t="50000" r="50000" b="50000"/>
            </a:path>
          </a:gradFill>
          <a:ln w="19050">
            <a:solidFill>
              <a:srgbClr val="FFFFCC"/>
            </a:solidFill>
            <a:round/>
            <a:headEnd/>
            <a:tailEnd/>
          </a:ln>
          <a:effectLst/>
        </p:spPr>
        <p:txBody>
          <a:bodyPr wrap="none" anchor="ctr"/>
          <a:lstStyle/>
          <a:p>
            <a:pPr>
              <a:defRPr/>
            </a:pPr>
            <a:endParaRPr lang="de-AT">
              <a:latin typeface="Arial" charset="0"/>
              <a:cs typeface="+mn-cs"/>
            </a:endParaRPr>
          </a:p>
        </p:txBody>
      </p:sp>
      <p:sp>
        <p:nvSpPr>
          <p:cNvPr id="36898" name="Oval 33">
            <a:extLst>
              <a:ext uri="{FF2B5EF4-FFF2-40B4-BE49-F238E27FC236}">
                <a16:creationId xmlns="" xmlns:a16="http://schemas.microsoft.com/office/drawing/2014/main" id="{1184A170-677E-4B59-8721-F788D726E02C}"/>
              </a:ext>
            </a:extLst>
          </p:cNvPr>
          <p:cNvSpPr>
            <a:spLocks noChangeArrowheads="1"/>
          </p:cNvSpPr>
          <p:nvPr/>
        </p:nvSpPr>
        <p:spPr bwMode="auto">
          <a:xfrm>
            <a:off x="4983163" y="5300663"/>
            <a:ext cx="271462" cy="271462"/>
          </a:xfrm>
          <a:prstGeom prst="ellipse">
            <a:avLst/>
          </a:prstGeom>
          <a:gradFill rotWithShape="0">
            <a:gsLst>
              <a:gs pos="0">
                <a:srgbClr val="FF3300"/>
              </a:gs>
              <a:gs pos="100000">
                <a:srgbClr val="B92500"/>
              </a:gs>
            </a:gsLst>
            <a:path path="shape">
              <a:fillToRect l="50000" t="50000" r="50000" b="50000"/>
            </a:path>
          </a:gradFill>
          <a:ln w="19050">
            <a:solidFill>
              <a:srgbClr val="FFFFCC"/>
            </a:solidFill>
            <a:round/>
            <a:headEnd/>
            <a:tailEnd/>
          </a:ln>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sp>
        <p:nvSpPr>
          <p:cNvPr id="6179" name="Line 34">
            <a:extLst>
              <a:ext uri="{FF2B5EF4-FFF2-40B4-BE49-F238E27FC236}">
                <a16:creationId xmlns="" xmlns:a16="http://schemas.microsoft.com/office/drawing/2014/main" id="{96AB8891-48EE-43D0-B59F-928B54EA1507}"/>
              </a:ext>
            </a:extLst>
          </p:cNvPr>
          <p:cNvSpPr>
            <a:spLocks noChangeShapeType="1"/>
          </p:cNvSpPr>
          <p:nvPr/>
        </p:nvSpPr>
        <p:spPr bwMode="auto">
          <a:xfrm flipH="1">
            <a:off x="5292725" y="4365625"/>
            <a:ext cx="1223963" cy="86360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pPr>
              <a:defRPr/>
            </a:pPr>
            <a:endParaRPr lang="en-GB"/>
          </a:p>
        </p:txBody>
      </p:sp>
      <p:sp>
        <p:nvSpPr>
          <p:cNvPr id="36900" name="Rectangle 38">
            <a:extLst>
              <a:ext uri="{FF2B5EF4-FFF2-40B4-BE49-F238E27FC236}">
                <a16:creationId xmlns="" xmlns:a16="http://schemas.microsoft.com/office/drawing/2014/main" id="{A555656D-3876-41AE-9C1E-37FD0788CF47}"/>
              </a:ext>
            </a:extLst>
          </p:cNvPr>
          <p:cNvSpPr>
            <a:spLocks noChangeArrowheads="1"/>
          </p:cNvSpPr>
          <p:nvPr/>
        </p:nvSpPr>
        <p:spPr bwMode="black">
          <a:xfrm>
            <a:off x="381000" y="98425"/>
            <a:ext cx="79787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Tx/>
              <a:buSzTx/>
              <a:buFontTx/>
              <a:buNone/>
            </a:pPr>
            <a:endParaRPr lang="en-US" altLang="en-US" sz="280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a:extLst>
              <a:ext uri="{FF2B5EF4-FFF2-40B4-BE49-F238E27FC236}">
                <a16:creationId xmlns="" xmlns:a16="http://schemas.microsoft.com/office/drawing/2014/main" id="{D2F31E23-7B65-4185-A178-4AFE715E7B06}"/>
              </a:ext>
            </a:extLst>
          </p:cNvPr>
          <p:cNvSpPr>
            <a:spLocks noGrp="1" noChangeArrowheads="1"/>
          </p:cNvSpPr>
          <p:nvPr>
            <p:ph idx="1"/>
          </p:nvPr>
        </p:nvSpPr>
        <p:spPr/>
        <p:txBody>
          <a:bodyPr/>
          <a:lstStyle/>
          <a:p>
            <a:pPr>
              <a:buFontTx/>
              <a:buNone/>
            </a:pPr>
            <a:r>
              <a:rPr lang="es-ES" altLang="pt-BR" sz="2400" dirty="0"/>
              <a:t>Por lo tanto, la calibración de un monitor de contaminación debe:</a:t>
            </a:r>
            <a:br>
              <a:rPr lang="es-ES" altLang="pt-BR" sz="2400" dirty="0"/>
            </a:br>
            <a:endParaRPr lang="es-ES" altLang="pt-BR" sz="2400" dirty="0"/>
          </a:p>
          <a:p>
            <a:pPr algn="just"/>
            <a:r>
              <a:rPr lang="es-ES" altLang="pt-BR" sz="2400" dirty="0"/>
              <a:t>Realizarse con una variedad de tipos y calidades de radiación (fuentes de referencia de </a:t>
            </a:r>
            <a:r>
              <a:rPr lang="es-ES" altLang="pt-BR" sz="2400" dirty="0" err="1"/>
              <a:t>radionucleidos</a:t>
            </a:r>
            <a:r>
              <a:rPr lang="es-ES" altLang="pt-BR" sz="2400" dirty="0"/>
              <a:t>)</a:t>
            </a:r>
            <a:r>
              <a:rPr lang="es-ES" altLang="pt-BR" sz="2400" dirty="0" smtClean="0"/>
              <a:t> </a:t>
            </a:r>
            <a:r>
              <a:rPr lang="es-ES" altLang="pt-BR" sz="2400" dirty="0"/>
              <a:t>– con emisiones compatibles con aquellas con las que el equipo se medirá.</a:t>
            </a:r>
          </a:p>
        </p:txBody>
      </p:sp>
      <p:sp>
        <p:nvSpPr>
          <p:cNvPr id="37891" name="Title 1">
            <a:extLst>
              <a:ext uri="{FF2B5EF4-FFF2-40B4-BE49-F238E27FC236}">
                <a16:creationId xmlns="" xmlns:a16="http://schemas.microsoft.com/office/drawing/2014/main" id="{FA8F626C-1A1D-4894-AA5D-CEE989949411}"/>
              </a:ext>
            </a:extLst>
          </p:cNvPr>
          <p:cNvSpPr>
            <a:spLocks noGrp="1"/>
          </p:cNvSpPr>
          <p:nvPr>
            <p:ph type="title"/>
          </p:nvPr>
        </p:nvSpPr>
        <p:spPr/>
        <p:txBody>
          <a:bodyPr/>
          <a:lstStyle/>
          <a:p>
            <a:pPr algn="l"/>
            <a:r>
              <a:rPr lang="es-ES" altLang="en-US"/>
              <a:t>Conversión de cps para Bq/cm</a:t>
            </a:r>
            <a:r>
              <a:rPr lang="es-ES" altLang="en-US" baseline="30000"/>
              <a:t>2</a:t>
            </a:r>
            <a:endParaRPr lang="en-GB" altLang="en-US"/>
          </a:p>
        </p:txBody>
      </p:sp>
      <p:grpSp>
        <p:nvGrpSpPr>
          <p:cNvPr id="37892" name="Grupp 3">
            <a:extLst>
              <a:ext uri="{FF2B5EF4-FFF2-40B4-BE49-F238E27FC236}">
                <a16:creationId xmlns="" xmlns:a16="http://schemas.microsoft.com/office/drawing/2014/main" id="{A9C08EBE-DA56-4817-B9A0-FAD64FFC4447}"/>
              </a:ext>
            </a:extLst>
          </p:cNvPr>
          <p:cNvGrpSpPr>
            <a:grpSpLocks/>
          </p:cNvGrpSpPr>
          <p:nvPr/>
        </p:nvGrpSpPr>
        <p:grpSpPr bwMode="auto">
          <a:xfrm>
            <a:off x="609600" y="4495800"/>
            <a:ext cx="8077200" cy="1014413"/>
            <a:chOff x="1981200" y="5354638"/>
            <a:chExt cx="5967412" cy="1014412"/>
          </a:xfrm>
        </p:grpSpPr>
        <p:sp>
          <p:nvSpPr>
            <p:cNvPr id="37895" name="Rectangle 5">
              <a:extLst>
                <a:ext uri="{FF2B5EF4-FFF2-40B4-BE49-F238E27FC236}">
                  <a16:creationId xmlns="" xmlns:a16="http://schemas.microsoft.com/office/drawing/2014/main" id="{0944D258-C2D1-4841-AB76-363626BEFF08}"/>
                </a:ext>
              </a:extLst>
            </p:cNvPr>
            <p:cNvSpPr>
              <a:spLocks noChangeArrowheads="1"/>
            </p:cNvSpPr>
            <p:nvPr/>
          </p:nvSpPr>
          <p:spPr bwMode="auto">
            <a:xfrm>
              <a:off x="6287430" y="5354638"/>
              <a:ext cx="1524000" cy="85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
                  <a:srgbClr val="99CCFF"/>
                </a:buClr>
                <a:buFontTx/>
                <a:buNone/>
              </a:pPr>
              <a:r>
                <a:rPr lang="en-GB" altLang="en-US" sz="2400">
                  <a:solidFill>
                    <a:schemeClr val="hlink"/>
                  </a:solidFill>
                </a:rPr>
                <a:t> </a:t>
              </a:r>
              <a:r>
                <a:rPr lang="en-GB" altLang="en-US" sz="2400" u="sng">
                  <a:solidFill>
                    <a:schemeClr val="hlink"/>
                  </a:solidFill>
                </a:rPr>
                <a:t>Bq/cm</a:t>
              </a:r>
              <a:r>
                <a:rPr lang="en-GB" altLang="en-US" sz="2400" u="sng" baseline="30000">
                  <a:solidFill>
                    <a:schemeClr val="hlink"/>
                  </a:solidFill>
                </a:rPr>
                <a:t>2 </a:t>
              </a:r>
              <a:r>
                <a:rPr lang="en-GB" altLang="en-US" sz="2400" u="sng">
                  <a:solidFill>
                    <a:schemeClr val="hlink"/>
                  </a:solidFill>
                </a:rPr>
                <a:t> </a:t>
              </a:r>
            </a:p>
            <a:p>
              <a:pPr eaLnBrk="1" hangingPunct="1">
                <a:buClr>
                  <a:srgbClr val="99CCFF"/>
                </a:buClr>
                <a:buFontTx/>
                <a:buNone/>
              </a:pPr>
              <a:r>
                <a:rPr lang="en-GB" altLang="en-US" sz="2400" baseline="30000">
                  <a:solidFill>
                    <a:schemeClr val="hlink"/>
                  </a:solidFill>
                </a:rPr>
                <a:t> </a:t>
              </a:r>
              <a:r>
                <a:rPr lang="en-GB" altLang="en-US" sz="2400">
                  <a:solidFill>
                    <a:schemeClr val="hlink"/>
                  </a:solidFill>
                </a:rPr>
                <a:t>   cps</a:t>
              </a:r>
              <a:r>
                <a:rPr lang="en-GB" altLang="en-US" sz="2400" baseline="30000">
                  <a:solidFill>
                    <a:schemeClr val="hlink"/>
                  </a:solidFill>
                </a:rPr>
                <a:t/>
              </a:r>
              <a:br>
                <a:rPr lang="en-GB" altLang="en-US" sz="2400" baseline="30000">
                  <a:solidFill>
                    <a:schemeClr val="hlink"/>
                  </a:solidFill>
                </a:rPr>
              </a:br>
              <a:endParaRPr lang="en-GB" altLang="en-US" sz="2400">
                <a:solidFill>
                  <a:schemeClr val="hlink"/>
                </a:solidFill>
              </a:endParaRPr>
            </a:p>
          </p:txBody>
        </p:sp>
        <p:sp>
          <p:nvSpPr>
            <p:cNvPr id="37896" name="Rectangle 44">
              <a:extLst>
                <a:ext uri="{FF2B5EF4-FFF2-40B4-BE49-F238E27FC236}">
                  <a16:creationId xmlns="" xmlns:a16="http://schemas.microsoft.com/office/drawing/2014/main" id="{BBA8E382-F9DF-4572-9A75-103E32289ECB}"/>
                </a:ext>
              </a:extLst>
            </p:cNvPr>
            <p:cNvSpPr>
              <a:spLocks noChangeArrowheads="1"/>
            </p:cNvSpPr>
            <p:nvPr/>
          </p:nvSpPr>
          <p:spPr bwMode="auto">
            <a:xfrm>
              <a:off x="1981200" y="5354638"/>
              <a:ext cx="5967412" cy="1014412"/>
            </a:xfrm>
            <a:prstGeom prst="rect">
              <a:avLst/>
            </a:prstGeom>
            <a:noFill/>
            <a:ln w="38100">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de-AT" altLang="en-US" sz="2400">
                <a:solidFill>
                  <a:schemeClr val="tx1"/>
                </a:solidFill>
                <a:latin typeface="Times New Roman" panose="02020603050405020304" pitchFamily="18" charset="0"/>
              </a:endParaRPr>
            </a:p>
          </p:txBody>
        </p:sp>
      </p:grpSp>
      <p:sp>
        <p:nvSpPr>
          <p:cNvPr id="37893" name="Rectangle 8">
            <a:extLst>
              <a:ext uri="{FF2B5EF4-FFF2-40B4-BE49-F238E27FC236}">
                <a16:creationId xmlns="" xmlns:a16="http://schemas.microsoft.com/office/drawing/2014/main" id="{CCD3FBB7-8AE8-4E3D-A774-CCCAE24D1A22}"/>
              </a:ext>
            </a:extLst>
          </p:cNvPr>
          <p:cNvSpPr>
            <a:spLocks noChangeArrowheads="1"/>
          </p:cNvSpPr>
          <p:nvPr/>
        </p:nvSpPr>
        <p:spPr bwMode="black">
          <a:xfrm>
            <a:off x="381000" y="98425"/>
            <a:ext cx="79787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buClrTx/>
              <a:buSzTx/>
              <a:buFontTx/>
              <a:buNone/>
            </a:pPr>
            <a:endParaRPr lang="en-US" altLang="en-US" sz="2800"/>
          </a:p>
        </p:txBody>
      </p:sp>
      <p:sp>
        <p:nvSpPr>
          <p:cNvPr id="37894" name="CaixaDeTexto 1">
            <a:extLst>
              <a:ext uri="{FF2B5EF4-FFF2-40B4-BE49-F238E27FC236}">
                <a16:creationId xmlns="" xmlns:a16="http://schemas.microsoft.com/office/drawing/2014/main" id="{61A94FB2-45A0-41D5-88B2-14FBE0E3C3D3}"/>
              </a:ext>
            </a:extLst>
          </p:cNvPr>
          <p:cNvSpPr txBox="1">
            <a:spLocks noChangeArrowheads="1"/>
          </p:cNvSpPr>
          <p:nvPr/>
        </p:nvSpPr>
        <p:spPr bwMode="auto">
          <a:xfrm>
            <a:off x="914400" y="4724400"/>
            <a:ext cx="5486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1400" dirty="0">
                <a:solidFill>
                  <a:schemeClr val="hlink"/>
                </a:solidFill>
              </a:rPr>
              <a:t> </a:t>
            </a:r>
            <a:r>
              <a:rPr lang="es-ES" altLang="pt-BR" sz="2800" dirty="0">
                <a:solidFill>
                  <a:schemeClr val="hlink"/>
                </a:solidFill>
              </a:rPr>
              <a:t>Factor de calibración </a:t>
            </a:r>
            <a:r>
              <a:rPr lang="es-ES" altLang="pt-BR" baseline="-25000" dirty="0" err="1" smtClean="0">
                <a:solidFill>
                  <a:schemeClr val="hlink"/>
                </a:solidFill>
              </a:rPr>
              <a:t>nucleido</a:t>
            </a:r>
            <a:r>
              <a:rPr lang="es-ES" altLang="pt-BR" baseline="-25000" dirty="0" smtClean="0">
                <a:solidFill>
                  <a:schemeClr val="hlink"/>
                </a:solidFill>
              </a:rPr>
              <a:t> </a:t>
            </a:r>
            <a:r>
              <a:rPr lang="es-ES" altLang="pt-BR" dirty="0">
                <a:solidFill>
                  <a:schemeClr val="hlink"/>
                </a:solidFill>
              </a:rPr>
              <a:t>=</a:t>
            </a:r>
            <a:endParaRPr lang="es-ES_tradnl" altLang="es-ES_tradnl" sz="2800" dirty="0">
              <a:solidFill>
                <a:schemeClr val="hlink"/>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a:extLst>
              <a:ext uri="{FF2B5EF4-FFF2-40B4-BE49-F238E27FC236}">
                <a16:creationId xmlns="" xmlns:a16="http://schemas.microsoft.com/office/drawing/2014/main" id="{838517AE-6760-470D-BBD5-C5621FE79E09}"/>
              </a:ext>
            </a:extLst>
          </p:cNvPr>
          <p:cNvSpPr>
            <a:spLocks noChangeArrowheads="1"/>
          </p:cNvSpPr>
          <p:nvPr/>
        </p:nvSpPr>
        <p:spPr bwMode="auto">
          <a:xfrm>
            <a:off x="304800" y="1524000"/>
            <a:ext cx="8593138"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FontTx/>
              <a:buNone/>
            </a:pPr>
            <a:r>
              <a:rPr lang="es-ES" altLang="pt-BR" sz="2400" b="0"/>
              <a:t>Calibración: ¿Cómo funciona en la práctica?</a:t>
            </a:r>
          </a:p>
          <a:p>
            <a:pPr eaLnBrk="1" hangingPunct="1">
              <a:buFontTx/>
              <a:buNone/>
            </a:pPr>
            <a:endParaRPr lang="es-ES" altLang="pt-BR" sz="2400"/>
          </a:p>
        </p:txBody>
      </p:sp>
      <p:pic>
        <p:nvPicPr>
          <p:cNvPr id="38915" name="Picture 6">
            <a:extLst>
              <a:ext uri="{FF2B5EF4-FFF2-40B4-BE49-F238E27FC236}">
                <a16:creationId xmlns="" xmlns:a16="http://schemas.microsoft.com/office/drawing/2014/main" id="{66CA66DA-7CDE-4053-9E01-F5D913087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276475"/>
            <a:ext cx="3579812" cy="350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6" name="Line 14">
            <a:extLst>
              <a:ext uri="{FF2B5EF4-FFF2-40B4-BE49-F238E27FC236}">
                <a16:creationId xmlns="" xmlns:a16="http://schemas.microsoft.com/office/drawing/2014/main" id="{EB7ED003-1636-4C5E-A9F7-17581CD4704F}"/>
              </a:ext>
            </a:extLst>
          </p:cNvPr>
          <p:cNvSpPr>
            <a:spLocks noChangeShapeType="1"/>
          </p:cNvSpPr>
          <p:nvPr/>
        </p:nvSpPr>
        <p:spPr bwMode="auto">
          <a:xfrm flipV="1">
            <a:off x="5867400" y="5300663"/>
            <a:ext cx="296863"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17" name="Text Box 15">
            <a:extLst>
              <a:ext uri="{FF2B5EF4-FFF2-40B4-BE49-F238E27FC236}">
                <a16:creationId xmlns="" xmlns:a16="http://schemas.microsoft.com/office/drawing/2014/main" id="{0175B349-BF7C-4618-81C7-2D0F2B2708CF}"/>
              </a:ext>
            </a:extLst>
          </p:cNvPr>
          <p:cNvSpPr txBox="1">
            <a:spLocks noChangeArrowheads="1"/>
          </p:cNvSpPr>
          <p:nvPr/>
        </p:nvSpPr>
        <p:spPr bwMode="auto">
          <a:xfrm>
            <a:off x="4859338" y="5805488"/>
            <a:ext cx="25257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s-ES" altLang="pt-BR" sz="2000">
                <a:solidFill>
                  <a:schemeClr val="folHlink"/>
                </a:solidFill>
              </a:rPr>
              <a:t>Fuente de referencia</a:t>
            </a:r>
          </a:p>
        </p:txBody>
      </p:sp>
      <p:sp>
        <p:nvSpPr>
          <p:cNvPr id="38918" name="Rectangle 7">
            <a:extLst>
              <a:ext uri="{FF2B5EF4-FFF2-40B4-BE49-F238E27FC236}">
                <a16:creationId xmlns="" xmlns:a16="http://schemas.microsoft.com/office/drawing/2014/main" id="{0F133C77-DE2F-4DFB-AF96-2BC190145F38}"/>
              </a:ext>
            </a:extLst>
          </p:cNvPr>
          <p:cNvSpPr>
            <a:spLocks noChangeArrowheads="1"/>
          </p:cNvSpPr>
          <p:nvPr/>
        </p:nvSpPr>
        <p:spPr bwMode="auto">
          <a:xfrm>
            <a:off x="5715000" y="5189538"/>
            <a:ext cx="3095625" cy="144462"/>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19" name="Rectangle 8">
            <a:extLst>
              <a:ext uri="{FF2B5EF4-FFF2-40B4-BE49-F238E27FC236}">
                <a16:creationId xmlns="" xmlns:a16="http://schemas.microsoft.com/office/drawing/2014/main" id="{F25AEBAC-CDA2-4F90-BE6A-3511D28C8B54}"/>
              </a:ext>
            </a:extLst>
          </p:cNvPr>
          <p:cNvSpPr>
            <a:spLocks noChangeArrowheads="1"/>
          </p:cNvSpPr>
          <p:nvPr/>
        </p:nvSpPr>
        <p:spPr bwMode="auto">
          <a:xfrm>
            <a:off x="5795963" y="4940300"/>
            <a:ext cx="288925" cy="215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0" name="Rectangle 9">
            <a:extLst>
              <a:ext uri="{FF2B5EF4-FFF2-40B4-BE49-F238E27FC236}">
                <a16:creationId xmlns="" xmlns:a16="http://schemas.microsoft.com/office/drawing/2014/main" id="{171D7764-4B73-4F9E-A686-7B086ABDBCE2}"/>
              </a:ext>
            </a:extLst>
          </p:cNvPr>
          <p:cNvSpPr>
            <a:spLocks noChangeArrowheads="1"/>
          </p:cNvSpPr>
          <p:nvPr/>
        </p:nvSpPr>
        <p:spPr bwMode="auto">
          <a:xfrm>
            <a:off x="8458200" y="4953000"/>
            <a:ext cx="288925" cy="215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1" name="Rectangle 10">
            <a:extLst>
              <a:ext uri="{FF2B5EF4-FFF2-40B4-BE49-F238E27FC236}">
                <a16:creationId xmlns="" xmlns:a16="http://schemas.microsoft.com/office/drawing/2014/main" id="{86CA8830-9FA1-487E-9377-28D9B90BBEFC}"/>
              </a:ext>
            </a:extLst>
          </p:cNvPr>
          <p:cNvSpPr>
            <a:spLocks noChangeArrowheads="1"/>
          </p:cNvSpPr>
          <p:nvPr/>
        </p:nvSpPr>
        <p:spPr bwMode="auto">
          <a:xfrm>
            <a:off x="5715000" y="4648200"/>
            <a:ext cx="3095625" cy="288925"/>
          </a:xfrm>
          <a:prstGeom prst="rect">
            <a:avLst/>
          </a:prstGeom>
          <a:solidFill>
            <a:srgbClr val="FFFFCC">
              <a:alpha val="50195"/>
            </a:srgbClr>
          </a:solidFill>
          <a:ln w="19050">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2" name="Rectangle 11">
            <a:extLst>
              <a:ext uri="{FF2B5EF4-FFF2-40B4-BE49-F238E27FC236}">
                <a16:creationId xmlns="" xmlns:a16="http://schemas.microsoft.com/office/drawing/2014/main" id="{23470EBE-47BD-4222-A6AC-CCD1D8E0C832}"/>
              </a:ext>
            </a:extLst>
          </p:cNvPr>
          <p:cNvSpPr>
            <a:spLocks noChangeArrowheads="1"/>
          </p:cNvSpPr>
          <p:nvPr/>
        </p:nvSpPr>
        <p:spPr bwMode="auto">
          <a:xfrm>
            <a:off x="5724525" y="4219575"/>
            <a:ext cx="3095625" cy="433388"/>
          </a:xfrm>
          <a:prstGeom prst="rect">
            <a:avLst/>
          </a:prstGeom>
          <a:solidFill>
            <a:schemeClr val="accent1">
              <a:alpha val="50195"/>
            </a:schemeClr>
          </a:solidFill>
          <a:ln w="19050">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3" name="Rectangle 12">
            <a:extLst>
              <a:ext uri="{FF2B5EF4-FFF2-40B4-BE49-F238E27FC236}">
                <a16:creationId xmlns="" xmlns:a16="http://schemas.microsoft.com/office/drawing/2014/main" id="{139DFABF-063B-4DED-B461-E3A9B35C7ADF}"/>
              </a:ext>
            </a:extLst>
          </p:cNvPr>
          <p:cNvSpPr>
            <a:spLocks noChangeArrowheads="1"/>
          </p:cNvSpPr>
          <p:nvPr/>
        </p:nvSpPr>
        <p:spPr bwMode="auto">
          <a:xfrm>
            <a:off x="5940425" y="2635250"/>
            <a:ext cx="2663825" cy="1585913"/>
          </a:xfrm>
          <a:prstGeom prst="rect">
            <a:avLst/>
          </a:prstGeom>
          <a:solidFill>
            <a:srgbClr val="99CCFF">
              <a:alpha val="50195"/>
            </a:srgbClr>
          </a:solidFill>
          <a:ln w="19050">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4" name="Oval 13">
            <a:extLst>
              <a:ext uri="{FF2B5EF4-FFF2-40B4-BE49-F238E27FC236}">
                <a16:creationId xmlns="" xmlns:a16="http://schemas.microsoft.com/office/drawing/2014/main" id="{33E0B827-AC2F-4382-A9D9-E28D86D431A4}"/>
              </a:ext>
            </a:extLst>
          </p:cNvPr>
          <p:cNvSpPr>
            <a:spLocks noChangeArrowheads="1"/>
          </p:cNvSpPr>
          <p:nvPr/>
        </p:nvSpPr>
        <p:spPr bwMode="auto">
          <a:xfrm>
            <a:off x="6948488" y="3067050"/>
            <a:ext cx="647700" cy="649288"/>
          </a:xfrm>
          <a:prstGeom prst="ellipse">
            <a:avLst/>
          </a:prstGeom>
          <a:solidFill>
            <a:srgbClr val="FFFFCC">
              <a:alpha val="50195"/>
            </a:srgbClr>
          </a:solidFill>
          <a:ln w="19050">
            <a:solidFill>
              <a:srgbClr val="FFFF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endParaRPr lang="es-ES_tradnl" altLang="es-ES_tradnl" sz="2800">
              <a:solidFill>
                <a:schemeClr val="hlink"/>
              </a:solidFill>
            </a:endParaRPr>
          </a:p>
        </p:txBody>
      </p:sp>
      <p:sp>
        <p:nvSpPr>
          <p:cNvPr id="38925" name="Line 16">
            <a:extLst>
              <a:ext uri="{FF2B5EF4-FFF2-40B4-BE49-F238E27FC236}">
                <a16:creationId xmlns="" xmlns:a16="http://schemas.microsoft.com/office/drawing/2014/main" id="{B3A5D82B-D10E-44DE-BCDB-51296ACA7796}"/>
              </a:ext>
            </a:extLst>
          </p:cNvPr>
          <p:cNvSpPr>
            <a:spLocks noChangeShapeType="1"/>
          </p:cNvSpPr>
          <p:nvPr/>
        </p:nvSpPr>
        <p:spPr bwMode="auto">
          <a:xfrm flipV="1">
            <a:off x="5435600" y="5013325"/>
            <a:ext cx="288925"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26" name="Text Box 17">
            <a:extLst>
              <a:ext uri="{FF2B5EF4-FFF2-40B4-BE49-F238E27FC236}">
                <a16:creationId xmlns="" xmlns:a16="http://schemas.microsoft.com/office/drawing/2014/main" id="{B691DB43-239D-448C-867F-CAC5FBCA0047}"/>
              </a:ext>
            </a:extLst>
          </p:cNvPr>
          <p:cNvSpPr txBox="1">
            <a:spLocks noChangeArrowheads="1"/>
          </p:cNvSpPr>
          <p:nvPr/>
        </p:nvSpPr>
        <p:spPr bwMode="auto">
          <a:xfrm>
            <a:off x="4114800" y="5105400"/>
            <a:ext cx="1455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s-ES" altLang="pt-BR" sz="2000">
                <a:solidFill>
                  <a:schemeClr val="folHlink"/>
                </a:solidFill>
              </a:rPr>
              <a:t>Espaciador</a:t>
            </a:r>
          </a:p>
        </p:txBody>
      </p:sp>
      <p:sp>
        <p:nvSpPr>
          <p:cNvPr id="38927" name="Line 18">
            <a:extLst>
              <a:ext uri="{FF2B5EF4-FFF2-40B4-BE49-F238E27FC236}">
                <a16:creationId xmlns="" xmlns:a16="http://schemas.microsoft.com/office/drawing/2014/main" id="{398A2B66-4B99-413A-B76C-37901A3D26C9}"/>
              </a:ext>
            </a:extLst>
          </p:cNvPr>
          <p:cNvSpPr>
            <a:spLocks noChangeShapeType="1"/>
          </p:cNvSpPr>
          <p:nvPr/>
        </p:nvSpPr>
        <p:spPr bwMode="auto">
          <a:xfrm flipV="1">
            <a:off x="5148263" y="3644900"/>
            <a:ext cx="1223962"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28" name="Text Box 19">
            <a:extLst>
              <a:ext uri="{FF2B5EF4-FFF2-40B4-BE49-F238E27FC236}">
                <a16:creationId xmlns="" xmlns:a16="http://schemas.microsoft.com/office/drawing/2014/main" id="{9BDEAE7D-81E9-420F-A333-CDF2D05EEC7A}"/>
              </a:ext>
            </a:extLst>
          </p:cNvPr>
          <p:cNvSpPr txBox="1">
            <a:spLocks noChangeArrowheads="1"/>
          </p:cNvSpPr>
          <p:nvPr/>
        </p:nvSpPr>
        <p:spPr bwMode="auto">
          <a:xfrm>
            <a:off x="4356100" y="4149725"/>
            <a:ext cx="105568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s-ES" altLang="pt-BR" sz="2000">
                <a:solidFill>
                  <a:schemeClr val="folHlink"/>
                </a:solidFill>
              </a:rPr>
              <a:t>Equipo</a:t>
            </a:r>
          </a:p>
        </p:txBody>
      </p:sp>
      <p:sp>
        <p:nvSpPr>
          <p:cNvPr id="38929" name="Line 20">
            <a:extLst>
              <a:ext uri="{FF2B5EF4-FFF2-40B4-BE49-F238E27FC236}">
                <a16:creationId xmlns="" xmlns:a16="http://schemas.microsoft.com/office/drawing/2014/main" id="{12481EF0-1CAE-4A9C-8CDE-206595F98CD1}"/>
              </a:ext>
            </a:extLst>
          </p:cNvPr>
          <p:cNvSpPr>
            <a:spLocks noChangeShapeType="1"/>
          </p:cNvSpPr>
          <p:nvPr/>
        </p:nvSpPr>
        <p:spPr bwMode="auto">
          <a:xfrm flipV="1">
            <a:off x="7019925" y="4941888"/>
            <a:ext cx="71438"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0" name="Line 21">
            <a:extLst>
              <a:ext uri="{FF2B5EF4-FFF2-40B4-BE49-F238E27FC236}">
                <a16:creationId xmlns="" xmlns:a16="http://schemas.microsoft.com/office/drawing/2014/main" id="{14D32644-B74C-4B98-9C67-E993FBA8C0BE}"/>
              </a:ext>
            </a:extLst>
          </p:cNvPr>
          <p:cNvSpPr>
            <a:spLocks noChangeShapeType="1"/>
          </p:cNvSpPr>
          <p:nvPr/>
        </p:nvSpPr>
        <p:spPr bwMode="auto">
          <a:xfrm flipH="1" flipV="1">
            <a:off x="7451725" y="4941888"/>
            <a:ext cx="73025"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1" name="Line 22">
            <a:extLst>
              <a:ext uri="{FF2B5EF4-FFF2-40B4-BE49-F238E27FC236}">
                <a16:creationId xmlns="" xmlns:a16="http://schemas.microsoft.com/office/drawing/2014/main" id="{BE5C70FD-B868-456F-838B-95D66C00396B}"/>
              </a:ext>
            </a:extLst>
          </p:cNvPr>
          <p:cNvSpPr>
            <a:spLocks noChangeShapeType="1"/>
          </p:cNvSpPr>
          <p:nvPr/>
        </p:nvSpPr>
        <p:spPr bwMode="auto">
          <a:xfrm flipH="1" flipV="1">
            <a:off x="7812088" y="4941888"/>
            <a:ext cx="1587"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2" name="Line 23">
            <a:extLst>
              <a:ext uri="{FF2B5EF4-FFF2-40B4-BE49-F238E27FC236}">
                <a16:creationId xmlns="" xmlns:a16="http://schemas.microsoft.com/office/drawing/2014/main" id="{90B9DCAB-C4BE-43E9-AC0A-3B9B4FA5082F}"/>
              </a:ext>
            </a:extLst>
          </p:cNvPr>
          <p:cNvSpPr>
            <a:spLocks noChangeShapeType="1"/>
          </p:cNvSpPr>
          <p:nvPr/>
        </p:nvSpPr>
        <p:spPr bwMode="auto">
          <a:xfrm flipH="1" flipV="1">
            <a:off x="6804025" y="4941888"/>
            <a:ext cx="1588"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3" name="Line 24">
            <a:extLst>
              <a:ext uri="{FF2B5EF4-FFF2-40B4-BE49-F238E27FC236}">
                <a16:creationId xmlns="" xmlns:a16="http://schemas.microsoft.com/office/drawing/2014/main" id="{0E752FBF-C4D7-4640-833D-7DA8A9D2AF50}"/>
              </a:ext>
            </a:extLst>
          </p:cNvPr>
          <p:cNvSpPr>
            <a:spLocks noChangeShapeType="1"/>
          </p:cNvSpPr>
          <p:nvPr/>
        </p:nvSpPr>
        <p:spPr bwMode="auto">
          <a:xfrm flipV="1">
            <a:off x="6518275" y="4941888"/>
            <a:ext cx="69850"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4" name="Line 25">
            <a:extLst>
              <a:ext uri="{FF2B5EF4-FFF2-40B4-BE49-F238E27FC236}">
                <a16:creationId xmlns="" xmlns:a16="http://schemas.microsoft.com/office/drawing/2014/main" id="{D6F93B3E-D297-46EF-92D7-26D0CB2931CC}"/>
              </a:ext>
            </a:extLst>
          </p:cNvPr>
          <p:cNvSpPr>
            <a:spLocks noChangeShapeType="1"/>
          </p:cNvSpPr>
          <p:nvPr/>
        </p:nvSpPr>
        <p:spPr bwMode="auto">
          <a:xfrm flipV="1">
            <a:off x="7885113" y="4941888"/>
            <a:ext cx="69850" cy="215900"/>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5" name="Line 26">
            <a:extLst>
              <a:ext uri="{FF2B5EF4-FFF2-40B4-BE49-F238E27FC236}">
                <a16:creationId xmlns="" xmlns:a16="http://schemas.microsoft.com/office/drawing/2014/main" id="{611FBB5F-6464-4C2D-B5B7-1206BAF492DB}"/>
              </a:ext>
            </a:extLst>
          </p:cNvPr>
          <p:cNvSpPr>
            <a:spLocks noChangeShapeType="1"/>
          </p:cNvSpPr>
          <p:nvPr/>
        </p:nvSpPr>
        <p:spPr bwMode="auto">
          <a:xfrm flipH="1" flipV="1">
            <a:off x="8101013" y="5013325"/>
            <a:ext cx="215900" cy="144463"/>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6" name="Line 27">
            <a:extLst>
              <a:ext uri="{FF2B5EF4-FFF2-40B4-BE49-F238E27FC236}">
                <a16:creationId xmlns="" xmlns:a16="http://schemas.microsoft.com/office/drawing/2014/main" id="{6D9D09C4-7355-442A-9FB1-A19854B1FAE9}"/>
              </a:ext>
            </a:extLst>
          </p:cNvPr>
          <p:cNvSpPr>
            <a:spLocks noChangeShapeType="1"/>
          </p:cNvSpPr>
          <p:nvPr/>
        </p:nvSpPr>
        <p:spPr bwMode="auto">
          <a:xfrm flipH="1" flipV="1">
            <a:off x="6372225" y="5013325"/>
            <a:ext cx="215900" cy="144463"/>
          </a:xfrm>
          <a:prstGeom prst="line">
            <a:avLst/>
          </a:prstGeom>
          <a:noFill/>
          <a:ln w="190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ES_tradnl"/>
          </a:p>
        </p:txBody>
      </p:sp>
      <p:sp>
        <p:nvSpPr>
          <p:cNvPr id="38937" name="Rectangle 29">
            <a:extLst>
              <a:ext uri="{FF2B5EF4-FFF2-40B4-BE49-F238E27FC236}">
                <a16:creationId xmlns="" xmlns:a16="http://schemas.microsoft.com/office/drawing/2014/main" id="{37D98399-95A0-404B-AB5C-026EE4987285}"/>
              </a:ext>
            </a:extLst>
          </p:cNvPr>
          <p:cNvSpPr>
            <a:spLocks noChangeArrowheads="1"/>
          </p:cNvSpPr>
          <p:nvPr/>
        </p:nvSpPr>
        <p:spPr bwMode="black">
          <a:xfrm>
            <a:off x="381000" y="98425"/>
            <a:ext cx="79787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buClrTx/>
              <a:buSzTx/>
              <a:buFontTx/>
              <a:buNone/>
            </a:pPr>
            <a:r>
              <a:rPr lang="es-ES" altLang="pt-BR" sz="2800"/>
              <a:t>Calibración</a:t>
            </a:r>
            <a:endParaRPr lang="en-US" altLang="pt-BR" sz="2800"/>
          </a:p>
        </p:txBody>
      </p:sp>
      <p:sp>
        <p:nvSpPr>
          <p:cNvPr id="38938" name="TextBox 6">
            <a:extLst>
              <a:ext uri="{FF2B5EF4-FFF2-40B4-BE49-F238E27FC236}">
                <a16:creationId xmlns="" xmlns:a16="http://schemas.microsoft.com/office/drawing/2014/main" id="{178433A0-89EC-429B-9BED-CF1075B58B2B}"/>
              </a:ext>
            </a:extLst>
          </p:cNvPr>
          <p:cNvSpPr txBox="1">
            <a:spLocks noChangeArrowheads="1"/>
          </p:cNvSpPr>
          <p:nvPr/>
        </p:nvSpPr>
        <p:spPr bwMode="auto">
          <a:xfrm>
            <a:off x="7467600" y="5486400"/>
            <a:ext cx="16954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0"/>
              </a:spcBef>
              <a:buClrTx/>
              <a:buSzTx/>
              <a:buFontTx/>
              <a:buNone/>
            </a:pPr>
            <a:r>
              <a:rPr lang="en-US" altLang="en-US" sz="2200">
                <a:solidFill>
                  <a:srgbClr val="FF0000"/>
                </a:solidFill>
              </a:rPr>
              <a:t>Ventana</a:t>
            </a:r>
          </a:p>
        </p:txBody>
      </p:sp>
      <p:cxnSp>
        <p:nvCxnSpPr>
          <p:cNvPr id="38939" name="Straight Connector 5">
            <a:extLst>
              <a:ext uri="{FF2B5EF4-FFF2-40B4-BE49-F238E27FC236}">
                <a16:creationId xmlns="" xmlns:a16="http://schemas.microsoft.com/office/drawing/2014/main" id="{0FF7E797-D4C3-4B7E-B752-F3FC05592CD3}"/>
              </a:ext>
            </a:extLst>
          </p:cNvPr>
          <p:cNvCxnSpPr>
            <a:cxnSpLocks noChangeShapeType="1"/>
          </p:cNvCxnSpPr>
          <p:nvPr/>
        </p:nvCxnSpPr>
        <p:spPr bwMode="auto">
          <a:xfrm>
            <a:off x="8101013" y="4937125"/>
            <a:ext cx="107950" cy="652463"/>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 xmlns:a16="http://schemas.microsoft.com/office/drawing/2014/main" id="{2D38E0FF-1065-4804-90A6-A2E52ED404EC}"/>
              </a:ext>
            </a:extLst>
          </p:cNvPr>
          <p:cNvSpPr>
            <a:spLocks noGrp="1"/>
          </p:cNvSpPr>
          <p:nvPr>
            <p:ph type="title"/>
          </p:nvPr>
        </p:nvSpPr>
        <p:spPr/>
        <p:txBody>
          <a:bodyPr/>
          <a:lstStyle/>
          <a:p>
            <a:pPr algn="l"/>
            <a:r>
              <a:rPr lang="es-ES" altLang="pt-BR" sz="3200"/>
              <a:t>Calibración</a:t>
            </a:r>
            <a:endParaRPr lang="en-US" altLang="pt-BR" sz="3200"/>
          </a:p>
        </p:txBody>
      </p:sp>
      <p:sp>
        <p:nvSpPr>
          <p:cNvPr id="39939" name="Content Placeholder 2">
            <a:extLst>
              <a:ext uri="{FF2B5EF4-FFF2-40B4-BE49-F238E27FC236}">
                <a16:creationId xmlns="" xmlns:a16="http://schemas.microsoft.com/office/drawing/2014/main" id="{C7AA76FE-D032-4A13-94BF-E09B6AC1C944}"/>
              </a:ext>
            </a:extLst>
          </p:cNvPr>
          <p:cNvSpPr>
            <a:spLocks noGrp="1"/>
          </p:cNvSpPr>
          <p:nvPr>
            <p:ph idx="1"/>
          </p:nvPr>
        </p:nvSpPr>
        <p:spPr>
          <a:xfrm>
            <a:off x="381000" y="1371600"/>
            <a:ext cx="8001000" cy="4572000"/>
          </a:xfrm>
        </p:spPr>
        <p:txBody>
          <a:bodyPr/>
          <a:lstStyle/>
          <a:p>
            <a:pPr algn="just"/>
            <a:r>
              <a:rPr lang="es-ES_tradnl" altLang="es-ES_tradnl" sz="2400" dirty="0"/>
              <a:t>Medir la respuesta de la fuente en </a:t>
            </a:r>
            <a:r>
              <a:rPr lang="es-ES_tradnl" altLang="es-ES_tradnl" sz="2400" dirty="0" err="1"/>
              <a:t>cps</a:t>
            </a:r>
            <a:r>
              <a:rPr lang="es-ES_tradnl" altLang="es-ES_tradnl" sz="2400" dirty="0"/>
              <a:t>.</a:t>
            </a:r>
          </a:p>
          <a:p>
            <a:pPr algn="just"/>
            <a:endParaRPr lang="es-ES_tradnl" altLang="en-US" sz="2400" baseline="30000" dirty="0"/>
          </a:p>
          <a:p>
            <a:pPr algn="just"/>
            <a:r>
              <a:rPr lang="es-ES_tradnl" altLang="es-ES_tradnl" sz="2400" dirty="0"/>
              <a:t>Lo ideal es que la fuente de referencia sea una fuente de área grande con unidades de Bq/cm</a:t>
            </a:r>
            <a:r>
              <a:rPr lang="es-ES_tradnl" altLang="es-ES_tradnl" sz="2400" baseline="30000" dirty="0"/>
              <a:t>2</a:t>
            </a:r>
            <a:r>
              <a:rPr lang="es-ES_tradnl" altLang="es-ES_tradnl" sz="2400" dirty="0"/>
              <a:t>. En ese caso, c</a:t>
            </a:r>
            <a:r>
              <a:rPr lang="es-ES_tradnl" altLang="es-ES_tradnl" sz="2400" dirty="0" smtClean="0"/>
              <a:t>alcular </a:t>
            </a:r>
            <a:r>
              <a:rPr lang="es-ES_tradnl" altLang="es-ES_tradnl" sz="2400" dirty="0"/>
              <a:t>el factor de conversión directamente.</a:t>
            </a:r>
            <a:endParaRPr lang="es-ES_tradnl" altLang="es-ES_tradnl" sz="2400" baseline="30000" dirty="0"/>
          </a:p>
          <a:p>
            <a:pPr algn="just"/>
            <a:endParaRPr lang="es-ES_tradnl" altLang="en-US" sz="2400" dirty="0"/>
          </a:p>
          <a:p>
            <a:pPr algn="just"/>
            <a:r>
              <a:rPr lang="es-ES_tradnl" altLang="es-ES_tradnl" sz="2400" dirty="0"/>
              <a:t>Si la fuente está en </a:t>
            </a:r>
            <a:r>
              <a:rPr lang="es-ES_tradnl" altLang="es-ES_tradnl" sz="2400" dirty="0" smtClean="0"/>
              <a:t>Bq, </a:t>
            </a:r>
            <a:r>
              <a:rPr lang="es-ES_tradnl" altLang="es-ES_tradnl" sz="2400" dirty="0"/>
              <a:t>entonces dividir por el área de la fuente.</a:t>
            </a:r>
          </a:p>
          <a:p>
            <a:pPr lvl="1" algn="just"/>
            <a:endParaRPr lang="es-ES_tradnl" altLang="en-US" sz="2400" baseline="30000" dirty="0">
              <a:latin typeface="Arial Unicode MS" pitchFamily="34" charset="-128"/>
            </a:endParaRPr>
          </a:p>
          <a:p>
            <a:pPr algn="just"/>
            <a:r>
              <a:rPr lang="es-ES_tradnl" altLang="es-ES_tradnl" sz="2400" dirty="0"/>
              <a:t>Expresar el factor de conversión en </a:t>
            </a:r>
            <a:r>
              <a:rPr lang="es-ES_tradnl" altLang="en-US" sz="2400" dirty="0"/>
              <a:t>Bq/cm</a:t>
            </a:r>
            <a:r>
              <a:rPr lang="es-ES_tradnl" altLang="en-US" sz="2400" baseline="30000" dirty="0"/>
              <a:t>2</a:t>
            </a:r>
            <a:r>
              <a:rPr lang="es-ES_tradnl" altLang="en-US" sz="2400" dirty="0"/>
              <a:t>/</a:t>
            </a:r>
            <a:r>
              <a:rPr lang="es-ES_tradnl" altLang="en-US" sz="2400" dirty="0" err="1"/>
              <a:t>cps</a:t>
            </a:r>
            <a:r>
              <a:rPr lang="es-ES_tradnl" altLang="en-US" sz="2400" dirty="0"/>
              <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 xmlns:a16="http://schemas.microsoft.com/office/drawing/2014/main" id="{EF18CC58-1C8D-422B-980A-ABFA528DC9A3}"/>
              </a:ext>
            </a:extLst>
          </p:cNvPr>
          <p:cNvSpPr>
            <a:spLocks noGrp="1" noChangeArrowheads="1"/>
          </p:cNvSpPr>
          <p:nvPr>
            <p:ph type="title"/>
          </p:nvPr>
        </p:nvSpPr>
        <p:spPr/>
        <p:txBody>
          <a:bodyPr/>
          <a:lstStyle/>
          <a:p>
            <a:pPr algn="l" eaLnBrk="1" hangingPunct="1"/>
            <a:r>
              <a:rPr lang="es-ES" altLang="pt-BR" sz="3200"/>
              <a:t>Calibración</a:t>
            </a:r>
            <a:r>
              <a:rPr lang="en-US" altLang="en-US" sz="3200"/>
              <a:t> </a:t>
            </a:r>
          </a:p>
        </p:txBody>
      </p:sp>
      <p:sp>
        <p:nvSpPr>
          <p:cNvPr id="40963" name="Rectangle 3">
            <a:extLst>
              <a:ext uri="{FF2B5EF4-FFF2-40B4-BE49-F238E27FC236}">
                <a16:creationId xmlns="" xmlns:a16="http://schemas.microsoft.com/office/drawing/2014/main" id="{4EBF3730-E59A-496D-BEE7-7ACF2D071C89}"/>
              </a:ext>
            </a:extLst>
          </p:cNvPr>
          <p:cNvSpPr>
            <a:spLocks noGrp="1" noChangeArrowheads="1"/>
          </p:cNvSpPr>
          <p:nvPr>
            <p:ph idx="1"/>
          </p:nvPr>
        </p:nvSpPr>
        <p:spPr>
          <a:xfrm>
            <a:off x="152400" y="1295400"/>
            <a:ext cx="8686800" cy="4572000"/>
          </a:xfrm>
        </p:spPr>
        <p:txBody>
          <a:bodyPr/>
          <a:lstStyle/>
          <a:p>
            <a:pPr algn="just" eaLnBrk="1" hangingPunct="1">
              <a:spcBef>
                <a:spcPts val="600"/>
              </a:spcBef>
              <a:spcAft>
                <a:spcPts val="1200"/>
              </a:spcAft>
            </a:pPr>
            <a:r>
              <a:rPr lang="es-ES" altLang="es-ES_tradnl" sz="2400" dirty="0"/>
              <a:t>La frecuencia de calibración debe definirse en la documentación del sistema de gestión de calidad.</a:t>
            </a:r>
          </a:p>
          <a:p>
            <a:pPr algn="just" eaLnBrk="1" hangingPunct="1">
              <a:spcBef>
                <a:spcPts val="600"/>
              </a:spcBef>
              <a:spcAft>
                <a:spcPts val="1200"/>
              </a:spcAft>
            </a:pPr>
            <a:r>
              <a:rPr lang="es-ES" altLang="es-ES_tradnl" sz="2400" dirty="0"/>
              <a:t>Los resultados de calibración deben registrarse en la hoja de datos del equipo o documentarse de otra manera.</a:t>
            </a:r>
          </a:p>
          <a:p>
            <a:pPr algn="just" eaLnBrk="1" hangingPunct="1">
              <a:spcBef>
                <a:spcPts val="600"/>
              </a:spcBef>
              <a:spcAft>
                <a:spcPts val="1200"/>
              </a:spcAft>
            </a:pPr>
            <a:r>
              <a:rPr lang="es-ES" altLang="es-ES_tradnl" sz="2400" dirty="0"/>
              <a:t>Para mantener la calidad de la fuente de referencia se recomienda que ésta no se utilice para las pruebas funcionales de los equipos.</a:t>
            </a:r>
          </a:p>
          <a:p>
            <a:pPr algn="just" eaLnBrk="1" hangingPunct="1">
              <a:spcBef>
                <a:spcPts val="600"/>
              </a:spcBef>
              <a:spcAft>
                <a:spcPts val="1200"/>
              </a:spcAft>
            </a:pPr>
            <a:r>
              <a:rPr lang="es-ES" altLang="es-ES_tradnl" sz="2400" dirty="0"/>
              <a:t>Las sondas no deben intercambiarse y el equipo siempre debe calibrarse y probarse como una unidad.</a:t>
            </a:r>
            <a:endParaRPr lang="en-US" altLang="en-US" sz="2400" dirty="0"/>
          </a:p>
          <a:p>
            <a:pPr algn="just" eaLnBrk="1" hangingPunct="1">
              <a:spcBef>
                <a:spcPct val="0"/>
              </a:spcBef>
              <a:spcAft>
                <a:spcPts val="1200"/>
              </a:spcAft>
            </a:pPr>
            <a:endParaRPr lang="en-US" altLang="en-US" sz="2000" dirty="0">
              <a:solidFill>
                <a:srgbClr val="FF0000"/>
              </a:solidFill>
            </a:endParaRPr>
          </a:p>
          <a:p>
            <a:pPr algn="just" eaLnBrk="1" hangingPunct="1">
              <a:spcBef>
                <a:spcPct val="0"/>
              </a:spcBef>
              <a:spcAft>
                <a:spcPts val="1200"/>
              </a:spcAft>
            </a:pPr>
            <a:endParaRPr lang="en-US" altLang="en-US" sz="20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2">
            <a:extLst>
              <a:ext uri="{FF2B5EF4-FFF2-40B4-BE49-F238E27FC236}">
                <a16:creationId xmlns="" xmlns:a16="http://schemas.microsoft.com/office/drawing/2014/main" id="{B4ECBBD8-2500-4246-93A9-0A3BD2E4073E}"/>
              </a:ext>
            </a:extLst>
          </p:cNvPr>
          <p:cNvSpPr>
            <a:spLocks noGrp="1"/>
          </p:cNvSpPr>
          <p:nvPr>
            <p:ph type="title"/>
          </p:nvPr>
        </p:nvSpPr>
        <p:spPr/>
        <p:txBody>
          <a:bodyPr/>
          <a:lstStyle/>
          <a:p>
            <a:pPr algn="l"/>
            <a:r>
              <a:rPr lang="es-ES" altLang="pt-BR"/>
              <a:t>Calibración</a:t>
            </a:r>
            <a:endParaRPr lang="en-GB" altLang="en-US"/>
          </a:p>
        </p:txBody>
      </p:sp>
      <p:sp>
        <p:nvSpPr>
          <p:cNvPr id="41987" name="Rectangle 3">
            <a:extLst>
              <a:ext uri="{FF2B5EF4-FFF2-40B4-BE49-F238E27FC236}">
                <a16:creationId xmlns="" xmlns:a16="http://schemas.microsoft.com/office/drawing/2014/main" id="{DF66F461-5C01-4A42-8939-2AE602632271}"/>
              </a:ext>
            </a:extLst>
          </p:cNvPr>
          <p:cNvSpPr>
            <a:spLocks noGrp="1" noChangeArrowheads="1"/>
          </p:cNvSpPr>
          <p:nvPr>
            <p:ph idx="1"/>
          </p:nvPr>
        </p:nvSpPr>
        <p:spPr>
          <a:xfrm>
            <a:off x="282575" y="1447800"/>
            <a:ext cx="8534400" cy="3581400"/>
          </a:xfrm>
        </p:spPr>
        <p:txBody>
          <a:bodyPr/>
          <a:lstStyle/>
          <a:p>
            <a:pPr algn="just" eaLnBrk="1" hangingPunct="1"/>
            <a:r>
              <a:rPr lang="es-ES" altLang="es-ES_tradnl" sz="2400" dirty="0"/>
              <a:t>Normas nacionales o del OIEA especifican la frecuencia de calibración, generalmente entre uno a dos años.</a:t>
            </a:r>
          </a:p>
          <a:p>
            <a:pPr algn="just" eaLnBrk="1" hangingPunct="1"/>
            <a:endParaRPr lang="es-ES" altLang="en-US" sz="2400" dirty="0"/>
          </a:p>
          <a:p>
            <a:pPr algn="just" eaLnBrk="1" hangingPunct="1"/>
            <a:r>
              <a:rPr lang="es-ES" altLang="es-ES_tradnl" sz="2400" dirty="0"/>
              <a:t>Para calibrar el equipo de conteo, utilizar una fuente con el mismo tamaño y geometría que el </a:t>
            </a:r>
            <a:r>
              <a:rPr lang="es-ES" altLang="es-ES_tradnl" sz="2400" dirty="0" smtClean="0"/>
              <a:t>frotador</a:t>
            </a:r>
            <a:r>
              <a:rPr lang="es-ES" altLang="es-ES_tradnl" sz="2400" dirty="0"/>
              <a:t>.</a:t>
            </a:r>
            <a:endParaRPr lang="en-US" altLang="en-US" sz="2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 xmlns:a16="http://schemas.microsoft.com/office/drawing/2014/main" id="{23F56453-0CDF-4662-A7F8-E76E9048DD6E}"/>
              </a:ext>
            </a:extLst>
          </p:cNvPr>
          <p:cNvSpPr>
            <a:spLocks noGrp="1" noChangeArrowheads="1"/>
          </p:cNvSpPr>
          <p:nvPr>
            <p:ph type="title"/>
          </p:nvPr>
        </p:nvSpPr>
        <p:spPr/>
        <p:txBody>
          <a:bodyPr/>
          <a:lstStyle/>
          <a:p>
            <a:pPr algn="l" eaLnBrk="1" hangingPunct="1"/>
            <a:r>
              <a:rPr lang="es-ES_tradnl" altLang="es-ES_tradnl"/>
              <a:t>Definiciones y tipos</a:t>
            </a:r>
            <a:endParaRPr lang="en-US" altLang="en-US">
              <a:solidFill>
                <a:schemeClr val="hlink"/>
              </a:solidFill>
            </a:endParaRPr>
          </a:p>
        </p:txBody>
      </p:sp>
      <p:sp>
        <p:nvSpPr>
          <p:cNvPr id="6147" name="Content Placeholder 1">
            <a:extLst>
              <a:ext uri="{FF2B5EF4-FFF2-40B4-BE49-F238E27FC236}">
                <a16:creationId xmlns="" xmlns:a16="http://schemas.microsoft.com/office/drawing/2014/main" id="{E9F27E5A-FF2C-471B-858E-DE8DAC63DD56}"/>
              </a:ext>
            </a:extLst>
          </p:cNvPr>
          <p:cNvSpPr>
            <a:spLocks noGrp="1"/>
          </p:cNvSpPr>
          <p:nvPr>
            <p:ph idx="1"/>
          </p:nvPr>
        </p:nvSpPr>
        <p:spPr>
          <a:xfrm>
            <a:off x="152400" y="1752600"/>
            <a:ext cx="8686800" cy="4038600"/>
          </a:xfrm>
        </p:spPr>
        <p:txBody>
          <a:bodyPr/>
          <a:lstStyle/>
          <a:p>
            <a:pPr marL="747713" lvl="1" algn="just">
              <a:lnSpc>
                <a:spcPct val="90000"/>
              </a:lnSpc>
            </a:pPr>
            <a:r>
              <a:rPr lang="es-ES" altLang="pt-BR" sz="2400" dirty="0">
                <a:solidFill>
                  <a:schemeClr val="hlink"/>
                </a:solidFill>
              </a:rPr>
              <a:t>Contaminación es la presencia de radiactividad donde no es deseada (aire, agua, contaminación i</a:t>
            </a:r>
            <a:r>
              <a:rPr lang="es-ES" altLang="pt-BR" sz="2400" dirty="0" smtClean="0">
                <a:solidFill>
                  <a:schemeClr val="hlink"/>
                </a:solidFill>
              </a:rPr>
              <a:t>nterna</a:t>
            </a:r>
            <a:r>
              <a:rPr lang="es-ES" altLang="pt-BR" sz="2400" dirty="0">
                <a:solidFill>
                  <a:schemeClr val="hlink"/>
                </a:solidFill>
              </a:rPr>
              <a:t>, etc.)</a:t>
            </a:r>
          </a:p>
          <a:p>
            <a:pPr indent="4763" algn="just">
              <a:lnSpc>
                <a:spcPct val="90000"/>
              </a:lnSpc>
            </a:pPr>
            <a:endParaRPr lang="es-ES" altLang="pt-BR" sz="2400" dirty="0">
              <a:solidFill>
                <a:schemeClr val="hlink"/>
              </a:solidFill>
            </a:endParaRPr>
          </a:p>
          <a:p>
            <a:pPr marL="747713" lvl="1" algn="just">
              <a:lnSpc>
                <a:spcPct val="90000"/>
              </a:lnSpc>
            </a:pPr>
            <a:r>
              <a:rPr lang="es-ES" altLang="pt-BR" sz="2400" dirty="0">
                <a:solidFill>
                  <a:schemeClr val="hlink"/>
                </a:solidFill>
              </a:rPr>
              <a:t>Si la contaminación superficial se puede eliminar</a:t>
            </a:r>
            <a:r>
              <a:rPr lang="es-ES" altLang="pt-BR" sz="2400" dirty="0" smtClean="0">
                <a:solidFill>
                  <a:schemeClr val="hlink"/>
                </a:solidFill>
              </a:rPr>
              <a:t> </a:t>
            </a:r>
            <a:r>
              <a:rPr lang="es-ES" altLang="pt-BR" sz="2400" dirty="0">
                <a:solidFill>
                  <a:schemeClr val="hlink"/>
                </a:solidFill>
              </a:rPr>
              <a:t>fácilmente se llama contaminación transferible (o suelta).</a:t>
            </a:r>
          </a:p>
          <a:p>
            <a:pPr marL="747713" lvl="1" algn="just">
              <a:lnSpc>
                <a:spcPct val="90000"/>
              </a:lnSpc>
            </a:pPr>
            <a:endParaRPr lang="es-ES" altLang="pt-BR" sz="2400" dirty="0">
              <a:solidFill>
                <a:schemeClr val="hlink"/>
              </a:solidFill>
            </a:endParaRPr>
          </a:p>
          <a:p>
            <a:pPr marL="747713" lvl="1" algn="just">
              <a:lnSpc>
                <a:spcPct val="90000"/>
              </a:lnSpc>
            </a:pPr>
            <a:r>
              <a:rPr lang="es-ES" altLang="pt-BR" sz="2400" dirty="0">
                <a:solidFill>
                  <a:schemeClr val="hlink"/>
                </a:solidFill>
              </a:rPr>
              <a:t>Si la contaminación no se puede eliminar fácilmente, se denomina contaminación no transferible (o fija).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 xmlns:a16="http://schemas.microsoft.com/office/drawing/2014/main" id="{764DC1E0-33B9-4182-A843-ADA9282E50D2}"/>
              </a:ext>
            </a:extLst>
          </p:cNvPr>
          <p:cNvSpPr>
            <a:spLocks noGrp="1" noChangeArrowheads="1"/>
          </p:cNvSpPr>
          <p:nvPr>
            <p:ph type="title"/>
          </p:nvPr>
        </p:nvSpPr>
        <p:spPr/>
        <p:txBody>
          <a:bodyPr lIns="92075" tIns="46038" rIns="92075" bIns="46038"/>
          <a:lstStyle/>
          <a:p>
            <a:pPr algn="l" eaLnBrk="1" hangingPunct="1"/>
            <a:r>
              <a:rPr lang="pt-BR" altLang="es-ES_tradnl"/>
              <a:t>Prueba de funcionamiento</a:t>
            </a:r>
            <a:endParaRPr lang="en-GB" altLang="en-US">
              <a:solidFill>
                <a:schemeClr val="hlink"/>
              </a:solidFill>
            </a:endParaRPr>
          </a:p>
        </p:txBody>
      </p:sp>
      <p:sp>
        <p:nvSpPr>
          <p:cNvPr id="43011" name="Content Placeholder 2">
            <a:extLst>
              <a:ext uri="{FF2B5EF4-FFF2-40B4-BE49-F238E27FC236}">
                <a16:creationId xmlns="" xmlns:a16="http://schemas.microsoft.com/office/drawing/2014/main" id="{4E7E7CEB-96F3-47AC-8469-2DE22A807A09}"/>
              </a:ext>
            </a:extLst>
          </p:cNvPr>
          <p:cNvSpPr>
            <a:spLocks noGrp="1"/>
          </p:cNvSpPr>
          <p:nvPr>
            <p:ph idx="1"/>
          </p:nvPr>
        </p:nvSpPr>
        <p:spPr>
          <a:xfrm>
            <a:off x="304800" y="1371600"/>
            <a:ext cx="8593138" cy="4495800"/>
          </a:xfrm>
        </p:spPr>
        <p:txBody>
          <a:bodyPr/>
          <a:lstStyle/>
          <a:p>
            <a:pPr algn="just" eaLnBrk="1" hangingPunct="1"/>
            <a:r>
              <a:rPr lang="es-ES_tradnl" altLang="es-ES_tradnl" sz="2400" dirty="0"/>
              <a:t>Para garantizar la confiabilidad y verificar la estabilidad del equipo, se debe utilizar una fuente de verificación (</a:t>
            </a:r>
            <a:r>
              <a:rPr lang="es-ES_tradnl" altLang="es-ES_tradnl" sz="2400" i="1" dirty="0" err="1"/>
              <a:t>check</a:t>
            </a:r>
            <a:r>
              <a:rPr lang="es-ES_tradnl" altLang="es-ES_tradnl" sz="2400" i="1" dirty="0"/>
              <a:t> </a:t>
            </a:r>
            <a:r>
              <a:rPr lang="es-ES_tradnl" altLang="es-ES_tradnl" sz="2400" i="1" dirty="0" err="1"/>
              <a:t>source</a:t>
            </a:r>
            <a:r>
              <a:rPr lang="es-ES_tradnl" altLang="es-ES_tradnl" sz="2400" dirty="0"/>
              <a:t>) antes de cada día de medición.</a:t>
            </a:r>
          </a:p>
          <a:p>
            <a:pPr algn="just" eaLnBrk="1" hangingPunct="1"/>
            <a:endParaRPr lang="es-ES_tradnl" altLang="es-ES_tradnl" sz="2400" dirty="0"/>
          </a:p>
          <a:p>
            <a:pPr algn="just" eaLnBrk="1" hangingPunct="1"/>
            <a:r>
              <a:rPr lang="es-ES_tradnl" altLang="es-ES_tradnl" sz="2400" dirty="0"/>
              <a:t>Verificar la integridad física del detector, especialmente la ventana, el cable y la sonda.</a:t>
            </a:r>
          </a:p>
          <a:p>
            <a:pPr algn="just" eaLnBrk="1" hangingPunct="1"/>
            <a:endParaRPr lang="es-ES_tradnl" altLang="es-ES_tradnl" sz="2400" dirty="0"/>
          </a:p>
          <a:p>
            <a:pPr algn="just" eaLnBrk="1" hangingPunct="1"/>
            <a:r>
              <a:rPr lang="es-ES_tradnl" altLang="es-ES_tradnl" sz="2400" dirty="0"/>
              <a:t>Para contadores proporcionales, verificar la presión del gas o rellenar la cámara.</a:t>
            </a:r>
          </a:p>
          <a:p>
            <a:pPr algn="just" eaLnBrk="1" hangingPunct="1"/>
            <a:endParaRPr lang="es-ES_tradnl" altLang="es-ES_tradnl" sz="2400" dirty="0"/>
          </a:p>
          <a:p>
            <a:pPr algn="just" eaLnBrk="1" hangingPunct="1"/>
            <a:r>
              <a:rPr lang="es-ES_tradnl" altLang="es-ES_tradnl" sz="2400" dirty="0"/>
              <a:t>Verificar la fecha de calibración.</a:t>
            </a:r>
          </a:p>
          <a:p>
            <a:pPr algn="just" eaLnBrk="1" hangingPunct="1"/>
            <a:endParaRPr lang="es-ES" altLang="es-ES_tradnl"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 xmlns:a16="http://schemas.microsoft.com/office/drawing/2014/main" id="{223C477D-8A3F-4AB6-A855-87074A10FE98}"/>
              </a:ext>
            </a:extLst>
          </p:cNvPr>
          <p:cNvSpPr>
            <a:spLocks noGrp="1" noChangeArrowheads="1"/>
          </p:cNvSpPr>
          <p:nvPr>
            <p:ph type="title"/>
          </p:nvPr>
        </p:nvSpPr>
        <p:spPr/>
        <p:txBody>
          <a:bodyPr lIns="92075" tIns="46038" rIns="92075" bIns="46038"/>
          <a:lstStyle/>
          <a:p>
            <a:pPr algn="l" eaLnBrk="1" hangingPunct="1"/>
            <a:r>
              <a:rPr lang="pt-BR" altLang="es-ES_tradnl"/>
              <a:t>Prueba de funcionamiento</a:t>
            </a:r>
            <a:endParaRPr lang="en-GB" altLang="en-US">
              <a:solidFill>
                <a:schemeClr val="hlink"/>
              </a:solidFill>
            </a:endParaRPr>
          </a:p>
        </p:txBody>
      </p:sp>
      <p:sp>
        <p:nvSpPr>
          <p:cNvPr id="44035" name="Content Placeholder 2">
            <a:extLst>
              <a:ext uri="{FF2B5EF4-FFF2-40B4-BE49-F238E27FC236}">
                <a16:creationId xmlns="" xmlns:a16="http://schemas.microsoft.com/office/drawing/2014/main" id="{4199C901-F89E-4C37-ACBE-E2D3A1F07AE7}"/>
              </a:ext>
            </a:extLst>
          </p:cNvPr>
          <p:cNvSpPr>
            <a:spLocks noGrp="1"/>
          </p:cNvSpPr>
          <p:nvPr>
            <p:ph idx="1"/>
          </p:nvPr>
        </p:nvSpPr>
        <p:spPr>
          <a:xfrm>
            <a:off x="304800" y="1447800"/>
            <a:ext cx="8593138" cy="4495800"/>
          </a:xfrm>
        </p:spPr>
        <p:txBody>
          <a:bodyPr/>
          <a:lstStyle/>
          <a:p>
            <a:pPr algn="just">
              <a:buSzTx/>
            </a:pPr>
            <a:r>
              <a:rPr lang="es-ES" altLang="es-ES_tradnl" sz="2400"/>
              <a:t>¿La batería tiene suficiente carga para el período de trabajo?</a:t>
            </a:r>
          </a:p>
          <a:p>
            <a:pPr algn="just">
              <a:buSzTx/>
            </a:pPr>
            <a:endParaRPr lang="en-GB" altLang="en-US" sz="2400">
              <a:sym typeface="Symbol" panose="05050102010706020507" pitchFamily="18" charset="2"/>
            </a:endParaRPr>
          </a:p>
          <a:p>
            <a:pPr algn="just">
              <a:buSzTx/>
            </a:pPr>
            <a:r>
              <a:rPr lang="es-ES" altLang="es-ES_tradnl" sz="2400"/>
              <a:t>¿La tasa de conteo de fondo es creíble?</a:t>
            </a:r>
          </a:p>
          <a:p>
            <a:pPr algn="just">
              <a:buSzTx/>
            </a:pPr>
            <a:endParaRPr lang="en-GB" altLang="en-US" sz="2400">
              <a:sym typeface="Symbol" panose="05050102010706020507" pitchFamily="18" charset="2"/>
            </a:endParaRPr>
          </a:p>
          <a:p>
            <a:pPr algn="just">
              <a:buSzTx/>
            </a:pPr>
            <a:r>
              <a:rPr lang="es-ES" altLang="es-ES_tradnl" sz="2400"/>
              <a:t>¿Cambia la tasa de conteo cuando el cable entre la sonda y el equipo es flexionado?</a:t>
            </a:r>
          </a:p>
          <a:p>
            <a:pPr algn="just">
              <a:buSzTx/>
            </a:pPr>
            <a:endParaRPr lang="es-ES" altLang="es-ES_tradnl" sz="2400"/>
          </a:p>
          <a:p>
            <a:pPr algn="just" eaLnBrk="1" hangingPunct="1"/>
            <a:r>
              <a:rPr lang="pt-BR" altLang="es-ES_tradnl" sz="2400"/>
              <a:t>¿La alarma funciona?</a:t>
            </a:r>
          </a:p>
          <a:p>
            <a:pPr algn="just" eaLnBrk="1" hangingPunct="1"/>
            <a:endParaRPr lang="pt-BR" altLang="en-US" sz="24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 xmlns:a16="http://schemas.microsoft.com/office/drawing/2014/main" id="{4BC3DE5C-3F9A-4B12-B08E-5D0CFB25CC11}"/>
              </a:ext>
            </a:extLst>
          </p:cNvPr>
          <p:cNvSpPr>
            <a:spLocks noGrp="1" noChangeArrowheads="1"/>
          </p:cNvSpPr>
          <p:nvPr>
            <p:ph type="title"/>
          </p:nvPr>
        </p:nvSpPr>
        <p:spPr/>
        <p:txBody>
          <a:bodyPr lIns="92075" tIns="46038" rIns="92075" bIns="46038"/>
          <a:lstStyle/>
          <a:p>
            <a:pPr algn="l" eaLnBrk="1" hangingPunct="1"/>
            <a:r>
              <a:rPr lang="pt-BR" altLang="es-ES_tradnl"/>
              <a:t>Prueba de funcionamiento</a:t>
            </a:r>
            <a:endParaRPr lang="en-GB" altLang="en-US">
              <a:solidFill>
                <a:schemeClr val="hlink"/>
              </a:solidFill>
            </a:endParaRPr>
          </a:p>
        </p:txBody>
      </p:sp>
      <p:sp>
        <p:nvSpPr>
          <p:cNvPr id="46083" name="Content Placeholder 2">
            <a:extLst>
              <a:ext uri="{FF2B5EF4-FFF2-40B4-BE49-F238E27FC236}">
                <a16:creationId xmlns="" xmlns:a16="http://schemas.microsoft.com/office/drawing/2014/main" id="{22FB7477-9F92-461E-9E89-6B0218A61446}"/>
              </a:ext>
            </a:extLst>
          </p:cNvPr>
          <p:cNvSpPr>
            <a:spLocks noGrp="1"/>
          </p:cNvSpPr>
          <p:nvPr>
            <p:ph idx="1"/>
          </p:nvPr>
        </p:nvSpPr>
        <p:spPr>
          <a:xfrm>
            <a:off x="304800" y="1447800"/>
            <a:ext cx="8593138" cy="4038600"/>
          </a:xfrm>
        </p:spPr>
        <p:txBody>
          <a:bodyPr/>
          <a:lstStyle/>
          <a:p>
            <a:pPr marL="0" indent="0" algn="just">
              <a:buSzTx/>
              <a:buFontTx/>
              <a:buNone/>
              <a:defRPr/>
            </a:pPr>
            <a:endParaRPr lang="pt-BR" altLang="en-US" sz="2400" dirty="0"/>
          </a:p>
          <a:p>
            <a:pPr algn="just" eaLnBrk="1" hangingPunct="1">
              <a:defRPr/>
            </a:pPr>
            <a:r>
              <a:rPr lang="es-ES" sz="2400" dirty="0"/>
              <a:t>Coloque el detector en una fuente de verificación alfa o beta de actividad baja con la fuente normalmente en el centro de la ventana. Compruebe si la lectura está dentro del rango esperado, </a:t>
            </a:r>
            <a:r>
              <a:rPr lang="pt-BR" sz="2400" dirty="0"/>
              <a:t>normalmente ± 10%.</a:t>
            </a:r>
            <a:endParaRPr lang="es-ES" sz="2400" dirty="0"/>
          </a:p>
          <a:p>
            <a:pPr algn="just" eaLnBrk="1" hangingPunct="1">
              <a:defRPr/>
            </a:pPr>
            <a:endParaRPr lang="en-US" altLang="en-US" sz="2400" dirty="0"/>
          </a:p>
          <a:p>
            <a:pPr algn="just" eaLnBrk="1" hangingPunct="1">
              <a:defRPr/>
            </a:pPr>
            <a:r>
              <a:rPr lang="es-ES" sz="2400" dirty="0"/>
              <a:t>Para una sonda de centelleo, deje que la luz caiga sobre la ventana para detectar </a:t>
            </a:r>
            <a:r>
              <a:rPr lang="es-ES_tradnl" sz="2400" dirty="0"/>
              <a:t>pequeños orificios en ésta</a:t>
            </a:r>
            <a:r>
              <a:rPr lang="es-ES_tradnl" sz="2400" dirty="0" smtClean="0"/>
              <a:t>.</a:t>
            </a:r>
            <a:endParaRPr lang="en-GB"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 xmlns:a16="http://schemas.microsoft.com/office/drawing/2014/main" id="{005C02AF-D1B0-4EF2-A886-9F0F4FAFA5AD}"/>
              </a:ext>
            </a:extLst>
          </p:cNvPr>
          <p:cNvSpPr>
            <a:spLocks noGrp="1" noChangeArrowheads="1"/>
          </p:cNvSpPr>
          <p:nvPr>
            <p:ph type="body" idx="1"/>
          </p:nvPr>
        </p:nvSpPr>
        <p:spPr>
          <a:xfrm>
            <a:off x="304800" y="3124200"/>
            <a:ext cx="8593138" cy="1295400"/>
          </a:xfrm>
        </p:spPr>
        <p:txBody>
          <a:bodyPr/>
          <a:lstStyle/>
          <a:p>
            <a:pPr marL="0" indent="0" algn="ctr">
              <a:buFontTx/>
              <a:buNone/>
            </a:pPr>
            <a:r>
              <a:rPr lang="pt-BR" altLang="pt-BR" sz="3600"/>
              <a:t>Medición en la práctica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 xmlns:a16="http://schemas.microsoft.com/office/drawing/2014/main" id="{B88F6B39-4634-4D5B-808F-36280C43BABA}"/>
              </a:ext>
            </a:extLst>
          </p:cNvPr>
          <p:cNvSpPr>
            <a:spLocks noGrp="1" noChangeArrowheads="1"/>
          </p:cNvSpPr>
          <p:nvPr>
            <p:ph type="title"/>
          </p:nvPr>
        </p:nvSpPr>
        <p:spPr/>
        <p:txBody>
          <a:bodyPr/>
          <a:lstStyle/>
          <a:p>
            <a:pPr algn="l" eaLnBrk="1" hangingPunct="1"/>
            <a:r>
              <a:rPr lang="en-US" altLang="en-US"/>
              <a:t>Elección del equipo</a:t>
            </a:r>
          </a:p>
        </p:txBody>
      </p:sp>
      <p:sp>
        <p:nvSpPr>
          <p:cNvPr id="47107" name="Content Placeholder 1">
            <a:extLst>
              <a:ext uri="{FF2B5EF4-FFF2-40B4-BE49-F238E27FC236}">
                <a16:creationId xmlns="" xmlns:a16="http://schemas.microsoft.com/office/drawing/2014/main" id="{9D699B23-ADF2-480F-9BCD-FE46C50210A5}"/>
              </a:ext>
            </a:extLst>
          </p:cNvPr>
          <p:cNvSpPr>
            <a:spLocks noGrp="1"/>
          </p:cNvSpPr>
          <p:nvPr>
            <p:ph idx="1"/>
          </p:nvPr>
        </p:nvSpPr>
        <p:spPr>
          <a:xfrm>
            <a:off x="152400" y="1752600"/>
            <a:ext cx="8745538" cy="4191000"/>
          </a:xfrm>
        </p:spPr>
        <p:txBody>
          <a:bodyPr/>
          <a:lstStyle/>
          <a:p>
            <a:pPr marL="685800" algn="just" eaLnBrk="1" hangingPunct="1"/>
            <a:r>
              <a:rPr lang="es-ES" altLang="es-ES_tradnl" sz="2400" dirty="0"/>
              <a:t>Se debe hacer una lista completa de los </a:t>
            </a:r>
            <a:r>
              <a:rPr lang="es-ES" altLang="es-ES_tradnl" sz="2400" dirty="0" err="1"/>
              <a:t>radionucleidos</a:t>
            </a:r>
            <a:r>
              <a:rPr lang="es-ES" altLang="es-ES_tradnl" sz="2400" dirty="0"/>
              <a:t> que podrían encontrarse y estudiar los esquemas del </a:t>
            </a:r>
            <a:r>
              <a:rPr lang="es-ES" altLang="es-ES_tradnl" sz="2400" dirty="0" smtClean="0"/>
              <a:t>decaimiento.</a:t>
            </a:r>
            <a:endParaRPr lang="es-ES" altLang="es-ES_tradnl" sz="2400" strike="sngStrike" dirty="0">
              <a:solidFill>
                <a:srgbClr val="FF0000"/>
              </a:solidFill>
            </a:endParaRPr>
          </a:p>
          <a:p>
            <a:pPr marL="685800" algn="just" eaLnBrk="1" hangingPunct="1"/>
            <a:endParaRPr lang="en-US" altLang="en-US" sz="2400" dirty="0"/>
          </a:p>
          <a:p>
            <a:pPr marL="685800" algn="just" eaLnBrk="1" hangingPunct="1"/>
            <a:r>
              <a:rPr lang="es-ES" altLang="es-ES_tradnl" sz="2400" dirty="0"/>
              <a:t>El equipo debe ser elegido en función del tipo y de la energía de radiación emitida.</a:t>
            </a:r>
          </a:p>
          <a:p>
            <a:pPr marL="685800" algn="just" eaLnBrk="1" hangingPunct="1"/>
            <a:endParaRPr lang="en-US" altLang="en-US" sz="2400" dirty="0"/>
          </a:p>
          <a:p>
            <a:pPr lvl="1" algn="just"/>
            <a:r>
              <a:rPr lang="es-ES" altLang="es-ES_tradnl" sz="2400" dirty="0"/>
              <a:t>En la práctica, más de un equipo puede ser necesario.</a:t>
            </a:r>
            <a:endParaRPr lang="en-GB" altLang="es-ES_tradnl"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 xmlns:a16="http://schemas.microsoft.com/office/drawing/2014/main" id="{113DADC4-B79A-4809-989C-FFB8978B85EC}"/>
              </a:ext>
            </a:extLst>
          </p:cNvPr>
          <p:cNvSpPr>
            <a:spLocks noGrp="1" noChangeArrowheads="1"/>
          </p:cNvSpPr>
          <p:nvPr>
            <p:ph type="title"/>
          </p:nvPr>
        </p:nvSpPr>
        <p:spPr/>
        <p:txBody>
          <a:bodyPr lIns="92075" tIns="46038" rIns="92075" bIns="46038"/>
          <a:lstStyle/>
          <a:p>
            <a:pPr algn="l" eaLnBrk="1" hangingPunct="1"/>
            <a:r>
              <a:rPr lang="es-ES_tradnl" altLang="es-ES_tradnl"/>
              <a:t>Mediciones de contaminación superficial</a:t>
            </a:r>
            <a:endParaRPr lang="en-GB" altLang="en-US"/>
          </a:p>
        </p:txBody>
      </p:sp>
      <p:sp>
        <p:nvSpPr>
          <p:cNvPr id="2" name="Content Placeholder 1">
            <a:extLst>
              <a:ext uri="{FF2B5EF4-FFF2-40B4-BE49-F238E27FC236}">
                <a16:creationId xmlns="" xmlns:a16="http://schemas.microsoft.com/office/drawing/2014/main" id="{55DE6F71-9F15-46F9-A4DC-AA879DF11C23}"/>
              </a:ext>
            </a:extLst>
          </p:cNvPr>
          <p:cNvSpPr>
            <a:spLocks noGrp="1"/>
          </p:cNvSpPr>
          <p:nvPr>
            <p:ph idx="1"/>
          </p:nvPr>
        </p:nvSpPr>
        <p:spPr>
          <a:xfrm>
            <a:off x="304800" y="1371600"/>
            <a:ext cx="8593138" cy="4572000"/>
          </a:xfrm>
        </p:spPr>
        <p:txBody>
          <a:bodyPr/>
          <a:lstStyle/>
          <a:p>
            <a:pPr marL="0" indent="0" algn="just" eaLnBrk="1" hangingPunct="1">
              <a:buFontTx/>
              <a:buNone/>
              <a:defRPr/>
            </a:pPr>
            <a:r>
              <a:rPr lang="es-ES_tradnl" sz="2400" dirty="0"/>
              <a:t>Antes de realizar una medición</a:t>
            </a:r>
            <a:r>
              <a:rPr lang="en-US" altLang="en-US" sz="2400" dirty="0"/>
              <a:t>:</a:t>
            </a:r>
          </a:p>
          <a:p>
            <a:pPr marL="0" indent="0" algn="just" eaLnBrk="1" hangingPunct="1">
              <a:buFontTx/>
              <a:buNone/>
              <a:defRPr/>
            </a:pPr>
            <a:endParaRPr lang="en-US" altLang="en-US" sz="2400" dirty="0"/>
          </a:p>
          <a:p>
            <a:pPr algn="just" eaLnBrk="1" hangingPunct="1">
              <a:defRPr/>
            </a:pPr>
            <a:r>
              <a:rPr lang="es-ES_tradnl" sz="2400" dirty="0"/>
              <a:t>seleccionar el equipo correcto (tipo de radiación, energía y rango de Bq/cm</a:t>
            </a:r>
            <a:r>
              <a:rPr lang="es-ES_tradnl" sz="2400" baseline="30000" dirty="0"/>
              <a:t>2</a:t>
            </a:r>
            <a:r>
              <a:rPr lang="es-ES_tradnl" sz="2400" dirty="0"/>
              <a:t>);</a:t>
            </a:r>
          </a:p>
          <a:p>
            <a:pPr algn="just" eaLnBrk="1" hangingPunct="1">
              <a:defRPr/>
            </a:pPr>
            <a:endParaRPr lang="en-US" altLang="en-US" sz="2400" dirty="0"/>
          </a:p>
          <a:p>
            <a:pPr algn="just" eaLnBrk="1" hangingPunct="1">
              <a:defRPr/>
            </a:pPr>
            <a:r>
              <a:rPr lang="es-ES_tradnl" sz="2400" dirty="0"/>
              <a:t>realizar la prueba de funcionamiento, y</a:t>
            </a:r>
          </a:p>
          <a:p>
            <a:pPr algn="just" eaLnBrk="1" hangingPunct="1">
              <a:defRPr/>
            </a:pPr>
            <a:endParaRPr lang="en-US" altLang="en-US" sz="2400" dirty="0"/>
          </a:p>
          <a:p>
            <a:pPr algn="just" eaLnBrk="1" hangingPunct="1">
              <a:defRPr/>
            </a:pPr>
            <a:r>
              <a:rPr lang="es-ES_tradnl" sz="2400" dirty="0" smtClean="0"/>
              <a:t>enc</a:t>
            </a:r>
            <a:r>
              <a:rPr lang="es-ES_tradnl" sz="2400" dirty="0"/>
              <a:t>ender</a:t>
            </a:r>
            <a:r>
              <a:rPr lang="es-ES_tradnl" sz="2400" dirty="0" smtClean="0"/>
              <a:t> </a:t>
            </a:r>
            <a:r>
              <a:rPr lang="es-ES_tradnl" sz="2400" dirty="0"/>
              <a:t>la señal de audio. Establecer los niveles de las señales de alarma.</a:t>
            </a:r>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 xmlns:a16="http://schemas.microsoft.com/office/drawing/2014/main" id="{51B24699-1597-44E8-8EA1-EDDFD60E710F}"/>
              </a:ext>
            </a:extLst>
          </p:cNvPr>
          <p:cNvSpPr>
            <a:spLocks noGrp="1" noChangeArrowheads="1"/>
          </p:cNvSpPr>
          <p:nvPr>
            <p:ph type="title"/>
          </p:nvPr>
        </p:nvSpPr>
        <p:spPr/>
        <p:txBody>
          <a:bodyPr lIns="92075" tIns="46038" rIns="92075" bIns="46038"/>
          <a:lstStyle/>
          <a:p>
            <a:pPr algn="l" eaLnBrk="1" hangingPunct="1"/>
            <a:r>
              <a:rPr lang="es-ES_tradnl" altLang="es-ES_tradnl"/>
              <a:t>Mediciones de contaminación superficial</a:t>
            </a:r>
            <a:endParaRPr lang="en-GB" altLang="en-US" u="sng"/>
          </a:p>
        </p:txBody>
      </p:sp>
      <p:sp>
        <p:nvSpPr>
          <p:cNvPr id="2" name="Content Placeholder 1">
            <a:extLst>
              <a:ext uri="{FF2B5EF4-FFF2-40B4-BE49-F238E27FC236}">
                <a16:creationId xmlns="" xmlns:a16="http://schemas.microsoft.com/office/drawing/2014/main" id="{6F0CB096-3529-4E5A-A99C-F009104CAC81}"/>
              </a:ext>
            </a:extLst>
          </p:cNvPr>
          <p:cNvSpPr>
            <a:spLocks noGrp="1"/>
          </p:cNvSpPr>
          <p:nvPr>
            <p:ph idx="1"/>
          </p:nvPr>
        </p:nvSpPr>
        <p:spPr/>
        <p:txBody>
          <a:bodyPr/>
          <a:lstStyle/>
          <a:p>
            <a:pPr marL="0" indent="0" algn="just" eaLnBrk="1" hangingPunct="1">
              <a:buFontTx/>
              <a:buNone/>
              <a:defRPr/>
            </a:pPr>
            <a:r>
              <a:rPr lang="es-ES_tradnl" sz="2400" dirty="0"/>
              <a:t>Al realizar la medición:</a:t>
            </a:r>
          </a:p>
          <a:p>
            <a:pPr marL="0" indent="0" algn="just" eaLnBrk="1" hangingPunct="1">
              <a:buFontTx/>
              <a:buNone/>
              <a:defRPr/>
            </a:pPr>
            <a:endParaRPr lang="en-US" altLang="en-US" sz="2400" dirty="0"/>
          </a:p>
          <a:p>
            <a:pPr algn="just" eaLnBrk="1" hangingPunct="1">
              <a:defRPr/>
            </a:pPr>
            <a:r>
              <a:rPr lang="es-ES_tradnl" sz="2400" dirty="0"/>
              <a:t>siga el procedimiento para la medición (más detalles más adelante). Permita un tiempo apropiado para que la lectura del equipo se estabilice, y</a:t>
            </a:r>
          </a:p>
          <a:p>
            <a:pPr algn="just" eaLnBrk="1" hangingPunct="1">
              <a:defRPr/>
            </a:pPr>
            <a:endParaRPr lang="en-US" altLang="en-US" sz="2400" dirty="0"/>
          </a:p>
          <a:p>
            <a:pPr algn="just" eaLnBrk="1" hangingPunct="1">
              <a:defRPr/>
            </a:pPr>
            <a:r>
              <a:rPr lang="es-ES_tradnl" sz="2400" dirty="0"/>
              <a:t>cuando se indique un resultado de medición inusualmente alto o bajo, actúe inmediatamente.</a:t>
            </a:r>
          </a:p>
          <a:p>
            <a:pPr algn="just" eaLnBrk="1" hangingPunct="1">
              <a:defRPr/>
            </a:pPr>
            <a:endParaRPr lang="en-US" altLang="en-US" sz="2400" dirty="0"/>
          </a:p>
          <a:p>
            <a:pPr marL="0" indent="0" algn="just">
              <a:buFontTx/>
              <a:buNone/>
              <a:defRPr/>
            </a:pPr>
            <a:endParaRPr lang="en-GB"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 xmlns:a16="http://schemas.microsoft.com/office/drawing/2014/main" id="{DB504638-F1C2-4C7F-8CFD-85D9E8C1BF6D}"/>
              </a:ext>
            </a:extLst>
          </p:cNvPr>
          <p:cNvSpPr>
            <a:spLocks noGrp="1" noChangeArrowheads="1"/>
          </p:cNvSpPr>
          <p:nvPr>
            <p:ph type="title"/>
          </p:nvPr>
        </p:nvSpPr>
        <p:spPr/>
        <p:txBody>
          <a:bodyPr lIns="92075" tIns="46038" rIns="92075" bIns="46038"/>
          <a:lstStyle/>
          <a:p>
            <a:pPr algn="l" eaLnBrk="1" hangingPunct="1"/>
            <a:r>
              <a:rPr lang="es-ES_tradnl" altLang="es-ES_tradnl"/>
              <a:t>Mediciones de contaminación superficial</a:t>
            </a:r>
            <a:endParaRPr lang="en-GB" altLang="en-US" u="sng"/>
          </a:p>
        </p:txBody>
      </p:sp>
      <p:sp>
        <p:nvSpPr>
          <p:cNvPr id="2" name="Content Placeholder 1">
            <a:extLst>
              <a:ext uri="{FF2B5EF4-FFF2-40B4-BE49-F238E27FC236}">
                <a16:creationId xmlns="" xmlns:a16="http://schemas.microsoft.com/office/drawing/2014/main" id="{EAC91E34-2B65-4F5A-A15B-407B1BAD95C2}"/>
              </a:ext>
            </a:extLst>
          </p:cNvPr>
          <p:cNvSpPr>
            <a:spLocks noGrp="1"/>
          </p:cNvSpPr>
          <p:nvPr>
            <p:ph idx="1"/>
          </p:nvPr>
        </p:nvSpPr>
        <p:spPr>
          <a:xfrm>
            <a:off x="228600" y="1295400"/>
            <a:ext cx="8593138" cy="4572000"/>
          </a:xfrm>
        </p:spPr>
        <p:txBody>
          <a:bodyPr/>
          <a:lstStyle/>
          <a:p>
            <a:pPr marL="0" indent="0" algn="just" eaLnBrk="1" hangingPunct="1">
              <a:buFontTx/>
              <a:buNone/>
              <a:defRPr/>
            </a:pPr>
            <a:r>
              <a:rPr lang="es-ES_tradnl" sz="2400" dirty="0"/>
              <a:t>Al realizar la medición:</a:t>
            </a:r>
          </a:p>
          <a:p>
            <a:pPr algn="just" eaLnBrk="1" hangingPunct="1">
              <a:defRPr/>
            </a:pPr>
            <a:endParaRPr lang="en-US" altLang="en-US" sz="2400" dirty="0"/>
          </a:p>
          <a:p>
            <a:pPr algn="just" eaLnBrk="1" hangingPunct="1">
              <a:defRPr/>
            </a:pPr>
            <a:r>
              <a:rPr lang="es-ES_tradnl" sz="2400" dirty="0"/>
              <a:t>mantenga la ventana delgada alejada de objetos afilados para evitar daños irreparables en el detector;</a:t>
            </a:r>
          </a:p>
          <a:p>
            <a:pPr algn="just" eaLnBrk="1" hangingPunct="1">
              <a:defRPr/>
            </a:pPr>
            <a:endParaRPr lang="en-US" altLang="en-US" sz="2400" dirty="0"/>
          </a:p>
          <a:p>
            <a:pPr algn="just" eaLnBrk="1" hangingPunct="1">
              <a:defRPr/>
            </a:pPr>
            <a:r>
              <a:rPr lang="es-ES_tradnl" sz="2400" dirty="0"/>
              <a:t>apague el equipo cuando no esté en uso, y</a:t>
            </a:r>
          </a:p>
          <a:p>
            <a:pPr algn="just" eaLnBrk="1" hangingPunct="1">
              <a:defRPr/>
            </a:pPr>
            <a:endParaRPr lang="en-US" altLang="en-US" sz="2400" dirty="0"/>
          </a:p>
          <a:p>
            <a:pPr algn="just" eaLnBrk="1" hangingPunct="1">
              <a:defRPr/>
            </a:pPr>
            <a:r>
              <a:rPr lang="es-ES_tradnl" sz="2400" dirty="0"/>
              <a:t>si el equipo tiene una sonda, no sostenga la sonda por el cable.</a:t>
            </a:r>
            <a:endParaRPr lang="en-US" altLang="en-US"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 xmlns:a16="http://schemas.microsoft.com/office/drawing/2014/main" id="{9D3A7FE0-2171-472C-AE0A-043E9C4FE461}"/>
              </a:ext>
            </a:extLst>
          </p:cNvPr>
          <p:cNvSpPr>
            <a:spLocks noGrp="1"/>
          </p:cNvSpPr>
          <p:nvPr>
            <p:ph type="title"/>
          </p:nvPr>
        </p:nvSpPr>
        <p:spPr>
          <a:xfrm>
            <a:off x="381000" y="98425"/>
            <a:ext cx="8435975" cy="762000"/>
          </a:xfrm>
        </p:spPr>
        <p:txBody>
          <a:bodyPr/>
          <a:lstStyle/>
          <a:p>
            <a:pPr algn="l"/>
            <a:r>
              <a:rPr lang="es-ES_tradnl" altLang="es-ES_tradnl"/>
              <a:t>Cálculo de contaminación superficial no fija</a:t>
            </a:r>
            <a:endParaRPr lang="en-GB" altLang="en-US"/>
          </a:p>
        </p:txBody>
      </p:sp>
      <p:sp>
        <p:nvSpPr>
          <p:cNvPr id="52227" name="Content Placeholder 2">
            <a:extLst>
              <a:ext uri="{FF2B5EF4-FFF2-40B4-BE49-F238E27FC236}">
                <a16:creationId xmlns="" xmlns:a16="http://schemas.microsoft.com/office/drawing/2014/main" id="{EB06B015-0B8D-4A5C-A64F-0D49C1C3BBF7}"/>
              </a:ext>
            </a:extLst>
          </p:cNvPr>
          <p:cNvSpPr>
            <a:spLocks noGrp="1"/>
          </p:cNvSpPr>
          <p:nvPr>
            <p:ph idx="1"/>
          </p:nvPr>
        </p:nvSpPr>
        <p:spPr>
          <a:xfrm>
            <a:off x="152400" y="1219200"/>
            <a:ext cx="8763000" cy="5257800"/>
          </a:xfrm>
        </p:spPr>
        <p:txBody>
          <a:bodyPr/>
          <a:lstStyle/>
          <a:p>
            <a:pPr marL="0" indent="0">
              <a:buFontTx/>
              <a:buNone/>
              <a:defRPr/>
            </a:pPr>
            <a:r>
              <a:rPr lang="es-ES_tradnl" sz="2400" dirty="0"/>
              <a:t>Contaminación superficial = CS</a:t>
            </a:r>
          </a:p>
          <a:p>
            <a:pPr>
              <a:defRPr/>
            </a:pPr>
            <a:endParaRPr lang="es-ES_tradnl" altLang="en-US" sz="2400" b="1" dirty="0"/>
          </a:p>
          <a:p>
            <a:pPr marL="0" indent="0" algn="ctr">
              <a:buFontTx/>
              <a:buNone/>
              <a:defRPr/>
            </a:pPr>
            <a:r>
              <a:rPr lang="es-ES_tradnl" altLang="en-US" sz="2400" b="1" dirty="0"/>
              <a:t>CS = (N - N</a:t>
            </a:r>
            <a:r>
              <a:rPr lang="es-ES_tradnl" altLang="en-US" sz="2400" b="1" baseline="-25000" dirty="0"/>
              <a:t>b</a:t>
            </a:r>
            <a:r>
              <a:rPr lang="es-ES_tradnl" altLang="en-US" sz="2400" b="1" dirty="0"/>
              <a:t>) / (E x A x F)  Bq/cm</a:t>
            </a:r>
            <a:r>
              <a:rPr lang="es-ES_tradnl" altLang="en-US" sz="2400" b="1" baseline="30000" dirty="0"/>
              <a:t>2</a:t>
            </a:r>
            <a:r>
              <a:rPr lang="es-ES_tradnl" altLang="en-US" sz="2400" b="1" dirty="0"/>
              <a:t>, </a:t>
            </a:r>
          </a:p>
          <a:p>
            <a:pPr marL="0" indent="0">
              <a:buFontTx/>
              <a:buNone/>
              <a:defRPr/>
            </a:pPr>
            <a:r>
              <a:rPr lang="es-ES_tradnl" altLang="en-US" sz="2400" b="1" dirty="0"/>
              <a:t> </a:t>
            </a:r>
            <a:r>
              <a:rPr lang="es-ES_tradnl" altLang="en-US" sz="2400" dirty="0" smtClean="0"/>
              <a:t>donde</a:t>
            </a:r>
            <a:r>
              <a:rPr lang="es-ES_tradnl" altLang="en-US" sz="2400" dirty="0"/>
              <a:t>:</a:t>
            </a:r>
          </a:p>
          <a:p>
            <a:pPr marL="0" indent="0">
              <a:buFontTx/>
              <a:buNone/>
              <a:defRPr/>
            </a:pPr>
            <a:endParaRPr lang="es-ES_tradnl" altLang="en-US" sz="2400" dirty="0"/>
          </a:p>
          <a:p>
            <a:pPr>
              <a:defRPr/>
            </a:pPr>
            <a:r>
              <a:rPr lang="es-ES_tradnl" altLang="en-US" sz="2400" b="1" dirty="0"/>
              <a:t>N </a:t>
            </a:r>
            <a:r>
              <a:rPr lang="es-ES_tradnl" altLang="en-US" sz="2400" dirty="0"/>
              <a:t>= </a:t>
            </a:r>
            <a:r>
              <a:rPr lang="es-ES_tradnl" sz="2400" dirty="0"/>
              <a:t>tasa de conteo total en recuentos por segundo (cps) medido directamente o en el frotador.</a:t>
            </a:r>
          </a:p>
          <a:p>
            <a:pPr marL="0" indent="0">
              <a:buFontTx/>
              <a:buNone/>
              <a:defRPr/>
            </a:pPr>
            <a:endParaRPr lang="es-ES_tradnl" altLang="en-US" sz="2400" dirty="0"/>
          </a:p>
          <a:p>
            <a:pPr>
              <a:defRPr/>
            </a:pPr>
            <a:r>
              <a:rPr lang="es-ES_tradnl" altLang="en-US" sz="2400" b="1" dirty="0"/>
              <a:t>N</a:t>
            </a:r>
            <a:r>
              <a:rPr lang="es-ES_tradnl" altLang="en-US" sz="2400" b="1" baseline="-25000" dirty="0"/>
              <a:t>b</a:t>
            </a:r>
            <a:r>
              <a:rPr lang="es-ES_tradnl" altLang="en-US" sz="2400" b="1" dirty="0"/>
              <a:t> = </a:t>
            </a:r>
            <a:r>
              <a:rPr lang="es-ES_tradnl" sz="2400" dirty="0"/>
              <a:t>tasa de recuento del blanco </a:t>
            </a:r>
            <a:r>
              <a:rPr lang="es-ES_tradnl" altLang="en-US" sz="2400" dirty="0"/>
              <a:t>(cps). </a:t>
            </a:r>
          </a:p>
          <a:p>
            <a:pPr>
              <a:defRPr/>
            </a:pPr>
            <a:endParaRPr lang="es-ES_tradnl" altLang="en-US" sz="2400" dirty="0"/>
          </a:p>
          <a:p>
            <a:pPr>
              <a:defRPr/>
            </a:pPr>
            <a:r>
              <a:rPr lang="es-ES_tradnl" altLang="en-US" sz="2400" b="1" dirty="0"/>
              <a:t>E = </a:t>
            </a:r>
            <a:r>
              <a:rPr lang="es-ES_tradnl" sz="2400" dirty="0"/>
              <a:t>eficacia del equipo para el isótopo específico </a:t>
            </a:r>
            <a:r>
              <a:rPr lang="en-GB" altLang="en-US" sz="2400" dirty="0"/>
              <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 xmlns:a16="http://schemas.microsoft.com/office/drawing/2014/main" id="{8C0B5477-262A-4FC6-805D-8E35554A876E}"/>
              </a:ext>
            </a:extLst>
          </p:cNvPr>
          <p:cNvSpPr>
            <a:spLocks noGrp="1"/>
          </p:cNvSpPr>
          <p:nvPr>
            <p:ph type="title"/>
          </p:nvPr>
        </p:nvSpPr>
        <p:spPr>
          <a:xfrm>
            <a:off x="250825" y="98425"/>
            <a:ext cx="8816975" cy="762000"/>
          </a:xfrm>
        </p:spPr>
        <p:txBody>
          <a:bodyPr/>
          <a:lstStyle/>
          <a:p>
            <a:pPr algn="l"/>
            <a:r>
              <a:rPr lang="es-ES_tradnl" altLang="es-ES_tradnl"/>
              <a:t>Cálculo de contaminación superficial no fija</a:t>
            </a:r>
            <a:endParaRPr lang="en-GB" altLang="en-US"/>
          </a:p>
        </p:txBody>
      </p:sp>
      <p:sp>
        <p:nvSpPr>
          <p:cNvPr id="52227" name="Content Placeholder 2">
            <a:extLst>
              <a:ext uri="{FF2B5EF4-FFF2-40B4-BE49-F238E27FC236}">
                <a16:creationId xmlns="" xmlns:a16="http://schemas.microsoft.com/office/drawing/2014/main" id="{36889B9B-303B-406D-9D00-DBD1F294418E}"/>
              </a:ext>
            </a:extLst>
          </p:cNvPr>
          <p:cNvSpPr>
            <a:spLocks noGrp="1"/>
          </p:cNvSpPr>
          <p:nvPr>
            <p:ph idx="1"/>
          </p:nvPr>
        </p:nvSpPr>
        <p:spPr>
          <a:xfrm>
            <a:off x="152400" y="1219200"/>
            <a:ext cx="8763000" cy="5257800"/>
          </a:xfrm>
        </p:spPr>
        <p:txBody>
          <a:bodyPr/>
          <a:lstStyle/>
          <a:p>
            <a:pPr marL="0" indent="0">
              <a:buFontTx/>
              <a:buNone/>
              <a:defRPr/>
            </a:pPr>
            <a:r>
              <a:rPr lang="es-ES_tradnl" sz="2400" dirty="0"/>
              <a:t>Contaminación superficial = CS</a:t>
            </a:r>
          </a:p>
          <a:p>
            <a:pPr>
              <a:defRPr/>
            </a:pPr>
            <a:endParaRPr lang="es-ES_tradnl" altLang="en-US" sz="2400" b="1" dirty="0"/>
          </a:p>
          <a:p>
            <a:pPr marL="0" indent="0" algn="ctr">
              <a:buFontTx/>
              <a:buNone/>
              <a:defRPr/>
            </a:pPr>
            <a:r>
              <a:rPr lang="es-ES_tradnl" altLang="en-US" sz="2400" b="1" dirty="0"/>
              <a:t>CS </a:t>
            </a:r>
            <a:r>
              <a:rPr lang="en-GB" altLang="en-US" sz="2400" b="1" dirty="0"/>
              <a:t>= (N - </a:t>
            </a:r>
            <a:r>
              <a:rPr lang="en-GB" altLang="en-US" sz="2400" b="1" dirty="0" err="1"/>
              <a:t>N</a:t>
            </a:r>
            <a:r>
              <a:rPr lang="en-GB" altLang="en-US" sz="2400" b="1" baseline="-25000" dirty="0" err="1"/>
              <a:t>b</a:t>
            </a:r>
            <a:r>
              <a:rPr lang="en-GB" altLang="en-US" sz="2400" b="1" dirty="0"/>
              <a:t>) / (E x A x F)  Bq/cm</a:t>
            </a:r>
            <a:r>
              <a:rPr lang="en-GB" altLang="en-US" sz="2400" b="1" baseline="30000" dirty="0"/>
              <a:t>2</a:t>
            </a:r>
            <a:r>
              <a:rPr lang="en-GB" altLang="en-US" sz="2400" b="1" dirty="0"/>
              <a:t>, </a:t>
            </a:r>
          </a:p>
          <a:p>
            <a:pPr marL="0" indent="0">
              <a:buFontTx/>
              <a:buNone/>
              <a:defRPr/>
            </a:pPr>
            <a:endParaRPr lang="en-GB" altLang="en-US" sz="2400" b="1" dirty="0"/>
          </a:p>
          <a:p>
            <a:pPr marL="0" indent="0">
              <a:buFontTx/>
              <a:buNone/>
              <a:defRPr/>
            </a:pPr>
            <a:r>
              <a:rPr lang="en-GB" altLang="en-US" sz="2400" b="1" dirty="0"/>
              <a:t> </a:t>
            </a:r>
            <a:r>
              <a:rPr lang="en-GB" altLang="en-US" sz="2400" dirty="0" err="1" smtClean="0"/>
              <a:t>donde</a:t>
            </a:r>
            <a:r>
              <a:rPr lang="en-GB" altLang="en-US" sz="2400" dirty="0"/>
              <a:t>:</a:t>
            </a:r>
          </a:p>
          <a:p>
            <a:pPr>
              <a:defRPr/>
            </a:pPr>
            <a:r>
              <a:rPr lang="en-GB" altLang="en-US" sz="2400" b="1" dirty="0"/>
              <a:t>A </a:t>
            </a:r>
            <a:r>
              <a:rPr lang="en-GB" altLang="en-US" sz="2400" dirty="0"/>
              <a:t>= </a:t>
            </a:r>
            <a:r>
              <a:rPr lang="es-ES_tradnl" sz="2400" dirty="0"/>
              <a:t>área frotada en cm</a:t>
            </a:r>
            <a:r>
              <a:rPr lang="es-ES_tradnl" sz="2400" baseline="30000" dirty="0"/>
              <a:t>2</a:t>
            </a:r>
            <a:r>
              <a:rPr lang="es-ES_tradnl" sz="2400" dirty="0"/>
              <a:t> (no mayor que 100 cm</a:t>
            </a:r>
            <a:r>
              <a:rPr lang="es-ES_tradnl" sz="2400" baseline="30000" dirty="0"/>
              <a:t>2</a:t>
            </a:r>
            <a:r>
              <a:rPr lang="es-ES_tradnl" sz="2400" dirty="0"/>
              <a:t>) o área de la ventana del detector (medición directa).</a:t>
            </a:r>
          </a:p>
          <a:p>
            <a:pPr>
              <a:defRPr/>
            </a:pPr>
            <a:endParaRPr lang="en-GB" altLang="en-US" sz="2400" dirty="0"/>
          </a:p>
          <a:p>
            <a:pPr>
              <a:defRPr/>
            </a:pPr>
            <a:r>
              <a:rPr lang="en-GB" altLang="en-US" sz="2400" b="1" dirty="0"/>
              <a:t>F = </a:t>
            </a:r>
            <a:r>
              <a:rPr lang="es-ES_tradnl" sz="2400" dirty="0" smtClean="0"/>
              <a:t>factor </a:t>
            </a:r>
            <a:r>
              <a:rPr lang="es-ES_tradnl" sz="2400" dirty="0"/>
              <a:t>de recogida del frotador (por ejemplo, un valor de F = 0,1; es decir, 10%).</a:t>
            </a:r>
            <a:endParaRPr lang="en-GB" alt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 xmlns:a16="http://schemas.microsoft.com/office/drawing/2014/main" id="{F4F1D841-E325-4C0E-BA2B-5EDC2CB8FD51}"/>
              </a:ext>
            </a:extLst>
          </p:cNvPr>
          <p:cNvSpPr>
            <a:spLocks noGrp="1" noChangeArrowheads="1"/>
          </p:cNvSpPr>
          <p:nvPr>
            <p:ph type="title"/>
          </p:nvPr>
        </p:nvSpPr>
        <p:spPr/>
        <p:txBody>
          <a:bodyPr/>
          <a:lstStyle/>
          <a:p>
            <a:pPr algn="l" eaLnBrk="1" hangingPunct="1"/>
            <a:r>
              <a:rPr lang="es-ES_tradnl" altLang="es-ES_tradnl"/>
              <a:t>¿Qué causa contaminación superficial?</a:t>
            </a:r>
            <a:endParaRPr lang="en-US" altLang="en-US">
              <a:solidFill>
                <a:schemeClr val="hlink"/>
              </a:solidFill>
            </a:endParaRPr>
          </a:p>
        </p:txBody>
      </p:sp>
      <p:sp>
        <p:nvSpPr>
          <p:cNvPr id="5" name="Content Placeholder 1">
            <a:extLst>
              <a:ext uri="{FF2B5EF4-FFF2-40B4-BE49-F238E27FC236}">
                <a16:creationId xmlns="" xmlns:a16="http://schemas.microsoft.com/office/drawing/2014/main" id="{D85AE008-0874-4C19-852D-F48B80AC8392}"/>
              </a:ext>
            </a:extLst>
          </p:cNvPr>
          <p:cNvSpPr>
            <a:spLocks noGrp="1"/>
          </p:cNvSpPr>
          <p:nvPr>
            <p:ph idx="1"/>
          </p:nvPr>
        </p:nvSpPr>
        <p:spPr>
          <a:xfrm>
            <a:off x="274638" y="2438400"/>
            <a:ext cx="8593137" cy="2819400"/>
          </a:xfrm>
          <a:ln>
            <a:miter lim="800000"/>
            <a:headEnd/>
            <a:tailEnd/>
          </a:ln>
          <a:extLst/>
        </p:spPr>
        <p:txBody>
          <a:bodyPr/>
          <a:lstStyle/>
          <a:p>
            <a:pPr marL="747713" lvl="1" algn="just">
              <a:defRPr/>
            </a:pPr>
            <a:r>
              <a:rPr lang="es-ES" altLang="pt-BR" sz="2400" dirty="0">
                <a:solidFill>
                  <a:schemeClr val="hlink"/>
                </a:solidFill>
              </a:rPr>
              <a:t>Derrame de material radiactivo, ya sea sólido o líquido.</a:t>
            </a:r>
          </a:p>
          <a:p>
            <a:pPr indent="4763" algn="just">
              <a:defRPr/>
            </a:pPr>
            <a:endParaRPr lang="es-ES" altLang="pt-BR" sz="2400" dirty="0">
              <a:solidFill>
                <a:schemeClr val="hlink"/>
              </a:solidFill>
            </a:endParaRPr>
          </a:p>
          <a:p>
            <a:pPr marL="747713" lvl="1" algn="just">
              <a:defRPr/>
            </a:pPr>
            <a:r>
              <a:rPr lang="es-ES" altLang="pt-BR" sz="2400" dirty="0">
                <a:solidFill>
                  <a:schemeClr val="hlink"/>
                </a:solidFill>
              </a:rPr>
              <a:t>Contaminación del aire.</a:t>
            </a:r>
          </a:p>
          <a:p>
            <a:pPr marL="747713" lvl="1" algn="just">
              <a:defRPr/>
            </a:pPr>
            <a:endParaRPr lang="es-ES" altLang="pt-BR" sz="2400" dirty="0">
              <a:solidFill>
                <a:schemeClr val="hlink"/>
              </a:solidFill>
            </a:endParaRPr>
          </a:p>
          <a:p>
            <a:pPr marL="747713" lvl="1" algn="just">
              <a:defRPr/>
            </a:pPr>
            <a:r>
              <a:rPr lang="es-ES" altLang="pt-BR" sz="2400" dirty="0">
                <a:solidFill>
                  <a:schemeClr val="hlink"/>
                </a:solidFill>
              </a:rPr>
              <a:t>Contacto de un objeto contaminado (manos, zapatos, ropas, </a:t>
            </a:r>
            <a:r>
              <a:rPr lang="es-ES" altLang="pt-BR" sz="2400" dirty="0" smtClean="0">
                <a:solidFill>
                  <a:schemeClr val="hlink"/>
                </a:solidFill>
              </a:rPr>
              <a:t>etc.) </a:t>
            </a:r>
            <a:r>
              <a:rPr lang="es-ES" altLang="pt-BR" sz="2400" dirty="0">
                <a:solidFill>
                  <a:schemeClr val="hlink"/>
                </a:solidFill>
              </a:rPr>
              <a:t>con la superficie.</a:t>
            </a:r>
          </a:p>
          <a:p>
            <a:pPr marL="0" indent="0" algn="just">
              <a:buFontTx/>
              <a:buNone/>
              <a:defRPr/>
            </a:pPr>
            <a:endParaRPr lang="en-GB"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 xmlns:a16="http://schemas.microsoft.com/office/drawing/2014/main" id="{31B6720F-D90B-4DD0-BA09-AD6795CB5C33}"/>
              </a:ext>
            </a:extLst>
          </p:cNvPr>
          <p:cNvSpPr>
            <a:spLocks noGrp="1" noChangeArrowheads="1"/>
          </p:cNvSpPr>
          <p:nvPr>
            <p:ph type="body" idx="1"/>
          </p:nvPr>
        </p:nvSpPr>
        <p:spPr>
          <a:xfrm>
            <a:off x="304800" y="3124200"/>
            <a:ext cx="8593138" cy="1295400"/>
          </a:xfrm>
        </p:spPr>
        <p:txBody>
          <a:bodyPr/>
          <a:lstStyle/>
          <a:p>
            <a:pPr algn="ctr" eaLnBrk="1" hangingPunct="1">
              <a:buFontTx/>
              <a:buNone/>
              <a:defRPr/>
            </a:pPr>
            <a:r>
              <a:rPr lang="es-ES_tradnl" sz="3600" dirty="0"/>
              <a:t>Consideraciones específicas para emisores alfa</a:t>
            </a:r>
            <a:endParaRPr lang="en-US" altLang="en-US" sz="3600" dirty="0">
              <a:latin typeface="+mj-l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 xmlns:a16="http://schemas.microsoft.com/office/drawing/2014/main" id="{31568A11-2634-4F96-9969-0943E62B8DF8}"/>
              </a:ext>
            </a:extLst>
          </p:cNvPr>
          <p:cNvSpPr>
            <a:spLocks noGrp="1" noChangeArrowheads="1"/>
          </p:cNvSpPr>
          <p:nvPr>
            <p:ph type="title"/>
          </p:nvPr>
        </p:nvSpPr>
        <p:spPr/>
        <p:txBody>
          <a:bodyPr/>
          <a:lstStyle/>
          <a:p>
            <a:pPr algn="l" eaLnBrk="1" hangingPunct="1"/>
            <a:r>
              <a:rPr lang="es-ES_tradnl" altLang="es-ES_tradnl"/>
              <a:t>Mediciones de contaminación alfa</a:t>
            </a:r>
            <a:endParaRPr lang="el-GR" altLang="en-US">
              <a:cs typeface="Arial" panose="020B0604020202020204" pitchFamily="34" charset="0"/>
            </a:endParaRPr>
          </a:p>
        </p:txBody>
      </p:sp>
      <p:sp>
        <p:nvSpPr>
          <p:cNvPr id="54275" name="Rectangle 3">
            <a:extLst>
              <a:ext uri="{FF2B5EF4-FFF2-40B4-BE49-F238E27FC236}">
                <a16:creationId xmlns="" xmlns:a16="http://schemas.microsoft.com/office/drawing/2014/main" id="{3474B316-9A21-4A1E-AE64-11DF1527C20B}"/>
              </a:ext>
            </a:extLst>
          </p:cNvPr>
          <p:cNvSpPr>
            <a:spLocks noGrp="1" noChangeArrowheads="1"/>
          </p:cNvSpPr>
          <p:nvPr>
            <p:ph idx="1"/>
          </p:nvPr>
        </p:nvSpPr>
        <p:spPr>
          <a:xfrm>
            <a:off x="304800" y="1600200"/>
            <a:ext cx="8593138" cy="4343400"/>
          </a:xfrm>
        </p:spPr>
        <p:txBody>
          <a:bodyPr/>
          <a:lstStyle/>
          <a:p>
            <a:pPr algn="just" eaLnBrk="1" hangingPunct="1"/>
            <a:r>
              <a:rPr lang="es-ES_tradnl" altLang="es-ES_tradnl" sz="2400" dirty="0"/>
              <a:t>Los emisores alfa tienen coeficientes de dosis de inhalación (Sv/Bq) más elevados en comparación con  emisores beta o de fotones</a:t>
            </a:r>
            <a:r>
              <a:rPr lang="es-ES_tradnl" altLang="es-ES_tradnl" sz="2400" dirty="0" smtClean="0"/>
              <a:t>.</a:t>
            </a:r>
            <a:endParaRPr lang="es-ES_tradnl" altLang="es-ES_tradnl" sz="2400" dirty="0"/>
          </a:p>
          <a:p>
            <a:pPr algn="just" eaLnBrk="1" hangingPunct="1"/>
            <a:endParaRPr lang="en-GB" altLang="en-US" sz="2400" dirty="0"/>
          </a:p>
          <a:p>
            <a:pPr algn="just" eaLnBrk="1" hangingPunct="1"/>
            <a:r>
              <a:rPr lang="es-ES_tradnl" altLang="es-ES_tradnl" sz="2400" dirty="0"/>
              <a:t>Esto conduce a un nivel aceptable más bajo de contaminación superficial con emisores alfa, generalmente 10 veces menor que la contaminación beta (y no más de 0,4 Bq/cm ²). </a:t>
            </a:r>
          </a:p>
          <a:p>
            <a:pPr algn="just" eaLnBrk="1" hangingPunct="1"/>
            <a:endParaRPr lang="en-GB" altLang="en-US" sz="2400" dirty="0"/>
          </a:p>
          <a:p>
            <a:pPr algn="just" eaLnBrk="1" hangingPunct="1"/>
            <a:r>
              <a:rPr lang="es-ES_tradnl" altLang="es-ES_tradnl" sz="2400" dirty="0"/>
              <a:t>Cualquier partícula alfa detectada es significativa.</a:t>
            </a:r>
            <a:endParaRPr lang="en-GB" altLang="en-US" sz="24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 xmlns:a16="http://schemas.microsoft.com/office/drawing/2014/main" id="{C81BBADF-512C-44E7-957F-56ADCB7C1A34}"/>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cs typeface="Arial" panose="020B0604020202020204" pitchFamily="34" charset="0"/>
            </a:endParaRPr>
          </a:p>
        </p:txBody>
      </p:sp>
      <p:sp>
        <p:nvSpPr>
          <p:cNvPr id="55299" name="Rectangle 3">
            <a:extLst>
              <a:ext uri="{FF2B5EF4-FFF2-40B4-BE49-F238E27FC236}">
                <a16:creationId xmlns="" xmlns:a16="http://schemas.microsoft.com/office/drawing/2014/main" id="{46F6918A-928D-49C1-99C1-501BF463F9DE}"/>
              </a:ext>
            </a:extLst>
          </p:cNvPr>
          <p:cNvSpPr>
            <a:spLocks noGrp="1" noChangeArrowheads="1"/>
          </p:cNvSpPr>
          <p:nvPr>
            <p:ph idx="1"/>
          </p:nvPr>
        </p:nvSpPr>
        <p:spPr>
          <a:xfrm>
            <a:off x="274638" y="1676400"/>
            <a:ext cx="8593137" cy="3657600"/>
          </a:xfrm>
        </p:spPr>
        <p:txBody>
          <a:bodyPr/>
          <a:lstStyle/>
          <a:p>
            <a:pPr algn="just" eaLnBrk="1" hangingPunct="1"/>
            <a:r>
              <a:rPr lang="es-ES_tradnl" altLang="es-ES_tradnl" sz="2400" dirty="0"/>
              <a:t>Las mediciones son difíciles debido al muy corto rango de radiación alfa en el aire y a </a:t>
            </a:r>
            <a:r>
              <a:rPr lang="es-ES_tradnl" altLang="es-ES_tradnl" sz="2400" dirty="0" smtClean="0"/>
              <a:t>la </a:t>
            </a:r>
            <a:r>
              <a:rPr lang="es-ES_tradnl" altLang="es-ES_tradnl" sz="2400" dirty="0"/>
              <a:t>absorción en la propia superficie.</a:t>
            </a:r>
          </a:p>
          <a:p>
            <a:pPr algn="just" eaLnBrk="1" hangingPunct="1"/>
            <a:endParaRPr lang="en-GB" altLang="en-US" sz="2400" dirty="0"/>
          </a:p>
          <a:p>
            <a:pPr algn="just" eaLnBrk="1" hangingPunct="1"/>
            <a:r>
              <a:rPr lang="es-ES_tradnl" altLang="es-ES_tradnl" sz="2400" dirty="0"/>
              <a:t>Alfas son muy susceptibles a la atenuación en capas de grasa o polvo en la superficie y también exigen que cualquier sonda se mantenga a no más de unos pocos mm de la superficie.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 xmlns:a16="http://schemas.microsoft.com/office/drawing/2014/main" id="{B59FC17D-5DA4-40CF-9226-C20D7204F5A8}"/>
              </a:ext>
            </a:extLst>
          </p:cNvPr>
          <p:cNvSpPr>
            <a:spLocks noGrp="1" noChangeArrowheads="1"/>
          </p:cNvSpPr>
          <p:nvPr>
            <p:ph type="title"/>
          </p:nvPr>
        </p:nvSpPr>
        <p:spPr/>
        <p:txBody>
          <a:bodyPr/>
          <a:lstStyle/>
          <a:p>
            <a:pPr algn="l" eaLnBrk="1" hangingPunct="1"/>
            <a:r>
              <a:rPr lang="es-ES_tradnl" altLang="es-ES_tradnl" dirty="0"/>
              <a:t>Mediciones de contaminación alfa</a:t>
            </a:r>
            <a:endParaRPr lang="en-US" altLang="en-US" dirty="0">
              <a:cs typeface="Arial" panose="020B0604020202020204" pitchFamily="34" charset="0"/>
            </a:endParaRPr>
          </a:p>
        </p:txBody>
      </p:sp>
      <p:sp>
        <p:nvSpPr>
          <p:cNvPr id="56323" name="Rectangle 3">
            <a:extLst>
              <a:ext uri="{FF2B5EF4-FFF2-40B4-BE49-F238E27FC236}">
                <a16:creationId xmlns="" xmlns:a16="http://schemas.microsoft.com/office/drawing/2014/main" id="{875FB451-6C84-4F27-A9F0-535C00F0947D}"/>
              </a:ext>
            </a:extLst>
          </p:cNvPr>
          <p:cNvSpPr>
            <a:spLocks noGrp="1" noChangeArrowheads="1"/>
          </p:cNvSpPr>
          <p:nvPr>
            <p:ph idx="1"/>
          </p:nvPr>
        </p:nvSpPr>
        <p:spPr>
          <a:xfrm>
            <a:off x="274638" y="1752600"/>
            <a:ext cx="8593137" cy="3810000"/>
          </a:xfrm>
        </p:spPr>
        <p:txBody>
          <a:bodyPr/>
          <a:lstStyle/>
          <a:p>
            <a:pPr algn="just" eaLnBrk="1" hangingPunct="1"/>
            <a:r>
              <a:rPr lang="es-ES_tradnl" altLang="es-ES_tradnl" sz="2400" dirty="0"/>
              <a:t>La velocidad de barrido para alfas es lenta.</a:t>
            </a:r>
          </a:p>
          <a:p>
            <a:pPr algn="just" eaLnBrk="1" hangingPunct="1"/>
            <a:endParaRPr lang="en-GB" altLang="en-US" sz="2400" dirty="0"/>
          </a:p>
          <a:p>
            <a:pPr algn="just" eaLnBrk="1" hangingPunct="1"/>
            <a:r>
              <a:rPr lang="es-ES_tradnl" altLang="es-ES_tradnl" sz="2400" dirty="0"/>
              <a:t>Es aconsejable utilizar equipos con el mayor tamaño de ventana posible</a:t>
            </a:r>
            <a:r>
              <a:rPr lang="es-ES_tradnl" altLang="es-ES_tradnl" sz="2400" dirty="0" smtClean="0"/>
              <a:t>.</a:t>
            </a:r>
            <a:endParaRPr lang="es-ES_tradnl" altLang="es-ES_tradnl" sz="2400" dirty="0"/>
          </a:p>
          <a:p>
            <a:pPr algn="just" eaLnBrk="1" hangingPunct="1"/>
            <a:endParaRPr lang="en-GB" altLang="en-US" sz="2400" dirty="0"/>
          </a:p>
          <a:p>
            <a:pPr algn="just" eaLnBrk="1" hangingPunct="1"/>
            <a:r>
              <a:rPr lang="es-ES_tradnl" altLang="es-ES_tradnl" sz="2400" dirty="0"/>
              <a:t>Aumentar el área de la ventana puede aumentar la velocidad de monitoreo. Usar áreas de por lo menos 100 </a:t>
            </a:r>
            <a:r>
              <a:rPr lang="es-ES_tradnl" altLang="es-ES_tradnl" sz="2400" dirty="0" smtClean="0"/>
              <a:t>cm</a:t>
            </a:r>
            <a:r>
              <a:rPr lang="es-ES_tradnl" altLang="es-ES_tradnl" sz="2400" baseline="30000" dirty="0" smtClean="0"/>
              <a:t>2</a:t>
            </a:r>
            <a:r>
              <a:rPr lang="es-ES_tradnl" altLang="es-ES_tradnl" sz="2400" dirty="0" smtClean="0"/>
              <a:t>, </a:t>
            </a:r>
            <a:r>
              <a:rPr lang="es-ES_tradnl" altLang="es-ES_tradnl" sz="2400" dirty="0"/>
              <a:t>para mayor holgura.</a:t>
            </a:r>
            <a:endParaRPr lang="en-US" altLang="en-US" sz="2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a:extLst>
              <a:ext uri="{FF2B5EF4-FFF2-40B4-BE49-F238E27FC236}">
                <a16:creationId xmlns="" xmlns:a16="http://schemas.microsoft.com/office/drawing/2014/main" id="{AF01573E-F19E-4DE8-B20F-6D3C0D50A470}"/>
              </a:ext>
            </a:extLst>
          </p:cNvPr>
          <p:cNvSpPr>
            <a:spLocks noGrp="1" noChangeArrowheads="1"/>
          </p:cNvSpPr>
          <p:nvPr>
            <p:ph type="body" idx="1"/>
          </p:nvPr>
        </p:nvSpPr>
        <p:spPr>
          <a:xfrm>
            <a:off x="304800" y="1524000"/>
            <a:ext cx="8593138" cy="3505200"/>
          </a:xfrm>
        </p:spPr>
        <p:txBody>
          <a:bodyPr/>
          <a:lstStyle/>
          <a:p>
            <a:pPr marL="0" indent="0" algn="just" eaLnBrk="1" hangingPunct="1">
              <a:buFontTx/>
              <a:buNone/>
              <a:defRPr/>
            </a:pPr>
            <a:r>
              <a:rPr lang="es-ES_tradnl" sz="2400" dirty="0"/>
              <a:t>Se emplean comúnmente dos tipos de detectores:</a:t>
            </a:r>
          </a:p>
          <a:p>
            <a:pPr marL="0" indent="0" algn="just" eaLnBrk="1" hangingPunct="1">
              <a:buFontTx/>
              <a:buNone/>
              <a:defRPr/>
            </a:pPr>
            <a:endParaRPr lang="en-GB" altLang="en-US" sz="2400" dirty="0"/>
          </a:p>
          <a:p>
            <a:pPr algn="just" eaLnBrk="1" hangingPunct="1">
              <a:defRPr/>
            </a:pPr>
            <a:r>
              <a:rPr lang="es-ES_tradnl" sz="2400" dirty="0"/>
              <a:t>detector de centelleo de sulfuro de zinc, ya sea como detector de alfas solamente, o depositado en una placa de centelleador de plástico como un detector de alfa y beta, y</a:t>
            </a:r>
          </a:p>
          <a:p>
            <a:pPr algn="just" eaLnBrk="1" hangingPunct="1">
              <a:defRPr/>
            </a:pPr>
            <a:endParaRPr lang="es-ES_tradnl" altLang="en-US" sz="2400" dirty="0"/>
          </a:p>
          <a:p>
            <a:pPr algn="just" eaLnBrk="1" hangingPunct="1">
              <a:defRPr/>
            </a:pPr>
            <a:r>
              <a:rPr lang="es-ES_tradnl" sz="2400" dirty="0"/>
              <a:t>Contador proporcional recargable de ventana </a:t>
            </a:r>
            <a:r>
              <a:rPr lang="es-ES_tradnl" sz="2400" dirty="0" smtClean="0"/>
              <a:t>delgada.</a:t>
            </a:r>
            <a:endParaRPr lang="es-ES_tradnl" sz="2400" dirty="0"/>
          </a:p>
          <a:p>
            <a:pPr algn="just" eaLnBrk="1" hangingPunct="1">
              <a:defRPr/>
            </a:pPr>
            <a:endParaRPr lang="en-GB" altLang="en-US" sz="2400" dirty="0"/>
          </a:p>
        </p:txBody>
      </p:sp>
      <p:sp>
        <p:nvSpPr>
          <p:cNvPr id="57347" name="Rectangle 6">
            <a:extLst>
              <a:ext uri="{FF2B5EF4-FFF2-40B4-BE49-F238E27FC236}">
                <a16:creationId xmlns="" xmlns:a16="http://schemas.microsoft.com/office/drawing/2014/main" id="{55BE37EB-97C2-47F0-99DB-B161099D17D4}"/>
              </a:ext>
            </a:extLst>
          </p:cNvPr>
          <p:cNvSpPr>
            <a:spLocks noGrp="1" noChangeArrowheads="1"/>
          </p:cNvSpPr>
          <p:nvPr>
            <p:ph type="title"/>
          </p:nvPr>
        </p:nvSpPr>
        <p:spPr/>
        <p:txBody>
          <a:bodyPr/>
          <a:lstStyle/>
          <a:p>
            <a:pPr algn="l" eaLnBrk="1" hangingPunct="1"/>
            <a:r>
              <a:rPr lang="es-ES_tradnl" altLang="es-ES_tradnl"/>
              <a:t>Equipo para contaminación alfa</a:t>
            </a:r>
            <a:endParaRPr lang="en-US" alt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5">
            <a:extLst>
              <a:ext uri="{FF2B5EF4-FFF2-40B4-BE49-F238E27FC236}">
                <a16:creationId xmlns="" xmlns:a16="http://schemas.microsoft.com/office/drawing/2014/main" id="{1D4C13CB-79C3-434F-AA49-14F9BB965B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0975" y="2401888"/>
            <a:ext cx="33464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1" name="Rectangle 8">
            <a:extLst>
              <a:ext uri="{FF2B5EF4-FFF2-40B4-BE49-F238E27FC236}">
                <a16:creationId xmlns="" xmlns:a16="http://schemas.microsoft.com/office/drawing/2014/main" id="{03C1F940-7BC3-4482-91C8-386E71FDCEED}"/>
              </a:ext>
            </a:extLst>
          </p:cNvPr>
          <p:cNvSpPr>
            <a:spLocks noGrp="1" noChangeArrowheads="1"/>
          </p:cNvSpPr>
          <p:nvPr>
            <p:ph type="title"/>
          </p:nvPr>
        </p:nvSpPr>
        <p:spPr/>
        <p:txBody>
          <a:bodyPr/>
          <a:lstStyle/>
          <a:p>
            <a:pPr algn="l" eaLnBrk="1" hangingPunct="1"/>
            <a:r>
              <a:rPr lang="es-ES_tradnl" altLang="es-ES_tradnl"/>
              <a:t>Equipo para contaminación alfa</a:t>
            </a:r>
            <a:endParaRPr lang="en-US" altLang="en-US"/>
          </a:p>
        </p:txBody>
      </p:sp>
      <p:pic>
        <p:nvPicPr>
          <p:cNvPr id="58372" name="Picture 5">
            <a:extLst>
              <a:ext uri="{FF2B5EF4-FFF2-40B4-BE49-F238E27FC236}">
                <a16:creationId xmlns="" xmlns:a16="http://schemas.microsoft.com/office/drawing/2014/main" id="{39584D0A-1F24-42A8-987A-EB8CB33CB9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538" y="2362200"/>
            <a:ext cx="31400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Box 1">
            <a:extLst>
              <a:ext uri="{FF2B5EF4-FFF2-40B4-BE49-F238E27FC236}">
                <a16:creationId xmlns="" xmlns:a16="http://schemas.microsoft.com/office/drawing/2014/main" id="{DE995FDA-FC31-4132-9955-3D0990AC5D1C}"/>
              </a:ext>
            </a:extLst>
          </p:cNvPr>
          <p:cNvSpPr txBox="1">
            <a:spLocks noChangeArrowheads="1"/>
          </p:cNvSpPr>
          <p:nvPr/>
        </p:nvSpPr>
        <p:spPr bwMode="auto">
          <a:xfrm>
            <a:off x="962025" y="4422775"/>
            <a:ext cx="3352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pt-BR" altLang="en-US" sz="1600">
                <a:solidFill>
                  <a:schemeClr val="hlink"/>
                </a:solidFill>
              </a:rPr>
              <a:t>Detector de centelleo  ZnS para alfa</a:t>
            </a:r>
            <a:endParaRPr lang="en-GB" altLang="en-US" sz="1600">
              <a:solidFill>
                <a:schemeClr val="hlink"/>
              </a:solidFill>
            </a:endParaRPr>
          </a:p>
        </p:txBody>
      </p:sp>
      <p:sp>
        <p:nvSpPr>
          <p:cNvPr id="58374" name="TextBox 7">
            <a:extLst>
              <a:ext uri="{FF2B5EF4-FFF2-40B4-BE49-F238E27FC236}">
                <a16:creationId xmlns="" xmlns:a16="http://schemas.microsoft.com/office/drawing/2014/main" id="{B5B0204C-0AE1-428D-AEE2-92E83CE83FED}"/>
              </a:ext>
            </a:extLst>
          </p:cNvPr>
          <p:cNvSpPr txBox="1">
            <a:spLocks noChangeArrowheads="1"/>
          </p:cNvSpPr>
          <p:nvPr/>
        </p:nvSpPr>
        <p:spPr bwMode="auto">
          <a:xfrm>
            <a:off x="5260975" y="4433888"/>
            <a:ext cx="3352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pt-BR" altLang="en-US" sz="1600">
                <a:solidFill>
                  <a:schemeClr val="hlink"/>
                </a:solidFill>
              </a:rPr>
              <a:t>Detector de centelleo  ZnS para alfa</a:t>
            </a:r>
            <a:endParaRPr lang="en-GB" altLang="en-US" sz="1600">
              <a:solidFill>
                <a:schemeClr val="hlink"/>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6">
            <a:extLst>
              <a:ext uri="{FF2B5EF4-FFF2-40B4-BE49-F238E27FC236}">
                <a16:creationId xmlns="" xmlns:a16="http://schemas.microsoft.com/office/drawing/2014/main" id="{95544AE8-650C-4BE6-A1AE-2AAB2938E0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695450"/>
            <a:ext cx="39624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ext Box 7">
            <a:extLst>
              <a:ext uri="{FF2B5EF4-FFF2-40B4-BE49-F238E27FC236}">
                <a16:creationId xmlns="" xmlns:a16="http://schemas.microsoft.com/office/drawing/2014/main" id="{9A42F5E5-FFB8-4A96-BFF9-EB798E5EED51}"/>
              </a:ext>
            </a:extLst>
          </p:cNvPr>
          <p:cNvSpPr txBox="1">
            <a:spLocks noChangeArrowheads="1"/>
          </p:cNvSpPr>
          <p:nvPr/>
        </p:nvSpPr>
        <p:spPr bwMode="auto">
          <a:xfrm>
            <a:off x="4953000" y="4419600"/>
            <a:ext cx="3962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50000"/>
              </a:spcBef>
              <a:buClrTx/>
              <a:buSzTx/>
              <a:buFontTx/>
              <a:buNone/>
            </a:pPr>
            <a:r>
              <a:rPr lang="en-GB" altLang="en-US" sz="2400" b="0"/>
              <a:t> </a:t>
            </a:r>
          </a:p>
          <a:p>
            <a:pPr eaLnBrk="1" hangingPunct="1">
              <a:spcBef>
                <a:spcPct val="50000"/>
              </a:spcBef>
              <a:buClrTx/>
              <a:buSzTx/>
              <a:buFontTx/>
              <a:buNone/>
            </a:pPr>
            <a:endParaRPr lang="en-GB" altLang="en-US" sz="2400" b="0" baseline="30000"/>
          </a:p>
        </p:txBody>
      </p:sp>
      <p:sp>
        <p:nvSpPr>
          <p:cNvPr id="59396" name="Text Box 8">
            <a:extLst>
              <a:ext uri="{FF2B5EF4-FFF2-40B4-BE49-F238E27FC236}">
                <a16:creationId xmlns="" xmlns:a16="http://schemas.microsoft.com/office/drawing/2014/main" id="{0E2A4E64-4F42-4C82-8BBD-71B0F116865E}"/>
              </a:ext>
            </a:extLst>
          </p:cNvPr>
          <p:cNvSpPr txBox="1">
            <a:spLocks noChangeArrowheads="1"/>
          </p:cNvSpPr>
          <p:nvPr/>
        </p:nvSpPr>
        <p:spPr bwMode="auto">
          <a:xfrm>
            <a:off x="1371600" y="4373563"/>
            <a:ext cx="7315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50000"/>
              </a:spcBef>
              <a:buClrTx/>
              <a:buSzTx/>
              <a:buFontTx/>
              <a:buNone/>
            </a:pPr>
            <a:r>
              <a:rPr lang="es-ES_tradnl" altLang="es-ES_tradnl" sz="2400" b="0" dirty="0"/>
              <a:t>Cámara proporcional de gas butano para alfas.</a:t>
            </a:r>
            <a:endParaRPr lang="en-GB" altLang="en-US" sz="2400" b="0" dirty="0"/>
          </a:p>
        </p:txBody>
      </p:sp>
      <p:pic>
        <p:nvPicPr>
          <p:cNvPr id="59397" name="Picture 10" descr="Contamat">
            <a:extLst>
              <a:ext uri="{FF2B5EF4-FFF2-40B4-BE49-F238E27FC236}">
                <a16:creationId xmlns="" xmlns:a16="http://schemas.microsoft.com/office/drawing/2014/main" id="{821A0DF6-316D-4710-BFF0-09DB5271DD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95450"/>
            <a:ext cx="36322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Rectangle 13">
            <a:extLst>
              <a:ext uri="{FF2B5EF4-FFF2-40B4-BE49-F238E27FC236}">
                <a16:creationId xmlns="" xmlns:a16="http://schemas.microsoft.com/office/drawing/2014/main" id="{24F35D39-FE23-4C7E-B722-C1BC4769270B}"/>
              </a:ext>
            </a:extLst>
          </p:cNvPr>
          <p:cNvSpPr>
            <a:spLocks noGrp="1" noChangeArrowheads="1"/>
          </p:cNvSpPr>
          <p:nvPr>
            <p:ph type="title"/>
          </p:nvPr>
        </p:nvSpPr>
        <p:spPr>
          <a:xfrm>
            <a:off x="457200" y="152400"/>
            <a:ext cx="8534400" cy="762000"/>
          </a:xfrm>
        </p:spPr>
        <p:txBody>
          <a:bodyPr/>
          <a:lstStyle/>
          <a:p>
            <a:pPr algn="l" eaLnBrk="1" hangingPunct="1"/>
            <a:r>
              <a:rPr lang="es-ES_tradnl" altLang="es-ES_tradnl"/>
              <a:t>Equipo para contaminación alfa</a:t>
            </a:r>
            <a:endParaRPr lang="en-US" alt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4" descr="Ludlum pancake">
            <a:extLst>
              <a:ext uri="{FF2B5EF4-FFF2-40B4-BE49-F238E27FC236}">
                <a16:creationId xmlns="" xmlns:a16="http://schemas.microsoft.com/office/drawing/2014/main" id="{F98B36A0-7D50-4AF3-886F-7AD57956DC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 y="1676400"/>
            <a:ext cx="4572000"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9" name="Text Box 5">
            <a:extLst>
              <a:ext uri="{FF2B5EF4-FFF2-40B4-BE49-F238E27FC236}">
                <a16:creationId xmlns="" xmlns:a16="http://schemas.microsoft.com/office/drawing/2014/main" id="{E40B159A-F87B-4A12-A3B2-39A5A3156EE7}"/>
              </a:ext>
            </a:extLst>
          </p:cNvPr>
          <p:cNvSpPr txBox="1">
            <a:spLocks noChangeArrowheads="1"/>
          </p:cNvSpPr>
          <p:nvPr/>
        </p:nvSpPr>
        <p:spPr bwMode="auto">
          <a:xfrm>
            <a:off x="5486400" y="2541588"/>
            <a:ext cx="342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50000"/>
              </a:spcBef>
              <a:buClrTx/>
              <a:buSzTx/>
              <a:buFontTx/>
              <a:buNone/>
            </a:pPr>
            <a:r>
              <a:rPr lang="en-GB" altLang="en-US" sz="2000" b="0"/>
              <a:t>G-M “pancake”</a:t>
            </a:r>
          </a:p>
          <a:p>
            <a:pPr eaLnBrk="1" hangingPunct="1">
              <a:spcBef>
                <a:spcPct val="50000"/>
              </a:spcBef>
              <a:buClrTx/>
              <a:buSzTx/>
              <a:buFontTx/>
              <a:buNone/>
            </a:pPr>
            <a:r>
              <a:rPr lang="es-ES_tradnl" altLang="es-ES_tradnl" sz="2000" b="0"/>
              <a:t>Área de ventana = 12 cm</a:t>
            </a:r>
            <a:r>
              <a:rPr lang="es-ES_tradnl" altLang="es-ES_tradnl" sz="2000" b="0" baseline="30000"/>
              <a:t>2</a:t>
            </a:r>
          </a:p>
          <a:p>
            <a:pPr eaLnBrk="1" hangingPunct="1">
              <a:spcBef>
                <a:spcPct val="50000"/>
              </a:spcBef>
              <a:buClrTx/>
              <a:buSzTx/>
              <a:buFontTx/>
              <a:buNone/>
            </a:pPr>
            <a:r>
              <a:rPr lang="es-ES_tradnl" altLang="es-ES_tradnl" sz="2000" b="0"/>
              <a:t>Eficiencia = 15% para </a:t>
            </a:r>
            <a:r>
              <a:rPr lang="es-ES_tradnl" altLang="es-ES_tradnl" sz="2000" b="0" baseline="30000"/>
              <a:t>239</a:t>
            </a:r>
            <a:r>
              <a:rPr lang="es-ES_tradnl" altLang="es-ES_tradnl" sz="2000" b="0"/>
              <a:t>Pu</a:t>
            </a:r>
            <a:endParaRPr lang="en-GB" altLang="en-US" sz="2000" b="0"/>
          </a:p>
        </p:txBody>
      </p:sp>
      <p:sp>
        <p:nvSpPr>
          <p:cNvPr id="60420" name="Title 1">
            <a:extLst>
              <a:ext uri="{FF2B5EF4-FFF2-40B4-BE49-F238E27FC236}">
                <a16:creationId xmlns="" xmlns:a16="http://schemas.microsoft.com/office/drawing/2014/main" id="{4F784F45-5993-4EDD-B570-20586B37D110}"/>
              </a:ext>
            </a:extLst>
          </p:cNvPr>
          <p:cNvSpPr>
            <a:spLocks noGrp="1"/>
          </p:cNvSpPr>
          <p:nvPr>
            <p:ph type="title"/>
          </p:nvPr>
        </p:nvSpPr>
        <p:spPr/>
        <p:txBody>
          <a:bodyPr/>
          <a:lstStyle/>
          <a:p>
            <a:pPr algn="l"/>
            <a:r>
              <a:rPr lang="es-ES_tradnl" altLang="es-ES_tradnl"/>
              <a:t>Equipo para contaminación alfa</a:t>
            </a:r>
            <a:endParaRPr lang="en-GB" alt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3581400"/>
            <a:ext cx="2286000" cy="2736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a:extLst>
              <a:ext uri="{FF2B5EF4-FFF2-40B4-BE49-F238E27FC236}">
                <a16:creationId xmlns="" xmlns:a16="http://schemas.microsoft.com/office/drawing/2014/main" id="{D1D073DC-6E3B-4B81-9864-6EBE9C77DC55}"/>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p>
        </p:txBody>
      </p:sp>
      <p:sp>
        <p:nvSpPr>
          <p:cNvPr id="61443" name="Content Placeholder 1">
            <a:extLst>
              <a:ext uri="{FF2B5EF4-FFF2-40B4-BE49-F238E27FC236}">
                <a16:creationId xmlns="" xmlns:a16="http://schemas.microsoft.com/office/drawing/2014/main" id="{35978451-3A33-4E44-BD48-9ADB868E3517}"/>
              </a:ext>
            </a:extLst>
          </p:cNvPr>
          <p:cNvSpPr>
            <a:spLocks noGrp="1"/>
          </p:cNvSpPr>
          <p:nvPr>
            <p:ph idx="1"/>
          </p:nvPr>
        </p:nvSpPr>
        <p:spPr>
          <a:xfrm>
            <a:off x="274638" y="1524000"/>
            <a:ext cx="8593137" cy="4038600"/>
          </a:xfrm>
        </p:spPr>
        <p:txBody>
          <a:bodyPr/>
          <a:lstStyle/>
          <a:p>
            <a:pPr marL="0" indent="0" algn="just" eaLnBrk="1" hangingPunct="1">
              <a:lnSpc>
                <a:spcPct val="90000"/>
              </a:lnSpc>
              <a:buFontTx/>
              <a:buNone/>
            </a:pPr>
            <a:r>
              <a:rPr lang="es-ES_tradnl" altLang="es-ES_tradnl" sz="2400" dirty="0"/>
              <a:t>Se pueden utilizar dos métodos:</a:t>
            </a:r>
          </a:p>
          <a:p>
            <a:pPr marL="0" indent="0" algn="just" eaLnBrk="1" hangingPunct="1">
              <a:lnSpc>
                <a:spcPct val="90000"/>
              </a:lnSpc>
              <a:buFontTx/>
              <a:buNone/>
            </a:pPr>
            <a:endParaRPr lang="en-US" altLang="en-US" sz="2800" dirty="0"/>
          </a:p>
          <a:p>
            <a:pPr lvl="1" algn="just" eaLnBrk="1" hangingPunct="1">
              <a:lnSpc>
                <a:spcPct val="90000"/>
              </a:lnSpc>
            </a:pPr>
            <a:r>
              <a:rPr lang="es-ES_tradnl" altLang="es-ES_tradnl" sz="2400" dirty="0"/>
              <a:t>barredura en modo </a:t>
            </a:r>
            <a:r>
              <a:rPr lang="es-ES_tradnl" altLang="es-ES_tradnl" sz="2400" dirty="0" err="1"/>
              <a:t>cps</a:t>
            </a:r>
            <a:r>
              <a:rPr lang="en-US" altLang="en-US" sz="2400" dirty="0"/>
              <a:t>, y</a:t>
            </a:r>
          </a:p>
          <a:p>
            <a:pPr lvl="1" algn="just" eaLnBrk="1" hangingPunct="1">
              <a:lnSpc>
                <a:spcPct val="90000"/>
              </a:lnSpc>
            </a:pPr>
            <a:endParaRPr lang="en-US" altLang="en-US" sz="2400" dirty="0"/>
          </a:p>
          <a:p>
            <a:pPr lvl="1" algn="just" eaLnBrk="1" hangingPunct="1">
              <a:lnSpc>
                <a:spcPct val="90000"/>
              </a:lnSpc>
            </a:pPr>
            <a:r>
              <a:rPr lang="es-ES_tradnl" altLang="es-ES_tradnl" sz="2400" dirty="0"/>
              <a:t>modo estático integrado</a:t>
            </a:r>
            <a:r>
              <a:rPr lang="en-US" altLang="en-US" sz="2400" dirty="0"/>
              <a:t>: </a:t>
            </a:r>
            <a:r>
              <a:rPr lang="es-ES_tradnl" altLang="en-US" sz="2400" dirty="0"/>
              <a:t>c</a:t>
            </a:r>
            <a:r>
              <a:rPr lang="es-ES_tradnl" altLang="es-ES_tradnl" sz="2400" dirty="0"/>
              <a:t>olocar la sonda sobre la superficie durante un tiempo conocido y registrar los recuentos.</a:t>
            </a:r>
            <a:endParaRPr lang="en-GB"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5">
            <a:extLst>
              <a:ext uri="{FF2B5EF4-FFF2-40B4-BE49-F238E27FC236}">
                <a16:creationId xmlns="" xmlns:a16="http://schemas.microsoft.com/office/drawing/2014/main" id="{E55A7B24-3178-4DD0-80D8-2FE97E582D4A}"/>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p>
        </p:txBody>
      </p:sp>
      <p:sp>
        <p:nvSpPr>
          <p:cNvPr id="62467" name="Content Placeholder 2">
            <a:extLst>
              <a:ext uri="{FF2B5EF4-FFF2-40B4-BE49-F238E27FC236}">
                <a16:creationId xmlns="" xmlns:a16="http://schemas.microsoft.com/office/drawing/2014/main" id="{7DBB959A-09AA-45E6-9C91-2C7D178EEA8D}"/>
              </a:ext>
            </a:extLst>
          </p:cNvPr>
          <p:cNvSpPr>
            <a:spLocks noGrp="1"/>
          </p:cNvSpPr>
          <p:nvPr>
            <p:ph idx="1"/>
          </p:nvPr>
        </p:nvSpPr>
        <p:spPr>
          <a:xfrm>
            <a:off x="304800" y="1600200"/>
            <a:ext cx="8593138" cy="3657600"/>
          </a:xfrm>
        </p:spPr>
        <p:txBody>
          <a:bodyPr/>
          <a:lstStyle/>
          <a:p>
            <a:pPr algn="just" eaLnBrk="1" hangingPunct="1">
              <a:lnSpc>
                <a:spcPct val="90000"/>
              </a:lnSpc>
            </a:pPr>
            <a:r>
              <a:rPr lang="es-ES_tradnl" altLang="es-ES_tradnl" sz="2400"/>
              <a:t>Tenga cuidado de mantener una distancia constante de unos pocos mm entre la ventana del detector y la superficie a medir.</a:t>
            </a:r>
          </a:p>
          <a:p>
            <a:pPr algn="just" eaLnBrk="1" hangingPunct="1">
              <a:lnSpc>
                <a:spcPct val="90000"/>
              </a:lnSpc>
            </a:pPr>
            <a:endParaRPr lang="en-US" altLang="en-US" sz="2400"/>
          </a:p>
          <a:p>
            <a:pPr algn="just" eaLnBrk="1" hangingPunct="1">
              <a:lnSpc>
                <a:spcPct val="90000"/>
              </a:lnSpc>
            </a:pPr>
            <a:r>
              <a:rPr lang="es-ES_tradnl" altLang="es-ES_tradnl" sz="2400"/>
              <a:t>Para mantener una distancia constante, puede ser útil pegar un separador de plástico o de goma desechable en el marco del detector (no en la ventana). El espaciador puede entrar en contacto con la superficie y ser sustituido cuando sea necesario.</a:t>
            </a:r>
            <a:endParaRPr lang="en-GB" altLang="es-ES_tradnl"/>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 xmlns:a16="http://schemas.microsoft.com/office/drawing/2014/main" id="{B18492A5-0A83-4E51-A3FA-724072802985}"/>
              </a:ext>
            </a:extLst>
          </p:cNvPr>
          <p:cNvSpPr>
            <a:spLocks noGrp="1" noChangeArrowheads="1"/>
          </p:cNvSpPr>
          <p:nvPr>
            <p:ph type="title"/>
          </p:nvPr>
        </p:nvSpPr>
        <p:spPr>
          <a:xfrm>
            <a:off x="282575" y="98425"/>
            <a:ext cx="8861425" cy="762000"/>
          </a:xfrm>
        </p:spPr>
        <p:txBody>
          <a:bodyPr/>
          <a:lstStyle/>
          <a:p>
            <a:pPr algn="l"/>
            <a:r>
              <a:rPr lang="es-ES_tradnl" altLang="es-ES_tradnl"/>
              <a:t>¿Por qué medir contaminación superficial?</a:t>
            </a:r>
            <a:endParaRPr lang="en-US" altLang="en-US">
              <a:solidFill>
                <a:schemeClr val="hlink"/>
              </a:solidFill>
            </a:endParaRPr>
          </a:p>
        </p:txBody>
      </p:sp>
      <p:sp>
        <p:nvSpPr>
          <p:cNvPr id="2" name="Content Placeholder 1">
            <a:extLst>
              <a:ext uri="{FF2B5EF4-FFF2-40B4-BE49-F238E27FC236}">
                <a16:creationId xmlns="" xmlns:a16="http://schemas.microsoft.com/office/drawing/2014/main" id="{D6B2C86D-7CA8-4116-89B9-FBF0DC68BCB3}"/>
              </a:ext>
            </a:extLst>
          </p:cNvPr>
          <p:cNvSpPr>
            <a:spLocks noGrp="1"/>
          </p:cNvSpPr>
          <p:nvPr>
            <p:ph idx="1"/>
          </p:nvPr>
        </p:nvSpPr>
        <p:spPr>
          <a:xfrm>
            <a:off x="228600" y="1143000"/>
            <a:ext cx="8534400" cy="4800600"/>
          </a:xfrm>
          <a:ln>
            <a:miter lim="800000"/>
            <a:headEnd/>
            <a:tailEnd/>
          </a:ln>
          <a:extLst/>
        </p:spPr>
        <p:txBody>
          <a:bodyPr/>
          <a:lstStyle/>
          <a:p>
            <a:pPr marL="0" indent="0" algn="just">
              <a:buFontTx/>
              <a:buNone/>
              <a:defRPr/>
            </a:pPr>
            <a:r>
              <a:rPr lang="es-ES" sz="2400" dirty="0"/>
              <a:t>La contaminación superficial </a:t>
            </a:r>
            <a:r>
              <a:rPr lang="es-ES" altLang="pt-BR" sz="2400" dirty="0">
                <a:solidFill>
                  <a:schemeClr val="hlink"/>
                </a:solidFill>
              </a:rPr>
              <a:t>transferible</a:t>
            </a:r>
            <a:r>
              <a:rPr lang="es-ES" sz="2400" dirty="0"/>
              <a:t> puede causar:</a:t>
            </a:r>
          </a:p>
          <a:p>
            <a:pPr lvl="1" algn="just">
              <a:defRPr/>
            </a:pPr>
            <a:r>
              <a:rPr lang="es-ES" sz="2400" dirty="0"/>
              <a:t>transferencia de contaminación de la superficie a la atmósfera, llevando a exposición interna por inhalación o ingestión, y</a:t>
            </a:r>
          </a:p>
          <a:p>
            <a:pPr lvl="1" algn="just">
              <a:defRPr/>
            </a:pPr>
            <a:r>
              <a:rPr lang="es-ES" sz="2400" dirty="0"/>
              <a:t>exposición externa de todo el cuerpo, ojos o extremidades, si la contaminación es significativa.</a:t>
            </a:r>
          </a:p>
          <a:p>
            <a:pPr lvl="1" algn="just">
              <a:defRPr/>
            </a:pPr>
            <a:endParaRPr lang="es-ES" sz="2400" dirty="0"/>
          </a:p>
          <a:p>
            <a:pPr marL="0" indent="0" algn="just">
              <a:buFontTx/>
              <a:buNone/>
              <a:defRPr/>
            </a:pPr>
            <a:r>
              <a:rPr lang="es-ES" sz="2400" dirty="0"/>
              <a:t>La contaminación superficial </a:t>
            </a:r>
            <a:r>
              <a:rPr lang="es-ES" sz="2400" dirty="0" smtClean="0"/>
              <a:t>no </a:t>
            </a:r>
            <a:r>
              <a:rPr lang="es-ES" altLang="pt-BR" sz="2400" dirty="0" smtClean="0">
                <a:solidFill>
                  <a:schemeClr val="hlink"/>
                </a:solidFill>
              </a:rPr>
              <a:t>transferible</a:t>
            </a:r>
            <a:r>
              <a:rPr lang="es-ES" sz="2400" dirty="0" smtClean="0"/>
              <a:t> </a:t>
            </a:r>
            <a:r>
              <a:rPr lang="es-ES" sz="2400" dirty="0"/>
              <a:t>puede causar:</a:t>
            </a:r>
          </a:p>
          <a:p>
            <a:pPr lvl="1" algn="just">
              <a:defRPr/>
            </a:pPr>
            <a:r>
              <a:rPr lang="es-ES" sz="2400" dirty="0"/>
              <a:t>contaminación </a:t>
            </a:r>
            <a:r>
              <a:rPr lang="es-ES" altLang="pt-BR" sz="2400" dirty="0">
                <a:solidFill>
                  <a:schemeClr val="hlink"/>
                </a:solidFill>
              </a:rPr>
              <a:t>transferible</a:t>
            </a:r>
            <a:r>
              <a:rPr lang="es-ES" sz="2400" dirty="0"/>
              <a:t> en el futuro, </a:t>
            </a:r>
            <a:r>
              <a:rPr lang="pt-BR" sz="2400" dirty="0"/>
              <a:t>y</a:t>
            </a:r>
            <a:endParaRPr lang="es-ES" sz="2400" dirty="0"/>
          </a:p>
          <a:p>
            <a:pPr lvl="1" algn="just">
              <a:defRPr/>
            </a:pPr>
            <a:r>
              <a:rPr lang="es-ES" sz="2400" dirty="0"/>
              <a:t>exposición externa de todo el cuerpo, ojos o </a:t>
            </a:r>
            <a:r>
              <a:rPr lang="es-ES" sz="2400" dirty="0" smtClean="0"/>
              <a:t>extremidades, </a:t>
            </a:r>
            <a:r>
              <a:rPr lang="es-ES" sz="2400" dirty="0"/>
              <a:t>si la contaminación es significativa.</a:t>
            </a:r>
          </a:p>
          <a:p>
            <a:pPr marL="87313" indent="0" algn="just" eaLnBrk="1" hangingPunct="1">
              <a:buFontTx/>
              <a:buNone/>
              <a:defRPr/>
            </a:pPr>
            <a:endParaRPr lang="en-US" altLang="en-US" sz="2200" dirty="0">
              <a:solidFill>
                <a:schemeClr val="hlink"/>
              </a:solidFill>
            </a:endParaRPr>
          </a:p>
          <a:p>
            <a:pPr lvl="1" algn="just">
              <a:defRPr/>
            </a:pPr>
            <a:endParaRPr lang="en-GB" sz="2200" dirty="0"/>
          </a:p>
          <a:p>
            <a:pPr marL="457200" lvl="1" indent="0" algn="just">
              <a:buFontTx/>
              <a:buNone/>
              <a:defRPr/>
            </a:pPr>
            <a:endParaRPr lang="en-GB" sz="2200" dirty="0">
              <a:solidFill>
                <a:srgbClr val="FF0000"/>
              </a:solidFill>
            </a:endParaRPr>
          </a:p>
          <a:p>
            <a:pPr marL="457200" lvl="1" indent="0" algn="just">
              <a:buFontTx/>
              <a:buNone/>
              <a:defRPr/>
            </a:pPr>
            <a:r>
              <a:rPr lang="en-GB" sz="2200" dirty="0">
                <a:ea typeface="+mn-ea"/>
                <a:cs typeface="+mn-cs"/>
              </a:rPr>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3">
            <a:extLst>
              <a:ext uri="{FF2B5EF4-FFF2-40B4-BE49-F238E27FC236}">
                <a16:creationId xmlns="" xmlns:a16="http://schemas.microsoft.com/office/drawing/2014/main" id="{67C967DD-3725-47B9-A91C-881F90542C96}"/>
              </a:ext>
            </a:extLst>
          </p:cNvPr>
          <p:cNvSpPr txBox="1">
            <a:spLocks noChangeArrowheads="1"/>
          </p:cNvSpPr>
          <p:nvPr/>
        </p:nvSpPr>
        <p:spPr bwMode="auto">
          <a:xfrm>
            <a:off x="1219200" y="3429000"/>
            <a:ext cx="457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eaLnBrk="1" hangingPunct="1">
              <a:spcBef>
                <a:spcPct val="50000"/>
              </a:spcBef>
              <a:buClrTx/>
              <a:buSzTx/>
              <a:buFontTx/>
              <a:buNone/>
            </a:pPr>
            <a:endParaRPr lang="en-GB" altLang="en-US" sz="2400" b="0">
              <a:solidFill>
                <a:schemeClr val="tx1"/>
              </a:solidFill>
              <a:latin typeface="Times New Roman" panose="02020603050405020304" pitchFamily="18" charset="0"/>
            </a:endParaRPr>
          </a:p>
        </p:txBody>
      </p:sp>
      <p:sp>
        <p:nvSpPr>
          <p:cNvPr id="63491" name="Rectangle 5">
            <a:extLst>
              <a:ext uri="{FF2B5EF4-FFF2-40B4-BE49-F238E27FC236}">
                <a16:creationId xmlns="" xmlns:a16="http://schemas.microsoft.com/office/drawing/2014/main" id="{C011FC1A-C372-4864-908B-FF632E780A7F}"/>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p>
        </p:txBody>
      </p:sp>
      <p:sp>
        <p:nvSpPr>
          <p:cNvPr id="63492" name="Content Placeholder 1">
            <a:extLst>
              <a:ext uri="{FF2B5EF4-FFF2-40B4-BE49-F238E27FC236}">
                <a16:creationId xmlns="" xmlns:a16="http://schemas.microsoft.com/office/drawing/2014/main" id="{B25623B8-CC92-42E2-A948-BEACCC67799D}"/>
              </a:ext>
            </a:extLst>
          </p:cNvPr>
          <p:cNvSpPr>
            <a:spLocks noGrp="1"/>
          </p:cNvSpPr>
          <p:nvPr>
            <p:ph idx="1"/>
          </p:nvPr>
        </p:nvSpPr>
        <p:spPr>
          <a:xfrm>
            <a:off x="274638" y="1828800"/>
            <a:ext cx="8593137" cy="3581400"/>
          </a:xfrm>
        </p:spPr>
        <p:txBody>
          <a:bodyPr/>
          <a:lstStyle/>
          <a:p>
            <a:pPr algn="just" eaLnBrk="1" hangingPunct="1">
              <a:lnSpc>
                <a:spcPct val="90000"/>
              </a:lnSpc>
            </a:pPr>
            <a:r>
              <a:rPr lang="es-ES_tradnl" altLang="es-ES_tradnl" sz="2400" dirty="0"/>
              <a:t>El equipo utilizado para mediciones de contaminación de superficies alfa muestra una tasa de fondo gamma muy baja, generalmente alrededor de 0,1 </a:t>
            </a:r>
            <a:r>
              <a:rPr lang="es-ES_tradnl" altLang="es-ES_tradnl" sz="2400" dirty="0" err="1"/>
              <a:t>cps</a:t>
            </a:r>
            <a:r>
              <a:rPr lang="es-ES_tradnl" altLang="es-ES_tradnl" sz="2400" dirty="0"/>
              <a:t> para una sonda de 100 cm</a:t>
            </a:r>
            <a:r>
              <a:rPr lang="es-ES_tradnl" altLang="es-ES_tradnl" sz="2400" baseline="30000" dirty="0"/>
              <a:t>2</a:t>
            </a:r>
            <a:r>
              <a:rPr lang="es-ES_tradnl" altLang="es-ES_tradnl" sz="2400" dirty="0"/>
              <a:t>.</a:t>
            </a:r>
          </a:p>
          <a:p>
            <a:pPr algn="just" eaLnBrk="1" hangingPunct="1">
              <a:lnSpc>
                <a:spcPct val="90000"/>
              </a:lnSpc>
            </a:pPr>
            <a:endParaRPr lang="en-US" altLang="en-US" sz="2400" dirty="0"/>
          </a:p>
          <a:p>
            <a:pPr algn="just" eaLnBrk="1" hangingPunct="1">
              <a:lnSpc>
                <a:spcPct val="90000"/>
              </a:lnSpc>
            </a:pPr>
            <a:r>
              <a:rPr lang="es-ES_tradnl" altLang="es-ES_tradnl" sz="2400" dirty="0"/>
              <a:t>Si se toca la superficie contaminada con la ventana, puede contaminarse la ventana o la sonda, y los bajos niveles de contaminación de la ventana producirán una alta tasa de fondo.</a:t>
            </a:r>
          </a:p>
          <a:p>
            <a:pPr algn="just" eaLnBrk="1" hangingPunct="1">
              <a:lnSpc>
                <a:spcPct val="90000"/>
              </a:lnSpc>
            </a:pPr>
            <a:endParaRPr lang="en-GB"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a:extLst>
              <a:ext uri="{FF2B5EF4-FFF2-40B4-BE49-F238E27FC236}">
                <a16:creationId xmlns="" xmlns:a16="http://schemas.microsoft.com/office/drawing/2014/main" id="{57542B9E-CF27-41F4-AE72-7E105421FF12}"/>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p>
        </p:txBody>
      </p:sp>
      <p:sp>
        <p:nvSpPr>
          <p:cNvPr id="64515" name="Content Placeholder 1">
            <a:extLst>
              <a:ext uri="{FF2B5EF4-FFF2-40B4-BE49-F238E27FC236}">
                <a16:creationId xmlns="" xmlns:a16="http://schemas.microsoft.com/office/drawing/2014/main" id="{2B2C147E-B474-4CAF-B352-65999CE873B3}"/>
              </a:ext>
            </a:extLst>
          </p:cNvPr>
          <p:cNvSpPr>
            <a:spLocks noGrp="1"/>
          </p:cNvSpPr>
          <p:nvPr>
            <p:ph idx="1"/>
          </p:nvPr>
        </p:nvSpPr>
        <p:spPr>
          <a:xfrm>
            <a:off x="274638" y="1600200"/>
            <a:ext cx="8593137" cy="3352800"/>
          </a:xfrm>
        </p:spPr>
        <p:txBody>
          <a:bodyPr/>
          <a:lstStyle/>
          <a:p>
            <a:pPr algn="just" eaLnBrk="1" hangingPunct="1"/>
            <a:r>
              <a:rPr lang="es-ES_tradnl" altLang="es-ES_tradnl" sz="2400" dirty="0"/>
              <a:t>Dos desventajas de los detectores de área grande </a:t>
            </a:r>
            <a:r>
              <a:rPr lang="es-ES_tradnl" altLang="es-ES_tradnl" sz="2400" dirty="0" smtClean="0"/>
              <a:t>son: </a:t>
            </a:r>
            <a:r>
              <a:rPr lang="es-ES_tradnl" altLang="es-ES_tradnl" sz="2400" dirty="0"/>
              <a:t>(1) su peso y tamaño y (2) si la actividad es en forma de un punto caliente </a:t>
            </a:r>
            <a:r>
              <a:rPr lang="es-ES_tradnl" altLang="es-ES_tradnl" sz="2400" dirty="0" smtClean="0"/>
              <a:t>discreto, </a:t>
            </a:r>
            <a:r>
              <a:rPr lang="es-ES_tradnl" altLang="es-ES_tradnl" sz="2400" dirty="0"/>
              <a:t>podría ser promediada sobre el área del detector y por lo tanto, el conteo en Bq/cm</a:t>
            </a:r>
            <a:r>
              <a:rPr lang="es-ES_tradnl" altLang="es-ES_tradnl" sz="2400" baseline="30000" dirty="0"/>
              <a:t>2</a:t>
            </a:r>
            <a:r>
              <a:rPr lang="es-ES_tradnl" altLang="es-ES_tradnl" sz="2400" dirty="0"/>
              <a:t> en un área pequeña podría ser alto.</a:t>
            </a:r>
          </a:p>
          <a:p>
            <a:pPr algn="just" eaLnBrk="1" hangingPunct="1"/>
            <a:endParaRPr lang="en-GB" altLang="en-US" sz="2400" dirty="0"/>
          </a:p>
          <a:p>
            <a:pPr algn="just" eaLnBrk="1" hangingPunct="1"/>
            <a:r>
              <a:rPr lang="es-ES_tradnl" altLang="es-ES_tradnl" sz="2400" dirty="0"/>
              <a:t>Una ventana grande tampoco permitirá localizar un pequeño punto de contaminación.</a:t>
            </a:r>
            <a:endParaRPr lang="en-GB" altLang="en-US" sz="24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a:extLst>
              <a:ext uri="{FF2B5EF4-FFF2-40B4-BE49-F238E27FC236}">
                <a16:creationId xmlns="" xmlns:a16="http://schemas.microsoft.com/office/drawing/2014/main" id="{32E6537F-FDD2-4CB4-B6B0-D0E3C5C82D1B}"/>
              </a:ext>
            </a:extLst>
          </p:cNvPr>
          <p:cNvSpPr>
            <a:spLocks noGrp="1" noChangeArrowheads="1"/>
          </p:cNvSpPr>
          <p:nvPr>
            <p:ph type="title"/>
          </p:nvPr>
        </p:nvSpPr>
        <p:spPr/>
        <p:txBody>
          <a:bodyPr/>
          <a:lstStyle/>
          <a:p>
            <a:pPr algn="l" eaLnBrk="1" hangingPunct="1"/>
            <a:r>
              <a:rPr lang="es-ES_tradnl" altLang="es-ES_tradnl"/>
              <a:t>Mediciones de contaminación alfa</a:t>
            </a:r>
            <a:endParaRPr lang="en-US" altLang="en-US"/>
          </a:p>
        </p:txBody>
      </p:sp>
      <p:sp>
        <p:nvSpPr>
          <p:cNvPr id="65539" name="Content Placeholder 1">
            <a:extLst>
              <a:ext uri="{FF2B5EF4-FFF2-40B4-BE49-F238E27FC236}">
                <a16:creationId xmlns="" xmlns:a16="http://schemas.microsoft.com/office/drawing/2014/main" id="{6829FDBF-B802-42FB-90AB-D6E644DCBD8C}"/>
              </a:ext>
            </a:extLst>
          </p:cNvPr>
          <p:cNvSpPr>
            <a:spLocks noGrp="1"/>
          </p:cNvSpPr>
          <p:nvPr>
            <p:ph idx="1"/>
          </p:nvPr>
        </p:nvSpPr>
        <p:spPr>
          <a:xfrm>
            <a:off x="274638" y="1219200"/>
            <a:ext cx="8593137" cy="4572000"/>
          </a:xfrm>
        </p:spPr>
        <p:txBody>
          <a:bodyPr/>
          <a:lstStyle/>
          <a:p>
            <a:pPr algn="just" eaLnBrk="1" hangingPunct="1"/>
            <a:endParaRPr lang="en-GB" altLang="en-US" sz="2400" dirty="0"/>
          </a:p>
          <a:p>
            <a:pPr algn="just" eaLnBrk="1" hangingPunct="1"/>
            <a:r>
              <a:rPr lang="es-ES_tradnl" altLang="es-ES_tradnl" sz="2400" dirty="0"/>
              <a:t>Los monitores de suelo pueden utilizar muchos detectores al mismo tiempo, aumentando así la sensibilidad</a:t>
            </a:r>
            <a:r>
              <a:rPr lang="en-GB" altLang="en-US" sz="2400" dirty="0"/>
              <a:t>.</a:t>
            </a:r>
          </a:p>
          <a:p>
            <a:pPr algn="just" eaLnBrk="1" hangingPunct="1"/>
            <a:endParaRPr lang="en-GB" altLang="en-US" sz="2400" dirty="0"/>
          </a:p>
          <a:p>
            <a:pPr algn="just" eaLnBrk="1" hangingPunct="1"/>
            <a:r>
              <a:rPr lang="es-ES_tradnl" altLang="es-ES_tradnl" sz="2400" dirty="0"/>
              <a:t>Si es necesario, se puede utilizar un detector con una ventana más pequeña para ubicar el punto caliente.</a:t>
            </a:r>
            <a:endParaRPr lang="en-GB"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a:extLst>
              <a:ext uri="{FF2B5EF4-FFF2-40B4-BE49-F238E27FC236}">
                <a16:creationId xmlns="" xmlns:a16="http://schemas.microsoft.com/office/drawing/2014/main" id="{E8532170-9D69-4DBE-A5B6-BE225ACDF2F6}"/>
              </a:ext>
            </a:extLst>
          </p:cNvPr>
          <p:cNvSpPr>
            <a:spLocks noGrp="1" noChangeArrowheads="1"/>
          </p:cNvSpPr>
          <p:nvPr>
            <p:ph type="title"/>
          </p:nvPr>
        </p:nvSpPr>
        <p:spPr/>
        <p:txBody>
          <a:bodyPr/>
          <a:lstStyle/>
          <a:p>
            <a:pPr algn="l" eaLnBrk="1" hangingPunct="1"/>
            <a:r>
              <a:rPr lang="es-ES_tradnl" altLang="es-ES_tradnl"/>
              <a:t>Interpretación de resultados de medición</a:t>
            </a:r>
            <a:endParaRPr lang="en-US" altLang="en-US"/>
          </a:p>
        </p:txBody>
      </p:sp>
      <p:sp>
        <p:nvSpPr>
          <p:cNvPr id="66563" name="Content Placeholder 1">
            <a:extLst>
              <a:ext uri="{FF2B5EF4-FFF2-40B4-BE49-F238E27FC236}">
                <a16:creationId xmlns="" xmlns:a16="http://schemas.microsoft.com/office/drawing/2014/main" id="{E43E4DA8-F72D-45F1-8C97-50DB5A59A4B3}"/>
              </a:ext>
            </a:extLst>
          </p:cNvPr>
          <p:cNvSpPr>
            <a:spLocks noGrp="1"/>
          </p:cNvSpPr>
          <p:nvPr>
            <p:ph idx="1"/>
          </p:nvPr>
        </p:nvSpPr>
        <p:spPr>
          <a:xfrm>
            <a:off x="274638" y="1828800"/>
            <a:ext cx="8593137" cy="3352800"/>
          </a:xfrm>
        </p:spPr>
        <p:txBody>
          <a:bodyPr/>
          <a:lstStyle/>
          <a:p>
            <a:pPr algn="just" eaLnBrk="1" hangingPunct="1"/>
            <a:r>
              <a:rPr lang="es-ES_tradnl" altLang="es-ES_tradnl" sz="2400" dirty="0"/>
              <a:t>La interpretación de la medición depende del tipo de superficie.</a:t>
            </a:r>
          </a:p>
          <a:p>
            <a:pPr algn="just" eaLnBrk="1" hangingPunct="1"/>
            <a:endParaRPr lang="en-GB" altLang="en-US" sz="2400" dirty="0"/>
          </a:p>
          <a:p>
            <a:pPr algn="just" eaLnBrk="1" hangingPunct="1"/>
            <a:r>
              <a:rPr lang="es-ES_tradnl" altLang="es-ES_tradnl" sz="2400" dirty="0"/>
              <a:t>Las superficies lisas, como el acero inoxidable, tendrán una alta eficiencia, mientras que las superficies como la </a:t>
            </a:r>
            <a:r>
              <a:rPr lang="es-ES_tradnl" altLang="es-ES_tradnl" sz="2400" dirty="0" smtClean="0"/>
              <a:t>madera, </a:t>
            </a:r>
            <a:r>
              <a:rPr lang="es-ES_tradnl" altLang="es-ES_tradnl" sz="2400" dirty="0"/>
              <a:t>tendrán una eficiencia deficiente o podrán ocultar la contaminación</a:t>
            </a:r>
            <a:r>
              <a:rPr lang="en-GB" altLang="en-US" sz="2400" dirty="0"/>
              <a:t>.</a:t>
            </a:r>
          </a:p>
          <a:p>
            <a:pPr algn="just" eaLnBrk="1" hangingPunct="1"/>
            <a:endParaRPr lang="en-GB" altLang="en-US" sz="24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a:extLst>
              <a:ext uri="{FF2B5EF4-FFF2-40B4-BE49-F238E27FC236}">
                <a16:creationId xmlns="" xmlns:a16="http://schemas.microsoft.com/office/drawing/2014/main" id="{2DA3DCD9-D253-4287-89C9-6FA4C4FB8BA3}"/>
              </a:ext>
            </a:extLst>
          </p:cNvPr>
          <p:cNvSpPr>
            <a:spLocks noGrp="1" noChangeArrowheads="1"/>
          </p:cNvSpPr>
          <p:nvPr>
            <p:ph type="title"/>
          </p:nvPr>
        </p:nvSpPr>
        <p:spPr/>
        <p:txBody>
          <a:bodyPr/>
          <a:lstStyle/>
          <a:p>
            <a:pPr algn="l" eaLnBrk="1" hangingPunct="1"/>
            <a:r>
              <a:rPr lang="es-ES_tradnl" altLang="es-ES_tradnl" dirty="0"/>
              <a:t>Interpretación de resultados de medición</a:t>
            </a:r>
            <a:endParaRPr lang="en-US" altLang="en-US" dirty="0"/>
          </a:p>
        </p:txBody>
      </p:sp>
      <p:sp>
        <p:nvSpPr>
          <p:cNvPr id="67587" name="Content Placeholder 1">
            <a:extLst>
              <a:ext uri="{FF2B5EF4-FFF2-40B4-BE49-F238E27FC236}">
                <a16:creationId xmlns="" xmlns:a16="http://schemas.microsoft.com/office/drawing/2014/main" id="{AE15A507-B988-4FF5-86AE-9C994DBFF18A}"/>
              </a:ext>
            </a:extLst>
          </p:cNvPr>
          <p:cNvSpPr>
            <a:spLocks noGrp="1"/>
          </p:cNvSpPr>
          <p:nvPr>
            <p:ph idx="1"/>
          </p:nvPr>
        </p:nvSpPr>
        <p:spPr>
          <a:xfrm>
            <a:off x="274638" y="1676400"/>
            <a:ext cx="8593137" cy="3657600"/>
          </a:xfrm>
        </p:spPr>
        <p:txBody>
          <a:bodyPr/>
          <a:lstStyle/>
          <a:p>
            <a:pPr algn="just" eaLnBrk="1" hangingPunct="1"/>
            <a:r>
              <a:rPr lang="es-ES_tradnl" altLang="es-ES_tradnl" sz="2400" dirty="0"/>
              <a:t>Una capa de sólo 2 mg/cm</a:t>
            </a:r>
            <a:r>
              <a:rPr lang="es-ES_tradnl" altLang="es-ES_tradnl" sz="2400" baseline="30000" dirty="0"/>
              <a:t>2</a:t>
            </a:r>
            <a:r>
              <a:rPr lang="es-ES_tradnl" altLang="es-ES_tradnl" sz="2400" dirty="0"/>
              <a:t> absorberá completamente partículas alfa e impedirá la monitorización (para agua,  aceite y grasa, esto corresponde a una capa de 20 micrómetros).</a:t>
            </a:r>
          </a:p>
          <a:p>
            <a:pPr algn="just" eaLnBrk="1" hangingPunct="1"/>
            <a:endParaRPr lang="en-GB" altLang="en-US" sz="2400" dirty="0"/>
          </a:p>
          <a:p>
            <a:pPr algn="just" eaLnBrk="1" hangingPunct="1"/>
            <a:r>
              <a:rPr lang="es-ES_tradnl" altLang="es-ES_tradnl" sz="2400" dirty="0"/>
              <a:t>Es importante tener en cuenta la condición de las superficies monitoreadas. Si puede haber alguna duda sobre la eficiencia de la detección, esto debe ser considerado durante la interpretación.</a:t>
            </a:r>
            <a:endParaRPr lang="en-GB" altLang="en-US"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 xmlns:a16="http://schemas.microsoft.com/office/drawing/2014/main" id="{48E7F5B5-8FB3-4BC1-87F1-A741D97FDE5E}"/>
              </a:ext>
            </a:extLst>
          </p:cNvPr>
          <p:cNvSpPr>
            <a:spLocks noGrp="1" noChangeArrowheads="1"/>
          </p:cNvSpPr>
          <p:nvPr>
            <p:ph type="body" idx="1"/>
          </p:nvPr>
        </p:nvSpPr>
        <p:spPr>
          <a:xfrm>
            <a:off x="304800" y="2743200"/>
            <a:ext cx="8593138" cy="1295400"/>
          </a:xfrm>
        </p:spPr>
        <p:txBody>
          <a:bodyPr/>
          <a:lstStyle/>
          <a:p>
            <a:pPr algn="ctr" eaLnBrk="1" hangingPunct="1">
              <a:buFontTx/>
              <a:buNone/>
              <a:defRPr/>
            </a:pPr>
            <a:r>
              <a:rPr lang="es-ES_tradnl" sz="3600" dirty="0"/>
              <a:t>Consideraciones específicas para emisores beta</a:t>
            </a:r>
            <a:endParaRPr lang="en-US" altLang="en-US" sz="3600" dirty="0">
              <a:latin typeface="+mj-lt"/>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a:extLst>
              <a:ext uri="{FF2B5EF4-FFF2-40B4-BE49-F238E27FC236}">
                <a16:creationId xmlns="" xmlns:a16="http://schemas.microsoft.com/office/drawing/2014/main" id="{850BADBE-4464-40BA-9DEC-32759B812B3A}"/>
              </a:ext>
            </a:extLst>
          </p:cNvPr>
          <p:cNvSpPr>
            <a:spLocks noGrp="1" noChangeArrowheads="1"/>
          </p:cNvSpPr>
          <p:nvPr>
            <p:ph type="title"/>
          </p:nvPr>
        </p:nvSpPr>
        <p:spPr/>
        <p:txBody>
          <a:bodyPr/>
          <a:lstStyle/>
          <a:p>
            <a:pPr algn="l" eaLnBrk="1" hangingPunct="1"/>
            <a:r>
              <a:rPr lang="es-ES_tradnl" altLang="es-ES_tradnl"/>
              <a:t>Gráfico de eficiencia vs energía</a:t>
            </a:r>
            <a:endParaRPr lang="en-GB" altLang="en-US"/>
          </a:p>
        </p:txBody>
      </p:sp>
      <p:pic>
        <p:nvPicPr>
          <p:cNvPr id="69635" name="Picture 5">
            <a:extLst>
              <a:ext uri="{FF2B5EF4-FFF2-40B4-BE49-F238E27FC236}">
                <a16:creationId xmlns="" xmlns:a16="http://schemas.microsoft.com/office/drawing/2014/main" id="{1AF6B879-2234-40F9-A741-FF5807D01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75" y="1143000"/>
            <a:ext cx="4619625"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636" name="Picture 6">
            <a:extLst>
              <a:ext uri="{FF2B5EF4-FFF2-40B4-BE49-F238E27FC236}">
                <a16:creationId xmlns="" xmlns:a16="http://schemas.microsoft.com/office/drawing/2014/main" id="{41F48AFC-E673-4C59-AF70-18C420C856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143000"/>
            <a:ext cx="415290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3205" y="4038600"/>
            <a:ext cx="4305300"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a:extLst>
              <a:ext uri="{FF2B5EF4-FFF2-40B4-BE49-F238E27FC236}">
                <a16:creationId xmlns="" xmlns:a16="http://schemas.microsoft.com/office/drawing/2014/main" id="{00E7006F-FC1D-47D1-9494-D21BD4A6E929}"/>
              </a:ext>
            </a:extLst>
          </p:cNvPr>
          <p:cNvSpPr>
            <a:spLocks noGrp="1" noChangeArrowheads="1"/>
          </p:cNvSpPr>
          <p:nvPr>
            <p:ph type="title"/>
          </p:nvPr>
        </p:nvSpPr>
        <p:spPr/>
        <p:txBody>
          <a:bodyPr/>
          <a:lstStyle/>
          <a:p>
            <a:pPr algn="l" eaLnBrk="1" hangingPunct="1"/>
            <a:r>
              <a:rPr lang="es-ES_tradnl" altLang="es-ES_tradnl"/>
              <a:t>Mediciones de contaminación beta</a:t>
            </a:r>
            <a:endParaRPr lang="en-US" altLang="en-US"/>
          </a:p>
        </p:txBody>
      </p:sp>
      <p:sp>
        <p:nvSpPr>
          <p:cNvPr id="70659" name="Content Placeholder 1">
            <a:extLst>
              <a:ext uri="{FF2B5EF4-FFF2-40B4-BE49-F238E27FC236}">
                <a16:creationId xmlns="" xmlns:a16="http://schemas.microsoft.com/office/drawing/2014/main" id="{20AB0189-7689-483C-AC9A-A16D184B942F}"/>
              </a:ext>
            </a:extLst>
          </p:cNvPr>
          <p:cNvSpPr>
            <a:spLocks noGrp="1"/>
          </p:cNvSpPr>
          <p:nvPr>
            <p:ph idx="1"/>
          </p:nvPr>
        </p:nvSpPr>
        <p:spPr/>
        <p:txBody>
          <a:bodyPr/>
          <a:lstStyle/>
          <a:p>
            <a:pPr algn="just" eaLnBrk="1" hangingPunct="1"/>
            <a:r>
              <a:rPr lang="es-ES_tradnl" altLang="es-ES_tradnl" sz="2400" dirty="0"/>
              <a:t>La mayoría de los equipos</a:t>
            </a:r>
            <a:r>
              <a:rPr lang="es-ES_tradnl" altLang="es-ES_tradnl" sz="2400" dirty="0" smtClean="0"/>
              <a:t> </a:t>
            </a:r>
            <a:r>
              <a:rPr lang="es-ES_tradnl" altLang="es-ES_tradnl" sz="2400" dirty="0"/>
              <a:t>de medición de contaminación  beta detectan betas con E</a:t>
            </a:r>
            <a:r>
              <a:rPr lang="es-ES_tradnl" altLang="es-ES_tradnl" sz="2400" baseline="-25000" dirty="0"/>
              <a:t>max </a:t>
            </a:r>
            <a:r>
              <a:rPr lang="es-ES_tradnl" altLang="es-ES_tradnl" sz="2400" dirty="0"/>
              <a:t>mayores que </a:t>
            </a:r>
            <a:r>
              <a:rPr lang="es-ES_tradnl" altLang="es-ES_tradnl" sz="2400" dirty="0" smtClean="0"/>
              <a:t>150 </a:t>
            </a:r>
            <a:r>
              <a:rPr lang="es-ES_tradnl" altLang="es-ES_tradnl" sz="2400" dirty="0"/>
              <a:t>keV.</a:t>
            </a:r>
          </a:p>
          <a:p>
            <a:pPr algn="just" eaLnBrk="1" hangingPunct="1"/>
            <a:endParaRPr lang="en-GB" altLang="en-US" sz="2400" dirty="0"/>
          </a:p>
          <a:p>
            <a:pPr algn="just" eaLnBrk="1" hangingPunct="1"/>
            <a:r>
              <a:rPr lang="es-ES_tradnl" altLang="es-ES_tradnl" sz="2400" dirty="0"/>
              <a:t>Es necesario </a:t>
            </a:r>
            <a:r>
              <a:rPr lang="es-ES_tradnl" altLang="es-ES_tradnl" sz="2400" dirty="0" err="1"/>
              <a:t>monitorar</a:t>
            </a:r>
            <a:r>
              <a:rPr lang="es-ES_tradnl" altLang="es-ES_tradnl" sz="2400" dirty="0"/>
              <a:t> la radiación beta de baja energía </a:t>
            </a:r>
            <a:r>
              <a:rPr lang="es-ES_tradnl" altLang="es-ES_tradnl" sz="2400" dirty="0" smtClean="0"/>
              <a:t>a </a:t>
            </a:r>
            <a:r>
              <a:rPr lang="es-ES_tradnl" altLang="es-ES_tradnl" sz="2400" dirty="0"/>
              <a:t>unos pocos mm de la superficie para detectar contaminación.</a:t>
            </a:r>
          </a:p>
          <a:p>
            <a:pPr algn="just" eaLnBrk="1" hangingPunct="1"/>
            <a:endParaRPr lang="en-GB" altLang="en-US" sz="2400" dirty="0"/>
          </a:p>
          <a:p>
            <a:pPr algn="just" eaLnBrk="1" hangingPunct="1"/>
            <a:r>
              <a:rPr lang="es-ES_tradnl" altLang="es-ES_tradnl" sz="2400" dirty="0"/>
              <a:t>Por debajo de esta energía, el rango de la partícula beta es demasiado </a:t>
            </a:r>
            <a:r>
              <a:rPr lang="es-ES_tradnl" altLang="es-ES_tradnl" sz="2400" dirty="0" smtClean="0"/>
              <a:t>pequeño; </a:t>
            </a:r>
            <a:r>
              <a:rPr lang="es-ES_tradnl" altLang="es-ES_tradnl" sz="2400" dirty="0"/>
              <a:t>no es suficiente para cruzar unos pocos mm de aire y penetrar en la ventana de un detector.</a:t>
            </a:r>
            <a:endParaRPr lang="en-GB" alt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a:extLst>
              <a:ext uri="{FF2B5EF4-FFF2-40B4-BE49-F238E27FC236}">
                <a16:creationId xmlns="" xmlns:a16="http://schemas.microsoft.com/office/drawing/2014/main" id="{E08B6A78-BDC5-479B-A7C6-2D0C8995F235}"/>
              </a:ext>
            </a:extLst>
          </p:cNvPr>
          <p:cNvSpPr>
            <a:spLocks noGrp="1" noChangeArrowheads="1"/>
          </p:cNvSpPr>
          <p:nvPr>
            <p:ph type="title"/>
          </p:nvPr>
        </p:nvSpPr>
        <p:spPr/>
        <p:txBody>
          <a:bodyPr/>
          <a:lstStyle/>
          <a:p>
            <a:pPr algn="l" eaLnBrk="1" hangingPunct="1"/>
            <a:r>
              <a:rPr lang="es-ES_tradnl" altLang="es-ES_tradnl"/>
              <a:t>Mediciones de contaminación beta</a:t>
            </a:r>
            <a:endParaRPr lang="en-US" altLang="en-US"/>
          </a:p>
        </p:txBody>
      </p:sp>
      <p:sp>
        <p:nvSpPr>
          <p:cNvPr id="71683" name="Content Placeholder 1">
            <a:extLst>
              <a:ext uri="{FF2B5EF4-FFF2-40B4-BE49-F238E27FC236}">
                <a16:creationId xmlns="" xmlns:a16="http://schemas.microsoft.com/office/drawing/2014/main" id="{14334B87-F4A9-4E83-9EF7-7B84DF39F13D}"/>
              </a:ext>
            </a:extLst>
          </p:cNvPr>
          <p:cNvSpPr>
            <a:spLocks noGrp="1"/>
          </p:cNvSpPr>
          <p:nvPr>
            <p:ph idx="1"/>
          </p:nvPr>
        </p:nvSpPr>
        <p:spPr>
          <a:xfrm>
            <a:off x="274638" y="1524000"/>
            <a:ext cx="8593137" cy="3505200"/>
          </a:xfrm>
        </p:spPr>
        <p:txBody>
          <a:bodyPr/>
          <a:lstStyle/>
          <a:p>
            <a:pPr lvl="1" algn="just" eaLnBrk="1" hangingPunct="1"/>
            <a:r>
              <a:rPr lang="es-ES_tradnl" altLang="es-ES_tradnl" sz="2400" dirty="0"/>
              <a:t>Equipos de conteo de laboratorio se pueden utilizar para detectar betas de baja energía, p. ej., </a:t>
            </a:r>
            <a:r>
              <a:rPr lang="es-ES_tradnl" altLang="es-ES_tradnl" sz="2400" baseline="30000" dirty="0"/>
              <a:t>55</a:t>
            </a:r>
            <a:r>
              <a:rPr lang="es-ES_tradnl" altLang="es-ES_tradnl" sz="2400" dirty="0"/>
              <a:t>Fe, </a:t>
            </a:r>
            <a:r>
              <a:rPr lang="es-ES_tradnl" altLang="es-ES_tradnl" sz="2400" baseline="30000" dirty="0"/>
              <a:t>63</a:t>
            </a:r>
            <a:r>
              <a:rPr lang="es-ES_tradnl" altLang="es-ES_tradnl" sz="2400" dirty="0"/>
              <a:t>Ni, </a:t>
            </a:r>
            <a:r>
              <a:rPr lang="es-ES_tradnl" altLang="es-ES_tradnl" sz="2400" baseline="30000" dirty="0"/>
              <a:t>3</a:t>
            </a:r>
            <a:r>
              <a:rPr lang="es-ES_tradnl" altLang="es-ES_tradnl" sz="2400" dirty="0"/>
              <a:t>H (centelleo líquido o contadores proporcionales – consulte Lección 7).</a:t>
            </a:r>
          </a:p>
          <a:p>
            <a:pPr lvl="1" algn="just" eaLnBrk="1" hangingPunct="1"/>
            <a:endParaRPr lang="en-GB" altLang="en-US" sz="2400" dirty="0"/>
          </a:p>
          <a:p>
            <a:pPr lvl="1" algn="just" eaLnBrk="1" hangingPunct="1"/>
            <a:r>
              <a:rPr lang="es-ES_tradnl" altLang="es-ES_tradnl" sz="2400" dirty="0"/>
              <a:t>Equipos proporcionales de flujo de gas sin ventanas están disponibles en el mercado, aunque estos son difíciles de usar en la práctica.</a:t>
            </a:r>
            <a:endParaRPr lang="en-GB" alt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a:extLst>
              <a:ext uri="{FF2B5EF4-FFF2-40B4-BE49-F238E27FC236}">
                <a16:creationId xmlns="" xmlns:a16="http://schemas.microsoft.com/office/drawing/2014/main" id="{9CF24E45-ECDF-436A-9895-3F9B31562E39}"/>
              </a:ext>
            </a:extLst>
          </p:cNvPr>
          <p:cNvSpPr>
            <a:spLocks noGrp="1" noChangeArrowheads="1"/>
          </p:cNvSpPr>
          <p:nvPr>
            <p:ph type="title"/>
          </p:nvPr>
        </p:nvSpPr>
        <p:spPr/>
        <p:txBody>
          <a:bodyPr/>
          <a:lstStyle/>
          <a:p>
            <a:pPr algn="l" eaLnBrk="1" hangingPunct="1"/>
            <a:r>
              <a:rPr lang="es-ES_tradnl" altLang="es-ES_tradnl"/>
              <a:t>Mediciones de contaminación beta</a:t>
            </a:r>
            <a:endParaRPr lang="en-US" altLang="en-US"/>
          </a:p>
        </p:txBody>
      </p:sp>
      <p:sp>
        <p:nvSpPr>
          <p:cNvPr id="72707" name="Content Placeholder 1">
            <a:extLst>
              <a:ext uri="{FF2B5EF4-FFF2-40B4-BE49-F238E27FC236}">
                <a16:creationId xmlns="" xmlns:a16="http://schemas.microsoft.com/office/drawing/2014/main" id="{74F60035-A904-456C-A52D-C78AB2677752}"/>
              </a:ext>
            </a:extLst>
          </p:cNvPr>
          <p:cNvSpPr>
            <a:spLocks noGrp="1"/>
          </p:cNvSpPr>
          <p:nvPr>
            <p:ph idx="1"/>
          </p:nvPr>
        </p:nvSpPr>
        <p:spPr>
          <a:xfrm>
            <a:off x="274638" y="1295400"/>
            <a:ext cx="8593137" cy="4572000"/>
          </a:xfrm>
        </p:spPr>
        <p:txBody>
          <a:bodyPr/>
          <a:lstStyle/>
          <a:p>
            <a:pPr eaLnBrk="1" hangingPunct="1"/>
            <a:r>
              <a:rPr lang="es-ES_tradnl" altLang="es-ES_tradnl" sz="2400" dirty="0"/>
              <a:t>Para radiación beta de mayor energía (p. ej., </a:t>
            </a:r>
            <a:r>
              <a:rPr lang="es-ES_tradnl" altLang="es-ES_tradnl" sz="2400" baseline="30000" dirty="0"/>
              <a:t>90</a:t>
            </a:r>
            <a:r>
              <a:rPr lang="es-ES_tradnl" altLang="es-ES_tradnl" sz="2400" dirty="0"/>
              <a:t>Sr, </a:t>
            </a:r>
            <a:r>
              <a:rPr lang="es-ES_tradnl" altLang="es-ES_tradnl" sz="2400" baseline="30000" dirty="0"/>
              <a:t>32</a:t>
            </a:r>
            <a:r>
              <a:rPr lang="es-ES_tradnl" altLang="es-ES_tradnl" sz="2400" dirty="0"/>
              <a:t>P), la sonda puede </a:t>
            </a:r>
            <a:r>
              <a:rPr lang="es-ES_tradnl" altLang="es-ES_tradnl" sz="2400" dirty="0" err="1"/>
              <a:t>sostense</a:t>
            </a:r>
            <a:r>
              <a:rPr lang="es-ES_tradnl" altLang="es-ES_tradnl" sz="2400" dirty="0"/>
              <a:t> hasta 1cm de la superficie que se está </a:t>
            </a:r>
            <a:r>
              <a:rPr lang="es-ES_tradnl" altLang="es-ES_tradnl" sz="2400" dirty="0" err="1"/>
              <a:t>monitorando</a:t>
            </a:r>
            <a:r>
              <a:rPr lang="es-ES_tradnl" altLang="es-ES_tradnl" sz="2400" dirty="0"/>
              <a:t> con poco impacto en la tasa de conteo.</a:t>
            </a:r>
          </a:p>
          <a:p>
            <a:pPr eaLnBrk="1" hangingPunct="1"/>
            <a:endParaRPr lang="en-GB" altLang="en-US" sz="2400" dirty="0">
              <a:solidFill>
                <a:schemeClr val="hlink"/>
              </a:solidFill>
            </a:endParaRPr>
          </a:p>
          <a:p>
            <a:pPr eaLnBrk="1" hangingPunct="1"/>
            <a:r>
              <a:rPr lang="es-ES_tradnl" altLang="es-ES_tradnl" sz="2400" dirty="0"/>
              <a:t>Equipos para de medición de contaminación de superficie beta mostrarán un recuento significativo debido a radiación gamma artificial o natural.</a:t>
            </a:r>
          </a:p>
          <a:p>
            <a:pPr eaLnBrk="1" hangingPunct="1"/>
            <a:endParaRPr lang="en-GB" altLang="en-US" sz="2400" dirty="0">
              <a:solidFill>
                <a:schemeClr val="hlink"/>
              </a:solidFill>
            </a:endParaRPr>
          </a:p>
          <a:p>
            <a:pPr eaLnBrk="1" hangingPunct="1">
              <a:spcBef>
                <a:spcPct val="0"/>
              </a:spcBef>
            </a:pPr>
            <a:r>
              <a:rPr lang="es-ES_tradnl" altLang="es-ES_tradnl" sz="2400" dirty="0"/>
              <a:t>Este recuento es de alrededor de 1 </a:t>
            </a:r>
            <a:r>
              <a:rPr lang="es-ES_tradnl" altLang="es-ES_tradnl" sz="2400" dirty="0" err="1"/>
              <a:t>cps</a:t>
            </a:r>
            <a:r>
              <a:rPr lang="es-ES_tradnl" altLang="es-ES_tradnl" sz="2400" dirty="0"/>
              <a:t> por 20 cm</a:t>
            </a:r>
            <a:r>
              <a:rPr lang="es-ES_tradnl" altLang="es-ES_tradnl" sz="2400" baseline="30000" dirty="0"/>
              <a:t>2</a:t>
            </a:r>
            <a:r>
              <a:rPr lang="es-ES_tradnl" altLang="es-ES_tradnl" sz="2400" dirty="0"/>
              <a:t> de ventana de la sonda.</a:t>
            </a:r>
            <a:endParaRPr lang="en-GB" altLang="en-US" dirty="0"/>
          </a:p>
          <a:p>
            <a:endParaRPr lang="en-GB"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 xmlns:a16="http://schemas.microsoft.com/office/drawing/2014/main" id="{9348B58F-17C1-4FCD-995D-140B9011EC6D}"/>
              </a:ext>
            </a:extLst>
          </p:cNvPr>
          <p:cNvSpPr>
            <a:spLocks noGrp="1"/>
          </p:cNvSpPr>
          <p:nvPr>
            <p:ph type="title"/>
          </p:nvPr>
        </p:nvSpPr>
        <p:spPr/>
        <p:txBody>
          <a:bodyPr/>
          <a:lstStyle/>
          <a:p>
            <a:pPr algn="l"/>
            <a:r>
              <a:rPr lang="es-ES_tradnl" altLang="en-US"/>
              <a:t>Objetivos</a:t>
            </a:r>
            <a:r>
              <a:rPr lang="en-GB" altLang="en-US"/>
              <a:t> do MLT</a:t>
            </a:r>
          </a:p>
        </p:txBody>
      </p:sp>
      <p:sp>
        <p:nvSpPr>
          <p:cNvPr id="3" name="Content Placeholder 2">
            <a:extLst>
              <a:ext uri="{FF2B5EF4-FFF2-40B4-BE49-F238E27FC236}">
                <a16:creationId xmlns="" xmlns:a16="http://schemas.microsoft.com/office/drawing/2014/main" id="{9F085120-4FE3-47F7-9191-F8F0FEA44ED1}"/>
              </a:ext>
            </a:extLst>
          </p:cNvPr>
          <p:cNvSpPr>
            <a:spLocks noGrp="1"/>
          </p:cNvSpPr>
          <p:nvPr>
            <p:ph idx="1"/>
          </p:nvPr>
        </p:nvSpPr>
        <p:spPr>
          <a:xfrm>
            <a:off x="76200" y="1371600"/>
            <a:ext cx="8593138" cy="4648200"/>
          </a:xfrm>
        </p:spPr>
        <p:txBody>
          <a:bodyPr/>
          <a:lstStyle/>
          <a:p>
            <a:pPr marL="347663" algn="just" eaLnBrk="1" hangingPunct="1">
              <a:defRPr/>
            </a:pPr>
            <a:r>
              <a:rPr lang="es-ES_tradnl" sz="2400" dirty="0"/>
              <a:t>Verificar que los niveles de contaminación sean menores que los niveles permisibles. Los límites están definidos en las normas vigentes en el país.</a:t>
            </a:r>
          </a:p>
          <a:p>
            <a:pPr marL="347663" algn="just" eaLnBrk="1" hangingPunct="1">
              <a:defRPr/>
            </a:pPr>
            <a:endParaRPr lang="es-ES_tradnl" sz="2400" dirty="0"/>
          </a:p>
          <a:p>
            <a:pPr marL="747713" lvl="1" algn="just" eaLnBrk="1" hangingPunct="1">
              <a:defRPr/>
            </a:pPr>
            <a:r>
              <a:rPr lang="es-ES_tradnl" sz="2400" dirty="0"/>
              <a:t>Áreas libres: e</a:t>
            </a:r>
            <a:r>
              <a:rPr lang="es-ES_tradnl" altLang="en-US" sz="2400" dirty="0">
                <a:solidFill>
                  <a:schemeClr val="hlink"/>
                </a:solidFill>
              </a:rPr>
              <a:t>ntre 0,1 y 0,4 Bq/cm</a:t>
            </a:r>
            <a:r>
              <a:rPr lang="es-ES_tradnl" altLang="en-US" sz="2400" baseline="30000" dirty="0">
                <a:solidFill>
                  <a:schemeClr val="hlink"/>
                </a:solidFill>
              </a:rPr>
              <a:t>2</a:t>
            </a:r>
            <a:r>
              <a:rPr lang="es-ES_tradnl" altLang="en-US" sz="2400" dirty="0">
                <a:solidFill>
                  <a:schemeClr val="hlink"/>
                </a:solidFill>
              </a:rPr>
              <a:t> </a:t>
            </a:r>
            <a:r>
              <a:rPr lang="es-ES_tradnl" sz="2400" dirty="0"/>
              <a:t>para emisores alfa y</a:t>
            </a:r>
            <a:r>
              <a:rPr lang="es-ES_tradnl" altLang="en-US" sz="2400" dirty="0">
                <a:solidFill>
                  <a:schemeClr val="hlink"/>
                </a:solidFill>
              </a:rPr>
              <a:t> entre 1 y 4 Bq/cm</a:t>
            </a:r>
            <a:r>
              <a:rPr lang="es-ES_tradnl" altLang="en-US" sz="2400" baseline="30000" dirty="0">
                <a:solidFill>
                  <a:schemeClr val="hlink"/>
                </a:solidFill>
              </a:rPr>
              <a:t>2</a:t>
            </a:r>
            <a:r>
              <a:rPr lang="es-ES_tradnl" altLang="en-US" sz="2400" dirty="0">
                <a:solidFill>
                  <a:schemeClr val="hlink"/>
                </a:solidFill>
              </a:rPr>
              <a:t> para </a:t>
            </a:r>
            <a:r>
              <a:rPr lang="es-ES_tradnl" sz="2400" dirty="0"/>
              <a:t>emisores </a:t>
            </a:r>
            <a:r>
              <a:rPr lang="es-ES_tradnl" altLang="en-US" sz="2400" dirty="0">
                <a:solidFill>
                  <a:schemeClr val="hlink"/>
                </a:solidFill>
              </a:rPr>
              <a:t>beta/gamma</a:t>
            </a:r>
            <a:r>
              <a:rPr lang="es-ES_tradnl" altLang="en-US" sz="2400" dirty="0" smtClean="0">
                <a:solidFill>
                  <a:schemeClr val="hlink"/>
                </a:solidFill>
              </a:rPr>
              <a:t>.</a:t>
            </a:r>
            <a:endParaRPr lang="es-ES_tradnl" altLang="en-US" sz="2400" dirty="0"/>
          </a:p>
          <a:p>
            <a:pPr marL="747713" lvl="1" algn="just" eaLnBrk="1" hangingPunct="1">
              <a:defRPr/>
            </a:pPr>
            <a:endParaRPr lang="es-ES_tradnl" altLang="en-US" sz="2400" dirty="0"/>
          </a:p>
          <a:p>
            <a:pPr marL="747713" lvl="1" algn="just" eaLnBrk="1" hangingPunct="1">
              <a:defRPr/>
            </a:pPr>
            <a:r>
              <a:rPr lang="es-ES_tradnl" sz="2400" dirty="0"/>
              <a:t>Áreas controladas: e</a:t>
            </a:r>
            <a:r>
              <a:rPr lang="es-ES_tradnl" altLang="en-US" sz="2400" dirty="0">
                <a:solidFill>
                  <a:schemeClr val="hlink"/>
                </a:solidFill>
              </a:rPr>
              <a:t>ntre 1 y 4 Bq/cm</a:t>
            </a:r>
            <a:r>
              <a:rPr lang="es-ES_tradnl" altLang="en-US" sz="2400" baseline="30000" dirty="0">
                <a:solidFill>
                  <a:schemeClr val="hlink"/>
                </a:solidFill>
              </a:rPr>
              <a:t>2</a:t>
            </a:r>
            <a:r>
              <a:rPr lang="es-ES_tradnl" altLang="en-US" sz="2400" dirty="0">
                <a:solidFill>
                  <a:schemeClr val="hlink"/>
                </a:solidFill>
              </a:rPr>
              <a:t> </a:t>
            </a:r>
            <a:r>
              <a:rPr lang="es-ES_tradnl" sz="2400" dirty="0"/>
              <a:t>para emisores alfa y</a:t>
            </a:r>
            <a:r>
              <a:rPr lang="es-ES_tradnl" altLang="en-US" sz="2400" dirty="0">
                <a:solidFill>
                  <a:schemeClr val="hlink"/>
                </a:solidFill>
              </a:rPr>
              <a:t> entre 10 y 40 Bq/cm</a:t>
            </a:r>
            <a:r>
              <a:rPr lang="es-ES_tradnl" altLang="en-US" sz="2400" baseline="30000" dirty="0">
                <a:solidFill>
                  <a:schemeClr val="hlink"/>
                </a:solidFill>
              </a:rPr>
              <a:t>2</a:t>
            </a:r>
            <a:r>
              <a:rPr lang="es-ES_tradnl" altLang="en-US" sz="2400" dirty="0">
                <a:solidFill>
                  <a:schemeClr val="hlink"/>
                </a:solidFill>
              </a:rPr>
              <a:t> para </a:t>
            </a:r>
            <a:r>
              <a:rPr lang="es-ES_tradnl" sz="2400" dirty="0"/>
              <a:t>emisores </a:t>
            </a:r>
            <a:r>
              <a:rPr lang="es-ES_tradnl" altLang="en-US" sz="2400" dirty="0">
                <a:solidFill>
                  <a:schemeClr val="hlink"/>
                </a:solidFill>
              </a:rPr>
              <a:t>beta/gamma</a:t>
            </a:r>
            <a:r>
              <a:rPr lang="es-ES_tradnl" altLang="en-US" sz="2400" dirty="0"/>
              <a:t>.</a:t>
            </a:r>
          </a:p>
          <a:p>
            <a:pPr marL="747713" lvl="1" algn="just" eaLnBrk="1" hangingPunct="1">
              <a:defRPr/>
            </a:pPr>
            <a:endParaRPr lang="en-US" altLang="en-US" sz="2000" dirty="0"/>
          </a:p>
          <a:p>
            <a:pPr algn="just">
              <a:defRPr/>
            </a:pPr>
            <a:endParaRPr lang="en-US" altLang="en-US" sz="2800" dirty="0"/>
          </a:p>
          <a:p>
            <a:pPr algn="just">
              <a:defRPr/>
            </a:pPr>
            <a:endParaRPr lang="en-US" altLang="en-US" sz="2800" dirty="0"/>
          </a:p>
          <a:p>
            <a:pPr algn="just">
              <a:defRPr/>
            </a:pPr>
            <a:endParaRPr lang="en-US" altLang="en-US" sz="2800" dirty="0">
              <a:solidFill>
                <a:schemeClr val="hlink"/>
              </a:solidFill>
            </a:endParaRPr>
          </a:p>
          <a:p>
            <a:pPr algn="just">
              <a:defRPr/>
            </a:pPr>
            <a:endParaRPr lang="en-GB" sz="2800" dirty="0"/>
          </a:p>
          <a:p>
            <a:pPr algn="just">
              <a:defRPr/>
            </a:pPr>
            <a:endParaRPr lang="en-GB" sz="2800" dirty="0"/>
          </a:p>
          <a:p>
            <a:pPr algn="just">
              <a:defRPr/>
            </a:pPr>
            <a:endParaRPr lang="en-GB" sz="2800" dirty="0"/>
          </a:p>
          <a:p>
            <a:pPr algn="just">
              <a:defRPr/>
            </a:pPr>
            <a:endParaRPr lang="en-GB" sz="2800" dirty="0"/>
          </a:p>
          <a:p>
            <a:pPr algn="just">
              <a:defRPr/>
            </a:pPr>
            <a:endParaRPr lang="en-GB" sz="2800" dirty="0"/>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 xmlns:a16="http://schemas.microsoft.com/office/drawing/2014/main" id="{B3773D29-0536-4CE5-89FB-79831200B7D9}"/>
              </a:ext>
            </a:extLst>
          </p:cNvPr>
          <p:cNvSpPr>
            <a:spLocks noGrp="1"/>
          </p:cNvSpPr>
          <p:nvPr>
            <p:ph type="title"/>
          </p:nvPr>
        </p:nvSpPr>
        <p:spPr/>
        <p:txBody>
          <a:bodyPr/>
          <a:lstStyle/>
          <a:p>
            <a:pPr algn="l"/>
            <a:r>
              <a:rPr lang="es-ES_tradnl" altLang="es-ES_tradnl"/>
              <a:t>Mediciones de contaminación beta</a:t>
            </a:r>
            <a:endParaRPr lang="en-US" altLang="en-US"/>
          </a:p>
        </p:txBody>
      </p:sp>
      <p:sp>
        <p:nvSpPr>
          <p:cNvPr id="71683" name="Content Placeholder 2">
            <a:extLst>
              <a:ext uri="{FF2B5EF4-FFF2-40B4-BE49-F238E27FC236}">
                <a16:creationId xmlns="" xmlns:a16="http://schemas.microsoft.com/office/drawing/2014/main" id="{A98FBF85-2271-4B40-89AE-722E1D1428E6}"/>
              </a:ext>
            </a:extLst>
          </p:cNvPr>
          <p:cNvSpPr>
            <a:spLocks noGrp="1"/>
          </p:cNvSpPr>
          <p:nvPr>
            <p:ph idx="1"/>
          </p:nvPr>
        </p:nvSpPr>
        <p:spPr>
          <a:xfrm>
            <a:off x="274638" y="1371600"/>
            <a:ext cx="8593137" cy="4343400"/>
          </a:xfrm>
        </p:spPr>
        <p:txBody>
          <a:bodyPr/>
          <a:lstStyle/>
          <a:p>
            <a:pPr>
              <a:defRPr/>
            </a:pPr>
            <a:r>
              <a:rPr lang="es-ES_tradnl" sz="2400" dirty="0"/>
              <a:t>El nivel autorizado de contaminación beta para áreas libres es normalmente mayor que para contaminación alfa, típicamente 4 Bq/cm</a:t>
            </a:r>
            <a:r>
              <a:rPr lang="es-ES_tradnl" sz="2400" baseline="30000" dirty="0"/>
              <a:t>2</a:t>
            </a:r>
            <a:r>
              <a:rPr lang="es-ES_tradnl" sz="2400" dirty="0"/>
              <a:t>.</a:t>
            </a:r>
          </a:p>
          <a:p>
            <a:pPr marL="0" indent="0">
              <a:buFontTx/>
              <a:buNone/>
              <a:defRPr/>
            </a:pPr>
            <a:endParaRPr lang="en-GB" altLang="en-US" sz="2400" i="1" dirty="0"/>
          </a:p>
          <a:p>
            <a:pPr algn="just">
              <a:defRPr/>
            </a:pPr>
            <a:r>
              <a:rPr lang="es-ES_tradnl" sz="2400" dirty="0"/>
              <a:t>Este nivel por lo general sólo se puede detectar en bajos niveles de fondo gamma.</a:t>
            </a:r>
          </a:p>
          <a:p>
            <a:pPr algn="just">
              <a:defRPr/>
            </a:pPr>
            <a:endParaRPr lang="en-US" altLang="en-US" sz="2400" dirty="0"/>
          </a:p>
          <a:p>
            <a:pPr algn="just">
              <a:defRPr/>
            </a:pPr>
            <a:r>
              <a:rPr lang="es-ES_tradnl" sz="2400" dirty="0"/>
              <a:t>La monitorización de estos niveles debe llevarse a cabo en un fondo gamma bajo o </a:t>
            </a:r>
            <a:r>
              <a:rPr lang="es-ES_tradnl" sz="2400" dirty="0" smtClean="0"/>
              <a:t>debe </a:t>
            </a:r>
            <a:r>
              <a:rPr lang="es-ES_tradnl" sz="2400" dirty="0"/>
              <a:t>realizarse una medición indirecta.</a:t>
            </a:r>
            <a:endParaRPr lang="en-US" altLang="en-US" sz="24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a:extLst>
              <a:ext uri="{FF2B5EF4-FFF2-40B4-BE49-F238E27FC236}">
                <a16:creationId xmlns="" xmlns:a16="http://schemas.microsoft.com/office/drawing/2014/main" id="{071473A1-E379-4E6F-BB17-AEC6E710E227}"/>
              </a:ext>
            </a:extLst>
          </p:cNvPr>
          <p:cNvSpPr>
            <a:spLocks noGrp="1" noChangeArrowheads="1"/>
          </p:cNvSpPr>
          <p:nvPr>
            <p:ph type="title"/>
          </p:nvPr>
        </p:nvSpPr>
        <p:spPr/>
        <p:txBody>
          <a:bodyPr/>
          <a:lstStyle/>
          <a:p>
            <a:pPr algn="l" eaLnBrk="1" hangingPunct="1"/>
            <a:r>
              <a:rPr lang="es-ES_tradnl" altLang="es-ES_tradnl"/>
              <a:t>Equipos para mediciones beta</a:t>
            </a:r>
            <a:endParaRPr lang="en-US" altLang="en-US"/>
          </a:p>
        </p:txBody>
      </p:sp>
      <p:sp>
        <p:nvSpPr>
          <p:cNvPr id="74755" name="Content Placeholder 2">
            <a:extLst>
              <a:ext uri="{FF2B5EF4-FFF2-40B4-BE49-F238E27FC236}">
                <a16:creationId xmlns="" xmlns:a16="http://schemas.microsoft.com/office/drawing/2014/main" id="{2643CA9E-0E71-4FB5-AEE9-B5D371A0ACD8}"/>
              </a:ext>
            </a:extLst>
          </p:cNvPr>
          <p:cNvSpPr>
            <a:spLocks noGrp="1"/>
          </p:cNvSpPr>
          <p:nvPr>
            <p:ph idx="1"/>
          </p:nvPr>
        </p:nvSpPr>
        <p:spPr>
          <a:xfrm>
            <a:off x="228600" y="1295400"/>
            <a:ext cx="8593138" cy="4800600"/>
          </a:xfrm>
        </p:spPr>
        <p:txBody>
          <a:bodyPr/>
          <a:lstStyle/>
          <a:p>
            <a:pPr marL="0" indent="0" algn="just" eaLnBrk="1" hangingPunct="1">
              <a:lnSpc>
                <a:spcPct val="90000"/>
              </a:lnSpc>
              <a:buFontTx/>
              <a:buNone/>
            </a:pPr>
            <a:r>
              <a:rPr lang="es-ES_tradnl" altLang="es-ES_tradnl" sz="2400" dirty="0"/>
              <a:t>Se pueden utilizar varios tipos de equipos para mediciones de contaminación beta directa:</a:t>
            </a:r>
          </a:p>
          <a:p>
            <a:pPr marL="0" indent="0" algn="just" eaLnBrk="1" hangingPunct="1">
              <a:lnSpc>
                <a:spcPct val="90000"/>
              </a:lnSpc>
              <a:buFontTx/>
              <a:buNone/>
            </a:pPr>
            <a:endParaRPr lang="es-ES_tradnl" altLang="en-US" sz="2400" dirty="0"/>
          </a:p>
          <a:p>
            <a:pPr lvl="1" algn="just" eaLnBrk="1" hangingPunct="1">
              <a:lnSpc>
                <a:spcPct val="90000"/>
              </a:lnSpc>
            </a:pPr>
            <a:r>
              <a:rPr lang="pt-BR" altLang="es-ES_tradnl" sz="2400" dirty="0"/>
              <a:t>detectores GM de ventana </a:t>
            </a:r>
            <a:r>
              <a:rPr lang="pt-BR" altLang="es-ES_tradnl" sz="2400" dirty="0" smtClean="0"/>
              <a:t>fina;</a:t>
            </a:r>
            <a:endParaRPr lang="pt-BR" altLang="es-ES_tradnl" sz="2400" dirty="0"/>
          </a:p>
          <a:p>
            <a:pPr lvl="1" algn="just" eaLnBrk="1" hangingPunct="1">
              <a:lnSpc>
                <a:spcPct val="90000"/>
              </a:lnSpc>
            </a:pPr>
            <a:r>
              <a:rPr lang="es-ES_tradnl" altLang="es-ES_tradnl" sz="2400" dirty="0"/>
              <a:t>detectores GM con paredes finas de vidrio o metal (</a:t>
            </a:r>
            <a:r>
              <a:rPr lang="es-ES_tradnl" altLang="es-ES_tradnl" sz="2400" dirty="0" err="1"/>
              <a:t>E</a:t>
            </a:r>
            <a:r>
              <a:rPr lang="es-ES_tradnl" altLang="es-ES_tradnl" sz="2400" baseline="-25000" dirty="0" err="1"/>
              <a:t>max</a:t>
            </a:r>
            <a:r>
              <a:rPr lang="es-ES_tradnl" altLang="es-ES_tradnl" sz="2400" dirty="0"/>
              <a:t> &gt; 0,5 </a:t>
            </a:r>
            <a:r>
              <a:rPr lang="es-ES_tradnl" altLang="es-ES_tradnl" sz="2400" dirty="0" err="1"/>
              <a:t>MeV</a:t>
            </a:r>
            <a:r>
              <a:rPr lang="es-ES_tradnl" altLang="es-ES_tradnl" sz="2400" dirty="0"/>
              <a:t>);</a:t>
            </a:r>
          </a:p>
          <a:p>
            <a:pPr lvl="1" algn="just" eaLnBrk="1" hangingPunct="1">
              <a:lnSpc>
                <a:spcPct val="90000"/>
              </a:lnSpc>
            </a:pPr>
            <a:r>
              <a:rPr lang="es-ES_tradnl" altLang="es-ES_tradnl" sz="2400" dirty="0"/>
              <a:t>contadores proporcionales recargables </a:t>
            </a:r>
            <a:r>
              <a:rPr lang="es-ES_tradnl" altLang="es-ES_tradnl" sz="2400" dirty="0" smtClean="0"/>
              <a:t>de </a:t>
            </a:r>
            <a:r>
              <a:rPr lang="es-ES_tradnl" altLang="es-ES_tradnl" sz="2400" dirty="0"/>
              <a:t>gas (*);</a:t>
            </a:r>
          </a:p>
          <a:p>
            <a:pPr lvl="1" algn="just" eaLnBrk="1" hangingPunct="1">
              <a:lnSpc>
                <a:spcPct val="90000"/>
              </a:lnSpc>
            </a:pPr>
            <a:r>
              <a:rPr lang="es-ES_tradnl" altLang="es-ES_tradnl" sz="2400" dirty="0"/>
              <a:t>contadores proporcionales sellados de ventana delgada con xenón, y</a:t>
            </a:r>
          </a:p>
          <a:p>
            <a:pPr lvl="1" algn="just" eaLnBrk="1" hangingPunct="1">
              <a:lnSpc>
                <a:spcPct val="90000"/>
              </a:lnSpc>
            </a:pPr>
            <a:r>
              <a:rPr lang="es-ES_tradnl" altLang="es-ES_tradnl" sz="2400" dirty="0"/>
              <a:t>detectores de centelleo de ventana delgada(*).</a:t>
            </a:r>
            <a:endParaRPr lang="en-GB" altLang="es-ES_tradnl"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5" descr="Ludlum pancake">
            <a:extLst>
              <a:ext uri="{FF2B5EF4-FFF2-40B4-BE49-F238E27FC236}">
                <a16:creationId xmlns="" xmlns:a16="http://schemas.microsoft.com/office/drawing/2014/main" id="{A4102562-1FD2-4087-A23E-B910C15B1F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286000"/>
            <a:ext cx="358140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9" name="Rectangle 9">
            <a:extLst>
              <a:ext uri="{FF2B5EF4-FFF2-40B4-BE49-F238E27FC236}">
                <a16:creationId xmlns="" xmlns:a16="http://schemas.microsoft.com/office/drawing/2014/main" id="{C74C0432-A463-4AF5-98B2-9C4A2046DAE9}"/>
              </a:ext>
            </a:extLst>
          </p:cNvPr>
          <p:cNvSpPr>
            <a:spLocks noGrp="1" noChangeArrowheads="1"/>
          </p:cNvSpPr>
          <p:nvPr>
            <p:ph type="title"/>
          </p:nvPr>
        </p:nvSpPr>
        <p:spPr/>
        <p:txBody>
          <a:bodyPr/>
          <a:lstStyle/>
          <a:p>
            <a:pPr algn="l" eaLnBrk="1" hangingPunct="1"/>
            <a:r>
              <a:rPr lang="es-ES_tradnl" altLang="es-ES_tradnl"/>
              <a:t>Equipos para mediciones beta</a:t>
            </a:r>
            <a:endParaRPr lang="en-US" altLang="en-US"/>
          </a:p>
        </p:txBody>
      </p:sp>
      <p:sp>
        <p:nvSpPr>
          <p:cNvPr id="75780" name="TextBox 1">
            <a:extLst>
              <a:ext uri="{FF2B5EF4-FFF2-40B4-BE49-F238E27FC236}">
                <a16:creationId xmlns="" xmlns:a16="http://schemas.microsoft.com/office/drawing/2014/main" id="{62D6F947-0AA4-45E6-9FBB-E73A137D626E}"/>
              </a:ext>
            </a:extLst>
          </p:cNvPr>
          <p:cNvSpPr txBox="1">
            <a:spLocks noChangeArrowheads="1"/>
          </p:cNvSpPr>
          <p:nvPr/>
        </p:nvSpPr>
        <p:spPr bwMode="auto">
          <a:xfrm>
            <a:off x="666750" y="4602163"/>
            <a:ext cx="3505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600">
                <a:solidFill>
                  <a:schemeClr val="hlink"/>
                </a:solidFill>
              </a:rPr>
              <a:t>Sonda “pancake”</a:t>
            </a:r>
          </a:p>
        </p:txBody>
      </p:sp>
      <p:pic>
        <p:nvPicPr>
          <p:cNvPr id="75781" name="Picture 8">
            <a:extLst>
              <a:ext uri="{FF2B5EF4-FFF2-40B4-BE49-F238E27FC236}">
                <a16:creationId xmlns="" xmlns:a16="http://schemas.microsoft.com/office/drawing/2014/main" id="{A8AFE41D-6CA8-4FB2-B127-2F336DA67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286000"/>
            <a:ext cx="3581400" cy="227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782" name="TextBox 8">
            <a:extLst>
              <a:ext uri="{FF2B5EF4-FFF2-40B4-BE49-F238E27FC236}">
                <a16:creationId xmlns="" xmlns:a16="http://schemas.microsoft.com/office/drawing/2014/main" id="{1DECED3E-C4A6-4C38-8D72-06999B7F7FA9}"/>
              </a:ext>
            </a:extLst>
          </p:cNvPr>
          <p:cNvSpPr txBox="1">
            <a:spLocks noChangeArrowheads="1"/>
          </p:cNvSpPr>
          <p:nvPr/>
        </p:nvSpPr>
        <p:spPr bwMode="auto">
          <a:xfrm>
            <a:off x="4953000" y="4603750"/>
            <a:ext cx="3505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s-ES_tradnl" altLang="es-ES_tradnl" sz="1600"/>
              <a:t>Detector de centelleo</a:t>
            </a:r>
            <a:endParaRPr lang="en-GB" altLang="en-US" sz="1600">
              <a:solidFill>
                <a:schemeClr val="hlink"/>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a:extLst>
              <a:ext uri="{FF2B5EF4-FFF2-40B4-BE49-F238E27FC236}">
                <a16:creationId xmlns="" xmlns:a16="http://schemas.microsoft.com/office/drawing/2014/main" id="{844F94CE-F62E-4AEF-8D4B-5E998E5ACB0F}"/>
              </a:ext>
            </a:extLst>
          </p:cNvPr>
          <p:cNvSpPr>
            <a:spLocks noGrp="1" noChangeArrowheads="1"/>
          </p:cNvSpPr>
          <p:nvPr>
            <p:ph type="title"/>
          </p:nvPr>
        </p:nvSpPr>
        <p:spPr/>
        <p:txBody>
          <a:bodyPr/>
          <a:lstStyle/>
          <a:p>
            <a:pPr algn="l" eaLnBrk="1" hangingPunct="1"/>
            <a:r>
              <a:rPr lang="es-ES_tradnl" altLang="es-ES_tradnl"/>
              <a:t>Interpretación de resultados</a:t>
            </a:r>
            <a:endParaRPr lang="en-US" altLang="en-US"/>
          </a:p>
        </p:txBody>
      </p:sp>
      <p:sp>
        <p:nvSpPr>
          <p:cNvPr id="76803" name="Content Placeholder 1">
            <a:extLst>
              <a:ext uri="{FF2B5EF4-FFF2-40B4-BE49-F238E27FC236}">
                <a16:creationId xmlns="" xmlns:a16="http://schemas.microsoft.com/office/drawing/2014/main" id="{9AC0ABAC-A115-4030-9B41-C698655AC105}"/>
              </a:ext>
            </a:extLst>
          </p:cNvPr>
          <p:cNvSpPr>
            <a:spLocks noGrp="1"/>
          </p:cNvSpPr>
          <p:nvPr>
            <p:ph idx="1"/>
          </p:nvPr>
        </p:nvSpPr>
        <p:spPr>
          <a:xfrm>
            <a:off x="274638" y="1371600"/>
            <a:ext cx="8593137" cy="4800600"/>
          </a:xfrm>
        </p:spPr>
        <p:txBody>
          <a:bodyPr/>
          <a:lstStyle/>
          <a:p>
            <a:pPr algn="just" eaLnBrk="1" hangingPunct="1"/>
            <a:r>
              <a:rPr lang="es-ES_tradnl" altLang="es-ES_tradnl" sz="2400" dirty="0"/>
              <a:t>La medición beta de baja energía tiene problemas de interpretación similares a los de alfa.</a:t>
            </a:r>
          </a:p>
          <a:p>
            <a:pPr algn="just" eaLnBrk="1" hangingPunct="1"/>
            <a:endParaRPr lang="en-GB" altLang="es-ES_tradnl" sz="2400" dirty="0"/>
          </a:p>
          <a:p>
            <a:pPr algn="just" eaLnBrk="1" hangingPunct="1"/>
            <a:r>
              <a:rPr lang="es-ES_tradnl" altLang="es-ES_tradnl" sz="2400" dirty="0"/>
              <a:t>Hay un número limitado de </a:t>
            </a:r>
            <a:r>
              <a:rPr lang="es-ES_tradnl" altLang="es-ES_tradnl" sz="2400" dirty="0" err="1"/>
              <a:t>radionucleidos</a:t>
            </a:r>
            <a:r>
              <a:rPr lang="es-ES_tradnl" altLang="es-ES_tradnl" sz="2400" dirty="0"/>
              <a:t> disponibles para calibración y pruebas de aptitud (</a:t>
            </a:r>
            <a:r>
              <a:rPr lang="es-ES_tradnl" altLang="es-ES_tradnl" sz="2400" i="1" dirty="0" err="1"/>
              <a:t>type</a:t>
            </a:r>
            <a:r>
              <a:rPr lang="es-ES_tradnl" altLang="es-ES_tradnl" sz="2400" i="1" dirty="0"/>
              <a:t> </a:t>
            </a:r>
            <a:r>
              <a:rPr lang="es-ES_tradnl" altLang="es-ES_tradnl" sz="2400" i="1" dirty="0" err="1"/>
              <a:t>tests</a:t>
            </a:r>
            <a:r>
              <a:rPr lang="es-ES_tradnl" altLang="es-ES_tradnl" sz="2400" dirty="0"/>
              <a:t>). A menudo es necesario estimar la respuesta para los </a:t>
            </a:r>
            <a:r>
              <a:rPr lang="es-ES_tradnl" altLang="es-ES_tradnl" sz="2400" dirty="0" err="1"/>
              <a:t>radionucleidos</a:t>
            </a:r>
            <a:r>
              <a:rPr lang="es-ES_tradnl" altLang="es-ES_tradnl" sz="2400" dirty="0"/>
              <a:t> en la instalación.</a:t>
            </a:r>
          </a:p>
          <a:p>
            <a:pPr algn="just" eaLnBrk="1" hangingPunct="1"/>
            <a:endParaRPr lang="en-GB" altLang="es-ES_tradnl" sz="2000" dirty="0"/>
          </a:p>
          <a:p>
            <a:pPr algn="just" eaLnBrk="1" hangingPunct="1"/>
            <a:r>
              <a:rPr lang="es-ES_tradnl" altLang="es-ES_tradnl" sz="2400" dirty="0" smtClean="0"/>
              <a:t>Utilice </a:t>
            </a:r>
            <a:r>
              <a:rPr lang="es-ES_tradnl" altLang="es-ES_tradnl" sz="2400" dirty="0"/>
              <a:t>un factor de conversión conservador en caso de una mezcla de </a:t>
            </a:r>
            <a:r>
              <a:rPr lang="es-ES_tradnl" altLang="es-ES_tradnl" sz="2400" dirty="0" err="1"/>
              <a:t>radionucleidos</a:t>
            </a:r>
            <a:r>
              <a:rPr lang="es-ES_tradnl" altLang="es-ES_tradnl" sz="2400" dirty="0"/>
              <a:t>.</a:t>
            </a:r>
            <a:endParaRPr lang="en-GB" altLang="es-ES_tradnl" sz="24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 xmlns:a16="http://schemas.microsoft.com/office/drawing/2014/main" id="{9347BBC0-8DE2-4D10-9871-68E5551853C3}"/>
              </a:ext>
            </a:extLst>
          </p:cNvPr>
          <p:cNvSpPr>
            <a:spLocks noGrp="1" noChangeArrowheads="1"/>
          </p:cNvSpPr>
          <p:nvPr>
            <p:ph type="body" idx="1"/>
          </p:nvPr>
        </p:nvSpPr>
        <p:spPr>
          <a:xfrm>
            <a:off x="304800" y="2667000"/>
            <a:ext cx="8593138" cy="1905000"/>
          </a:xfrm>
        </p:spPr>
        <p:txBody>
          <a:bodyPr/>
          <a:lstStyle/>
          <a:p>
            <a:pPr algn="ctr" eaLnBrk="1" hangingPunct="1">
              <a:buFontTx/>
              <a:buNone/>
            </a:pPr>
            <a:r>
              <a:rPr lang="es-ES_tradnl" altLang="es-ES_tradnl" sz="3600"/>
              <a:t>Consideraciones específicas para emisores de fotones</a:t>
            </a:r>
            <a:endParaRPr lang="en-US" alt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a:extLst>
              <a:ext uri="{FF2B5EF4-FFF2-40B4-BE49-F238E27FC236}">
                <a16:creationId xmlns="" xmlns:a16="http://schemas.microsoft.com/office/drawing/2014/main" id="{FA174665-6B9E-429D-992E-9F574F6D1966}"/>
              </a:ext>
            </a:extLst>
          </p:cNvPr>
          <p:cNvSpPr>
            <a:spLocks noGrp="1" noChangeArrowheads="1"/>
          </p:cNvSpPr>
          <p:nvPr>
            <p:ph type="title"/>
          </p:nvPr>
        </p:nvSpPr>
        <p:spPr/>
        <p:txBody>
          <a:bodyPr/>
          <a:lstStyle/>
          <a:p>
            <a:pPr algn="l" eaLnBrk="1" hangingPunct="1"/>
            <a:r>
              <a:rPr lang="es-ES_tradnl" altLang="es-ES_tradnl"/>
              <a:t>Mediciones de emisores de fotones</a:t>
            </a:r>
            <a:endParaRPr lang="en-US" altLang="en-US"/>
          </a:p>
        </p:txBody>
      </p:sp>
      <p:sp>
        <p:nvSpPr>
          <p:cNvPr id="76803" name="Content Placeholder 1">
            <a:extLst>
              <a:ext uri="{FF2B5EF4-FFF2-40B4-BE49-F238E27FC236}">
                <a16:creationId xmlns="" xmlns:a16="http://schemas.microsoft.com/office/drawing/2014/main" id="{C3AFC0D2-416F-4060-89BE-924ABBDA9741}"/>
              </a:ext>
            </a:extLst>
          </p:cNvPr>
          <p:cNvSpPr>
            <a:spLocks noGrp="1"/>
          </p:cNvSpPr>
          <p:nvPr>
            <p:ph idx="1"/>
          </p:nvPr>
        </p:nvSpPr>
        <p:spPr>
          <a:xfrm>
            <a:off x="274638" y="1524000"/>
            <a:ext cx="8593137" cy="3810000"/>
          </a:xfrm>
        </p:spPr>
        <p:txBody>
          <a:bodyPr/>
          <a:lstStyle/>
          <a:p>
            <a:pPr eaLnBrk="1" hangingPunct="1">
              <a:lnSpc>
                <a:spcPct val="90000"/>
              </a:lnSpc>
              <a:defRPr/>
            </a:pPr>
            <a:r>
              <a:rPr lang="es-ES_tradnl" sz="2400" dirty="0"/>
              <a:t>Varios </a:t>
            </a:r>
            <a:r>
              <a:rPr lang="es-ES_tradnl" sz="2400" dirty="0" err="1"/>
              <a:t>radionucleidos</a:t>
            </a:r>
            <a:r>
              <a:rPr lang="es-ES_tradnl" sz="2400" dirty="0"/>
              <a:t> emiten rayos X de baja energía, típicamente por un proceso de captura de electrones. El </a:t>
            </a:r>
            <a:r>
              <a:rPr lang="es-ES_tradnl" sz="2400" baseline="30000" dirty="0"/>
              <a:t>125</a:t>
            </a:r>
            <a:r>
              <a:rPr lang="es-ES_tradnl" sz="2400" dirty="0"/>
              <a:t>I emite dos rayos X a 27 keV y 32 keV y </a:t>
            </a:r>
            <a:r>
              <a:rPr lang="es-ES_tradnl" sz="2400" dirty="0" smtClean="0"/>
              <a:t>un </a:t>
            </a:r>
            <a:r>
              <a:rPr lang="es-ES_tradnl" sz="2400" dirty="0"/>
              <a:t>gamma con 35 keV.</a:t>
            </a:r>
          </a:p>
          <a:p>
            <a:pPr eaLnBrk="1" hangingPunct="1">
              <a:lnSpc>
                <a:spcPct val="90000"/>
              </a:lnSpc>
              <a:defRPr/>
            </a:pPr>
            <a:endParaRPr lang="en-US" altLang="en-US" sz="2400" dirty="0"/>
          </a:p>
          <a:p>
            <a:pPr>
              <a:defRPr/>
            </a:pPr>
            <a:r>
              <a:rPr lang="es-ES_tradnl" sz="2400" dirty="0"/>
              <a:t>Se pueden encontrar </a:t>
            </a:r>
            <a:r>
              <a:rPr lang="es-ES_tradnl" sz="2400" dirty="0" err="1"/>
              <a:t>radionucleidos</a:t>
            </a:r>
            <a:r>
              <a:rPr lang="es-ES_tradnl" sz="2400" dirty="0"/>
              <a:t> emisores de rayos X en la contaminación alrededor de reactores. El más importante es el </a:t>
            </a:r>
            <a:r>
              <a:rPr lang="es-ES_tradnl" sz="2400" baseline="30000" dirty="0"/>
              <a:t>55</a:t>
            </a:r>
            <a:r>
              <a:rPr lang="es-ES_tradnl" sz="2400" dirty="0"/>
              <a:t>Fe que emite un rayo X con 5,19 keV.</a:t>
            </a:r>
          </a:p>
          <a:p>
            <a:pPr marL="0" indent="0">
              <a:buFontTx/>
              <a:buNone/>
              <a:defRPr/>
            </a:pPr>
            <a:r>
              <a:rPr lang="es-ES_tradnl" sz="2400" dirty="0">
                <a:hlinkClick r:id="rId3"/>
              </a:rPr>
              <a:t/>
            </a:r>
            <a:br>
              <a:rPr lang="es-ES_tradnl" sz="2400" dirty="0">
                <a:hlinkClick r:id="rId3"/>
              </a:rPr>
            </a:br>
            <a:endParaRPr lang="en-GB" altLang="en-US"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a:extLst>
              <a:ext uri="{FF2B5EF4-FFF2-40B4-BE49-F238E27FC236}">
                <a16:creationId xmlns="" xmlns:a16="http://schemas.microsoft.com/office/drawing/2014/main" id="{043BD4CB-F2B1-4FED-870C-ACEBB9D35AA1}"/>
              </a:ext>
            </a:extLst>
          </p:cNvPr>
          <p:cNvSpPr>
            <a:spLocks noGrp="1" noChangeArrowheads="1"/>
          </p:cNvSpPr>
          <p:nvPr>
            <p:ph type="title"/>
          </p:nvPr>
        </p:nvSpPr>
        <p:spPr/>
        <p:txBody>
          <a:bodyPr/>
          <a:lstStyle/>
          <a:p>
            <a:pPr algn="l" eaLnBrk="1" hangingPunct="1"/>
            <a:r>
              <a:rPr lang="es-ES_tradnl" altLang="es-ES_tradnl" sz="3200"/>
              <a:t>Mediciones de emisores de fotones</a:t>
            </a:r>
            <a:endParaRPr lang="en-US" altLang="en-US" sz="3200"/>
          </a:p>
        </p:txBody>
      </p:sp>
      <p:sp>
        <p:nvSpPr>
          <p:cNvPr id="79875" name="Content Placeholder 1">
            <a:extLst>
              <a:ext uri="{FF2B5EF4-FFF2-40B4-BE49-F238E27FC236}">
                <a16:creationId xmlns="" xmlns:a16="http://schemas.microsoft.com/office/drawing/2014/main" id="{63662E0E-5715-4EEF-868C-22CBBBD3A314}"/>
              </a:ext>
            </a:extLst>
          </p:cNvPr>
          <p:cNvSpPr>
            <a:spLocks noGrp="1"/>
          </p:cNvSpPr>
          <p:nvPr>
            <p:ph idx="1"/>
          </p:nvPr>
        </p:nvSpPr>
        <p:spPr>
          <a:xfrm>
            <a:off x="274638" y="1524000"/>
            <a:ext cx="8412162" cy="4572000"/>
          </a:xfrm>
        </p:spPr>
        <p:txBody>
          <a:bodyPr/>
          <a:lstStyle/>
          <a:p>
            <a:pPr algn="just" eaLnBrk="1" hangingPunct="1">
              <a:lnSpc>
                <a:spcPct val="80000"/>
              </a:lnSpc>
            </a:pPr>
            <a:endParaRPr lang="en-US" altLang="en-US" sz="2800" dirty="0"/>
          </a:p>
          <a:p>
            <a:pPr algn="just" eaLnBrk="1" hangingPunct="1">
              <a:lnSpc>
                <a:spcPct val="80000"/>
              </a:lnSpc>
            </a:pPr>
            <a:r>
              <a:rPr lang="es-ES_tradnl" altLang="es-ES_tradnl" sz="2400" dirty="0"/>
              <a:t>La mayoría de los emisores gamma también emiten radiación beta y, por lo general, la radiación beta es la </a:t>
            </a:r>
            <a:r>
              <a:rPr lang="es-ES_tradnl" altLang="es-ES_tradnl" sz="2400" dirty="0" smtClean="0"/>
              <a:t>más </a:t>
            </a:r>
            <a:r>
              <a:rPr lang="es-ES_tradnl" altLang="es-ES_tradnl" sz="2400" dirty="0"/>
              <a:t>fácil de detectar en una superficie. Los ejemplos típicos son </a:t>
            </a:r>
            <a:r>
              <a:rPr lang="es-ES_tradnl" altLang="es-ES_tradnl" sz="2400" baseline="30000" dirty="0"/>
              <a:t>137</a:t>
            </a:r>
            <a:r>
              <a:rPr lang="es-ES_tradnl" altLang="es-ES_tradnl" sz="2400" dirty="0"/>
              <a:t>Cs y </a:t>
            </a:r>
            <a:r>
              <a:rPr lang="es-ES_tradnl" altLang="es-ES_tradnl" sz="2400" baseline="30000" dirty="0"/>
              <a:t>60</a:t>
            </a:r>
            <a:r>
              <a:rPr lang="es-ES_tradnl" altLang="es-ES_tradnl" sz="2400" dirty="0"/>
              <a:t>Co.</a:t>
            </a:r>
            <a:endParaRPr lang="en-US" altLang="en-US" sz="2400" dirty="0"/>
          </a:p>
          <a:p>
            <a:pPr lvl="1" algn="just" eaLnBrk="1" hangingPunct="1">
              <a:lnSpc>
                <a:spcPct val="80000"/>
              </a:lnSpc>
            </a:pPr>
            <a:endParaRPr lang="en-US" altLang="en-US" sz="2400" dirty="0"/>
          </a:p>
          <a:p>
            <a:pPr algn="just" eaLnBrk="1" hangingPunct="1">
              <a:lnSpc>
                <a:spcPct val="80000"/>
              </a:lnSpc>
            </a:pPr>
            <a:r>
              <a:rPr lang="es-ES_tradnl" altLang="es-ES_tradnl" sz="2400" dirty="0"/>
              <a:t>Sondas beta no detectarán emisores de rayos gamma/X puros, pero también pueden evaluarse utilizando el factor de escala basado en el vector de </a:t>
            </a:r>
            <a:r>
              <a:rPr lang="es-ES_tradnl" altLang="es-ES_tradnl" sz="2400" dirty="0" err="1"/>
              <a:t>radionucleidos</a:t>
            </a:r>
            <a:r>
              <a:rPr lang="es-ES_tradnl" altLang="es-ES_tradnl" sz="2400" dirty="0"/>
              <a:t> si es que hay una mezcla de éstos.</a:t>
            </a:r>
            <a:endParaRPr lang="en-US" altLang="en-US" sz="24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a:extLst>
              <a:ext uri="{FF2B5EF4-FFF2-40B4-BE49-F238E27FC236}">
                <a16:creationId xmlns="" xmlns:a16="http://schemas.microsoft.com/office/drawing/2014/main" id="{FC688D4E-A27C-4C00-8A0B-762CA26508E3}"/>
              </a:ext>
            </a:extLst>
          </p:cNvPr>
          <p:cNvSpPr>
            <a:spLocks noGrp="1" noChangeArrowheads="1"/>
          </p:cNvSpPr>
          <p:nvPr>
            <p:ph type="title"/>
          </p:nvPr>
        </p:nvSpPr>
        <p:spPr/>
        <p:txBody>
          <a:bodyPr/>
          <a:lstStyle/>
          <a:p>
            <a:pPr algn="l" eaLnBrk="1" hangingPunct="1"/>
            <a:r>
              <a:rPr lang="es-ES_tradnl" altLang="es-ES_tradnl" sz="3200"/>
              <a:t>Mediciones de emisores de fotones</a:t>
            </a:r>
            <a:endParaRPr lang="en-US" altLang="en-US" sz="3200"/>
          </a:p>
        </p:txBody>
      </p:sp>
      <p:sp>
        <p:nvSpPr>
          <p:cNvPr id="2" name="Content Placeholder 1">
            <a:extLst>
              <a:ext uri="{FF2B5EF4-FFF2-40B4-BE49-F238E27FC236}">
                <a16:creationId xmlns="" xmlns:a16="http://schemas.microsoft.com/office/drawing/2014/main" id="{8D7B404B-C3D7-4C13-B3A1-8BD04BA768EB}"/>
              </a:ext>
            </a:extLst>
          </p:cNvPr>
          <p:cNvSpPr>
            <a:spLocks noGrp="1"/>
          </p:cNvSpPr>
          <p:nvPr>
            <p:ph idx="1"/>
          </p:nvPr>
        </p:nvSpPr>
        <p:spPr>
          <a:xfrm>
            <a:off x="274638" y="1219200"/>
            <a:ext cx="8593137" cy="4572000"/>
          </a:xfrm>
        </p:spPr>
        <p:txBody>
          <a:bodyPr/>
          <a:lstStyle/>
          <a:p>
            <a:pPr>
              <a:defRPr/>
            </a:pPr>
            <a:r>
              <a:rPr lang="es-ES_tradnl" sz="2400" dirty="0"/>
              <a:t>Hay dos problemas conflictivos que hacen que la misma sonda no se pueda utilizar para medir las emisiones de rayos gamma/X de energías baja y alta.</a:t>
            </a:r>
          </a:p>
          <a:p>
            <a:pPr marL="0" indent="0">
              <a:buFontTx/>
              <a:buNone/>
              <a:defRPr/>
            </a:pPr>
            <a:endParaRPr lang="en-US" altLang="en-US" sz="2400" dirty="0"/>
          </a:p>
          <a:p>
            <a:pPr algn="just" eaLnBrk="1" hangingPunct="1">
              <a:lnSpc>
                <a:spcPct val="80000"/>
              </a:lnSpc>
              <a:defRPr/>
            </a:pPr>
            <a:r>
              <a:rPr lang="es-ES_tradnl" sz="2400" dirty="0"/>
              <a:t>Para energías bajas del fotón, la ventana del detector tiene que ser delgada y tener un número atómico bajo para asegurar una buena transmisión.</a:t>
            </a:r>
          </a:p>
          <a:p>
            <a:pPr algn="just" eaLnBrk="1" hangingPunct="1">
              <a:lnSpc>
                <a:spcPct val="80000"/>
              </a:lnSpc>
              <a:defRPr/>
            </a:pPr>
            <a:endParaRPr lang="en-US" altLang="en-US" sz="2400" dirty="0"/>
          </a:p>
          <a:p>
            <a:pPr algn="just" eaLnBrk="1" hangingPunct="1">
              <a:lnSpc>
                <a:spcPct val="80000"/>
              </a:lnSpc>
              <a:defRPr/>
            </a:pPr>
            <a:r>
              <a:rPr lang="es-ES_tradnl" sz="2400" dirty="0"/>
              <a:t>Para energías altas, el problema es asegurar que la radiación penetrante sea parada en el detector. Esto requiere un detector con alta masa por unidad de área y un </a:t>
            </a:r>
            <a:r>
              <a:rPr lang="es-ES_tradnl" sz="2400" dirty="0" smtClean="0"/>
              <a:t>número </a:t>
            </a:r>
            <a:r>
              <a:rPr lang="es-ES_tradnl" sz="2400" dirty="0"/>
              <a:t>atómico alto.</a:t>
            </a:r>
            <a:endParaRPr lang="en-US" altLang="en-US" sz="2800" dirty="0"/>
          </a:p>
          <a:p>
            <a:pPr algn="just">
              <a:defRPr/>
            </a:pPr>
            <a:endParaRPr lang="en-GB"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a:extLst>
              <a:ext uri="{FF2B5EF4-FFF2-40B4-BE49-F238E27FC236}">
                <a16:creationId xmlns="" xmlns:a16="http://schemas.microsoft.com/office/drawing/2014/main" id="{92115AFD-0B5C-4FD6-BB1F-218A5F97E809}"/>
              </a:ext>
            </a:extLst>
          </p:cNvPr>
          <p:cNvSpPr>
            <a:spLocks noGrp="1" noChangeArrowheads="1"/>
          </p:cNvSpPr>
          <p:nvPr>
            <p:ph type="body" idx="1"/>
          </p:nvPr>
        </p:nvSpPr>
        <p:spPr>
          <a:xfrm>
            <a:off x="381000" y="1295400"/>
            <a:ext cx="8593138" cy="2667000"/>
          </a:xfrm>
        </p:spPr>
        <p:txBody>
          <a:bodyPr/>
          <a:lstStyle/>
          <a:p>
            <a:pPr eaLnBrk="1" hangingPunct="1">
              <a:lnSpc>
                <a:spcPct val="90000"/>
              </a:lnSpc>
              <a:buFontTx/>
              <a:buNone/>
            </a:pPr>
            <a:r>
              <a:rPr lang="es-ES_tradnl" altLang="es-ES_tradnl" sz="2400" dirty="0"/>
              <a:t>Hay dos tipos de </a:t>
            </a:r>
            <a:r>
              <a:rPr lang="es-ES_tradnl" altLang="es-ES_tradnl" sz="2400" dirty="0" smtClean="0"/>
              <a:t>detec</a:t>
            </a:r>
            <a:r>
              <a:rPr lang="es-ES_tradnl" altLang="es-ES_tradnl" sz="2400" dirty="0"/>
              <a:t>tores</a:t>
            </a:r>
            <a:r>
              <a:rPr lang="es-ES_tradnl" altLang="es-ES_tradnl" sz="2400" dirty="0" smtClean="0"/>
              <a:t>:</a:t>
            </a:r>
            <a:endParaRPr lang="en-US" altLang="en-US" sz="2400" dirty="0"/>
          </a:p>
          <a:p>
            <a:pPr eaLnBrk="1" hangingPunct="1">
              <a:lnSpc>
                <a:spcPct val="90000"/>
              </a:lnSpc>
            </a:pPr>
            <a:r>
              <a:rPr lang="es-ES_tradnl" altLang="es-ES_tradnl" sz="2400" dirty="0"/>
              <a:t>contador proporcional con xenón, más útil para energías más bajas, y</a:t>
            </a:r>
          </a:p>
          <a:p>
            <a:pPr eaLnBrk="1" hangingPunct="1">
              <a:lnSpc>
                <a:spcPct val="90000"/>
              </a:lnSpc>
            </a:pPr>
            <a:endParaRPr lang="en-US" altLang="en-US" sz="2400" dirty="0"/>
          </a:p>
          <a:p>
            <a:pPr eaLnBrk="1" hangingPunct="1">
              <a:lnSpc>
                <a:spcPct val="90000"/>
              </a:lnSpc>
            </a:pPr>
            <a:r>
              <a:rPr lang="es-ES_tradnl" altLang="es-ES_tradnl" sz="2400" dirty="0"/>
              <a:t>detector de centelleo de </a:t>
            </a:r>
            <a:r>
              <a:rPr lang="es-ES_tradnl" altLang="es-ES_tradnl" sz="2400" dirty="0" err="1"/>
              <a:t>NaI</a:t>
            </a:r>
            <a:r>
              <a:rPr lang="es-ES_tradnl" altLang="es-ES_tradnl" sz="2400" dirty="0"/>
              <a:t>(Tl) con ventana de aluminio o berilio para </a:t>
            </a:r>
            <a:r>
              <a:rPr lang="es-ES_tradnl" altLang="es-ES_tradnl" sz="2400" dirty="0" smtClean="0"/>
              <a:t>un </a:t>
            </a:r>
            <a:r>
              <a:rPr lang="es-ES_tradnl" altLang="es-ES_tradnl" sz="2400" dirty="0"/>
              <a:t>rango más </a:t>
            </a:r>
            <a:r>
              <a:rPr lang="es-ES_tradnl" altLang="es-ES_tradnl" sz="2400" dirty="0" smtClean="0"/>
              <a:t>amp</a:t>
            </a:r>
            <a:r>
              <a:rPr lang="es-ES_tradnl" altLang="es-ES_tradnl" sz="2400" dirty="0"/>
              <a:t>lio</a:t>
            </a:r>
            <a:r>
              <a:rPr lang="es-ES_tradnl" altLang="es-ES_tradnl" sz="2400" dirty="0" smtClean="0"/>
              <a:t> </a:t>
            </a:r>
            <a:r>
              <a:rPr lang="es-ES_tradnl" altLang="es-ES_tradnl" sz="2400" dirty="0"/>
              <a:t>de energías.</a:t>
            </a:r>
            <a:endParaRPr lang="en-US" altLang="en-US" sz="2400" dirty="0"/>
          </a:p>
        </p:txBody>
      </p:sp>
      <p:sp>
        <p:nvSpPr>
          <p:cNvPr id="81923" name="Rectangle 5">
            <a:extLst>
              <a:ext uri="{FF2B5EF4-FFF2-40B4-BE49-F238E27FC236}">
                <a16:creationId xmlns="" xmlns:a16="http://schemas.microsoft.com/office/drawing/2014/main" id="{D4F7F721-3A79-4C83-883D-80EE2123C27A}"/>
              </a:ext>
            </a:extLst>
          </p:cNvPr>
          <p:cNvSpPr>
            <a:spLocks noGrp="1" noChangeArrowheads="1"/>
          </p:cNvSpPr>
          <p:nvPr>
            <p:ph type="title"/>
          </p:nvPr>
        </p:nvSpPr>
        <p:spPr/>
        <p:txBody>
          <a:bodyPr/>
          <a:lstStyle/>
          <a:p>
            <a:pPr algn="l" eaLnBrk="1" hangingPunct="1"/>
            <a:r>
              <a:rPr lang="es-ES_tradnl" altLang="es-ES_tradnl"/>
              <a:t>Equipos para mediciones rayos X/gamma</a:t>
            </a:r>
            <a:endParaRPr lang="en-US" altLang="en-US"/>
          </a:p>
        </p:txBody>
      </p:sp>
      <p:pic>
        <p:nvPicPr>
          <p:cNvPr id="81924" name="Picture 8">
            <a:extLst>
              <a:ext uri="{FF2B5EF4-FFF2-40B4-BE49-F238E27FC236}">
                <a16:creationId xmlns="" xmlns:a16="http://schemas.microsoft.com/office/drawing/2014/main" id="{AB75A22D-6846-4B75-AA27-762E106A37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892550"/>
            <a:ext cx="2362200" cy="182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25" name="TextBox 1">
            <a:extLst>
              <a:ext uri="{FF2B5EF4-FFF2-40B4-BE49-F238E27FC236}">
                <a16:creationId xmlns="" xmlns:a16="http://schemas.microsoft.com/office/drawing/2014/main" id="{71216233-D44F-4D96-B049-22E2745178D1}"/>
              </a:ext>
            </a:extLst>
          </p:cNvPr>
          <p:cNvSpPr txBox="1">
            <a:spLocks noChangeArrowheads="1"/>
          </p:cNvSpPr>
          <p:nvPr/>
        </p:nvSpPr>
        <p:spPr bwMode="auto">
          <a:xfrm>
            <a:off x="1562100" y="5737225"/>
            <a:ext cx="228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n-GB" altLang="en-US" sz="1400" dirty="0" smtClean="0">
                <a:solidFill>
                  <a:schemeClr val="hlink"/>
                </a:solidFill>
              </a:rPr>
              <a:t>Contador </a:t>
            </a:r>
            <a:r>
              <a:rPr lang="en-GB" altLang="en-US" sz="1400" dirty="0" err="1">
                <a:solidFill>
                  <a:schemeClr val="hlink"/>
                </a:solidFill>
              </a:rPr>
              <a:t>proporcional</a:t>
            </a:r>
            <a:r>
              <a:rPr lang="en-GB" altLang="en-US" sz="1400" dirty="0">
                <a:solidFill>
                  <a:schemeClr val="hlink"/>
                </a:solidFill>
              </a:rPr>
              <a:t> con </a:t>
            </a:r>
            <a:r>
              <a:rPr lang="en-GB" altLang="en-US" sz="1400" dirty="0" err="1">
                <a:solidFill>
                  <a:schemeClr val="hlink"/>
                </a:solidFill>
              </a:rPr>
              <a:t>xenón</a:t>
            </a:r>
            <a:endParaRPr lang="en-GB" altLang="en-US" sz="1400" dirty="0">
              <a:solidFill>
                <a:schemeClr val="hlink"/>
              </a:solidFill>
            </a:endParaRPr>
          </a:p>
        </p:txBody>
      </p:sp>
      <p:pic>
        <p:nvPicPr>
          <p:cNvPr id="81926" name="Picture 10" descr="Gamma_Detector_4c66f524ea697.png_product_product">
            <a:extLst>
              <a:ext uri="{FF2B5EF4-FFF2-40B4-BE49-F238E27FC236}">
                <a16:creationId xmlns="" xmlns:a16="http://schemas.microsoft.com/office/drawing/2014/main" id="{A221D200-F4F7-4E60-BB36-50EA4CC6BA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6563" y="3892550"/>
            <a:ext cx="24384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7" name="TextBox 10">
            <a:extLst>
              <a:ext uri="{FF2B5EF4-FFF2-40B4-BE49-F238E27FC236}">
                <a16:creationId xmlns="" xmlns:a16="http://schemas.microsoft.com/office/drawing/2014/main" id="{932E7452-86F3-46CE-929E-7A989EBEC45A}"/>
              </a:ext>
            </a:extLst>
          </p:cNvPr>
          <p:cNvSpPr txBox="1">
            <a:spLocks noChangeArrowheads="1"/>
          </p:cNvSpPr>
          <p:nvPr/>
        </p:nvSpPr>
        <p:spPr bwMode="auto">
          <a:xfrm>
            <a:off x="5684838" y="5722938"/>
            <a:ext cx="26209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tx2"/>
              </a:buClr>
              <a:buSzPct val="110000"/>
              <a:buChar char="•"/>
              <a:defRPr sz="3200">
                <a:solidFill>
                  <a:schemeClr val="tx2"/>
                </a:solidFill>
                <a:latin typeface="Arial" panose="020B0604020202020204" pitchFamily="34" charset="0"/>
              </a:defRPr>
            </a:lvl1pPr>
            <a:lvl2pPr marL="742950" indent="-285750" eaLnBrk="0" hangingPunct="0">
              <a:spcBef>
                <a:spcPct val="20000"/>
              </a:spcBef>
              <a:buClr>
                <a:schemeClr val="tx2"/>
              </a:buClr>
              <a:buSzPct val="110000"/>
              <a:buChar char="•"/>
              <a:defRPr sz="2800">
                <a:solidFill>
                  <a:schemeClr val="tx2"/>
                </a:solidFill>
                <a:latin typeface="Arial" panose="020B0604020202020204" pitchFamily="34" charset="0"/>
              </a:defRPr>
            </a:lvl2pPr>
            <a:lvl3pPr marL="1143000" indent="-228600" eaLnBrk="0" hangingPunct="0">
              <a:spcBef>
                <a:spcPct val="20000"/>
              </a:spcBef>
              <a:buClr>
                <a:schemeClr val="tx2"/>
              </a:buClr>
              <a:buSzPct val="110000"/>
              <a:buChar char="•"/>
              <a:defRPr sz="2400">
                <a:solidFill>
                  <a:schemeClr val="tx2"/>
                </a:solidFill>
                <a:latin typeface="Arial" panose="020B0604020202020204" pitchFamily="34" charset="0"/>
              </a:defRPr>
            </a:lvl3pPr>
            <a:lvl4pPr marL="1600200" indent="-228600" eaLnBrk="0" hangingPunct="0">
              <a:spcBef>
                <a:spcPct val="20000"/>
              </a:spcBef>
              <a:buClr>
                <a:schemeClr val="tx2"/>
              </a:buClr>
              <a:buSzPct val="110000"/>
              <a:buChar char="•"/>
              <a:defRPr sz="2400">
                <a:solidFill>
                  <a:schemeClr val="tx2"/>
                </a:solidFill>
                <a:latin typeface="Arial" panose="020B0604020202020204" pitchFamily="34" charset="0"/>
              </a:defRPr>
            </a:lvl4pPr>
            <a:lvl5pPr marL="2057400" indent="-228600" eaLnBrk="0" hangingPunct="0">
              <a:spcBef>
                <a:spcPct val="20000"/>
              </a:spcBef>
              <a:buClr>
                <a:schemeClr val="tx2"/>
              </a:buClr>
              <a:buSzPct val="110000"/>
              <a:buChar char="•"/>
              <a:defRPr sz="2400">
                <a:solidFill>
                  <a:schemeClr val="tx2"/>
                </a:solidFill>
                <a:latin typeface="Arial" panose="020B0604020202020204" pitchFamily="34" charset="0"/>
              </a:defRPr>
            </a:lvl5pPr>
            <a:lvl6pPr marL="25146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6pPr>
            <a:lvl7pPr marL="29718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7pPr>
            <a:lvl8pPr marL="34290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8pPr>
            <a:lvl9pPr marL="3886200" indent="-228600" eaLnBrk="0" fontAlgn="base" hangingPunct="0">
              <a:spcBef>
                <a:spcPct val="20000"/>
              </a:spcBef>
              <a:spcAft>
                <a:spcPct val="0"/>
              </a:spcAft>
              <a:buClr>
                <a:schemeClr val="tx2"/>
              </a:buClr>
              <a:buSzPct val="110000"/>
              <a:buChar char="•"/>
              <a:defRPr sz="2400">
                <a:solidFill>
                  <a:schemeClr val="tx2"/>
                </a:solidFill>
                <a:latin typeface="Arial" panose="020B0604020202020204" pitchFamily="34" charset="0"/>
              </a:defRPr>
            </a:lvl9pPr>
          </a:lstStyle>
          <a:p>
            <a:pPr algn="ctr" eaLnBrk="1" hangingPunct="1">
              <a:spcBef>
                <a:spcPct val="0"/>
              </a:spcBef>
              <a:buClrTx/>
              <a:buSzTx/>
              <a:buFontTx/>
              <a:buNone/>
            </a:pPr>
            <a:r>
              <a:rPr lang="es-ES_tradnl" altLang="es-ES_tradnl" sz="1400" dirty="0" smtClean="0"/>
              <a:t>Detector </a:t>
            </a:r>
            <a:r>
              <a:rPr lang="es-ES_tradnl" altLang="es-ES_tradnl" sz="1400" dirty="0"/>
              <a:t>de centelleo de NaI(Tl)</a:t>
            </a:r>
            <a:endParaRPr lang="en-GB" altLang="en-US" sz="1400" dirty="0">
              <a:solidFill>
                <a:schemeClr val="hlink"/>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a:extLst>
              <a:ext uri="{FF2B5EF4-FFF2-40B4-BE49-F238E27FC236}">
                <a16:creationId xmlns="" xmlns:a16="http://schemas.microsoft.com/office/drawing/2014/main" id="{B6EFB6DC-A418-451B-81DC-0DBE03701E74}"/>
              </a:ext>
            </a:extLst>
          </p:cNvPr>
          <p:cNvSpPr>
            <a:spLocks noGrp="1" noChangeArrowheads="1"/>
          </p:cNvSpPr>
          <p:nvPr>
            <p:ph type="title"/>
          </p:nvPr>
        </p:nvSpPr>
        <p:spPr/>
        <p:txBody>
          <a:bodyPr/>
          <a:lstStyle/>
          <a:p>
            <a:pPr algn="l" eaLnBrk="1" hangingPunct="1"/>
            <a:r>
              <a:rPr lang="es-ES_tradnl" altLang="es-ES_tradnl" dirty="0"/>
              <a:t>Equipos para mediciones rayos X/gamma</a:t>
            </a:r>
            <a:endParaRPr lang="en-US" altLang="en-US" dirty="0"/>
          </a:p>
        </p:txBody>
      </p:sp>
      <p:sp>
        <p:nvSpPr>
          <p:cNvPr id="82947" name="Content Placeholder 1">
            <a:extLst>
              <a:ext uri="{FF2B5EF4-FFF2-40B4-BE49-F238E27FC236}">
                <a16:creationId xmlns="" xmlns:a16="http://schemas.microsoft.com/office/drawing/2014/main" id="{E654188A-79A9-4FD2-9081-47FEF4F80F89}"/>
              </a:ext>
            </a:extLst>
          </p:cNvPr>
          <p:cNvSpPr>
            <a:spLocks noGrp="1"/>
          </p:cNvSpPr>
          <p:nvPr>
            <p:ph idx="1"/>
          </p:nvPr>
        </p:nvSpPr>
        <p:spPr>
          <a:xfrm>
            <a:off x="274638" y="1676400"/>
            <a:ext cx="8593137" cy="3505200"/>
          </a:xfrm>
        </p:spPr>
        <p:txBody>
          <a:bodyPr/>
          <a:lstStyle/>
          <a:p>
            <a:pPr algn="just" eaLnBrk="1" hangingPunct="1"/>
            <a:r>
              <a:rPr lang="es-ES_tradnl" altLang="es-ES_tradnl" sz="2400" dirty="0"/>
              <a:t>Detectores de centelleo de </a:t>
            </a:r>
            <a:r>
              <a:rPr lang="es-ES_tradnl" altLang="es-ES_tradnl" sz="2400" dirty="0" err="1"/>
              <a:t>NaI</a:t>
            </a:r>
            <a:r>
              <a:rPr lang="es-ES_tradnl" altLang="es-ES_tradnl" sz="2400" dirty="0"/>
              <a:t>(Tl) son generalmente menos sensibles que los contadores proporcionales llenos de xenón.</a:t>
            </a:r>
          </a:p>
          <a:p>
            <a:pPr algn="just" eaLnBrk="1" hangingPunct="1"/>
            <a:endParaRPr lang="en-US" altLang="en-US" sz="2400" dirty="0"/>
          </a:p>
          <a:p>
            <a:pPr algn="just" eaLnBrk="1" hangingPunct="1"/>
            <a:r>
              <a:rPr lang="es-ES_tradnl" altLang="es-ES_tradnl" sz="2400" dirty="0"/>
              <a:t>Como las sondas están diseñadas para detectar contaminación gamma, son muy sensibles a la radiación de fondo y pueden tener una tasa de conteo de fondo significativa.</a:t>
            </a:r>
            <a:endParaRPr lang="en-GB"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 xmlns:a16="http://schemas.microsoft.com/office/drawing/2014/main" id="{7A09F2F0-267A-4C58-A837-3431E27AA2D2}"/>
              </a:ext>
            </a:extLst>
          </p:cNvPr>
          <p:cNvSpPr>
            <a:spLocks noGrp="1"/>
          </p:cNvSpPr>
          <p:nvPr>
            <p:ph type="title"/>
          </p:nvPr>
        </p:nvSpPr>
        <p:spPr/>
        <p:txBody>
          <a:bodyPr/>
          <a:lstStyle/>
          <a:p>
            <a:pPr algn="l"/>
            <a:r>
              <a:rPr lang="en-GB" altLang="en-US"/>
              <a:t>Objetivos do MLT</a:t>
            </a:r>
          </a:p>
        </p:txBody>
      </p:sp>
      <p:sp>
        <p:nvSpPr>
          <p:cNvPr id="3" name="Content Placeholder 2">
            <a:extLst>
              <a:ext uri="{FF2B5EF4-FFF2-40B4-BE49-F238E27FC236}">
                <a16:creationId xmlns="" xmlns:a16="http://schemas.microsoft.com/office/drawing/2014/main" id="{ECE25057-985C-4912-8100-03981062A551}"/>
              </a:ext>
            </a:extLst>
          </p:cNvPr>
          <p:cNvSpPr>
            <a:spLocks noGrp="1"/>
          </p:cNvSpPr>
          <p:nvPr>
            <p:ph idx="1"/>
          </p:nvPr>
        </p:nvSpPr>
        <p:spPr>
          <a:xfrm>
            <a:off x="76200" y="1143000"/>
            <a:ext cx="8593138" cy="4495800"/>
          </a:xfrm>
        </p:spPr>
        <p:txBody>
          <a:bodyPr/>
          <a:lstStyle/>
          <a:p>
            <a:pPr algn="just">
              <a:defRPr/>
            </a:pPr>
            <a:endParaRPr lang="en-US" altLang="en-US" sz="2400" dirty="0"/>
          </a:p>
          <a:p>
            <a:pPr marL="347663" algn="just" eaLnBrk="1" hangingPunct="1">
              <a:defRPr/>
            </a:pPr>
            <a:r>
              <a:rPr lang="es-ES_tradnl" sz="2400" dirty="0"/>
              <a:t>Verificar la clasificación de áreas controladas y supervisadas.</a:t>
            </a:r>
          </a:p>
          <a:p>
            <a:pPr marL="4763" indent="0" algn="just" eaLnBrk="1" hangingPunct="1">
              <a:buFontTx/>
              <a:buNone/>
              <a:defRPr/>
            </a:pPr>
            <a:endParaRPr lang="es-ES_tradnl" sz="2400" dirty="0"/>
          </a:p>
          <a:p>
            <a:pPr marL="347663" algn="just" eaLnBrk="1" hangingPunct="1">
              <a:defRPr/>
            </a:pPr>
            <a:r>
              <a:rPr lang="es-ES_tradnl" sz="2400" dirty="0"/>
              <a:t>Detectar y prevenir la propagación de contaminación incluyendo fallas en sistemas de contención y posibles desviaciones de las buenas prácticas de trabajo.</a:t>
            </a:r>
          </a:p>
          <a:p>
            <a:pPr marL="347663" algn="just" eaLnBrk="1" hangingPunct="1">
              <a:defRPr/>
            </a:pPr>
            <a:endParaRPr lang="es-ES_tradnl" sz="2400" dirty="0"/>
          </a:p>
          <a:p>
            <a:pPr algn="just">
              <a:lnSpc>
                <a:spcPct val="90000"/>
              </a:lnSpc>
              <a:defRPr/>
            </a:pPr>
            <a:r>
              <a:rPr lang="es-ES_tradnl" sz="2400" dirty="0"/>
              <a:t>Ayudar a tomar decisiones sobre monitorización individual y evaluación de </a:t>
            </a:r>
            <a:r>
              <a:rPr lang="es-ES_tradnl" sz="2400" dirty="0" smtClean="0"/>
              <a:t>dosis</a:t>
            </a:r>
            <a:r>
              <a:rPr lang="es-ES_tradnl" sz="2400" dirty="0"/>
              <a:t>.</a:t>
            </a:r>
            <a:endParaRPr lang="es-ES_tradnl" altLang="en-US" sz="2800" dirty="0"/>
          </a:p>
          <a:p>
            <a:pPr algn="just">
              <a:defRPr/>
            </a:pPr>
            <a:endParaRPr lang="en-US" altLang="en-US" sz="2800" dirty="0"/>
          </a:p>
          <a:p>
            <a:pPr algn="just">
              <a:defRPr/>
            </a:pPr>
            <a:endParaRPr lang="en-US" altLang="en-US" sz="2800" dirty="0">
              <a:solidFill>
                <a:schemeClr val="hlink"/>
              </a:solidFill>
            </a:endParaRPr>
          </a:p>
          <a:p>
            <a:pPr algn="just">
              <a:defRPr/>
            </a:pPr>
            <a:endParaRPr lang="en-GB" sz="2800" dirty="0"/>
          </a:p>
          <a:p>
            <a:pPr algn="just">
              <a:defRPr/>
            </a:pPr>
            <a:endParaRPr lang="en-GB" sz="2800" dirty="0"/>
          </a:p>
          <a:p>
            <a:pPr algn="just">
              <a:defRPr/>
            </a:pPr>
            <a:endParaRPr lang="en-GB" sz="2800" dirty="0"/>
          </a:p>
          <a:p>
            <a:pPr algn="just">
              <a:defRPr/>
            </a:pPr>
            <a:endParaRPr lang="en-GB" sz="2800" dirty="0"/>
          </a:p>
          <a:p>
            <a:pPr algn="just">
              <a:defRPr/>
            </a:pPr>
            <a:endParaRPr lang="en-GB" sz="2800" dirty="0"/>
          </a:p>
        </p:txBody>
      </p:sp>
    </p:spTree>
  </p:cSld>
  <p:clrMapOvr>
    <a:masterClrMapping/>
  </p:clrMapOvr>
  <p:transition spd="slow"/>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5">
            <a:extLst>
              <a:ext uri="{FF2B5EF4-FFF2-40B4-BE49-F238E27FC236}">
                <a16:creationId xmlns="" xmlns:a16="http://schemas.microsoft.com/office/drawing/2014/main" id="{9E054346-4CE6-48D4-97FD-0B7BDEB98328}"/>
              </a:ext>
            </a:extLst>
          </p:cNvPr>
          <p:cNvSpPr>
            <a:spLocks noGrp="1" noChangeArrowheads="1"/>
          </p:cNvSpPr>
          <p:nvPr>
            <p:ph type="title"/>
          </p:nvPr>
        </p:nvSpPr>
        <p:spPr/>
        <p:txBody>
          <a:bodyPr/>
          <a:lstStyle/>
          <a:p>
            <a:pPr algn="l" eaLnBrk="1" hangingPunct="1"/>
            <a:r>
              <a:rPr lang="es-ES_tradnl" altLang="es-ES_tradnl" dirty="0"/>
              <a:t>Equipos para mediciones rayos X/gamma</a:t>
            </a:r>
            <a:endParaRPr lang="en-US" altLang="en-US" dirty="0"/>
          </a:p>
        </p:txBody>
      </p:sp>
      <p:sp>
        <p:nvSpPr>
          <p:cNvPr id="80899" name="Content Placeholder 1">
            <a:extLst>
              <a:ext uri="{FF2B5EF4-FFF2-40B4-BE49-F238E27FC236}">
                <a16:creationId xmlns="" xmlns:a16="http://schemas.microsoft.com/office/drawing/2014/main" id="{9B64C8BB-46BA-4C87-8A2B-5AA864CA43C8}"/>
              </a:ext>
            </a:extLst>
          </p:cNvPr>
          <p:cNvSpPr>
            <a:spLocks noGrp="1"/>
          </p:cNvSpPr>
          <p:nvPr>
            <p:ph idx="1"/>
          </p:nvPr>
        </p:nvSpPr>
        <p:spPr>
          <a:xfrm>
            <a:off x="274638" y="1752600"/>
            <a:ext cx="8593137" cy="3200400"/>
          </a:xfrm>
        </p:spPr>
        <p:txBody>
          <a:bodyPr/>
          <a:lstStyle/>
          <a:p>
            <a:pPr algn="just" eaLnBrk="1" hangingPunct="1">
              <a:defRPr/>
            </a:pPr>
            <a:r>
              <a:rPr lang="es-ES_tradnl" sz="2400" dirty="0"/>
              <a:t>Monitores para mediciones de fotones de baja energía detectarán emisores beta. En caso de duda, blinde las betas con un filtro.</a:t>
            </a:r>
          </a:p>
          <a:p>
            <a:pPr algn="just" eaLnBrk="1" hangingPunct="1">
              <a:defRPr/>
            </a:pPr>
            <a:endParaRPr lang="en-US" altLang="en-US" sz="2400" dirty="0"/>
          </a:p>
          <a:p>
            <a:pPr>
              <a:defRPr/>
            </a:pPr>
            <a:r>
              <a:rPr lang="es-ES_tradnl" sz="2400" dirty="0"/>
              <a:t>Tubos fotomultiplicadores son susceptibles a campos magnéticos, a menudo se suministran con escudos metálicos para superar este problema.</a:t>
            </a:r>
          </a:p>
          <a:p>
            <a:pPr marL="0" indent="0">
              <a:buFontTx/>
              <a:buNone/>
              <a:defRPr/>
            </a:pPr>
            <a:r>
              <a:rPr lang="es-ES_tradnl" sz="2400" dirty="0">
                <a:hlinkClick r:id="rId3"/>
              </a:rPr>
              <a:t/>
            </a:r>
            <a:br>
              <a:rPr lang="es-ES_tradnl" sz="2400" dirty="0">
                <a:hlinkClick r:id="rId3"/>
              </a:rPr>
            </a:br>
            <a:endParaRPr lang="en-GB" alt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9">
            <a:extLst>
              <a:ext uri="{FF2B5EF4-FFF2-40B4-BE49-F238E27FC236}">
                <a16:creationId xmlns="" xmlns:a16="http://schemas.microsoft.com/office/drawing/2014/main" id="{61792427-C8A6-4BF6-9E65-83C8F9C4287E}"/>
              </a:ext>
            </a:extLst>
          </p:cNvPr>
          <p:cNvSpPr>
            <a:spLocks noGrp="1" noChangeArrowheads="1"/>
          </p:cNvSpPr>
          <p:nvPr>
            <p:ph type="title"/>
          </p:nvPr>
        </p:nvSpPr>
        <p:spPr/>
        <p:txBody>
          <a:bodyPr/>
          <a:lstStyle/>
          <a:p>
            <a:pPr algn="l" eaLnBrk="1" hangingPunct="1"/>
            <a:r>
              <a:rPr lang="es-ES_tradnl" altLang="es-ES_tradnl" dirty="0"/>
              <a:t>Mediciones de contaminación rayos X y </a:t>
            </a:r>
            <a:r>
              <a:rPr lang="el-GR" altLang="es-ES_tradnl" dirty="0"/>
              <a:t>γ</a:t>
            </a:r>
            <a:endParaRPr lang="en-US" altLang="en-US" dirty="0"/>
          </a:p>
        </p:txBody>
      </p:sp>
      <p:sp>
        <p:nvSpPr>
          <p:cNvPr id="81923" name="Content Placeholder 1">
            <a:extLst>
              <a:ext uri="{FF2B5EF4-FFF2-40B4-BE49-F238E27FC236}">
                <a16:creationId xmlns="" xmlns:a16="http://schemas.microsoft.com/office/drawing/2014/main" id="{A6FCC819-5C09-45DA-8D27-664CF0E8A7D3}"/>
              </a:ext>
            </a:extLst>
          </p:cNvPr>
          <p:cNvSpPr>
            <a:spLocks noGrp="1"/>
          </p:cNvSpPr>
          <p:nvPr>
            <p:ph idx="1"/>
          </p:nvPr>
        </p:nvSpPr>
        <p:spPr>
          <a:xfrm>
            <a:off x="228600" y="1447800"/>
            <a:ext cx="8593138" cy="4572000"/>
          </a:xfrm>
        </p:spPr>
        <p:txBody>
          <a:bodyPr/>
          <a:lstStyle/>
          <a:p>
            <a:pPr>
              <a:defRPr/>
            </a:pPr>
            <a:r>
              <a:rPr lang="es-ES_tradnl" sz="2400" dirty="0"/>
              <a:t>Una distancia de unos centímetros de la superficie es adecuada para energías más altas. Para bajas energías, la medición debería realizarse ser más </a:t>
            </a:r>
            <a:r>
              <a:rPr lang="es-ES_tradnl" sz="2400" dirty="0" smtClean="0"/>
              <a:t>cerca.</a:t>
            </a:r>
            <a:r>
              <a:rPr lang="es-ES_tradnl" sz="2400" dirty="0">
                <a:hlinkClick r:id="rId3"/>
              </a:rPr>
              <a:t/>
            </a:r>
            <a:br>
              <a:rPr lang="es-ES_tradnl" sz="2400" dirty="0">
                <a:hlinkClick r:id="rId3"/>
              </a:rPr>
            </a:br>
            <a:endParaRPr lang="en-GB" altLang="en-US" sz="2400" dirty="0"/>
          </a:p>
          <a:p>
            <a:pPr>
              <a:defRPr/>
            </a:pPr>
            <a:r>
              <a:rPr lang="es-ES_tradnl" sz="2400" dirty="0"/>
              <a:t>La salida de audio debe utilizarse para localizar la contaminación</a:t>
            </a:r>
            <a:r>
              <a:rPr lang="es-ES_tradnl" sz="2400" dirty="0" smtClean="0"/>
              <a:t>.</a:t>
            </a:r>
            <a:r>
              <a:rPr lang="es-ES_tradnl" sz="2400" dirty="0"/>
              <a:t> Entonces el operador debe mover la sonda para maximizar la tasa de recuento.</a:t>
            </a:r>
          </a:p>
          <a:p>
            <a:pPr marL="0" indent="0">
              <a:buFontTx/>
              <a:buNone/>
              <a:defRPr/>
            </a:pPr>
            <a:endParaRPr lang="en-GB" altLang="en-US" sz="2400" dirty="0"/>
          </a:p>
          <a:p>
            <a:pPr algn="just" eaLnBrk="1" hangingPunct="1">
              <a:spcBef>
                <a:spcPct val="50000"/>
              </a:spcBef>
              <a:defRPr/>
            </a:pPr>
            <a:r>
              <a:rPr lang="es-ES_tradnl" sz="2400" dirty="0"/>
              <a:t>En áreas de fondo elevado hacer una medición indirecta.</a:t>
            </a:r>
            <a:endParaRPr lang="en-GB" altLang="en-US" sz="2400" dirty="0">
              <a:solidFill>
                <a:schemeClr val="tx1"/>
              </a:solidFill>
              <a:latin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2"/>
          <p:cNvSpPr/>
          <p:nvPr/>
        </p:nvSpPr>
        <p:spPr>
          <a:xfrm>
            <a:off x="2286000" y="2276872"/>
            <a:ext cx="4572000" cy="2062103"/>
          </a:xfrm>
          <a:prstGeom prst="rect">
            <a:avLst/>
          </a:prstGeom>
        </p:spPr>
        <p:txBody>
          <a:bodyPr>
            <a:spAutoFit/>
          </a:bodyPr>
          <a:lstStyle/>
          <a:p>
            <a:pPr algn="ctr"/>
            <a:r>
              <a:rPr lang="es-ES_tradnl" sz="3200" dirty="0">
                <a:solidFill>
                  <a:schemeClr val="tx2"/>
                </a:solidFill>
                <a:latin typeface="+mn-lt"/>
              </a:rPr>
              <a:t>Muchas gracias por vuestra atención y</a:t>
            </a:r>
            <a:r>
              <a:rPr lang="es-ES_tradnl" sz="3200" dirty="0" smtClean="0">
                <a:solidFill>
                  <a:schemeClr val="tx2"/>
                </a:solidFill>
                <a:latin typeface="+mn-lt"/>
              </a:rPr>
              <a:t>…</a:t>
            </a:r>
          </a:p>
          <a:p>
            <a:pPr algn="ctr"/>
            <a:endParaRPr lang="es-ES_tradnl" sz="3200" dirty="0">
              <a:solidFill>
                <a:schemeClr val="tx2"/>
              </a:solidFill>
              <a:latin typeface="+mn-lt"/>
            </a:endParaRPr>
          </a:p>
          <a:p>
            <a:pPr algn="ctr"/>
            <a:r>
              <a:rPr lang="es-ES_tradnl" sz="3200" dirty="0" smtClean="0">
                <a:solidFill>
                  <a:schemeClr val="tx2"/>
                </a:solidFill>
                <a:latin typeface="+mn-lt"/>
              </a:rPr>
              <a:t>SE </a:t>
            </a:r>
            <a:r>
              <a:rPr lang="es-ES_tradnl" sz="3200" dirty="0">
                <a:solidFill>
                  <a:schemeClr val="tx2"/>
                </a:solidFill>
                <a:latin typeface="+mn-lt"/>
              </a:rPr>
              <a:t>ABRE EL DEBATE</a:t>
            </a:r>
          </a:p>
        </p:txBody>
      </p:sp>
    </p:spTree>
    <p:extLst>
      <p:ext uri="{BB962C8B-B14F-4D97-AF65-F5344CB8AC3E}">
        <p14:creationId xmlns:p14="http://schemas.microsoft.com/office/powerpoint/2010/main" val="333558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 xmlns:a16="http://schemas.microsoft.com/office/drawing/2014/main" id="{99DADA31-B82A-4385-B900-F8E44D2BE009}"/>
              </a:ext>
            </a:extLst>
          </p:cNvPr>
          <p:cNvSpPr>
            <a:spLocks noGrp="1" noChangeArrowheads="1"/>
          </p:cNvSpPr>
          <p:nvPr>
            <p:ph type="body" idx="1"/>
          </p:nvPr>
        </p:nvSpPr>
        <p:spPr>
          <a:xfrm>
            <a:off x="304800" y="3124200"/>
            <a:ext cx="8593138" cy="1295400"/>
          </a:xfrm>
        </p:spPr>
        <p:txBody>
          <a:bodyPr/>
          <a:lstStyle/>
          <a:p>
            <a:pPr marL="0" indent="0" algn="ctr">
              <a:buFontTx/>
              <a:buNone/>
            </a:pPr>
            <a:r>
              <a:rPr lang="en-US" altLang="en-US" sz="3600"/>
              <a:t>La técnica</a:t>
            </a:r>
          </a:p>
        </p:txBody>
      </p:sp>
    </p:spTree>
  </p:cSld>
  <p:clrMapOvr>
    <a:masterClrMapping/>
  </p:clrMapOvr>
</p:sld>
</file>

<file path=ppt/theme/theme1.xml><?xml version="1.0" encoding="utf-8"?>
<a:theme xmlns:a="http://schemas.openxmlformats.org/drawingml/2006/main" name="IAEA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003399"/>
      </a:hlink>
      <a:folHlink>
        <a:srgbClr val="3366CC"/>
      </a:folHlink>
    </a:clrScheme>
    <a:fontScheme name="IAEA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1" i="0" u="none" strike="noStrike" cap="none" normalizeH="0" baseline="0" smtClean="0">
            <a:ln>
              <a:noFill/>
            </a:ln>
            <a:solidFill>
              <a:schemeClr val="hlink"/>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1" i="0" u="none" strike="noStrike" cap="none" normalizeH="0" baseline="0" smtClean="0">
            <a:ln>
              <a:noFill/>
            </a:ln>
            <a:solidFill>
              <a:schemeClr val="hlink"/>
            </a:solidFill>
            <a:effectLst/>
            <a:latin typeface="Arial" charset="0"/>
          </a:defRPr>
        </a:defPPr>
      </a:lstStyle>
    </a:lnDef>
  </a:objectDefaults>
  <a:extraClrSchemeLst>
    <a:extraClrScheme>
      <a:clrScheme name="IAEAligh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AEAligh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AEAligh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AEAligh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AEAligh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AEAligh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AEAligh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N:\Forms2000\WORD\IAEA Presentation\IAEAlight.pot</Template>
  <TotalTime>24060</TotalTime>
  <Words>5415</Words>
  <Application>Microsoft Office PowerPoint</Application>
  <PresentationFormat>Apresentação na tela (4:3)</PresentationFormat>
  <Paragraphs>642</Paragraphs>
  <Slides>82</Slides>
  <Notes>58</Notes>
  <HiddenSlides>0</HiddenSlides>
  <MMClips>0</MMClips>
  <ScaleCrop>false</ScaleCrop>
  <HeadingPairs>
    <vt:vector size="4" baseType="variant">
      <vt:variant>
        <vt:lpstr>Tema</vt:lpstr>
      </vt:variant>
      <vt:variant>
        <vt:i4>1</vt:i4>
      </vt:variant>
      <vt:variant>
        <vt:lpstr>Títulos de slides</vt:lpstr>
      </vt:variant>
      <vt:variant>
        <vt:i4>82</vt:i4>
      </vt:variant>
    </vt:vector>
  </HeadingPairs>
  <TitlesOfParts>
    <vt:vector size="83" baseType="lpstr">
      <vt:lpstr>IAEAlight</vt:lpstr>
      <vt:lpstr>Apresentação do PowerPoint</vt:lpstr>
      <vt:lpstr>Contenido</vt:lpstr>
      <vt:lpstr>Apresentação do PowerPoint</vt:lpstr>
      <vt:lpstr>Definiciones y tipos</vt:lpstr>
      <vt:lpstr>¿Qué causa contaminación superficial?</vt:lpstr>
      <vt:lpstr>¿Por qué medir contaminación superficial?</vt:lpstr>
      <vt:lpstr>Objetivos do MLT</vt:lpstr>
      <vt:lpstr>Objetivos do MLT</vt:lpstr>
      <vt:lpstr>Apresentação do PowerPoint</vt:lpstr>
      <vt:lpstr>Métodos de medición</vt:lpstr>
      <vt:lpstr>Medición directa</vt:lpstr>
      <vt:lpstr>Medición directa</vt:lpstr>
      <vt:lpstr>Medición directa</vt:lpstr>
      <vt:lpstr>Medición directa</vt:lpstr>
      <vt:lpstr>Medición directa</vt:lpstr>
      <vt:lpstr>Medición directa</vt:lpstr>
      <vt:lpstr>Medición directa – ejemplo de cálculo</vt:lpstr>
      <vt:lpstr>Medición indirecta</vt:lpstr>
      <vt:lpstr>Medición indirecta</vt:lpstr>
      <vt:lpstr>Medición indirecta</vt:lpstr>
      <vt:lpstr>Material del frotador</vt:lpstr>
      <vt:lpstr>Procedimiento de prueba de superficie</vt:lpstr>
      <vt:lpstr>Procedimiento de prueba de superficie</vt:lpstr>
      <vt:lpstr>Conteo del frotador</vt:lpstr>
      <vt:lpstr>Conteo del frotador</vt:lpstr>
      <vt:lpstr>Registro de resultados</vt:lpstr>
      <vt:lpstr>Registro de resultados</vt:lpstr>
      <vt:lpstr>Factores que influyen en los resultados</vt:lpstr>
      <vt:lpstr>Factores que influyen en los resultados</vt:lpstr>
      <vt:lpstr>Prueba de superficie - ventajas</vt:lpstr>
      <vt:lpstr>Prueba de superficie - limitaciones</vt:lpstr>
      <vt:lpstr>Apresentação do PowerPoint</vt:lpstr>
      <vt:lpstr>Apresentação do PowerPoint</vt:lpstr>
      <vt:lpstr>Conversión de cps a Bq/cm2</vt:lpstr>
      <vt:lpstr>Conversión de cps para Bq/cm2</vt:lpstr>
      <vt:lpstr>Apresentação do PowerPoint</vt:lpstr>
      <vt:lpstr>Calibración</vt:lpstr>
      <vt:lpstr>Calibración </vt:lpstr>
      <vt:lpstr>Calibración</vt:lpstr>
      <vt:lpstr>Prueba de funcionamiento</vt:lpstr>
      <vt:lpstr>Prueba de funcionamiento</vt:lpstr>
      <vt:lpstr>Prueba de funcionamiento</vt:lpstr>
      <vt:lpstr>Apresentação do PowerPoint</vt:lpstr>
      <vt:lpstr>Elección del equipo</vt:lpstr>
      <vt:lpstr>Mediciones de contaminación superficial</vt:lpstr>
      <vt:lpstr>Mediciones de contaminación superficial</vt:lpstr>
      <vt:lpstr>Mediciones de contaminación superficial</vt:lpstr>
      <vt:lpstr>Cálculo de contaminación superficial no fija</vt:lpstr>
      <vt:lpstr>Cálculo de contaminación superficial no fija</vt:lpstr>
      <vt:lpstr>Apresentação do PowerPoint</vt:lpstr>
      <vt:lpstr>Mediciones de contaminación alfa</vt:lpstr>
      <vt:lpstr>Mediciones de contaminación alfa</vt:lpstr>
      <vt:lpstr>Mediciones de contaminación alfa</vt:lpstr>
      <vt:lpstr>Equipo para contaminación alfa</vt:lpstr>
      <vt:lpstr>Equipo para contaminación alfa</vt:lpstr>
      <vt:lpstr>Equipo para contaminación alfa</vt:lpstr>
      <vt:lpstr>Equipo para contaminación alfa</vt:lpstr>
      <vt:lpstr>Mediciones de contaminación alfa</vt:lpstr>
      <vt:lpstr>Mediciones de contaminación alfa</vt:lpstr>
      <vt:lpstr>Mediciones de contaminación alfa</vt:lpstr>
      <vt:lpstr>Mediciones de contaminación alfa</vt:lpstr>
      <vt:lpstr>Mediciones de contaminación alfa</vt:lpstr>
      <vt:lpstr>Interpretación de resultados de medición</vt:lpstr>
      <vt:lpstr>Interpretación de resultados de medición</vt:lpstr>
      <vt:lpstr>Apresentação do PowerPoint</vt:lpstr>
      <vt:lpstr>Gráfico de eficiencia vs energía</vt:lpstr>
      <vt:lpstr>Mediciones de contaminación beta</vt:lpstr>
      <vt:lpstr>Mediciones de contaminación beta</vt:lpstr>
      <vt:lpstr>Mediciones de contaminación beta</vt:lpstr>
      <vt:lpstr>Mediciones de contaminación beta</vt:lpstr>
      <vt:lpstr>Equipos para mediciones beta</vt:lpstr>
      <vt:lpstr>Equipos para mediciones beta</vt:lpstr>
      <vt:lpstr>Interpretación de resultados</vt:lpstr>
      <vt:lpstr>Apresentação do PowerPoint</vt:lpstr>
      <vt:lpstr>Mediciones de emisores de fotones</vt:lpstr>
      <vt:lpstr>Mediciones de emisores de fotones</vt:lpstr>
      <vt:lpstr>Mediciones de emisores de fotones</vt:lpstr>
      <vt:lpstr>Equipos para mediciones rayos X/gamma</vt:lpstr>
      <vt:lpstr>Equipos para mediciones rayos X/gamma</vt:lpstr>
      <vt:lpstr>Equipos para mediciones rayos X/gamma</vt:lpstr>
      <vt:lpstr>Mediciones de contaminación rayos X y γ</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on Radiation Protection</dc:title>
  <dc:creator>NSRW-Con1</dc:creator>
  <cp:lastModifiedBy>John G. Hunt</cp:lastModifiedBy>
  <cp:revision>1130</cp:revision>
  <cp:lastPrinted>2015-11-16T14:34:59Z</cp:lastPrinted>
  <dcterms:modified xsi:type="dcterms:W3CDTF">2019-11-11T13:26:44Z</dcterms:modified>
</cp:coreProperties>
</file>