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5"/>
  </p:notesMasterIdLst>
  <p:handoutMasterIdLst>
    <p:handoutMasterId r:id="rId76"/>
  </p:handoutMasterIdLst>
  <p:sldIdLst>
    <p:sldId id="349" r:id="rId2"/>
    <p:sldId id="513" r:id="rId3"/>
    <p:sldId id="352" r:id="rId4"/>
    <p:sldId id="514" r:id="rId5"/>
    <p:sldId id="519" r:id="rId6"/>
    <p:sldId id="520" r:id="rId7"/>
    <p:sldId id="521" r:id="rId8"/>
    <p:sldId id="356" r:id="rId9"/>
    <p:sldId id="358" r:id="rId10"/>
    <p:sldId id="359" r:id="rId11"/>
    <p:sldId id="360" r:id="rId12"/>
    <p:sldId id="510" r:id="rId13"/>
    <p:sldId id="364" r:id="rId14"/>
    <p:sldId id="366" r:id="rId15"/>
    <p:sldId id="367" r:id="rId16"/>
    <p:sldId id="368" r:id="rId17"/>
    <p:sldId id="369" r:id="rId18"/>
    <p:sldId id="483" r:id="rId19"/>
    <p:sldId id="484" r:id="rId20"/>
    <p:sldId id="372" r:id="rId21"/>
    <p:sldId id="374" r:id="rId22"/>
    <p:sldId id="375" r:id="rId23"/>
    <p:sldId id="376" r:id="rId24"/>
    <p:sldId id="377" r:id="rId25"/>
    <p:sldId id="482" r:id="rId26"/>
    <p:sldId id="477" r:id="rId27"/>
    <p:sldId id="481" r:id="rId28"/>
    <p:sldId id="470" r:id="rId29"/>
    <p:sldId id="516" r:id="rId30"/>
    <p:sldId id="517" r:id="rId31"/>
    <p:sldId id="472" r:id="rId32"/>
    <p:sldId id="473" r:id="rId33"/>
    <p:sldId id="512" r:id="rId34"/>
    <p:sldId id="475" r:id="rId35"/>
    <p:sldId id="476" r:id="rId36"/>
    <p:sldId id="487" r:id="rId37"/>
    <p:sldId id="491" r:id="rId38"/>
    <p:sldId id="489" r:id="rId39"/>
    <p:sldId id="492" r:id="rId40"/>
    <p:sldId id="494" r:id="rId41"/>
    <p:sldId id="493" r:id="rId42"/>
    <p:sldId id="495" r:id="rId43"/>
    <p:sldId id="496" r:id="rId44"/>
    <p:sldId id="485" r:id="rId45"/>
    <p:sldId id="486" r:id="rId46"/>
    <p:sldId id="382" r:id="rId47"/>
    <p:sldId id="497" r:id="rId48"/>
    <p:sldId id="498" r:id="rId49"/>
    <p:sldId id="499" r:id="rId50"/>
    <p:sldId id="518" r:id="rId51"/>
    <p:sldId id="522" r:id="rId52"/>
    <p:sldId id="500" r:id="rId53"/>
    <p:sldId id="501" r:id="rId54"/>
    <p:sldId id="523" r:id="rId55"/>
    <p:sldId id="502" r:id="rId56"/>
    <p:sldId id="503" r:id="rId57"/>
    <p:sldId id="524" r:id="rId58"/>
    <p:sldId id="506" r:id="rId59"/>
    <p:sldId id="505" r:id="rId60"/>
    <p:sldId id="448" r:id="rId61"/>
    <p:sldId id="449" r:id="rId62"/>
    <p:sldId id="385" r:id="rId63"/>
    <p:sldId id="451" r:id="rId64"/>
    <p:sldId id="508" r:id="rId65"/>
    <p:sldId id="509" r:id="rId66"/>
    <p:sldId id="507" r:id="rId67"/>
    <p:sldId id="452" r:id="rId68"/>
    <p:sldId id="386" r:id="rId69"/>
    <p:sldId id="387" r:id="rId70"/>
    <p:sldId id="388" r:id="rId71"/>
    <p:sldId id="455" r:id="rId72"/>
    <p:sldId id="453" r:id="rId73"/>
    <p:sldId id="511" r:id="rId74"/>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0">
          <p15:clr>
            <a:srgbClr val="A4A3A4"/>
          </p15:clr>
        </p15:guide>
        <p15:guide id="4"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0D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059" autoAdjust="0"/>
    <p:restoredTop sz="83676" autoAdjust="0"/>
  </p:normalViewPr>
  <p:slideViewPr>
    <p:cSldViewPr>
      <p:cViewPr varScale="1">
        <p:scale>
          <a:sx n="72" d="100"/>
          <a:sy n="72" d="100"/>
        </p:scale>
        <p:origin x="1181" y="58"/>
      </p:cViewPr>
      <p:guideLst>
        <p:guide orient="horz" pos="2160"/>
        <p:guide pos="2880"/>
      </p:guideLst>
    </p:cSldViewPr>
  </p:slideViewPr>
  <p:notesTextViewPr>
    <p:cViewPr>
      <p:scale>
        <a:sx n="1" d="1"/>
        <a:sy n="1" d="1"/>
      </p:scale>
      <p:origin x="0" y="0"/>
    </p:cViewPr>
  </p:notesTextViewPr>
  <p:notesViewPr>
    <p:cSldViewPr>
      <p:cViewPr varScale="1">
        <p:scale>
          <a:sx n="46" d="100"/>
          <a:sy n="46" d="100"/>
        </p:scale>
        <p:origin x="-2736" y="-68"/>
      </p:cViewPr>
      <p:guideLst>
        <p:guide orient="horz" pos="2880"/>
        <p:guide pos="2160"/>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64A3F62F-20EB-404C-B7F5-B0E4CA40EE5F}" type="datetimeFigureOut">
              <a:rPr lang="en-GB" smtClean="0"/>
              <a:t>02/12/2019</a:t>
            </a:fld>
            <a:endParaRPr lang="en-GB" dirty="0"/>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F81FF634-1A75-428C-BF85-DE8BF21A1DC5}" type="slidenum">
              <a:rPr lang="en-GB" smtClean="0"/>
              <a:t>‹#›</a:t>
            </a:fld>
            <a:endParaRPr lang="en-GB" dirty="0"/>
          </a:p>
        </p:txBody>
      </p:sp>
    </p:spTree>
    <p:extLst>
      <p:ext uri="{BB962C8B-B14F-4D97-AF65-F5344CB8AC3E}">
        <p14:creationId xmlns:p14="http://schemas.microsoft.com/office/powerpoint/2010/main" val="567470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CC4BE252-D8A8-4734-8F4A-CA8722E03024}" type="datetimeFigureOut">
              <a:rPr lang="en-GB" smtClean="0"/>
              <a:t>01/12/2019</a:t>
            </a:fld>
            <a:endParaRPr lang="en-GB" dirty="0"/>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54D05437-913A-44E9-9FB7-536385B62583}" type="slidenum">
              <a:rPr lang="en-GB" smtClean="0"/>
              <a:t>‹#›</a:t>
            </a:fld>
            <a:endParaRPr lang="en-GB" dirty="0"/>
          </a:p>
        </p:txBody>
      </p:sp>
    </p:spTree>
    <p:extLst>
      <p:ext uri="{BB962C8B-B14F-4D97-AF65-F5344CB8AC3E}">
        <p14:creationId xmlns:p14="http://schemas.microsoft.com/office/powerpoint/2010/main" val="417487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La monitorización del lugar de trabajo es la caracterización radiológica completa del lugar de trabajo. </a:t>
            </a:r>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2</a:t>
            </a:fld>
            <a:endParaRPr lang="en-GB" dirty="0"/>
          </a:p>
        </p:txBody>
      </p:sp>
    </p:spTree>
    <p:extLst>
      <p:ext uri="{BB962C8B-B14F-4D97-AF65-F5344CB8AC3E}">
        <p14:creationId xmlns:p14="http://schemas.microsoft.com/office/powerpoint/2010/main" val="2676149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u="none" strike="noStrike" kern="1200" baseline="0" dirty="0">
                <a:solidFill>
                  <a:schemeClr val="tx1"/>
                </a:solidFill>
                <a:latin typeface="+mn-lt"/>
                <a:ea typeface="+mn-ea"/>
                <a:cs typeface="+mn-cs"/>
              </a:rPr>
              <a:t>Se considera que las células sensibles de la piel están entre 0,05 y 0,1 mm por debajo de la superficie de ésta, y por tanto se utiliza </a:t>
            </a:r>
            <a:r>
              <a:rPr lang="es-ES_tradnl" sz="1200" b="0" i="1" u="none" strike="noStrike" kern="1200" baseline="0" dirty="0">
                <a:solidFill>
                  <a:schemeClr val="tx1"/>
                </a:solidFill>
                <a:latin typeface="+mn-lt"/>
                <a:ea typeface="+mn-ea"/>
                <a:cs typeface="+mn-cs"/>
              </a:rPr>
              <a:t>H’</a:t>
            </a:r>
            <a:r>
              <a:rPr lang="es-ES_tradnl" sz="1200" b="0" i="0" u="none" strike="noStrike" kern="1200" baseline="0" dirty="0">
                <a:solidFill>
                  <a:schemeClr val="tx1"/>
                </a:solidFill>
                <a:latin typeface="+mn-lt"/>
                <a:ea typeface="+mn-ea"/>
                <a:cs typeface="+mn-cs"/>
              </a:rPr>
              <a:t>(0,07) para calcular la dosis equivalente en la piel.</a:t>
            </a:r>
          </a:p>
          <a:p>
            <a:endParaRPr lang="es-ES_tradnl"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Para H’(0,07) los campos no están alineados, lo que significa que la medición depende de la orientación de la esfera. En la práctica, esto no es un problema, ya que generalmente es posible averiguar la dirección de irradiación principal y apuntar el instrumento hacia ella. Como ejemplo, un medidor de grosor beta es una fuente obvia.</a:t>
            </a:r>
            <a:endParaRPr lang="en-US" dirty="0"/>
          </a:p>
          <a:p>
            <a:endParaRPr lang="en-US" baseline="0" dirty="0"/>
          </a:p>
          <a:p>
            <a:r>
              <a:rPr lang="es-ES_tradnl" sz="1200" b="0" i="0" kern="1200" dirty="0">
                <a:solidFill>
                  <a:schemeClr val="tx1"/>
                </a:solidFill>
                <a:effectLst/>
                <a:latin typeface="+mn-lt"/>
                <a:ea typeface="+mn-ea"/>
                <a:cs typeface="+mn-cs"/>
              </a:rPr>
              <a:t>La medición puede estar directamente relacionada con el límite de dosis anual.</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34</a:t>
            </a:fld>
            <a:endParaRPr lang="en-GB"/>
          </a:p>
        </p:txBody>
      </p:sp>
    </p:spTree>
    <p:extLst>
      <p:ext uri="{BB962C8B-B14F-4D97-AF65-F5344CB8AC3E}">
        <p14:creationId xmlns:p14="http://schemas.microsoft.com/office/powerpoint/2010/main" val="4286350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36</a:t>
            </a:fld>
            <a:endParaRPr lang="en-GB" dirty="0"/>
          </a:p>
        </p:txBody>
      </p:sp>
    </p:spTree>
    <p:extLst>
      <p:ext uri="{BB962C8B-B14F-4D97-AF65-F5344CB8AC3E}">
        <p14:creationId xmlns:p14="http://schemas.microsoft.com/office/powerpoint/2010/main" val="1574315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dirty="0"/>
              <a:t>La magnitud operacional de contaminación superficial es </a:t>
            </a:r>
            <a:r>
              <a:rPr lang="en-GB" sz="1200" kern="1200" dirty="0">
                <a:solidFill>
                  <a:schemeClr val="tx1"/>
                </a:solidFill>
                <a:effectLst/>
                <a:latin typeface="+mn-lt"/>
                <a:ea typeface="+mn-ea"/>
                <a:cs typeface="+mn-cs"/>
              </a:rPr>
              <a:t>Bq/cm</a:t>
            </a:r>
            <a:r>
              <a:rPr lang="en-GB" sz="1200" kern="1200" baseline="30000" dirty="0">
                <a:solidFill>
                  <a:schemeClr val="tx1"/>
                </a:solidFill>
                <a:effectLst/>
                <a:latin typeface="+mn-lt"/>
                <a:ea typeface="+mn-ea"/>
                <a:cs typeface="+mn-cs"/>
              </a:rPr>
              <a:t>2</a:t>
            </a:r>
            <a:r>
              <a:rPr lang="en-GB" sz="1200" kern="1200" dirty="0">
                <a:solidFill>
                  <a:schemeClr val="tx1"/>
                </a:solidFill>
                <a:effectLst/>
                <a:latin typeface="+mn-lt"/>
                <a:ea typeface="+mn-ea"/>
                <a:cs typeface="+mn-cs"/>
              </a:rPr>
              <a:t>.</a:t>
            </a:r>
          </a:p>
          <a:p>
            <a:endParaRPr lang="es-ES_tradnl"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4D05437-913A-44E9-9FB7-536385B62583}" type="slidenum">
              <a:rPr lang="en-GB" smtClean="0"/>
              <a:t>39</a:t>
            </a:fld>
            <a:endParaRPr lang="en-GB" dirty="0"/>
          </a:p>
        </p:txBody>
      </p:sp>
    </p:spTree>
    <p:extLst>
      <p:ext uri="{BB962C8B-B14F-4D97-AF65-F5344CB8AC3E}">
        <p14:creationId xmlns:p14="http://schemas.microsoft.com/office/powerpoint/2010/main" val="2827977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41</a:t>
            </a:fld>
            <a:endParaRPr lang="en-GB" dirty="0"/>
          </a:p>
        </p:txBody>
      </p:sp>
    </p:spTree>
    <p:extLst>
      <p:ext uri="{BB962C8B-B14F-4D97-AF65-F5344CB8AC3E}">
        <p14:creationId xmlns:p14="http://schemas.microsoft.com/office/powerpoint/2010/main" val="2656855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fontAlgn="auto" hangingPunct="1"/>
                <a:r>
                  <a:rPr lang="en-GB" sz="1200" kern="1200" dirty="0">
                    <a:solidFill>
                      <a:schemeClr val="tx1"/>
                    </a:solidFill>
                    <a:effectLst/>
                    <a:latin typeface="+mn-lt"/>
                    <a:ea typeface="+mn-ea"/>
                    <a:cs typeface="+mn-cs"/>
                  </a:rPr>
                  <a:t> </a:t>
                </a:r>
                <a:br>
                  <a:rPr lang="en-US" sz="1200" b="1"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pPr fontAlgn="auto" hangingPunct="1"/>
                <a:r>
                  <a:rPr lang="en-US" sz="1200" b="1"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en-US" dirty="0"/>
              </a:p>
            </p:txBody>
          </p:sp>
        </mc:Choice>
        <mc:Fallback xmlns="">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Limit on Intake </a:t>
                </a:r>
                <a:endParaRPr lang="es-ES_tradnl" sz="1200" b="1" kern="1200" dirty="0">
                  <a:solidFill>
                    <a:schemeClr val="tx1"/>
                  </a:solidFill>
                  <a:effectLst/>
                  <a:latin typeface="+mn-lt"/>
                  <a:ea typeface="+mn-ea"/>
                  <a:cs typeface="+mn-cs"/>
                </a:endParaRPr>
              </a:p>
              <a:p>
                <a:pPr fontAlgn="auto" hangingPunct="1"/>
                <a:r>
                  <a:rPr lang="en-GB" sz="1200" kern="1200" dirty="0">
                    <a:solidFill>
                      <a:schemeClr val="tx1"/>
                    </a:solidFill>
                    <a:effectLst/>
                    <a:latin typeface="+mn-lt"/>
                    <a:ea typeface="+mn-ea"/>
                    <a:cs typeface="+mn-cs"/>
                  </a:rPr>
                  <a:t>The limit on intake of activity is the intake to a single radionuclide by a specified route of intake which would result in the annual committed effective dose limit (</a:t>
                </a:r>
                <a:r>
                  <a:rPr lang="en-GB" sz="1200" kern="1200" dirty="0" err="1">
                    <a:solidFill>
                      <a:schemeClr val="tx1"/>
                    </a:solidFill>
                    <a:effectLst/>
                    <a:latin typeface="+mn-lt"/>
                    <a:ea typeface="+mn-ea"/>
                    <a:cs typeface="+mn-cs"/>
                  </a:rPr>
                  <a:t>Unit:Sv</a:t>
                </a:r>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pPr fontAlgn="auto" hangingPunct="1"/>
                <a:r>
                  <a:rPr lang="en-GB"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I</a:t>
                </a:r>
                <a:r>
                  <a:rPr lang="en-GB" sz="1200" kern="1200" baseline="-25000" dirty="0" err="1">
                    <a:solidFill>
                      <a:schemeClr val="tx1"/>
                    </a:solidFill>
                    <a:effectLst/>
                    <a:latin typeface="+mn-lt"/>
                    <a:ea typeface="+mn-ea"/>
                    <a:cs typeface="+mn-cs"/>
                  </a:rPr>
                  <a:t>inh,L</a:t>
                </a:r>
                <a:r>
                  <a:rPr lang="en-GB" sz="1200" kern="1200" dirty="0">
                    <a:solidFill>
                      <a:schemeClr val="tx1"/>
                    </a:solidFill>
                    <a:effectLst/>
                    <a:latin typeface="+mn-lt"/>
                    <a:ea typeface="+mn-ea"/>
                    <a:cs typeface="+mn-cs"/>
                  </a:rPr>
                  <a:t> is the limit on intake to a single radionuclide by inhalation or ingestion with no external exposure and is given by [1]:</a:t>
                </a:r>
                <a:endParaRPr lang="es-ES_tradnl" sz="1200" kern="1200" dirty="0">
                  <a:solidFill>
                    <a:schemeClr val="tx1"/>
                  </a:solidFill>
                  <a:effectLst/>
                  <a:latin typeface="+mn-lt"/>
                  <a:ea typeface="+mn-ea"/>
                  <a:cs typeface="+mn-cs"/>
                </a:endParaRPr>
              </a:p>
              <a:p>
                <a:r>
                  <a:rPr lang="en-GB" sz="1200" i="0" kern="1200">
                    <a:solidFill>
                      <a:schemeClr val="tx1"/>
                    </a:solidFill>
                    <a:effectLst/>
                    <a:latin typeface="+mn-lt"/>
                    <a:ea typeface="+mn-ea"/>
                    <a:cs typeface="+mn-cs"/>
                  </a:rPr>
                  <a:t>𝐼</a:t>
                </a:r>
                <a:r>
                  <a:rPr lang="es-ES_tradnl" sz="1200" i="0" kern="1200">
                    <a:solidFill>
                      <a:schemeClr val="tx1"/>
                    </a:solidFill>
                    <a:effectLst/>
                    <a:latin typeface="+mn-lt"/>
                    <a:ea typeface="+mn-ea"/>
                    <a:cs typeface="+mn-cs"/>
                  </a:rPr>
                  <a:t>_</a:t>
                </a:r>
                <a:r>
                  <a:rPr lang="en-GB" sz="1200" i="0" kern="1200">
                    <a:solidFill>
                      <a:schemeClr val="tx1"/>
                    </a:solidFill>
                    <a:effectLst/>
                    <a:latin typeface="+mn-lt"/>
                    <a:ea typeface="+mn-ea"/>
                    <a:cs typeface="+mn-cs"/>
                  </a:rPr>
                  <a:t>𝑖𝑛ℎ𝐿=𝐿</a:t>
                </a:r>
                <a:r>
                  <a:rPr lang="es-ES_tradnl"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𝑒(𝑔)</a:t>
                </a:r>
                <a:r>
                  <a:rPr lang="es-ES_tradnl" sz="1200" i="0" kern="1200">
                    <a:solidFill>
                      <a:schemeClr val="tx1"/>
                    </a:solidFill>
                    <a:effectLst/>
                    <a:latin typeface="+mn-lt"/>
                    <a:ea typeface="+mn-ea"/>
                    <a:cs typeface="+mn-cs"/>
                  </a:rPr>
                  <a:t>)</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Where </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L = the applicable Dose Limit</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e(g) is the applicable value of the committed effective dose per unit intake.</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Where there is a range of radionuclides the total effective dose is calculated by summation of the individual contributions and compared with the relevant limit on effective dose.</a:t>
                </a:r>
                <a:endParaRPr lang="es-ES_tradnl" sz="1200" kern="1200" dirty="0">
                  <a:solidFill>
                    <a:schemeClr val="tx1"/>
                  </a:solidFill>
                  <a:effectLst/>
                  <a:latin typeface="+mn-lt"/>
                  <a:ea typeface="+mn-ea"/>
                  <a:cs typeface="+mn-cs"/>
                </a:endParaRPr>
              </a:p>
              <a:p>
                <a:br>
                  <a:rPr lang="en-US" sz="1200" b="1" kern="1200" dirty="0">
                    <a:solidFill>
                      <a:schemeClr val="tx1"/>
                    </a:solidFill>
                    <a:effectLst/>
                    <a:latin typeface="+mn-lt"/>
                    <a:ea typeface="+mn-ea"/>
                    <a:cs typeface="+mn-cs"/>
                  </a:rPr>
                </a:br>
                <a:r>
                  <a:rPr lang="en-GB" sz="1200" b="0" kern="1200" dirty="0">
                    <a:solidFill>
                      <a:schemeClr val="tx1"/>
                    </a:solidFill>
                    <a:effectLst/>
                    <a:latin typeface="+mn-lt"/>
                    <a:ea typeface="+mn-ea"/>
                    <a:cs typeface="+mn-cs"/>
                  </a:rPr>
                  <a:t>Derived Air Concentration: The potential for inhalation of radionuclides may be assessed, where necessary by measuring activity concentrations in air samples. The derived air concentration (DAC) is defined as that concentration of airborne activity which would result in the intake </a:t>
                </a:r>
                <a:r>
                  <a:rPr lang="en-GB" sz="1200" b="0" kern="1200" dirty="0" err="1">
                    <a:solidFill>
                      <a:schemeClr val="tx1"/>
                    </a:solidFill>
                    <a:effectLst/>
                    <a:latin typeface="+mn-lt"/>
                    <a:ea typeface="+mn-ea"/>
                    <a:cs typeface="+mn-cs"/>
                  </a:rPr>
                  <a:t>I</a:t>
                </a:r>
                <a:r>
                  <a:rPr lang="en-GB" sz="1200" b="0" kern="1200" baseline="-25000" dirty="0" err="1">
                    <a:solidFill>
                      <a:schemeClr val="tx1"/>
                    </a:solidFill>
                    <a:effectLst/>
                    <a:latin typeface="+mn-lt"/>
                    <a:ea typeface="+mn-ea"/>
                    <a:cs typeface="+mn-cs"/>
                  </a:rPr>
                  <a:t>inh,L</a:t>
                </a:r>
                <a:r>
                  <a:rPr lang="en-GB" sz="1200" b="0" kern="1200" dirty="0">
                    <a:solidFill>
                      <a:schemeClr val="tx1"/>
                    </a:solidFill>
                    <a:effectLst/>
                    <a:latin typeface="+mn-lt"/>
                    <a:ea typeface="+mn-ea"/>
                    <a:cs typeface="+mn-cs"/>
                  </a:rPr>
                  <a:t> by a worker exposed continuously for one year (2000 hours). The DAC is expressed in units of </a:t>
                </a:r>
                <a:r>
                  <a:rPr lang="en-GB" sz="1200" b="0" kern="1200" dirty="0" err="1">
                    <a:solidFill>
                      <a:schemeClr val="tx1"/>
                    </a:solidFill>
                    <a:effectLst/>
                    <a:latin typeface="+mn-lt"/>
                    <a:ea typeface="+mn-ea"/>
                    <a:cs typeface="+mn-cs"/>
                  </a:rPr>
                  <a:t>Bq</a:t>
                </a:r>
                <a:r>
                  <a:rPr lang="en-GB" sz="1200" b="0" kern="1200" dirty="0">
                    <a:solidFill>
                      <a:schemeClr val="tx1"/>
                    </a:solidFill>
                    <a:effectLst/>
                    <a:latin typeface="+mn-lt"/>
                    <a:ea typeface="+mn-ea"/>
                    <a:cs typeface="+mn-cs"/>
                  </a:rPr>
                  <a:t>/m</a:t>
                </a:r>
                <a:r>
                  <a:rPr lang="en-GB" sz="1200" b="0" kern="1200" baseline="30000" dirty="0">
                    <a:solidFill>
                      <a:schemeClr val="tx1"/>
                    </a:solidFill>
                    <a:effectLst/>
                    <a:latin typeface="+mn-lt"/>
                    <a:ea typeface="+mn-ea"/>
                    <a:cs typeface="+mn-cs"/>
                  </a:rPr>
                  <a:t>3</a:t>
                </a:r>
                <a:r>
                  <a:rPr lang="en-GB" sz="1200" b="0" kern="1200" dirty="0">
                    <a:solidFill>
                      <a:schemeClr val="tx1"/>
                    </a:solidFill>
                    <a:effectLst/>
                    <a:latin typeface="+mn-lt"/>
                    <a:ea typeface="+mn-ea"/>
                    <a:cs typeface="+mn-cs"/>
                  </a:rPr>
                  <a:t>. For a standard breathing rate of 1.2 m</a:t>
                </a:r>
                <a:r>
                  <a:rPr lang="en-GB" sz="1200" b="0" kern="1200" baseline="30000" dirty="0">
                    <a:solidFill>
                      <a:schemeClr val="tx1"/>
                    </a:solidFill>
                    <a:effectLst/>
                    <a:latin typeface="+mn-lt"/>
                    <a:ea typeface="+mn-ea"/>
                    <a:cs typeface="+mn-cs"/>
                  </a:rPr>
                  <a:t>3</a:t>
                </a:r>
                <a:r>
                  <a:rPr lang="en-GB" sz="1200" b="0" kern="1200" dirty="0">
                    <a:solidFill>
                      <a:schemeClr val="tx1"/>
                    </a:solidFill>
                    <a:effectLst/>
                    <a:latin typeface="+mn-lt"/>
                    <a:ea typeface="+mn-ea"/>
                    <a:cs typeface="+mn-cs"/>
                  </a:rPr>
                  <a:t>/h and intake expressed in Becquerel, the DAC is given by:</a:t>
                </a:r>
                <a:endParaRPr lang="es-ES_tradnl" sz="1200" b="1" kern="1200" dirty="0">
                  <a:solidFill>
                    <a:schemeClr val="tx1"/>
                  </a:solidFill>
                  <a:effectLst/>
                  <a:latin typeface="+mn-lt"/>
                  <a:ea typeface="+mn-ea"/>
                  <a:cs typeface="+mn-cs"/>
                </a:endParaRPr>
              </a:p>
              <a:p>
                <a:r>
                  <a:rPr lang="en-GB" sz="1200" i="0" kern="1200">
                    <a:solidFill>
                      <a:schemeClr val="tx1"/>
                    </a:solidFill>
                    <a:effectLst/>
                    <a:latin typeface="+mn-lt"/>
                    <a:ea typeface="+mn-ea"/>
                    <a:cs typeface="+mn-cs"/>
                  </a:rPr>
                  <a:t>𝐷𝐴𝐶=𝐼</a:t>
                </a:r>
                <a:r>
                  <a:rPr lang="es-ES_tradnl" sz="1200" i="0" kern="1200">
                    <a:solidFill>
                      <a:schemeClr val="tx1"/>
                    </a:solidFill>
                    <a:effectLst/>
                    <a:latin typeface="+mn-lt"/>
                    <a:ea typeface="+mn-ea"/>
                    <a:cs typeface="+mn-cs"/>
                  </a:rPr>
                  <a:t>_(</a:t>
                </a:r>
                <a:r>
                  <a:rPr lang="en-GB" sz="1200" i="0" kern="1200">
                    <a:solidFill>
                      <a:schemeClr val="tx1"/>
                    </a:solidFill>
                    <a:effectLst/>
                    <a:latin typeface="+mn-lt"/>
                    <a:ea typeface="+mn-ea"/>
                    <a:cs typeface="+mn-cs"/>
                  </a:rPr>
                  <a:t>𝑖𝑛ℎ,𝐿</a:t>
                </a:r>
                <a:r>
                  <a:rPr lang="es-ES_tradnl"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2000 ×1.2</a:t>
                </a:r>
                <a:r>
                  <a:rPr lang="es-ES_tradnl" sz="1200" i="0" kern="1200">
                    <a:solidFill>
                      <a:schemeClr val="tx1"/>
                    </a:solidFill>
                    <a:effectLst/>
                    <a:latin typeface="+mn-lt"/>
                    <a:ea typeface="+mn-ea"/>
                    <a:cs typeface="+mn-cs"/>
                  </a:rPr>
                  <a:t>)</a:t>
                </a:r>
                <a:endParaRPr lang="es-ES_tradnl"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measured airborne activity concentration may be expressed as a fraction of the DAC and may be multiplied by the exposure time in hours to obtain an estimate of intake expressed in units of DAC hours. 1 DAC is the concentration which if breathed in for 2000 hour would give rise to the annual dose limit (2000 DAC-hr). </a:t>
                </a:r>
                <a:endParaRPr lang="es-ES_tradnl" sz="1200" kern="1200" dirty="0">
                  <a:solidFill>
                    <a:schemeClr val="tx1"/>
                  </a:solidFill>
                  <a:effectLst/>
                  <a:latin typeface="+mn-lt"/>
                  <a:ea typeface="+mn-ea"/>
                  <a:cs typeface="+mn-cs"/>
                </a:endParaRPr>
              </a:p>
              <a:p>
                <a:pPr fontAlgn="auto" hangingPunct="1"/>
                <a:br>
                  <a:rPr lang="en-US" sz="1200" b="1"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pPr fontAlgn="auto" hangingPunct="1"/>
                <a:r>
                  <a:rPr lang="en-US" sz="1200" b="1"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en-US" dirty="0"/>
              </a:p>
            </p:txBody>
          </p:sp>
        </mc:Fallback>
      </mc:AlternateContent>
      <p:sp>
        <p:nvSpPr>
          <p:cNvPr id="4" name="Slide Number Placeholder 3"/>
          <p:cNvSpPr>
            <a:spLocks noGrp="1"/>
          </p:cNvSpPr>
          <p:nvPr>
            <p:ph type="sldNum" sz="quarter" idx="10"/>
          </p:nvPr>
        </p:nvSpPr>
        <p:spPr/>
        <p:txBody>
          <a:bodyPr/>
          <a:lstStyle/>
          <a:p>
            <a:fld id="{54D05437-913A-44E9-9FB7-536385B62583}" type="slidenum">
              <a:rPr lang="en-GB" smtClean="0"/>
              <a:t>42</a:t>
            </a:fld>
            <a:endParaRPr lang="en-GB" dirty="0"/>
          </a:p>
        </p:txBody>
      </p:sp>
    </p:spTree>
    <p:extLst>
      <p:ext uri="{BB962C8B-B14F-4D97-AF65-F5344CB8AC3E}">
        <p14:creationId xmlns:p14="http://schemas.microsoft.com/office/powerpoint/2010/main" val="324109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hangingPunct="1"/>
            <a:r>
              <a:rPr lang="es-ES_tradnl" sz="1200" b="0" i="0" kern="1200" dirty="0">
                <a:solidFill>
                  <a:schemeClr val="tx1"/>
                </a:solidFill>
                <a:effectLst/>
                <a:latin typeface="+mn-lt"/>
                <a:ea typeface="+mn-ea"/>
                <a:cs typeface="+mn-cs"/>
              </a:rPr>
              <a:t>DAC-h se utiliza para:</a:t>
            </a:r>
          </a:p>
          <a:p>
            <a:pPr fontAlgn="auto" hangingPunct="1"/>
            <a:endParaRPr lang="es-ES_tradnl" sz="1200" b="0" i="0" kern="120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controlar las exposiciones especificando la duración del trabajo;</a:t>
            </a: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indicar la eficacia de los sistemas de ventilación, y</a:t>
            </a: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recomendar el equipo de protección personal adecuado.</a:t>
            </a:r>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43</a:t>
            </a:fld>
            <a:endParaRPr lang="en-GB" dirty="0"/>
          </a:p>
        </p:txBody>
      </p:sp>
    </p:spTree>
    <p:extLst>
      <p:ext uri="{BB962C8B-B14F-4D97-AF65-F5344CB8AC3E}">
        <p14:creationId xmlns:p14="http://schemas.microsoft.com/office/powerpoint/2010/main" val="3580209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31DAA8A8-E5C4-4C62-B8AE-33FB1A5BF061}" type="slidenum">
              <a:rPr lang="en-US" altLang="en-US">
                <a:solidFill>
                  <a:prstClr val="black"/>
                </a:solidFill>
              </a:rPr>
              <a:pPr eaLnBrk="1" hangingPunct="1"/>
              <a:t>44</a:t>
            </a:fld>
            <a:endParaRPr lang="en-US" altLang="en-US">
              <a:solidFill>
                <a:prstClr val="black"/>
              </a:solidFill>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r>
              <a:rPr lang="es-ES_tradnl" sz="1200" b="0" i="0" kern="1200" dirty="0">
                <a:solidFill>
                  <a:schemeClr val="tx1"/>
                </a:solidFill>
                <a:effectLst/>
                <a:latin typeface="+mn-lt"/>
                <a:ea typeface="+mn-ea"/>
                <a:cs typeface="+mn-cs"/>
              </a:rPr>
              <a:t>Aunque el programa MLT va a estimar el vector, la mezcla real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sólo se conoce después de la operación de la instalación.</a:t>
            </a:r>
          </a:p>
          <a:p>
            <a:pPr eaLnBrk="1" hangingPunct="1"/>
            <a:endParaRPr lang="fr-FR" altLang="en-US" u="sng"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Para seleccionar un programa de monitorización adecuado y técnicas para la medición de la tasa de dosis de radiación y la contaminación, se requiere la caracterización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presentes y sus concentraciones relativas.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Esto se denomina vector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muy útil para la evaluación de riesgos de una nueva instalación.</a:t>
            </a:r>
            <a:endParaRPr lang="fr-FR" altLang="en-US" u="sng" dirty="0"/>
          </a:p>
        </p:txBody>
      </p:sp>
    </p:spTree>
    <p:extLst>
      <p:ext uri="{BB962C8B-B14F-4D97-AF65-F5344CB8AC3E}">
        <p14:creationId xmlns:p14="http://schemas.microsoft.com/office/powerpoint/2010/main" val="2297166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s-ES_tradnl" sz="1200" b="0" i="0" kern="1200" dirty="0">
                <a:solidFill>
                  <a:schemeClr val="tx1"/>
                </a:solidFill>
                <a:effectLst/>
                <a:latin typeface="+mn-lt"/>
                <a:ea typeface="+mn-ea"/>
                <a:cs typeface="+mn-cs"/>
              </a:rPr>
              <a:t>Sin excepción, al determinar el vector es necesario revisar el historial operacional de la instalación, observando posibles mecanismos de contaminación,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que pudieran estar presentes y la distribución física de la actividad.</a:t>
            </a:r>
          </a:p>
          <a:p>
            <a:endParaRPr lang="en-GB" sz="1200" kern="1200" dirty="0">
              <a:solidFill>
                <a:schemeClr val="tx1"/>
              </a:solidFill>
              <a:effectLst/>
              <a:latin typeface="+mn-lt"/>
              <a:ea typeface="+mn-ea"/>
              <a:cs typeface="+mn-cs"/>
            </a:endParaRPr>
          </a:p>
          <a:p>
            <a:pPr hangingPunct="0"/>
            <a:r>
              <a:rPr lang="es-ES_tradnl" sz="1200" b="0" i="0" kern="1200" dirty="0">
                <a:solidFill>
                  <a:schemeClr val="tx1"/>
                </a:solidFill>
                <a:effectLst/>
                <a:latin typeface="+mn-lt"/>
                <a:ea typeface="+mn-ea"/>
                <a:cs typeface="+mn-cs"/>
              </a:rPr>
              <a:t>Cuando la fuente esté vinculada al combustible irradiado u otros materiales, se pueden utilizar códigos como FISPACT, FISPIN o ORIGEN para predecir las actividades relativas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producidos como resultado de la irradiación del combustible nuclear en un campo de neutrones.</a:t>
            </a:r>
          </a:p>
          <a:p>
            <a:endParaRPr lang="en-GB" sz="120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Si sólo se ha manejado un material radiactivo, el vector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es fácil de determinar.</a:t>
            </a:r>
          </a:p>
        </p:txBody>
      </p:sp>
      <p:sp>
        <p:nvSpPr>
          <p:cNvPr id="4" name="Platshållare för bildnummer 3"/>
          <p:cNvSpPr>
            <a:spLocks noGrp="1"/>
          </p:cNvSpPr>
          <p:nvPr>
            <p:ph type="sldNum" sz="quarter" idx="10"/>
          </p:nvPr>
        </p:nvSpPr>
        <p:spPr/>
        <p:txBody>
          <a:bodyPr/>
          <a:lstStyle/>
          <a:p>
            <a:fld id="{8E51C74B-B723-4FB8-A971-C9A2D6541F34}" type="slidenum">
              <a:rPr lang="sv-SE" smtClean="0"/>
              <a:t>45</a:t>
            </a:fld>
            <a:endParaRPr lang="sv-SE"/>
          </a:p>
        </p:txBody>
      </p:sp>
    </p:spTree>
    <p:extLst>
      <p:ext uri="{BB962C8B-B14F-4D97-AF65-F5344CB8AC3E}">
        <p14:creationId xmlns:p14="http://schemas.microsoft.com/office/powerpoint/2010/main" val="3301445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31DAA8A8-E5C4-4C62-B8AE-33FB1A5BF061}" type="slidenum">
              <a:rPr lang="en-US" altLang="en-US">
                <a:solidFill>
                  <a:prstClr val="black"/>
                </a:solidFill>
              </a:rPr>
              <a:pPr eaLnBrk="1" hangingPunct="1"/>
              <a:t>47</a:t>
            </a:fld>
            <a:endParaRPr lang="en-US" altLang="en-US">
              <a:solidFill>
                <a:prstClr val="black"/>
              </a:solidFill>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r>
              <a:rPr lang="es-ES_tradnl" sz="1200" b="0" i="0" kern="1200" dirty="0">
                <a:solidFill>
                  <a:schemeClr val="tx1"/>
                </a:solidFill>
                <a:effectLst/>
                <a:latin typeface="+mn-lt"/>
                <a:ea typeface="+mn-ea"/>
                <a:cs typeface="+mn-cs"/>
              </a:rPr>
              <a:t>Estas definiciones son de ICRP75:</a:t>
            </a:r>
          </a:p>
          <a:p>
            <a:pPr eaLnBrk="1" hangingPunct="1"/>
            <a:endParaRPr lang="pt-BR" sz="1200" b="0" i="0" kern="1200" dirty="0">
              <a:solidFill>
                <a:schemeClr val="tx1"/>
              </a:solidFill>
              <a:effectLst/>
              <a:latin typeface="+mn-lt"/>
              <a:ea typeface="+mn-ea"/>
              <a:cs typeface="+mn-cs"/>
            </a:endParaRPr>
          </a:p>
          <a:p>
            <a:pPr eaLnBrk="1" hangingPunct="1"/>
            <a:endParaRPr lang="es-ES_tradnl" sz="1200" b="0" i="0" kern="1200" dirty="0">
              <a:solidFill>
                <a:schemeClr val="tx1"/>
              </a:solidFill>
              <a:effectLst/>
              <a:latin typeface="+mn-lt"/>
              <a:ea typeface="+mn-ea"/>
              <a:cs typeface="+mn-cs"/>
            </a:endParaRPr>
          </a:p>
          <a:p>
            <a:pPr marL="457200" marR="0" lvl="1" indent="0" algn="l" defTabSz="914400" rtl="0" eaLnBrk="1" fontAlgn="auto" latinLnBrk="0" hangingPunct="0">
              <a:lnSpc>
                <a:spcPct val="100000"/>
              </a:lnSpc>
              <a:spcBef>
                <a:spcPts val="0"/>
              </a:spcBef>
              <a:spcAft>
                <a:spcPts val="0"/>
              </a:spcAft>
              <a:buClrTx/>
              <a:buSzTx/>
              <a:buFontTx/>
              <a:buNone/>
              <a:tabLst/>
              <a:defRPr/>
            </a:pPr>
            <a:r>
              <a:rPr lang="es-ES_tradnl" sz="1200" b="1" dirty="0"/>
              <a:t>Monitorización rutinaria </a:t>
            </a:r>
            <a:r>
              <a:rPr lang="es-ES_tradnl" sz="1200" b="0" i="0" kern="1200" dirty="0">
                <a:solidFill>
                  <a:schemeClr val="tx1"/>
                </a:solidFill>
                <a:effectLst/>
                <a:latin typeface="+mn-lt"/>
                <a:ea typeface="+mn-ea"/>
                <a:cs typeface="+mn-cs"/>
              </a:rPr>
              <a:t>está asociada con operaciones continuas y tiene la intención de demostrar que las condiciones de trabajo siguen siendo satisfactorias y cumplen los requisitos normativos;</a:t>
            </a:r>
          </a:p>
          <a:p>
            <a:pPr lvl="1" hangingPunct="0"/>
            <a:endParaRPr lang="pt-BR" sz="1200" b="0" i="0" kern="1200" dirty="0">
              <a:solidFill>
                <a:schemeClr val="tx1"/>
              </a:solidFill>
              <a:effectLst/>
              <a:latin typeface="+mn-lt"/>
              <a:ea typeface="+mn-ea"/>
              <a:cs typeface="+mn-cs"/>
            </a:endParaRPr>
          </a:p>
          <a:p>
            <a:pPr marL="457200" marR="0" lvl="1" indent="0" algn="l" defTabSz="914400" rtl="0" eaLnBrk="1" fontAlgn="auto" latinLnBrk="0" hangingPunct="0">
              <a:lnSpc>
                <a:spcPct val="100000"/>
              </a:lnSpc>
              <a:spcBef>
                <a:spcPts val="0"/>
              </a:spcBef>
              <a:spcAft>
                <a:spcPts val="0"/>
              </a:spcAft>
              <a:buClrTx/>
              <a:buSzTx/>
              <a:buFontTx/>
              <a:buNone/>
              <a:tabLst/>
              <a:defRPr/>
            </a:pPr>
            <a:r>
              <a:rPr lang="es-ES_tradnl" sz="1200" b="1" dirty="0"/>
              <a:t>Monitorización relacionada a la tarea</a:t>
            </a:r>
            <a:r>
              <a:rPr lang="en-GB" sz="1200" b="1" kern="12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se aplica a una operación específica, proporciona datos para respaldar las decisiones inmediatas sobre la gestión de la operación. También puede apoyar la optimización de la protección;</a:t>
            </a:r>
          </a:p>
          <a:p>
            <a:pPr marL="457200" marR="0" lvl="1" indent="0" algn="l" defTabSz="914400" rtl="0" eaLnBrk="1" fontAlgn="auto" latinLnBrk="0" hangingPunct="0">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lvl="1" hangingPunct="0"/>
            <a:r>
              <a:rPr lang="es-ES_tradnl" sz="1200" b="1" dirty="0"/>
              <a:t>Monitorización especial </a:t>
            </a:r>
            <a:r>
              <a:rPr lang="es-ES_tradnl" sz="1200" b="0" i="0" kern="1200" dirty="0">
                <a:solidFill>
                  <a:schemeClr val="tx1"/>
                </a:solidFill>
                <a:effectLst/>
                <a:latin typeface="+mn-lt"/>
                <a:ea typeface="+mn-ea"/>
                <a:cs typeface="+mn-cs"/>
              </a:rPr>
              <a:t>es de carácter investigativo y, por lo general, cubre una situación en el lugar de trabajo para la que se dispone de información insuficiente para demostrar un control adecuado. Se pretende proporcionar información detallada para aclarar cualquier problema y para definir procedimientos futuros. Normalmente debe llevarse a cabo en la etapa de puesta en marcha de nuevas instalaciones, después de modificaciones importantes de las instalaciones o procedimientos, o cuando las operaciones se están llevando a cabo en circunstancias anormales, como un accidente, y</a:t>
            </a:r>
          </a:p>
          <a:p>
            <a:pPr lvl="1" hangingPunct="0"/>
            <a:endParaRPr lang="es-ES_tradnl" sz="1200" kern="1200" dirty="0">
              <a:solidFill>
                <a:schemeClr val="tx1"/>
              </a:solidFill>
              <a:effectLst/>
              <a:latin typeface="+mn-lt"/>
              <a:ea typeface="+mn-ea"/>
              <a:cs typeface="+mn-cs"/>
            </a:endParaRPr>
          </a:p>
          <a:p>
            <a:pPr lvl="1" hangingPunct="0"/>
            <a:r>
              <a:rPr lang="es-ES_tradnl" sz="1200" b="1" dirty="0"/>
              <a:t>Monitorización </a:t>
            </a:r>
            <a:r>
              <a:rPr lang="es-ES_tradnl" b="1" dirty="0"/>
              <a:t>c</a:t>
            </a:r>
            <a:r>
              <a:rPr lang="es-ES_tradnl" sz="1200" b="1" dirty="0"/>
              <a:t>onfirmatoria</a:t>
            </a:r>
            <a:r>
              <a:rPr lang="en-GB" sz="1200" b="1" kern="12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se realiza cuando es necesario comprobar los supuestos hechos sobre las condiciones de exposición; por ejemplo, para confirmar la efectividad de las medidas de protección.</a:t>
            </a:r>
            <a:br>
              <a:rPr lang="en-US" sz="1200" b="1"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 </a:t>
            </a:r>
            <a:endParaRPr lang="es-ES_tradnl" sz="1100" kern="1200" dirty="0">
              <a:solidFill>
                <a:schemeClr val="tx1"/>
              </a:solidFill>
              <a:effectLst/>
              <a:latin typeface="+mn-lt"/>
              <a:ea typeface="+mn-ea"/>
              <a:cs typeface="+mn-cs"/>
            </a:endParaRPr>
          </a:p>
          <a:p>
            <a:pPr eaLnBrk="1" hangingPunct="1"/>
            <a:endParaRPr lang="fr-FR" altLang="en-US" baseline="0" dirty="0"/>
          </a:p>
        </p:txBody>
      </p:sp>
    </p:spTree>
    <p:extLst>
      <p:ext uri="{BB962C8B-B14F-4D97-AF65-F5344CB8AC3E}">
        <p14:creationId xmlns:p14="http://schemas.microsoft.com/office/powerpoint/2010/main" val="25374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31DAA8A8-E5C4-4C62-B8AE-33FB1A5BF061}" type="slidenum">
              <a:rPr lang="en-US" altLang="en-US">
                <a:solidFill>
                  <a:prstClr val="black"/>
                </a:solidFill>
              </a:rPr>
              <a:pPr eaLnBrk="1" hangingPunct="1"/>
              <a:t>48</a:t>
            </a:fld>
            <a:endParaRPr lang="en-US" altLang="en-US">
              <a:solidFill>
                <a:prstClr val="black"/>
              </a:solidFill>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fr-FR" altLang="en-US" baseline="0" dirty="0"/>
          </a:p>
        </p:txBody>
      </p:sp>
    </p:spTree>
    <p:extLst>
      <p:ext uri="{BB962C8B-B14F-4D97-AF65-F5344CB8AC3E}">
        <p14:creationId xmlns:p14="http://schemas.microsoft.com/office/powerpoint/2010/main" val="157148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altLang="pt-BR" dirty="0">
                <a:ea typeface="+mn-ea"/>
                <a:cs typeface="+mn-cs"/>
              </a:rPr>
              <a:t>La monitorización es más que simplemente medir:</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altLang="pt-BR" dirty="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Se debe entender lo que significa el valor de medición y qué hacer.</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alt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Por ejemplo, una medición de la actividad en el aire puede ser de 100 Bq/m</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 pero en realidad el equipo ha medido radón y sus productos de desintegración.</a:t>
            </a:r>
          </a:p>
          <a:p>
            <a:pPr marL="0" marR="0" indent="0" algn="l" defTabSz="914400" rtl="0" eaLnBrk="1" fontAlgn="auto" latinLnBrk="0" hangingPunct="1">
              <a:lnSpc>
                <a:spcPct val="100000"/>
              </a:lnSpc>
              <a:spcBef>
                <a:spcPts val="0"/>
              </a:spcBef>
              <a:spcAft>
                <a:spcPts val="0"/>
              </a:spcAft>
              <a:buClrTx/>
              <a:buSzTx/>
              <a:buFontTx/>
              <a:buNone/>
              <a:tabLst/>
              <a:defRPr/>
            </a:pPr>
            <a:endParaRPr lang="pt-BR" altLang="en-US" sz="1200" b="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altLang="pt-BR" dirty="0"/>
              <a:t>La monitorización requiere </a:t>
            </a:r>
            <a:r>
              <a:rPr lang="es-ES_tradnl" altLang="pt-BR" dirty="0">
                <a:ea typeface="+mn-ea"/>
                <a:cs typeface="+mn-cs"/>
              </a:rPr>
              <a:t>la interpretación de la medición y la evaluación de los resultados.</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baseline="0" dirty="0"/>
          </a:p>
        </p:txBody>
      </p:sp>
      <p:sp>
        <p:nvSpPr>
          <p:cNvPr id="4" name="Slide Number Placeholder 3"/>
          <p:cNvSpPr>
            <a:spLocks noGrp="1"/>
          </p:cNvSpPr>
          <p:nvPr>
            <p:ph type="sldNum" sz="quarter" idx="10"/>
          </p:nvPr>
        </p:nvSpPr>
        <p:spPr/>
        <p:txBody>
          <a:bodyPr/>
          <a:lstStyle/>
          <a:p>
            <a:fld id="{54D05437-913A-44E9-9FB7-536385B62583}" type="slidenum">
              <a:rPr lang="en-GB" smtClean="0"/>
              <a:t>17</a:t>
            </a:fld>
            <a:endParaRPr lang="en-GB"/>
          </a:p>
        </p:txBody>
      </p:sp>
    </p:spTree>
    <p:extLst>
      <p:ext uri="{BB962C8B-B14F-4D97-AF65-F5344CB8AC3E}">
        <p14:creationId xmlns:p14="http://schemas.microsoft.com/office/powerpoint/2010/main" val="3035220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hangingPunct="1"/>
            <a:r>
              <a:rPr lang="es-ES_tradnl" sz="1200" b="0" i="0" kern="1200" dirty="0">
                <a:solidFill>
                  <a:schemeClr val="tx1"/>
                </a:solidFill>
                <a:effectLst/>
                <a:latin typeface="+mn-lt"/>
                <a:ea typeface="+mn-ea"/>
                <a:cs typeface="+mn-cs"/>
              </a:rPr>
              <a:t>La frecuencia de la monitorización debe establecerse para permitir la confirmación de que las condiciones radiológicas son las previstas.</a:t>
            </a:r>
          </a:p>
          <a:p>
            <a:pPr fontAlgn="auto" hangingPunct="1"/>
            <a:r>
              <a:rPr lang="en-US"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Cuando no se esperan alteraciones sustanciales en el blindaje o en el proceso, la monitorización rutinaria sólo debe utilizarse ocasionalmente para fines de comprobación. Para situaciones muy estables, en áreas de baja tasa de dosis y baja ocupación, los intervalos de monitoreo pueden ser semanas o meses.</a:t>
            </a:r>
          </a:p>
          <a:p>
            <a:pPr marL="0" indent="0" fontAlgn="auto" hangingPunct="1">
              <a:buFont typeface="Arial" panose="020B0604020202020204" pitchFamily="34" charset="0"/>
              <a:buNone/>
            </a:pPr>
            <a:endParaRPr lang="es-ES_tradnl" sz="1200" kern="120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Cuando se esperan cambios en el campo de radiación, pero es improbable que sean rápidos o severos, los controles periódicos u ocasionales, principalmente en lugares previamente establecidos, generalmente darán una advertencia suficiente y oportuna de las condiciones de deterioro. La frecuencia de monitorización rutinaria en este caso puede ser diaria, semanal o mensual, dependiendo de la frecuencia de la operación, la ocupación del área o la importancia del cambio,</a:t>
            </a:r>
            <a:r>
              <a:rPr lang="es-ES_tradnl" sz="1200" b="0" i="0" kern="1200" baseline="0" dirty="0">
                <a:solidFill>
                  <a:schemeClr val="tx1"/>
                </a:solidFill>
                <a:effectLst/>
                <a:latin typeface="+mn-lt"/>
                <a:ea typeface="+mn-ea"/>
                <a:cs typeface="+mn-cs"/>
              </a:rPr>
              <a:t> y</a:t>
            </a:r>
            <a:endParaRPr lang="es-ES_tradnl" sz="1200" b="0" i="0" kern="1200" dirty="0">
              <a:solidFill>
                <a:schemeClr val="tx1"/>
              </a:solidFill>
              <a:effectLst/>
              <a:latin typeface="+mn-lt"/>
              <a:ea typeface="+mn-ea"/>
              <a:cs typeface="+mn-cs"/>
            </a:endParaRPr>
          </a:p>
          <a:p>
            <a:pPr marL="171450" indent="-171450" fontAlgn="auto" hangingPunct="1">
              <a:buFont typeface="Arial" panose="020B0604020202020204" pitchFamily="34" charset="0"/>
              <a:buChar char="•"/>
            </a:pPr>
            <a:endParaRPr lang="pt-BR" sz="1200" b="0" i="0" kern="120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dirty="0">
                <a:solidFill>
                  <a:schemeClr val="tx1"/>
                </a:solidFill>
                <a:effectLst/>
                <a:latin typeface="+mn-lt"/>
                <a:ea typeface="+mn-ea"/>
                <a:cs typeface="+mn-cs"/>
              </a:rPr>
              <a:t>Cuando los aumentos repentinos inesperados de la exposición puedan causar una dosis significativa se debe prever la monitorización continua de las exposiciones. Esto puede ser </a:t>
            </a:r>
            <a:r>
              <a:rPr lang="en-US" sz="1200" b="0" i="0" kern="1200" dirty="0" err="1">
                <a:solidFill>
                  <a:schemeClr val="tx1"/>
                </a:solidFill>
                <a:effectLst/>
                <a:latin typeface="+mn-lt"/>
                <a:ea typeface="+mn-ea"/>
                <a:cs typeface="+mn-cs"/>
              </a:rPr>
              <a:t>m</a:t>
            </a:r>
            <a:r>
              <a:rPr lang="en-US" sz="1200" dirty="0" err="1"/>
              <a:t>onitorización</a:t>
            </a:r>
            <a:r>
              <a:rPr lang="es-ES_tradnl" sz="1200" b="0" i="0" kern="1200" dirty="0">
                <a:solidFill>
                  <a:schemeClr val="tx1"/>
                </a:solidFill>
                <a:effectLst/>
                <a:latin typeface="+mn-lt"/>
                <a:ea typeface="+mn-ea"/>
                <a:cs typeface="+mn-cs"/>
              </a:rPr>
              <a:t> continua usando un monitor portable de radiación. Por ejemplo en radiografía industrial in situ, la supervisión se debe realizar cada vez que la fuente es herida hacia afuera y cada vez que la fuente se vuelta . En un proceso de instalación, puede requerirse el uso del equipo de monitoreo de radiación instalado.</a:t>
            </a:r>
          </a:p>
          <a:p>
            <a:pPr fontAlgn="auto" hangingPunct="1"/>
            <a:r>
              <a:rPr lang="en-US" sz="1200"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4D05437-913A-44E9-9FB7-536385B62583}" type="slidenum">
              <a:rPr lang="en-GB" smtClean="0"/>
              <a:t>49</a:t>
            </a:fld>
            <a:endParaRPr lang="en-GB" dirty="0"/>
          </a:p>
        </p:txBody>
      </p:sp>
    </p:spTree>
    <p:extLst>
      <p:ext uri="{BB962C8B-B14F-4D97-AF65-F5344CB8AC3E}">
        <p14:creationId xmlns:p14="http://schemas.microsoft.com/office/powerpoint/2010/main" val="1984940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El tipo, la frecuencia y la ubicación de la monitorización de la contaminación superficial está detallado en la lección 5.</a:t>
            </a:r>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53</a:t>
            </a:fld>
            <a:endParaRPr lang="en-GB" dirty="0"/>
          </a:p>
        </p:txBody>
      </p:sp>
    </p:spTree>
    <p:extLst>
      <p:ext uri="{BB962C8B-B14F-4D97-AF65-F5344CB8AC3E}">
        <p14:creationId xmlns:p14="http://schemas.microsoft.com/office/powerpoint/2010/main" val="8296348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54</a:t>
            </a:fld>
            <a:endParaRPr lang="en-GB" dirty="0"/>
          </a:p>
        </p:txBody>
      </p:sp>
    </p:spTree>
    <p:extLst>
      <p:ext uri="{BB962C8B-B14F-4D97-AF65-F5344CB8AC3E}">
        <p14:creationId xmlns:p14="http://schemas.microsoft.com/office/powerpoint/2010/main" val="1969659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hangingPunct="1"/>
            <a:r>
              <a:rPr lang="en-US" sz="1200" b="1" kern="1200" dirty="0">
                <a:solidFill>
                  <a:schemeClr val="tx1"/>
                </a:solidFill>
                <a:effectLst/>
                <a:latin typeface="+mn-lt"/>
                <a:ea typeface="+mn-ea"/>
                <a:cs typeface="+mn-cs"/>
              </a:rPr>
              <a:t> </a:t>
            </a:r>
            <a:endParaRPr lang="es-ES_tradnl" sz="1200" kern="1200" dirty="0">
              <a:solidFill>
                <a:schemeClr val="tx1"/>
              </a:solidFill>
              <a:effectLst/>
              <a:latin typeface="+mn-lt"/>
              <a:ea typeface="+mn-ea"/>
              <a:cs typeface="+mn-cs"/>
            </a:endParaRPr>
          </a:p>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55</a:t>
            </a:fld>
            <a:endParaRPr lang="en-GB" dirty="0"/>
          </a:p>
        </p:txBody>
      </p:sp>
    </p:spTree>
    <p:extLst>
      <p:ext uri="{BB962C8B-B14F-4D97-AF65-F5344CB8AC3E}">
        <p14:creationId xmlns:p14="http://schemas.microsoft.com/office/powerpoint/2010/main" val="821098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56</a:t>
            </a:fld>
            <a:endParaRPr lang="en-GB"/>
          </a:p>
        </p:txBody>
      </p:sp>
    </p:spTree>
    <p:extLst>
      <p:ext uri="{BB962C8B-B14F-4D97-AF65-F5344CB8AC3E}">
        <p14:creationId xmlns:p14="http://schemas.microsoft.com/office/powerpoint/2010/main" val="2533598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57</a:t>
            </a:fld>
            <a:endParaRPr lang="en-GB"/>
          </a:p>
        </p:txBody>
      </p:sp>
    </p:spTree>
    <p:extLst>
      <p:ext uri="{BB962C8B-B14F-4D97-AF65-F5344CB8AC3E}">
        <p14:creationId xmlns:p14="http://schemas.microsoft.com/office/powerpoint/2010/main" val="3831945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El tipo, la frecuencia y la ubicación de la monitorización del aire está detallado en la lección 6.</a:t>
            </a:r>
            <a:endParaRPr lang="es-ES_tradnl" dirty="0"/>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58</a:t>
            </a:fld>
            <a:endParaRPr lang="en-GB"/>
          </a:p>
        </p:txBody>
      </p:sp>
    </p:spTree>
    <p:extLst>
      <p:ext uri="{BB962C8B-B14F-4D97-AF65-F5344CB8AC3E}">
        <p14:creationId xmlns:p14="http://schemas.microsoft.com/office/powerpoint/2010/main" val="37970669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fr-FR" altLang="en-US" dirty="0"/>
          </a:p>
          <a:p>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54D05437-913A-44E9-9FB7-536385B62583}" type="slidenum">
              <a:rPr lang="en-GB" smtClean="0"/>
              <a:t>60</a:t>
            </a:fld>
            <a:endParaRPr lang="en-GB"/>
          </a:p>
        </p:txBody>
      </p:sp>
    </p:spTree>
    <p:extLst>
      <p:ext uri="{BB962C8B-B14F-4D97-AF65-F5344CB8AC3E}">
        <p14:creationId xmlns:p14="http://schemas.microsoft.com/office/powerpoint/2010/main" val="28067658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ES_tradnl" sz="1200" b="0" i="0" kern="1200" dirty="0">
                <a:solidFill>
                  <a:schemeClr val="tx1"/>
                </a:solidFill>
                <a:effectLst/>
                <a:latin typeface="+mn-lt"/>
                <a:ea typeface="+mn-ea"/>
                <a:cs typeface="+mn-cs"/>
              </a:rPr>
              <a:t>Los números 1 a 10 identifican los puntos de medición de la contaminación superficial. Puntos adicionales pueden ser en grifos de agua, manijas de la puerta, teclados, etc. También se puede monitorear fuera del laboratorio.</a:t>
            </a:r>
          </a:p>
          <a:p>
            <a:pPr eaLnBrk="1" hangingPunct="1"/>
            <a:endParaRPr lang="fr-FR" altLang="en-US" baseline="0" dirty="0"/>
          </a:p>
          <a:p>
            <a:pPr eaLnBrk="1" hangingPunct="1"/>
            <a:r>
              <a:rPr lang="es-ES_tradnl" altLang="en-US" noProof="0" dirty="0"/>
              <a:t>CAM: </a:t>
            </a:r>
            <a:r>
              <a:rPr lang="es-ES_tradnl" altLang="en-US" sz="1200" noProof="0" dirty="0"/>
              <a:t>Medición del aire en tiempo real (continua) </a:t>
            </a:r>
          </a:p>
          <a:p>
            <a:pPr eaLnBrk="1" hangingPunct="1"/>
            <a:r>
              <a:rPr lang="es-ES_tradnl" altLang="en-US" noProof="0" dirty="0"/>
              <a:t>HFM: </a:t>
            </a:r>
            <a:r>
              <a:rPr lang="es-ES_tradnl" altLang="en-US" sz="1200" b="0" i="0" kern="1200" noProof="0" dirty="0">
                <a:solidFill>
                  <a:schemeClr val="tx1"/>
                </a:solidFill>
                <a:effectLst/>
                <a:latin typeface="+mn-lt"/>
                <a:ea typeface="+mn-ea"/>
                <a:cs typeface="+mn-cs"/>
              </a:rPr>
              <a:t>M</a:t>
            </a:r>
            <a:r>
              <a:rPr lang="es-ES_tradnl" sz="1200" b="0" i="0" kern="1200" noProof="0" dirty="0">
                <a:solidFill>
                  <a:schemeClr val="tx1"/>
                </a:solidFill>
                <a:effectLst/>
                <a:latin typeface="+mn-lt"/>
                <a:ea typeface="+mn-ea"/>
                <a:cs typeface="+mn-cs"/>
              </a:rPr>
              <a:t>onitores de contaminación mano-pie-ropa.</a:t>
            </a:r>
          </a:p>
          <a:p>
            <a:pPr eaLnBrk="1" hangingPunct="1"/>
            <a:endParaRPr lang="es-ES_tradnl" altLang="en-US" noProof="0" dirty="0"/>
          </a:p>
          <a:p>
            <a:pPr eaLnBrk="1" hangingPunct="1"/>
            <a:r>
              <a:rPr lang="es-ES_tradnl" sz="1200" b="0" i="0" kern="1200" noProof="0" dirty="0">
                <a:solidFill>
                  <a:schemeClr val="tx1"/>
                </a:solidFill>
                <a:effectLst/>
                <a:latin typeface="+mn-lt"/>
                <a:ea typeface="+mn-ea"/>
                <a:cs typeface="+mn-cs"/>
              </a:rPr>
              <a:t>Imprima esta diapositiva y añada puntos de monitorización de la tasa de dosis-en áreas ocupacionales-en campanas de humo, en áreas de almacenamiento, en sifones de fregadero, en la entrada al laboratorio, en paredes fuera del laboratorio, etc.</a:t>
            </a:r>
          </a:p>
          <a:p>
            <a:pPr eaLnBrk="1" hangingPunct="1"/>
            <a:endParaRPr lang="es-ES_tradnl" sz="1200" b="0" i="0" kern="1200" baseline="0" noProof="0" dirty="0">
              <a:solidFill>
                <a:schemeClr val="tx1"/>
              </a:solidFill>
              <a:effectLst/>
              <a:latin typeface="+mn-lt"/>
              <a:ea typeface="+mn-ea"/>
              <a:cs typeface="+mn-cs"/>
            </a:endParaRPr>
          </a:p>
          <a:p>
            <a:pPr eaLnBrk="1" hangingPunct="1"/>
            <a:r>
              <a:rPr lang="es-ES_tradnl" sz="1200" b="0" i="0" kern="1200" noProof="0" dirty="0">
                <a:solidFill>
                  <a:schemeClr val="tx1"/>
                </a:solidFill>
                <a:effectLst/>
                <a:latin typeface="+mn-lt"/>
                <a:ea typeface="+mn-ea"/>
                <a:cs typeface="+mn-cs"/>
              </a:rPr>
              <a:t>¿Y la frecuencia de medición? </a:t>
            </a:r>
            <a:r>
              <a:rPr lang="es-ES_tradnl" altLang="en-US" sz="1200" b="0" i="0" kern="1200" baseline="0" noProof="0" dirty="0">
                <a:solidFill>
                  <a:schemeClr val="tx1"/>
                </a:solidFill>
                <a:effectLst/>
                <a:latin typeface="+mn-lt"/>
                <a:ea typeface="+mn-ea"/>
                <a:cs typeface="+mn-cs"/>
              </a:rPr>
              <a:t>Posibilidades:</a:t>
            </a:r>
            <a:endParaRPr lang="es-ES_tradnl" altLang="en-US" baseline="0" noProof="0" dirty="0"/>
          </a:p>
          <a:p>
            <a:pPr eaLnBrk="1" hangingPunct="1"/>
            <a:endParaRPr lang="es-ES_tradnl" altLang="en-US" baseline="0" noProof="0" dirty="0"/>
          </a:p>
          <a:p>
            <a:pPr marL="609600" indent="-609600" algn="just" eaLnBrk="1" hangingPunct="1">
              <a:buFont typeface="Wingdings" panose="05000000000000000000" pitchFamily="2" charset="2"/>
              <a:buChar char="§"/>
            </a:pPr>
            <a:r>
              <a:rPr lang="es-ES_tradnl" altLang="en-US" sz="1200" b="0" noProof="0" dirty="0">
                <a:solidFill>
                  <a:schemeClr val="tx1"/>
                </a:solidFill>
              </a:rPr>
              <a:t>tasa de dosis (semanal);</a:t>
            </a:r>
          </a:p>
          <a:p>
            <a:pPr marL="609600" indent="-609600" algn="just" eaLnBrk="1" hangingPunct="1">
              <a:buFont typeface="Wingdings" panose="05000000000000000000" pitchFamily="2" charset="2"/>
              <a:buChar char="§"/>
            </a:pPr>
            <a:r>
              <a:rPr lang="es-ES_tradnl" altLang="en-US" sz="1200" b="0" noProof="0" dirty="0"/>
              <a:t>contaminación de superficie (semanal);</a:t>
            </a:r>
          </a:p>
          <a:p>
            <a:pPr marL="609600" marR="0" indent="-6096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s-ES_tradnl" sz="1200" b="0" i="0" kern="1200" dirty="0">
                <a:solidFill>
                  <a:schemeClr val="tx1"/>
                </a:solidFill>
                <a:effectLst/>
                <a:latin typeface="+mn-lt"/>
                <a:ea typeface="+mn-ea"/>
                <a:cs typeface="+mn-cs"/>
              </a:rPr>
              <a:t>se puede hacer mediciones diarias de frotación de área grande en la salida del laboratorio y en campanas de humo</a:t>
            </a:r>
            <a:r>
              <a:rPr lang="es-ES_tradnl" sz="1200" b="0" i="0" kern="1200" baseline="0" noProof="0" dirty="0">
                <a:solidFill>
                  <a:schemeClr val="tx1"/>
                </a:solidFill>
                <a:effectLst/>
                <a:latin typeface="+mn-lt"/>
                <a:ea typeface="+mn-ea"/>
                <a:cs typeface="+mn-cs"/>
              </a:rPr>
              <a:t>;</a:t>
            </a:r>
            <a:endParaRPr lang="es-ES_tradnl" altLang="en-US" baseline="0" noProof="0" dirty="0"/>
          </a:p>
          <a:p>
            <a:pPr marL="609600" indent="-609600" algn="just" eaLnBrk="1" hangingPunct="1">
              <a:buFont typeface="Wingdings" panose="05000000000000000000" pitchFamily="2" charset="2"/>
              <a:buChar char="§"/>
            </a:pPr>
            <a:r>
              <a:rPr lang="es-ES_tradnl" altLang="en-US" sz="1200" b="0" noProof="0" dirty="0"/>
              <a:t>contaminación del aire (continua),</a:t>
            </a:r>
            <a:r>
              <a:rPr lang="es-ES_tradnl" altLang="en-US" sz="1200" b="0" baseline="0" noProof="0" dirty="0"/>
              <a:t> y</a:t>
            </a:r>
            <a:endParaRPr lang="es-ES_tradnl" altLang="en-US" sz="1200" b="0" noProof="0" dirty="0"/>
          </a:p>
          <a:p>
            <a:pPr marL="609600" indent="-609600" algn="just" eaLnBrk="1" hangingPunct="1">
              <a:buFont typeface="Wingdings" panose="05000000000000000000" pitchFamily="2" charset="2"/>
              <a:buChar char="§"/>
            </a:pPr>
            <a:r>
              <a:rPr lang="es-ES_tradnl" sz="1200" b="0" i="0" kern="1200" noProof="0" dirty="0">
                <a:solidFill>
                  <a:schemeClr val="tx1"/>
                </a:solidFill>
                <a:effectLst/>
                <a:latin typeface="+mn-lt"/>
                <a:ea typeface="+mn-ea"/>
                <a:cs typeface="+mn-cs"/>
              </a:rPr>
              <a:t>contaminación mano-pie-ropa </a:t>
            </a:r>
            <a:r>
              <a:rPr lang="es-ES_tradnl" altLang="en-US" sz="1200" b="0" noProof="0" dirty="0"/>
              <a:t>(siempre).</a:t>
            </a:r>
          </a:p>
          <a:p>
            <a:pPr eaLnBrk="1" hangingPunct="1"/>
            <a:endParaRPr lang="es-ES_tradnl" noProof="0" dirty="0"/>
          </a:p>
        </p:txBody>
      </p:sp>
      <p:sp>
        <p:nvSpPr>
          <p:cNvPr id="4" name="Slide Number Placeholder 3"/>
          <p:cNvSpPr>
            <a:spLocks noGrp="1"/>
          </p:cNvSpPr>
          <p:nvPr>
            <p:ph type="sldNum" sz="quarter" idx="10"/>
          </p:nvPr>
        </p:nvSpPr>
        <p:spPr/>
        <p:txBody>
          <a:bodyPr/>
          <a:lstStyle/>
          <a:p>
            <a:fld id="{54D05437-913A-44E9-9FB7-536385B62583}" type="slidenum">
              <a:rPr lang="en-GB" smtClean="0"/>
              <a:t>61</a:t>
            </a:fld>
            <a:endParaRPr lang="en-GB"/>
          </a:p>
        </p:txBody>
      </p:sp>
    </p:spTree>
    <p:extLst>
      <p:ext uri="{BB962C8B-B14F-4D97-AF65-F5344CB8AC3E}">
        <p14:creationId xmlns:p14="http://schemas.microsoft.com/office/powerpoint/2010/main" val="39903888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62</a:t>
            </a:fld>
            <a:endParaRPr lang="en-GB"/>
          </a:p>
        </p:txBody>
      </p:sp>
    </p:spTree>
    <p:extLst>
      <p:ext uri="{BB962C8B-B14F-4D97-AF65-F5344CB8AC3E}">
        <p14:creationId xmlns:p14="http://schemas.microsoft.com/office/powerpoint/2010/main" val="1445382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31E24226-109D-4DB5-AB3C-B62FE1CA9EAD}" type="slidenum">
              <a:rPr lang="en-US" altLang="en-US">
                <a:solidFill>
                  <a:prstClr val="black"/>
                </a:solidFill>
              </a:rPr>
              <a:pPr eaLnBrk="1" hangingPunct="1"/>
              <a:t>18</a:t>
            </a:fld>
            <a:endParaRPr lang="en-US" alt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 MLT debe llevarse a cabo en todos los lugares donde se realicen trabajos con radiación.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El TECDOC </a:t>
            </a:r>
            <a:r>
              <a:rPr lang="es-ES_tradnl" sz="1200" b="0" i="0" kern="1200" dirty="0">
                <a:solidFill>
                  <a:srgbClr val="FF0000"/>
                </a:solidFill>
                <a:effectLst/>
                <a:latin typeface="+mn-lt"/>
                <a:ea typeface="+mn-ea"/>
                <a:cs typeface="+mn-cs"/>
              </a:rPr>
              <a:t>del </a:t>
            </a:r>
            <a:r>
              <a:rPr lang="es-ES_tradnl" sz="1200" b="0" i="0" kern="1200" dirty="0">
                <a:solidFill>
                  <a:schemeClr val="tx1"/>
                </a:solidFill>
                <a:effectLst/>
                <a:latin typeface="+mn-lt"/>
                <a:ea typeface="+mn-ea"/>
                <a:cs typeface="+mn-cs"/>
              </a:rPr>
              <a:t>OIEA sobre MLT proporciona detalles de objetivos, propósitos y métodos para establecer el MLT como parte del programa de protección radiológica en cualquier instalación nuclear.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Las guías en Español del OIEA [RS-G-1.2 y RS-G-1.3] proporcionan criterios y metodología para la m</a:t>
            </a:r>
            <a:r>
              <a:rPr lang="es-ES" altLang="en-US" sz="1200" b="0" dirty="0" err="1"/>
              <a:t>onitorización</a:t>
            </a:r>
            <a:r>
              <a:rPr lang="es-ES" altLang="en-US" sz="1200" b="0" dirty="0"/>
              <a:t> </a:t>
            </a:r>
            <a:r>
              <a:rPr lang="es-ES_tradnl" sz="1200" b="0" i="0" kern="1200" dirty="0">
                <a:solidFill>
                  <a:schemeClr val="tx1"/>
                </a:solidFill>
                <a:effectLst/>
                <a:latin typeface="+mn-lt"/>
                <a:ea typeface="+mn-ea"/>
                <a:cs typeface="+mn-cs"/>
              </a:rPr>
              <a:t>individual de trabajadores que están expuestos a fuentes de radiación tanto externa como interna.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Occupational Radiation Protection DRAFT SAFETY GUIDE DS453.</a:t>
            </a:r>
            <a:endParaRPr lang="es-ES_tradnl"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02616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63</a:t>
            </a:fld>
            <a:endParaRPr lang="en-GB"/>
          </a:p>
        </p:txBody>
      </p:sp>
    </p:spTree>
    <p:extLst>
      <p:ext uri="{BB962C8B-B14F-4D97-AF65-F5344CB8AC3E}">
        <p14:creationId xmlns:p14="http://schemas.microsoft.com/office/powerpoint/2010/main" val="17011955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 figura muestra una tienda temporal utilizada para las operaciones de descontaminación. Un sistema de filtración móvil, un monitor portátil de aire en la tienda y un segundo monitor portátil que se encuentra fuera de la tienda para detectar la posible propagación de la contaminación. </a:t>
            </a: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Si no se utiliza un monitor continuo, se debe cambiar el filtro de aire para cada turno de trabajo</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67</a:t>
            </a:fld>
            <a:endParaRPr lang="en-GB"/>
          </a:p>
        </p:txBody>
      </p:sp>
    </p:spTree>
    <p:extLst>
      <p:ext uri="{BB962C8B-B14F-4D97-AF65-F5344CB8AC3E}">
        <p14:creationId xmlns:p14="http://schemas.microsoft.com/office/powerpoint/2010/main" val="14263142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fr-FR" altLang="en-US" dirty="0"/>
          </a:p>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68</a:t>
            </a:fld>
            <a:endParaRPr lang="en-GB"/>
          </a:p>
        </p:txBody>
      </p:sp>
    </p:spTree>
    <p:extLst>
      <p:ext uri="{BB962C8B-B14F-4D97-AF65-F5344CB8AC3E}">
        <p14:creationId xmlns:p14="http://schemas.microsoft.com/office/powerpoint/2010/main" val="4689717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70</a:t>
            </a:fld>
            <a:endParaRPr lang="en-GB"/>
          </a:p>
        </p:txBody>
      </p:sp>
    </p:spTree>
    <p:extLst>
      <p:ext uri="{BB962C8B-B14F-4D97-AF65-F5344CB8AC3E}">
        <p14:creationId xmlns:p14="http://schemas.microsoft.com/office/powerpoint/2010/main" val="29450834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71</a:t>
            </a:fld>
            <a:endParaRPr lang="en-GB"/>
          </a:p>
        </p:txBody>
      </p:sp>
    </p:spTree>
    <p:extLst>
      <p:ext uri="{BB962C8B-B14F-4D97-AF65-F5344CB8AC3E}">
        <p14:creationId xmlns:p14="http://schemas.microsoft.com/office/powerpoint/2010/main" val="13611453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72</a:t>
            </a:fld>
            <a:endParaRPr lang="en-GB"/>
          </a:p>
        </p:txBody>
      </p:sp>
    </p:spTree>
    <p:extLst>
      <p:ext uri="{BB962C8B-B14F-4D97-AF65-F5344CB8AC3E}">
        <p14:creationId xmlns:p14="http://schemas.microsoft.com/office/powerpoint/2010/main" val="28376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449EE083-6F47-4447-BA3F-77C45F7B8E6F}" type="slidenum">
              <a:rPr lang="en-US" altLang="en-US">
                <a:solidFill>
                  <a:prstClr val="black"/>
                </a:solidFill>
              </a:rPr>
              <a:pPr eaLnBrk="1" hangingPunct="1"/>
              <a:t>19</a:t>
            </a:fld>
            <a:endParaRPr lang="en-US" altLang="en-US">
              <a:solidFill>
                <a:prstClr val="black"/>
              </a:solidFill>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fr-FR" altLang="en-US" dirty="0"/>
          </a:p>
        </p:txBody>
      </p:sp>
    </p:spTree>
    <p:extLst>
      <p:ext uri="{BB962C8B-B14F-4D97-AF65-F5344CB8AC3E}">
        <p14:creationId xmlns:p14="http://schemas.microsoft.com/office/powerpoint/2010/main" val="1268206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21</a:t>
            </a:fld>
            <a:endParaRPr lang="en-GB" dirty="0"/>
          </a:p>
        </p:txBody>
      </p:sp>
    </p:spTree>
    <p:extLst>
      <p:ext uri="{BB962C8B-B14F-4D97-AF65-F5344CB8AC3E}">
        <p14:creationId xmlns:p14="http://schemas.microsoft.com/office/powerpoint/2010/main" val="1535455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hangingPunct="1"/>
            <a:r>
              <a:rPr lang="es-ES_tradnl" sz="1200" b="0" i="0" kern="1200" noProof="0" dirty="0">
                <a:solidFill>
                  <a:schemeClr val="tx1"/>
                </a:solidFill>
                <a:effectLst/>
                <a:latin typeface="+mn-lt"/>
                <a:ea typeface="+mn-ea"/>
                <a:cs typeface="+mn-cs"/>
              </a:rPr>
              <a:t>El primer paso en el diseño es determinar los requisitos del programa.</a:t>
            </a:r>
          </a:p>
          <a:p>
            <a:pPr fontAlgn="auto" hangingPunct="1"/>
            <a:endParaRPr lang="es-ES_tradnl" sz="1200" kern="1200" noProof="0" dirty="0">
              <a:solidFill>
                <a:schemeClr val="tx1"/>
              </a:solidFill>
              <a:effectLst/>
              <a:latin typeface="+mn-lt"/>
              <a:ea typeface="+mn-ea"/>
              <a:cs typeface="+mn-cs"/>
            </a:endParaRPr>
          </a:p>
          <a:p>
            <a:pPr fontAlgn="auto" hangingPunct="1"/>
            <a:r>
              <a:rPr lang="es-ES_tradnl" sz="1200" b="0" i="0" kern="1200" noProof="0" dirty="0">
                <a:solidFill>
                  <a:schemeClr val="tx1"/>
                </a:solidFill>
                <a:effectLst/>
                <a:latin typeface="+mn-lt"/>
                <a:ea typeface="+mn-ea"/>
                <a:cs typeface="+mn-cs"/>
              </a:rPr>
              <a:t>Estos se determinan generalmente por las regulaciones vigentes, los requisitos de licencia de la práctica, y la necesidad de protección legal.</a:t>
            </a:r>
          </a:p>
          <a:p>
            <a:pPr fontAlgn="auto" hangingPunct="1"/>
            <a:endParaRPr lang="es-ES_tradnl" sz="1200" kern="1200" noProof="0" dirty="0">
              <a:solidFill>
                <a:schemeClr val="tx1"/>
              </a:solidFill>
              <a:effectLst/>
              <a:latin typeface="+mn-lt"/>
              <a:ea typeface="+mn-ea"/>
              <a:cs typeface="+mn-cs"/>
            </a:endParaRPr>
          </a:p>
          <a:p>
            <a:pPr fontAlgn="auto" hangingPunct="1"/>
            <a:r>
              <a:rPr lang="es-ES_tradnl" sz="1200" b="0" i="0" kern="1200" noProof="0" dirty="0">
                <a:solidFill>
                  <a:schemeClr val="tx1"/>
                </a:solidFill>
                <a:effectLst/>
                <a:latin typeface="+mn-lt"/>
                <a:ea typeface="+mn-ea"/>
                <a:cs typeface="+mn-cs"/>
              </a:rPr>
              <a:t>El segundo paso es evaluar las condiciones radiológicas:</a:t>
            </a:r>
          </a:p>
          <a:p>
            <a:pPr fontAlgn="auto" hangingPunct="1"/>
            <a:endParaRPr lang="es-ES_tradnl" sz="1200" b="0" i="0" kern="1200" noProof="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noProof="0" dirty="0">
                <a:solidFill>
                  <a:schemeClr val="tx1"/>
                </a:solidFill>
                <a:effectLst/>
                <a:latin typeface="+mn-lt"/>
                <a:ea typeface="+mn-ea"/>
                <a:cs typeface="+mn-cs"/>
              </a:rPr>
              <a:t>actividad de fuentes selladas,</a:t>
            </a:r>
            <a:r>
              <a:rPr lang="es-ES_tradnl" sz="1200" b="0" i="0" kern="1200" baseline="0" noProof="0" dirty="0">
                <a:solidFill>
                  <a:schemeClr val="tx1"/>
                </a:solidFill>
                <a:effectLst/>
                <a:latin typeface="+mn-lt"/>
                <a:ea typeface="+mn-ea"/>
                <a:cs typeface="+mn-cs"/>
              </a:rPr>
              <a:t> y</a:t>
            </a:r>
            <a:endParaRPr lang="es-ES_tradnl" sz="1200" kern="1200" noProof="0" dirty="0">
              <a:solidFill>
                <a:schemeClr val="tx1"/>
              </a:solidFill>
              <a:effectLst/>
              <a:latin typeface="+mn-lt"/>
              <a:ea typeface="+mn-ea"/>
              <a:cs typeface="+mn-cs"/>
            </a:endParaRPr>
          </a:p>
          <a:p>
            <a:pPr marL="171450" indent="-171450" fontAlgn="auto" hangingPunct="1">
              <a:buFont typeface="Arial" panose="020B0604020202020204" pitchFamily="34" charset="0"/>
              <a:buChar char="•"/>
            </a:pPr>
            <a:r>
              <a:rPr lang="es-ES_tradnl" sz="1200" b="0" i="0" kern="1200" noProof="0" dirty="0" err="1">
                <a:solidFill>
                  <a:schemeClr val="tx1"/>
                </a:solidFill>
                <a:effectLst/>
                <a:latin typeface="+mn-lt"/>
                <a:ea typeface="+mn-ea"/>
                <a:cs typeface="+mn-cs"/>
              </a:rPr>
              <a:t>radionucleidos</a:t>
            </a:r>
            <a:r>
              <a:rPr lang="es-ES_tradnl" sz="1200" b="0" i="0" kern="1200" noProof="0" dirty="0">
                <a:solidFill>
                  <a:schemeClr val="tx1"/>
                </a:solidFill>
                <a:effectLst/>
                <a:latin typeface="+mn-lt"/>
                <a:ea typeface="+mn-ea"/>
                <a:cs typeface="+mn-cs"/>
              </a:rPr>
              <a:t> presentes, energías, vidas medias, actividades, distribución de tamaño de partícula para aerosoles, y otros factores relevantes para la incorporación.</a:t>
            </a:r>
            <a:endParaRPr lang="es-ES_tradnl" sz="1200" kern="1200" noProof="0" dirty="0">
              <a:solidFill>
                <a:schemeClr val="tx1"/>
              </a:solidFill>
              <a:effectLst/>
              <a:latin typeface="+mn-lt"/>
              <a:ea typeface="+mn-ea"/>
              <a:cs typeface="+mn-cs"/>
            </a:endParaRPr>
          </a:p>
          <a:p>
            <a:pPr fontAlgn="auto" hangingPunct="1"/>
            <a:r>
              <a:rPr lang="es-ES_tradnl" sz="1200" kern="1200" noProof="0" dirty="0">
                <a:solidFill>
                  <a:schemeClr val="tx1"/>
                </a:solidFill>
                <a:effectLst/>
                <a:latin typeface="+mn-lt"/>
                <a:ea typeface="+mn-ea"/>
                <a:cs typeface="+mn-cs"/>
              </a:rPr>
              <a:t> </a:t>
            </a:r>
          </a:p>
          <a:p>
            <a:pPr fontAlgn="auto" hangingPunct="1"/>
            <a:r>
              <a:rPr lang="es-ES_tradnl" sz="1200" b="0" i="0" kern="1200" dirty="0">
                <a:solidFill>
                  <a:schemeClr val="tx1"/>
                </a:solidFill>
                <a:effectLst/>
                <a:latin typeface="+mn-lt"/>
                <a:ea typeface="+mn-ea"/>
                <a:cs typeface="+mn-cs"/>
              </a:rPr>
              <a:t>El tercer paso es establecer los requisitos de monitoreo: equipos disponibles o requeridos, límites de detección que deben cumplirse y la disponibilidad de recursos alternativos.</a:t>
            </a:r>
          </a:p>
          <a:p>
            <a:pPr fontAlgn="auto" hangingPunct="1"/>
            <a:endParaRPr lang="es-ES_tradnl" sz="1200" kern="1200" noProof="0" dirty="0">
              <a:solidFill>
                <a:schemeClr val="tx1"/>
              </a:solidFill>
              <a:effectLst/>
              <a:latin typeface="+mn-lt"/>
              <a:ea typeface="+mn-ea"/>
              <a:cs typeface="+mn-cs"/>
            </a:endParaRPr>
          </a:p>
          <a:p>
            <a:pPr fontAlgn="auto" hangingPunct="1"/>
            <a:r>
              <a:rPr lang="es-ES_tradnl" sz="1200" b="0" i="0" kern="1200" dirty="0">
                <a:solidFill>
                  <a:schemeClr val="tx1"/>
                </a:solidFill>
                <a:effectLst/>
                <a:latin typeface="+mn-lt"/>
                <a:ea typeface="+mn-ea"/>
                <a:cs typeface="+mn-cs"/>
              </a:rPr>
              <a:t>También es necesario evaluar la necesidad de software y hardware: interfaces con el equipo; bases de datos y algoritmos de cálculo de dosis.</a:t>
            </a:r>
          </a:p>
          <a:p>
            <a:pPr fontAlgn="auto" hangingPunct="1"/>
            <a:endParaRPr lang="es-ES_tradnl" sz="1200" b="0" i="0" kern="1200" dirty="0">
              <a:solidFill>
                <a:schemeClr val="tx1"/>
              </a:solidFill>
              <a:effectLst/>
              <a:latin typeface="+mn-lt"/>
              <a:ea typeface="+mn-ea"/>
              <a:cs typeface="+mn-cs"/>
            </a:endParaRPr>
          </a:p>
          <a:p>
            <a:pPr fontAlgn="auto" hangingPunct="1"/>
            <a:r>
              <a:rPr lang="es-ES_tradnl" sz="1200" b="0" i="0" kern="1200" dirty="0">
                <a:solidFill>
                  <a:schemeClr val="tx1"/>
                </a:solidFill>
                <a:effectLst/>
                <a:latin typeface="+mn-lt"/>
                <a:ea typeface="+mn-ea"/>
                <a:cs typeface="+mn-cs"/>
              </a:rPr>
              <a:t>Cabe subrayar que el diseño del programa de monitoreo no es un proceso estático. Una revisión continua es esencial.</a:t>
            </a:r>
          </a:p>
          <a:p>
            <a:pPr fontAlgn="auto" hangingPunct="1"/>
            <a:endParaRPr lang="en-GB" sz="1200" kern="1200" dirty="0">
              <a:solidFill>
                <a:schemeClr val="tx1"/>
              </a:solidFill>
              <a:effectLst/>
              <a:latin typeface="+mn-lt"/>
              <a:ea typeface="+mn-ea"/>
              <a:cs typeface="+mn-cs"/>
            </a:endParaRPr>
          </a:p>
          <a:p>
            <a:pPr fontAlgn="auto" hangingPunct="1"/>
            <a:r>
              <a:rPr lang="es-ES_tradnl" sz="1200" b="0" i="0" kern="1200" dirty="0">
                <a:solidFill>
                  <a:schemeClr val="tx1"/>
                </a:solidFill>
                <a:effectLst/>
                <a:latin typeface="+mn-lt"/>
                <a:ea typeface="+mn-ea"/>
                <a:cs typeface="+mn-cs"/>
              </a:rPr>
              <a:t>La frecuencia y la naturaleza de la revisión dependerán de las características del programa y de la experiencia obtenida durante el funcionamiento de éste.</a:t>
            </a:r>
          </a:p>
          <a:p>
            <a:pPr fontAlgn="auto" hangingPunct="1"/>
            <a:endParaRPr lang="es-ES_tradnl" sz="1200" b="0" i="0" kern="1200" dirty="0">
              <a:solidFill>
                <a:schemeClr val="tx1"/>
              </a:solidFill>
              <a:effectLst/>
              <a:latin typeface="+mn-lt"/>
              <a:ea typeface="+mn-ea"/>
              <a:cs typeface="+mn-cs"/>
            </a:endParaRPr>
          </a:p>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26</a:t>
            </a:fld>
            <a:endParaRPr lang="en-GB" dirty="0"/>
          </a:p>
        </p:txBody>
      </p:sp>
    </p:spTree>
    <p:extLst>
      <p:ext uri="{BB962C8B-B14F-4D97-AF65-F5344CB8AC3E}">
        <p14:creationId xmlns:p14="http://schemas.microsoft.com/office/powerpoint/2010/main" val="3837307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Las recomendaciones relativas a las magnitudes y unidades en dosimetría de protección radiológica son establecidas por la Comisión Internacional de Unidades de Radiación y Medidas (ICRU).</a:t>
            </a:r>
          </a:p>
          <a:p>
            <a:endParaRPr lang="pt-BR" sz="1200" b="0" i="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Comisión Internacional de Protección Radiológica (ICRP) establece las recomendaciones sobre la aplicación práctica de estas magnitudes.</a:t>
            </a:r>
          </a:p>
          <a:p>
            <a:endParaRPr lang="en-GB" sz="120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la protección contra la radiación, ésta se caracteriza como débil o fuertemente penetrante dependiendo de qué dosis equivalente está más cerca de su valor limitante. En la práctica, el término "débil penetrante" de radiación generalmente se aplica a los fotones por debajo de 15 keV y para los rayos beta.</a:t>
            </a:r>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29</a:t>
            </a:fld>
            <a:endParaRPr lang="en-GB" dirty="0"/>
          </a:p>
        </p:txBody>
      </p:sp>
    </p:spTree>
    <p:extLst>
      <p:ext uri="{BB962C8B-B14F-4D97-AF65-F5344CB8AC3E}">
        <p14:creationId xmlns:p14="http://schemas.microsoft.com/office/powerpoint/2010/main" val="3484103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¿Por qué necesitamos </a:t>
            </a:r>
            <a:r>
              <a:rPr lang="es-ES" dirty="0">
                <a:solidFill>
                  <a:schemeClr val="tx2"/>
                </a:solidFill>
                <a:latin typeface="+mn-lt"/>
              </a:rPr>
              <a:t>magnitudes operacionales </a:t>
            </a:r>
            <a:r>
              <a:rPr lang="es-ES_tradnl" sz="1200" b="0" i="0" kern="1200" dirty="0">
                <a:solidFill>
                  <a:schemeClr val="tx1"/>
                </a:solidFill>
                <a:effectLst/>
                <a:latin typeface="+mn-lt"/>
                <a:ea typeface="+mn-ea"/>
                <a:cs typeface="+mn-cs"/>
              </a:rPr>
              <a:t>para la exposición externa a la radiación?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1" i="0" kern="1200" dirty="0">
                <a:solidFill>
                  <a:schemeClr val="tx1"/>
                </a:solidFill>
                <a:effectLst/>
                <a:latin typeface="+mn-lt"/>
                <a:ea typeface="+mn-ea"/>
                <a:cs typeface="+mn-cs"/>
              </a:rPr>
              <a:t>Porque</a:t>
            </a:r>
            <a:r>
              <a:rPr lang="es-ES_tradnl" sz="1200" b="0" i="0" kern="1200" dirty="0">
                <a:solidFill>
                  <a:schemeClr val="tx1"/>
                </a:solidFill>
                <a:effectLst/>
                <a:latin typeface="+mn-lt"/>
                <a:ea typeface="+mn-ea"/>
                <a:cs typeface="+mn-cs"/>
              </a:rPr>
              <a:t> los límites de dosis se dan en términos de </a:t>
            </a:r>
            <a:r>
              <a:rPr lang="es-ES" dirty="0">
                <a:solidFill>
                  <a:schemeClr val="tx2"/>
                </a:solidFill>
                <a:latin typeface="+mn-lt"/>
              </a:rPr>
              <a:t>magnitudes</a:t>
            </a:r>
            <a:r>
              <a:rPr lang="es-ES_tradnl" sz="1200" b="0" i="0" kern="1200" dirty="0">
                <a:solidFill>
                  <a:schemeClr val="tx1"/>
                </a:solidFill>
                <a:effectLst/>
                <a:latin typeface="+mn-lt"/>
                <a:ea typeface="+mn-ea"/>
                <a:cs typeface="+mn-cs"/>
              </a:rPr>
              <a:t> de protección. Por lo tanto, es</a:t>
            </a:r>
            <a:r>
              <a:rPr lang="es-ES_tradnl" sz="1200" b="0" i="0" kern="1200" baseline="0" dirty="0">
                <a:solidFill>
                  <a:schemeClr val="tx1"/>
                </a:solidFill>
                <a:effectLst/>
                <a:latin typeface="+mn-lt"/>
                <a:ea typeface="+mn-ea"/>
                <a:cs typeface="+mn-cs"/>
              </a:rPr>
              <a:t> necesario que los instrumentos estén calibrados</a:t>
            </a:r>
            <a:r>
              <a:rPr lang="es-ES_tradnl" sz="1200" b="0" i="0" kern="1200" dirty="0">
                <a:solidFill>
                  <a:schemeClr val="tx1"/>
                </a:solidFill>
                <a:effectLst/>
                <a:latin typeface="+mn-lt"/>
                <a:ea typeface="+mn-ea"/>
                <a:cs typeface="+mn-cs"/>
              </a:rPr>
              <a:t> en términos de </a:t>
            </a:r>
            <a:r>
              <a:rPr lang="es-ES" dirty="0">
                <a:solidFill>
                  <a:schemeClr val="tx2"/>
                </a:solidFill>
                <a:latin typeface="+mn-lt"/>
              </a:rPr>
              <a:t>magnitudes</a:t>
            </a:r>
            <a:r>
              <a:rPr lang="es-ES_tradnl" sz="1200" b="0" i="0" kern="1200" dirty="0">
                <a:solidFill>
                  <a:schemeClr val="tx1"/>
                </a:solidFill>
                <a:effectLst/>
                <a:latin typeface="+mn-lt"/>
                <a:ea typeface="+mn-ea"/>
                <a:cs typeface="+mn-cs"/>
              </a:rPr>
              <a:t> mensurables.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s-ES_tradnl" dirty="0"/>
          </a:p>
        </p:txBody>
      </p:sp>
      <p:sp>
        <p:nvSpPr>
          <p:cNvPr id="4" name="Slide Number Placeholder 3"/>
          <p:cNvSpPr>
            <a:spLocks noGrp="1"/>
          </p:cNvSpPr>
          <p:nvPr>
            <p:ph type="sldNum" sz="quarter" idx="5"/>
          </p:nvPr>
        </p:nvSpPr>
        <p:spPr/>
        <p:txBody>
          <a:bodyPr/>
          <a:lstStyle/>
          <a:p>
            <a:fld id="{54D05437-913A-44E9-9FB7-536385B62583}" type="slidenum">
              <a:rPr lang="en-GB" smtClean="0"/>
              <a:t>30</a:t>
            </a:fld>
            <a:endParaRPr lang="en-GB" dirty="0"/>
          </a:p>
        </p:txBody>
      </p:sp>
    </p:spTree>
    <p:extLst>
      <p:ext uri="{BB962C8B-B14F-4D97-AF65-F5344CB8AC3E}">
        <p14:creationId xmlns:p14="http://schemas.microsoft.com/office/powerpoint/2010/main" val="168835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H*(10) Sv, es la </a:t>
            </a:r>
            <a:r>
              <a:rPr lang="es-ES" dirty="0"/>
              <a:t>magnitud </a:t>
            </a:r>
            <a:r>
              <a:rPr lang="es-ES_tradnl" sz="1200" b="0" i="0" kern="1200" dirty="0">
                <a:solidFill>
                  <a:schemeClr val="tx1"/>
                </a:solidFill>
                <a:effectLst/>
                <a:latin typeface="+mn-lt"/>
                <a:ea typeface="+mn-ea"/>
                <a:cs typeface="+mn-cs"/>
              </a:rPr>
              <a:t>utilizada para producir una estimación superior de la </a:t>
            </a:r>
            <a:r>
              <a:rPr lang="es-ES" dirty="0"/>
              <a:t>magnitud</a:t>
            </a:r>
            <a:r>
              <a:rPr lang="es-ES_tradnl" sz="1200" b="0" i="0" kern="1200" dirty="0">
                <a:solidFill>
                  <a:schemeClr val="tx1"/>
                </a:solidFill>
                <a:effectLst/>
                <a:latin typeface="+mn-lt"/>
                <a:ea typeface="+mn-ea"/>
                <a:cs typeface="+mn-cs"/>
              </a:rPr>
              <a:t> de protección radiológica </a:t>
            </a:r>
            <a:r>
              <a:rPr lang="es-ES_tradnl" sz="1200" b="0" i="1" kern="1200" dirty="0">
                <a:solidFill>
                  <a:schemeClr val="tx1"/>
                </a:solidFill>
                <a:effectLst/>
                <a:latin typeface="+mn-lt"/>
                <a:ea typeface="+mn-ea"/>
                <a:cs typeface="+mn-cs"/>
              </a:rPr>
              <a:t>E</a:t>
            </a:r>
            <a:r>
              <a:rPr lang="es-ES_tradnl" sz="1200" b="0" i="0" kern="1200" dirty="0">
                <a:solidFill>
                  <a:schemeClr val="tx1"/>
                </a:solidFill>
                <a:effectLst/>
                <a:latin typeface="+mn-lt"/>
                <a:ea typeface="+mn-ea"/>
                <a:cs typeface="+mn-cs"/>
              </a:rPr>
              <a:t> (Sv) "dosis efectiva“.</a:t>
            </a:r>
          </a:p>
          <a:p>
            <a:endParaRPr lang="en-GB" sz="120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Tiene un uso operativo más directo, ya que es igual al valor máximo de la dosis equivalente personal, Hp(10), que podría ser registrado por un dosímetro individual.</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H * (10) se utiliza para la radiación penetrante, generalmente fotones con energías mayores que 15 keV y todos los neutrones.</a:t>
            </a:r>
            <a:endParaRPr lang="en-GB" altLang="en-US" dirty="0"/>
          </a:p>
          <a:p>
            <a:pPr algn="just">
              <a:lnSpc>
                <a:spcPct val="90000"/>
              </a:lnSpc>
            </a:pPr>
            <a:endParaRPr lang="en-GB" altLang="en-US" dirty="0"/>
          </a:p>
          <a:p>
            <a:pPr algn="just">
              <a:lnSpc>
                <a:spcPct val="90000"/>
              </a:lnSpc>
            </a:pPr>
            <a:r>
              <a:rPr lang="es-ES_tradnl" sz="1200" b="0" i="0" kern="1200" dirty="0">
                <a:solidFill>
                  <a:schemeClr val="tx1"/>
                </a:solidFill>
                <a:effectLst/>
                <a:latin typeface="+mn-lt"/>
                <a:ea typeface="+mn-ea"/>
                <a:cs typeface="+mn-cs"/>
              </a:rPr>
              <a:t>Es poco práctico alinear el campo de radiación moviendo todas las fuentes presentes para que queden a lo largo de la misma línea.</a:t>
            </a:r>
          </a:p>
          <a:p>
            <a:pPr algn="just">
              <a:lnSpc>
                <a:spcPct val="90000"/>
              </a:lnSpc>
            </a:pPr>
            <a:endParaRPr lang="es-ES_tradnl" altLang="en-US" sz="1200" b="0" i="0" kern="1200" dirty="0">
              <a:solidFill>
                <a:schemeClr val="tx1"/>
              </a:solidFill>
              <a:effectLst/>
              <a:latin typeface="+mn-lt"/>
              <a:ea typeface="+mn-ea"/>
              <a:cs typeface="+mn-cs"/>
            </a:endParaRPr>
          </a:p>
          <a:p>
            <a:pPr algn="just">
              <a:lnSpc>
                <a:spcPct val="90000"/>
              </a:lnSpc>
            </a:pPr>
            <a:r>
              <a:rPr lang="es-ES_tradnl" sz="1200" b="0" i="0" kern="1200" dirty="0">
                <a:solidFill>
                  <a:schemeClr val="tx1"/>
                </a:solidFill>
                <a:effectLst/>
                <a:latin typeface="+mn-lt"/>
                <a:ea typeface="+mn-ea"/>
                <a:cs typeface="+mn-cs"/>
              </a:rPr>
              <a:t>El efecto equivalente se produce diseñando instrumentos para que su respuesta dependa lo menos posible de la dirección de irradiación.</a:t>
            </a:r>
          </a:p>
          <a:p>
            <a:pPr algn="just">
              <a:lnSpc>
                <a:spcPct val="90000"/>
              </a:lnSpc>
            </a:pPr>
            <a:endParaRPr lang="es-ES_tradnl" altLang="en-US" sz="1200" b="0" i="0" kern="1200" dirty="0">
              <a:solidFill>
                <a:schemeClr val="tx1"/>
              </a:solidFill>
              <a:effectLst/>
              <a:latin typeface="+mn-lt"/>
              <a:ea typeface="+mn-ea"/>
              <a:cs typeface="+mn-cs"/>
            </a:endParaRPr>
          </a:p>
          <a:p>
            <a:pPr algn="just">
              <a:lnSpc>
                <a:spcPct val="90000"/>
              </a:lnSpc>
            </a:pPr>
            <a:r>
              <a:rPr lang="es-ES_tradnl" sz="1200" b="0" i="0" kern="1200" dirty="0">
                <a:solidFill>
                  <a:schemeClr val="tx1"/>
                </a:solidFill>
                <a:effectLst/>
                <a:latin typeface="+mn-lt"/>
                <a:ea typeface="+mn-ea"/>
                <a:cs typeface="+mn-cs"/>
              </a:rPr>
              <a:t>Esto se denomina respuesta isotrópica. Esto es importante porque no siempre conocemos la dirección de la radiación a la que están expuestos los trabajadores.</a:t>
            </a:r>
            <a:endParaRPr lang="en-US" dirty="0"/>
          </a:p>
        </p:txBody>
      </p:sp>
      <p:sp>
        <p:nvSpPr>
          <p:cNvPr id="4" name="Slide Number Placeholder 3"/>
          <p:cNvSpPr>
            <a:spLocks noGrp="1"/>
          </p:cNvSpPr>
          <p:nvPr>
            <p:ph type="sldNum" sz="quarter" idx="10"/>
          </p:nvPr>
        </p:nvSpPr>
        <p:spPr/>
        <p:txBody>
          <a:bodyPr/>
          <a:lstStyle/>
          <a:p>
            <a:fld id="{54D05437-913A-44E9-9FB7-536385B62583}" type="slidenum">
              <a:rPr lang="en-GB" smtClean="0"/>
              <a:t>32</a:t>
            </a:fld>
            <a:endParaRPr lang="en-GB"/>
          </a:p>
        </p:txBody>
      </p:sp>
    </p:spTree>
    <p:extLst>
      <p:ext uri="{BB962C8B-B14F-4D97-AF65-F5344CB8AC3E}">
        <p14:creationId xmlns:p14="http://schemas.microsoft.com/office/powerpoint/2010/main" val="1490238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a:solidFill>
                  <a:srgbClr val="FFFFFF"/>
                </a:solidFill>
                <a:latin typeface="Arial" charset="0"/>
              </a:rPr>
              <a:t>IAEA</a:t>
            </a:r>
          </a:p>
          <a:p>
            <a:pPr algn="ctr">
              <a:spcBef>
                <a:spcPct val="50000"/>
              </a:spcBef>
            </a:pPr>
            <a:r>
              <a:rPr lang="en-US" sz="900" b="1" dirty="0">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a:t>
            </a:fld>
            <a:endParaRPr lang="en-US" dirty="0"/>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a:t>
            </a:fld>
            <a:endParaRPr lang="en-US" dirty="0"/>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268288" y="0"/>
            <a:ext cx="8604250" cy="1295400"/>
          </a:xfrm>
        </p:spPr>
        <p:txBody>
          <a:bodyPr/>
          <a:lstStyle/>
          <a:p>
            <a:r>
              <a:rPr lang="pt-BR"/>
              <a:t>Clique para editar o título mestre</a:t>
            </a:r>
          </a:p>
        </p:txBody>
      </p:sp>
      <p:sp>
        <p:nvSpPr>
          <p:cNvPr id="3" name="Espaço Reservado para Texto 2"/>
          <p:cNvSpPr>
            <a:spLocks noGrp="1"/>
          </p:cNvSpPr>
          <p:nvPr>
            <p:ph type="body" sz="half" idx="1"/>
          </p:nvPr>
        </p:nvSpPr>
        <p:spPr>
          <a:xfrm>
            <a:off x="268288" y="1412875"/>
            <a:ext cx="4225925" cy="47752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6613" y="1412875"/>
            <a:ext cx="4225925" cy="47752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Rectangle 58"/>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GB" altLang="pt-BR" dirty="0"/>
          </a:p>
        </p:txBody>
      </p:sp>
      <p:sp>
        <p:nvSpPr>
          <p:cNvPr id="6" name="Rectangle 59"/>
          <p:cNvSpPr>
            <a:spLocks noGrp="1" noChangeArrowheads="1"/>
          </p:cNvSpPr>
          <p:nvPr>
            <p:ph type="ftr" sz="quarter" idx="11"/>
          </p:nvPr>
        </p:nvSpPr>
        <p:spPr>
          <a:xfrm>
            <a:off x="4154488" y="6369050"/>
            <a:ext cx="2624137" cy="293688"/>
          </a:xfrm>
          <a:prstGeom prst="rect">
            <a:avLst/>
          </a:prstGeom>
          <a:ln/>
        </p:spPr>
        <p:txBody>
          <a:bodyPr/>
          <a:lstStyle>
            <a:lvl1pPr>
              <a:defRPr/>
            </a:lvl1pPr>
          </a:lstStyle>
          <a:p>
            <a:pPr>
              <a:defRPr/>
            </a:pPr>
            <a:endParaRPr lang="en-GB" altLang="pt-BR" dirty="0"/>
          </a:p>
        </p:txBody>
      </p:sp>
      <p:sp>
        <p:nvSpPr>
          <p:cNvPr id="7" name="Rectangle 60"/>
          <p:cNvSpPr>
            <a:spLocks noGrp="1" noChangeArrowheads="1"/>
          </p:cNvSpPr>
          <p:nvPr>
            <p:ph type="sldNum" sz="quarter" idx="12"/>
          </p:nvPr>
        </p:nvSpPr>
        <p:spPr>
          <a:ln/>
        </p:spPr>
        <p:txBody>
          <a:bodyPr/>
          <a:lstStyle>
            <a:lvl1pPr>
              <a:defRPr/>
            </a:lvl1pPr>
          </a:lstStyle>
          <a:p>
            <a:pPr>
              <a:defRPr/>
            </a:pPr>
            <a:fld id="{8568F1B2-E46C-45CF-AE36-E6803BF628EB}" type="slidenum">
              <a:rPr lang="en-GB" altLang="pt-BR"/>
              <a:pPr>
                <a:defRPr/>
              </a:pPr>
              <a:t>‹#›</a:t>
            </a:fld>
            <a:endParaRPr lang="en-GB" altLang="pt-BR" dirty="0"/>
          </a:p>
        </p:txBody>
      </p:sp>
    </p:spTree>
    <p:extLst>
      <p:ext uri="{BB962C8B-B14F-4D97-AF65-F5344CB8AC3E}">
        <p14:creationId xmlns:p14="http://schemas.microsoft.com/office/powerpoint/2010/main" val="3118897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a:t>Click to edit Master title style</a:t>
            </a:r>
          </a:p>
        </p:txBody>
      </p:sp>
      <p:sp>
        <p:nvSpPr>
          <p:cNvPr id="3" name="Content Placeholder 2"/>
          <p:cNvSpPr>
            <a:spLocks noGrp="1"/>
          </p:cNvSpPr>
          <p:nvPr>
            <p:ph idx="1" hasCustomPrompt="1"/>
          </p:nvPr>
        </p:nvSpPr>
        <p:spPr/>
        <p:txBody>
          <a:bodyPr/>
          <a:lstStyle>
            <a:lvl1pPr>
              <a:defRPr sz="2400"/>
            </a:lvl1pPr>
            <a:lvl2pPr>
              <a:defRPr sz="2400"/>
            </a:lvl2pPr>
            <a:lvl3pPr>
              <a:defRPr sz="2400"/>
            </a:lvl3pPr>
            <a:lvl4pPr>
              <a:defRPr sz="2400"/>
            </a:lvl4pPr>
            <a:lvl5pPr>
              <a:defRPr sz="2400"/>
            </a:lvl5pPr>
          </a:lstStyle>
          <a:p>
            <a:pPr lvl="0"/>
            <a:r>
              <a:rPr lang="es-ES_tradnl" noProof="0" dirty="0" err="1"/>
              <a:t>Click</a:t>
            </a:r>
            <a:r>
              <a:rPr lang="es-ES_tradnl" noProof="0" dirty="0"/>
              <a:t> </a:t>
            </a:r>
            <a:r>
              <a:rPr lang="es-ES_tradnl" noProof="0" dirty="0" err="1"/>
              <a:t>to</a:t>
            </a:r>
            <a:r>
              <a:rPr lang="es-ES_tradnl" noProof="0" dirty="0"/>
              <a:t> </a:t>
            </a:r>
            <a:r>
              <a:rPr lang="es-ES_tradnl" noProof="0" dirty="0" err="1"/>
              <a:t>edit</a:t>
            </a:r>
            <a:r>
              <a:rPr lang="es-ES_tradnl" noProof="0" dirty="0"/>
              <a:t> Master </a:t>
            </a:r>
            <a:r>
              <a:rPr lang="es-ES_tradnl" noProof="0" dirty="0" err="1"/>
              <a:t>text</a:t>
            </a:r>
            <a:r>
              <a:rPr lang="es-ES_tradnl" noProof="0" dirty="0"/>
              <a:t> </a:t>
            </a:r>
            <a:r>
              <a:rPr lang="es-ES_tradnl" noProof="0" dirty="0" err="1"/>
              <a:t>styles</a:t>
            </a:r>
            <a:endParaRPr lang="es-ES_tradnl" noProof="0" dirty="0"/>
          </a:p>
          <a:p>
            <a:pPr lvl="1"/>
            <a:r>
              <a:rPr lang="es-ES_tradnl" noProof="0" dirty="0" err="1"/>
              <a:t>Second</a:t>
            </a:r>
            <a:r>
              <a:rPr lang="es-ES_tradnl" noProof="0" dirty="0"/>
              <a:t> </a:t>
            </a:r>
            <a:r>
              <a:rPr lang="es-ES_tradnl" noProof="0" dirty="0" err="1"/>
              <a:t>level</a:t>
            </a:r>
            <a:endParaRPr lang="es-ES_tradnl" noProof="0" dirty="0"/>
          </a:p>
          <a:p>
            <a:pPr lvl="2"/>
            <a:r>
              <a:rPr lang="es-ES_tradnl" noProof="0" dirty="0" err="1"/>
              <a:t>Third</a:t>
            </a:r>
            <a:r>
              <a:rPr lang="es-ES_tradnl" noProof="0" dirty="0"/>
              <a:t> </a:t>
            </a:r>
            <a:r>
              <a:rPr lang="es-ES_tradnl" noProof="0" dirty="0" err="1"/>
              <a:t>level</a:t>
            </a:r>
            <a:endParaRPr lang="es-ES_tradnl" noProof="0" dirty="0"/>
          </a:p>
          <a:p>
            <a:pPr lvl="3"/>
            <a:r>
              <a:rPr lang="es-ES_tradnl" noProof="0" dirty="0" err="1"/>
              <a:t>Fourth</a:t>
            </a:r>
            <a:r>
              <a:rPr lang="es-ES_tradnl" noProof="0" dirty="0"/>
              <a:t> </a:t>
            </a:r>
            <a:r>
              <a:rPr lang="es-ES_tradnl" noProof="0" dirty="0" err="1"/>
              <a:t>level</a:t>
            </a:r>
            <a:endParaRPr lang="es-ES_tradnl" noProof="0" dirty="0"/>
          </a:p>
          <a:p>
            <a:pPr lvl="4"/>
            <a:r>
              <a:rPr lang="es-ES_tradnl" noProof="0" dirty="0" err="1"/>
              <a:t>Fifth</a:t>
            </a:r>
            <a:r>
              <a:rPr lang="es-ES_tradnl" noProof="0" dirty="0"/>
              <a:t> </a:t>
            </a:r>
            <a:r>
              <a:rPr lang="es-ES_tradnl" noProof="0" dirty="0" err="1"/>
              <a:t>level</a:t>
            </a:r>
            <a:endParaRPr lang="es-ES_tradnl" noProof="0" dirty="0"/>
          </a:p>
        </p:txBody>
      </p:sp>
      <p:sp>
        <p:nvSpPr>
          <p:cNvPr id="6" name="Slide Number Placeholder 5"/>
          <p:cNvSpPr>
            <a:spLocks noGrp="1"/>
          </p:cNvSpPr>
          <p:nvPr>
            <p:ph type="sldNum" sz="quarter" idx="12"/>
          </p:nvPr>
        </p:nvSpPr>
        <p:spPr/>
        <p:txBody>
          <a:bodyPr/>
          <a:lstStyle>
            <a:lvl1pPr>
              <a:defRPr/>
            </a:lvl1pPr>
          </a:lstStyle>
          <a:p>
            <a:r>
              <a:rPr lang="en-US" dirty="0" err="1"/>
              <a:t>Página</a:t>
            </a:r>
            <a:r>
              <a:rPr lang="en-US" dirty="0"/>
              <a:t> </a:t>
            </a:r>
            <a:fld id="{8F25D2BF-40DD-4153-8CA3-FA72C0D116DE}" type="slidenum">
              <a:rPr lang="en-US" smtClean="0"/>
              <a:pPr/>
              <a:t>‹#›</a:t>
            </a:fld>
            <a:endParaRPr lang="en-US" dirty="0"/>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a:t>
            </a:fld>
            <a:endParaRPr lang="en-US" dirty="0"/>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a:t>
            </a:fld>
            <a:endParaRPr lang="en-US" dirty="0"/>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8" name="Footer Placeholder 7"/>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a:t>
            </a:fld>
            <a:endParaRPr lang="en-US" dirty="0"/>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4" name="Footer Placeholder 3"/>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a:t>
            </a:fld>
            <a:endParaRPr lang="en-US" dirty="0"/>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3" name="Footer Placeholder 2"/>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a:t>
            </a:fld>
            <a:endParaRPr lang="en-US" dirty="0"/>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a:t>
            </a:fld>
            <a:endParaRPr lang="en-US" dirty="0"/>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783388" y="6369050"/>
            <a:ext cx="1676400" cy="293688"/>
          </a:xfrm>
          <a:prstGeom prst="rect">
            <a:avLst/>
          </a:prstGeom>
        </p:spPr>
        <p:txBody>
          <a:bodyPr/>
          <a:lstStyle>
            <a:lvl1pPr>
              <a:defRPr/>
            </a:lvl1pPr>
          </a:lstStyle>
          <a:p>
            <a:endParaRPr lang="en-US" dirty="0"/>
          </a:p>
        </p:txBody>
      </p:sp>
      <p:sp>
        <p:nvSpPr>
          <p:cNvPr id="6" name="Footer Placeholder 5"/>
          <p:cNvSpPr>
            <a:spLocks noGrp="1"/>
          </p:cNvSpPr>
          <p:nvPr>
            <p:ph type="ftr" sz="quarter" idx="11"/>
          </p:nvPr>
        </p:nvSpPr>
        <p:spPr>
          <a:xfrm>
            <a:off x="4154488" y="6369050"/>
            <a:ext cx="2624137" cy="293688"/>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a:t>
            </a:fld>
            <a:endParaRPr lang="en-US" dirty="0"/>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9" name="Rectangle 7"/>
          <p:cNvSpPr>
            <a:spLocks noGrp="1" noChangeArrowheads="1"/>
          </p:cNvSpPr>
          <p:nvPr>
            <p:ph type="sldNum" sz="quarter" idx="4"/>
          </p:nvPr>
        </p:nvSpPr>
        <p:spPr bwMode="white">
          <a:xfrm>
            <a:off x="8028384" y="6369050"/>
            <a:ext cx="953691"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dirty="0"/>
              <a:t>P</a:t>
            </a:r>
            <a:r>
              <a:rPr lang="pt-BR" dirty="0" err="1"/>
              <a:t>ágina</a:t>
            </a:r>
            <a:r>
              <a:rPr lang="pt-BR" dirty="0"/>
              <a:t> </a:t>
            </a:r>
            <a:fld id="{E358438C-7C3B-4B33-AF5F-D51E5B37982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9" name="Rectangle 5"/>
          <p:cNvSpPr>
            <a:spLocks noGrp="1" noChangeArrowheads="1"/>
          </p:cNvSpPr>
          <p:nvPr>
            <p:ph type="ctrTitle"/>
          </p:nvPr>
        </p:nvSpPr>
        <p:spPr>
          <a:xfrm>
            <a:off x="323528" y="1700808"/>
            <a:ext cx="8621713" cy="2598738"/>
          </a:xfrm>
        </p:spPr>
        <p:txBody>
          <a:bodyPr/>
          <a:lstStyle/>
          <a:p>
            <a:r>
              <a:rPr lang="es-ES_tradnl" altLang="en-US" dirty="0"/>
              <a:t>Curso de entrenamiento</a:t>
            </a:r>
            <a:br>
              <a:rPr lang="es-ES_tradnl" altLang="en-US" dirty="0"/>
            </a:br>
            <a:br>
              <a:rPr lang="es-ES_tradnl" altLang="en-US" sz="3600" dirty="0"/>
            </a:br>
            <a:r>
              <a:rPr lang="es-ES_tradnl" altLang="en-US" dirty="0"/>
              <a:t>M</a:t>
            </a:r>
            <a:r>
              <a:rPr lang="es-ES_tradnl" dirty="0"/>
              <a:t>onitorización </a:t>
            </a:r>
            <a:r>
              <a:rPr lang="es-ES_tradnl" altLang="en-US" sz="3600" dirty="0"/>
              <a:t>del lugar de trabajo</a:t>
            </a:r>
            <a:br>
              <a:rPr lang="es-ES_tradnl" altLang="en-US" sz="3600" dirty="0"/>
            </a:br>
            <a:r>
              <a:rPr lang="es-ES_tradnl" altLang="en-US" dirty="0"/>
              <a:t> </a:t>
            </a:r>
            <a:endParaRPr lang="es-ES_tradnl" altLang="en-US" sz="3600" dirty="0"/>
          </a:p>
        </p:txBody>
      </p:sp>
    </p:spTree>
    <p:extLst>
      <p:ext uri="{BB962C8B-B14F-4D97-AF65-F5344CB8AC3E}">
        <p14:creationId xmlns:p14="http://schemas.microsoft.com/office/powerpoint/2010/main" val="3656572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r>
              <a:rPr lang="es-ES_tradnl" dirty="0"/>
              <a:t>Contenido del Módulo 3</a:t>
            </a:r>
            <a:endParaRPr lang="en-US" altLang="en-US" dirty="0"/>
          </a:p>
        </p:txBody>
      </p:sp>
      <p:sp>
        <p:nvSpPr>
          <p:cNvPr id="1169411" name="Rectangle 3"/>
          <p:cNvSpPr>
            <a:spLocks noGrp="1" noChangeArrowheads="1"/>
          </p:cNvSpPr>
          <p:nvPr>
            <p:ph type="body" idx="1"/>
          </p:nvPr>
        </p:nvSpPr>
        <p:spPr>
          <a:xfrm>
            <a:off x="304800" y="1295400"/>
            <a:ext cx="8604250" cy="4775200"/>
          </a:xfrm>
        </p:spPr>
        <p:txBody>
          <a:bodyPr/>
          <a:lstStyle/>
          <a:p>
            <a:pPr>
              <a:lnSpc>
                <a:spcPct val="90000"/>
              </a:lnSpc>
              <a:buFontTx/>
              <a:buNone/>
            </a:pPr>
            <a:endParaRPr lang="en-US" altLang="en-US" sz="2400" dirty="0"/>
          </a:p>
          <a:p>
            <a:pPr marL="0" indent="0">
              <a:lnSpc>
                <a:spcPct val="90000"/>
              </a:lnSpc>
              <a:buNone/>
            </a:pPr>
            <a:r>
              <a:rPr lang="en-US" altLang="en-US" b="1" dirty="0" err="1"/>
              <a:t>Práctica</a:t>
            </a:r>
            <a:r>
              <a:rPr lang="en-US" altLang="en-US" b="1" dirty="0"/>
              <a:t> 4</a:t>
            </a:r>
            <a:r>
              <a:rPr lang="en-US" altLang="en-US" dirty="0"/>
              <a:t>: </a:t>
            </a:r>
            <a:r>
              <a:rPr lang="en-US" altLang="en-US" dirty="0" err="1"/>
              <a:t>Monitorización</a:t>
            </a:r>
            <a:r>
              <a:rPr lang="en-US" altLang="en-US" dirty="0"/>
              <a:t> </a:t>
            </a:r>
            <a:r>
              <a:rPr lang="en-US" altLang="en-US" dirty="0" err="1"/>
              <a:t>radiológica</a:t>
            </a:r>
            <a:r>
              <a:rPr lang="en-US" altLang="en-US" dirty="0"/>
              <a:t> </a:t>
            </a:r>
            <a:r>
              <a:rPr lang="es-ES" altLang="en-US" dirty="0"/>
              <a:t>del lugar de trabajo</a:t>
            </a:r>
            <a:r>
              <a:rPr lang="en-US" altLang="en-US" dirty="0"/>
              <a:t>:</a:t>
            </a:r>
          </a:p>
          <a:p>
            <a:pPr>
              <a:lnSpc>
                <a:spcPct val="90000"/>
              </a:lnSpc>
            </a:pPr>
            <a:endParaRPr lang="en-US" altLang="en-US" dirty="0"/>
          </a:p>
          <a:p>
            <a:pPr lvl="1">
              <a:lnSpc>
                <a:spcPct val="90000"/>
              </a:lnSpc>
            </a:pPr>
            <a:r>
              <a:rPr lang="pt-BR" dirty="0" err="1"/>
              <a:t>realización</a:t>
            </a:r>
            <a:r>
              <a:rPr lang="pt-BR" dirty="0"/>
              <a:t> de </a:t>
            </a:r>
            <a:r>
              <a:rPr lang="pt-BR" dirty="0" err="1"/>
              <a:t>la</a:t>
            </a:r>
            <a:r>
              <a:rPr lang="pt-BR" dirty="0"/>
              <a:t> </a:t>
            </a:r>
            <a:r>
              <a:rPr lang="en-US" dirty="0" err="1"/>
              <a:t>monitorización</a:t>
            </a:r>
            <a:r>
              <a:rPr lang="en-US" altLang="en-US" dirty="0"/>
              <a:t> con </a:t>
            </a:r>
            <a:r>
              <a:rPr lang="pt-BR" dirty="0" err="1"/>
              <a:t>equipos</a:t>
            </a:r>
            <a:r>
              <a:rPr lang="pt-BR" dirty="0"/>
              <a:t> de </a:t>
            </a:r>
            <a:r>
              <a:rPr lang="pt-BR" dirty="0" err="1"/>
              <a:t>medición</a:t>
            </a:r>
            <a:r>
              <a:rPr lang="pt-BR" dirty="0"/>
              <a:t> de </a:t>
            </a:r>
            <a:r>
              <a:rPr lang="pt-BR" dirty="0" err="1"/>
              <a:t>tasa</a:t>
            </a:r>
            <a:r>
              <a:rPr lang="pt-BR" dirty="0"/>
              <a:t> de </a:t>
            </a:r>
            <a:r>
              <a:rPr lang="pt-BR" dirty="0" err="1"/>
              <a:t>dosis</a:t>
            </a:r>
            <a:r>
              <a:rPr lang="pt-BR" dirty="0"/>
              <a:t> y </a:t>
            </a:r>
            <a:r>
              <a:rPr lang="en-US" altLang="en-US" dirty="0"/>
              <a:t>de </a:t>
            </a:r>
            <a:r>
              <a:rPr lang="pt-BR" dirty="0" err="1"/>
              <a:t>contaminación</a:t>
            </a:r>
            <a:r>
              <a:rPr lang="pt-BR" dirty="0"/>
              <a:t> superficial (medida </a:t>
            </a:r>
            <a:r>
              <a:rPr lang="pt-BR" dirty="0" err="1"/>
              <a:t>directa</a:t>
            </a:r>
            <a:r>
              <a:rPr lang="pt-BR" dirty="0"/>
              <a:t> </a:t>
            </a:r>
            <a:r>
              <a:rPr lang="en-US" altLang="en-US" dirty="0"/>
              <a:t>e </a:t>
            </a:r>
            <a:r>
              <a:rPr lang="pt-BR" dirty="0" err="1"/>
              <a:t>indirecta</a:t>
            </a:r>
            <a:r>
              <a:rPr lang="pt-BR" dirty="0"/>
              <a:t>) que </a:t>
            </a:r>
            <a:r>
              <a:rPr lang="pt-BR" dirty="0" err="1"/>
              <a:t>incluya</a:t>
            </a:r>
            <a:r>
              <a:rPr lang="pt-BR" dirty="0"/>
              <a:t> </a:t>
            </a:r>
            <a:r>
              <a:rPr lang="pt-BR" dirty="0" err="1"/>
              <a:t>el</a:t>
            </a:r>
            <a:r>
              <a:rPr lang="pt-BR" dirty="0"/>
              <a:t> </a:t>
            </a:r>
            <a:r>
              <a:rPr lang="pt-BR" dirty="0" err="1"/>
              <a:t>recuento</a:t>
            </a:r>
            <a:r>
              <a:rPr lang="pt-BR" dirty="0"/>
              <a:t> de </a:t>
            </a:r>
            <a:r>
              <a:rPr lang="pt-BR" dirty="0" err="1"/>
              <a:t>centelleo</a:t>
            </a:r>
            <a:r>
              <a:rPr lang="pt-BR" dirty="0"/>
              <a:t> de líquidos, y</a:t>
            </a:r>
            <a:endParaRPr lang="en-US" altLang="en-US" dirty="0"/>
          </a:p>
          <a:p>
            <a:pPr lvl="1">
              <a:lnSpc>
                <a:spcPct val="90000"/>
              </a:lnSpc>
            </a:pPr>
            <a:endParaRPr lang="en-US" altLang="en-US" dirty="0"/>
          </a:p>
          <a:p>
            <a:pPr lvl="1">
              <a:lnSpc>
                <a:spcPct val="90000"/>
              </a:lnSpc>
            </a:pPr>
            <a:r>
              <a:rPr lang="en-US" altLang="en-US" dirty="0" err="1"/>
              <a:t>monitorización</a:t>
            </a:r>
            <a:r>
              <a:rPr lang="pt-BR" dirty="0"/>
              <a:t> </a:t>
            </a:r>
            <a:r>
              <a:rPr lang="pt-BR" dirty="0" err="1"/>
              <a:t>después</a:t>
            </a:r>
            <a:r>
              <a:rPr lang="pt-BR" dirty="0"/>
              <a:t> de incidentes radiológicos </a:t>
            </a:r>
            <a:r>
              <a:rPr lang="pt-BR" dirty="0" err="1"/>
              <a:t>con</a:t>
            </a:r>
            <a:r>
              <a:rPr lang="pt-BR" dirty="0"/>
              <a:t> o </a:t>
            </a:r>
            <a:r>
              <a:rPr lang="pt-BR" dirty="0" err="1"/>
              <a:t>sin</a:t>
            </a:r>
            <a:r>
              <a:rPr lang="pt-BR" dirty="0"/>
              <a:t> </a:t>
            </a:r>
            <a:r>
              <a:rPr lang="pt-BR" dirty="0" err="1"/>
              <a:t>contaminación</a:t>
            </a:r>
            <a:r>
              <a:rPr lang="pt-BR" dirty="0"/>
              <a:t>.</a:t>
            </a:r>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10</a:t>
            </a:fld>
            <a:endParaRPr lang="en-US" dirty="0"/>
          </a:p>
        </p:txBody>
      </p:sp>
    </p:spTree>
    <p:extLst>
      <p:ext uri="{BB962C8B-B14F-4D97-AF65-F5344CB8AC3E}">
        <p14:creationId xmlns:p14="http://schemas.microsoft.com/office/powerpoint/2010/main" val="542630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p:txBody>
          <a:bodyPr/>
          <a:lstStyle/>
          <a:p>
            <a:r>
              <a:rPr lang="es-ES_tradnl" dirty="0"/>
              <a:t>Contenido del Módulo 3</a:t>
            </a:r>
            <a:endParaRPr lang="en-US" altLang="en-US" dirty="0"/>
          </a:p>
        </p:txBody>
      </p:sp>
      <p:sp>
        <p:nvSpPr>
          <p:cNvPr id="1170435" name="Rectangle 3"/>
          <p:cNvSpPr>
            <a:spLocks noGrp="1" noChangeArrowheads="1"/>
          </p:cNvSpPr>
          <p:nvPr>
            <p:ph type="body" idx="1"/>
          </p:nvPr>
        </p:nvSpPr>
        <p:spPr>
          <a:xfrm>
            <a:off x="304800" y="1295400"/>
            <a:ext cx="8604250" cy="4775200"/>
          </a:xfrm>
        </p:spPr>
        <p:txBody>
          <a:bodyPr/>
          <a:lstStyle/>
          <a:p>
            <a:pPr>
              <a:lnSpc>
                <a:spcPct val="90000"/>
              </a:lnSpc>
              <a:buFontTx/>
              <a:buNone/>
            </a:pPr>
            <a:endParaRPr lang="en-US" altLang="en-US" sz="2400" dirty="0"/>
          </a:p>
          <a:p>
            <a:pPr>
              <a:lnSpc>
                <a:spcPct val="90000"/>
              </a:lnSpc>
            </a:pPr>
            <a:r>
              <a:rPr lang="es-ES_tradnl" altLang="en-US" sz="2400" b="1" dirty="0"/>
              <a:t>Práctica 5</a:t>
            </a:r>
            <a:r>
              <a:rPr lang="es-ES_tradnl" altLang="en-US" sz="2400" dirty="0"/>
              <a:t>: Monitorización del aire y e</a:t>
            </a:r>
            <a:r>
              <a:rPr lang="es-ES_tradnl" sz="2400" dirty="0"/>
              <a:t>spectrometría:</a:t>
            </a:r>
          </a:p>
          <a:p>
            <a:pPr>
              <a:lnSpc>
                <a:spcPct val="90000"/>
              </a:lnSpc>
            </a:pPr>
            <a:endParaRPr lang="es-ES_tradnl" altLang="en-US" sz="2400" dirty="0"/>
          </a:p>
          <a:p>
            <a:pPr lvl="1">
              <a:lnSpc>
                <a:spcPct val="90000"/>
              </a:lnSpc>
            </a:pPr>
            <a:r>
              <a:rPr lang="es-ES_tradnl" altLang="en-US" dirty="0"/>
              <a:t>m</a:t>
            </a:r>
            <a:r>
              <a:rPr lang="es-ES_tradnl" altLang="en-US" sz="2400" dirty="0"/>
              <a:t>onitorización de la contaminación del aire. Equipos </a:t>
            </a:r>
            <a:r>
              <a:rPr lang="es-ES_tradnl" sz="2400" dirty="0"/>
              <a:t>fi</a:t>
            </a:r>
            <a:r>
              <a:rPr lang="es-ES_tradnl" dirty="0"/>
              <a:t>jos</a:t>
            </a:r>
            <a:r>
              <a:rPr lang="es-ES_tradnl" sz="2400" dirty="0"/>
              <a:t> y móviles</a:t>
            </a:r>
            <a:r>
              <a:rPr lang="es-ES_tradnl" dirty="0"/>
              <a:t>;</a:t>
            </a:r>
            <a:endParaRPr lang="es-ES_tradnl" altLang="en-US" sz="2400" dirty="0"/>
          </a:p>
          <a:p>
            <a:pPr lvl="1">
              <a:lnSpc>
                <a:spcPct val="90000"/>
              </a:lnSpc>
            </a:pPr>
            <a:endParaRPr lang="es-ES_tradnl" altLang="en-US" sz="2400" dirty="0"/>
          </a:p>
          <a:p>
            <a:pPr lvl="1">
              <a:lnSpc>
                <a:spcPct val="90000"/>
              </a:lnSpc>
            </a:pPr>
            <a:r>
              <a:rPr lang="es-ES_tradnl" dirty="0"/>
              <a:t>e</a:t>
            </a:r>
            <a:r>
              <a:rPr lang="es-ES_tradnl" sz="2400" dirty="0"/>
              <a:t>spectrometría alfa </a:t>
            </a:r>
            <a:r>
              <a:rPr lang="es-ES_tradnl" altLang="en-US" sz="2400" dirty="0"/>
              <a:t>discusión/</a:t>
            </a:r>
            <a:r>
              <a:rPr lang="es-ES_tradnl" sz="2400" dirty="0"/>
              <a:t>demostración, y</a:t>
            </a:r>
          </a:p>
          <a:p>
            <a:pPr lvl="1">
              <a:lnSpc>
                <a:spcPct val="90000"/>
              </a:lnSpc>
            </a:pPr>
            <a:endParaRPr lang="es-ES_tradnl" altLang="en-US" sz="2400" dirty="0"/>
          </a:p>
          <a:p>
            <a:pPr lvl="1">
              <a:lnSpc>
                <a:spcPct val="90000"/>
              </a:lnSpc>
            </a:pPr>
            <a:r>
              <a:rPr lang="es-ES_tradnl" dirty="0"/>
              <a:t>e</a:t>
            </a:r>
            <a:r>
              <a:rPr lang="es-ES_tradnl" sz="2400" dirty="0"/>
              <a:t>spectrometría </a:t>
            </a:r>
            <a:r>
              <a:rPr lang="es-ES_tradnl" altLang="en-US" sz="2400" dirty="0"/>
              <a:t>gamma con </a:t>
            </a:r>
            <a:r>
              <a:rPr lang="es-ES_tradnl" sz="2400" dirty="0"/>
              <a:t>detectores </a:t>
            </a:r>
            <a:r>
              <a:rPr lang="es-ES_tradnl" altLang="en-US" sz="2400" dirty="0" err="1"/>
              <a:t>NaI</a:t>
            </a:r>
            <a:r>
              <a:rPr lang="es-ES_tradnl" altLang="en-US" sz="2400" dirty="0"/>
              <a:t> y </a:t>
            </a:r>
            <a:r>
              <a:rPr lang="es-ES_tradnl" altLang="en-US" sz="2400" dirty="0" err="1"/>
              <a:t>HPGe</a:t>
            </a:r>
            <a:r>
              <a:rPr lang="es-ES_tradnl" altLang="en-US" sz="2400" dirty="0"/>
              <a:t> –  discusión/</a:t>
            </a:r>
            <a:r>
              <a:rPr lang="es-ES_tradnl" sz="2400" dirty="0"/>
              <a:t>demostración.</a:t>
            </a:r>
          </a:p>
        </p:txBody>
      </p:sp>
      <p:sp>
        <p:nvSpPr>
          <p:cNvPr id="2" name="Slide Number Placeholder 1"/>
          <p:cNvSpPr>
            <a:spLocks noGrp="1"/>
          </p:cNvSpPr>
          <p:nvPr>
            <p:ph type="sldNum" sz="quarter" idx="12"/>
          </p:nvPr>
        </p:nvSpPr>
        <p:spPr/>
        <p:txBody>
          <a:bodyPr/>
          <a:lstStyle/>
          <a:p>
            <a:fld id="{8F25D2BF-40DD-4153-8CA3-FA72C0D116DE}" type="slidenum">
              <a:rPr lang="en-US" smtClean="0"/>
              <a:pPr/>
              <a:t>11</a:t>
            </a:fld>
            <a:endParaRPr lang="en-US" dirty="0"/>
          </a:p>
        </p:txBody>
      </p:sp>
    </p:spTree>
    <p:extLst>
      <p:ext uri="{BB962C8B-B14F-4D97-AF65-F5344CB8AC3E}">
        <p14:creationId xmlns:p14="http://schemas.microsoft.com/office/powerpoint/2010/main" val="2091340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7" name="Rectangle 3"/>
          <p:cNvSpPr>
            <a:spLocks noGrp="1" noChangeArrowheads="1"/>
          </p:cNvSpPr>
          <p:nvPr>
            <p:ph type="body" idx="1"/>
          </p:nvPr>
        </p:nvSpPr>
        <p:spPr/>
        <p:txBody>
          <a:bodyPr/>
          <a:lstStyle/>
          <a:p>
            <a:pPr algn="ctr">
              <a:buFontTx/>
              <a:buNone/>
            </a:pPr>
            <a:endParaRPr lang="en-US" altLang="en-US" sz="3600" dirty="0"/>
          </a:p>
          <a:p>
            <a:pPr algn="ctr">
              <a:buFontTx/>
              <a:buNone/>
            </a:pPr>
            <a:r>
              <a:rPr lang="en-US" altLang="en-US" sz="3200" dirty="0" err="1"/>
              <a:t>Lección</a:t>
            </a:r>
            <a:r>
              <a:rPr lang="en-US" altLang="en-US" sz="3200" dirty="0"/>
              <a:t> 1 </a:t>
            </a:r>
          </a:p>
          <a:p>
            <a:pPr algn="ctr">
              <a:buFontTx/>
              <a:buNone/>
            </a:pPr>
            <a:endParaRPr lang="en-US" altLang="en-US" sz="3200" dirty="0"/>
          </a:p>
          <a:p>
            <a:pPr algn="ctr">
              <a:buFontTx/>
              <a:buNone/>
            </a:pPr>
            <a:r>
              <a:rPr lang="en-US" altLang="en-US" sz="3200" dirty="0" err="1"/>
              <a:t>Principios</a:t>
            </a:r>
            <a:r>
              <a:rPr lang="en-US" altLang="en-US" sz="3200" dirty="0"/>
              <a:t> </a:t>
            </a:r>
            <a:r>
              <a:rPr lang="en-US" altLang="en-US" sz="3200" dirty="0" err="1"/>
              <a:t>básicos</a:t>
            </a:r>
            <a:r>
              <a:rPr lang="en-US" altLang="en-US" sz="3200" dirty="0"/>
              <a:t> </a:t>
            </a:r>
            <a:r>
              <a:rPr lang="es-ES" altLang="en-US" sz="3200" dirty="0"/>
              <a:t>de la monitorización radiológica del lugar de trabajo </a:t>
            </a:r>
            <a:r>
              <a:rPr lang="en-US" altLang="en-US" sz="3200" dirty="0"/>
              <a:t>– PARTE 1</a:t>
            </a:r>
          </a:p>
        </p:txBody>
      </p:sp>
      <p:sp>
        <p:nvSpPr>
          <p:cNvPr id="2" name="Slide Number Placeholder 1"/>
          <p:cNvSpPr>
            <a:spLocks noGrp="1"/>
          </p:cNvSpPr>
          <p:nvPr>
            <p:ph type="sldNum" sz="quarter" idx="12"/>
          </p:nvPr>
        </p:nvSpPr>
        <p:spPr/>
        <p:txBody>
          <a:bodyPr/>
          <a:lstStyle/>
          <a:p>
            <a:fld id="{8F25D2BF-40DD-4153-8CA3-FA72C0D116DE}" type="slidenum">
              <a:rPr lang="en-US" smtClean="0"/>
              <a:pPr/>
              <a:t>12</a:t>
            </a:fld>
            <a:endParaRPr lang="en-US" dirty="0"/>
          </a:p>
        </p:txBody>
      </p:sp>
    </p:spTree>
    <p:extLst>
      <p:ext uri="{BB962C8B-B14F-4D97-AF65-F5344CB8AC3E}">
        <p14:creationId xmlns:p14="http://schemas.microsoft.com/office/powerpoint/2010/main" val="1131940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Rectangle 2"/>
          <p:cNvSpPr>
            <a:spLocks noGrp="1" noChangeArrowheads="1"/>
          </p:cNvSpPr>
          <p:nvPr>
            <p:ph type="title"/>
          </p:nvPr>
        </p:nvSpPr>
        <p:spPr/>
        <p:txBody>
          <a:bodyPr/>
          <a:lstStyle/>
          <a:p>
            <a:r>
              <a:rPr lang="en-US" altLang="en-US" dirty="0" err="1"/>
              <a:t>Lección</a:t>
            </a:r>
            <a:r>
              <a:rPr lang="en-US" altLang="en-US" dirty="0"/>
              <a:t> 1 - </a:t>
            </a:r>
            <a:r>
              <a:rPr lang="en-US" altLang="en-US" dirty="0" err="1"/>
              <a:t>contenido</a:t>
            </a:r>
            <a:endParaRPr lang="en-US" altLang="en-US" dirty="0"/>
          </a:p>
        </p:txBody>
      </p:sp>
      <p:sp>
        <p:nvSpPr>
          <p:cNvPr id="706563" name="Rectangle 3"/>
          <p:cNvSpPr>
            <a:spLocks noGrp="1" noChangeArrowheads="1"/>
          </p:cNvSpPr>
          <p:nvPr>
            <p:ph type="body" idx="1"/>
          </p:nvPr>
        </p:nvSpPr>
        <p:spPr>
          <a:xfrm>
            <a:off x="274638" y="1881336"/>
            <a:ext cx="8593137" cy="2699792"/>
          </a:xfrm>
        </p:spPr>
        <p:txBody>
          <a:bodyPr/>
          <a:lstStyle/>
          <a:p>
            <a:pPr>
              <a:lnSpc>
                <a:spcPct val="90000"/>
              </a:lnSpc>
            </a:pPr>
            <a:r>
              <a:rPr lang="en-US" altLang="en-US" dirty="0" err="1"/>
              <a:t>Introducción</a:t>
            </a:r>
            <a:endParaRPr lang="en-US" altLang="en-US" dirty="0"/>
          </a:p>
          <a:p>
            <a:pPr>
              <a:lnSpc>
                <a:spcPct val="90000"/>
              </a:lnSpc>
            </a:pPr>
            <a:endParaRPr lang="en-US" altLang="en-US" dirty="0"/>
          </a:p>
          <a:p>
            <a:pPr>
              <a:lnSpc>
                <a:spcPct val="90000"/>
              </a:lnSpc>
            </a:pPr>
            <a:r>
              <a:rPr lang="en-US" altLang="en-US" dirty="0" err="1"/>
              <a:t>Objetivos</a:t>
            </a:r>
            <a:r>
              <a:rPr lang="en-US" altLang="en-US" dirty="0"/>
              <a:t> </a:t>
            </a:r>
            <a:r>
              <a:rPr lang="es-ES" altLang="en-US" dirty="0"/>
              <a:t>de la monitorización del lugar de trabajo</a:t>
            </a:r>
          </a:p>
          <a:p>
            <a:pPr>
              <a:lnSpc>
                <a:spcPct val="90000"/>
              </a:lnSpc>
            </a:pPr>
            <a:endParaRPr lang="en-US" altLang="en-US" dirty="0"/>
          </a:p>
          <a:p>
            <a:pPr>
              <a:lnSpc>
                <a:spcPct val="90000"/>
              </a:lnSpc>
            </a:pPr>
            <a:r>
              <a:rPr lang="en-US" altLang="en-US" dirty="0" err="1"/>
              <a:t>Diseño</a:t>
            </a:r>
            <a:r>
              <a:rPr lang="en-US" altLang="en-US" dirty="0"/>
              <a:t> del </a:t>
            </a:r>
            <a:r>
              <a:rPr lang="en-US" altLang="en-US" dirty="0" err="1"/>
              <a:t>programa</a:t>
            </a:r>
            <a:endParaRPr lang="en-US" altLang="en-US" sz="2800" dirty="0"/>
          </a:p>
          <a:p>
            <a:pPr>
              <a:lnSpc>
                <a:spcPct val="90000"/>
              </a:lnSpc>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13</a:t>
            </a:fld>
            <a:endParaRPr lang="en-US" dirty="0"/>
          </a:p>
        </p:txBody>
      </p:sp>
    </p:spTree>
    <p:extLst>
      <p:ext uri="{BB962C8B-B14F-4D97-AF65-F5344CB8AC3E}">
        <p14:creationId xmlns:p14="http://schemas.microsoft.com/office/powerpoint/2010/main" val="52204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611" name="Rectangle 3"/>
          <p:cNvSpPr>
            <a:spLocks noGrp="1" noChangeArrowheads="1"/>
          </p:cNvSpPr>
          <p:nvPr>
            <p:ph type="body" idx="1"/>
          </p:nvPr>
        </p:nvSpPr>
        <p:spPr>
          <a:xfrm>
            <a:off x="304800" y="1524000"/>
            <a:ext cx="8604250" cy="3902075"/>
          </a:xfrm>
        </p:spPr>
        <p:txBody>
          <a:bodyPr/>
          <a:lstStyle/>
          <a:p>
            <a:pPr algn="ctr">
              <a:buFontTx/>
              <a:buNone/>
            </a:pPr>
            <a:endParaRPr lang="en-US" altLang="en-US" sz="3600" dirty="0"/>
          </a:p>
          <a:p>
            <a:pPr algn="ctr">
              <a:buFontTx/>
              <a:buNone/>
            </a:pPr>
            <a:endParaRPr lang="en-US" altLang="en-US" sz="3600" dirty="0"/>
          </a:p>
          <a:p>
            <a:pPr algn="ctr">
              <a:buFontTx/>
              <a:buNone/>
            </a:pPr>
            <a:r>
              <a:rPr lang="en-US" altLang="en-US" sz="3600" dirty="0" err="1"/>
              <a:t>Introducción</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14</a:t>
            </a:fld>
            <a:endParaRPr lang="en-US" dirty="0"/>
          </a:p>
        </p:txBody>
      </p:sp>
    </p:spTree>
    <p:extLst>
      <p:ext uri="{BB962C8B-B14F-4D97-AF65-F5344CB8AC3E}">
        <p14:creationId xmlns:p14="http://schemas.microsoft.com/office/powerpoint/2010/main" val="22369238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a:xfrm>
            <a:off x="323528" y="188641"/>
            <a:ext cx="8604250" cy="720080"/>
          </a:xfrm>
        </p:spPr>
        <p:txBody>
          <a:bodyPr/>
          <a:lstStyle/>
          <a:p>
            <a:r>
              <a:rPr lang="en-GB" altLang="en-US" dirty="0" err="1"/>
              <a:t>Introducción</a:t>
            </a:r>
            <a:endParaRPr lang="en-GB" altLang="en-US" dirty="0"/>
          </a:p>
        </p:txBody>
      </p:sp>
      <p:sp>
        <p:nvSpPr>
          <p:cNvPr id="574467" name="Rectangle 3"/>
          <p:cNvSpPr>
            <a:spLocks noGrp="1" noChangeArrowheads="1"/>
          </p:cNvSpPr>
          <p:nvPr>
            <p:ph type="body" idx="1"/>
          </p:nvPr>
        </p:nvSpPr>
        <p:spPr>
          <a:xfrm>
            <a:off x="457200" y="1295400"/>
            <a:ext cx="8382000" cy="3357736"/>
          </a:xfrm>
        </p:spPr>
        <p:txBody>
          <a:bodyPr anchor="ctr"/>
          <a:lstStyle/>
          <a:p>
            <a:pPr algn="just">
              <a:lnSpc>
                <a:spcPct val="90000"/>
              </a:lnSpc>
            </a:pPr>
            <a:r>
              <a:rPr lang="es-ES" dirty="0"/>
              <a:t>Las radiaciones ionizantes tienen el potencial de dañar el cuerpo humano si éste </a:t>
            </a:r>
            <a:r>
              <a:rPr lang="es-ES" sz="2400" dirty="0"/>
              <a:t>se expone a niveles excesivos.</a:t>
            </a:r>
          </a:p>
          <a:p>
            <a:pPr algn="just">
              <a:lnSpc>
                <a:spcPct val="90000"/>
              </a:lnSpc>
            </a:pPr>
            <a:endParaRPr lang="en-GB" altLang="en-US" sz="2400" dirty="0"/>
          </a:p>
          <a:p>
            <a:pPr algn="just">
              <a:lnSpc>
                <a:spcPct val="90000"/>
              </a:lnSpc>
            </a:pPr>
            <a:r>
              <a:rPr lang="pt-BR" sz="2400" dirty="0" err="1"/>
              <a:t>Debe</a:t>
            </a:r>
            <a:r>
              <a:rPr lang="pt-BR" sz="2400" dirty="0"/>
              <a:t> </a:t>
            </a:r>
            <a:r>
              <a:rPr lang="pt-BR" sz="2400" dirty="0" err="1"/>
              <a:t>establecerse</a:t>
            </a:r>
            <a:r>
              <a:rPr lang="pt-BR" sz="2400" dirty="0"/>
              <a:t> </a:t>
            </a:r>
            <a:r>
              <a:rPr lang="pt-BR" sz="2400" dirty="0" err="1"/>
              <a:t>un</a:t>
            </a:r>
            <a:r>
              <a:rPr lang="pt-BR" sz="2400" dirty="0"/>
              <a:t> marco de </a:t>
            </a:r>
            <a:r>
              <a:rPr lang="pt-BR" sz="2400" dirty="0" err="1"/>
              <a:t>protección</a:t>
            </a:r>
            <a:r>
              <a:rPr lang="pt-BR" sz="2400" dirty="0"/>
              <a:t> radiológica:</a:t>
            </a:r>
          </a:p>
          <a:p>
            <a:pPr algn="just">
              <a:lnSpc>
                <a:spcPct val="90000"/>
              </a:lnSpc>
            </a:pPr>
            <a:endParaRPr lang="en-GB" altLang="en-US" sz="2400" dirty="0"/>
          </a:p>
          <a:p>
            <a:pPr lvl="1" algn="just">
              <a:lnSpc>
                <a:spcPct val="90000"/>
              </a:lnSpc>
              <a:buFont typeface="Wingdings" panose="05000000000000000000" pitchFamily="2" charset="2"/>
              <a:buChar char="§"/>
            </a:pPr>
            <a:r>
              <a:rPr lang="pt-BR" sz="2400" dirty="0"/>
              <a:t> para limitar </a:t>
            </a:r>
            <a:r>
              <a:rPr lang="pt-BR" sz="2400" dirty="0" err="1"/>
              <a:t>la</a:t>
            </a:r>
            <a:r>
              <a:rPr lang="pt-BR" sz="2400" dirty="0"/>
              <a:t> </a:t>
            </a:r>
            <a:r>
              <a:rPr lang="pt-BR" sz="2400" dirty="0" err="1"/>
              <a:t>exposición</a:t>
            </a:r>
            <a:r>
              <a:rPr lang="pt-BR" sz="2400" dirty="0"/>
              <a:t>, y</a:t>
            </a:r>
          </a:p>
          <a:p>
            <a:pPr lvl="1" algn="just">
              <a:lnSpc>
                <a:spcPct val="90000"/>
              </a:lnSpc>
              <a:buFont typeface="Wingdings" panose="05000000000000000000" pitchFamily="2" charset="2"/>
              <a:buChar char="§"/>
            </a:pPr>
            <a:endParaRPr lang="pt-BR" sz="2400" dirty="0"/>
          </a:p>
          <a:p>
            <a:pPr lvl="1" algn="just">
              <a:lnSpc>
                <a:spcPct val="90000"/>
              </a:lnSpc>
              <a:buFont typeface="Wingdings" panose="05000000000000000000" pitchFamily="2" charset="2"/>
              <a:buChar char="§"/>
            </a:pPr>
            <a:r>
              <a:rPr lang="pt-BR" dirty="0"/>
              <a:t>p</a:t>
            </a:r>
            <a:r>
              <a:rPr lang="pt-BR" sz="2400" dirty="0"/>
              <a:t>ara </a:t>
            </a:r>
            <a:r>
              <a:rPr lang="pt-BR" sz="2400" dirty="0" err="1"/>
              <a:t>optimizar</a:t>
            </a:r>
            <a:r>
              <a:rPr lang="pt-BR" sz="2400" dirty="0"/>
              <a:t> </a:t>
            </a:r>
            <a:r>
              <a:rPr lang="pt-BR" sz="2400" dirty="0" err="1"/>
              <a:t>la</a:t>
            </a:r>
            <a:r>
              <a:rPr lang="pt-BR" sz="2400" dirty="0"/>
              <a:t> </a:t>
            </a:r>
            <a:r>
              <a:rPr lang="pt-BR" sz="2400" dirty="0" err="1"/>
              <a:t>protección</a:t>
            </a:r>
            <a:r>
              <a:rPr lang="pt-BR" sz="2400" dirty="0"/>
              <a:t> dentro de </a:t>
            </a:r>
            <a:r>
              <a:rPr lang="pt-BR" sz="2400" dirty="0" err="1"/>
              <a:t>estos</a:t>
            </a:r>
            <a:r>
              <a:rPr lang="pt-BR" sz="2400" dirty="0"/>
              <a:t> </a:t>
            </a:r>
            <a:r>
              <a:rPr lang="pt-BR" sz="2400" dirty="0" err="1"/>
              <a:t>límites</a:t>
            </a:r>
            <a:r>
              <a:rPr lang="en-GB" altLang="en-US" sz="2400" dirty="0"/>
              <a:t>. </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15</a:t>
            </a:fld>
            <a:endParaRPr lang="en-US" dirty="0"/>
          </a:p>
        </p:txBody>
      </p:sp>
    </p:spTree>
    <p:extLst>
      <p:ext uri="{BB962C8B-B14F-4D97-AF65-F5344CB8AC3E}">
        <p14:creationId xmlns:p14="http://schemas.microsoft.com/office/powerpoint/2010/main" val="72212347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1026"/>
          <p:cNvSpPr>
            <a:spLocks noGrp="1" noChangeArrowheads="1"/>
          </p:cNvSpPr>
          <p:nvPr>
            <p:ph type="title"/>
          </p:nvPr>
        </p:nvSpPr>
        <p:spPr>
          <a:xfrm>
            <a:off x="282575" y="290736"/>
            <a:ext cx="8534400" cy="471264"/>
          </a:xfrm>
        </p:spPr>
        <p:txBody>
          <a:bodyPr/>
          <a:lstStyle/>
          <a:p>
            <a:r>
              <a:rPr lang="en-GB" altLang="en-US" dirty="0" err="1"/>
              <a:t>Introducción</a:t>
            </a:r>
            <a:endParaRPr lang="en-US" altLang="en-US" dirty="0"/>
          </a:p>
        </p:txBody>
      </p:sp>
      <p:sp>
        <p:nvSpPr>
          <p:cNvPr id="705539" name="Rectangle 1027"/>
          <p:cNvSpPr>
            <a:spLocks noGrp="1" noChangeArrowheads="1"/>
          </p:cNvSpPr>
          <p:nvPr>
            <p:ph type="body" idx="1"/>
          </p:nvPr>
        </p:nvSpPr>
        <p:spPr>
          <a:xfrm>
            <a:off x="107504" y="1524000"/>
            <a:ext cx="8593137" cy="4572000"/>
          </a:xfrm>
        </p:spPr>
        <p:txBody>
          <a:bodyPr/>
          <a:lstStyle/>
          <a:p>
            <a:pPr marL="0" indent="0" algn="just">
              <a:buNone/>
            </a:pPr>
            <a:r>
              <a:rPr lang="es-ES" sz="2400" dirty="0"/>
              <a:t>Mediciones confiables de exposición a radiación son esenciales para:</a:t>
            </a:r>
          </a:p>
          <a:p>
            <a:pPr algn="just"/>
            <a:endParaRPr lang="en-GB" altLang="en-US" sz="2400" dirty="0"/>
          </a:p>
          <a:p>
            <a:pPr lvl="1" algn="just">
              <a:buFont typeface="Wingdings" panose="05000000000000000000" pitchFamily="2" charset="2"/>
              <a:buChar char="§"/>
            </a:pPr>
            <a:r>
              <a:rPr lang="es-ES" sz="2400" dirty="0"/>
              <a:t>demostrar el cumplimiento de los límites reglamentarios;</a:t>
            </a:r>
          </a:p>
          <a:p>
            <a:pPr lvl="1" algn="just">
              <a:buFont typeface="Wingdings" panose="05000000000000000000" pitchFamily="2" charset="2"/>
              <a:buChar char="§"/>
            </a:pPr>
            <a:endParaRPr lang="es-ES" sz="2400" dirty="0"/>
          </a:p>
          <a:p>
            <a:pPr lvl="1" algn="just">
              <a:buFont typeface="Wingdings" panose="05000000000000000000" pitchFamily="2" charset="2"/>
              <a:buChar char="§"/>
            </a:pPr>
            <a:r>
              <a:rPr lang="es-ES" sz="2400" dirty="0"/>
              <a:t>permitir la optimización de las condiciones de </a:t>
            </a:r>
            <a:r>
              <a:rPr lang="es-ES" dirty="0"/>
              <a:t>trabajo, e</a:t>
            </a:r>
          </a:p>
          <a:p>
            <a:pPr lvl="1" algn="just">
              <a:buFont typeface="Wingdings" panose="05000000000000000000" pitchFamily="2" charset="2"/>
              <a:buChar char="§"/>
            </a:pPr>
            <a:endParaRPr lang="es-ES" sz="2400" dirty="0"/>
          </a:p>
          <a:p>
            <a:pPr lvl="1" algn="just">
              <a:buFont typeface="Wingdings" panose="05000000000000000000" pitchFamily="2" charset="2"/>
              <a:buChar char="§"/>
            </a:pPr>
            <a:r>
              <a:rPr lang="es-ES" sz="2400" dirty="0"/>
              <a:t>identificar fallas o </a:t>
            </a:r>
            <a:r>
              <a:rPr lang="es-ES" altLang="pt-BR" sz="2400" dirty="0"/>
              <a:t>deficiencias </a:t>
            </a:r>
            <a:r>
              <a:rPr lang="pt-BR" sz="2400" dirty="0" err="1"/>
              <a:t>en</a:t>
            </a:r>
            <a:r>
              <a:rPr lang="pt-BR" sz="2400" dirty="0"/>
              <a:t> </a:t>
            </a:r>
            <a:r>
              <a:rPr lang="pt-BR" sz="2400" dirty="0" err="1"/>
              <a:t>el</a:t>
            </a:r>
            <a:r>
              <a:rPr lang="pt-BR" sz="2400" dirty="0"/>
              <a:t> </a:t>
            </a:r>
            <a:r>
              <a:rPr lang="pt-BR" sz="2400" dirty="0" err="1"/>
              <a:t>control</a:t>
            </a:r>
            <a:r>
              <a:rPr lang="pt-BR" sz="2400" dirty="0"/>
              <a:t>.</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16</a:t>
            </a:fld>
            <a:endParaRPr lang="en-US" dirty="0"/>
          </a:p>
        </p:txBody>
      </p:sp>
    </p:spTree>
    <p:extLst>
      <p:ext uri="{BB962C8B-B14F-4D97-AF65-F5344CB8AC3E}">
        <p14:creationId xmlns:p14="http://schemas.microsoft.com/office/powerpoint/2010/main" val="1561911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a:xfrm>
            <a:off x="268288" y="173038"/>
            <a:ext cx="8604250" cy="604837"/>
          </a:xfrm>
        </p:spPr>
        <p:txBody>
          <a:bodyPr/>
          <a:lstStyle/>
          <a:p>
            <a:r>
              <a:rPr lang="en-GB" altLang="en-US" dirty="0" err="1"/>
              <a:t>Introducción</a:t>
            </a:r>
            <a:endParaRPr lang="en-US" altLang="en-US" dirty="0"/>
          </a:p>
        </p:txBody>
      </p:sp>
      <p:sp>
        <p:nvSpPr>
          <p:cNvPr id="711683" name="Rectangle 3"/>
          <p:cNvSpPr>
            <a:spLocks noGrp="1" noChangeArrowheads="1"/>
          </p:cNvSpPr>
          <p:nvPr>
            <p:ph type="body" idx="1"/>
          </p:nvPr>
        </p:nvSpPr>
        <p:spPr>
          <a:xfrm>
            <a:off x="304800" y="1371600"/>
            <a:ext cx="8534400" cy="4267200"/>
          </a:xfrm>
        </p:spPr>
        <p:txBody>
          <a:bodyPr anchor="ctr"/>
          <a:lstStyle/>
          <a:p>
            <a:pPr algn="just">
              <a:spcBef>
                <a:spcPct val="0"/>
              </a:spcBef>
            </a:pPr>
            <a:r>
              <a:rPr lang="es-ES" altLang="pt-BR" sz="2400" dirty="0"/>
              <a:t>El </a:t>
            </a:r>
            <a:r>
              <a:rPr lang="es-ES_tradnl" altLang="pt-BR" sz="2400" dirty="0"/>
              <a:t>término “monitorización” describe mediciones relacionadas con la </a:t>
            </a:r>
            <a:r>
              <a:rPr lang="es-ES_tradnl" sz="2400" dirty="0"/>
              <a:t>identificación</a:t>
            </a:r>
            <a:r>
              <a:rPr lang="es-ES_tradnl" altLang="en-US" sz="2400" dirty="0"/>
              <a:t>, </a:t>
            </a:r>
            <a:r>
              <a:rPr lang="es-ES_tradnl" altLang="pt-BR" sz="2400" dirty="0"/>
              <a:t>evaluación y control de exposición a la radiación y a los materiales radiactivos. </a:t>
            </a:r>
          </a:p>
          <a:p>
            <a:pPr algn="just">
              <a:spcBef>
                <a:spcPct val="0"/>
              </a:spcBef>
            </a:pPr>
            <a:endParaRPr lang="es-ES_tradnl" altLang="en-US" sz="2400" dirty="0"/>
          </a:p>
          <a:p>
            <a:pPr algn="just">
              <a:spcBef>
                <a:spcPct val="0"/>
              </a:spcBef>
            </a:pPr>
            <a:r>
              <a:rPr lang="es-ES_tradnl" altLang="pt-BR" dirty="0">
                <a:ea typeface="+mn-ea"/>
                <a:cs typeface="+mn-cs"/>
              </a:rPr>
              <a:t>La monitorización es más que simplemente medir.</a:t>
            </a:r>
          </a:p>
          <a:p>
            <a:pPr algn="just">
              <a:spcBef>
                <a:spcPct val="0"/>
              </a:spcBef>
            </a:pPr>
            <a:endParaRPr lang="es-ES_tradnl" altLang="en-US" dirty="0">
              <a:ea typeface="+mn-ea"/>
              <a:cs typeface="+mn-cs"/>
            </a:endParaRPr>
          </a:p>
          <a:p>
            <a:pPr algn="just">
              <a:spcBef>
                <a:spcPct val="0"/>
              </a:spcBef>
            </a:pPr>
            <a:r>
              <a:rPr lang="es-ES_tradnl" altLang="pt-BR" dirty="0"/>
              <a:t>Requiere </a:t>
            </a:r>
            <a:r>
              <a:rPr lang="es-ES_tradnl" altLang="pt-BR" dirty="0">
                <a:ea typeface="+mn-ea"/>
                <a:cs typeface="+mn-cs"/>
              </a:rPr>
              <a:t>la interpretación de la medición y la evaluación de los resultados.</a:t>
            </a:r>
          </a:p>
          <a:p>
            <a:pPr marL="457200" lvl="1" indent="0" algn="just">
              <a:spcBef>
                <a:spcPct val="0"/>
              </a:spcBef>
              <a:buNone/>
            </a:pPr>
            <a:r>
              <a:rPr lang="es-ES_tradnl" altLang="en-US" sz="2400" dirty="0"/>
              <a:t>.</a:t>
            </a:r>
          </a:p>
        </p:txBody>
      </p:sp>
      <p:sp>
        <p:nvSpPr>
          <p:cNvPr id="2" name="Slide Number Placeholder 1"/>
          <p:cNvSpPr>
            <a:spLocks noGrp="1"/>
          </p:cNvSpPr>
          <p:nvPr>
            <p:ph type="sldNum" sz="quarter" idx="12"/>
          </p:nvPr>
        </p:nvSpPr>
        <p:spPr/>
        <p:txBody>
          <a:bodyPr/>
          <a:lstStyle/>
          <a:p>
            <a:fld id="{8F25D2BF-40DD-4153-8CA3-FA72C0D116DE}" type="slidenum">
              <a:rPr lang="en-US" smtClean="0"/>
              <a:pPr/>
              <a:t>17</a:t>
            </a:fld>
            <a:endParaRPr lang="en-US" dirty="0"/>
          </a:p>
        </p:txBody>
      </p:sp>
    </p:spTree>
    <p:extLst>
      <p:ext uri="{BB962C8B-B14F-4D97-AF65-F5344CB8AC3E}">
        <p14:creationId xmlns:p14="http://schemas.microsoft.com/office/powerpoint/2010/main" val="232978521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482" name="Rectangle 2"/>
          <p:cNvSpPr>
            <a:spLocks noGrp="1" noChangeArrowheads="1"/>
          </p:cNvSpPr>
          <p:nvPr>
            <p:ph type="title"/>
          </p:nvPr>
        </p:nvSpPr>
        <p:spPr/>
        <p:txBody>
          <a:bodyPr/>
          <a:lstStyle/>
          <a:p>
            <a:pPr>
              <a:defRPr/>
            </a:pPr>
            <a:r>
              <a:rPr lang="en-GB" altLang="en-US" dirty="0" err="1"/>
              <a:t>Introducción</a:t>
            </a:r>
            <a:endParaRPr lang="en-US" altLang="en-US" dirty="0"/>
          </a:p>
        </p:txBody>
      </p:sp>
      <p:sp>
        <p:nvSpPr>
          <p:cNvPr id="1172483" name="Rectangle 3"/>
          <p:cNvSpPr>
            <a:spLocks noGrp="1" noChangeArrowheads="1"/>
          </p:cNvSpPr>
          <p:nvPr>
            <p:ph idx="1"/>
          </p:nvPr>
        </p:nvSpPr>
        <p:spPr>
          <a:xfrm>
            <a:off x="251520" y="1196752"/>
            <a:ext cx="8593137" cy="4572000"/>
          </a:xfrm>
        </p:spPr>
        <p:txBody>
          <a:bodyPr anchor="ctr"/>
          <a:lstStyle/>
          <a:p>
            <a:pPr>
              <a:lnSpc>
                <a:spcPct val="90000"/>
              </a:lnSpc>
              <a:defRPr/>
            </a:pPr>
            <a:r>
              <a:rPr lang="es-ES" altLang="en-US" dirty="0"/>
              <a:t>La monitorización del lugar de trabajo</a:t>
            </a:r>
            <a:r>
              <a:rPr lang="en-GB" altLang="en-US" dirty="0"/>
              <a:t> (MLT) </a:t>
            </a:r>
            <a:r>
              <a:rPr lang="es-ES" altLang="pt-BR" dirty="0"/>
              <a:t>abarca </a:t>
            </a:r>
            <a:r>
              <a:rPr lang="es-ES_tradnl" altLang="pt-BR" dirty="0"/>
              <a:t>mediciones </a:t>
            </a:r>
            <a:r>
              <a:rPr lang="es-ES_tradnl" dirty="0"/>
              <a:t>realizadas </a:t>
            </a:r>
            <a:r>
              <a:rPr lang="es-ES_tradnl" altLang="pt-BR" dirty="0"/>
              <a:t>en el lugar del trabajo </a:t>
            </a:r>
            <a:r>
              <a:rPr lang="es-ES" altLang="pt-BR" dirty="0"/>
              <a:t>y la interpretación de dichas mediciones.</a:t>
            </a:r>
            <a:endParaRPr lang="es-ES_tradnl" altLang="pt-BR" sz="2400" dirty="0"/>
          </a:p>
          <a:p>
            <a:pPr lvl="1">
              <a:lnSpc>
                <a:spcPct val="90000"/>
              </a:lnSpc>
              <a:defRPr/>
            </a:pPr>
            <a:endParaRPr lang="es-ES_tradnl" altLang="en-US" sz="2400" b="0" dirty="0"/>
          </a:p>
          <a:p>
            <a:pPr>
              <a:lnSpc>
                <a:spcPct val="90000"/>
              </a:lnSpc>
              <a:defRPr/>
            </a:pPr>
            <a:r>
              <a:rPr lang="es-ES_tradnl" dirty="0"/>
              <a:t>La monitorización radiológica de los trabajadores (MT) abarca </a:t>
            </a:r>
            <a:r>
              <a:rPr lang="es-ES_tradnl" altLang="pt-BR" dirty="0"/>
              <a:t>la mediciones obtenidas por el </a:t>
            </a:r>
            <a:r>
              <a:rPr lang="es-ES_tradnl" altLang="pt-BR" sz="2400" dirty="0"/>
              <a:t>equipamiento utilizado por los trabajadores en forma </a:t>
            </a:r>
            <a:r>
              <a:rPr lang="es-ES" altLang="pt-BR" sz="2400" dirty="0"/>
              <a:t>individual o las mediciones de cantidades de materiales radiactivos en o sobre sus cuerpos, y la interpretación de dichas mediciones.</a:t>
            </a:r>
          </a:p>
          <a:p>
            <a:pPr marL="0" indent="0" eaLnBrk="1" hangingPunct="1">
              <a:lnSpc>
                <a:spcPct val="90000"/>
              </a:lnSpc>
              <a:buFontTx/>
              <a:buNone/>
              <a:defRPr/>
            </a:pPr>
            <a:endParaRPr lang="en-US" altLang="en-US" sz="2400" b="0" dirty="0"/>
          </a:p>
        </p:txBody>
      </p:sp>
      <p:sp>
        <p:nvSpPr>
          <p:cNvPr id="10244"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8987CBFC-7A27-410A-A108-2427A33D1409}" type="slidenum">
              <a:rPr lang="en-GB" altLang="en-US">
                <a:solidFill>
                  <a:srgbClr val="000066"/>
                </a:solidFill>
              </a:rPr>
              <a:pPr eaLnBrk="1" hangingPunct="1"/>
              <a:t>18</a:t>
            </a:fld>
            <a:endParaRPr lang="en-GB" altLang="en-US">
              <a:solidFill>
                <a:srgbClr val="000066"/>
              </a:solidFill>
            </a:endParaRPr>
          </a:p>
        </p:txBody>
      </p:sp>
    </p:spTree>
    <p:extLst>
      <p:ext uri="{BB962C8B-B14F-4D97-AF65-F5344CB8AC3E}">
        <p14:creationId xmlns:p14="http://schemas.microsoft.com/office/powerpoint/2010/main" val="156266084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578" name="Rectangle 2"/>
          <p:cNvSpPr>
            <a:spLocks noGrp="1" noChangeArrowheads="1"/>
          </p:cNvSpPr>
          <p:nvPr>
            <p:ph type="title"/>
          </p:nvPr>
        </p:nvSpPr>
        <p:spPr/>
        <p:txBody>
          <a:bodyPr/>
          <a:lstStyle/>
          <a:p>
            <a:pPr>
              <a:defRPr/>
            </a:pPr>
            <a:r>
              <a:rPr lang="es-ES_tradnl" altLang="en-US" dirty="0"/>
              <a:t>Introducción</a:t>
            </a:r>
          </a:p>
        </p:txBody>
      </p:sp>
      <p:sp>
        <p:nvSpPr>
          <p:cNvPr id="14340"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792306E7-0DF9-46BF-A2B9-644AE62582C0}" type="slidenum">
              <a:rPr lang="en-GB" altLang="en-US">
                <a:solidFill>
                  <a:srgbClr val="000066"/>
                </a:solidFill>
              </a:rPr>
              <a:pPr eaLnBrk="1" hangingPunct="1"/>
              <a:t>19</a:t>
            </a:fld>
            <a:endParaRPr lang="en-GB" altLang="en-US">
              <a:solidFill>
                <a:srgbClr val="000066"/>
              </a:solidFill>
            </a:endParaRPr>
          </a:p>
        </p:txBody>
      </p:sp>
      <p:sp>
        <p:nvSpPr>
          <p:cNvPr id="1176579" name="Rectangle 3"/>
          <p:cNvSpPr>
            <a:spLocks noGrp="1" noChangeArrowheads="1"/>
          </p:cNvSpPr>
          <p:nvPr>
            <p:ph idx="1"/>
          </p:nvPr>
        </p:nvSpPr>
        <p:spPr>
          <a:xfrm>
            <a:off x="251520" y="1484784"/>
            <a:ext cx="8534400" cy="4824536"/>
          </a:xfrm>
        </p:spPr>
        <p:txBody>
          <a:bodyPr/>
          <a:lstStyle/>
          <a:p>
            <a:pPr algn="just">
              <a:lnSpc>
                <a:spcPct val="80000"/>
              </a:lnSpc>
              <a:buFontTx/>
              <a:buNone/>
            </a:pPr>
            <a:r>
              <a:rPr lang="es-ES_tradnl" sz="2400" dirty="0"/>
              <a:t>Por experiencia, sabemos </a:t>
            </a:r>
            <a:r>
              <a:rPr lang="es-ES_tradnl" altLang="pt-BR" sz="2400" dirty="0"/>
              <a:t>que:</a:t>
            </a:r>
          </a:p>
          <a:p>
            <a:pPr algn="just">
              <a:lnSpc>
                <a:spcPct val="80000"/>
              </a:lnSpc>
            </a:pPr>
            <a:endParaRPr lang="es-ES_tradnl" altLang="pt-BR" sz="2400" dirty="0"/>
          </a:p>
          <a:p>
            <a:pPr lvl="1" algn="just">
              <a:lnSpc>
                <a:spcPct val="80000"/>
              </a:lnSpc>
            </a:pPr>
            <a:r>
              <a:rPr lang="es-ES_tradnl" altLang="pt-BR" dirty="0"/>
              <a:t>a</a:t>
            </a:r>
            <a:r>
              <a:rPr lang="es-ES_tradnl" altLang="pt-BR" sz="2400" dirty="0"/>
              <a:t> veces sólo es necesario MLT;</a:t>
            </a:r>
          </a:p>
          <a:p>
            <a:pPr lvl="1" algn="just">
              <a:lnSpc>
                <a:spcPct val="80000"/>
              </a:lnSpc>
            </a:pPr>
            <a:endParaRPr lang="es-ES_tradnl" altLang="pt-BR" sz="2400" dirty="0"/>
          </a:p>
          <a:p>
            <a:pPr lvl="1" algn="just">
              <a:lnSpc>
                <a:spcPct val="80000"/>
              </a:lnSpc>
            </a:pPr>
            <a:r>
              <a:rPr lang="es-ES_tradnl" altLang="pt-BR" dirty="0"/>
              <a:t>a</a:t>
            </a:r>
            <a:r>
              <a:rPr lang="es-ES_tradnl" altLang="pt-BR" sz="2400" dirty="0"/>
              <a:t> veces sólo es necesario </a:t>
            </a:r>
            <a:r>
              <a:rPr lang="es-ES_tradnl" altLang="pt-BR" dirty="0"/>
              <a:t>MT, pero</a:t>
            </a:r>
            <a:endParaRPr lang="es-ES_tradnl" altLang="pt-BR" sz="2400" dirty="0"/>
          </a:p>
          <a:p>
            <a:pPr lvl="1" algn="just">
              <a:lnSpc>
                <a:spcPct val="80000"/>
              </a:lnSpc>
            </a:pPr>
            <a:endParaRPr lang="es-ES_tradnl" altLang="pt-BR" sz="2400" dirty="0"/>
          </a:p>
          <a:p>
            <a:pPr lvl="1" algn="just">
              <a:lnSpc>
                <a:spcPct val="80000"/>
              </a:lnSpc>
            </a:pPr>
            <a:r>
              <a:rPr lang="es-ES_tradnl" altLang="pt-BR" dirty="0"/>
              <a:t>n</a:t>
            </a:r>
            <a:r>
              <a:rPr lang="es-ES_tradnl" altLang="pt-BR" sz="2400" dirty="0"/>
              <a:t>ormalmente ambas son </a:t>
            </a:r>
            <a:r>
              <a:rPr lang="es-ES_tradnl" altLang="pt-BR" dirty="0"/>
              <a:t>necesarias</a:t>
            </a:r>
            <a:r>
              <a:rPr lang="es-ES_tradnl" altLang="pt-BR" sz="2400" dirty="0"/>
              <a:t> </a:t>
            </a:r>
            <a:r>
              <a:rPr lang="es-ES_tradnl" sz="2400" dirty="0"/>
              <a:t>y posibles</a:t>
            </a:r>
            <a:r>
              <a:rPr lang="es-ES_tradnl" altLang="pt-BR" sz="2400" dirty="0"/>
              <a:t>.</a:t>
            </a:r>
          </a:p>
          <a:p>
            <a:pPr lvl="1" algn="just">
              <a:lnSpc>
                <a:spcPct val="80000"/>
              </a:lnSpc>
              <a:buFont typeface="Wingdings" pitchFamily="2" charset="2"/>
              <a:buChar char="Ø"/>
            </a:pPr>
            <a:endParaRPr lang="es-ES_tradnl" altLang="pt-BR" sz="2400" dirty="0"/>
          </a:p>
          <a:p>
            <a:pPr algn="just">
              <a:lnSpc>
                <a:spcPct val="80000"/>
              </a:lnSpc>
            </a:pPr>
            <a:r>
              <a:rPr lang="es-ES_tradnl" dirty="0"/>
              <a:t>Como una recomendación del OIEA</a:t>
            </a:r>
            <a:r>
              <a:rPr lang="es-ES_tradnl" altLang="pt-BR" sz="2400" dirty="0"/>
              <a:t>, se debe realizar MT cuando la dosis efectiva total anual pueda ser superior a 1 mSv. MLT puede ser realizada en zonas </a:t>
            </a:r>
            <a:r>
              <a:rPr lang="es-ES_tradnl" sz="2400" dirty="0"/>
              <a:t>supervisadas cuando la dosis anual es menor que </a:t>
            </a:r>
            <a:r>
              <a:rPr lang="es-ES_tradnl" altLang="pt-BR" sz="2400" dirty="0"/>
              <a:t>1 mSv con el objetivo de verificación.</a:t>
            </a:r>
          </a:p>
        </p:txBody>
      </p:sp>
    </p:spTree>
    <p:extLst>
      <p:ext uri="{BB962C8B-B14F-4D97-AF65-F5344CB8AC3E}">
        <p14:creationId xmlns:p14="http://schemas.microsoft.com/office/powerpoint/2010/main" val="343107786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898" name="Rectangle 2050"/>
          <p:cNvSpPr>
            <a:spLocks noGrp="1" noChangeArrowheads="1"/>
          </p:cNvSpPr>
          <p:nvPr>
            <p:ph type="title"/>
          </p:nvPr>
        </p:nvSpPr>
        <p:spPr>
          <a:xfrm>
            <a:off x="251520" y="44624"/>
            <a:ext cx="8604250" cy="838200"/>
          </a:xfrm>
        </p:spPr>
        <p:txBody>
          <a:bodyPr/>
          <a:lstStyle/>
          <a:p>
            <a:r>
              <a:rPr lang="es-ES_tradnl" dirty="0"/>
              <a:t>Objetivos del curso</a:t>
            </a:r>
            <a:endParaRPr lang="en-US" altLang="en-US" u="sng" dirty="0"/>
          </a:p>
        </p:txBody>
      </p:sp>
      <p:sp>
        <p:nvSpPr>
          <p:cNvPr id="1104899" name="Rectangle 2051"/>
          <p:cNvSpPr>
            <a:spLocks noGrp="1" noChangeArrowheads="1"/>
          </p:cNvSpPr>
          <p:nvPr>
            <p:ph type="body" idx="1"/>
          </p:nvPr>
        </p:nvSpPr>
        <p:spPr>
          <a:xfrm>
            <a:off x="274638" y="1268760"/>
            <a:ext cx="8617842" cy="5328592"/>
          </a:xfrm>
        </p:spPr>
        <p:txBody>
          <a:bodyPr/>
          <a:lstStyle/>
          <a:p>
            <a:pPr algn="just"/>
            <a:r>
              <a:rPr lang="es-ES_tradnl" sz="2400" dirty="0"/>
              <a:t>Fortalecer el programa de protección radiológica ocupacional en los Estados Miembros ayudando a establecer un programa de monitorización radiológica del lugar de trabajo proporcionando información sobre:</a:t>
            </a:r>
          </a:p>
          <a:p>
            <a:pPr algn="just"/>
            <a:endParaRPr lang="es-ES_tradnl" sz="2400" dirty="0"/>
          </a:p>
          <a:p>
            <a:pPr lvl="1" algn="just"/>
            <a:r>
              <a:rPr lang="es-ES_tradnl" dirty="0"/>
              <a:t>i</a:t>
            </a:r>
            <a:r>
              <a:rPr lang="es-ES_tradnl" sz="2400" dirty="0"/>
              <a:t>nformación básica y la importancia de la monitorización radiológica;</a:t>
            </a:r>
          </a:p>
          <a:p>
            <a:pPr lvl="1" algn="just"/>
            <a:r>
              <a:rPr lang="es-ES_tradnl" dirty="0"/>
              <a:t>t</a:t>
            </a:r>
            <a:r>
              <a:rPr lang="es-ES_tradnl" sz="2400" dirty="0"/>
              <a:t>écnicas y equipos de monitorización radiológica;</a:t>
            </a:r>
          </a:p>
          <a:p>
            <a:pPr lvl="1" algn="just"/>
            <a:r>
              <a:rPr lang="es-ES_tradnl" dirty="0"/>
              <a:t>l</a:t>
            </a:r>
            <a:r>
              <a:rPr lang="es-ES_tradnl" sz="2400" dirty="0"/>
              <a:t>a utilización práctica del equipo y la interpretación de los resultados, y</a:t>
            </a:r>
          </a:p>
          <a:p>
            <a:pPr lvl="1" algn="just"/>
            <a:r>
              <a:rPr lang="es-ES_tradnl" dirty="0"/>
              <a:t>c</a:t>
            </a:r>
            <a:r>
              <a:rPr lang="es-ES_tradnl" sz="2400" dirty="0"/>
              <a:t>alibración y gestión de la calidad.</a:t>
            </a:r>
          </a:p>
          <a:p>
            <a:pPr marL="0" indent="0" algn="just">
              <a:buNone/>
            </a:pPr>
            <a:endParaRPr lang="es-ES_tradnl" sz="2800" dirty="0"/>
          </a:p>
          <a:p>
            <a:pPr algn="just"/>
            <a:endParaRPr lang="es-ES_tradnl" sz="2800" dirty="0"/>
          </a:p>
          <a:p>
            <a:pPr algn="just"/>
            <a:endParaRPr lang="es-ES_tradnl"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a:t>
            </a:fld>
            <a:endParaRPr lang="en-US" dirty="0"/>
          </a:p>
        </p:txBody>
      </p:sp>
    </p:spTree>
    <p:extLst>
      <p:ext uri="{BB962C8B-B14F-4D97-AF65-F5344CB8AC3E}">
        <p14:creationId xmlns:p14="http://schemas.microsoft.com/office/powerpoint/2010/main" val="369858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0035" name="Rectangle 3"/>
          <p:cNvSpPr>
            <a:spLocks noGrp="1" noChangeArrowheads="1"/>
          </p:cNvSpPr>
          <p:nvPr>
            <p:ph type="body" idx="1"/>
          </p:nvPr>
        </p:nvSpPr>
        <p:spPr>
          <a:xfrm>
            <a:off x="732656" y="1143000"/>
            <a:ext cx="7871792" cy="4775200"/>
          </a:xfrm>
        </p:spPr>
        <p:txBody>
          <a:bodyPr/>
          <a:lstStyle/>
          <a:p>
            <a:pPr algn="ctr">
              <a:buFontTx/>
              <a:buNone/>
            </a:pPr>
            <a:endParaRPr lang="en-GB" altLang="en-US" sz="3600" dirty="0"/>
          </a:p>
          <a:p>
            <a:pPr algn="ctr">
              <a:buFontTx/>
              <a:buNone/>
            </a:pPr>
            <a:endParaRPr lang="en-GB" altLang="en-US" sz="3600" dirty="0"/>
          </a:p>
          <a:p>
            <a:pPr algn="ctr">
              <a:buFontTx/>
              <a:buNone/>
            </a:pPr>
            <a:endParaRPr lang="en-GB" altLang="en-US" sz="3600" dirty="0"/>
          </a:p>
          <a:p>
            <a:pPr algn="ctr">
              <a:buFontTx/>
              <a:buNone/>
            </a:pPr>
            <a:r>
              <a:rPr lang="es-ES_tradnl" altLang="en-US" sz="3200" dirty="0"/>
              <a:t>Objetivos de la monitorización del lugar de trabajo</a:t>
            </a:r>
          </a:p>
        </p:txBody>
      </p:sp>
      <p:sp>
        <p:nvSpPr>
          <p:cNvPr id="2" name="Slide Number Placeholder 1"/>
          <p:cNvSpPr>
            <a:spLocks noGrp="1"/>
          </p:cNvSpPr>
          <p:nvPr>
            <p:ph type="sldNum" sz="quarter" idx="12"/>
          </p:nvPr>
        </p:nvSpPr>
        <p:spPr/>
        <p:txBody>
          <a:bodyPr/>
          <a:lstStyle/>
          <a:p>
            <a:fld id="{8F25D2BF-40DD-4153-8CA3-FA72C0D116DE}" type="slidenum">
              <a:rPr lang="en-US" smtClean="0"/>
              <a:pPr/>
              <a:t>20</a:t>
            </a:fld>
            <a:endParaRPr lang="en-US" dirty="0"/>
          </a:p>
        </p:txBody>
      </p:sp>
    </p:spTree>
    <p:extLst>
      <p:ext uri="{BB962C8B-B14F-4D97-AF65-F5344CB8AC3E}">
        <p14:creationId xmlns:p14="http://schemas.microsoft.com/office/powerpoint/2010/main" val="3960181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a:xfrm>
            <a:off x="251520" y="216024"/>
            <a:ext cx="8698838" cy="548680"/>
          </a:xfrm>
        </p:spPr>
        <p:txBody>
          <a:bodyPr/>
          <a:lstStyle/>
          <a:p>
            <a:r>
              <a:rPr lang="es-ES" altLang="en-US" dirty="0"/>
              <a:t>Objetivos de MLT</a:t>
            </a:r>
          </a:p>
        </p:txBody>
      </p:sp>
      <p:sp>
        <p:nvSpPr>
          <p:cNvPr id="578563" name="Rectangle 3"/>
          <p:cNvSpPr>
            <a:spLocks noGrp="1" noChangeArrowheads="1"/>
          </p:cNvSpPr>
          <p:nvPr>
            <p:ph type="body" idx="1"/>
          </p:nvPr>
        </p:nvSpPr>
        <p:spPr>
          <a:xfrm>
            <a:off x="103324" y="1356320"/>
            <a:ext cx="8847034" cy="4953000"/>
          </a:xfrm>
        </p:spPr>
        <p:txBody>
          <a:bodyPr anchor="ctr"/>
          <a:lstStyle/>
          <a:p>
            <a:pPr algn="just">
              <a:lnSpc>
                <a:spcPct val="80000"/>
              </a:lnSpc>
              <a:buSzPct val="105000"/>
            </a:pPr>
            <a:r>
              <a:rPr lang="es-ES" altLang="pt-BR" sz="2400" dirty="0"/>
              <a:t>Proveer información de las condiciones en el lugar de trabajo  para establecer si están sujetas a control satisfactorio y si los cambios operativos han mejorado o empeorado las condiciones radiológicas de trabajo.</a:t>
            </a:r>
          </a:p>
          <a:p>
            <a:pPr algn="just">
              <a:lnSpc>
                <a:spcPct val="80000"/>
              </a:lnSpc>
              <a:buSzPct val="105000"/>
            </a:pPr>
            <a:endParaRPr lang="en-GB" altLang="en-US" sz="2400" dirty="0"/>
          </a:p>
          <a:p>
            <a:pPr algn="just">
              <a:lnSpc>
                <a:spcPct val="80000"/>
              </a:lnSpc>
              <a:buSzPct val="105000"/>
            </a:pPr>
            <a:r>
              <a:rPr lang="es-ES" dirty="0"/>
              <a:t>MLT facilita el control de exposición de trabajadores mediante detección rápida de condiciones anormales, permitiendo así acciones correctivas apropiadas.</a:t>
            </a:r>
          </a:p>
          <a:p>
            <a:pPr lvl="1" algn="just">
              <a:lnSpc>
                <a:spcPct val="80000"/>
              </a:lnSpc>
              <a:buSzPct val="105000"/>
              <a:buFont typeface="Wingdings" panose="05000000000000000000" pitchFamily="2" charset="2"/>
              <a:buChar char="§"/>
            </a:pPr>
            <a:endParaRPr lang="es-ES" altLang="en-US" sz="2000" dirty="0"/>
          </a:p>
          <a:p>
            <a:pPr marL="0" indent="0" algn="just">
              <a:lnSpc>
                <a:spcPct val="80000"/>
              </a:lnSpc>
              <a:buSzPct val="105000"/>
              <a:buNone/>
            </a:pPr>
            <a:endParaRPr lang="en-GB" altLang="en-US" sz="2800" dirty="0"/>
          </a:p>
          <a:p>
            <a:pPr marL="590550" indent="-590550" algn="r">
              <a:lnSpc>
                <a:spcPct val="80000"/>
              </a:lnSpc>
              <a:buFont typeface="Wingdings" pitchFamily="2" charset="2"/>
              <a:buNone/>
            </a:pPr>
            <a:endParaRPr lang="en-US" altLang="en-US" sz="2800" b="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21</a:t>
            </a:fld>
            <a:endParaRPr lang="en-US" dirty="0"/>
          </a:p>
        </p:txBody>
      </p:sp>
    </p:spTree>
    <p:extLst>
      <p:ext uri="{BB962C8B-B14F-4D97-AF65-F5344CB8AC3E}">
        <p14:creationId xmlns:p14="http://schemas.microsoft.com/office/powerpoint/2010/main" val="38933021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p:txBody>
          <a:bodyPr/>
          <a:lstStyle/>
          <a:p>
            <a:r>
              <a:rPr lang="es-ES" altLang="en-US" sz="3200" dirty="0"/>
              <a:t>Objetivos de MLT</a:t>
            </a:r>
            <a:endParaRPr lang="en-US" altLang="en-US" sz="3200" u="sng" dirty="0"/>
          </a:p>
        </p:txBody>
      </p:sp>
      <p:sp>
        <p:nvSpPr>
          <p:cNvPr id="713731" name="Rectangle 3"/>
          <p:cNvSpPr>
            <a:spLocks noGrp="1" noChangeArrowheads="1"/>
          </p:cNvSpPr>
          <p:nvPr>
            <p:ph type="body" idx="1"/>
          </p:nvPr>
        </p:nvSpPr>
        <p:spPr>
          <a:xfrm>
            <a:off x="323528" y="1700808"/>
            <a:ext cx="8496944" cy="3168352"/>
          </a:xfrm>
        </p:spPr>
        <p:txBody>
          <a:bodyPr/>
          <a:lstStyle/>
          <a:p>
            <a:pPr marL="609600" indent="-609600" algn="just">
              <a:lnSpc>
                <a:spcPct val="80000"/>
              </a:lnSpc>
              <a:buSzTx/>
            </a:pPr>
            <a:endParaRPr lang="en-GB" altLang="en-US" sz="2800" dirty="0"/>
          </a:p>
          <a:p>
            <a:pPr marL="609600" indent="-609600" algn="just">
              <a:lnSpc>
                <a:spcPct val="80000"/>
              </a:lnSpc>
              <a:buSzTx/>
            </a:pPr>
            <a:r>
              <a:rPr lang="es-ES" dirty="0"/>
              <a:t>Selección de equipo de protección personal apropiado.</a:t>
            </a:r>
          </a:p>
          <a:p>
            <a:pPr marL="609600" indent="-609600" algn="just">
              <a:lnSpc>
                <a:spcPct val="80000"/>
              </a:lnSpc>
              <a:buSzTx/>
            </a:pPr>
            <a:endParaRPr lang="en-GB" altLang="en-US" dirty="0"/>
          </a:p>
          <a:p>
            <a:pPr marL="609600" indent="-609600" algn="just">
              <a:lnSpc>
                <a:spcPct val="80000"/>
              </a:lnSpc>
              <a:buSzTx/>
            </a:pPr>
            <a:r>
              <a:rPr lang="es-ES" altLang="pt-BR" dirty="0"/>
              <a:t>Ayudar a prevenir la dispersión de contaminación.</a:t>
            </a:r>
          </a:p>
          <a:p>
            <a:pPr marL="609600" indent="-609600" algn="just">
              <a:lnSpc>
                <a:spcPct val="80000"/>
              </a:lnSpc>
              <a:buSzTx/>
            </a:pPr>
            <a:endParaRPr lang="en-GB" altLang="en-US" dirty="0"/>
          </a:p>
          <a:p>
            <a:pPr marL="609600" indent="-609600" algn="just">
              <a:lnSpc>
                <a:spcPct val="80000"/>
              </a:lnSpc>
              <a:buSzTx/>
            </a:pPr>
            <a:r>
              <a:rPr lang="es-ES" altLang="pt-BR" dirty="0"/>
              <a:t>Proveer información para comprender cómo, cuándo y dónde los trabajadores son expuestos, para así contribuir a reducir su exposición (ALARA).</a:t>
            </a:r>
            <a:endParaRPr lang="en-GB" altLang="en-US" dirty="0"/>
          </a:p>
          <a:p>
            <a:pPr marL="609600" indent="-609600" algn="just">
              <a:lnSpc>
                <a:spcPct val="80000"/>
              </a:lnSpc>
              <a:buSzTx/>
            </a:pPr>
            <a:endParaRPr lang="en-GB" altLang="en-US" sz="2800" dirty="0"/>
          </a:p>
          <a:p>
            <a:pPr marL="0" indent="0" algn="just">
              <a:lnSpc>
                <a:spcPct val="80000"/>
              </a:lnSpc>
              <a:buSzTx/>
              <a:buNone/>
            </a:pPr>
            <a:endParaRPr lang="en-GB" altLang="en-US" sz="2800" dirty="0"/>
          </a:p>
          <a:p>
            <a:pPr marL="609600" indent="-609600" algn="just">
              <a:lnSpc>
                <a:spcPct val="80000"/>
              </a:lnSpc>
              <a:buSzTx/>
            </a:pPr>
            <a:endParaRPr lang="en-GB" altLang="en-US" sz="2800" dirty="0"/>
          </a:p>
          <a:p>
            <a:pPr marL="609600" indent="-609600" algn="just">
              <a:lnSpc>
                <a:spcPct val="80000"/>
              </a:lnSpc>
              <a:buSzTx/>
            </a:pPr>
            <a:endParaRPr lang="en-GB" altLang="en-US" sz="2800" dirty="0"/>
          </a:p>
          <a:p>
            <a:pPr marL="609600" indent="-609600" algn="just">
              <a:lnSpc>
                <a:spcPct val="80000"/>
              </a:lnSpc>
              <a:buSzTx/>
            </a:pPr>
            <a:endParaRPr lang="en-US" altLang="en-US" sz="2800" dirty="0"/>
          </a:p>
          <a:p>
            <a:pPr marL="609600" indent="-609600">
              <a:lnSpc>
                <a:spcPct val="80000"/>
              </a:lnSpc>
              <a:buSzTx/>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22</a:t>
            </a:fld>
            <a:endParaRPr lang="en-US" dirty="0"/>
          </a:p>
        </p:txBody>
      </p:sp>
    </p:spTree>
    <p:extLst>
      <p:ext uri="{BB962C8B-B14F-4D97-AF65-F5344CB8AC3E}">
        <p14:creationId xmlns:p14="http://schemas.microsoft.com/office/powerpoint/2010/main" val="475455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p:txBody>
          <a:bodyPr/>
          <a:lstStyle/>
          <a:p>
            <a:r>
              <a:rPr lang="es-ES" altLang="en-US" sz="3200" dirty="0"/>
              <a:t>Objetivos de MLT</a:t>
            </a:r>
            <a:endParaRPr lang="en-US" altLang="en-US" sz="3200" u="sng" dirty="0"/>
          </a:p>
        </p:txBody>
      </p:sp>
      <p:sp>
        <p:nvSpPr>
          <p:cNvPr id="579587" name="Rectangle 3"/>
          <p:cNvSpPr>
            <a:spLocks noGrp="1" noChangeArrowheads="1"/>
          </p:cNvSpPr>
          <p:nvPr>
            <p:ph type="body" idx="1"/>
          </p:nvPr>
        </p:nvSpPr>
        <p:spPr>
          <a:xfrm>
            <a:off x="304800" y="1124744"/>
            <a:ext cx="8443664" cy="5256584"/>
          </a:xfrm>
        </p:spPr>
        <p:txBody>
          <a:bodyPr anchor="ctr"/>
          <a:lstStyle/>
          <a:p>
            <a:pPr marL="609600" indent="-609600" algn="just">
              <a:lnSpc>
                <a:spcPct val="80000"/>
              </a:lnSpc>
              <a:buSzTx/>
            </a:pPr>
            <a:r>
              <a:rPr lang="es-ES" altLang="pt-BR" dirty="0"/>
              <a:t>Verificar las buenas prácticas de trabajo (por </a:t>
            </a:r>
            <a:r>
              <a:rPr lang="es-ES" altLang="pt-BR" sz="2400" dirty="0"/>
              <a:t>ejemplo: adecuada supervisión, entrenamiento, etc.)</a:t>
            </a:r>
          </a:p>
          <a:p>
            <a:pPr marL="590550" indent="-590550" algn="just">
              <a:lnSpc>
                <a:spcPct val="90000"/>
              </a:lnSpc>
              <a:buSzPct val="105000"/>
            </a:pPr>
            <a:endParaRPr lang="en-GB" altLang="en-US" sz="2400" dirty="0"/>
          </a:p>
          <a:p>
            <a:pPr marL="590550" indent="-590550" algn="just">
              <a:lnSpc>
                <a:spcPct val="90000"/>
              </a:lnSpc>
              <a:buSzPct val="105000"/>
            </a:pPr>
            <a:r>
              <a:rPr lang="es-ES" altLang="en-US" sz="2400" dirty="0"/>
              <a:t>Ayudar a prevenir la dispersión de la contaminación a través de la detección de fallas de contención o de la desviación de los correctos procedimientos operativos.</a:t>
            </a:r>
          </a:p>
          <a:p>
            <a:pPr marL="590550" indent="-590550" algn="just">
              <a:lnSpc>
                <a:spcPct val="90000"/>
              </a:lnSpc>
              <a:buSzPct val="105000"/>
            </a:pPr>
            <a:endParaRPr lang="en-GB" altLang="en-US" sz="2400" dirty="0"/>
          </a:p>
          <a:p>
            <a:pPr marL="590550" indent="-590550" algn="just">
              <a:lnSpc>
                <a:spcPct val="90000"/>
              </a:lnSpc>
              <a:buSzPct val="105000"/>
            </a:pPr>
            <a:r>
              <a:rPr lang="es-ES" altLang="pt-BR" sz="2400" dirty="0">
                <a:solidFill>
                  <a:schemeClr val="accent5">
                    <a:lumMod val="25000"/>
                  </a:schemeClr>
                </a:solidFill>
              </a:rPr>
              <a:t>Confirmar la clasificación de áreas en </a:t>
            </a:r>
            <a:r>
              <a:rPr lang="es-ES" altLang="pt-BR" sz="2400" dirty="0"/>
              <a:t>controladas, supervisadas y libres.</a:t>
            </a:r>
          </a:p>
          <a:p>
            <a:pPr marL="590550" indent="-590550" algn="just">
              <a:lnSpc>
                <a:spcPct val="90000"/>
              </a:lnSpc>
              <a:buSzPct val="105000"/>
            </a:pPr>
            <a:endParaRPr lang="en-GB" altLang="en-US" sz="2400" dirty="0"/>
          </a:p>
          <a:p>
            <a:pPr marL="590550" indent="-590550" algn="just">
              <a:lnSpc>
                <a:spcPct val="90000"/>
              </a:lnSpc>
              <a:buSzPct val="105000"/>
            </a:pPr>
            <a:r>
              <a:rPr lang="es-ES" dirty="0"/>
              <a:t>Suministrar alarmas prontas y confiables que permitan evacuar a los trabajadores a un lugar seguro</a:t>
            </a:r>
            <a:r>
              <a:rPr lang="es-ES" sz="2400" dirty="0"/>
              <a:t>.</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23</a:t>
            </a:fld>
            <a:endParaRPr lang="en-US" dirty="0"/>
          </a:p>
        </p:txBody>
      </p:sp>
    </p:spTree>
    <p:extLst>
      <p:ext uri="{BB962C8B-B14F-4D97-AF65-F5344CB8AC3E}">
        <p14:creationId xmlns:p14="http://schemas.microsoft.com/office/powerpoint/2010/main" val="177118935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1026"/>
          <p:cNvSpPr>
            <a:spLocks noGrp="1" noChangeArrowheads="1"/>
          </p:cNvSpPr>
          <p:nvPr>
            <p:ph type="title"/>
          </p:nvPr>
        </p:nvSpPr>
        <p:spPr>
          <a:xfrm>
            <a:off x="282574" y="98425"/>
            <a:ext cx="8753921" cy="762000"/>
          </a:xfrm>
        </p:spPr>
        <p:txBody>
          <a:bodyPr/>
          <a:lstStyle/>
          <a:p>
            <a:r>
              <a:rPr lang="es-ES" altLang="en-US" sz="3200" dirty="0"/>
              <a:t>Objetivos de MLT</a:t>
            </a:r>
            <a:endParaRPr lang="en-US" altLang="en-US" sz="3200" u="sng" dirty="0"/>
          </a:p>
        </p:txBody>
      </p:sp>
      <p:sp>
        <p:nvSpPr>
          <p:cNvPr id="714755" name="Rectangle 1027"/>
          <p:cNvSpPr>
            <a:spLocks noGrp="1" noChangeArrowheads="1"/>
          </p:cNvSpPr>
          <p:nvPr>
            <p:ph type="body" idx="1"/>
          </p:nvPr>
        </p:nvSpPr>
        <p:spPr>
          <a:xfrm>
            <a:off x="282574" y="1196752"/>
            <a:ext cx="8537898" cy="4775200"/>
          </a:xfrm>
        </p:spPr>
        <p:txBody>
          <a:bodyPr/>
          <a:lstStyle/>
          <a:p>
            <a:pPr algn="just">
              <a:lnSpc>
                <a:spcPct val="90000"/>
              </a:lnSpc>
              <a:buSzPct val="105000"/>
            </a:pPr>
            <a:r>
              <a:rPr lang="es-ES_tradnl" dirty="0"/>
              <a:t>Ayudar en la evaluación de dosis de individuos o grupos de trabajadores y demostrar el cumplimiento </a:t>
            </a:r>
            <a:r>
              <a:rPr lang="es-ES_tradnl" sz="2400" dirty="0"/>
              <a:t>de las restricciones de dosis (</a:t>
            </a:r>
            <a:r>
              <a:rPr lang="es-ES_tradnl" sz="2400" i="1" dirty="0" err="1"/>
              <a:t>dose</a:t>
            </a:r>
            <a:r>
              <a:rPr lang="es-ES_tradnl" sz="2400" i="1" dirty="0"/>
              <a:t> </a:t>
            </a:r>
            <a:r>
              <a:rPr lang="es-ES_tradnl" sz="2400" i="1" dirty="0" err="1"/>
              <a:t>constraints</a:t>
            </a:r>
            <a:r>
              <a:rPr lang="es-ES_tradnl" sz="2400" dirty="0"/>
              <a:t>).</a:t>
            </a:r>
            <a:endParaRPr lang="es-ES_tradnl" altLang="en-US" sz="2400" dirty="0"/>
          </a:p>
          <a:p>
            <a:pPr marL="0" indent="0" algn="just">
              <a:lnSpc>
                <a:spcPct val="90000"/>
              </a:lnSpc>
              <a:buSzPct val="105000"/>
              <a:buNone/>
            </a:pPr>
            <a:endParaRPr lang="es-ES_tradnl" altLang="en-US" sz="2400" dirty="0"/>
          </a:p>
          <a:p>
            <a:pPr algn="just">
              <a:lnSpc>
                <a:spcPct val="90000"/>
              </a:lnSpc>
              <a:buSzPct val="105000"/>
            </a:pPr>
            <a:r>
              <a:rPr lang="es-ES_tradnl" sz="2400" dirty="0"/>
              <a:t>Proporcionar información para:</a:t>
            </a:r>
          </a:p>
          <a:p>
            <a:pPr algn="just">
              <a:lnSpc>
                <a:spcPct val="90000"/>
              </a:lnSpc>
              <a:buSzPct val="105000"/>
            </a:pPr>
            <a:endParaRPr lang="es-ES_tradnl" altLang="en-US" sz="2400" dirty="0"/>
          </a:p>
          <a:p>
            <a:pPr lvl="1" algn="just">
              <a:lnSpc>
                <a:spcPct val="90000"/>
              </a:lnSpc>
              <a:buSzPct val="105000"/>
            </a:pPr>
            <a:r>
              <a:rPr lang="es-ES_tradnl" dirty="0"/>
              <a:t>d</a:t>
            </a:r>
            <a:r>
              <a:rPr lang="es-ES_tradnl" sz="2400" dirty="0"/>
              <a:t>efinir o programa de monitorización individual;</a:t>
            </a:r>
          </a:p>
          <a:p>
            <a:pPr lvl="1" algn="just">
              <a:lnSpc>
                <a:spcPct val="90000"/>
              </a:lnSpc>
              <a:buSzPct val="105000"/>
            </a:pPr>
            <a:endParaRPr lang="es-ES_tradnl" sz="2400" dirty="0"/>
          </a:p>
          <a:p>
            <a:pPr lvl="1" algn="just">
              <a:lnSpc>
                <a:spcPct val="90000"/>
              </a:lnSpc>
              <a:buSzPct val="105000"/>
            </a:pPr>
            <a:r>
              <a:rPr lang="es-ES_tradnl" sz="2400" dirty="0"/>
              <a:t>definir procedimientos operacionales y equipos de protección, y</a:t>
            </a:r>
          </a:p>
          <a:p>
            <a:pPr algn="just">
              <a:lnSpc>
                <a:spcPct val="90000"/>
              </a:lnSpc>
              <a:buSzPct val="105000"/>
            </a:pPr>
            <a:endParaRPr lang="es-ES_tradnl" altLang="en-US" sz="2400" dirty="0"/>
          </a:p>
          <a:p>
            <a:pPr lvl="1" algn="just">
              <a:lnSpc>
                <a:spcPct val="90000"/>
              </a:lnSpc>
              <a:buSzPct val="105000"/>
            </a:pPr>
            <a:r>
              <a:rPr lang="es-ES_tradnl" sz="2400" dirty="0"/>
              <a:t>evaluar a dosis en caso de exposición accidental.</a:t>
            </a:r>
            <a:endParaRPr lang="es-ES_tradnl"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24</a:t>
            </a:fld>
            <a:endParaRPr lang="en-US" dirty="0"/>
          </a:p>
        </p:txBody>
      </p:sp>
    </p:spTree>
    <p:extLst>
      <p:ext uri="{BB962C8B-B14F-4D97-AF65-F5344CB8AC3E}">
        <p14:creationId xmlns:p14="http://schemas.microsoft.com/office/powerpoint/2010/main" val="6210814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9" name="Rectangle 3"/>
          <p:cNvSpPr>
            <a:spLocks noGrp="1" noChangeArrowheads="1"/>
          </p:cNvSpPr>
          <p:nvPr>
            <p:ph type="body" idx="1"/>
          </p:nvPr>
        </p:nvSpPr>
        <p:spPr>
          <a:xfrm>
            <a:off x="251520" y="908720"/>
            <a:ext cx="8593137" cy="4572000"/>
          </a:xfrm>
        </p:spPr>
        <p:txBody>
          <a:bodyPr/>
          <a:lstStyle/>
          <a:p>
            <a:pPr algn="ctr">
              <a:buFontTx/>
              <a:buNone/>
            </a:pPr>
            <a:endParaRPr lang="en-US" altLang="en-US" sz="3600" b="1" dirty="0"/>
          </a:p>
          <a:p>
            <a:pPr algn="ctr">
              <a:buFontTx/>
              <a:buNone/>
            </a:pPr>
            <a:endParaRPr lang="en-US" altLang="en-US" sz="3600" dirty="0"/>
          </a:p>
          <a:p>
            <a:pPr algn="ctr">
              <a:buFontTx/>
              <a:buNone/>
            </a:pPr>
            <a:endParaRPr lang="en-US" altLang="en-US" sz="3600" dirty="0"/>
          </a:p>
          <a:p>
            <a:pPr algn="ctr">
              <a:buFontTx/>
              <a:buNone/>
            </a:pPr>
            <a:r>
              <a:rPr lang="pt-BR" sz="3200" dirty="0" err="1"/>
              <a:t>Diseño</a:t>
            </a:r>
            <a:r>
              <a:rPr lang="pt-BR" sz="3200" dirty="0"/>
              <a:t> </a:t>
            </a:r>
            <a:r>
              <a:rPr lang="pt-BR" sz="3200" dirty="0" err="1"/>
              <a:t>del</a:t>
            </a:r>
            <a:r>
              <a:rPr lang="pt-BR" sz="3200" dirty="0"/>
              <a:t> programa de </a:t>
            </a:r>
            <a:r>
              <a:rPr lang="en-GB" altLang="en-US" sz="3200" dirty="0" err="1"/>
              <a:t>monitorización</a:t>
            </a:r>
            <a:endParaRPr lang="en-US" altLang="en-US" sz="3200" b="1"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25</a:t>
            </a:fld>
            <a:endParaRPr lang="en-US" dirty="0"/>
          </a:p>
        </p:txBody>
      </p:sp>
    </p:spTree>
    <p:extLst>
      <p:ext uri="{BB962C8B-B14F-4D97-AF65-F5344CB8AC3E}">
        <p14:creationId xmlns:p14="http://schemas.microsoft.com/office/powerpoint/2010/main" val="920161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Diseño del programa de monitorización</a:t>
            </a:r>
          </a:p>
        </p:txBody>
      </p:sp>
      <p:sp>
        <p:nvSpPr>
          <p:cNvPr id="3" name="Content Placeholder 2"/>
          <p:cNvSpPr>
            <a:spLocks noGrp="1"/>
          </p:cNvSpPr>
          <p:nvPr>
            <p:ph idx="1"/>
          </p:nvPr>
        </p:nvSpPr>
        <p:spPr>
          <a:xfrm>
            <a:off x="274638" y="1305272"/>
            <a:ext cx="8761858" cy="4572000"/>
          </a:xfrm>
        </p:spPr>
        <p:txBody>
          <a:bodyPr/>
          <a:lstStyle/>
          <a:p>
            <a:pPr marL="0" indent="0" algn="just">
              <a:buNone/>
            </a:pPr>
            <a:r>
              <a:rPr lang="pt-BR" dirty="0"/>
              <a:t>El documento </a:t>
            </a:r>
            <a:r>
              <a:rPr lang="pt-BR" sz="2400" dirty="0"/>
              <a:t>GSR-3 </a:t>
            </a:r>
            <a:r>
              <a:rPr lang="pt-BR" sz="2400" dirty="0" err="1"/>
              <a:t>establece</a:t>
            </a:r>
            <a:r>
              <a:rPr lang="pt-BR" sz="2400" dirty="0"/>
              <a:t> que</a:t>
            </a:r>
            <a:r>
              <a:rPr lang="es-ES" sz="2400" dirty="0"/>
              <a:t> el tipo y la frecuencia de MLT se basarán en</a:t>
            </a:r>
            <a:r>
              <a:rPr lang="en-US" sz="2400" dirty="0"/>
              <a:t>:</a:t>
            </a:r>
          </a:p>
          <a:p>
            <a:pPr algn="just"/>
            <a:endParaRPr lang="en-US" sz="2400" dirty="0"/>
          </a:p>
          <a:p>
            <a:pPr lvl="1" algn="just"/>
            <a:r>
              <a:rPr lang="es-ES" dirty="0"/>
              <a:t>l</a:t>
            </a:r>
            <a:r>
              <a:rPr lang="es-ES" sz="2400" dirty="0"/>
              <a:t>a tasa de dosis, la concentración de actividad en aire y superficies, sus fluctuaciones previstas, y</a:t>
            </a:r>
          </a:p>
          <a:p>
            <a:pPr lvl="1" algn="just"/>
            <a:endParaRPr lang="es-ES" sz="2400" dirty="0"/>
          </a:p>
          <a:p>
            <a:pPr lvl="1" algn="just"/>
            <a:r>
              <a:rPr lang="es-ES" sz="2400" dirty="0"/>
              <a:t>la probabilidad y magnitud de las exposiciones en casos de incidentes operacionales previstos </a:t>
            </a:r>
            <a:r>
              <a:rPr lang="es-ES_tradnl" dirty="0"/>
              <a:t>y en caso de accidentes</a:t>
            </a:r>
            <a:r>
              <a:rPr lang="es-ES" sz="2400" dirty="0"/>
              <a:t>.</a:t>
            </a:r>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26</a:t>
            </a:fld>
            <a:endParaRPr lang="en-US" dirty="0"/>
          </a:p>
        </p:txBody>
      </p:sp>
    </p:spTree>
    <p:extLst>
      <p:ext uri="{BB962C8B-B14F-4D97-AF65-F5344CB8AC3E}">
        <p14:creationId xmlns:p14="http://schemas.microsoft.com/office/powerpoint/2010/main" val="214912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a:xfrm>
            <a:off x="152400" y="260648"/>
            <a:ext cx="8884096" cy="517525"/>
          </a:xfrm>
        </p:spPr>
        <p:txBody>
          <a:bodyPr/>
          <a:lstStyle/>
          <a:p>
            <a:r>
              <a:rPr lang="es-ES" sz="2800" dirty="0"/>
              <a:t>Diseño del programa de monitorización</a:t>
            </a:r>
            <a:endParaRPr lang="en-US" altLang="en-US" sz="2800" dirty="0"/>
          </a:p>
        </p:txBody>
      </p:sp>
      <p:sp>
        <p:nvSpPr>
          <p:cNvPr id="7" name="Rectangle 1027"/>
          <p:cNvSpPr txBox="1">
            <a:spLocks noChangeArrowheads="1"/>
          </p:cNvSpPr>
          <p:nvPr/>
        </p:nvSpPr>
        <p:spPr bwMode="auto">
          <a:xfrm>
            <a:off x="152400" y="1268760"/>
            <a:ext cx="8604250" cy="477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fontAlgn="base">
              <a:spcBef>
                <a:spcPct val="20000"/>
              </a:spcBef>
              <a:spcAft>
                <a:spcPct val="0"/>
              </a:spcAft>
              <a:buClr>
                <a:schemeClr val="tx1"/>
              </a:buClr>
              <a:buSzPct val="150000"/>
              <a:buChar char="•"/>
              <a:defRPr sz="3200" b="1">
                <a:solidFill>
                  <a:srgbClr val="000066"/>
                </a:solidFill>
                <a:latin typeface="+mn-lt"/>
                <a:ea typeface="+mn-ea"/>
                <a:cs typeface="+mn-cs"/>
              </a:defRPr>
            </a:lvl1pPr>
            <a:lvl2pPr marL="742950" indent="-285750" algn="l" rtl="0" fontAlgn="base">
              <a:spcBef>
                <a:spcPct val="20000"/>
              </a:spcBef>
              <a:spcAft>
                <a:spcPct val="0"/>
              </a:spcAft>
              <a:buClr>
                <a:schemeClr val="tx1"/>
              </a:buClr>
              <a:buSzPct val="150000"/>
              <a:buChar char="•"/>
              <a:defRPr sz="2800" b="1">
                <a:solidFill>
                  <a:srgbClr val="000066"/>
                </a:solidFill>
                <a:latin typeface="+mn-lt"/>
              </a:defRPr>
            </a:lvl2pPr>
            <a:lvl3pPr marL="1162050" indent="-247650" algn="l" rtl="0" fontAlgn="base">
              <a:spcBef>
                <a:spcPct val="20000"/>
              </a:spcBef>
              <a:spcAft>
                <a:spcPct val="0"/>
              </a:spcAft>
              <a:buClr>
                <a:schemeClr val="tx1"/>
              </a:buClr>
              <a:buSzPct val="150000"/>
              <a:buChar char="•"/>
              <a:defRPr sz="2400" b="1">
                <a:solidFill>
                  <a:srgbClr val="000066"/>
                </a:solidFill>
                <a:latin typeface="+mn-lt"/>
              </a:defRPr>
            </a:lvl3pPr>
            <a:lvl4pPr marL="1630363" indent="-277813" algn="l" rtl="0" fontAlgn="base">
              <a:spcBef>
                <a:spcPct val="20000"/>
              </a:spcBef>
              <a:spcAft>
                <a:spcPct val="0"/>
              </a:spcAft>
              <a:buClr>
                <a:schemeClr val="tx1"/>
              </a:buClr>
              <a:buSzPct val="150000"/>
              <a:buChar char="•"/>
              <a:defRPr sz="2400" b="1">
                <a:solidFill>
                  <a:srgbClr val="000066"/>
                </a:solidFill>
                <a:latin typeface="+mn-lt"/>
              </a:defRPr>
            </a:lvl4pPr>
            <a:lvl5pPr marL="2087563" indent="-228600" algn="l" rtl="0" fontAlgn="base">
              <a:spcBef>
                <a:spcPct val="20000"/>
              </a:spcBef>
              <a:spcAft>
                <a:spcPct val="0"/>
              </a:spcAft>
              <a:buClr>
                <a:schemeClr val="tx1"/>
              </a:buClr>
              <a:buSzPct val="150000"/>
              <a:buChar char="•"/>
              <a:defRPr sz="2400" b="1">
                <a:solidFill>
                  <a:srgbClr val="000066"/>
                </a:solidFill>
                <a:latin typeface="+mn-lt"/>
              </a:defRPr>
            </a:lvl5pPr>
            <a:lvl6pPr marL="2544763" indent="-228600" algn="l" rtl="0" fontAlgn="base">
              <a:spcBef>
                <a:spcPct val="20000"/>
              </a:spcBef>
              <a:spcAft>
                <a:spcPct val="0"/>
              </a:spcAft>
              <a:buClr>
                <a:schemeClr val="tx1"/>
              </a:buClr>
              <a:buSzPct val="150000"/>
              <a:buChar char="•"/>
              <a:defRPr sz="2400" b="1">
                <a:solidFill>
                  <a:srgbClr val="000066"/>
                </a:solidFill>
                <a:latin typeface="+mn-lt"/>
              </a:defRPr>
            </a:lvl6pPr>
            <a:lvl7pPr marL="3001963" indent="-228600" algn="l" rtl="0" fontAlgn="base">
              <a:spcBef>
                <a:spcPct val="20000"/>
              </a:spcBef>
              <a:spcAft>
                <a:spcPct val="0"/>
              </a:spcAft>
              <a:buClr>
                <a:schemeClr val="tx1"/>
              </a:buClr>
              <a:buSzPct val="150000"/>
              <a:buChar char="•"/>
              <a:defRPr sz="2400" b="1">
                <a:solidFill>
                  <a:srgbClr val="000066"/>
                </a:solidFill>
                <a:latin typeface="+mn-lt"/>
              </a:defRPr>
            </a:lvl7pPr>
            <a:lvl8pPr marL="3459163" indent="-228600" algn="l" rtl="0" fontAlgn="base">
              <a:spcBef>
                <a:spcPct val="20000"/>
              </a:spcBef>
              <a:spcAft>
                <a:spcPct val="0"/>
              </a:spcAft>
              <a:buClr>
                <a:schemeClr val="tx1"/>
              </a:buClr>
              <a:buSzPct val="150000"/>
              <a:buChar char="•"/>
              <a:defRPr sz="2400" b="1">
                <a:solidFill>
                  <a:srgbClr val="000066"/>
                </a:solidFill>
                <a:latin typeface="+mn-lt"/>
              </a:defRPr>
            </a:lvl8pPr>
            <a:lvl9pPr marL="3916363" indent="-228600" algn="l" rtl="0" fontAlgn="base">
              <a:spcBef>
                <a:spcPct val="20000"/>
              </a:spcBef>
              <a:spcAft>
                <a:spcPct val="0"/>
              </a:spcAft>
              <a:buClr>
                <a:schemeClr val="tx1"/>
              </a:buClr>
              <a:buSzPct val="150000"/>
              <a:buChar char="•"/>
              <a:defRPr sz="2400" b="1">
                <a:solidFill>
                  <a:srgbClr val="000066"/>
                </a:solidFill>
                <a:latin typeface="+mn-lt"/>
              </a:defRPr>
            </a:lvl9pPr>
          </a:lstStyle>
          <a:p>
            <a:pPr algn="just">
              <a:lnSpc>
                <a:spcPct val="90000"/>
              </a:lnSpc>
              <a:buFontTx/>
              <a:buNone/>
            </a:pPr>
            <a:r>
              <a:rPr lang="en-GB" altLang="en-US" sz="2400" b="0" kern="0" dirty="0">
                <a:solidFill>
                  <a:schemeClr val="tx2"/>
                </a:solidFill>
              </a:rPr>
              <a:t>El </a:t>
            </a:r>
            <a:r>
              <a:rPr lang="en-GB" altLang="en-US" sz="2400" b="0" kern="0" dirty="0" err="1">
                <a:solidFill>
                  <a:schemeClr val="tx2"/>
                </a:solidFill>
              </a:rPr>
              <a:t>programa</a:t>
            </a:r>
            <a:r>
              <a:rPr lang="en-GB" altLang="en-US" sz="2400" b="0" kern="0" dirty="0">
                <a:solidFill>
                  <a:schemeClr val="tx2"/>
                </a:solidFill>
              </a:rPr>
              <a:t> de </a:t>
            </a:r>
            <a:r>
              <a:rPr lang="en-GB" altLang="en-US" sz="2400" b="0" kern="0" dirty="0" err="1">
                <a:solidFill>
                  <a:schemeClr val="tx2"/>
                </a:solidFill>
              </a:rPr>
              <a:t>monitorización</a:t>
            </a:r>
            <a:r>
              <a:rPr lang="en-GB" altLang="en-US" sz="2400" b="0" kern="0" dirty="0">
                <a:solidFill>
                  <a:schemeClr val="tx2"/>
                </a:solidFill>
              </a:rPr>
              <a:t> debe:</a:t>
            </a:r>
            <a:endParaRPr lang="en-GB" altLang="en-US" sz="2400" b="0" kern="0" dirty="0">
              <a:solidFill>
                <a:schemeClr val="tx2"/>
              </a:solidFill>
              <a:effectLst/>
            </a:endParaRPr>
          </a:p>
          <a:p>
            <a:pPr algn="just">
              <a:lnSpc>
                <a:spcPct val="90000"/>
              </a:lnSpc>
              <a:buFontTx/>
              <a:buNone/>
            </a:pPr>
            <a:endParaRPr lang="en-GB" altLang="en-US" sz="2400" b="0" kern="0" dirty="0">
              <a:solidFill>
                <a:schemeClr val="tx2"/>
              </a:solidFill>
              <a:effectLst/>
            </a:endParaRPr>
          </a:p>
          <a:p>
            <a:pPr lvl="1" algn="just">
              <a:lnSpc>
                <a:spcPct val="90000"/>
              </a:lnSpc>
            </a:pPr>
            <a:r>
              <a:rPr lang="es-ES" sz="2400" b="0" dirty="0"/>
              <a:t>identificar los métodos de medición más apropiados;</a:t>
            </a:r>
          </a:p>
          <a:p>
            <a:pPr lvl="1" algn="just">
              <a:lnSpc>
                <a:spcPct val="90000"/>
              </a:lnSpc>
            </a:pPr>
            <a:endParaRPr lang="es-ES" sz="2400" b="0" dirty="0"/>
          </a:p>
          <a:p>
            <a:pPr lvl="1" algn="just">
              <a:lnSpc>
                <a:spcPct val="90000"/>
              </a:lnSpc>
            </a:pPr>
            <a:r>
              <a:rPr lang="es-ES" sz="2400" b="0" dirty="0"/>
              <a:t>esbozar los procedimientos;</a:t>
            </a:r>
          </a:p>
          <a:p>
            <a:pPr lvl="1" algn="just">
              <a:lnSpc>
                <a:spcPct val="90000"/>
              </a:lnSpc>
            </a:pPr>
            <a:endParaRPr lang="es-ES" sz="2400" b="0" dirty="0"/>
          </a:p>
          <a:p>
            <a:pPr lvl="1" algn="just">
              <a:lnSpc>
                <a:spcPct val="90000"/>
              </a:lnSpc>
            </a:pPr>
            <a:r>
              <a:rPr lang="es-ES" altLang="en-US" sz="2400" b="0" kern="0" dirty="0">
                <a:solidFill>
                  <a:schemeClr val="tx2"/>
                </a:solidFill>
              </a:rPr>
              <a:t>establece el tipo y frecuencia </a:t>
            </a:r>
            <a:r>
              <a:rPr lang="pt-BR" sz="2400" b="0" dirty="0"/>
              <a:t>de </a:t>
            </a:r>
            <a:r>
              <a:rPr lang="pt-BR" sz="2400" b="0" dirty="0" err="1"/>
              <a:t>las</a:t>
            </a:r>
            <a:r>
              <a:rPr lang="pt-BR" sz="2400" b="0" dirty="0"/>
              <a:t> </a:t>
            </a:r>
            <a:r>
              <a:rPr lang="pt-BR" sz="2400" b="0" dirty="0" err="1"/>
              <a:t>mediciones</a:t>
            </a:r>
            <a:r>
              <a:rPr lang="pt-BR" sz="2400" b="0" dirty="0"/>
              <a:t>, y</a:t>
            </a:r>
          </a:p>
          <a:p>
            <a:pPr lvl="1" algn="just">
              <a:lnSpc>
                <a:spcPct val="90000"/>
              </a:lnSpc>
            </a:pPr>
            <a:endParaRPr lang="es-ES" altLang="en-US" sz="2400" b="0" kern="0" dirty="0">
              <a:solidFill>
                <a:schemeClr val="tx2"/>
              </a:solidFill>
            </a:endParaRPr>
          </a:p>
          <a:p>
            <a:pPr lvl="1" algn="just">
              <a:lnSpc>
                <a:spcPct val="90000"/>
              </a:lnSpc>
            </a:pPr>
            <a:r>
              <a:rPr lang="es-ES" sz="2400" b="0" dirty="0"/>
              <a:t>establecer los niveles de referencia, restricciones de dosis y las acciones que se deben tomar si se exceden estos niveles.</a:t>
            </a:r>
            <a:endParaRPr lang="en-US" altLang="en-US" sz="2400" b="0" kern="0" dirty="0">
              <a:solidFill>
                <a:schemeClr val="tx2"/>
              </a:solidFill>
              <a:effectLst/>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27</a:t>
            </a:fld>
            <a:endParaRPr lang="en-US" dirty="0"/>
          </a:p>
        </p:txBody>
      </p:sp>
    </p:spTree>
    <p:extLst>
      <p:ext uri="{BB962C8B-B14F-4D97-AF65-F5344CB8AC3E}">
        <p14:creationId xmlns:p14="http://schemas.microsoft.com/office/powerpoint/2010/main" val="302874169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7" name="Rectangle 1027"/>
          <p:cNvSpPr>
            <a:spLocks noGrp="1" noChangeArrowheads="1"/>
          </p:cNvSpPr>
          <p:nvPr>
            <p:ph type="body" idx="1"/>
          </p:nvPr>
        </p:nvSpPr>
        <p:spPr/>
        <p:txBody>
          <a:bodyPr/>
          <a:lstStyle/>
          <a:p>
            <a:pPr algn="ctr">
              <a:buFontTx/>
              <a:buNone/>
            </a:pPr>
            <a:endParaRPr lang="en-GB" altLang="en-US" sz="3600" b="1" dirty="0"/>
          </a:p>
          <a:p>
            <a:pPr algn="ctr">
              <a:buFontTx/>
              <a:buNone/>
            </a:pPr>
            <a:endParaRPr lang="en-GB" altLang="en-US" sz="3600" b="1" dirty="0"/>
          </a:p>
          <a:p>
            <a:pPr algn="ctr">
              <a:buFontTx/>
              <a:buNone/>
            </a:pPr>
            <a:r>
              <a:rPr lang="pt-BR" sz="3600" dirty="0"/>
              <a:t>Magnitudes </a:t>
            </a:r>
            <a:r>
              <a:rPr lang="pt-BR" sz="3600" dirty="0" err="1"/>
              <a:t>operacionales</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28</a:t>
            </a:fld>
            <a:endParaRPr lang="en-US" dirty="0"/>
          </a:p>
        </p:txBody>
      </p:sp>
    </p:spTree>
    <p:extLst>
      <p:ext uri="{BB962C8B-B14F-4D97-AF65-F5344CB8AC3E}">
        <p14:creationId xmlns:p14="http://schemas.microsoft.com/office/powerpoint/2010/main" val="2455527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40122FAA-958D-4FF6-BF9F-0C9279367AB9}" type="slidenum">
              <a:rPr lang="en-US" smtClean="0"/>
              <a:pPr/>
              <a:t>29</a:t>
            </a:fld>
            <a:endParaRPr lang="en-US" dirty="0"/>
          </a:p>
        </p:txBody>
      </p:sp>
      <p:sp>
        <p:nvSpPr>
          <p:cNvPr id="3" name="CaixaDeTexto 2"/>
          <p:cNvSpPr txBox="1"/>
          <p:nvPr/>
        </p:nvSpPr>
        <p:spPr>
          <a:xfrm>
            <a:off x="395536" y="1268760"/>
            <a:ext cx="8352928" cy="4893647"/>
          </a:xfrm>
          <a:prstGeom prst="rect">
            <a:avLst/>
          </a:prstGeom>
          <a:noFill/>
        </p:spPr>
        <p:txBody>
          <a:bodyPr wrap="square" rtlCol="0">
            <a:spAutoFit/>
          </a:bodyPr>
          <a:lstStyle/>
          <a:p>
            <a:pPr marL="342900" indent="-342900">
              <a:buFont typeface="Arial" panose="020B0604020202020204" pitchFamily="34" charset="0"/>
              <a:buChar char="•"/>
            </a:pPr>
            <a:r>
              <a:rPr lang="es-ES" dirty="0">
                <a:solidFill>
                  <a:schemeClr val="tx2"/>
                </a:solidFill>
                <a:latin typeface="+mn-lt"/>
              </a:rPr>
              <a:t>No pueden medirse las magnitudes limitadoras E y H</a:t>
            </a:r>
            <a:r>
              <a:rPr lang="es-ES" baseline="-25000" dirty="0">
                <a:solidFill>
                  <a:schemeClr val="tx2"/>
                </a:solidFill>
                <a:latin typeface="+mn-lt"/>
              </a:rPr>
              <a:t>T</a:t>
            </a:r>
            <a:r>
              <a:rPr lang="es-ES" dirty="0">
                <a:solidFill>
                  <a:schemeClr val="tx2"/>
                </a:solidFill>
                <a:latin typeface="+mn-lt"/>
              </a:rPr>
              <a:t> puesto que para ello habría que situar los detectores en el interior de los órganos del cuerpo humano. </a:t>
            </a:r>
          </a:p>
          <a:p>
            <a:pPr marL="342900" indent="-342900">
              <a:buFont typeface="Arial" panose="020B0604020202020204" pitchFamily="34" charset="0"/>
              <a:buChar char="•"/>
            </a:pPr>
            <a:endParaRPr lang="es-ES" dirty="0">
              <a:solidFill>
                <a:schemeClr val="tx2"/>
              </a:solidFill>
              <a:latin typeface="+mn-lt"/>
            </a:endParaRPr>
          </a:p>
          <a:p>
            <a:pPr marL="342900" indent="-342900">
              <a:buFont typeface="Arial" panose="020B0604020202020204" pitchFamily="34" charset="0"/>
              <a:buChar char="•"/>
            </a:pPr>
            <a:r>
              <a:rPr lang="es-ES" dirty="0">
                <a:solidFill>
                  <a:schemeClr val="tx2"/>
                </a:solidFill>
                <a:latin typeface="+mn-lt"/>
              </a:rPr>
              <a:t>Por esta razón, ICRU ha definido magnitudes capaces de proporcionar en la práctica una aproximación razonable (o una sobreestimación) de las magnitudes limitadoras. </a:t>
            </a:r>
          </a:p>
          <a:p>
            <a:pPr marL="342900" indent="-342900">
              <a:buFont typeface="Arial" panose="020B0604020202020204" pitchFamily="34" charset="0"/>
              <a:buChar char="•"/>
            </a:pPr>
            <a:endParaRPr lang="es-ES" dirty="0">
              <a:solidFill>
                <a:schemeClr val="tx2"/>
              </a:solidFill>
              <a:latin typeface="+mn-lt"/>
            </a:endParaRPr>
          </a:p>
          <a:p>
            <a:pPr marL="342900" indent="-342900">
              <a:buFont typeface="Arial" panose="020B0604020202020204" pitchFamily="34" charset="0"/>
              <a:buChar char="•"/>
            </a:pPr>
            <a:r>
              <a:rPr lang="es-ES" dirty="0">
                <a:solidFill>
                  <a:schemeClr val="tx2"/>
                </a:solidFill>
                <a:latin typeface="+mn-lt"/>
              </a:rPr>
              <a:t>Estas magnitudes operacionales medibles se definen a partir de la dosis equivalente en un punto del cuerpo humano o de un maniquí. Su relación con las magnitudes limitadoras puede calcularse para condiciones de irradiación determinadas (ICRP, 1996; ICRU 1998a). </a:t>
            </a:r>
          </a:p>
        </p:txBody>
      </p:sp>
      <p:sp>
        <p:nvSpPr>
          <p:cNvPr id="4" name="Title 1">
            <a:extLst>
              <a:ext uri="{FF2B5EF4-FFF2-40B4-BE49-F238E27FC236}">
                <a16:creationId xmlns:a16="http://schemas.microsoft.com/office/drawing/2014/main" id="{A1DB565F-855F-4241-8C5D-420B62428B67}"/>
              </a:ext>
            </a:extLst>
          </p:cNvPr>
          <p:cNvSpPr txBox="1">
            <a:spLocks/>
          </p:cNvSpPr>
          <p:nvPr/>
        </p:nvSpPr>
        <p:spPr>
          <a:xfrm>
            <a:off x="282575" y="188640"/>
            <a:ext cx="8534400" cy="594271"/>
          </a:xfrm>
          <a:prstGeom prst="rect">
            <a:avLst/>
          </a:prstGeom>
        </p:spPr>
        <p:txBody>
          <a:bodyP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pPr>
              <a:buFontTx/>
              <a:buNone/>
            </a:pPr>
            <a:r>
              <a:rPr lang="es-ES_tradnl" sz="2800" dirty="0"/>
              <a:t>Magnitudes operacionales</a:t>
            </a:r>
            <a:endParaRPr lang="es-ES_tradnl" altLang="en-US" sz="2800" dirty="0"/>
          </a:p>
        </p:txBody>
      </p:sp>
    </p:spTree>
    <p:extLst>
      <p:ext uri="{BB962C8B-B14F-4D97-AF65-F5344CB8AC3E}">
        <p14:creationId xmlns:p14="http://schemas.microsoft.com/office/powerpoint/2010/main" val="635363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xfrm>
            <a:off x="251520" y="188640"/>
            <a:ext cx="8534400" cy="762000"/>
          </a:xfrm>
        </p:spPr>
        <p:txBody>
          <a:bodyPr/>
          <a:lstStyle/>
          <a:p>
            <a:r>
              <a:rPr lang="es-ES_tradnl" dirty="0"/>
              <a:t>Contenido del curso</a:t>
            </a:r>
            <a:endParaRPr lang="en-US" altLang="en-US" sz="3200" u="sng" dirty="0"/>
          </a:p>
        </p:txBody>
      </p:sp>
      <p:sp>
        <p:nvSpPr>
          <p:cNvPr id="538627" name="Rectangle 3"/>
          <p:cNvSpPr>
            <a:spLocks noGrp="1" noChangeArrowheads="1"/>
          </p:cNvSpPr>
          <p:nvPr>
            <p:ph type="body" idx="1"/>
          </p:nvPr>
        </p:nvSpPr>
        <p:spPr>
          <a:xfrm>
            <a:off x="304800" y="1268760"/>
            <a:ext cx="8839200" cy="4370040"/>
          </a:xfrm>
        </p:spPr>
        <p:txBody>
          <a:bodyPr/>
          <a:lstStyle/>
          <a:p>
            <a:pPr marL="0" indent="0" algn="just">
              <a:buNone/>
            </a:pPr>
            <a:r>
              <a:rPr lang="es-ES_tradnl" dirty="0"/>
              <a:t>El curso contiene tres módulos:</a:t>
            </a:r>
            <a:endParaRPr lang="es-ES_tradnl" altLang="en-US" dirty="0"/>
          </a:p>
          <a:p>
            <a:pPr algn="just"/>
            <a:endParaRPr lang="es-ES_tradnl" altLang="en-US" dirty="0"/>
          </a:p>
          <a:p>
            <a:pPr algn="just">
              <a:spcBef>
                <a:spcPts val="0"/>
              </a:spcBef>
            </a:pPr>
            <a:r>
              <a:rPr lang="es-ES_tradnl" altLang="en-US" dirty="0"/>
              <a:t>Módulo 1: </a:t>
            </a:r>
            <a:r>
              <a:rPr lang="es-ES_tradnl" altLang="en-US" dirty="0" err="1"/>
              <a:t>quatro</a:t>
            </a:r>
            <a:r>
              <a:rPr lang="es-ES_tradnl" dirty="0"/>
              <a:t> lecciones sobre la monitorización de tasa de dosis (fotones, partículas beta y neutrones) y contaminación superficial.</a:t>
            </a:r>
          </a:p>
          <a:p>
            <a:pPr algn="just">
              <a:spcBef>
                <a:spcPts val="0"/>
              </a:spcBef>
            </a:pPr>
            <a:endParaRPr lang="es-ES_tradnl" dirty="0"/>
          </a:p>
          <a:p>
            <a:pPr algn="just"/>
            <a:r>
              <a:rPr lang="es-ES_tradnl" altLang="en-US" dirty="0"/>
              <a:t>Módulo 2: tres</a:t>
            </a:r>
            <a:r>
              <a:rPr lang="es-ES_tradnl" dirty="0"/>
              <a:t> lecciones sobre la monitorización de la</a:t>
            </a:r>
            <a:r>
              <a:rPr lang="es-ES_tradnl" altLang="en-US" dirty="0"/>
              <a:t> contaminación del aire; gases nobles, yodo, tritio y </a:t>
            </a:r>
            <a:r>
              <a:rPr lang="es-ES_tradnl" altLang="en-US" baseline="30000" dirty="0"/>
              <a:t>14</a:t>
            </a:r>
            <a:r>
              <a:rPr lang="es-ES_tradnl" altLang="en-US" dirty="0"/>
              <a:t>C.</a:t>
            </a:r>
          </a:p>
          <a:p>
            <a:pPr algn="just"/>
            <a:endParaRPr lang="es-ES_tradnl" altLang="en-US" dirty="0"/>
          </a:p>
          <a:p>
            <a:pPr algn="just"/>
            <a:r>
              <a:rPr lang="es-ES_tradnl" altLang="en-US" dirty="0"/>
              <a:t>Módulo 3</a:t>
            </a:r>
            <a:r>
              <a:rPr lang="es-ES_tradnl" altLang="en-US"/>
              <a:t>: cinco</a:t>
            </a:r>
            <a:r>
              <a:rPr lang="es-ES_tradnl"/>
              <a:t> </a:t>
            </a:r>
            <a:r>
              <a:rPr lang="es-ES_tradnl" dirty="0"/>
              <a:t>lecciones</a:t>
            </a:r>
            <a:r>
              <a:rPr lang="es-ES_tradnl" altLang="en-US" dirty="0"/>
              <a:t> </a:t>
            </a:r>
            <a:r>
              <a:rPr lang="es-ES_tradnl" dirty="0"/>
              <a:t> prácticas y demostraciones.</a:t>
            </a:r>
            <a:endParaRPr lang="es-ES_tradnl" altLang="en-US" dirty="0"/>
          </a:p>
          <a:p>
            <a:pPr algn="just"/>
            <a:endParaRPr lang="en-US" dirty="0"/>
          </a:p>
          <a:p>
            <a:pPr algn="just"/>
            <a:endParaRPr lang="es-ES_tradnl" dirty="0"/>
          </a:p>
          <a:p>
            <a:pPr algn="just">
              <a:spcBef>
                <a:spcPts val="0"/>
              </a:spcBef>
            </a:pPr>
            <a:endParaRPr lang="es-ES_tradnl" altLang="en-US" dirty="0"/>
          </a:p>
          <a:p>
            <a:pPr algn="just">
              <a:spcBef>
                <a:spcPts val="0"/>
              </a:spcBef>
            </a:pPr>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a:t>
            </a:fld>
            <a:endParaRPr lang="en-US" dirty="0"/>
          </a:p>
        </p:txBody>
      </p:sp>
    </p:spTree>
    <p:extLst>
      <p:ext uri="{BB962C8B-B14F-4D97-AF65-F5344CB8AC3E}">
        <p14:creationId xmlns:p14="http://schemas.microsoft.com/office/powerpoint/2010/main" val="32953687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40122FAA-958D-4FF6-BF9F-0C9279367AB9}" type="slidenum">
              <a:rPr lang="en-US" smtClean="0"/>
              <a:pPr/>
              <a:t>30</a:t>
            </a:fld>
            <a:endParaRPr lang="en-US" dirty="0"/>
          </a:p>
        </p:txBody>
      </p:sp>
      <p:sp>
        <p:nvSpPr>
          <p:cNvPr id="3" name="CaixaDeTexto 2"/>
          <p:cNvSpPr txBox="1"/>
          <p:nvPr/>
        </p:nvSpPr>
        <p:spPr>
          <a:xfrm>
            <a:off x="395536" y="1412776"/>
            <a:ext cx="8136904" cy="4154984"/>
          </a:xfrm>
          <a:prstGeom prst="rect">
            <a:avLst/>
          </a:prstGeom>
          <a:noFill/>
        </p:spPr>
        <p:txBody>
          <a:bodyPr wrap="square" rtlCol="0">
            <a:spAutoFit/>
          </a:bodyPr>
          <a:lstStyle/>
          <a:p>
            <a:pPr marL="342900" indent="-342900">
              <a:buFont typeface="Arial" panose="020B0604020202020204" pitchFamily="34" charset="0"/>
              <a:buChar char="•"/>
            </a:pPr>
            <a:r>
              <a:rPr lang="es-ES" dirty="0">
                <a:solidFill>
                  <a:schemeClr val="tx2"/>
                </a:solidFill>
                <a:latin typeface="+mn-lt"/>
              </a:rPr>
              <a:t>Las magnitudes operacionales recomendadas fueron introducidas por ICRU en 1985 para diferentes aplicaciones de dosimetría personal y ambiental. La descripción detallada de las mismas puede encontrarse en el informe ICRU 51 (ICRU, 1993).</a:t>
            </a:r>
          </a:p>
          <a:p>
            <a:pPr marL="342900" indent="-342900">
              <a:buFont typeface="Arial" panose="020B0604020202020204" pitchFamily="34" charset="0"/>
              <a:buChar char="•"/>
            </a:pPr>
            <a:endParaRPr lang="es-ES" dirty="0">
              <a:solidFill>
                <a:schemeClr val="tx2"/>
              </a:solidFill>
              <a:latin typeface="+mn-lt"/>
            </a:endParaRPr>
          </a:p>
          <a:p>
            <a:pPr marL="342900" indent="-342900">
              <a:buFont typeface="Arial" panose="020B0604020202020204" pitchFamily="34" charset="0"/>
              <a:buChar char="•"/>
            </a:pPr>
            <a:r>
              <a:rPr lang="es-ES" dirty="0">
                <a:solidFill>
                  <a:schemeClr val="tx2"/>
                </a:solidFill>
                <a:latin typeface="+mn-lt"/>
              </a:rPr>
              <a:t>Para monitorización de área se han introducido dos magnitudes que relacionan la irradiación externa con la dosis efectiva y con la dosis en piel y cristalino. Estas son el equivalente de dosis ambiental, H*(d) y el equivalente de dosis direccional, H'(d,Ω).</a:t>
            </a:r>
            <a:endParaRPr lang="pt-BR" dirty="0">
              <a:solidFill>
                <a:schemeClr val="tx2"/>
              </a:solidFill>
              <a:latin typeface="+mn-lt"/>
            </a:endParaRPr>
          </a:p>
        </p:txBody>
      </p:sp>
      <p:sp>
        <p:nvSpPr>
          <p:cNvPr id="5" name="Title 1">
            <a:extLst>
              <a:ext uri="{FF2B5EF4-FFF2-40B4-BE49-F238E27FC236}">
                <a16:creationId xmlns:a16="http://schemas.microsoft.com/office/drawing/2014/main" id="{6B05B83E-5E14-49CC-8F92-474DA03C33C0}"/>
              </a:ext>
            </a:extLst>
          </p:cNvPr>
          <p:cNvSpPr txBox="1">
            <a:spLocks/>
          </p:cNvSpPr>
          <p:nvPr/>
        </p:nvSpPr>
        <p:spPr>
          <a:xfrm>
            <a:off x="282575" y="188640"/>
            <a:ext cx="8534400" cy="594271"/>
          </a:xfrm>
          <a:prstGeom prst="rect">
            <a:avLst/>
          </a:prstGeom>
        </p:spPr>
        <p:txBody>
          <a:bodyP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pPr>
              <a:buFontTx/>
              <a:buNone/>
            </a:pPr>
            <a:r>
              <a:rPr lang="pt-BR" sz="2800" dirty="0"/>
              <a:t>Magnitudes </a:t>
            </a:r>
            <a:r>
              <a:rPr lang="pt-BR" sz="2800" dirty="0" err="1"/>
              <a:t>operacionales</a:t>
            </a:r>
            <a:endParaRPr lang="en-US" altLang="en-US" sz="2800" dirty="0"/>
          </a:p>
        </p:txBody>
      </p:sp>
    </p:spTree>
    <p:extLst>
      <p:ext uri="{BB962C8B-B14F-4D97-AF65-F5344CB8AC3E}">
        <p14:creationId xmlns:p14="http://schemas.microsoft.com/office/powerpoint/2010/main" val="987977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lstStyle/>
          <a:p>
            <a:r>
              <a:rPr lang="pt-BR" dirty="0"/>
              <a:t>Magnitudes </a:t>
            </a:r>
            <a:r>
              <a:rPr lang="pt-BR" dirty="0" err="1"/>
              <a:t>operacionales</a:t>
            </a:r>
            <a:r>
              <a:rPr lang="pt-BR" dirty="0"/>
              <a:t> </a:t>
            </a:r>
            <a:r>
              <a:rPr lang="en-US" altLang="en-US" dirty="0"/>
              <a:t>- </a:t>
            </a:r>
            <a:r>
              <a:rPr lang="en-GB" altLang="en-US" dirty="0" err="1"/>
              <a:t>exposición</a:t>
            </a:r>
            <a:r>
              <a:rPr lang="en-GB" altLang="en-US" dirty="0"/>
              <a:t> externa</a:t>
            </a:r>
            <a:endParaRPr lang="en-US" altLang="en-US" dirty="0"/>
          </a:p>
        </p:txBody>
      </p:sp>
      <p:sp>
        <p:nvSpPr>
          <p:cNvPr id="588803" name="Rectangle 3"/>
          <p:cNvSpPr>
            <a:spLocks noGrp="1" noChangeArrowheads="1"/>
          </p:cNvSpPr>
          <p:nvPr>
            <p:ph type="body" idx="1"/>
          </p:nvPr>
        </p:nvSpPr>
        <p:spPr>
          <a:xfrm>
            <a:off x="251520" y="1124744"/>
            <a:ext cx="8534400" cy="5472608"/>
          </a:xfrm>
        </p:spPr>
        <p:txBody>
          <a:bodyPr anchor="ctr"/>
          <a:lstStyle/>
          <a:p>
            <a:pPr algn="just"/>
            <a:r>
              <a:rPr lang="es-ES" dirty="0"/>
              <a:t>Las magnitudes operacionales para </a:t>
            </a:r>
            <a:r>
              <a:rPr lang="en-GB" dirty="0" err="1"/>
              <a:t>monitorización</a:t>
            </a:r>
            <a:r>
              <a:rPr lang="es-ES" dirty="0"/>
              <a:t> de área son: equivalente de dosis ambiental, H*(10) o H*(3) y  equivalente de dosis direccional, H´ (0,07,Ω).</a:t>
            </a:r>
            <a:endParaRPr lang="en-GB" dirty="0"/>
          </a:p>
          <a:p>
            <a:pPr algn="just"/>
            <a:endParaRPr lang="en-GB" dirty="0"/>
          </a:p>
          <a:p>
            <a:pPr algn="just">
              <a:lnSpc>
                <a:spcPct val="90000"/>
              </a:lnSpc>
            </a:pPr>
            <a:r>
              <a:rPr lang="es-ES" dirty="0"/>
              <a:t>La unidad de </a:t>
            </a:r>
            <a:r>
              <a:rPr lang="es-ES" i="1" dirty="0"/>
              <a:t>E</a:t>
            </a:r>
            <a:r>
              <a:rPr lang="es-ES" dirty="0"/>
              <a:t>, H</a:t>
            </a:r>
            <a:r>
              <a:rPr lang="es-ES" baseline="-25000" dirty="0"/>
              <a:t>T</a:t>
            </a:r>
            <a:r>
              <a:rPr lang="es-ES" dirty="0"/>
              <a:t>, H*(d) y H´(d) en el Sistema Internacional de Unidades es el J kg</a:t>
            </a:r>
            <a:r>
              <a:rPr lang="es-ES" baseline="30000" dirty="0"/>
              <a:t>-1</a:t>
            </a:r>
            <a:r>
              <a:rPr lang="es-ES" dirty="0"/>
              <a:t> y su nombre especial es el sievert (Sv).</a:t>
            </a:r>
          </a:p>
          <a:p>
            <a:pPr algn="just">
              <a:lnSpc>
                <a:spcPct val="90000"/>
              </a:lnSpc>
            </a:pPr>
            <a:endParaRPr lang="en-GB" altLang="en-US" dirty="0"/>
          </a:p>
          <a:p>
            <a:pPr algn="just">
              <a:lnSpc>
                <a:spcPct val="90000"/>
              </a:lnSpc>
            </a:pPr>
            <a:r>
              <a:rPr lang="es-ES" dirty="0"/>
              <a:t>Es importante que todos los monitores usados tengan las mismas magnitudes operacionales.</a:t>
            </a:r>
            <a:endParaRPr lang="en-GB" dirty="0"/>
          </a:p>
          <a:p>
            <a:pPr algn="just">
              <a:lnSpc>
                <a:spcPct val="80000"/>
              </a:lnSpc>
            </a:pPr>
            <a:endParaRPr lang="en-US" altLang="en-US" sz="2800" dirty="0"/>
          </a:p>
          <a:p>
            <a:pPr algn="just">
              <a:lnSpc>
                <a:spcPct val="80000"/>
              </a:lnSpc>
              <a:buFontTx/>
              <a:buNone/>
            </a:pPr>
            <a:endParaRPr lang="en-GB"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31</a:t>
            </a:fld>
            <a:endParaRPr lang="en-US" dirty="0"/>
          </a:p>
        </p:txBody>
      </p:sp>
    </p:spTree>
    <p:extLst>
      <p:ext uri="{BB962C8B-B14F-4D97-AF65-F5344CB8AC3E}">
        <p14:creationId xmlns:p14="http://schemas.microsoft.com/office/powerpoint/2010/main" val="3779139335"/>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1026"/>
          <p:cNvSpPr>
            <a:spLocks noGrp="1" noChangeArrowheads="1"/>
          </p:cNvSpPr>
          <p:nvPr>
            <p:ph type="title"/>
          </p:nvPr>
        </p:nvSpPr>
        <p:spPr/>
        <p:txBody>
          <a:bodyPr/>
          <a:lstStyle/>
          <a:p>
            <a:r>
              <a:rPr lang="pt-BR" dirty="0"/>
              <a:t>Magnitudes </a:t>
            </a:r>
            <a:r>
              <a:rPr lang="pt-BR" dirty="0" err="1"/>
              <a:t>operacionales</a:t>
            </a:r>
            <a:r>
              <a:rPr lang="pt-BR" dirty="0"/>
              <a:t> </a:t>
            </a:r>
            <a:r>
              <a:rPr lang="en-US" altLang="en-US" dirty="0"/>
              <a:t>- </a:t>
            </a:r>
            <a:r>
              <a:rPr lang="en-GB" altLang="en-US" dirty="0" err="1"/>
              <a:t>exposición</a:t>
            </a:r>
            <a:r>
              <a:rPr lang="en-GB" altLang="en-US" dirty="0"/>
              <a:t> externa</a:t>
            </a:r>
            <a:endParaRPr lang="en-US" altLang="en-US" u="sng" dirty="0"/>
          </a:p>
        </p:txBody>
      </p:sp>
      <p:sp>
        <p:nvSpPr>
          <p:cNvPr id="717827" name="Rectangle 1027"/>
          <p:cNvSpPr>
            <a:spLocks noGrp="1" noChangeArrowheads="1"/>
          </p:cNvSpPr>
          <p:nvPr>
            <p:ph type="body" idx="1"/>
          </p:nvPr>
        </p:nvSpPr>
        <p:spPr>
          <a:xfrm>
            <a:off x="107504" y="1196752"/>
            <a:ext cx="8928992" cy="5040560"/>
          </a:xfrm>
        </p:spPr>
        <p:txBody>
          <a:bodyPr/>
          <a:lstStyle/>
          <a:p>
            <a:r>
              <a:rPr lang="es-ES" dirty="0"/>
              <a:t>El equivalente de dosis ambiental, </a:t>
            </a:r>
            <a:r>
              <a:rPr lang="es-ES" b="1" i="1" dirty="0"/>
              <a:t>H*(d)</a:t>
            </a:r>
            <a:r>
              <a:rPr lang="es-ES" dirty="0"/>
              <a:t>, en un punto de un campo de radiación, es el equivalente de dosis que se produciría por el correspondiente campo alineado en el esfera ICRU (diámetro de 30 cm) a una profundidad </a:t>
            </a:r>
            <a:r>
              <a:rPr lang="es-ES" b="1" i="1" dirty="0"/>
              <a:t>d </a:t>
            </a:r>
            <a:r>
              <a:rPr lang="es-ES" dirty="0"/>
              <a:t>sobre el radio opuesto a la dirección del campo alineado</a:t>
            </a:r>
            <a:r>
              <a:rPr lang="pt-BR" dirty="0"/>
              <a:t>.</a:t>
            </a:r>
          </a:p>
          <a:p>
            <a:pPr algn="just"/>
            <a:endParaRPr lang="pt-BR" baseline="30000" dirty="0"/>
          </a:p>
          <a:p>
            <a:r>
              <a:rPr lang="es-ES" dirty="0"/>
              <a:t>Para radiación muy penetrante, se recomienda una profundidad </a:t>
            </a:r>
            <a:r>
              <a:rPr lang="es-ES" i="1" dirty="0"/>
              <a:t>d</a:t>
            </a:r>
            <a:r>
              <a:rPr lang="es-ES" dirty="0"/>
              <a:t> de 10 mm, lo cual se expresa como H*(10), mientras que para la poco penetrante se emplean </a:t>
            </a:r>
            <a:r>
              <a:rPr lang="es-ES" i="1" dirty="0"/>
              <a:t>d  = </a:t>
            </a:r>
            <a:r>
              <a:rPr lang="es-ES" dirty="0"/>
              <a:t>0,07mm para la piel y </a:t>
            </a:r>
            <a:r>
              <a:rPr lang="es-ES" i="1" dirty="0"/>
              <a:t>d</a:t>
            </a:r>
            <a:r>
              <a:rPr lang="es-ES" dirty="0"/>
              <a:t> = 3 mm para el cristalino.</a:t>
            </a:r>
            <a:endParaRPr lang="en-GB" altLang="en-US" dirty="0"/>
          </a:p>
          <a:p>
            <a:pPr algn="just"/>
            <a:endParaRPr lang="en-GB" altLang="en-US" sz="2800" dirty="0"/>
          </a:p>
          <a:p>
            <a:pPr algn="just"/>
            <a:endParaRPr lang="en-GB" altLang="en-US" sz="2800" dirty="0"/>
          </a:p>
          <a:p>
            <a:pPr algn="just"/>
            <a:endParaRPr lang="en-GB" altLang="en-US" sz="2800" dirty="0"/>
          </a:p>
          <a:p>
            <a:endParaRPr lang="en-US" altLang="en-US"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32</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263" y="4955307"/>
            <a:ext cx="5037137"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16381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8784976" cy="5328592"/>
          </a:xfrm>
        </p:spPr>
        <p:txBody>
          <a:bodyPr/>
          <a:lstStyle/>
          <a:p>
            <a:pPr algn="just"/>
            <a:r>
              <a:rPr lang="es-ES" dirty="0"/>
              <a:t>No existen estándares primarios para la dosis equivalente ambiental y direccional.</a:t>
            </a:r>
          </a:p>
          <a:p>
            <a:pPr algn="just"/>
            <a:endParaRPr lang="es-ES" dirty="0"/>
          </a:p>
          <a:p>
            <a:pPr algn="just"/>
            <a:r>
              <a:rPr lang="es-ES" dirty="0"/>
              <a:t>Las magnitudes utilizadas para la calibración de instrumentos son:</a:t>
            </a:r>
          </a:p>
          <a:p>
            <a:pPr algn="just"/>
            <a:endParaRPr lang="es-ES" dirty="0"/>
          </a:p>
          <a:p>
            <a:pPr lvl="1" algn="just"/>
            <a:r>
              <a:rPr lang="pt-BR" dirty="0"/>
              <a:t>Kerma </a:t>
            </a:r>
            <a:r>
              <a:rPr lang="pt-BR" dirty="0" err="1"/>
              <a:t>en</a:t>
            </a:r>
            <a:r>
              <a:rPr lang="pt-BR" dirty="0"/>
              <a:t> aire</a:t>
            </a:r>
            <a:r>
              <a:rPr lang="en-GB" dirty="0"/>
              <a:t>, K</a:t>
            </a:r>
            <a:r>
              <a:rPr lang="en-GB" baseline="-25000" dirty="0"/>
              <a:t>a</a:t>
            </a:r>
            <a:r>
              <a:rPr lang="en-GB" dirty="0"/>
              <a:t> , (</a:t>
            </a:r>
            <a:r>
              <a:rPr lang="en-GB" dirty="0" err="1"/>
              <a:t>fotones</a:t>
            </a:r>
            <a:r>
              <a:rPr lang="en-GB" dirty="0"/>
              <a:t>);</a:t>
            </a:r>
          </a:p>
          <a:p>
            <a:pPr lvl="1" algn="just"/>
            <a:r>
              <a:rPr lang="en-GB" dirty="0" err="1"/>
              <a:t>Fluencia</a:t>
            </a:r>
            <a:r>
              <a:rPr lang="en-GB" baseline="-25000" dirty="0"/>
              <a:t>(</a:t>
            </a:r>
            <a:r>
              <a:rPr lang="en-GB" baseline="-25000" dirty="0" err="1"/>
              <a:t>Energia</a:t>
            </a:r>
            <a:r>
              <a:rPr lang="en-GB" baseline="-25000" dirty="0"/>
              <a:t>)</a:t>
            </a:r>
            <a:r>
              <a:rPr lang="en-GB" dirty="0"/>
              <a:t>, </a:t>
            </a:r>
            <a:r>
              <a:rPr lang="el-GR" dirty="0"/>
              <a:t>Ψ</a:t>
            </a:r>
            <a:r>
              <a:rPr lang="en-GB" dirty="0"/>
              <a:t> (</a:t>
            </a:r>
            <a:r>
              <a:rPr lang="en-GB" dirty="0" err="1"/>
              <a:t>neutrones</a:t>
            </a:r>
            <a:r>
              <a:rPr lang="en-GB" dirty="0"/>
              <a:t>), y </a:t>
            </a:r>
          </a:p>
          <a:p>
            <a:pPr lvl="1" algn="just"/>
            <a:r>
              <a:rPr lang="es-ES" dirty="0"/>
              <a:t>Dosis absorbida, D, en un tejido </a:t>
            </a:r>
            <a:r>
              <a:rPr lang="en-GB" dirty="0"/>
              <a:t>(</a:t>
            </a:r>
            <a:r>
              <a:rPr lang="en-GB" dirty="0" err="1"/>
              <a:t>electrones</a:t>
            </a:r>
            <a:r>
              <a:rPr lang="en-GB" dirty="0"/>
              <a:t>).</a:t>
            </a:r>
          </a:p>
          <a:p>
            <a:pPr lvl="1" algn="just"/>
            <a:endParaRPr lang="en-GB" dirty="0"/>
          </a:p>
          <a:p>
            <a:r>
              <a:rPr lang="pt-BR" dirty="0"/>
              <a:t>Kerma </a:t>
            </a:r>
            <a:r>
              <a:rPr lang="pt-BR" dirty="0" err="1"/>
              <a:t>en</a:t>
            </a:r>
            <a:r>
              <a:rPr lang="pt-BR" dirty="0"/>
              <a:t> </a:t>
            </a:r>
            <a:r>
              <a:rPr lang="pt-BR" dirty="0" err="1"/>
              <a:t>el</a:t>
            </a:r>
            <a:r>
              <a:rPr lang="pt-BR" dirty="0"/>
              <a:t> aire, </a:t>
            </a:r>
            <a:r>
              <a:rPr lang="pt-BR" dirty="0" err="1"/>
              <a:t>etc</a:t>
            </a:r>
            <a:r>
              <a:rPr lang="pt-BR" dirty="0"/>
              <a:t>, </a:t>
            </a:r>
            <a:r>
              <a:rPr lang="es-ES" dirty="0"/>
              <a:t>se convierte a equivalente de dosis utilizando coeficientes de conversión.</a:t>
            </a:r>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33</a:t>
            </a:fld>
            <a:endParaRPr lang="en-US" dirty="0"/>
          </a:p>
        </p:txBody>
      </p:sp>
      <p:sp>
        <p:nvSpPr>
          <p:cNvPr id="7" name="Rectangle 1026">
            <a:extLst>
              <a:ext uri="{FF2B5EF4-FFF2-40B4-BE49-F238E27FC236}">
                <a16:creationId xmlns:a16="http://schemas.microsoft.com/office/drawing/2014/main" id="{58B0A360-3CDC-449D-B74B-E03788845DE3}"/>
              </a:ext>
            </a:extLst>
          </p:cNvPr>
          <p:cNvSpPr>
            <a:spLocks noGrp="1" noChangeArrowheads="1"/>
          </p:cNvSpPr>
          <p:nvPr>
            <p:ph type="title"/>
          </p:nvPr>
        </p:nvSpPr>
        <p:spPr>
          <a:xfrm>
            <a:off x="282575" y="98425"/>
            <a:ext cx="8534400" cy="762000"/>
          </a:xfrm>
        </p:spPr>
        <p:txBody>
          <a:bodyPr/>
          <a:lstStyle/>
          <a:p>
            <a:r>
              <a:rPr lang="pt-BR" dirty="0"/>
              <a:t>Magnitudes </a:t>
            </a:r>
            <a:r>
              <a:rPr lang="pt-BR" dirty="0" err="1"/>
              <a:t>operacionales</a:t>
            </a:r>
            <a:r>
              <a:rPr lang="pt-BR" dirty="0"/>
              <a:t> </a:t>
            </a:r>
            <a:r>
              <a:rPr lang="en-US" altLang="en-US" dirty="0"/>
              <a:t>- </a:t>
            </a:r>
            <a:r>
              <a:rPr lang="en-GB" altLang="en-US" dirty="0" err="1"/>
              <a:t>exposición</a:t>
            </a:r>
            <a:r>
              <a:rPr lang="en-GB" altLang="en-US" dirty="0"/>
              <a:t> externa</a:t>
            </a:r>
            <a:endParaRPr lang="en-US" altLang="en-US" u="sng" dirty="0"/>
          </a:p>
        </p:txBody>
      </p:sp>
    </p:spTree>
    <p:extLst>
      <p:ext uri="{BB962C8B-B14F-4D97-AF65-F5344CB8AC3E}">
        <p14:creationId xmlns:p14="http://schemas.microsoft.com/office/powerpoint/2010/main" val="38033185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a:xfrm>
            <a:off x="323528" y="116632"/>
            <a:ext cx="8534400" cy="762000"/>
          </a:xfrm>
        </p:spPr>
        <p:txBody>
          <a:bodyPr/>
          <a:lstStyle/>
          <a:p>
            <a:r>
              <a:rPr lang="en-GB" altLang="en-US" dirty="0" err="1"/>
              <a:t>Exposición</a:t>
            </a:r>
            <a:r>
              <a:rPr lang="en-GB" altLang="en-US" dirty="0"/>
              <a:t> externa – H’(0.07)</a:t>
            </a:r>
            <a:endParaRPr lang="en-US" altLang="en-US" dirty="0"/>
          </a:p>
        </p:txBody>
      </p:sp>
      <p:sp>
        <p:nvSpPr>
          <p:cNvPr id="590851" name="Rectangle 3"/>
          <p:cNvSpPr>
            <a:spLocks noGrp="1" noChangeArrowheads="1"/>
          </p:cNvSpPr>
          <p:nvPr>
            <p:ph type="body" idx="1"/>
          </p:nvPr>
        </p:nvSpPr>
        <p:spPr>
          <a:xfrm>
            <a:off x="107504" y="1052736"/>
            <a:ext cx="8784976" cy="5316314"/>
          </a:xfrm>
        </p:spPr>
        <p:txBody>
          <a:bodyPr anchor="ctr"/>
          <a:lstStyle/>
          <a:p>
            <a:pPr algn="just">
              <a:lnSpc>
                <a:spcPct val="90000"/>
              </a:lnSpc>
            </a:pPr>
            <a:r>
              <a:rPr lang="pt-BR" dirty="0"/>
              <a:t>El equivalente de </a:t>
            </a:r>
            <a:r>
              <a:rPr lang="pt-BR" dirty="0" err="1"/>
              <a:t>dosis</a:t>
            </a:r>
            <a:r>
              <a:rPr lang="pt-BR" dirty="0"/>
              <a:t> </a:t>
            </a:r>
            <a:r>
              <a:rPr lang="pt-BR" dirty="0" err="1"/>
              <a:t>direccional</a:t>
            </a:r>
            <a:r>
              <a:rPr lang="en-GB" altLang="en-US" dirty="0"/>
              <a:t>, H</a:t>
            </a:r>
            <a:r>
              <a:rPr lang="en-GB" altLang="en-US" dirty="0">
                <a:sym typeface="Symbol" pitchFamily="18" charset="2"/>
              </a:rPr>
              <a:t></a:t>
            </a:r>
            <a:r>
              <a:rPr lang="en-GB" altLang="en-US" dirty="0"/>
              <a:t>(0,07), </a:t>
            </a:r>
            <a:r>
              <a:rPr lang="en-GB" altLang="en-US" dirty="0" err="1"/>
              <a:t>en</a:t>
            </a:r>
            <a:r>
              <a:rPr lang="en-GB" altLang="en-US" dirty="0"/>
              <a:t> </a:t>
            </a:r>
            <a:r>
              <a:rPr lang="en-GB" altLang="en-US" dirty="0" err="1"/>
              <a:t>Sv</a:t>
            </a:r>
            <a:r>
              <a:rPr lang="en-GB" altLang="en-US" dirty="0"/>
              <a:t>, </a:t>
            </a:r>
            <a:r>
              <a:rPr lang="es-ES_tradnl" dirty="0"/>
              <a:t>es el equivalente de dosis a una profundidad de 0,07 mm en la esfera ICRU y es la magnitud utilizada para controlar la dosis equivalente en la piel.</a:t>
            </a:r>
            <a:endParaRPr lang="en-GB" altLang="en-US" dirty="0">
              <a:sym typeface="Symbol" pitchFamily="18" charset="2"/>
            </a:endParaRPr>
          </a:p>
          <a:p>
            <a:pPr algn="just">
              <a:lnSpc>
                <a:spcPct val="90000"/>
              </a:lnSpc>
            </a:pPr>
            <a:endParaRPr lang="en-GB" altLang="en-US" dirty="0">
              <a:sym typeface="Symbol" pitchFamily="18" charset="2"/>
            </a:endParaRPr>
          </a:p>
          <a:p>
            <a:pPr algn="just">
              <a:lnSpc>
                <a:spcPct val="90000"/>
              </a:lnSpc>
            </a:pPr>
            <a:endParaRPr lang="en-GB" altLang="en-US" dirty="0">
              <a:sym typeface="Symbol" pitchFamily="18" charset="2"/>
            </a:endParaRPr>
          </a:p>
          <a:p>
            <a:pPr algn="just">
              <a:lnSpc>
                <a:spcPct val="90000"/>
              </a:lnSpc>
            </a:pPr>
            <a:endParaRPr lang="en-GB" altLang="en-US" dirty="0"/>
          </a:p>
          <a:p>
            <a:pPr algn="just">
              <a:lnSpc>
                <a:spcPct val="90000"/>
              </a:lnSpc>
            </a:pPr>
            <a:endParaRPr lang="en-GB" altLang="en-US" dirty="0"/>
          </a:p>
          <a:p>
            <a:pPr algn="just">
              <a:lnSpc>
                <a:spcPct val="90000"/>
              </a:lnSpc>
            </a:pPr>
            <a:endParaRPr lang="en-GB" altLang="en-US" dirty="0"/>
          </a:p>
          <a:p>
            <a:pPr algn="just">
              <a:lnSpc>
                <a:spcPct val="90000"/>
              </a:lnSpc>
            </a:pPr>
            <a:r>
              <a:rPr lang="es-ES_tradnl" dirty="0"/>
              <a:t>H’(0,07) se utiliza para la radiación poco penetrante, generalmente radiación </a:t>
            </a:r>
            <a:r>
              <a:rPr lang="en-GB" altLang="en-US" dirty="0">
                <a:sym typeface="Symbol" pitchFamily="18" charset="2"/>
              </a:rPr>
              <a:t> </a:t>
            </a:r>
            <a:r>
              <a:rPr lang="es-ES_tradnl" dirty="0"/>
              <a:t>y fotones de baja energía, aunque las radiaciones penetrantes también contribuyen si están presentes.</a:t>
            </a:r>
            <a:endParaRPr lang="en-GB" altLang="en-US" sz="2800"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34</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636912"/>
            <a:ext cx="4032448"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03344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a:xfrm>
            <a:off x="268288" y="173038"/>
            <a:ext cx="8604250" cy="776287"/>
          </a:xfrm>
        </p:spPr>
        <p:txBody>
          <a:bodyPr/>
          <a:lstStyle/>
          <a:p>
            <a:r>
              <a:rPr lang="es-ES" sz="3200" dirty="0"/>
              <a:t>Contaminación superficial</a:t>
            </a:r>
            <a:endParaRPr lang="en-US" altLang="en-US" sz="3200" u="sng" dirty="0"/>
          </a:p>
        </p:txBody>
      </p:sp>
      <p:sp>
        <p:nvSpPr>
          <p:cNvPr id="591875" name="Rectangle 3"/>
          <p:cNvSpPr>
            <a:spLocks noGrp="1" noChangeArrowheads="1"/>
          </p:cNvSpPr>
          <p:nvPr>
            <p:ph type="body" idx="1"/>
          </p:nvPr>
        </p:nvSpPr>
        <p:spPr>
          <a:xfrm>
            <a:off x="457200" y="1340768"/>
            <a:ext cx="8382000" cy="4176464"/>
          </a:xfrm>
        </p:spPr>
        <p:txBody>
          <a:bodyPr anchor="ctr"/>
          <a:lstStyle/>
          <a:p>
            <a:pPr algn="just"/>
            <a:r>
              <a:rPr lang="es-ES" dirty="0"/>
              <a:t>La contaminación superficial se mide por el cociente entre la actividad de los </a:t>
            </a:r>
            <a:r>
              <a:rPr lang="es-ES" dirty="0" err="1"/>
              <a:t>radionucleidos</a:t>
            </a:r>
            <a:r>
              <a:rPr lang="es-ES" dirty="0"/>
              <a:t> presentes en una superficie y el área </a:t>
            </a:r>
            <a:r>
              <a:rPr lang="es-ES" sz="2400" dirty="0"/>
              <a:t>de la superficie.</a:t>
            </a:r>
          </a:p>
          <a:p>
            <a:pPr algn="just"/>
            <a:endParaRPr lang="es-ES" sz="2400" dirty="0"/>
          </a:p>
          <a:p>
            <a:pPr algn="just"/>
            <a:r>
              <a:rPr lang="es-ES" sz="2400" dirty="0"/>
              <a:t>La unidad de contaminación superficial </a:t>
            </a:r>
            <a:r>
              <a:rPr lang="es-ES" dirty="0"/>
              <a:t>es el </a:t>
            </a:r>
            <a:r>
              <a:rPr lang="es-ES" sz="2400" dirty="0"/>
              <a:t>Bq/cm</a:t>
            </a:r>
            <a:r>
              <a:rPr lang="es-ES" sz="2400" baseline="30000" dirty="0"/>
              <a:t>2</a:t>
            </a:r>
            <a:r>
              <a:rPr lang="es-ES" sz="2400" dirty="0"/>
              <a:t> o "actividad por unidad de área“.</a:t>
            </a:r>
          </a:p>
          <a:p>
            <a:pPr algn="just"/>
            <a:endParaRPr lang="es-ES" sz="2400" dirty="0"/>
          </a:p>
          <a:p>
            <a:pPr algn="just"/>
            <a:r>
              <a:rPr lang="es-ES" sz="2400" dirty="0"/>
              <a:t>Para la monitorización de contaminación superficial, el equipo mide típicamente en cuentas por segundo</a:t>
            </a:r>
            <a:r>
              <a:rPr lang="es-ES" dirty="0"/>
              <a:t>. </a:t>
            </a:r>
            <a:r>
              <a:rPr lang="es-ES" altLang="pt-BR" dirty="0"/>
              <a:t>La </a:t>
            </a:r>
            <a:r>
              <a:rPr lang="es-ES" altLang="pt-BR" sz="2400" dirty="0"/>
              <a:t>conversión de </a:t>
            </a:r>
            <a:r>
              <a:rPr lang="es-ES" altLang="pt-BR" sz="2400" dirty="0" err="1"/>
              <a:t>cps</a:t>
            </a:r>
            <a:r>
              <a:rPr lang="es-ES" altLang="pt-BR" sz="2400" dirty="0"/>
              <a:t> a Bq/cm</a:t>
            </a:r>
            <a:r>
              <a:rPr lang="es-ES" altLang="pt-BR" sz="2400" baseline="30000" dirty="0"/>
              <a:t>2</a:t>
            </a:r>
            <a:r>
              <a:rPr lang="es-ES" altLang="pt-BR" sz="2400" dirty="0"/>
              <a:t> es necesaria.</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35</a:t>
            </a:fld>
            <a:endParaRPr lang="en-US" dirty="0"/>
          </a:p>
        </p:txBody>
      </p:sp>
    </p:spTree>
    <p:extLst>
      <p:ext uri="{BB962C8B-B14F-4D97-AF65-F5344CB8AC3E}">
        <p14:creationId xmlns:p14="http://schemas.microsoft.com/office/powerpoint/2010/main" val="2964193416"/>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a:xfrm>
            <a:off x="268288" y="173038"/>
            <a:ext cx="8604250" cy="776287"/>
          </a:xfrm>
        </p:spPr>
        <p:txBody>
          <a:bodyPr/>
          <a:lstStyle/>
          <a:p>
            <a:r>
              <a:rPr lang="en-US" altLang="en-US" sz="3200" u="sng" dirty="0" err="1"/>
              <a:t>Contaminación</a:t>
            </a:r>
            <a:r>
              <a:rPr lang="en-US" altLang="en-US" sz="3200" u="sng" dirty="0"/>
              <a:t> del </a:t>
            </a:r>
            <a:r>
              <a:rPr lang="en-US" altLang="en-US" sz="3200" u="sng" dirty="0" err="1"/>
              <a:t>aire</a:t>
            </a:r>
            <a:r>
              <a:rPr lang="en-US" altLang="en-US" sz="3200" u="sng" dirty="0"/>
              <a:t> </a:t>
            </a:r>
          </a:p>
        </p:txBody>
      </p:sp>
      <p:sp>
        <p:nvSpPr>
          <p:cNvPr id="591875" name="Rectangle 3"/>
          <p:cNvSpPr>
            <a:spLocks noGrp="1" noChangeArrowheads="1"/>
          </p:cNvSpPr>
          <p:nvPr>
            <p:ph type="body" idx="1"/>
          </p:nvPr>
        </p:nvSpPr>
        <p:spPr>
          <a:xfrm>
            <a:off x="457200" y="1268760"/>
            <a:ext cx="8382000" cy="4752528"/>
          </a:xfrm>
        </p:spPr>
        <p:txBody>
          <a:bodyPr anchor="ctr"/>
          <a:lstStyle/>
          <a:p>
            <a:pPr algn="just"/>
            <a:r>
              <a:rPr lang="es-ES" dirty="0"/>
              <a:t>La concentración de actividad en el aire es la relación entre la actividad de los </a:t>
            </a:r>
            <a:r>
              <a:rPr lang="es-ES" dirty="0" err="1"/>
              <a:t>radionucleidos</a:t>
            </a:r>
            <a:r>
              <a:rPr lang="es-ES" dirty="0"/>
              <a:t> en el aire y el volumen del aire.</a:t>
            </a:r>
          </a:p>
          <a:p>
            <a:pPr algn="just"/>
            <a:endParaRPr lang="es-ES" dirty="0"/>
          </a:p>
          <a:p>
            <a:pPr algn="just"/>
            <a:r>
              <a:rPr lang="es-ES" dirty="0"/>
              <a:t>La unidad de concentración de actividad en el aire es Bq/m</a:t>
            </a:r>
            <a:r>
              <a:rPr lang="es-ES" baseline="30000" dirty="0"/>
              <a:t>3</a:t>
            </a:r>
            <a:r>
              <a:rPr lang="es-ES" dirty="0"/>
              <a:t> o "actividad por unidad de </a:t>
            </a:r>
            <a:r>
              <a:rPr lang="pt-BR" dirty="0" err="1"/>
              <a:t>volumen</a:t>
            </a:r>
            <a:r>
              <a:rPr lang="es-ES" dirty="0"/>
              <a:t>“.</a:t>
            </a:r>
          </a:p>
          <a:p>
            <a:pPr algn="just"/>
            <a:endParaRPr lang="es-ES" dirty="0"/>
          </a:p>
          <a:p>
            <a:pPr algn="just"/>
            <a:r>
              <a:rPr lang="es-ES" dirty="0"/>
              <a:t>La concentración de actividad en el aire se mide en unidades de actividad y después tiene que ser convertida a la unidad operacional usando la eficiencia del detector y el volumen de aire muestreado.</a:t>
            </a: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36</a:t>
            </a:fld>
            <a:endParaRPr lang="en-US" dirty="0"/>
          </a:p>
        </p:txBody>
      </p:sp>
    </p:spTree>
    <p:extLst>
      <p:ext uri="{BB962C8B-B14F-4D97-AF65-F5344CB8AC3E}">
        <p14:creationId xmlns:p14="http://schemas.microsoft.com/office/powerpoint/2010/main" val="398601317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7" name="Rectangle 1027"/>
          <p:cNvSpPr>
            <a:spLocks noGrp="1" noChangeArrowheads="1"/>
          </p:cNvSpPr>
          <p:nvPr>
            <p:ph type="body" idx="1"/>
          </p:nvPr>
        </p:nvSpPr>
        <p:spPr/>
        <p:txBody>
          <a:bodyPr/>
          <a:lstStyle/>
          <a:p>
            <a:pPr algn="ctr">
              <a:buFontTx/>
              <a:buNone/>
            </a:pPr>
            <a:endParaRPr lang="en-GB" altLang="en-US" sz="3600" b="1" dirty="0"/>
          </a:p>
          <a:p>
            <a:pPr algn="ctr">
              <a:buFontTx/>
              <a:buNone/>
            </a:pPr>
            <a:endParaRPr lang="en-GB" altLang="en-US" sz="3600" b="1" dirty="0"/>
          </a:p>
          <a:p>
            <a:pPr algn="ctr">
              <a:buFontTx/>
              <a:buNone/>
            </a:pPr>
            <a:r>
              <a:rPr lang="en-GB" altLang="en-US" sz="3600" dirty="0"/>
              <a:t>Magnitudes </a:t>
            </a:r>
            <a:r>
              <a:rPr lang="pt-BR" sz="3600" dirty="0"/>
              <a:t>derivadas</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37</a:t>
            </a:fld>
            <a:endParaRPr lang="en-US" dirty="0"/>
          </a:p>
        </p:txBody>
      </p:sp>
    </p:spTree>
    <p:extLst>
      <p:ext uri="{BB962C8B-B14F-4D97-AF65-F5344CB8AC3E}">
        <p14:creationId xmlns:p14="http://schemas.microsoft.com/office/powerpoint/2010/main" val="25366348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Exposición</a:t>
            </a:r>
            <a:r>
              <a:rPr lang="en-US" dirty="0"/>
              <a:t> externa</a:t>
            </a:r>
          </a:p>
        </p:txBody>
      </p:sp>
      <p:sp>
        <p:nvSpPr>
          <p:cNvPr id="3" name="Content Placeholder 2"/>
          <p:cNvSpPr>
            <a:spLocks noGrp="1"/>
          </p:cNvSpPr>
          <p:nvPr>
            <p:ph idx="1"/>
          </p:nvPr>
        </p:nvSpPr>
        <p:spPr>
          <a:xfrm>
            <a:off x="274638" y="1268760"/>
            <a:ext cx="8593137" cy="4572000"/>
          </a:xfrm>
        </p:spPr>
        <p:txBody>
          <a:bodyPr/>
          <a:lstStyle/>
          <a:p>
            <a:r>
              <a:rPr lang="pt-BR" sz="2400" dirty="0"/>
              <a:t>La</a:t>
            </a:r>
            <a:r>
              <a:rPr lang="en-US" sz="2400" dirty="0"/>
              <a:t> </a:t>
            </a:r>
            <a:r>
              <a:rPr lang="en-US" sz="2400" dirty="0" err="1"/>
              <a:t>tasa</a:t>
            </a:r>
            <a:r>
              <a:rPr lang="en-US" sz="2400" dirty="0"/>
              <a:t> de </a:t>
            </a:r>
            <a:r>
              <a:rPr lang="en-US" sz="2400" dirty="0" err="1"/>
              <a:t>dosis</a:t>
            </a:r>
            <a:r>
              <a:rPr lang="en-US" sz="2400" dirty="0"/>
              <a:t> </a:t>
            </a:r>
            <a:r>
              <a:rPr lang="es-ES" sz="2400" dirty="0"/>
              <a:t>puede estar directamente </a:t>
            </a:r>
            <a:r>
              <a:rPr lang="es-ES" dirty="0"/>
              <a:t>relacionada con </a:t>
            </a:r>
            <a:r>
              <a:rPr lang="es-ES" sz="2400" dirty="0"/>
              <a:t>la exposición ocupacional a través del tiempo.</a:t>
            </a:r>
          </a:p>
          <a:p>
            <a:endParaRPr lang="es-ES" sz="2400" dirty="0"/>
          </a:p>
          <a:p>
            <a:r>
              <a:rPr lang="es-ES" sz="2400" dirty="0"/>
              <a:t>También puede derivarse una tasa de dosis de radiación ocupacional aceptable y </a:t>
            </a:r>
            <a:r>
              <a:rPr lang="es-ES" dirty="0"/>
              <a:t>compararla con la </a:t>
            </a:r>
            <a:r>
              <a:rPr lang="es-ES" sz="2400" dirty="0"/>
              <a:t>tasa de dosis medida.</a:t>
            </a:r>
          </a:p>
          <a:p>
            <a:endParaRPr lang="es-ES" sz="2400" dirty="0"/>
          </a:p>
          <a:p>
            <a:r>
              <a:rPr lang="en-US" dirty="0" err="1"/>
              <a:t>Por</a:t>
            </a:r>
            <a:r>
              <a:rPr lang="en-US" dirty="0"/>
              <a:t> </a:t>
            </a:r>
            <a:r>
              <a:rPr lang="en-US" dirty="0" err="1"/>
              <a:t>ejemplo</a:t>
            </a:r>
            <a:r>
              <a:rPr lang="en-US" dirty="0"/>
              <a:t>: 2,5 </a:t>
            </a:r>
            <a:r>
              <a:rPr lang="en-US" sz="2400" dirty="0"/>
              <a:t>µSv/h </a:t>
            </a:r>
            <a:r>
              <a:rPr lang="pt-BR" sz="2400" dirty="0"/>
              <a:t>durante</a:t>
            </a:r>
            <a:r>
              <a:rPr lang="en-US" sz="2400" dirty="0"/>
              <a:t> 2000 h </a:t>
            </a:r>
            <a:r>
              <a:rPr lang="es-ES" sz="2400" dirty="0"/>
              <a:t>resultará en una exposición anual de 5 mSv.</a:t>
            </a:r>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38</a:t>
            </a:fld>
            <a:endParaRPr lang="en-US" dirty="0"/>
          </a:p>
        </p:txBody>
      </p:sp>
    </p:spTree>
    <p:extLst>
      <p:ext uri="{BB962C8B-B14F-4D97-AF65-F5344CB8AC3E}">
        <p14:creationId xmlns:p14="http://schemas.microsoft.com/office/powerpoint/2010/main" val="691760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Contaminación superficial</a:t>
            </a:r>
            <a:endParaRPr lang="en-US" dirty="0"/>
          </a:p>
        </p:txBody>
      </p:sp>
      <p:sp>
        <p:nvSpPr>
          <p:cNvPr id="3" name="Content Placeholder 2"/>
          <p:cNvSpPr>
            <a:spLocks noGrp="1"/>
          </p:cNvSpPr>
          <p:nvPr>
            <p:ph idx="1"/>
          </p:nvPr>
        </p:nvSpPr>
        <p:spPr>
          <a:xfrm>
            <a:off x="251520" y="1340768"/>
            <a:ext cx="8593137" cy="4572000"/>
          </a:xfrm>
        </p:spPr>
        <p:txBody>
          <a:bodyPr/>
          <a:lstStyle/>
          <a:p>
            <a:pPr algn="just"/>
            <a:r>
              <a:rPr lang="es-ES" sz="2400" dirty="0"/>
              <a:t>La magnitud operacional de contaminación superficial no puede estar directamente relacionada con la exposición ocupacional.</a:t>
            </a:r>
          </a:p>
          <a:p>
            <a:pPr algn="just"/>
            <a:endParaRPr lang="en-US" sz="2400" dirty="0"/>
          </a:p>
          <a:p>
            <a:pPr algn="just"/>
            <a:r>
              <a:rPr lang="es-ES" dirty="0"/>
              <a:t>Se puede estimar la relación entre la contaminación superficial y la exposición ocupacional que asume suposiciones sobre el </a:t>
            </a:r>
            <a:r>
              <a:rPr lang="es-ES" dirty="0" err="1"/>
              <a:t>radionucleido</a:t>
            </a:r>
            <a:r>
              <a:rPr lang="es-ES" dirty="0"/>
              <a:t>, </a:t>
            </a:r>
            <a:r>
              <a:rPr lang="pt-BR" dirty="0" err="1"/>
              <a:t>vías</a:t>
            </a:r>
            <a:r>
              <a:rPr lang="pt-BR" dirty="0"/>
              <a:t> de </a:t>
            </a:r>
            <a:r>
              <a:rPr lang="pt-BR" dirty="0" err="1"/>
              <a:t>incorporación</a:t>
            </a:r>
            <a:r>
              <a:rPr lang="pt-BR" dirty="0"/>
              <a:t> </a:t>
            </a:r>
            <a:r>
              <a:rPr lang="es-ES" dirty="0"/>
              <a:t>y duración </a:t>
            </a:r>
            <a:r>
              <a:rPr lang="es-ES" sz="2400" dirty="0"/>
              <a:t>de la exposición.</a:t>
            </a: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39</a:t>
            </a:fld>
            <a:endParaRPr lang="en-US" dirty="0"/>
          </a:p>
        </p:txBody>
      </p:sp>
    </p:spTree>
    <p:extLst>
      <p:ext uri="{BB962C8B-B14F-4D97-AF65-F5344CB8AC3E}">
        <p14:creationId xmlns:p14="http://schemas.microsoft.com/office/powerpoint/2010/main" val="3574534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a:xfrm>
            <a:off x="323528" y="116632"/>
            <a:ext cx="8534400" cy="762000"/>
          </a:xfrm>
        </p:spPr>
        <p:txBody>
          <a:bodyPr/>
          <a:lstStyle/>
          <a:p>
            <a:r>
              <a:rPr lang="es-ES_tradnl" dirty="0"/>
              <a:t>Contenido del Módulo 1</a:t>
            </a:r>
            <a:endParaRPr lang="en-US" altLang="en-US" u="sng" dirty="0"/>
          </a:p>
        </p:txBody>
      </p:sp>
      <p:sp>
        <p:nvSpPr>
          <p:cNvPr id="1150982" name="Rectangle 6"/>
          <p:cNvSpPr>
            <a:spLocks noGrp="1" noChangeArrowheads="1"/>
          </p:cNvSpPr>
          <p:nvPr>
            <p:ph type="body" idx="1"/>
          </p:nvPr>
        </p:nvSpPr>
        <p:spPr>
          <a:xfrm>
            <a:off x="304800" y="1916832"/>
            <a:ext cx="8839200" cy="3240360"/>
          </a:xfrm>
          <a:noFill/>
          <a:ln/>
        </p:spPr>
        <p:txBody>
          <a:bodyPr/>
          <a:lstStyle/>
          <a:p>
            <a:pPr>
              <a:lnSpc>
                <a:spcPct val="90000"/>
              </a:lnSpc>
            </a:pPr>
            <a:r>
              <a:rPr lang="es-ES_tradnl" altLang="en-US" dirty="0"/>
              <a:t>Lección 1: Principios básicos de monitorización del lugar 		de trabajo – I</a:t>
            </a:r>
          </a:p>
          <a:p>
            <a:pPr>
              <a:lnSpc>
                <a:spcPct val="90000"/>
              </a:lnSpc>
            </a:pPr>
            <a:endParaRPr lang="es-ES_tradnl" altLang="en-US" dirty="0"/>
          </a:p>
          <a:p>
            <a:pPr>
              <a:lnSpc>
                <a:spcPct val="90000"/>
              </a:lnSpc>
            </a:pPr>
            <a:r>
              <a:rPr lang="es-ES_tradnl" altLang="en-US" dirty="0"/>
              <a:t>Lección 2: Principios básicos de monitorización del lugar 		de trabajo – II</a:t>
            </a:r>
          </a:p>
          <a:p>
            <a:pPr>
              <a:lnSpc>
                <a:spcPct val="90000"/>
              </a:lnSpc>
            </a:pPr>
            <a:endParaRPr lang="es-ES_tradnl" altLang="en-US" dirty="0"/>
          </a:p>
          <a:p>
            <a:pPr>
              <a:lnSpc>
                <a:spcPct val="90000"/>
              </a:lnSpc>
            </a:pPr>
            <a:r>
              <a:rPr lang="es-ES_tradnl" altLang="en-US" dirty="0"/>
              <a:t>Lección 3: Medición e incertidumbres</a:t>
            </a:r>
            <a:endParaRPr lang="en-US" altLang="en-US" dirty="0"/>
          </a:p>
          <a:p>
            <a:pPr>
              <a:lnSpc>
                <a:spcPct val="90000"/>
              </a:lnSpc>
            </a:pPr>
            <a:endParaRPr lang="en-US" altLang="en-US" sz="2400" dirty="0"/>
          </a:p>
          <a:p>
            <a:pPr>
              <a:lnSpc>
                <a:spcPct val="90000"/>
              </a:lnSpc>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a:t>
            </a:fld>
            <a:endParaRPr lang="en-US" dirty="0"/>
          </a:p>
        </p:txBody>
      </p:sp>
    </p:spTree>
    <p:extLst>
      <p:ext uri="{BB962C8B-B14F-4D97-AF65-F5344CB8AC3E}">
        <p14:creationId xmlns:p14="http://schemas.microsoft.com/office/powerpoint/2010/main" val="11831032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Contaminación superficial</a:t>
            </a:r>
            <a:endParaRPr lang="en-US" dirty="0"/>
          </a:p>
        </p:txBody>
      </p:sp>
      <p:sp>
        <p:nvSpPr>
          <p:cNvPr id="3" name="Content Placeholder 2"/>
          <p:cNvSpPr>
            <a:spLocks noGrp="1"/>
          </p:cNvSpPr>
          <p:nvPr>
            <p:ph idx="1"/>
          </p:nvPr>
        </p:nvSpPr>
        <p:spPr>
          <a:xfrm>
            <a:off x="395536" y="1268760"/>
            <a:ext cx="8113786" cy="3672408"/>
          </a:xfrm>
        </p:spPr>
        <p:txBody>
          <a:bodyPr/>
          <a:lstStyle/>
          <a:p>
            <a:pPr algn="just"/>
            <a:endParaRPr lang="en-US" sz="2400" dirty="0"/>
          </a:p>
          <a:p>
            <a:pPr marL="0" indent="0" algn="just">
              <a:buNone/>
            </a:pPr>
            <a:r>
              <a:rPr lang="es-ES" sz="2400" dirty="0"/>
              <a:t>En la práctica, se utilizan los límites reglamentarios para la contaminación superficial. Por ejemplo:</a:t>
            </a:r>
          </a:p>
          <a:p>
            <a:pPr algn="just"/>
            <a:endParaRPr lang="es-ES" sz="2400" dirty="0"/>
          </a:p>
          <a:p>
            <a:pPr algn="just"/>
            <a:r>
              <a:rPr lang="es-ES_tradnl" dirty="0"/>
              <a:t>La regulación de transporte del OIEA establece que </a:t>
            </a:r>
            <a:r>
              <a:rPr lang="es-ES" dirty="0"/>
              <a:t>el límite de contaminación superficial es </a:t>
            </a:r>
            <a:r>
              <a:rPr lang="en-US" dirty="0"/>
              <a:t>0,4 Bq/cm</a:t>
            </a:r>
            <a:r>
              <a:rPr lang="en-US" baseline="30000" dirty="0"/>
              <a:t>2</a:t>
            </a:r>
            <a:r>
              <a:rPr lang="en-US" dirty="0"/>
              <a:t> </a:t>
            </a:r>
            <a:r>
              <a:rPr lang="es-ES" sz="2400" dirty="0"/>
              <a:t>para</a:t>
            </a:r>
            <a:r>
              <a:rPr lang="pt-BR" sz="2400" dirty="0"/>
              <a:t> </a:t>
            </a:r>
            <a:r>
              <a:rPr lang="pt-BR" sz="2400" dirty="0" err="1"/>
              <a:t>emisores</a:t>
            </a:r>
            <a:r>
              <a:rPr lang="pt-BR" sz="2400" dirty="0"/>
              <a:t> beta/</a:t>
            </a:r>
            <a:r>
              <a:rPr lang="pt-BR" sz="2400" dirty="0" err="1"/>
              <a:t>gamma</a:t>
            </a:r>
            <a:r>
              <a:rPr lang="pt-BR" sz="2400" dirty="0"/>
              <a:t> </a:t>
            </a:r>
            <a:r>
              <a:rPr lang="en-US" sz="2400" dirty="0"/>
              <a:t>y 0,04 Bq/cm</a:t>
            </a:r>
            <a:r>
              <a:rPr lang="en-US" sz="2400" baseline="30000" dirty="0"/>
              <a:t>2</a:t>
            </a:r>
            <a:r>
              <a:rPr lang="en-US" sz="2400" dirty="0"/>
              <a:t> para </a:t>
            </a:r>
            <a:r>
              <a:rPr lang="pt-BR" sz="2400" dirty="0" err="1"/>
              <a:t>emisores</a:t>
            </a:r>
            <a:r>
              <a:rPr lang="pt-BR" sz="2400" dirty="0"/>
              <a:t> alfa.</a:t>
            </a:r>
          </a:p>
          <a:p>
            <a:pPr algn="just"/>
            <a:endParaRPr lang="pt-BR" sz="2400" dirty="0"/>
          </a:p>
          <a:p>
            <a:pPr marL="457200" lvl="1" indent="0" algn="just">
              <a:buNone/>
            </a:pP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40</a:t>
            </a:fld>
            <a:endParaRPr lang="en-US" dirty="0"/>
          </a:p>
        </p:txBody>
      </p:sp>
    </p:spTree>
    <p:extLst>
      <p:ext uri="{BB962C8B-B14F-4D97-AF65-F5344CB8AC3E}">
        <p14:creationId xmlns:p14="http://schemas.microsoft.com/office/powerpoint/2010/main" val="14588735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Contaminación</a:t>
            </a:r>
            <a:r>
              <a:rPr lang="en-US" dirty="0"/>
              <a:t> del </a:t>
            </a:r>
            <a:r>
              <a:rPr lang="en-US" dirty="0" err="1"/>
              <a:t>aire</a:t>
            </a:r>
            <a:r>
              <a:rPr lang="en-US" dirty="0"/>
              <a:t> </a:t>
            </a:r>
          </a:p>
        </p:txBody>
      </p:sp>
      <p:sp>
        <p:nvSpPr>
          <p:cNvPr id="3" name="Content Placeholder 2"/>
          <p:cNvSpPr>
            <a:spLocks noGrp="1"/>
          </p:cNvSpPr>
          <p:nvPr>
            <p:ph idx="1"/>
          </p:nvPr>
        </p:nvSpPr>
        <p:spPr>
          <a:xfrm>
            <a:off x="274638" y="1377280"/>
            <a:ext cx="8593137" cy="4572000"/>
          </a:xfrm>
        </p:spPr>
        <p:txBody>
          <a:bodyPr/>
          <a:lstStyle/>
          <a:p>
            <a:pPr algn="just"/>
            <a:r>
              <a:rPr lang="es-ES" sz="2400" dirty="0"/>
              <a:t>La magnitud operacional de </a:t>
            </a:r>
            <a:r>
              <a:rPr lang="en-US" sz="2400" dirty="0" err="1"/>
              <a:t>contaminación</a:t>
            </a:r>
            <a:r>
              <a:rPr lang="en-US" sz="2400" dirty="0"/>
              <a:t> del </a:t>
            </a:r>
            <a:r>
              <a:rPr lang="en-US" sz="2400" dirty="0" err="1"/>
              <a:t>aire</a:t>
            </a:r>
            <a:r>
              <a:rPr lang="en-US" sz="2400" dirty="0"/>
              <a:t> (Bq/m</a:t>
            </a:r>
            <a:r>
              <a:rPr lang="en-US" sz="2400" baseline="30000" dirty="0"/>
              <a:t>3</a:t>
            </a:r>
            <a:r>
              <a:rPr lang="en-US" sz="2400" dirty="0"/>
              <a:t>) </a:t>
            </a:r>
            <a:r>
              <a:rPr lang="es-ES" sz="2400" dirty="0"/>
              <a:t>no puede estar directamente relacionada con la exposición ocupacional. </a:t>
            </a:r>
          </a:p>
          <a:p>
            <a:pPr marL="457200" lvl="1" indent="0" algn="just">
              <a:buNone/>
            </a:pPr>
            <a:endParaRPr lang="en-US" sz="2400" dirty="0"/>
          </a:p>
          <a:p>
            <a:r>
              <a:rPr lang="es-ES" sz="2400" dirty="0"/>
              <a:t>La concentración derivada en aire (CDA) e</a:t>
            </a:r>
            <a:r>
              <a:rPr lang="es-ES" dirty="0"/>
              <a:t>s un límite derivado de la concentración de actividad en el aire de un </a:t>
            </a:r>
            <a:r>
              <a:rPr lang="es-ES" dirty="0" err="1"/>
              <a:t>radionucleido</a:t>
            </a:r>
            <a:r>
              <a:rPr lang="es-ES" dirty="0"/>
              <a:t> específico, calculado de tal forma que un trabajador típico que respire aire con una contaminación constante igual a CDA </a:t>
            </a:r>
            <a:r>
              <a:rPr lang="es-ES" sz="2400" dirty="0"/>
              <a:t>mientras realiza una actividad física ligera durante un año de trabajo, recibiría el límite anual de incorporación para el </a:t>
            </a:r>
            <a:r>
              <a:rPr lang="es-ES" sz="2400" dirty="0" err="1"/>
              <a:t>radionucleido</a:t>
            </a:r>
            <a:r>
              <a:rPr lang="es-ES" sz="2400" dirty="0"/>
              <a:t> en cuestión. </a:t>
            </a: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41</a:t>
            </a:fld>
            <a:endParaRPr lang="en-US" dirty="0"/>
          </a:p>
        </p:txBody>
      </p:sp>
    </p:spTree>
    <p:extLst>
      <p:ext uri="{BB962C8B-B14F-4D97-AF65-F5344CB8AC3E}">
        <p14:creationId xmlns:p14="http://schemas.microsoft.com/office/powerpoint/2010/main" val="635778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Contaminación</a:t>
            </a:r>
            <a:r>
              <a:rPr lang="en-US" dirty="0"/>
              <a:t> del </a:t>
            </a:r>
            <a:r>
              <a:rPr lang="en-US" dirty="0" err="1"/>
              <a:t>aire</a:t>
            </a:r>
            <a:r>
              <a:rPr lang="en-US" dirty="0"/>
              <a:t>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74638" y="1268760"/>
                <a:ext cx="8593137" cy="4572000"/>
              </a:xfrm>
            </p:spPr>
            <p:txBody>
              <a:bodyPr/>
              <a:lstStyle/>
              <a:p>
                <a:pPr algn="just"/>
                <a:endParaRPr lang="en-US" sz="2400" dirty="0"/>
              </a:p>
              <a:p>
                <a:pPr marL="0" indent="0">
                  <a:buNone/>
                </a:pPr>
                <a:r>
                  <a:rPr lang="es-ES" sz="2400" dirty="0"/>
                  <a:t>La </a:t>
                </a:r>
                <a:r>
                  <a:rPr lang="es-ES" dirty="0"/>
                  <a:t>CDA se </a:t>
                </a:r>
                <a:r>
                  <a:rPr lang="es-ES" sz="2400" dirty="0"/>
                  <a:t>calcula como el límite anual de dosis efectiva </a:t>
                </a:r>
                <a:r>
                  <a:rPr lang="es-ES" dirty="0"/>
                  <a:t>dividido por el </a:t>
                </a:r>
                <a:r>
                  <a:rPr lang="es-ES" sz="2400" dirty="0"/>
                  <a:t>coeficiente de dosis, </a:t>
                </a:r>
                <a:r>
                  <a:rPr lang="es-ES" sz="2400" i="1" dirty="0"/>
                  <a:t>e</a:t>
                </a:r>
                <a:r>
                  <a:rPr lang="es-ES" sz="2400" dirty="0"/>
                  <a:t>(50)</a:t>
                </a:r>
                <a:r>
                  <a:rPr lang="es-ES" sz="2400" i="1" baseline="-25000" dirty="0" err="1"/>
                  <a:t>inh</a:t>
                </a:r>
                <a:r>
                  <a:rPr lang="es-ES" sz="2400" i="1" dirty="0"/>
                  <a:t>, </a:t>
                </a:r>
                <a:r>
                  <a:rPr lang="es-ES" dirty="0"/>
                  <a:t>y por el volumen </a:t>
                </a:r>
                <a:r>
                  <a:rPr lang="es-ES" sz="2400" dirty="0"/>
                  <a:t>del aire inhalado por el trabajador adulto de referencia en un año (2000 horas). La unidad de CDA es Bq/m</a:t>
                </a:r>
                <a:r>
                  <a:rPr lang="es-ES" sz="2400" baseline="30000" dirty="0"/>
                  <a:t>3</a:t>
                </a:r>
                <a:endParaRPr lang="en-US" sz="2400" baseline="30000" dirty="0"/>
              </a:p>
              <a:p>
                <a:pPr marL="457200" lvl="1" indent="0" algn="just">
                  <a:buNone/>
                </a:pPr>
                <a:endParaRPr lang="en-US" b="0" i="1" dirty="0">
                  <a:latin typeface="Cambria Math" panose="02040503050406030204" pitchFamily="18" charset="0"/>
                </a:endParaRPr>
              </a:p>
              <a:p>
                <a:pPr marL="457200" lvl="1" indent="0" algn="just">
                  <a:buNone/>
                </a:pPr>
                <a:r>
                  <a:rPr lang="en-US" b="0" dirty="0"/>
                  <a:t>CDA</a:t>
                </a:r>
                <a14:m>
                  <m:oMath xmlns:m="http://schemas.openxmlformats.org/officeDocument/2006/math">
                    <m:r>
                      <a:rPr lang="en-US" b="0" i="1" smtClean="0">
                        <a:latin typeface="Cambria Math"/>
                      </a:rPr>
                      <m:t> </m:t>
                    </m:r>
                    <m:d>
                      <m:dPr>
                        <m:ctrlPr>
                          <a:rPr lang="pt-BR"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a:rPr>
                              <m:t>𝐵𝑞</m:t>
                            </m:r>
                          </m:num>
                          <m:den>
                            <m:r>
                              <a:rPr lang="en-US" b="0" i="1" smtClean="0">
                                <a:latin typeface="Cambria Math"/>
                              </a:rPr>
                              <m:t>𝑚</m:t>
                            </m:r>
                            <m:r>
                              <a:rPr lang="en-US" b="0" i="1" baseline="30000" smtClean="0">
                                <a:latin typeface="Cambria Math"/>
                              </a:rPr>
                              <m:t>3</m:t>
                            </m:r>
                          </m:den>
                        </m:f>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𝐿𝑖𝑚𝑖𝑡</m:t>
                        </m:r>
                        <m:r>
                          <a:rPr lang="pt-BR" b="0" i="1" smtClean="0">
                            <a:latin typeface="Cambria Math"/>
                          </a:rPr>
                          <m:t>𝑒</m:t>
                        </m:r>
                        <m:r>
                          <a:rPr lang="pt-BR" b="0" i="1" smtClean="0">
                            <a:latin typeface="Cambria Math"/>
                          </a:rPr>
                          <m:t> </m:t>
                        </m:r>
                        <m:r>
                          <a:rPr lang="pt-BR" b="0" i="1" smtClean="0">
                            <a:latin typeface="Cambria Math"/>
                          </a:rPr>
                          <m:t>𝑑𝑒</m:t>
                        </m:r>
                        <m:r>
                          <a:rPr lang="pt-BR" b="0" i="1" smtClean="0">
                            <a:latin typeface="Cambria Math"/>
                          </a:rPr>
                          <m:t> </m:t>
                        </m:r>
                        <m:r>
                          <a:rPr lang="pt-BR" b="0" i="1" smtClean="0">
                            <a:latin typeface="Cambria Math"/>
                          </a:rPr>
                          <m:t>𝑖𝑛𝑐𝑜𝑟𝑝𝑜𝑟𝑎𝑐</m:t>
                        </m:r>
                        <m:r>
                          <a:rPr lang="pt-BR" b="0" i="1" smtClean="0">
                            <a:latin typeface="Cambria Math"/>
                          </a:rPr>
                          <m:t>í</m:t>
                        </m:r>
                        <m:r>
                          <a:rPr lang="pt-BR" b="0" i="1" smtClean="0">
                            <a:latin typeface="Cambria Math"/>
                          </a:rPr>
                          <m:t>𝑜𝑛</m:t>
                        </m:r>
                        <m:r>
                          <a:rPr lang="pt-BR" b="0" i="1" smtClean="0">
                            <a:latin typeface="Cambria Math"/>
                          </a:rPr>
                          <m:t> </m:t>
                        </m:r>
                        <m:r>
                          <a:rPr lang="pt-BR" b="0" i="1" smtClean="0">
                            <a:latin typeface="Cambria Math"/>
                          </a:rPr>
                          <m:t>𝑎𝑛𝑢𝑎𝑙</m:t>
                        </m:r>
                        <m:r>
                          <a:rPr lang="pt-BR" b="0" i="1" smtClean="0">
                            <a:latin typeface="Cambria Math"/>
                          </a:rPr>
                          <m:t> (</m:t>
                        </m:r>
                        <m:r>
                          <a:rPr lang="en-US" b="0" i="1" smtClean="0">
                            <a:latin typeface="Cambria Math"/>
                          </a:rPr>
                          <m:t>𝐵𝑞</m:t>
                        </m:r>
                        <m:r>
                          <a:rPr lang="en-US" b="0" i="1" smtClean="0">
                            <a:latin typeface="Cambria Math"/>
                          </a:rPr>
                          <m:t>)</m:t>
                        </m:r>
                      </m:num>
                      <m:den>
                        <m:r>
                          <a:rPr lang="en-US" b="0" i="1" smtClean="0">
                            <a:latin typeface="Cambria Math" panose="02040503050406030204" pitchFamily="18" charset="0"/>
                          </a:rPr>
                          <m:t>2000</m:t>
                        </m:r>
                        <m:r>
                          <a:rPr lang="pt-BR" b="0" i="1" smtClean="0">
                            <a:latin typeface="Cambria Math" panose="02040503050406030204" pitchFamily="18" charset="0"/>
                          </a:rPr>
                          <m:t> </m:t>
                        </m:r>
                        <m:r>
                          <a:rPr lang="en-US" b="0" i="1" smtClean="0">
                            <a:latin typeface="Cambria Math" panose="02040503050406030204" pitchFamily="18" charset="0"/>
                          </a:rPr>
                          <m:t>h</m:t>
                        </m:r>
                        <m:r>
                          <a:rPr lang="en-US" b="0" i="1" smtClean="0">
                            <a:latin typeface="Cambria Math" panose="02040503050406030204" pitchFamily="18" charset="0"/>
                          </a:rPr>
                          <m:t> </m:t>
                        </m:r>
                        <m:r>
                          <a:rPr lang="en-US" b="0" i="1" smtClean="0">
                            <a:latin typeface="Cambria Math" panose="02040503050406030204" pitchFamily="18" charset="0"/>
                          </a:rPr>
                          <m:t>𝑥</m:t>
                        </m:r>
                        <m:r>
                          <a:rPr lang="en-US" b="0" i="1" smtClean="0">
                            <a:latin typeface="Cambria Math" panose="02040503050406030204" pitchFamily="18" charset="0"/>
                          </a:rPr>
                          <m:t> 1,2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3</m:t>
                            </m:r>
                          </m:sup>
                        </m:sSup>
                        <m:r>
                          <a:rPr lang="en-US" b="0" i="1" smtClean="0">
                            <a:latin typeface="Cambria Math"/>
                          </a:rPr>
                          <m:t>/</m:t>
                        </m:r>
                        <m:r>
                          <a:rPr lang="en-US" b="0" i="1" smtClean="0">
                            <a:latin typeface="Cambria Math" panose="02040503050406030204" pitchFamily="18" charset="0"/>
                          </a:rPr>
                          <m:t>h</m:t>
                        </m:r>
                      </m:den>
                    </m:f>
                  </m:oMath>
                </a14:m>
                <a:endParaRPr lang="en-US" b="0" dirty="0"/>
              </a:p>
              <a:p>
                <a:pPr algn="just"/>
                <a:endParaRPr lang="en-US" dirty="0"/>
              </a:p>
              <a:p>
                <a:pPr algn="just"/>
                <a:endParaRPr lang="en-US" dirty="0"/>
              </a:p>
              <a:p>
                <a:pPr algn="just"/>
                <a:endParaRPr lang="en-US" dirty="0"/>
              </a:p>
              <a:p>
                <a:pPr algn="just"/>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74638" y="1268760"/>
                <a:ext cx="8593137" cy="4572000"/>
              </a:xfrm>
              <a:blipFill rotWithShape="1">
                <a:blip r:embed="rId3"/>
                <a:stretch>
                  <a:fillRect l="-1064"/>
                </a:stretch>
              </a:blipFill>
            </p:spPr>
            <p:txBody>
              <a:bodyPr/>
              <a:lstStyle/>
              <a:p>
                <a:r>
                  <a:rPr lang="es-ES_tradnl">
                    <a:noFill/>
                  </a:rPr>
                  <a:t> </a:t>
                </a:r>
              </a:p>
            </p:txBody>
          </p:sp>
        </mc:Fallback>
      </mc:AlternateContent>
      <p:sp>
        <p:nvSpPr>
          <p:cNvPr id="4" name="Slide Number Placeholder 3"/>
          <p:cNvSpPr>
            <a:spLocks noGrp="1"/>
          </p:cNvSpPr>
          <p:nvPr>
            <p:ph type="sldNum" sz="quarter" idx="12"/>
          </p:nvPr>
        </p:nvSpPr>
        <p:spPr/>
        <p:txBody>
          <a:bodyPr/>
          <a:lstStyle/>
          <a:p>
            <a:fld id="{8F25D2BF-40DD-4153-8CA3-FA72C0D116DE}" type="slidenum">
              <a:rPr lang="en-US" smtClean="0"/>
              <a:pPr/>
              <a:t>42</a:t>
            </a:fld>
            <a:endParaRPr lang="en-US" dirty="0"/>
          </a:p>
        </p:txBody>
      </p:sp>
    </p:spTree>
    <p:extLst>
      <p:ext uri="{BB962C8B-B14F-4D97-AF65-F5344CB8AC3E}">
        <p14:creationId xmlns:p14="http://schemas.microsoft.com/office/powerpoint/2010/main" val="27470570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Contaminación</a:t>
            </a:r>
            <a:r>
              <a:rPr lang="en-US" dirty="0"/>
              <a:t> del </a:t>
            </a:r>
            <a:r>
              <a:rPr lang="en-US" dirty="0" err="1"/>
              <a:t>aire</a:t>
            </a:r>
            <a:r>
              <a:rPr lang="en-US" dirty="0"/>
              <a:t> </a:t>
            </a:r>
          </a:p>
        </p:txBody>
      </p:sp>
      <p:sp>
        <p:nvSpPr>
          <p:cNvPr id="3" name="Content Placeholder 2"/>
          <p:cNvSpPr>
            <a:spLocks noGrp="1"/>
          </p:cNvSpPr>
          <p:nvPr>
            <p:ph idx="1"/>
          </p:nvPr>
        </p:nvSpPr>
        <p:spPr>
          <a:xfrm>
            <a:off x="274638" y="1412776"/>
            <a:ext cx="8689850" cy="4392488"/>
          </a:xfrm>
        </p:spPr>
        <p:txBody>
          <a:bodyPr/>
          <a:lstStyle/>
          <a:p>
            <a:pPr algn="just"/>
            <a:r>
              <a:rPr lang="es-ES_tradnl" sz="2400" dirty="0"/>
              <a:t>La contaminación del aire puede entonces ser </a:t>
            </a:r>
            <a:r>
              <a:rPr lang="es-ES_tradnl" dirty="0"/>
              <a:t>expresada como una fracción del CDA que corresponde a la fracción del límite de incorporación, si el trabajador es expuesto </a:t>
            </a:r>
            <a:r>
              <a:rPr lang="es-ES_tradnl" sz="2400" dirty="0"/>
              <a:t>durante un año.</a:t>
            </a:r>
          </a:p>
          <a:p>
            <a:pPr algn="just"/>
            <a:endParaRPr lang="es-ES_tradnl" sz="2400" dirty="0"/>
          </a:p>
          <a:p>
            <a:pPr algn="just"/>
            <a:r>
              <a:rPr lang="es-ES_tradnl" sz="2400" dirty="0"/>
              <a:t>Por ejemplo, una exposición durante un año de 0,3 CDA resultaría en 0,3 del límite de dosis anual.</a:t>
            </a:r>
          </a:p>
          <a:p>
            <a:pPr algn="just"/>
            <a:endParaRPr lang="es-ES_tradnl" sz="2400" dirty="0"/>
          </a:p>
          <a:p>
            <a:pPr algn="just"/>
            <a:r>
              <a:rPr lang="es-ES_tradnl" sz="2400" dirty="0"/>
              <a:t>Se puede estimar una dosis multiplicando el CDA por el número de horas de exposición (CDA-hora o CDA-h). 2000 CDA-h representa el límite anual de dosis.</a:t>
            </a:r>
          </a:p>
          <a:p>
            <a:pPr algn="just"/>
            <a:endParaRPr lang="pt-BR"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43</a:t>
            </a:fld>
            <a:endParaRPr lang="en-US" dirty="0"/>
          </a:p>
        </p:txBody>
      </p:sp>
    </p:spTree>
    <p:extLst>
      <p:ext uri="{BB962C8B-B14F-4D97-AF65-F5344CB8AC3E}">
        <p14:creationId xmlns:p14="http://schemas.microsoft.com/office/powerpoint/2010/main" val="2936700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1634" name="Rectangle 2"/>
          <p:cNvSpPr>
            <a:spLocks noGrp="1" noChangeArrowheads="1"/>
          </p:cNvSpPr>
          <p:nvPr>
            <p:ph type="title"/>
          </p:nvPr>
        </p:nvSpPr>
        <p:spPr/>
        <p:txBody>
          <a:bodyPr/>
          <a:lstStyle/>
          <a:p>
            <a:pPr eaLnBrk="1" hangingPunct="1">
              <a:defRPr/>
            </a:pPr>
            <a:r>
              <a:rPr lang="sv-SE" altLang="en-US" dirty="0"/>
              <a:t>Vector de radionucleidos  </a:t>
            </a:r>
            <a:endParaRPr lang="en-US" altLang="en-US" dirty="0"/>
          </a:p>
        </p:txBody>
      </p:sp>
      <p:sp>
        <p:nvSpPr>
          <p:cNvPr id="36868"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7DA462E7-87BE-4ADF-A3D9-AB4136EF2F3C}" type="slidenum">
              <a:rPr lang="en-GB" altLang="en-US">
                <a:solidFill>
                  <a:srgbClr val="000066"/>
                </a:solidFill>
              </a:rPr>
              <a:pPr eaLnBrk="1" hangingPunct="1"/>
              <a:t>44</a:t>
            </a:fld>
            <a:endParaRPr lang="en-GB" altLang="en-US">
              <a:solidFill>
                <a:srgbClr val="000066"/>
              </a:solidFill>
            </a:endParaRPr>
          </a:p>
        </p:txBody>
      </p:sp>
      <p:sp>
        <p:nvSpPr>
          <p:cNvPr id="1221636" name="Rectangle 4"/>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7" name="Rectangle 5"/>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8" name="Rectangle 6"/>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a:xfrm>
            <a:off x="137715" y="1268760"/>
            <a:ext cx="8868569" cy="4932040"/>
          </a:xfrm>
        </p:spPr>
        <p:txBody>
          <a:bodyPr/>
          <a:lstStyle/>
          <a:p>
            <a:pPr algn="just"/>
            <a:r>
              <a:rPr lang="es-ES_tradnl" sz="2400" dirty="0"/>
              <a:t>La mayoría de las instalaciones manipulan más de un </a:t>
            </a:r>
            <a:r>
              <a:rPr lang="es-ES_tradnl" dirty="0" err="1"/>
              <a:t>radionucleido</a:t>
            </a:r>
            <a:r>
              <a:rPr lang="es-ES_tradnl" dirty="0"/>
              <a:t>. </a:t>
            </a:r>
          </a:p>
          <a:p>
            <a:pPr algn="just"/>
            <a:endParaRPr lang="es-ES_tradnl" dirty="0"/>
          </a:p>
          <a:p>
            <a:pPr algn="just"/>
            <a:r>
              <a:rPr lang="es-ES_tradnl" dirty="0"/>
              <a:t>Para calcular la dosis debida a la contaminación superficial o a la contaminación del aire, se debe conocer la lista de </a:t>
            </a:r>
            <a:r>
              <a:rPr lang="es-ES_tradnl" dirty="0" err="1"/>
              <a:t>radionucleidos</a:t>
            </a:r>
            <a:r>
              <a:rPr lang="es-ES_tradnl" dirty="0"/>
              <a:t> en la instalación </a:t>
            </a:r>
            <a:r>
              <a:rPr lang="es-ES_tradnl" sz="2400" dirty="0"/>
              <a:t>y sus actividades relativas.</a:t>
            </a:r>
          </a:p>
          <a:p>
            <a:pPr algn="just"/>
            <a:endParaRPr lang="es-ES_tradnl" sz="2400" dirty="0"/>
          </a:p>
          <a:p>
            <a:pPr algn="just"/>
            <a:r>
              <a:rPr lang="es-ES_tradnl" sz="2400" dirty="0"/>
              <a:t>La mezcla de </a:t>
            </a:r>
            <a:r>
              <a:rPr lang="es-ES_tradnl" dirty="0" err="1"/>
              <a:t>radionucleidos</a:t>
            </a:r>
            <a:r>
              <a:rPr lang="es-ES_tradnl" dirty="0"/>
              <a:t> también se </a:t>
            </a:r>
            <a:r>
              <a:rPr lang="es-ES_tradnl" sz="2400" dirty="0"/>
              <a:t>conoce como el vector de </a:t>
            </a:r>
            <a:r>
              <a:rPr lang="es-ES_tradnl" dirty="0" err="1"/>
              <a:t>r</a:t>
            </a:r>
            <a:r>
              <a:rPr lang="es-ES_tradnl" sz="2400" dirty="0" err="1"/>
              <a:t>adionucleidos</a:t>
            </a:r>
            <a:r>
              <a:rPr lang="es-ES_tradnl" sz="2400" dirty="0"/>
              <a:t>. Se utiliza el vector para ayudar a identificar los requisitos de la MLT y la interpretación de los resultados</a:t>
            </a:r>
            <a:r>
              <a:rPr lang="es-ES_tradnl" dirty="0"/>
              <a:t>.</a:t>
            </a:r>
          </a:p>
        </p:txBody>
      </p:sp>
    </p:spTree>
    <p:extLst>
      <p:ext uri="{BB962C8B-B14F-4D97-AF65-F5344CB8AC3E}">
        <p14:creationId xmlns:p14="http://schemas.microsoft.com/office/powerpoint/2010/main" val="41318228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pPr>
              <a:defRPr/>
            </a:pPr>
            <a:r>
              <a:rPr lang="sv-SE" altLang="en-US" dirty="0"/>
              <a:t>Vector de radionucleidos </a:t>
            </a:r>
            <a:endParaRPr lang="en-US" altLang="en-US" dirty="0"/>
          </a:p>
        </p:txBody>
      </p:sp>
      <p:sp>
        <p:nvSpPr>
          <p:cNvPr id="25603" name="Rectangle 3"/>
          <p:cNvSpPr>
            <a:spLocks noGrp="1" noChangeArrowheads="1"/>
          </p:cNvSpPr>
          <p:nvPr>
            <p:ph idx="1"/>
          </p:nvPr>
        </p:nvSpPr>
        <p:spPr>
          <a:xfrm>
            <a:off x="251520" y="1412776"/>
            <a:ext cx="8637463" cy="4176464"/>
          </a:xfrm>
        </p:spPr>
        <p:txBody>
          <a:bodyPr/>
          <a:lstStyle/>
          <a:p>
            <a:pPr marL="0" indent="0" algn="just">
              <a:buNone/>
            </a:pPr>
            <a:r>
              <a:rPr lang="es-ES_tradnl" sz="2400" dirty="0"/>
              <a:t>Puede determinarse e</a:t>
            </a:r>
            <a:r>
              <a:rPr lang="es-ES_tradnl" dirty="0"/>
              <a:t>l vector de </a:t>
            </a:r>
            <a:r>
              <a:rPr lang="es-ES_tradnl" dirty="0" err="1"/>
              <a:t>radionucleidos</a:t>
            </a:r>
            <a:r>
              <a:rPr lang="es-ES_tradnl" dirty="0"/>
              <a:t> </a:t>
            </a:r>
            <a:r>
              <a:rPr lang="es-ES_tradnl" sz="2400" dirty="0"/>
              <a:t>a partir de las siguientes fuentes de información:</a:t>
            </a:r>
          </a:p>
          <a:p>
            <a:pPr marL="0" indent="0" algn="just">
              <a:buNone/>
            </a:pPr>
            <a:endParaRPr lang="es-ES_tradnl" sz="2400" dirty="0"/>
          </a:p>
          <a:p>
            <a:pPr algn="just"/>
            <a:r>
              <a:rPr lang="es-ES_tradnl" dirty="0"/>
              <a:t>c</a:t>
            </a:r>
            <a:r>
              <a:rPr lang="es-ES_tradnl" sz="2400" dirty="0"/>
              <a:t>álculos basados en software;</a:t>
            </a:r>
          </a:p>
          <a:p>
            <a:pPr algn="just"/>
            <a:r>
              <a:rPr lang="es-ES_tradnl" dirty="0"/>
              <a:t>h</a:t>
            </a:r>
            <a:r>
              <a:rPr lang="es-ES_tradnl" sz="2400" dirty="0"/>
              <a:t>istorial operacional de la instalación;</a:t>
            </a:r>
          </a:p>
          <a:p>
            <a:pPr algn="just"/>
            <a:r>
              <a:rPr lang="es-ES_tradnl" dirty="0"/>
              <a:t>a</a:t>
            </a:r>
            <a:r>
              <a:rPr lang="es-ES_tradnl" sz="2400" dirty="0"/>
              <a:t>nálisis </a:t>
            </a:r>
            <a:r>
              <a:rPr lang="es-ES_tradnl" sz="2400" dirty="0" err="1"/>
              <a:t>radioquímico</a:t>
            </a:r>
            <a:r>
              <a:rPr lang="es-ES_tradnl" sz="2400" dirty="0"/>
              <a:t> del material radiactivo</a:t>
            </a:r>
            <a:r>
              <a:rPr lang="es-ES_tradnl" dirty="0"/>
              <a:t>;</a:t>
            </a:r>
            <a:endParaRPr lang="es-ES_tradnl" sz="2400" dirty="0"/>
          </a:p>
          <a:p>
            <a:pPr algn="just"/>
            <a:r>
              <a:rPr lang="es-ES_tradnl" dirty="0"/>
              <a:t>e</a:t>
            </a:r>
            <a:r>
              <a:rPr lang="es-ES_tradnl" sz="2400" dirty="0"/>
              <a:t>valuación previa de la seguridad radiológica, y</a:t>
            </a:r>
          </a:p>
          <a:p>
            <a:pPr algn="just"/>
            <a:r>
              <a:rPr lang="es-ES_tradnl" dirty="0"/>
              <a:t>u</a:t>
            </a:r>
            <a:r>
              <a:rPr lang="es-ES_tradnl" sz="2400" dirty="0"/>
              <a:t>na combinación de las posibilidades anteriormente descritas</a:t>
            </a:r>
            <a:r>
              <a:rPr lang="es-ES" sz="2400" dirty="0"/>
              <a:t>.</a:t>
            </a: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45</a:t>
            </a:fld>
            <a:endParaRPr lang="en-US" dirty="0"/>
          </a:p>
        </p:txBody>
      </p:sp>
    </p:spTree>
    <p:extLst>
      <p:ext uri="{BB962C8B-B14F-4D97-AF65-F5344CB8AC3E}">
        <p14:creationId xmlns:p14="http://schemas.microsoft.com/office/powerpoint/2010/main" val="35945183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83" name="Rectangle 1027"/>
          <p:cNvSpPr>
            <a:spLocks noGrp="1" noChangeArrowheads="1"/>
          </p:cNvSpPr>
          <p:nvPr>
            <p:ph type="body" idx="1"/>
          </p:nvPr>
        </p:nvSpPr>
        <p:spPr>
          <a:xfrm>
            <a:off x="304800" y="1143000"/>
            <a:ext cx="8604250" cy="3844925"/>
          </a:xfrm>
        </p:spPr>
        <p:txBody>
          <a:bodyPr/>
          <a:lstStyle/>
          <a:p>
            <a:pPr algn="ctr">
              <a:buFontTx/>
              <a:buNone/>
            </a:pPr>
            <a:endParaRPr lang="en-GB" altLang="en-US" sz="3600" b="1" dirty="0"/>
          </a:p>
          <a:p>
            <a:pPr algn="ctr">
              <a:buFontTx/>
              <a:buNone/>
            </a:pPr>
            <a:endParaRPr lang="en-GB" altLang="en-US" sz="3600" b="1" dirty="0"/>
          </a:p>
          <a:p>
            <a:pPr algn="ctr">
              <a:buFontTx/>
              <a:buNone/>
            </a:pPr>
            <a:endParaRPr lang="en-GB" altLang="en-US" sz="3600" b="1" dirty="0"/>
          </a:p>
          <a:p>
            <a:pPr algn="ctr">
              <a:buFontTx/>
              <a:buNone/>
            </a:pPr>
            <a:r>
              <a:rPr lang="pt-BR" sz="3600" dirty="0"/>
              <a:t>Tipos, </a:t>
            </a:r>
            <a:r>
              <a:rPr lang="pt-BR" sz="3600" dirty="0" err="1"/>
              <a:t>frecuencia</a:t>
            </a:r>
            <a:r>
              <a:rPr lang="pt-BR" sz="3600" dirty="0"/>
              <a:t> y lugar</a:t>
            </a:r>
          </a:p>
          <a:p>
            <a:pPr algn="ctr">
              <a:buFontTx/>
              <a:buNone/>
            </a:pPr>
            <a:r>
              <a:rPr lang="pt-BR" altLang="en-US" sz="3600" dirty="0"/>
              <a:t>de </a:t>
            </a:r>
            <a:r>
              <a:rPr lang="en-GB" altLang="en-US" sz="3600" dirty="0" err="1"/>
              <a:t>monitorización</a:t>
            </a:r>
            <a:endParaRPr lang="en-US" altLang="en-US" sz="36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46</a:t>
            </a:fld>
            <a:endParaRPr lang="en-US" dirty="0"/>
          </a:p>
        </p:txBody>
      </p:sp>
    </p:spTree>
    <p:extLst>
      <p:ext uri="{BB962C8B-B14F-4D97-AF65-F5344CB8AC3E}">
        <p14:creationId xmlns:p14="http://schemas.microsoft.com/office/powerpoint/2010/main" val="30938464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1634" name="Rectangle 2"/>
          <p:cNvSpPr>
            <a:spLocks noGrp="1" noChangeArrowheads="1"/>
          </p:cNvSpPr>
          <p:nvPr>
            <p:ph type="title"/>
          </p:nvPr>
        </p:nvSpPr>
        <p:spPr/>
        <p:txBody>
          <a:bodyPr/>
          <a:lstStyle/>
          <a:p>
            <a:pPr>
              <a:defRPr/>
            </a:pPr>
            <a:r>
              <a:rPr lang="sv-SE" altLang="en-US" dirty="0"/>
              <a:t>Tipos de monitorización  </a:t>
            </a:r>
            <a:endParaRPr lang="en-US" altLang="en-US" u="sng" dirty="0"/>
          </a:p>
        </p:txBody>
      </p:sp>
      <p:sp>
        <p:nvSpPr>
          <p:cNvPr id="36868"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7DA462E7-87BE-4ADF-A3D9-AB4136EF2F3C}" type="slidenum">
              <a:rPr lang="en-GB" altLang="en-US">
                <a:solidFill>
                  <a:srgbClr val="000066"/>
                </a:solidFill>
              </a:rPr>
              <a:pPr eaLnBrk="1" hangingPunct="1"/>
              <a:t>47</a:t>
            </a:fld>
            <a:endParaRPr lang="en-GB" altLang="en-US">
              <a:solidFill>
                <a:srgbClr val="000066"/>
              </a:solidFill>
            </a:endParaRPr>
          </a:p>
        </p:txBody>
      </p:sp>
      <p:sp>
        <p:nvSpPr>
          <p:cNvPr id="1221636" name="Rectangle 4"/>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7" name="Rectangle 5"/>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8" name="Rectangle 6"/>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a:xfrm>
            <a:off x="395536" y="1461947"/>
            <a:ext cx="8329018" cy="4572000"/>
          </a:xfrm>
        </p:spPr>
        <p:txBody>
          <a:bodyPr/>
          <a:lstStyle/>
          <a:p>
            <a:pPr algn="just"/>
            <a:r>
              <a:rPr lang="es-ES_tradnl" sz="2400" dirty="0"/>
              <a:t>Primero debe establecer el tipo</a:t>
            </a:r>
            <a:r>
              <a:rPr lang="es-ES_tradnl" altLang="en-US" sz="2400" dirty="0"/>
              <a:t> de monitorización para </a:t>
            </a:r>
            <a:r>
              <a:rPr lang="es-ES_tradnl" sz="2400" dirty="0"/>
              <a:t>después decidir </a:t>
            </a:r>
            <a:r>
              <a:rPr lang="es-ES_tradnl" altLang="en-US" sz="2400" dirty="0"/>
              <a:t>la frecuencia y el lugar de la monitorización.</a:t>
            </a:r>
          </a:p>
          <a:p>
            <a:pPr algn="just"/>
            <a:endParaRPr lang="es-ES_tradnl" sz="2400" dirty="0"/>
          </a:p>
          <a:p>
            <a:pPr algn="just"/>
            <a:r>
              <a:rPr lang="es-ES_tradnl" sz="2400" dirty="0"/>
              <a:t>La monitorización se puede clasificar en:</a:t>
            </a:r>
          </a:p>
          <a:p>
            <a:pPr algn="just"/>
            <a:endParaRPr lang="es-ES_tradnl" sz="2400" dirty="0"/>
          </a:p>
          <a:p>
            <a:pPr lvl="1" algn="just"/>
            <a:r>
              <a:rPr lang="es-ES_tradnl" sz="2400" dirty="0"/>
              <a:t>rutinaria;</a:t>
            </a:r>
          </a:p>
          <a:p>
            <a:pPr lvl="1" algn="just"/>
            <a:r>
              <a:rPr lang="es-ES_tradnl" sz="2400" dirty="0"/>
              <a:t>relacionada a la tarea;</a:t>
            </a:r>
          </a:p>
          <a:p>
            <a:pPr lvl="1" algn="just"/>
            <a:r>
              <a:rPr lang="es-ES_tradnl" dirty="0"/>
              <a:t>e</a:t>
            </a:r>
            <a:r>
              <a:rPr lang="es-ES_tradnl" sz="2400" dirty="0"/>
              <a:t>special, y </a:t>
            </a:r>
          </a:p>
          <a:p>
            <a:pPr lvl="1"/>
            <a:r>
              <a:rPr lang="es-ES_tradnl" dirty="0"/>
              <a:t>c</a:t>
            </a:r>
            <a:r>
              <a:rPr lang="es-ES_tradnl" sz="2400" dirty="0"/>
              <a:t>onfirmatoria.</a:t>
            </a:r>
          </a:p>
        </p:txBody>
      </p:sp>
    </p:spTree>
    <p:extLst>
      <p:ext uri="{BB962C8B-B14F-4D97-AF65-F5344CB8AC3E}">
        <p14:creationId xmlns:p14="http://schemas.microsoft.com/office/powerpoint/2010/main" val="26802526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1634" name="Rectangle 2"/>
          <p:cNvSpPr>
            <a:spLocks noGrp="1" noChangeArrowheads="1"/>
          </p:cNvSpPr>
          <p:nvPr>
            <p:ph type="title"/>
          </p:nvPr>
        </p:nvSpPr>
        <p:spPr/>
        <p:txBody>
          <a:bodyPr/>
          <a:lstStyle/>
          <a:p>
            <a:pPr>
              <a:defRPr/>
            </a:pPr>
            <a:r>
              <a:rPr lang="es-ES" dirty="0"/>
              <a:t>Monitorización rutinaria</a:t>
            </a:r>
            <a:endParaRPr lang="en-US" altLang="en-US" u="sng" dirty="0"/>
          </a:p>
        </p:txBody>
      </p:sp>
      <p:sp>
        <p:nvSpPr>
          <p:cNvPr id="36868"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7DA462E7-87BE-4ADF-A3D9-AB4136EF2F3C}" type="slidenum">
              <a:rPr lang="en-GB" altLang="en-US">
                <a:solidFill>
                  <a:srgbClr val="000066"/>
                </a:solidFill>
              </a:rPr>
              <a:pPr eaLnBrk="1" hangingPunct="1"/>
              <a:t>48</a:t>
            </a:fld>
            <a:endParaRPr lang="en-GB" altLang="en-US">
              <a:solidFill>
                <a:srgbClr val="000066"/>
              </a:solidFill>
            </a:endParaRPr>
          </a:p>
        </p:txBody>
      </p:sp>
      <p:sp>
        <p:nvSpPr>
          <p:cNvPr id="1221636" name="Rectangle 4"/>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7" name="Rectangle 5"/>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221638" name="Rectangle 6"/>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 name="Content Placeholder 1"/>
          <p:cNvSpPr>
            <a:spLocks noGrp="1"/>
          </p:cNvSpPr>
          <p:nvPr>
            <p:ph idx="1"/>
          </p:nvPr>
        </p:nvSpPr>
        <p:spPr>
          <a:xfrm>
            <a:off x="275430" y="1953344"/>
            <a:ext cx="8868569" cy="3059832"/>
          </a:xfrm>
        </p:spPr>
        <p:txBody>
          <a:bodyPr/>
          <a:lstStyle/>
          <a:p>
            <a:pPr marL="0" indent="0">
              <a:buNone/>
            </a:pPr>
            <a:r>
              <a:rPr lang="es-ES" sz="2400" dirty="0"/>
              <a:t>Los objetivos de la monitorización rutinaria </a:t>
            </a:r>
            <a:r>
              <a:rPr lang="en-US" sz="2400" dirty="0"/>
              <a:t>son:</a:t>
            </a:r>
          </a:p>
          <a:p>
            <a:pPr marL="0" indent="0">
              <a:buNone/>
            </a:pPr>
            <a:r>
              <a:rPr lang="en-US" sz="2400" dirty="0"/>
              <a:t> </a:t>
            </a:r>
          </a:p>
          <a:p>
            <a:pPr lvl="1"/>
            <a:r>
              <a:rPr lang="es-ES" sz="2400" dirty="0"/>
              <a:t>verificar la seguridad de las operaciones rutinarias, y</a:t>
            </a:r>
          </a:p>
          <a:p>
            <a:pPr lvl="1"/>
            <a:endParaRPr lang="en-US" sz="2400" dirty="0"/>
          </a:p>
          <a:p>
            <a:pPr lvl="1"/>
            <a:r>
              <a:rPr lang="es-ES" sz="2400" dirty="0"/>
              <a:t>demostrar que las condiciones de trabajo son satisfactorias y cumplen con los requisitos reglamentarios.</a:t>
            </a:r>
            <a:endParaRPr lang="en-US" sz="2400" dirty="0"/>
          </a:p>
        </p:txBody>
      </p:sp>
    </p:spTree>
    <p:extLst>
      <p:ext uri="{BB962C8B-B14F-4D97-AF65-F5344CB8AC3E}">
        <p14:creationId xmlns:p14="http://schemas.microsoft.com/office/powerpoint/2010/main" val="1438962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t>Monitorización</a:t>
            </a:r>
            <a:r>
              <a:rPr lang="en-US" sz="2800" dirty="0"/>
              <a:t> </a:t>
            </a:r>
            <a:r>
              <a:rPr lang="en-US" sz="2800" dirty="0" err="1"/>
              <a:t>rutinaria</a:t>
            </a:r>
            <a:r>
              <a:rPr lang="en-US" sz="2800" dirty="0"/>
              <a:t> – </a:t>
            </a:r>
            <a:r>
              <a:rPr lang="en-US" sz="2800" dirty="0" err="1"/>
              <a:t>exposición</a:t>
            </a:r>
            <a:r>
              <a:rPr lang="en-US" sz="2800" dirty="0"/>
              <a:t> externa</a:t>
            </a:r>
          </a:p>
        </p:txBody>
      </p:sp>
      <p:sp>
        <p:nvSpPr>
          <p:cNvPr id="3" name="Content Placeholder 2"/>
          <p:cNvSpPr>
            <a:spLocks noGrp="1"/>
          </p:cNvSpPr>
          <p:nvPr>
            <p:ph idx="1"/>
          </p:nvPr>
        </p:nvSpPr>
        <p:spPr>
          <a:xfrm>
            <a:off x="274638" y="1412776"/>
            <a:ext cx="8593137" cy="4536504"/>
          </a:xfrm>
        </p:spPr>
        <p:txBody>
          <a:bodyPr/>
          <a:lstStyle/>
          <a:p>
            <a:pPr marL="0" indent="0">
              <a:buNone/>
            </a:pPr>
            <a:r>
              <a:rPr lang="es-ES_tradnl" sz="2400" dirty="0"/>
              <a:t>Típicamente se establecerá una red de puntos de monitorización. Lugares de importancia especial son:</a:t>
            </a:r>
          </a:p>
          <a:p>
            <a:pPr marL="0" indent="0">
              <a:buNone/>
            </a:pPr>
            <a:endParaRPr lang="es-ES_tradnl" sz="2400" dirty="0"/>
          </a:p>
          <a:p>
            <a:pPr lvl="1"/>
            <a:r>
              <a:rPr lang="es-ES_tradnl" sz="2400" dirty="0"/>
              <a:t>con una ocupación de trabajadores relativamente alta;</a:t>
            </a:r>
          </a:p>
          <a:p>
            <a:pPr lvl="1"/>
            <a:r>
              <a:rPr lang="es-ES_tradnl" dirty="0"/>
              <a:t>l</a:t>
            </a:r>
            <a:r>
              <a:rPr lang="es-ES_tradnl" sz="2400" dirty="0"/>
              <a:t>ímites de áreas controladas;</a:t>
            </a:r>
          </a:p>
          <a:p>
            <a:pPr lvl="1"/>
            <a:r>
              <a:rPr lang="es-ES_tradnl" dirty="0"/>
              <a:t>d</a:t>
            </a:r>
            <a:r>
              <a:rPr lang="es-ES_tradnl" sz="2400" dirty="0"/>
              <a:t>onde hay actividades operacionales;</a:t>
            </a:r>
          </a:p>
          <a:p>
            <a:pPr lvl="1"/>
            <a:r>
              <a:rPr lang="es-ES_tradnl" dirty="0"/>
              <a:t>d</a:t>
            </a:r>
            <a:r>
              <a:rPr lang="es-ES_tradnl" sz="2400" dirty="0"/>
              <a:t>onde hay altas tasas de dosis, y</a:t>
            </a:r>
          </a:p>
          <a:p>
            <a:pPr lvl="1"/>
            <a:r>
              <a:rPr lang="es-ES_tradnl" dirty="0"/>
              <a:t>d</a:t>
            </a:r>
            <a:r>
              <a:rPr lang="es-ES_tradnl" sz="2400" dirty="0"/>
              <a:t>onde las tasas de dosis son susceptibles de aumentar rápidamente, </a:t>
            </a:r>
            <a:r>
              <a:rPr lang="es-ES_tradnl" dirty="0"/>
              <a:t>lo que </a:t>
            </a:r>
            <a:r>
              <a:rPr lang="es-ES_tradnl" sz="2400" dirty="0"/>
              <a:t>indicaría fallas en el equipo o modificación en el proceso.</a:t>
            </a:r>
          </a:p>
          <a:p>
            <a:pPr marL="0" indent="0">
              <a:buNone/>
            </a:pP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49</a:t>
            </a:fld>
            <a:endParaRPr lang="en-US" dirty="0"/>
          </a:p>
        </p:txBody>
      </p:sp>
    </p:spTree>
    <p:extLst>
      <p:ext uri="{BB962C8B-B14F-4D97-AF65-F5344CB8AC3E}">
        <p14:creationId xmlns:p14="http://schemas.microsoft.com/office/powerpoint/2010/main" val="3418997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a:xfrm>
            <a:off x="323528" y="116632"/>
            <a:ext cx="8534400" cy="762000"/>
          </a:xfrm>
        </p:spPr>
        <p:txBody>
          <a:bodyPr/>
          <a:lstStyle/>
          <a:p>
            <a:r>
              <a:rPr lang="es-ES_tradnl" dirty="0"/>
              <a:t>Contenido del Módulo 1</a:t>
            </a:r>
            <a:endParaRPr lang="en-US" altLang="en-US" u="sng" dirty="0"/>
          </a:p>
        </p:txBody>
      </p:sp>
      <p:sp>
        <p:nvSpPr>
          <p:cNvPr id="1150982" name="Rectangle 6"/>
          <p:cNvSpPr>
            <a:spLocks noGrp="1" noChangeArrowheads="1"/>
          </p:cNvSpPr>
          <p:nvPr>
            <p:ph type="body" idx="1"/>
          </p:nvPr>
        </p:nvSpPr>
        <p:spPr>
          <a:xfrm>
            <a:off x="304800" y="1556792"/>
            <a:ext cx="8443664" cy="3168352"/>
          </a:xfrm>
          <a:noFill/>
          <a:ln/>
        </p:spPr>
        <p:txBody>
          <a:bodyPr/>
          <a:lstStyle/>
          <a:p>
            <a:pPr>
              <a:lnSpc>
                <a:spcPct val="90000"/>
              </a:lnSpc>
            </a:pPr>
            <a:endParaRPr lang="en-US" altLang="en-US" dirty="0"/>
          </a:p>
          <a:p>
            <a:pPr>
              <a:lnSpc>
                <a:spcPct val="90000"/>
              </a:lnSpc>
            </a:pPr>
            <a:r>
              <a:rPr lang="en-US" altLang="en-US" dirty="0" err="1"/>
              <a:t>Lección</a:t>
            </a:r>
            <a:r>
              <a:rPr lang="en-US" altLang="en-US" dirty="0"/>
              <a:t> 4: </a:t>
            </a:r>
            <a:r>
              <a:rPr lang="en-US" altLang="en-US" dirty="0" err="1"/>
              <a:t>Monitorización</a:t>
            </a:r>
            <a:r>
              <a:rPr lang="en-US" altLang="en-US" dirty="0"/>
              <a:t> de </a:t>
            </a:r>
            <a:r>
              <a:rPr lang="en-US" altLang="en-US" dirty="0" err="1"/>
              <a:t>tasa</a:t>
            </a:r>
            <a:r>
              <a:rPr lang="en-US" altLang="en-US" dirty="0"/>
              <a:t> de </a:t>
            </a:r>
            <a:r>
              <a:rPr lang="en-US" altLang="en-US" dirty="0" err="1"/>
              <a:t>dosis</a:t>
            </a:r>
            <a:r>
              <a:rPr lang="en-US" altLang="en-US" dirty="0"/>
              <a:t> – </a:t>
            </a:r>
            <a:r>
              <a:rPr lang="en-US" altLang="en-US" dirty="0" err="1"/>
              <a:t>fotones</a:t>
            </a:r>
            <a:r>
              <a:rPr lang="en-US" altLang="en-US" dirty="0"/>
              <a:t>.</a:t>
            </a:r>
          </a:p>
          <a:p>
            <a:pPr>
              <a:lnSpc>
                <a:spcPct val="90000"/>
              </a:lnSpc>
            </a:pPr>
            <a:endParaRPr lang="en-US" altLang="en-US" dirty="0"/>
          </a:p>
          <a:p>
            <a:pPr>
              <a:lnSpc>
                <a:spcPct val="90000"/>
              </a:lnSpc>
            </a:pPr>
            <a:r>
              <a:rPr lang="en-US" altLang="en-US" dirty="0" err="1"/>
              <a:t>Lección</a:t>
            </a:r>
            <a:r>
              <a:rPr lang="en-US" altLang="en-US" dirty="0"/>
              <a:t> 5: </a:t>
            </a:r>
            <a:r>
              <a:rPr lang="en-US" altLang="en-US" dirty="0" err="1"/>
              <a:t>Monitorización</a:t>
            </a:r>
            <a:r>
              <a:rPr lang="en-US" altLang="en-US" dirty="0"/>
              <a:t> de </a:t>
            </a:r>
            <a:r>
              <a:rPr lang="en-US" altLang="en-US" dirty="0" err="1"/>
              <a:t>tasa</a:t>
            </a:r>
            <a:r>
              <a:rPr lang="en-US" altLang="en-US" dirty="0"/>
              <a:t> de </a:t>
            </a:r>
            <a:r>
              <a:rPr lang="en-US" altLang="en-US" dirty="0" err="1"/>
              <a:t>dosis</a:t>
            </a:r>
            <a:r>
              <a:rPr lang="en-US" altLang="en-US" dirty="0"/>
              <a:t> – beta y 			</a:t>
            </a:r>
            <a:r>
              <a:rPr lang="en-US" altLang="en-US" dirty="0" err="1"/>
              <a:t>neutrones</a:t>
            </a:r>
            <a:r>
              <a:rPr lang="en-US" altLang="en-US" dirty="0"/>
              <a:t>.</a:t>
            </a:r>
          </a:p>
          <a:p>
            <a:pPr>
              <a:lnSpc>
                <a:spcPct val="90000"/>
              </a:lnSpc>
            </a:pPr>
            <a:endParaRPr lang="en-US" altLang="en-US" dirty="0"/>
          </a:p>
          <a:p>
            <a:pPr>
              <a:lnSpc>
                <a:spcPct val="90000"/>
              </a:lnSpc>
            </a:pPr>
            <a:r>
              <a:rPr lang="en-US" altLang="en-US" dirty="0" err="1"/>
              <a:t>Lección</a:t>
            </a:r>
            <a:r>
              <a:rPr lang="en-US" altLang="en-US" dirty="0"/>
              <a:t> 6: </a:t>
            </a:r>
            <a:r>
              <a:rPr lang="en-US" altLang="en-US" dirty="0" err="1"/>
              <a:t>Monitorización</a:t>
            </a:r>
            <a:r>
              <a:rPr lang="en-US" altLang="en-US" dirty="0"/>
              <a:t> de la </a:t>
            </a:r>
            <a:r>
              <a:rPr lang="es-ES_tradnl" altLang="en-US" dirty="0"/>
              <a:t>c</a:t>
            </a:r>
            <a:r>
              <a:rPr lang="es-ES_tradnl" dirty="0"/>
              <a:t>ontaminación superficial.</a:t>
            </a:r>
            <a:endParaRPr lang="en-US" altLang="en-US" dirty="0"/>
          </a:p>
          <a:p>
            <a:pPr>
              <a:lnSpc>
                <a:spcPct val="90000"/>
              </a:lnSpc>
            </a:pPr>
            <a:endParaRPr lang="en-US" altLang="en-US" sz="2400" dirty="0"/>
          </a:p>
          <a:p>
            <a:pPr>
              <a:lnSpc>
                <a:spcPct val="90000"/>
              </a:lnSpc>
            </a:pPr>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a:t>
            </a:fld>
            <a:endParaRPr lang="en-US" dirty="0"/>
          </a:p>
        </p:txBody>
      </p:sp>
    </p:spTree>
    <p:extLst>
      <p:ext uri="{BB962C8B-B14F-4D97-AF65-F5344CB8AC3E}">
        <p14:creationId xmlns:p14="http://schemas.microsoft.com/office/powerpoint/2010/main" val="639234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t>Monitorización</a:t>
            </a:r>
            <a:r>
              <a:rPr lang="en-US" sz="2800" dirty="0"/>
              <a:t> </a:t>
            </a:r>
            <a:r>
              <a:rPr lang="en-US" sz="2800" dirty="0" err="1"/>
              <a:t>rutinaria</a:t>
            </a:r>
            <a:r>
              <a:rPr lang="en-US" sz="2800" dirty="0"/>
              <a:t> – </a:t>
            </a:r>
            <a:r>
              <a:rPr lang="en-US" sz="2800" dirty="0" err="1"/>
              <a:t>exposición</a:t>
            </a:r>
            <a:r>
              <a:rPr lang="en-US" sz="2800" dirty="0"/>
              <a:t> externa</a:t>
            </a:r>
          </a:p>
        </p:txBody>
      </p:sp>
      <p:sp>
        <p:nvSpPr>
          <p:cNvPr id="3" name="Content Placeholder 2"/>
          <p:cNvSpPr>
            <a:spLocks noGrp="1"/>
          </p:cNvSpPr>
          <p:nvPr>
            <p:ph idx="1"/>
          </p:nvPr>
        </p:nvSpPr>
        <p:spPr>
          <a:xfrm>
            <a:off x="274638" y="1665312"/>
            <a:ext cx="8593137" cy="2843808"/>
          </a:xfrm>
        </p:spPr>
        <p:txBody>
          <a:bodyPr/>
          <a:lstStyle/>
          <a:p>
            <a:r>
              <a:rPr lang="es-ES" sz="2400" dirty="0"/>
              <a:t>La frecuencia de </a:t>
            </a:r>
            <a:r>
              <a:rPr lang="en-US" sz="2400" dirty="0" err="1"/>
              <a:t>monitorización</a:t>
            </a:r>
            <a:r>
              <a:rPr lang="es-ES" sz="2400" dirty="0"/>
              <a:t> depende de la tasa de ocupación y de la probabilidad de una </a:t>
            </a:r>
            <a:r>
              <a:rPr lang="pt-BR" sz="2400" dirty="0" err="1"/>
              <a:t>modificación</a:t>
            </a:r>
            <a:r>
              <a:rPr lang="pt-BR" sz="2400" dirty="0"/>
              <a:t> </a:t>
            </a:r>
            <a:r>
              <a:rPr lang="pt-BR" sz="2400" dirty="0" err="1"/>
              <a:t>en</a:t>
            </a:r>
            <a:r>
              <a:rPr lang="pt-BR" sz="2400" dirty="0"/>
              <a:t> </a:t>
            </a:r>
            <a:r>
              <a:rPr lang="es-ES" sz="2400" dirty="0"/>
              <a:t>la condición del proceso.</a:t>
            </a:r>
            <a:r>
              <a:rPr lang="pt-BR" sz="2400" dirty="0"/>
              <a:t> </a:t>
            </a:r>
          </a:p>
          <a:p>
            <a:endParaRPr lang="pt-BR" sz="2400" dirty="0"/>
          </a:p>
          <a:p>
            <a:r>
              <a:rPr lang="es-ES" dirty="0"/>
              <a:t>Cuando no se espera una </a:t>
            </a:r>
            <a:r>
              <a:rPr lang="pt-BR" dirty="0" err="1"/>
              <a:t>modificación</a:t>
            </a:r>
            <a:r>
              <a:rPr lang="es-ES" dirty="0"/>
              <a:t> sustancial y la tasa de ocupación es baja, la frecuencia puede ser </a:t>
            </a:r>
            <a:r>
              <a:rPr lang="pt-BR" dirty="0" err="1"/>
              <a:t>también</a:t>
            </a:r>
            <a:r>
              <a:rPr lang="pt-BR" dirty="0"/>
              <a:t> bajo</a:t>
            </a:r>
            <a:r>
              <a:rPr lang="es-ES" dirty="0"/>
              <a:t>, por ejemplo, mensualmente.</a:t>
            </a:r>
          </a:p>
          <a:p>
            <a:endParaRPr lang="es-ES" dirty="0"/>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50</a:t>
            </a:fld>
            <a:endParaRPr lang="en-US" dirty="0"/>
          </a:p>
        </p:txBody>
      </p:sp>
    </p:spTree>
    <p:extLst>
      <p:ext uri="{BB962C8B-B14F-4D97-AF65-F5344CB8AC3E}">
        <p14:creationId xmlns:p14="http://schemas.microsoft.com/office/powerpoint/2010/main" val="29482769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t>Monitorización</a:t>
            </a:r>
            <a:r>
              <a:rPr lang="en-US" sz="2800" dirty="0"/>
              <a:t> </a:t>
            </a:r>
            <a:r>
              <a:rPr lang="en-US" sz="2800" dirty="0" err="1"/>
              <a:t>rutinaria</a:t>
            </a:r>
            <a:r>
              <a:rPr lang="en-US" sz="2800" dirty="0"/>
              <a:t> – </a:t>
            </a:r>
            <a:r>
              <a:rPr lang="en-US" sz="2800" dirty="0" err="1"/>
              <a:t>exposición</a:t>
            </a:r>
            <a:r>
              <a:rPr lang="en-US" sz="2800" dirty="0"/>
              <a:t> externa</a:t>
            </a:r>
          </a:p>
        </p:txBody>
      </p:sp>
      <p:sp>
        <p:nvSpPr>
          <p:cNvPr id="3" name="Content Placeholder 2"/>
          <p:cNvSpPr>
            <a:spLocks noGrp="1"/>
          </p:cNvSpPr>
          <p:nvPr>
            <p:ph idx="1"/>
          </p:nvPr>
        </p:nvSpPr>
        <p:spPr>
          <a:xfrm>
            <a:off x="274638" y="1340768"/>
            <a:ext cx="8593137" cy="3960440"/>
          </a:xfrm>
        </p:spPr>
        <p:txBody>
          <a:bodyPr/>
          <a:lstStyle/>
          <a:p>
            <a:pPr marL="0" indent="0">
              <a:buNone/>
            </a:pPr>
            <a:r>
              <a:rPr lang="es-ES" dirty="0"/>
              <a:t>Para equipos portátiles hay dos configuraciones físicas fundamentales: </a:t>
            </a:r>
          </a:p>
          <a:p>
            <a:endParaRPr lang="es-ES" dirty="0"/>
          </a:p>
          <a:p>
            <a:pPr lvl="1"/>
            <a:r>
              <a:rPr lang="es-ES" dirty="0"/>
              <a:t>la unidad “integrada” que incluye el detector y la electrónica de proceso en la misma unidad, y </a:t>
            </a:r>
          </a:p>
          <a:p>
            <a:pPr lvl="1"/>
            <a:endParaRPr lang="es-ES" dirty="0"/>
          </a:p>
          <a:p>
            <a:pPr lvl="1"/>
            <a:r>
              <a:rPr lang="es-ES" dirty="0"/>
              <a:t>el diseño "de dos piezas", que tiene una sonda detectora independiente y un módulo electrónico conectado por un cable corto.</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51</a:t>
            </a:fld>
            <a:endParaRPr lang="en-US" dirty="0"/>
          </a:p>
        </p:txBody>
      </p:sp>
    </p:spTree>
    <p:extLst>
      <p:ext uri="{BB962C8B-B14F-4D97-AF65-F5344CB8AC3E}">
        <p14:creationId xmlns:p14="http://schemas.microsoft.com/office/powerpoint/2010/main" val="23565849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t>Monitorización</a:t>
            </a:r>
            <a:r>
              <a:rPr lang="en-US" sz="2800" dirty="0"/>
              <a:t> </a:t>
            </a:r>
            <a:r>
              <a:rPr lang="en-US" sz="2800" dirty="0" err="1"/>
              <a:t>rutinaria</a:t>
            </a:r>
            <a:r>
              <a:rPr lang="en-US" sz="2800" dirty="0"/>
              <a:t> – </a:t>
            </a:r>
            <a:r>
              <a:rPr lang="en-US" sz="2800" dirty="0" err="1"/>
              <a:t>exposición</a:t>
            </a:r>
            <a:r>
              <a:rPr lang="en-US" sz="2800" dirty="0"/>
              <a:t> externa</a:t>
            </a:r>
          </a:p>
        </p:txBody>
      </p:sp>
      <p:sp>
        <p:nvSpPr>
          <p:cNvPr id="3" name="Content Placeholder 2"/>
          <p:cNvSpPr>
            <a:spLocks noGrp="1"/>
          </p:cNvSpPr>
          <p:nvPr>
            <p:ph idx="1"/>
          </p:nvPr>
        </p:nvSpPr>
        <p:spPr>
          <a:xfrm>
            <a:off x="274638" y="1665312"/>
            <a:ext cx="8593137" cy="4499992"/>
          </a:xfrm>
        </p:spPr>
        <p:txBody>
          <a:bodyPr/>
          <a:lstStyle/>
          <a:p>
            <a:pPr lvl="1"/>
            <a:r>
              <a:rPr lang="es-ES" sz="2400" dirty="0"/>
              <a:t>Cuando no se espera una </a:t>
            </a:r>
            <a:r>
              <a:rPr lang="pt-BR" sz="2400" dirty="0" err="1"/>
              <a:t>modificación</a:t>
            </a:r>
            <a:r>
              <a:rPr lang="es-ES" sz="2400" dirty="0"/>
              <a:t> sustancial y la tasa de ocupación es alta, o cuando una </a:t>
            </a:r>
            <a:r>
              <a:rPr lang="pt-BR" sz="2400" dirty="0" err="1"/>
              <a:t>modificación</a:t>
            </a:r>
            <a:r>
              <a:rPr lang="es-ES" sz="2400" dirty="0"/>
              <a:t> </a:t>
            </a:r>
            <a:r>
              <a:rPr lang="pt-BR" sz="2400" dirty="0"/>
              <a:t>es </a:t>
            </a:r>
            <a:r>
              <a:rPr lang="pt-BR" sz="2400" dirty="0" err="1"/>
              <a:t>posible</a:t>
            </a:r>
            <a:r>
              <a:rPr lang="es-ES" sz="2400" dirty="0"/>
              <a:t> y la tasa de ocupación es baja, la frecuencia </a:t>
            </a:r>
            <a:r>
              <a:rPr lang="pt-BR" sz="2400" dirty="0" err="1"/>
              <a:t>podría</a:t>
            </a:r>
            <a:r>
              <a:rPr lang="pt-BR" sz="2400" dirty="0"/>
              <a:t> ser semanal o diária.</a:t>
            </a:r>
          </a:p>
          <a:p>
            <a:pPr lvl="1"/>
            <a:endParaRPr lang="es-ES" sz="2400" dirty="0"/>
          </a:p>
          <a:p>
            <a:pPr lvl="1"/>
            <a:r>
              <a:rPr lang="es-ES" sz="2400" dirty="0"/>
              <a:t>Cuando pueden ocurrir aumentos repentinos en la tasa de dosis, o un trabajador puede ser considerablemente expuesto en este </a:t>
            </a:r>
            <a:r>
              <a:rPr lang="es-ES" dirty="0"/>
              <a:t>caso, </a:t>
            </a:r>
            <a:r>
              <a:rPr lang="en-US" dirty="0" err="1"/>
              <a:t>puede</a:t>
            </a:r>
            <a:r>
              <a:rPr lang="en-US" dirty="0"/>
              <a:t> </a:t>
            </a:r>
            <a:r>
              <a:rPr lang="en-US" dirty="0" err="1"/>
              <a:t>requerirse</a:t>
            </a:r>
            <a:r>
              <a:rPr lang="en-US" dirty="0"/>
              <a:t> que la </a:t>
            </a:r>
            <a:r>
              <a:rPr lang="en-US" dirty="0" err="1"/>
              <a:t>monitoración</a:t>
            </a:r>
            <a:r>
              <a:rPr lang="en-US" dirty="0"/>
              <a:t> de las </a:t>
            </a:r>
            <a:r>
              <a:rPr lang="en-US" dirty="0" err="1"/>
              <a:t>tasas</a:t>
            </a:r>
            <a:r>
              <a:rPr lang="en-US" dirty="0"/>
              <a:t> de </a:t>
            </a:r>
            <a:r>
              <a:rPr lang="en-US" dirty="0" err="1"/>
              <a:t>dosis</a:t>
            </a:r>
            <a:r>
              <a:rPr lang="en-US" dirty="0"/>
              <a:t> se </a:t>
            </a:r>
            <a:r>
              <a:rPr lang="en-US" dirty="0" err="1"/>
              <a:t>haga</a:t>
            </a:r>
            <a:r>
              <a:rPr lang="en-US" dirty="0"/>
              <a:t> </a:t>
            </a:r>
            <a:r>
              <a:rPr lang="en-US" dirty="0" err="1"/>
              <a:t>en</a:t>
            </a:r>
            <a:r>
              <a:rPr lang="en-US" dirty="0"/>
              <a:t> forma continua.</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52</a:t>
            </a:fld>
            <a:endParaRPr lang="en-US" dirty="0"/>
          </a:p>
        </p:txBody>
      </p:sp>
    </p:spTree>
    <p:extLst>
      <p:ext uri="{BB962C8B-B14F-4D97-AF65-F5344CB8AC3E}">
        <p14:creationId xmlns:p14="http://schemas.microsoft.com/office/powerpoint/2010/main" val="11160292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s-ES" dirty="0"/>
              <a:t>contaminación superficial  </a:t>
            </a:r>
            <a:endParaRPr lang="en-US" dirty="0"/>
          </a:p>
        </p:txBody>
      </p:sp>
      <p:sp>
        <p:nvSpPr>
          <p:cNvPr id="3" name="Content Placeholder 2"/>
          <p:cNvSpPr>
            <a:spLocks noGrp="1"/>
          </p:cNvSpPr>
          <p:nvPr>
            <p:ph idx="1"/>
          </p:nvPr>
        </p:nvSpPr>
        <p:spPr>
          <a:xfrm>
            <a:off x="574104" y="1784176"/>
            <a:ext cx="7886328" cy="2724944"/>
          </a:xfrm>
        </p:spPr>
        <p:txBody>
          <a:bodyPr/>
          <a:lstStyle/>
          <a:p>
            <a:r>
              <a:rPr lang="es-ES_tradnl" dirty="0"/>
              <a:t>La contaminación removible es más importante ya que puede causar exposición interna o indicar pérdida de control de la contaminación.</a:t>
            </a:r>
          </a:p>
          <a:p>
            <a:endParaRPr lang="en-US" dirty="0">
              <a:solidFill>
                <a:srgbClr val="FF0000"/>
              </a:solidFill>
            </a:endParaRPr>
          </a:p>
          <a:p>
            <a:r>
              <a:rPr lang="es-ES_tradnl" dirty="0"/>
              <a:t>Para áreas menos propensas a ser contaminadas, la   monitorización puede ser directa (frotador pequeño) e indirecta. </a:t>
            </a:r>
            <a:endParaRPr lang="en-US" dirty="0">
              <a:solidFill>
                <a:srgbClr val="FF0000"/>
              </a:solidFill>
            </a:endParaRPr>
          </a:p>
          <a:p>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53</a:t>
            </a:fld>
            <a:endParaRPr lang="en-US" dirty="0"/>
          </a:p>
        </p:txBody>
      </p:sp>
    </p:spTree>
    <p:extLst>
      <p:ext uri="{BB962C8B-B14F-4D97-AF65-F5344CB8AC3E}">
        <p14:creationId xmlns:p14="http://schemas.microsoft.com/office/powerpoint/2010/main" val="33772849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MLT rutinaria – contaminación </a:t>
            </a:r>
            <a:r>
              <a:rPr lang="es-ES" dirty="0"/>
              <a:t>superficial  </a:t>
            </a:r>
            <a:endParaRPr lang="en-US" dirty="0"/>
          </a:p>
        </p:txBody>
      </p:sp>
      <p:sp>
        <p:nvSpPr>
          <p:cNvPr id="3" name="Content Placeholder 2"/>
          <p:cNvSpPr>
            <a:spLocks noGrp="1"/>
          </p:cNvSpPr>
          <p:nvPr>
            <p:ph idx="1"/>
          </p:nvPr>
        </p:nvSpPr>
        <p:spPr>
          <a:xfrm>
            <a:off x="0" y="1124744"/>
            <a:ext cx="9036496" cy="5029200"/>
          </a:xfrm>
        </p:spPr>
        <p:txBody>
          <a:bodyPr/>
          <a:lstStyle/>
          <a:p>
            <a:endParaRPr lang="en-US" dirty="0"/>
          </a:p>
          <a:p>
            <a:pPr lvl="1"/>
            <a:r>
              <a:rPr lang="es-ES_tradnl" dirty="0"/>
              <a:t>Para áreas de alta ocupación, límites de áreas controladas y áreas de trabajo:</a:t>
            </a:r>
          </a:p>
          <a:p>
            <a:pPr lvl="1"/>
            <a:endParaRPr lang="en-US" dirty="0">
              <a:solidFill>
                <a:srgbClr val="FF0000"/>
              </a:solidFill>
            </a:endParaRPr>
          </a:p>
          <a:p>
            <a:pPr lvl="2"/>
            <a:r>
              <a:rPr lang="es-ES_tradnl" altLang="en-US" dirty="0"/>
              <a:t>frotado de área grande para el control (si/no);</a:t>
            </a:r>
          </a:p>
          <a:p>
            <a:pPr lvl="2"/>
            <a:endParaRPr lang="en-US" dirty="0">
              <a:solidFill>
                <a:srgbClr val="FF0000"/>
              </a:solidFill>
            </a:endParaRPr>
          </a:p>
          <a:p>
            <a:pPr lvl="2"/>
            <a:r>
              <a:rPr lang="es-ES_tradnl" dirty="0"/>
              <a:t>comprobación puntual con frotadores pequeños para confirmar la ausencia de contaminación, y</a:t>
            </a:r>
          </a:p>
          <a:p>
            <a:pPr lvl="2"/>
            <a:endParaRPr lang="en-US" dirty="0"/>
          </a:p>
          <a:p>
            <a:pPr lvl="2"/>
            <a:r>
              <a:rPr lang="es-ES_tradnl" dirty="0"/>
              <a:t>monitorización directa de puntos críticos.</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8F25D2BF-40DD-4153-8CA3-FA72C0D116DE}" type="slidenum">
              <a:rPr lang="en-US" smtClean="0"/>
              <a:pPr/>
              <a:t>54</a:t>
            </a:fld>
            <a:endParaRPr lang="en-US" dirty="0"/>
          </a:p>
        </p:txBody>
      </p:sp>
    </p:spTree>
    <p:extLst>
      <p:ext uri="{BB962C8B-B14F-4D97-AF65-F5344CB8AC3E}">
        <p14:creationId xmlns:p14="http://schemas.microsoft.com/office/powerpoint/2010/main" val="15312156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s-ES" dirty="0"/>
              <a:t>contaminación superficial </a:t>
            </a:r>
            <a:endParaRPr lang="en-US" dirty="0"/>
          </a:p>
        </p:txBody>
      </p:sp>
      <p:sp>
        <p:nvSpPr>
          <p:cNvPr id="3" name="Content Placeholder 2"/>
          <p:cNvSpPr>
            <a:spLocks noGrp="1"/>
          </p:cNvSpPr>
          <p:nvPr>
            <p:ph idx="1"/>
          </p:nvPr>
        </p:nvSpPr>
        <p:spPr>
          <a:xfrm>
            <a:off x="371091" y="1844824"/>
            <a:ext cx="8401818" cy="4320480"/>
          </a:xfrm>
        </p:spPr>
        <p:txBody>
          <a:bodyPr/>
          <a:lstStyle/>
          <a:p>
            <a:r>
              <a:rPr lang="es-ES_tradnl" sz="2400" dirty="0"/>
              <a:t>La frecuencia de monitorización de contaminación superficial suelta es típicamente mas </a:t>
            </a:r>
            <a:r>
              <a:rPr lang="es-ES_tradnl" dirty="0"/>
              <a:t>alta en:</a:t>
            </a:r>
          </a:p>
          <a:p>
            <a:endParaRPr lang="es-ES_tradnl" sz="2400" dirty="0"/>
          </a:p>
          <a:p>
            <a:pPr lvl="1"/>
            <a:r>
              <a:rPr lang="es-ES_tradnl" dirty="0"/>
              <a:t>áreas</a:t>
            </a:r>
            <a:r>
              <a:rPr lang="es-ES_tradnl" sz="2400" dirty="0"/>
              <a:t> de alto riesgo monitoreadas diariamente y áreas de menor riesgo monitoreadas semanal o mensualmente;</a:t>
            </a:r>
          </a:p>
          <a:p>
            <a:pPr lvl="1"/>
            <a:endParaRPr lang="es-ES_tradnl" sz="2400" dirty="0"/>
          </a:p>
          <a:p>
            <a:pPr lvl="1"/>
            <a:r>
              <a:rPr lang="es-ES_tradnl" dirty="0"/>
              <a:t>áreas de muy bajo riesgo monitoreadas cada 3, 6 o 12 meses – típicamente por monitorización directa.</a:t>
            </a:r>
          </a:p>
          <a:p>
            <a:pPr lvl="1"/>
            <a:endParaRPr lang="es-ES_tradnl" sz="2400" dirty="0">
              <a:solidFill>
                <a:schemeClr val="accent3">
                  <a:lumMod val="50000"/>
                </a:schemeClr>
              </a:solidFill>
            </a:endParaRPr>
          </a:p>
          <a:p>
            <a:pPr marL="457200" lvl="1" indent="0">
              <a:buNone/>
            </a:pPr>
            <a:endParaRPr lang="es-ES_tradnl" dirty="0"/>
          </a:p>
          <a:p>
            <a:pPr lvl="1"/>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55</a:t>
            </a:fld>
            <a:endParaRPr lang="en-US" dirty="0"/>
          </a:p>
        </p:txBody>
      </p:sp>
    </p:spTree>
    <p:extLst>
      <p:ext uri="{BB962C8B-B14F-4D97-AF65-F5344CB8AC3E}">
        <p14:creationId xmlns:p14="http://schemas.microsoft.com/office/powerpoint/2010/main" val="34995194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n-US" dirty="0" err="1"/>
              <a:t>contaminación</a:t>
            </a:r>
            <a:r>
              <a:rPr lang="en-US" dirty="0"/>
              <a:t> del </a:t>
            </a:r>
            <a:r>
              <a:rPr lang="en-US" dirty="0" err="1"/>
              <a:t>aire</a:t>
            </a:r>
            <a:endParaRPr lang="en-US" dirty="0"/>
          </a:p>
        </p:txBody>
      </p:sp>
      <p:sp>
        <p:nvSpPr>
          <p:cNvPr id="3" name="Content Placeholder 2"/>
          <p:cNvSpPr>
            <a:spLocks noGrp="1"/>
          </p:cNvSpPr>
          <p:nvPr>
            <p:ph idx="1"/>
          </p:nvPr>
        </p:nvSpPr>
        <p:spPr>
          <a:xfrm>
            <a:off x="432048" y="1640160"/>
            <a:ext cx="8388424" cy="3084984"/>
          </a:xfrm>
        </p:spPr>
        <p:txBody>
          <a:bodyPr/>
          <a:lstStyle/>
          <a:p>
            <a:r>
              <a:rPr lang="es-ES" sz="2400" dirty="0"/>
              <a:t>Todas las posibles fuentes de contaminación </a:t>
            </a:r>
            <a:r>
              <a:rPr lang="pt-BR" sz="2400" dirty="0" err="1"/>
              <a:t>deben</a:t>
            </a:r>
            <a:r>
              <a:rPr lang="pt-BR" sz="2400" dirty="0"/>
              <a:t> ser identificadas, </a:t>
            </a:r>
            <a:r>
              <a:rPr lang="es-ES" sz="2400" dirty="0"/>
              <a:t>ya sea de condiciones rutinarias o accidentales.</a:t>
            </a:r>
          </a:p>
          <a:p>
            <a:endParaRPr lang="en-US" sz="2400" dirty="0"/>
          </a:p>
          <a:p>
            <a:r>
              <a:rPr lang="es-ES" sz="2400" dirty="0"/>
              <a:t>Se deben identificar los caminos de la contaminación del aire en el lugar de trabajo.</a:t>
            </a:r>
          </a:p>
          <a:p>
            <a:endParaRPr lang="es-ES" sz="2400" dirty="0"/>
          </a:p>
          <a:p>
            <a:endParaRPr lang="pt-BR" sz="2400" dirty="0"/>
          </a:p>
          <a:p>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56</a:t>
            </a:fld>
            <a:endParaRPr lang="en-US" dirty="0"/>
          </a:p>
        </p:txBody>
      </p:sp>
    </p:spTree>
    <p:extLst>
      <p:ext uri="{BB962C8B-B14F-4D97-AF65-F5344CB8AC3E}">
        <p14:creationId xmlns:p14="http://schemas.microsoft.com/office/powerpoint/2010/main" val="29420970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n-US" dirty="0" err="1"/>
              <a:t>contaminación</a:t>
            </a:r>
            <a:r>
              <a:rPr lang="en-US" dirty="0"/>
              <a:t> del </a:t>
            </a:r>
            <a:r>
              <a:rPr lang="en-US" dirty="0" err="1"/>
              <a:t>aire</a:t>
            </a:r>
            <a:endParaRPr lang="en-US" dirty="0"/>
          </a:p>
        </p:txBody>
      </p:sp>
      <p:sp>
        <p:nvSpPr>
          <p:cNvPr id="3" name="Content Placeholder 2"/>
          <p:cNvSpPr>
            <a:spLocks noGrp="1"/>
          </p:cNvSpPr>
          <p:nvPr>
            <p:ph idx="1"/>
          </p:nvPr>
        </p:nvSpPr>
        <p:spPr>
          <a:xfrm>
            <a:off x="432048" y="1352128"/>
            <a:ext cx="8388424" cy="4381128"/>
          </a:xfrm>
        </p:spPr>
        <p:txBody>
          <a:bodyPr/>
          <a:lstStyle/>
          <a:p>
            <a:r>
              <a:rPr lang="es-ES_tradnl" sz="2400" dirty="0"/>
              <a:t>Calcule la exposición potencial como una fracción de incorporación anual y decida si se requiere monitorización </a:t>
            </a:r>
            <a:r>
              <a:rPr lang="es-ES_tradnl" dirty="0"/>
              <a:t>continua o muestreo periódico.</a:t>
            </a:r>
          </a:p>
          <a:p>
            <a:endParaRPr lang="es-ES_tradnl" dirty="0"/>
          </a:p>
          <a:p>
            <a:r>
              <a:rPr lang="es-ES_tradnl" dirty="0"/>
              <a:t>Si es mayor que el límite anual, monitorización continua es necesaria.</a:t>
            </a:r>
          </a:p>
          <a:p>
            <a:endParaRPr lang="es-ES_tradnl" dirty="0"/>
          </a:p>
          <a:p>
            <a:r>
              <a:rPr lang="es-ES_tradnl" dirty="0"/>
              <a:t>Si es &lt; 0,02 que el límite anual, monitorización continua no es necesaria.</a:t>
            </a:r>
          </a:p>
          <a:p>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57</a:t>
            </a:fld>
            <a:endParaRPr lang="en-US" dirty="0"/>
          </a:p>
        </p:txBody>
      </p:sp>
    </p:spTree>
    <p:extLst>
      <p:ext uri="{BB962C8B-B14F-4D97-AF65-F5344CB8AC3E}">
        <p14:creationId xmlns:p14="http://schemas.microsoft.com/office/powerpoint/2010/main" val="5913905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n-US" dirty="0" err="1"/>
              <a:t>contaminación</a:t>
            </a:r>
            <a:r>
              <a:rPr lang="en-US" dirty="0"/>
              <a:t> del </a:t>
            </a:r>
            <a:r>
              <a:rPr lang="en-US" dirty="0" err="1"/>
              <a:t>aire</a:t>
            </a:r>
            <a:endParaRPr lang="en-US" dirty="0"/>
          </a:p>
        </p:txBody>
      </p:sp>
      <p:sp>
        <p:nvSpPr>
          <p:cNvPr id="3" name="Content Placeholder 2"/>
          <p:cNvSpPr>
            <a:spLocks noGrp="1"/>
          </p:cNvSpPr>
          <p:nvPr>
            <p:ph idx="1"/>
          </p:nvPr>
        </p:nvSpPr>
        <p:spPr>
          <a:xfrm>
            <a:off x="360040" y="1052736"/>
            <a:ext cx="8388424" cy="5472608"/>
          </a:xfrm>
        </p:spPr>
        <p:txBody>
          <a:bodyPr/>
          <a:lstStyle/>
          <a:p>
            <a:pPr marL="0" indent="0" algn="just">
              <a:buNone/>
            </a:pPr>
            <a:r>
              <a:rPr lang="es-ES_tradnl" dirty="0"/>
              <a:t>Al elegir las ubicaciones de monitorización</a:t>
            </a:r>
            <a:r>
              <a:rPr lang="en-US" sz="2400" dirty="0">
                <a:solidFill>
                  <a:srgbClr val="FF0000"/>
                </a:solidFill>
              </a:rPr>
              <a:t>:</a:t>
            </a:r>
          </a:p>
          <a:p>
            <a:pPr algn="just"/>
            <a:endParaRPr lang="en-US" sz="2400" dirty="0">
              <a:solidFill>
                <a:srgbClr val="FF0000"/>
              </a:solidFill>
            </a:endParaRPr>
          </a:p>
          <a:p>
            <a:pPr lvl="1" algn="just"/>
            <a:r>
              <a:rPr lang="es-ES_tradnl" dirty="0"/>
              <a:t>monitor lo más cerca posible del punto de liberación potencial, pero también utilice un segundo monitor (p. ej., chimenea);</a:t>
            </a:r>
          </a:p>
          <a:p>
            <a:pPr lvl="1" algn="just"/>
            <a:endParaRPr lang="en-US" dirty="0"/>
          </a:p>
          <a:p>
            <a:pPr lvl="1" algn="just"/>
            <a:r>
              <a:rPr lang="es-ES_tradnl" dirty="0"/>
              <a:t>considerar la ergonomía y los patrones de flujo de aire;</a:t>
            </a:r>
          </a:p>
          <a:p>
            <a:pPr lvl="1" algn="just"/>
            <a:endParaRPr lang="en-US" dirty="0"/>
          </a:p>
          <a:p>
            <a:pPr lvl="1" algn="just"/>
            <a:r>
              <a:rPr lang="es-ES_tradnl" dirty="0"/>
              <a:t>lejos de sistemas de ventilación, puertas y fuentes de calor, y</a:t>
            </a:r>
          </a:p>
          <a:p>
            <a:pPr lvl="1" algn="just"/>
            <a:endParaRPr lang="es-ES_tradnl" dirty="0"/>
          </a:p>
          <a:p>
            <a:pPr lvl="1" algn="just"/>
            <a:r>
              <a:rPr lang="es-ES_tradnl" dirty="0"/>
              <a:t>cuando sea necesario, utilizar equipos fijos conectados a la red local.</a:t>
            </a: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fld id="{8F25D2BF-40DD-4153-8CA3-FA72C0D116DE}" type="slidenum">
              <a:rPr lang="en-US" smtClean="0"/>
              <a:pPr/>
              <a:t>58</a:t>
            </a:fld>
            <a:endParaRPr lang="en-US" dirty="0"/>
          </a:p>
        </p:txBody>
      </p:sp>
    </p:spTree>
    <p:extLst>
      <p:ext uri="{BB962C8B-B14F-4D97-AF65-F5344CB8AC3E}">
        <p14:creationId xmlns:p14="http://schemas.microsoft.com/office/powerpoint/2010/main" val="17679434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MLT </a:t>
            </a:r>
            <a:r>
              <a:rPr lang="en-US" dirty="0" err="1"/>
              <a:t>rutinaria</a:t>
            </a:r>
            <a:r>
              <a:rPr lang="en-US" dirty="0"/>
              <a:t> – </a:t>
            </a:r>
            <a:r>
              <a:rPr lang="en-US" dirty="0" err="1"/>
              <a:t>contaminación</a:t>
            </a:r>
            <a:r>
              <a:rPr lang="en-US" dirty="0"/>
              <a:t> del </a:t>
            </a:r>
            <a:r>
              <a:rPr lang="en-US" dirty="0" err="1"/>
              <a:t>aire</a:t>
            </a:r>
            <a:endParaRPr lang="en-US" dirty="0"/>
          </a:p>
        </p:txBody>
      </p:sp>
      <p:sp>
        <p:nvSpPr>
          <p:cNvPr id="3" name="Content Placeholder 2"/>
          <p:cNvSpPr>
            <a:spLocks noGrp="1"/>
          </p:cNvSpPr>
          <p:nvPr>
            <p:ph idx="1"/>
          </p:nvPr>
        </p:nvSpPr>
        <p:spPr>
          <a:xfrm>
            <a:off x="274638" y="1449288"/>
            <a:ext cx="8593137" cy="4283968"/>
          </a:xfrm>
        </p:spPr>
        <p:txBody>
          <a:bodyPr/>
          <a:lstStyle/>
          <a:p>
            <a:r>
              <a:rPr lang="es-ES_tradnl" sz="2400" dirty="0"/>
              <a:t>La frecuencia de monitorización de contaminación del aire es típicamente alta, depende de la tasa de ocupación y de la probabilidad de una modificación en la condición del proceso. Frecuencias típicas </a:t>
            </a:r>
            <a:r>
              <a:rPr lang="es-ES_tradnl" dirty="0"/>
              <a:t>son monitorización:</a:t>
            </a:r>
            <a:endParaRPr lang="es-ES_tradnl" sz="2400" dirty="0"/>
          </a:p>
          <a:p>
            <a:endParaRPr lang="es-ES_tradnl" sz="2400" dirty="0"/>
          </a:p>
          <a:p>
            <a:pPr lvl="1"/>
            <a:r>
              <a:rPr lang="es-ES_tradnl" sz="2400" dirty="0"/>
              <a:t>continua;</a:t>
            </a:r>
          </a:p>
          <a:p>
            <a:pPr lvl="1"/>
            <a:r>
              <a:rPr lang="es-ES_tradnl" dirty="0"/>
              <a:t>u</a:t>
            </a:r>
            <a:r>
              <a:rPr lang="es-ES_tradnl" sz="2400" dirty="0"/>
              <a:t>na vez por turno;</a:t>
            </a:r>
          </a:p>
          <a:p>
            <a:pPr lvl="1"/>
            <a:r>
              <a:rPr lang="es-ES_tradnl" sz="2400" dirty="0"/>
              <a:t>diaria, o </a:t>
            </a:r>
          </a:p>
          <a:p>
            <a:pPr lvl="1"/>
            <a:r>
              <a:rPr lang="es-ES_tradnl" dirty="0"/>
              <a:t>s</a:t>
            </a:r>
            <a:r>
              <a:rPr lang="es-ES_tradnl" sz="2400" dirty="0"/>
              <a:t>emanal.</a:t>
            </a:r>
          </a:p>
        </p:txBody>
      </p:sp>
      <p:sp>
        <p:nvSpPr>
          <p:cNvPr id="4" name="Slide Number Placeholder 3"/>
          <p:cNvSpPr>
            <a:spLocks noGrp="1"/>
          </p:cNvSpPr>
          <p:nvPr>
            <p:ph type="sldNum" sz="quarter" idx="12"/>
          </p:nvPr>
        </p:nvSpPr>
        <p:spPr/>
        <p:txBody>
          <a:bodyPr/>
          <a:lstStyle/>
          <a:p>
            <a:fld id="{8F25D2BF-40DD-4153-8CA3-FA72C0D116DE}" type="slidenum">
              <a:rPr lang="en-US" smtClean="0"/>
              <a:pPr/>
              <a:t>59</a:t>
            </a:fld>
            <a:endParaRPr lang="en-US" dirty="0"/>
          </a:p>
        </p:txBody>
      </p:sp>
    </p:spTree>
    <p:extLst>
      <p:ext uri="{BB962C8B-B14F-4D97-AF65-F5344CB8AC3E}">
        <p14:creationId xmlns:p14="http://schemas.microsoft.com/office/powerpoint/2010/main" val="3351007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Contenido del Módulo 2</a:t>
            </a:r>
            <a:endParaRPr lang="en-US" dirty="0"/>
          </a:p>
        </p:txBody>
      </p:sp>
      <p:sp>
        <p:nvSpPr>
          <p:cNvPr id="3" name="Content Placeholder 2"/>
          <p:cNvSpPr>
            <a:spLocks noGrp="1"/>
          </p:cNvSpPr>
          <p:nvPr>
            <p:ph idx="1"/>
          </p:nvPr>
        </p:nvSpPr>
        <p:spPr>
          <a:xfrm>
            <a:off x="251520" y="1772816"/>
            <a:ext cx="8593137" cy="3672408"/>
          </a:xfrm>
        </p:spPr>
        <p:txBody>
          <a:bodyPr/>
          <a:lstStyle/>
          <a:p>
            <a:pPr algn="just">
              <a:lnSpc>
                <a:spcPct val="90000"/>
              </a:lnSpc>
            </a:pPr>
            <a:r>
              <a:rPr lang="es-ES_tradnl" altLang="en-US" sz="2800" dirty="0"/>
              <a:t>Lección 7: Monitorización de la contaminación del 		   aire. </a:t>
            </a:r>
          </a:p>
          <a:p>
            <a:pPr algn="just">
              <a:lnSpc>
                <a:spcPct val="90000"/>
              </a:lnSpc>
            </a:pPr>
            <a:endParaRPr lang="es-ES_tradnl" altLang="en-US" sz="2800" dirty="0"/>
          </a:p>
          <a:p>
            <a:pPr algn="just">
              <a:lnSpc>
                <a:spcPct val="90000"/>
              </a:lnSpc>
            </a:pPr>
            <a:r>
              <a:rPr lang="es-ES_tradnl" altLang="en-US" sz="2800" dirty="0"/>
              <a:t>Lección 8: Monitorización de tritio y </a:t>
            </a:r>
            <a:r>
              <a:rPr lang="es-ES_tradnl" altLang="en-US" sz="2800" baseline="30000" dirty="0"/>
              <a:t>14</a:t>
            </a:r>
            <a:r>
              <a:rPr lang="es-ES_tradnl" altLang="en-US" sz="2800" dirty="0"/>
              <a:t>C.</a:t>
            </a:r>
          </a:p>
          <a:p>
            <a:pPr algn="just">
              <a:lnSpc>
                <a:spcPct val="90000"/>
              </a:lnSpc>
            </a:pPr>
            <a:endParaRPr lang="es-ES_tradnl" altLang="en-US" sz="2800" dirty="0"/>
          </a:p>
          <a:p>
            <a:pPr algn="just">
              <a:lnSpc>
                <a:spcPct val="90000"/>
              </a:lnSpc>
            </a:pPr>
            <a:r>
              <a:rPr lang="es-ES_tradnl" altLang="en-US" sz="2800" dirty="0"/>
              <a:t>Lección 9: E</a:t>
            </a:r>
            <a:r>
              <a:rPr lang="es-ES_tradnl" sz="2800" dirty="0"/>
              <a:t>spectrometría alfa y gamma.</a:t>
            </a:r>
            <a:r>
              <a:rPr lang="es-ES_tradnl" altLang="en-US" sz="2800" dirty="0"/>
              <a:t> </a:t>
            </a:r>
          </a:p>
        </p:txBody>
      </p:sp>
      <p:sp>
        <p:nvSpPr>
          <p:cNvPr id="4" name="Slide Number Placeholder 3"/>
          <p:cNvSpPr>
            <a:spLocks noGrp="1"/>
          </p:cNvSpPr>
          <p:nvPr>
            <p:ph type="sldNum" sz="quarter" idx="12"/>
          </p:nvPr>
        </p:nvSpPr>
        <p:spPr/>
        <p:txBody>
          <a:bodyPr/>
          <a:lstStyle/>
          <a:p>
            <a:fld id="{8F25D2BF-40DD-4153-8CA3-FA72C0D116DE}" type="slidenum">
              <a:rPr lang="en-US" smtClean="0"/>
              <a:pPr/>
              <a:t>6</a:t>
            </a:fld>
            <a:endParaRPr lang="en-US" dirty="0"/>
          </a:p>
        </p:txBody>
      </p:sp>
    </p:spTree>
    <p:extLst>
      <p:ext uri="{BB962C8B-B14F-4D97-AF65-F5344CB8AC3E}">
        <p14:creationId xmlns:p14="http://schemas.microsoft.com/office/powerpoint/2010/main" val="5186680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a:xfrm>
            <a:off x="8472488" y="6369050"/>
            <a:ext cx="509587" cy="293688"/>
          </a:xfr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B851BDA1-5890-4B4F-BE07-2AC1A3772CDB}" type="slidenum">
              <a:rPr lang="en-GB" altLang="en-US">
                <a:solidFill>
                  <a:srgbClr val="000066"/>
                </a:solidFill>
              </a:rPr>
              <a:pPr eaLnBrk="1" hangingPunct="1"/>
              <a:t>60</a:t>
            </a:fld>
            <a:endParaRPr lang="en-GB" altLang="en-US">
              <a:solidFill>
                <a:srgbClr val="000066"/>
              </a:solidFill>
            </a:endParaRPr>
          </a:p>
        </p:txBody>
      </p:sp>
      <p:sp>
        <p:nvSpPr>
          <p:cNvPr id="16" name="Rectangle 2"/>
          <p:cNvSpPr>
            <a:spLocks noGrp="1" noChangeArrowheads="1"/>
          </p:cNvSpPr>
          <p:nvPr>
            <p:ph type="title"/>
          </p:nvPr>
        </p:nvSpPr>
        <p:spPr>
          <a:xfrm>
            <a:off x="282575" y="98425"/>
            <a:ext cx="8534400" cy="762000"/>
          </a:xfrm>
        </p:spPr>
        <p:txBody>
          <a:bodyPr/>
          <a:lstStyle/>
          <a:p>
            <a:pPr>
              <a:defRPr/>
            </a:pPr>
            <a:r>
              <a:rPr lang="en-GB" altLang="en-US" dirty="0" err="1"/>
              <a:t>Ejemplos</a:t>
            </a:r>
            <a:r>
              <a:rPr lang="en-GB" altLang="en-US" dirty="0"/>
              <a:t> de MLT</a:t>
            </a:r>
            <a:r>
              <a:rPr lang="en-US" dirty="0"/>
              <a:t> </a:t>
            </a:r>
            <a:r>
              <a:rPr lang="en-US" dirty="0" err="1"/>
              <a:t>rutinaria</a:t>
            </a:r>
            <a:r>
              <a:rPr lang="en-US" dirty="0"/>
              <a:t> </a:t>
            </a:r>
            <a:endParaRPr lang="en-US" altLang="en-US" dirty="0">
              <a:solidFill>
                <a:schemeClr val="tx1"/>
              </a:solidFill>
            </a:endParaRPr>
          </a:p>
        </p:txBody>
      </p:sp>
      <p:sp>
        <p:nvSpPr>
          <p:cNvPr id="17" name="Rectangle 3"/>
          <p:cNvSpPr txBox="1">
            <a:spLocks noChangeArrowheads="1"/>
          </p:cNvSpPr>
          <p:nvPr/>
        </p:nvSpPr>
        <p:spPr bwMode="gray">
          <a:xfrm>
            <a:off x="274075" y="1346693"/>
            <a:ext cx="8542899" cy="489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just">
              <a:spcBef>
                <a:spcPts val="1200"/>
              </a:spcBef>
              <a:spcAft>
                <a:spcPts val="1200"/>
              </a:spcAft>
              <a:buFontTx/>
              <a:buNone/>
            </a:pPr>
            <a:r>
              <a:rPr lang="es-ES_tradnl" sz="2400" dirty="0"/>
              <a:t>Ejemplo: laboratorio con licencia para manejar fuentes de emisores alfa y beta/gamma no selladas y selladas. Las mediciones requeridas son:</a:t>
            </a:r>
            <a:endParaRPr lang="es-ES_tradnl" altLang="en-US" sz="2400" kern="0" dirty="0"/>
          </a:p>
          <a:p>
            <a:pPr marL="609600" indent="-609600" algn="just"/>
            <a:r>
              <a:rPr lang="es-ES_tradnl" sz="2400" dirty="0"/>
              <a:t>tasa de dosis</a:t>
            </a:r>
            <a:r>
              <a:rPr lang="es-ES_tradnl" sz="2400" kern="0" dirty="0"/>
              <a:t>;</a:t>
            </a:r>
            <a:endParaRPr lang="es-ES_tradnl" altLang="en-US" sz="2400" kern="0" dirty="0"/>
          </a:p>
          <a:p>
            <a:pPr marL="609600" indent="-609600" algn="just"/>
            <a:r>
              <a:rPr lang="es-ES_tradnl" sz="2400" dirty="0"/>
              <a:t>contaminación superficial</a:t>
            </a:r>
            <a:r>
              <a:rPr lang="es-ES_tradnl" sz="2400" kern="0" dirty="0"/>
              <a:t>;</a:t>
            </a:r>
            <a:endParaRPr lang="es-ES_tradnl" altLang="en-US" sz="2400" kern="0" dirty="0"/>
          </a:p>
          <a:p>
            <a:pPr marL="609600" indent="-609600" algn="just"/>
            <a:r>
              <a:rPr lang="es-ES_tradnl" altLang="en-US" sz="2400" kern="0" dirty="0"/>
              <a:t>contaminación del aire;</a:t>
            </a:r>
          </a:p>
          <a:p>
            <a:pPr marL="609600" indent="-609600" algn="just"/>
            <a:r>
              <a:rPr lang="es-ES_tradnl" sz="2400" dirty="0"/>
              <a:t>contaminación de la piel a la salida</a:t>
            </a:r>
            <a:r>
              <a:rPr lang="es-ES_tradnl" sz="2400" kern="0" dirty="0"/>
              <a:t>, y</a:t>
            </a:r>
            <a:endParaRPr lang="es-ES_tradnl" altLang="en-US" sz="2400" kern="0" dirty="0"/>
          </a:p>
          <a:p>
            <a:pPr marL="609600" indent="-609600" algn="just"/>
            <a:r>
              <a:rPr lang="es-ES_tradnl" sz="2400" dirty="0"/>
              <a:t>mediciones fuera del laboratorio para asegurarse de que no hay propagación de la contaminación.</a:t>
            </a:r>
            <a:endParaRPr lang="es-ES_tradnl" altLang="en-US" sz="2400" kern="0" dirty="0"/>
          </a:p>
          <a:p>
            <a:pPr marL="0" indent="0" algn="just">
              <a:buNone/>
            </a:pPr>
            <a:endParaRPr lang="en-US" altLang="en-US" sz="2400" kern="0" dirty="0"/>
          </a:p>
        </p:txBody>
      </p:sp>
    </p:spTree>
    <p:extLst>
      <p:ext uri="{BB962C8B-B14F-4D97-AF65-F5344CB8AC3E}">
        <p14:creationId xmlns:p14="http://schemas.microsoft.com/office/powerpoint/2010/main" val="10352125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0752" y="5387654"/>
            <a:ext cx="989678" cy="56559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a:t>HFM</a:t>
            </a:r>
          </a:p>
        </p:txBody>
      </p:sp>
      <p:sp>
        <p:nvSpPr>
          <p:cNvPr id="5" name="Rectangle 240"/>
          <p:cNvSpPr>
            <a:spLocks noChangeArrowheads="1"/>
          </p:cNvSpPr>
          <p:nvPr/>
        </p:nvSpPr>
        <p:spPr bwMode="auto">
          <a:xfrm rot="5400000">
            <a:off x="2538700" y="1556205"/>
            <a:ext cx="959785" cy="479929"/>
          </a:xfrm>
          <a:prstGeom prst="rect">
            <a:avLst/>
          </a:prstGeom>
          <a:solidFill>
            <a:srgbClr val="EAEAEA"/>
          </a:solidFill>
          <a:ln w="9525">
            <a:solidFill>
              <a:srgbClr val="000000"/>
            </a:solidFill>
            <a:miter lim="800000"/>
            <a:headEnd/>
            <a:tailEnd/>
          </a:ln>
        </p:spPr>
        <p:txBody>
          <a:bodyPr vert="vert270"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endParaRPr lang="en-US" altLang="en-US" sz="3600">
              <a:solidFill>
                <a:srgbClr val="000066"/>
              </a:solidFill>
              <a:ea typeface="Times New Roman" pitchFamily="18" charset="0"/>
              <a:cs typeface="Arial" charset="0"/>
            </a:endParaRPr>
          </a:p>
        </p:txBody>
      </p:sp>
      <p:sp>
        <p:nvSpPr>
          <p:cNvPr id="6" name="TextBox 5"/>
          <p:cNvSpPr txBox="1"/>
          <p:nvPr/>
        </p:nvSpPr>
        <p:spPr>
          <a:xfrm>
            <a:off x="2844969" y="1336815"/>
            <a:ext cx="430887" cy="939247"/>
          </a:xfrm>
          <a:prstGeom prst="rect">
            <a:avLst/>
          </a:prstGeom>
          <a:noFill/>
        </p:spPr>
        <p:txBody>
          <a:bodyPr vert="vert270" wrap="square" rtlCol="0">
            <a:spAutoFit/>
          </a:bodyPr>
          <a:lstStyle/>
          <a:p>
            <a:pPr algn="ctr"/>
            <a:r>
              <a:rPr lang="en-GB" sz="1600">
                <a:solidFill>
                  <a:schemeClr val="tx2"/>
                </a:solidFill>
                <a:latin typeface="+mj-lt"/>
              </a:rPr>
              <a:t>Balance</a:t>
            </a:r>
          </a:p>
        </p:txBody>
      </p:sp>
      <p:sp>
        <p:nvSpPr>
          <p:cNvPr id="7" name="Oval 6"/>
          <p:cNvSpPr/>
          <p:nvPr/>
        </p:nvSpPr>
        <p:spPr>
          <a:xfrm>
            <a:off x="2027876" y="4293096"/>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8" name="TextBox 7"/>
          <p:cNvSpPr txBox="1"/>
          <p:nvPr/>
        </p:nvSpPr>
        <p:spPr>
          <a:xfrm>
            <a:off x="1964350" y="4365104"/>
            <a:ext cx="678669" cy="338554"/>
          </a:xfrm>
          <a:prstGeom prst="rect">
            <a:avLst/>
          </a:prstGeom>
          <a:noFill/>
        </p:spPr>
        <p:txBody>
          <a:bodyPr wrap="square" rtlCol="0">
            <a:spAutoFit/>
          </a:bodyPr>
          <a:lstStyle/>
          <a:p>
            <a:r>
              <a:rPr lang="en-GB" sz="1600">
                <a:solidFill>
                  <a:schemeClr val="tx2"/>
                </a:solidFill>
                <a:latin typeface="+mj-lt"/>
              </a:rPr>
              <a:t>CAM</a:t>
            </a:r>
          </a:p>
        </p:txBody>
      </p:sp>
      <p:sp>
        <p:nvSpPr>
          <p:cNvPr id="9" name="Rectangle 248"/>
          <p:cNvSpPr>
            <a:spLocks noChangeArrowheads="1"/>
          </p:cNvSpPr>
          <p:nvPr/>
        </p:nvSpPr>
        <p:spPr bwMode="auto">
          <a:xfrm>
            <a:off x="2582834" y="4581128"/>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z="1600">
              <a:solidFill>
                <a:srgbClr val="000066"/>
              </a:solidFill>
              <a:ea typeface="Times New Roman" pitchFamily="18" charset="0"/>
              <a:cs typeface="Arial" charset="0"/>
            </a:endParaRPr>
          </a:p>
        </p:txBody>
      </p:sp>
      <p:sp>
        <p:nvSpPr>
          <p:cNvPr id="10" name="Rectangle 243"/>
          <p:cNvSpPr>
            <a:spLocks noChangeArrowheads="1"/>
          </p:cNvSpPr>
          <p:nvPr/>
        </p:nvSpPr>
        <p:spPr bwMode="auto">
          <a:xfrm rot="5400000">
            <a:off x="3786565"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11" name="Rectangle 2"/>
          <p:cNvSpPr>
            <a:spLocks noGrp="1" noChangeArrowheads="1"/>
          </p:cNvSpPr>
          <p:nvPr>
            <p:ph type="title"/>
          </p:nvPr>
        </p:nvSpPr>
        <p:spPr>
          <a:xfrm>
            <a:off x="282575" y="98425"/>
            <a:ext cx="8534400" cy="762000"/>
          </a:xfrm>
        </p:spPr>
        <p:txBody>
          <a:bodyPr/>
          <a:lstStyle/>
          <a:p>
            <a:pPr>
              <a:defRPr/>
            </a:pPr>
            <a:r>
              <a:rPr lang="en-GB" altLang="en-US" dirty="0" err="1"/>
              <a:t>Ejemplos</a:t>
            </a:r>
            <a:r>
              <a:rPr lang="en-GB" altLang="en-US" dirty="0"/>
              <a:t> de MLT</a:t>
            </a:r>
            <a:r>
              <a:rPr lang="en-US" dirty="0"/>
              <a:t> </a:t>
            </a:r>
            <a:r>
              <a:rPr lang="en-US" dirty="0" err="1"/>
              <a:t>rutinaria</a:t>
            </a:r>
            <a:endParaRPr lang="en-US" altLang="en-US" u="sng" dirty="0">
              <a:solidFill>
                <a:schemeClr val="tx1"/>
              </a:solidFill>
            </a:endParaRPr>
          </a:p>
        </p:txBody>
      </p:sp>
      <p:sp>
        <p:nvSpPr>
          <p:cNvPr id="14" name="Slide Number Placeholder 5"/>
          <p:cNvSpPr>
            <a:spLocks noGrp="1"/>
          </p:cNvSpPr>
          <p:nvPr>
            <p:ph type="sldNum" sz="quarter" idx="12"/>
          </p:nvPr>
        </p:nvSpPr>
        <p:spPr>
          <a:xfrm>
            <a:off x="8472488" y="6369050"/>
            <a:ext cx="509587" cy="293688"/>
          </a:xfrm>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AB995167-1658-403C-8E0B-252FA0125AB7}" type="slidenum">
              <a:rPr lang="en-GB" altLang="en-US">
                <a:solidFill>
                  <a:srgbClr val="000066"/>
                </a:solidFill>
              </a:rPr>
              <a:pPr eaLnBrk="1" hangingPunct="1"/>
              <a:t>61</a:t>
            </a:fld>
            <a:endParaRPr lang="en-GB" altLang="en-US">
              <a:solidFill>
                <a:srgbClr val="000066"/>
              </a:solidFill>
            </a:endParaRPr>
          </a:p>
        </p:txBody>
      </p:sp>
      <p:sp>
        <p:nvSpPr>
          <p:cNvPr id="15" name="Rectangle 134"/>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6" name="Rectangle 199"/>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7" name="Rectangle 263"/>
          <p:cNvSpPr>
            <a:spLocks noChangeArrowheads="1"/>
          </p:cNvSpPr>
          <p:nvPr/>
        </p:nvSpPr>
        <p:spPr bwMode="auto">
          <a:xfrm>
            <a:off x="0" y="1446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8" name="AutoShape 262"/>
          <p:cNvSpPr>
            <a:spLocks noChangeAspect="1" noChangeArrowheads="1" noTextEdit="1"/>
          </p:cNvSpPr>
          <p:nvPr/>
        </p:nvSpPr>
        <p:spPr bwMode="auto">
          <a:xfrm>
            <a:off x="282575" y="1124744"/>
            <a:ext cx="7870829" cy="5306849"/>
          </a:xfrm>
          <a:prstGeom prst="rect">
            <a:avLst/>
          </a:prstGeom>
          <a:noFill/>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19" name="Rectangle 261"/>
          <p:cNvSpPr>
            <a:spLocks noChangeArrowheads="1"/>
          </p:cNvSpPr>
          <p:nvPr/>
        </p:nvSpPr>
        <p:spPr bwMode="auto">
          <a:xfrm rot="5400000">
            <a:off x="5610293"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     </a:t>
            </a:r>
            <a:endParaRPr lang="en-US" altLang="en-US">
              <a:solidFill>
                <a:srgbClr val="000066"/>
              </a:solidFill>
              <a:ea typeface="Times New Roman" pitchFamily="18" charset="0"/>
              <a:cs typeface="Arial" charset="0"/>
            </a:endParaRPr>
          </a:p>
        </p:txBody>
      </p:sp>
      <p:sp>
        <p:nvSpPr>
          <p:cNvPr id="20" name="Rectangle 260"/>
          <p:cNvSpPr>
            <a:spLocks noChangeArrowheads="1"/>
          </p:cNvSpPr>
          <p:nvPr/>
        </p:nvSpPr>
        <p:spPr bwMode="auto">
          <a:xfrm rot="5400000">
            <a:off x="3114614" y="1556205"/>
            <a:ext cx="9597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a:t>
            </a:r>
            <a:endParaRPr lang="en-US" altLang="en-US">
              <a:solidFill>
                <a:srgbClr val="000066"/>
              </a:solidFill>
              <a:ea typeface="Times New Roman" pitchFamily="18" charset="0"/>
              <a:cs typeface="Arial" charset="0"/>
            </a:endParaRPr>
          </a:p>
        </p:txBody>
      </p:sp>
      <p:sp>
        <p:nvSpPr>
          <p:cNvPr id="21" name="Rectangle 259"/>
          <p:cNvSpPr>
            <a:spLocks noChangeArrowheads="1"/>
          </p:cNvSpPr>
          <p:nvPr/>
        </p:nvSpPr>
        <p:spPr bwMode="auto">
          <a:xfrm rot="5400000">
            <a:off x="906957" y="1748162"/>
            <a:ext cx="1343700"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fontAlgn="base" hangingPunct="1">
              <a:spcBef>
                <a:spcPct val="0"/>
              </a:spcBef>
              <a:spcAft>
                <a:spcPct val="0"/>
              </a:spcAft>
            </a:pPr>
            <a:r>
              <a:rPr lang="en-US" altLang="en-US" sz="700">
                <a:solidFill>
                  <a:srgbClr val="000066"/>
                </a:solidFill>
                <a:ea typeface="Times New Roman" pitchFamily="18" charset="0"/>
                <a:cs typeface="Arial" charset="0"/>
              </a:rPr>
              <a:t>Basin     </a:t>
            </a:r>
            <a:endParaRPr lang="en-US" altLang="en-US">
              <a:solidFill>
                <a:srgbClr val="000066"/>
              </a:solidFill>
              <a:ea typeface="Times New Roman" pitchFamily="18" charset="0"/>
              <a:cs typeface="Arial" charset="0"/>
            </a:endParaRPr>
          </a:p>
        </p:txBody>
      </p:sp>
      <p:sp>
        <p:nvSpPr>
          <p:cNvPr id="22" name="Freeform 258"/>
          <p:cNvSpPr>
            <a:spLocks/>
          </p:cNvSpPr>
          <p:nvPr/>
        </p:nvSpPr>
        <p:spPr bwMode="auto">
          <a:xfrm>
            <a:off x="5274682" y="5384323"/>
            <a:ext cx="1734538" cy="480742"/>
          </a:xfrm>
          <a:custGeom>
            <a:avLst/>
            <a:gdLst>
              <a:gd name="T0" fmla="*/ 0 w 1243"/>
              <a:gd name="T1" fmla="*/ 565 h 565"/>
              <a:gd name="T2" fmla="*/ 0 w 1243"/>
              <a:gd name="T3" fmla="*/ 339 h 565"/>
              <a:gd name="T4" fmla="*/ 339 w 1243"/>
              <a:gd name="T5" fmla="*/ 0 h 565"/>
              <a:gd name="T6" fmla="*/ 1243 w 1243"/>
              <a:gd name="T7" fmla="*/ 0 h 565"/>
            </a:gdLst>
            <a:ahLst/>
            <a:cxnLst>
              <a:cxn ang="0">
                <a:pos x="T0" y="T1"/>
              </a:cxn>
              <a:cxn ang="0">
                <a:pos x="T2" y="T3"/>
              </a:cxn>
              <a:cxn ang="0">
                <a:pos x="T4" y="T5"/>
              </a:cxn>
              <a:cxn ang="0">
                <a:pos x="T6" y="T7"/>
              </a:cxn>
            </a:cxnLst>
            <a:rect l="0" t="0" r="r" b="b"/>
            <a:pathLst>
              <a:path w="1243" h="565">
                <a:moveTo>
                  <a:pt x="0" y="565"/>
                </a:moveTo>
                <a:lnTo>
                  <a:pt x="0" y="339"/>
                </a:lnTo>
                <a:lnTo>
                  <a:pt x="339" y="0"/>
                </a:lnTo>
                <a:lnTo>
                  <a:pt x="1243" y="0"/>
                </a:lnTo>
              </a:path>
            </a:pathLst>
          </a:custGeom>
          <a:noFill/>
          <a:ln w="2857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3" name="Rectangle 256"/>
          <p:cNvSpPr>
            <a:spLocks noChangeArrowheads="1"/>
          </p:cNvSpPr>
          <p:nvPr/>
        </p:nvSpPr>
        <p:spPr bwMode="auto">
          <a:xfrm>
            <a:off x="2586232" y="3620186"/>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z="6000">
              <a:solidFill>
                <a:srgbClr val="000066"/>
              </a:solidFill>
              <a:ea typeface="Times New Roman" pitchFamily="18" charset="0"/>
              <a:cs typeface="Arial" charset="0"/>
            </a:endParaRPr>
          </a:p>
        </p:txBody>
      </p:sp>
      <p:sp>
        <p:nvSpPr>
          <p:cNvPr id="24" name="AutoShape 253"/>
          <p:cNvSpPr>
            <a:spLocks noChangeArrowheads="1"/>
          </p:cNvSpPr>
          <p:nvPr/>
        </p:nvSpPr>
        <p:spPr bwMode="auto">
          <a:xfrm>
            <a:off x="1434403" y="2108570"/>
            <a:ext cx="288807" cy="489952"/>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25" name="Rectangle 252"/>
          <p:cNvSpPr>
            <a:spLocks noChangeArrowheads="1"/>
          </p:cNvSpPr>
          <p:nvPr/>
        </p:nvSpPr>
        <p:spPr bwMode="auto">
          <a:xfrm rot="16200000">
            <a:off x="2105469" y="1028730"/>
            <a:ext cx="383914" cy="959857"/>
          </a:xfrm>
          <a:prstGeom prst="rect">
            <a:avLst/>
          </a:prstGeom>
          <a:solidFill>
            <a:srgbClr val="EAEAEA"/>
          </a:solidFill>
          <a:ln w="9525">
            <a:solidFill>
              <a:srgbClr val="000000"/>
            </a:solidFill>
            <a:miter lim="800000"/>
            <a:headEnd/>
            <a:tailEnd/>
          </a:ln>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6" name="Freeform 251"/>
          <p:cNvSpPr>
            <a:spLocks/>
          </p:cNvSpPr>
          <p:nvPr/>
        </p:nvSpPr>
        <p:spPr bwMode="auto">
          <a:xfrm>
            <a:off x="1242432" y="1221572"/>
            <a:ext cx="5854279" cy="4798078"/>
          </a:xfrm>
          <a:custGeom>
            <a:avLst/>
            <a:gdLst>
              <a:gd name="T0" fmla="*/ 5085 w 6893"/>
              <a:gd name="T1" fmla="*/ 5537 h 5650"/>
              <a:gd name="T2" fmla="*/ 2486 w 6893"/>
              <a:gd name="T3" fmla="*/ 5537 h 5650"/>
              <a:gd name="T4" fmla="*/ 2486 w 6893"/>
              <a:gd name="T5" fmla="*/ 2260 h 5650"/>
              <a:gd name="T6" fmla="*/ 2373 w 6893"/>
              <a:gd name="T7" fmla="*/ 2260 h 5650"/>
              <a:gd name="T8" fmla="*/ 2373 w 6893"/>
              <a:gd name="T9" fmla="*/ 5537 h 5650"/>
              <a:gd name="T10" fmla="*/ 113 w 6893"/>
              <a:gd name="T11" fmla="*/ 5537 h 5650"/>
              <a:gd name="T12" fmla="*/ 113 w 6893"/>
              <a:gd name="T13" fmla="*/ 113 h 5650"/>
              <a:gd name="T14" fmla="*/ 2373 w 6893"/>
              <a:gd name="T15" fmla="*/ 113 h 5650"/>
              <a:gd name="T16" fmla="*/ 2373 w 6893"/>
              <a:gd name="T17" fmla="*/ 1356 h 5650"/>
              <a:gd name="T18" fmla="*/ 2486 w 6893"/>
              <a:gd name="T19" fmla="*/ 1356 h 5650"/>
              <a:gd name="T20" fmla="*/ 2486 w 6893"/>
              <a:gd name="T21" fmla="*/ 113 h 5650"/>
              <a:gd name="T22" fmla="*/ 6780 w 6893"/>
              <a:gd name="T23" fmla="*/ 113 h 5650"/>
              <a:gd name="T24" fmla="*/ 6780 w 6893"/>
              <a:gd name="T25" fmla="*/ 5537 h 5650"/>
              <a:gd name="T26" fmla="*/ 5989 w 6893"/>
              <a:gd name="T27" fmla="*/ 5537 h 5650"/>
              <a:gd name="T28" fmla="*/ 5989 w 6893"/>
              <a:gd name="T29" fmla="*/ 5650 h 5650"/>
              <a:gd name="T30" fmla="*/ 6893 w 6893"/>
              <a:gd name="T31" fmla="*/ 5650 h 5650"/>
              <a:gd name="T32" fmla="*/ 6893 w 6893"/>
              <a:gd name="T33" fmla="*/ 0 h 5650"/>
              <a:gd name="T34" fmla="*/ 0 w 6893"/>
              <a:gd name="T35" fmla="*/ 0 h 5650"/>
              <a:gd name="T36" fmla="*/ 0 w 6893"/>
              <a:gd name="T37" fmla="*/ 5650 h 5650"/>
              <a:gd name="T38" fmla="*/ 5085 w 6893"/>
              <a:gd name="T39" fmla="*/ 5650 h 5650"/>
              <a:gd name="T40" fmla="*/ 5085 w 6893"/>
              <a:gd name="T41" fmla="*/ 5537 h 5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93" h="5650">
                <a:moveTo>
                  <a:pt x="5085" y="5537"/>
                </a:moveTo>
                <a:lnTo>
                  <a:pt x="2486" y="5537"/>
                </a:lnTo>
                <a:lnTo>
                  <a:pt x="2486" y="2260"/>
                </a:lnTo>
                <a:lnTo>
                  <a:pt x="2373" y="2260"/>
                </a:lnTo>
                <a:lnTo>
                  <a:pt x="2373" y="5537"/>
                </a:lnTo>
                <a:lnTo>
                  <a:pt x="113" y="5537"/>
                </a:lnTo>
                <a:lnTo>
                  <a:pt x="113" y="113"/>
                </a:lnTo>
                <a:lnTo>
                  <a:pt x="2373" y="113"/>
                </a:lnTo>
                <a:lnTo>
                  <a:pt x="2373" y="1356"/>
                </a:lnTo>
                <a:lnTo>
                  <a:pt x="2486" y="1356"/>
                </a:lnTo>
                <a:lnTo>
                  <a:pt x="2486" y="113"/>
                </a:lnTo>
                <a:lnTo>
                  <a:pt x="6780" y="113"/>
                </a:lnTo>
                <a:lnTo>
                  <a:pt x="6780" y="5537"/>
                </a:lnTo>
                <a:lnTo>
                  <a:pt x="5989" y="5537"/>
                </a:lnTo>
                <a:lnTo>
                  <a:pt x="5989" y="5650"/>
                </a:lnTo>
                <a:lnTo>
                  <a:pt x="6893" y="5650"/>
                </a:lnTo>
                <a:lnTo>
                  <a:pt x="6893" y="0"/>
                </a:lnTo>
                <a:lnTo>
                  <a:pt x="0" y="0"/>
                </a:lnTo>
                <a:lnTo>
                  <a:pt x="0" y="5650"/>
                </a:lnTo>
                <a:lnTo>
                  <a:pt x="5085" y="5650"/>
                </a:lnTo>
                <a:lnTo>
                  <a:pt x="5085" y="5537"/>
                </a:lnTo>
                <a:close/>
              </a:path>
            </a:pathLst>
          </a:custGeom>
          <a:solidFill>
            <a:srgbClr val="C0C0C0"/>
          </a:solidFill>
          <a:ln w="9525">
            <a:solidFill>
              <a:srgbClr val="000000"/>
            </a:solidFill>
            <a:round/>
            <a:headEnd/>
            <a:tailEnd/>
          </a:ln>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7" name="Line 250"/>
          <p:cNvSpPr>
            <a:spLocks noChangeShapeType="1"/>
          </p:cNvSpPr>
          <p:nvPr/>
        </p:nvSpPr>
        <p:spPr bwMode="auto">
          <a:xfrm rot="1800000">
            <a:off x="5498082" y="6148754"/>
            <a:ext cx="769585" cy="1699"/>
          </a:xfrm>
          <a:prstGeom prst="line">
            <a:avLst/>
          </a:prstGeom>
          <a:noFill/>
          <a:ln w="28575">
            <a:solidFill>
              <a:srgbClr val="808080"/>
            </a:solidFill>
            <a:round/>
            <a:headEnd/>
            <a:tailEnd/>
          </a:ln>
          <a:extLst>
            <a:ext uri="{909E8E84-426E-40DD-AFC4-6F175D3DCCD1}">
              <a14:hiddenFill xmlns:a14="http://schemas.microsoft.com/office/drawing/2010/main">
                <a:no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8" name="Line 249"/>
          <p:cNvSpPr>
            <a:spLocks noChangeShapeType="1"/>
          </p:cNvSpPr>
          <p:nvPr/>
        </p:nvSpPr>
        <p:spPr bwMode="auto">
          <a:xfrm rot="18000000">
            <a:off x="3109512" y="2803943"/>
            <a:ext cx="808598" cy="33128"/>
          </a:xfrm>
          <a:prstGeom prst="line">
            <a:avLst/>
          </a:prstGeom>
          <a:noFill/>
          <a:ln w="28575">
            <a:solidFill>
              <a:srgbClr val="808080"/>
            </a:solidFill>
            <a:round/>
            <a:headEnd/>
            <a:tailEnd/>
          </a:ln>
          <a:extLst>
            <a:ext uri="{909E8E84-426E-40DD-AFC4-6F175D3DCCD1}">
              <a14:hiddenFill xmlns:a14="http://schemas.microsoft.com/office/drawing/2010/main">
                <a:noFill/>
              </a14:hiddenFill>
            </a:ext>
          </a:extLst>
        </p:spPr>
        <p:txBody>
          <a:bodyPr/>
          <a:lstStyle/>
          <a:p>
            <a:pPr algn="ctr" fontAlgn="base">
              <a:spcBef>
                <a:spcPct val="0"/>
              </a:spcBef>
              <a:spcAft>
                <a:spcPct val="0"/>
              </a:spcAft>
              <a:defRPr/>
            </a:pPr>
            <a:endParaRPr lang="en-US">
              <a:solidFill>
                <a:srgbClr val="000066"/>
              </a:solidFill>
              <a:effectLst>
                <a:outerShdw blurRad="38100" dist="38100" dir="2700000" algn="tl">
                  <a:srgbClr val="000000">
                    <a:alpha val="43137"/>
                  </a:srgbClr>
                </a:outerShdw>
              </a:effectLst>
            </a:endParaRPr>
          </a:p>
        </p:txBody>
      </p:sp>
      <p:sp>
        <p:nvSpPr>
          <p:cNvPr id="29" name="Rectangle 247"/>
          <p:cNvSpPr>
            <a:spLocks noChangeArrowheads="1"/>
          </p:cNvSpPr>
          <p:nvPr/>
        </p:nvSpPr>
        <p:spPr bwMode="auto">
          <a:xfrm>
            <a:off x="3354118" y="3620186"/>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0" name="Rectangle 246"/>
          <p:cNvSpPr>
            <a:spLocks noChangeArrowheads="1"/>
          </p:cNvSpPr>
          <p:nvPr/>
        </p:nvSpPr>
        <p:spPr bwMode="auto">
          <a:xfrm>
            <a:off x="3354118" y="4579972"/>
            <a:ext cx="671900" cy="959785"/>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1" name="Rectangle 245"/>
          <p:cNvSpPr>
            <a:spLocks noChangeArrowheads="1"/>
          </p:cNvSpPr>
          <p:nvPr/>
        </p:nvSpPr>
        <p:spPr bwMode="auto">
          <a:xfrm>
            <a:off x="3354118" y="5539757"/>
            <a:ext cx="1919714" cy="383914"/>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2" name="Rectangle 244"/>
          <p:cNvSpPr>
            <a:spLocks noChangeArrowheads="1"/>
          </p:cNvSpPr>
          <p:nvPr/>
        </p:nvSpPr>
        <p:spPr bwMode="auto">
          <a:xfrm rot="5400000">
            <a:off x="4266493" y="2228055"/>
            <a:ext cx="2303485"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3" name="Rectangle 242"/>
          <p:cNvSpPr>
            <a:spLocks noChangeArrowheads="1"/>
          </p:cNvSpPr>
          <p:nvPr/>
        </p:nvSpPr>
        <p:spPr bwMode="auto">
          <a:xfrm rot="5400000">
            <a:off x="139129" y="3859690"/>
            <a:ext cx="2879356" cy="479929"/>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4" name="Rectangle 241"/>
          <p:cNvSpPr>
            <a:spLocks noChangeArrowheads="1"/>
          </p:cNvSpPr>
          <p:nvPr/>
        </p:nvSpPr>
        <p:spPr bwMode="auto">
          <a:xfrm>
            <a:off x="1338418" y="5539757"/>
            <a:ext cx="1919714" cy="383914"/>
          </a:xfrm>
          <a:prstGeom prst="rect">
            <a:avLst/>
          </a:prstGeom>
          <a:solidFill>
            <a:srgbClr val="EAEAEA"/>
          </a:solidFill>
          <a:ln w="9525">
            <a:solidFill>
              <a:srgbClr val="000000"/>
            </a:solidFill>
            <a:miter lim="800000"/>
            <a:headEnd/>
            <a:tailEnd/>
          </a:ln>
        </p:spPr>
        <p:txBody>
          <a:bodyPr lIns="72000" tIns="72000" rIns="72000" bIns="72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a:solidFill>
                <a:srgbClr val="000066"/>
              </a:solidFill>
              <a:ea typeface="Times New Roman" pitchFamily="18" charset="0"/>
              <a:cs typeface="Arial" charset="0"/>
            </a:endParaRPr>
          </a:p>
        </p:txBody>
      </p:sp>
      <p:sp>
        <p:nvSpPr>
          <p:cNvPr id="35" name="Text Box 239"/>
          <p:cNvSpPr txBox="1">
            <a:spLocks noChangeArrowheads="1"/>
          </p:cNvSpPr>
          <p:nvPr/>
        </p:nvSpPr>
        <p:spPr bwMode="auto">
          <a:xfrm>
            <a:off x="5990752" y="3723809"/>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1</a:t>
            </a:r>
            <a:endParaRPr lang="en-GB" altLang="en-US" sz="1800" dirty="0">
              <a:solidFill>
                <a:srgbClr val="000066"/>
              </a:solidFill>
              <a:ea typeface="Times New Roman" pitchFamily="18" charset="0"/>
              <a:cs typeface="Arial" charset="0"/>
              <a:sym typeface="Wingdings" pitchFamily="2" charset="2"/>
            </a:endParaRPr>
          </a:p>
        </p:txBody>
      </p:sp>
      <p:sp>
        <p:nvSpPr>
          <p:cNvPr id="36" name="Text Box 238"/>
          <p:cNvSpPr txBox="1">
            <a:spLocks noChangeArrowheads="1"/>
          </p:cNvSpPr>
          <p:nvPr/>
        </p:nvSpPr>
        <p:spPr bwMode="auto">
          <a:xfrm>
            <a:off x="5849747" y="2180508"/>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2</a:t>
            </a:r>
            <a:endParaRPr lang="en-GB" altLang="en-US" sz="1800" dirty="0">
              <a:solidFill>
                <a:srgbClr val="000066"/>
              </a:solidFill>
              <a:ea typeface="Times New Roman" pitchFamily="18" charset="0"/>
              <a:cs typeface="Arial" charset="0"/>
              <a:sym typeface="Wingdings" pitchFamily="2" charset="2"/>
            </a:endParaRPr>
          </a:p>
        </p:txBody>
      </p:sp>
      <p:sp>
        <p:nvSpPr>
          <p:cNvPr id="37" name="Text Box 237"/>
          <p:cNvSpPr txBox="1">
            <a:spLocks noChangeArrowheads="1"/>
          </p:cNvSpPr>
          <p:nvPr/>
        </p:nvSpPr>
        <p:spPr bwMode="auto">
          <a:xfrm>
            <a:off x="4985875" y="4292036"/>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3</a:t>
            </a:r>
            <a:endParaRPr lang="en-GB" altLang="en-US" sz="1800" dirty="0">
              <a:solidFill>
                <a:srgbClr val="000066"/>
              </a:solidFill>
              <a:ea typeface="Times New Roman" pitchFamily="18" charset="0"/>
              <a:cs typeface="Arial" charset="0"/>
              <a:sym typeface="Wingdings" pitchFamily="2" charset="2"/>
            </a:endParaRPr>
          </a:p>
        </p:txBody>
      </p:sp>
      <p:sp>
        <p:nvSpPr>
          <p:cNvPr id="38" name="Text Box 236"/>
          <p:cNvSpPr txBox="1">
            <a:spLocks noChangeArrowheads="1"/>
          </p:cNvSpPr>
          <p:nvPr/>
        </p:nvSpPr>
        <p:spPr bwMode="auto">
          <a:xfrm>
            <a:off x="4122004" y="2180508"/>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4</a:t>
            </a:r>
            <a:endParaRPr lang="en-GB" altLang="en-US" sz="1800" dirty="0">
              <a:solidFill>
                <a:srgbClr val="000066"/>
              </a:solidFill>
              <a:ea typeface="Times New Roman" pitchFamily="18" charset="0"/>
              <a:cs typeface="Arial" charset="0"/>
              <a:sym typeface="Wingdings" pitchFamily="2" charset="2"/>
            </a:endParaRPr>
          </a:p>
        </p:txBody>
      </p:sp>
      <p:sp>
        <p:nvSpPr>
          <p:cNvPr id="39" name="Text Box 235"/>
          <p:cNvSpPr txBox="1">
            <a:spLocks noChangeArrowheads="1"/>
          </p:cNvSpPr>
          <p:nvPr/>
        </p:nvSpPr>
        <p:spPr bwMode="auto">
          <a:xfrm>
            <a:off x="4122001" y="4964735"/>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5</a:t>
            </a:r>
            <a:endParaRPr lang="en-GB" altLang="en-US" sz="1800" dirty="0">
              <a:solidFill>
                <a:srgbClr val="000066"/>
              </a:solidFill>
              <a:ea typeface="Times New Roman" pitchFamily="18" charset="0"/>
              <a:cs typeface="Arial" charset="0"/>
              <a:sym typeface="Wingdings" pitchFamily="2" charset="2"/>
            </a:endParaRPr>
          </a:p>
        </p:txBody>
      </p:sp>
      <p:sp>
        <p:nvSpPr>
          <p:cNvPr id="40" name="Text Box 234"/>
          <p:cNvSpPr txBox="1">
            <a:spLocks noChangeArrowheads="1"/>
          </p:cNvSpPr>
          <p:nvPr/>
        </p:nvSpPr>
        <p:spPr bwMode="auto">
          <a:xfrm>
            <a:off x="4043193" y="3894532"/>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sym typeface="Wingdings" pitchFamily="2" charset="2"/>
              </a:rPr>
              <a:t>  </a:t>
            </a:r>
            <a:r>
              <a:rPr lang="en-GB" altLang="en-US" sz="1800" dirty="0">
                <a:solidFill>
                  <a:srgbClr val="000066"/>
                </a:solidFill>
                <a:ea typeface="Times New Roman" pitchFamily="18" charset="0"/>
                <a:cs typeface="Arial" charset="0"/>
              </a:rPr>
              <a:t>6</a:t>
            </a:r>
            <a:endParaRPr lang="en-GB" altLang="en-US" sz="1800" dirty="0">
              <a:solidFill>
                <a:srgbClr val="000066"/>
              </a:solidFill>
              <a:ea typeface="Times New Roman" pitchFamily="18" charset="0"/>
              <a:cs typeface="Arial" charset="0"/>
              <a:sym typeface="Wingdings" pitchFamily="2" charset="2"/>
            </a:endParaRPr>
          </a:p>
        </p:txBody>
      </p:sp>
      <p:sp>
        <p:nvSpPr>
          <p:cNvPr id="41" name="Text Box 233"/>
          <p:cNvSpPr txBox="1">
            <a:spLocks noChangeArrowheads="1"/>
          </p:cNvSpPr>
          <p:nvPr/>
        </p:nvSpPr>
        <p:spPr bwMode="auto">
          <a:xfrm>
            <a:off x="1835904" y="3894532"/>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7</a:t>
            </a:r>
            <a:endParaRPr lang="en-GB" altLang="en-US" sz="1800" dirty="0">
              <a:solidFill>
                <a:srgbClr val="000066"/>
              </a:solidFill>
              <a:ea typeface="Times New Roman" pitchFamily="18" charset="0"/>
              <a:cs typeface="Arial" charset="0"/>
              <a:sym typeface="Wingdings" pitchFamily="2" charset="2"/>
            </a:endParaRPr>
          </a:p>
        </p:txBody>
      </p:sp>
      <p:sp>
        <p:nvSpPr>
          <p:cNvPr id="42" name="Text Box 232"/>
          <p:cNvSpPr txBox="1">
            <a:spLocks noChangeArrowheads="1"/>
          </p:cNvSpPr>
          <p:nvPr/>
        </p:nvSpPr>
        <p:spPr bwMode="auto">
          <a:xfrm>
            <a:off x="2010318" y="5445224"/>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600" dirty="0">
                <a:solidFill>
                  <a:srgbClr val="000066"/>
                </a:solidFill>
                <a:ea typeface="Times New Roman" pitchFamily="18" charset="0"/>
                <a:cs typeface="Arial" charset="0"/>
              </a:rPr>
              <a:t>8</a:t>
            </a:r>
            <a:endParaRPr lang="en-GB" altLang="en-US" sz="1600" dirty="0">
              <a:solidFill>
                <a:srgbClr val="000066"/>
              </a:solidFill>
              <a:ea typeface="Times New Roman" pitchFamily="18" charset="0"/>
              <a:cs typeface="Arial" charset="0"/>
              <a:sym typeface="Wingdings" pitchFamily="2" charset="2"/>
            </a:endParaRPr>
          </a:p>
        </p:txBody>
      </p:sp>
      <p:sp>
        <p:nvSpPr>
          <p:cNvPr id="43" name="Text Box 231"/>
          <p:cNvSpPr txBox="1">
            <a:spLocks noChangeArrowheads="1"/>
          </p:cNvSpPr>
          <p:nvPr/>
        </p:nvSpPr>
        <p:spPr bwMode="auto">
          <a:xfrm>
            <a:off x="2339752" y="5047124"/>
            <a:ext cx="383943"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9</a:t>
            </a:r>
            <a:endParaRPr lang="en-GB" altLang="en-US" sz="1800" dirty="0">
              <a:solidFill>
                <a:srgbClr val="000066"/>
              </a:solidFill>
              <a:ea typeface="Times New Roman" pitchFamily="18" charset="0"/>
              <a:cs typeface="Arial" charset="0"/>
              <a:sym typeface="Wingdings" pitchFamily="2" charset="2"/>
            </a:endParaRPr>
          </a:p>
        </p:txBody>
      </p:sp>
      <p:sp>
        <p:nvSpPr>
          <p:cNvPr id="44" name="Text Box 230"/>
          <p:cNvSpPr txBox="1">
            <a:spLocks noChangeArrowheads="1"/>
          </p:cNvSpPr>
          <p:nvPr/>
        </p:nvSpPr>
        <p:spPr bwMode="auto">
          <a:xfrm>
            <a:off x="2163090" y="3894532"/>
            <a:ext cx="479929" cy="287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sz="1800" dirty="0">
                <a:solidFill>
                  <a:srgbClr val="000066"/>
                </a:solidFill>
                <a:ea typeface="Times New Roman" pitchFamily="18" charset="0"/>
                <a:cs typeface="Arial" charset="0"/>
              </a:rPr>
              <a:t>10</a:t>
            </a:r>
            <a:endParaRPr lang="en-GB" altLang="en-US" sz="1800" dirty="0">
              <a:solidFill>
                <a:srgbClr val="000066"/>
              </a:solidFill>
              <a:ea typeface="Times New Roman" pitchFamily="18" charset="0"/>
              <a:cs typeface="Arial" charset="0"/>
              <a:sym typeface="Wingdings" pitchFamily="2" charset="2"/>
            </a:endParaRPr>
          </a:p>
        </p:txBody>
      </p:sp>
      <p:sp>
        <p:nvSpPr>
          <p:cNvPr id="45" name="TextBox 44"/>
          <p:cNvSpPr txBox="1"/>
          <p:nvPr/>
        </p:nvSpPr>
        <p:spPr>
          <a:xfrm>
            <a:off x="1331640" y="2659551"/>
            <a:ext cx="430887" cy="2879781"/>
          </a:xfrm>
          <a:prstGeom prst="rect">
            <a:avLst/>
          </a:prstGeom>
          <a:noFill/>
        </p:spPr>
        <p:txBody>
          <a:bodyPr vert="vert270" wrap="square" rtlCol="0">
            <a:spAutoFit/>
          </a:bodyPr>
          <a:lstStyle/>
          <a:p>
            <a:pPr algn="ctr"/>
            <a:r>
              <a:rPr lang="en-GB" sz="1600">
                <a:solidFill>
                  <a:schemeClr val="tx2"/>
                </a:solidFill>
                <a:latin typeface="+mj-lt"/>
              </a:rPr>
              <a:t>Workbench</a:t>
            </a:r>
          </a:p>
        </p:txBody>
      </p:sp>
      <p:sp>
        <p:nvSpPr>
          <p:cNvPr id="46" name="TextBox 45"/>
          <p:cNvSpPr txBox="1"/>
          <p:nvPr/>
        </p:nvSpPr>
        <p:spPr>
          <a:xfrm>
            <a:off x="4747185" y="1316275"/>
            <a:ext cx="461665" cy="2303488"/>
          </a:xfrm>
          <a:prstGeom prst="rect">
            <a:avLst/>
          </a:prstGeom>
          <a:noFill/>
        </p:spPr>
        <p:txBody>
          <a:bodyPr vert="vert270" wrap="square" rtlCol="0">
            <a:spAutoFit/>
          </a:bodyPr>
          <a:lstStyle/>
          <a:p>
            <a:pPr algn="ctr"/>
            <a:r>
              <a:rPr lang="en-GB" sz="1800">
                <a:solidFill>
                  <a:schemeClr val="tx2"/>
                </a:solidFill>
                <a:latin typeface="+mj-lt"/>
              </a:rPr>
              <a:t>Workbench</a:t>
            </a:r>
          </a:p>
        </p:txBody>
      </p:sp>
      <p:sp>
        <p:nvSpPr>
          <p:cNvPr id="47" name="TextBox 46"/>
          <p:cNvSpPr txBox="1"/>
          <p:nvPr/>
        </p:nvSpPr>
        <p:spPr>
          <a:xfrm>
            <a:off x="5209896" y="1316275"/>
            <a:ext cx="461665" cy="2303487"/>
          </a:xfrm>
          <a:prstGeom prst="rect">
            <a:avLst/>
          </a:prstGeom>
          <a:noFill/>
        </p:spPr>
        <p:txBody>
          <a:bodyPr vert="vert270" wrap="square" rtlCol="0">
            <a:spAutoFit/>
          </a:bodyPr>
          <a:lstStyle/>
          <a:p>
            <a:pPr algn="ctr"/>
            <a:r>
              <a:rPr lang="en-GB" sz="1800">
                <a:solidFill>
                  <a:schemeClr val="tx2"/>
                </a:solidFill>
                <a:latin typeface="+mj-lt"/>
              </a:rPr>
              <a:t>Workbench</a:t>
            </a:r>
          </a:p>
        </p:txBody>
      </p:sp>
      <p:sp>
        <p:nvSpPr>
          <p:cNvPr id="48" name="AutoShape 253"/>
          <p:cNvSpPr>
            <a:spLocks noChangeArrowheads="1"/>
          </p:cNvSpPr>
          <p:nvPr/>
        </p:nvSpPr>
        <p:spPr bwMode="auto">
          <a:xfrm>
            <a:off x="3433965" y="1710533"/>
            <a:ext cx="305796" cy="521843"/>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49" name="TextBox 48"/>
          <p:cNvSpPr txBox="1"/>
          <p:nvPr/>
        </p:nvSpPr>
        <p:spPr>
          <a:xfrm rot="5400000">
            <a:off x="2619872" y="3539052"/>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50" name="TextBox 49"/>
          <p:cNvSpPr txBox="1"/>
          <p:nvPr/>
        </p:nvSpPr>
        <p:spPr>
          <a:xfrm rot="5400000">
            <a:off x="2592647" y="4497806"/>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51" name="TextBox 50"/>
          <p:cNvSpPr txBox="1"/>
          <p:nvPr/>
        </p:nvSpPr>
        <p:spPr>
          <a:xfrm rot="5400000">
            <a:off x="3351626" y="4501358"/>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52" name="TextBox 51"/>
          <p:cNvSpPr txBox="1"/>
          <p:nvPr/>
        </p:nvSpPr>
        <p:spPr>
          <a:xfrm rot="5400000">
            <a:off x="3326782" y="3539052"/>
            <a:ext cx="677108" cy="1033070"/>
          </a:xfrm>
          <a:prstGeom prst="rect">
            <a:avLst/>
          </a:prstGeom>
          <a:noFill/>
        </p:spPr>
        <p:txBody>
          <a:bodyPr vert="vert270" wrap="square" rtlCol="0">
            <a:spAutoFit/>
          </a:bodyPr>
          <a:lstStyle/>
          <a:p>
            <a:pPr algn="ctr"/>
            <a:r>
              <a:rPr lang="en-GB" sz="1600">
                <a:solidFill>
                  <a:schemeClr val="tx2"/>
                </a:solidFill>
                <a:latin typeface="+mj-lt"/>
              </a:rPr>
              <a:t>Fume hood</a:t>
            </a:r>
          </a:p>
        </p:txBody>
      </p:sp>
      <p:sp>
        <p:nvSpPr>
          <p:cNvPr id="53" name="TextBox 52"/>
          <p:cNvSpPr txBox="1"/>
          <p:nvPr/>
        </p:nvSpPr>
        <p:spPr>
          <a:xfrm rot="5400000">
            <a:off x="2053212" y="4779481"/>
            <a:ext cx="430887" cy="1923094"/>
          </a:xfrm>
          <a:prstGeom prst="rect">
            <a:avLst/>
          </a:prstGeom>
          <a:noFill/>
        </p:spPr>
        <p:txBody>
          <a:bodyPr vert="vert270" wrap="square" rtlCol="0">
            <a:spAutoFit/>
          </a:bodyPr>
          <a:lstStyle/>
          <a:p>
            <a:r>
              <a:rPr lang="en-GB" sz="1600" dirty="0">
                <a:solidFill>
                  <a:schemeClr val="tx2"/>
                </a:solidFill>
                <a:latin typeface="+mj-lt"/>
              </a:rPr>
              <a:t>Storage</a:t>
            </a:r>
          </a:p>
        </p:txBody>
      </p:sp>
      <p:sp>
        <p:nvSpPr>
          <p:cNvPr id="54" name="TextBox 53"/>
          <p:cNvSpPr txBox="1"/>
          <p:nvPr/>
        </p:nvSpPr>
        <p:spPr>
          <a:xfrm rot="5400000">
            <a:off x="4098530" y="4772819"/>
            <a:ext cx="430887" cy="1919713"/>
          </a:xfrm>
          <a:prstGeom prst="rect">
            <a:avLst/>
          </a:prstGeom>
          <a:noFill/>
        </p:spPr>
        <p:txBody>
          <a:bodyPr vert="vert270" wrap="square" rtlCol="0">
            <a:spAutoFit/>
          </a:bodyPr>
          <a:lstStyle/>
          <a:p>
            <a:pPr algn="ctr"/>
            <a:r>
              <a:rPr lang="en-GB" sz="1600">
                <a:solidFill>
                  <a:schemeClr val="tx2"/>
                </a:solidFill>
                <a:latin typeface="+mj-lt"/>
              </a:rPr>
              <a:t>Workbench</a:t>
            </a:r>
          </a:p>
        </p:txBody>
      </p:sp>
      <p:sp>
        <p:nvSpPr>
          <p:cNvPr id="55" name="Oval 54"/>
          <p:cNvSpPr/>
          <p:nvPr/>
        </p:nvSpPr>
        <p:spPr>
          <a:xfrm>
            <a:off x="4129298" y="4293096"/>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56" name="TextBox 55"/>
          <p:cNvSpPr txBox="1"/>
          <p:nvPr/>
        </p:nvSpPr>
        <p:spPr>
          <a:xfrm>
            <a:off x="4065772" y="4365104"/>
            <a:ext cx="678669" cy="338554"/>
          </a:xfrm>
          <a:prstGeom prst="rect">
            <a:avLst/>
          </a:prstGeom>
          <a:noFill/>
        </p:spPr>
        <p:txBody>
          <a:bodyPr wrap="square" rtlCol="0">
            <a:spAutoFit/>
          </a:bodyPr>
          <a:lstStyle/>
          <a:p>
            <a:r>
              <a:rPr lang="en-GB" sz="1600">
                <a:solidFill>
                  <a:schemeClr val="tx2"/>
                </a:solidFill>
                <a:latin typeface="+mj-lt"/>
              </a:rPr>
              <a:t>CAM</a:t>
            </a:r>
          </a:p>
        </p:txBody>
      </p:sp>
      <p:sp>
        <p:nvSpPr>
          <p:cNvPr id="57" name="AutoShape 253"/>
          <p:cNvSpPr>
            <a:spLocks noChangeArrowheads="1"/>
          </p:cNvSpPr>
          <p:nvPr/>
        </p:nvSpPr>
        <p:spPr bwMode="auto">
          <a:xfrm>
            <a:off x="6691623" y="3090806"/>
            <a:ext cx="288807" cy="489952"/>
          </a:xfrm>
          <a:prstGeom prst="roundRect">
            <a:avLst>
              <a:gd name="adj" fmla="val 16667"/>
            </a:avLst>
          </a:prstGeom>
          <a:solidFill>
            <a:srgbClr val="C0C0C0"/>
          </a:solidFill>
          <a:ln w="9525">
            <a:noFill/>
            <a:round/>
            <a:headEnd/>
            <a:tailEnd/>
          </a:ln>
        </p:spPr>
        <p:txBody>
          <a:bodyPr vert="vert270" anchor="ctr" anchorCtr="0"/>
          <a:lstStyle/>
          <a:p>
            <a:pPr algn="ctr">
              <a:defRPr/>
            </a:pPr>
            <a:r>
              <a:rPr lang="en-US" sz="1200">
                <a:solidFill>
                  <a:schemeClr val="tx2"/>
                </a:solidFill>
                <a:latin typeface="+mj-lt"/>
              </a:rPr>
              <a:t>basin</a:t>
            </a:r>
          </a:p>
        </p:txBody>
      </p:sp>
      <p:sp>
        <p:nvSpPr>
          <p:cNvPr id="58" name="Oval 57"/>
          <p:cNvSpPr/>
          <p:nvPr/>
        </p:nvSpPr>
        <p:spPr>
          <a:xfrm>
            <a:off x="6841025" y="6239031"/>
            <a:ext cx="510507" cy="513330"/>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chemeClr val="tx2"/>
              </a:solidFill>
            </a:endParaRPr>
          </a:p>
        </p:txBody>
      </p:sp>
      <p:sp>
        <p:nvSpPr>
          <p:cNvPr id="59" name="TextBox 58"/>
          <p:cNvSpPr txBox="1"/>
          <p:nvPr/>
        </p:nvSpPr>
        <p:spPr>
          <a:xfrm>
            <a:off x="6777499" y="6311039"/>
            <a:ext cx="678669" cy="338554"/>
          </a:xfrm>
          <a:prstGeom prst="rect">
            <a:avLst/>
          </a:prstGeom>
          <a:noFill/>
        </p:spPr>
        <p:txBody>
          <a:bodyPr wrap="square" rtlCol="0">
            <a:spAutoFit/>
          </a:bodyPr>
          <a:lstStyle/>
          <a:p>
            <a:r>
              <a:rPr lang="en-GB" sz="1600" dirty="0">
                <a:solidFill>
                  <a:schemeClr val="tx2"/>
                </a:solidFill>
                <a:latin typeface="+mj-lt"/>
              </a:rPr>
              <a:t>CAM</a:t>
            </a:r>
          </a:p>
        </p:txBody>
      </p:sp>
    </p:spTree>
    <p:extLst>
      <p:ext uri="{BB962C8B-B14F-4D97-AF65-F5344CB8AC3E}">
        <p14:creationId xmlns:p14="http://schemas.microsoft.com/office/powerpoint/2010/main" val="37622291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1" name="Rectangle 3"/>
          <p:cNvSpPr>
            <a:spLocks noGrp="1" noChangeArrowheads="1"/>
          </p:cNvSpPr>
          <p:nvPr>
            <p:ph type="body" idx="1"/>
          </p:nvPr>
        </p:nvSpPr>
        <p:spPr>
          <a:xfrm>
            <a:off x="143508" y="1196752"/>
            <a:ext cx="8856984" cy="5040560"/>
          </a:xfrm>
        </p:spPr>
        <p:txBody>
          <a:bodyPr anchor="ctr"/>
          <a:lstStyle/>
          <a:p>
            <a:pPr algn="just">
              <a:buFontTx/>
              <a:buNone/>
            </a:pPr>
            <a:endParaRPr lang="en-GB" altLang="en-US" sz="2800" dirty="0"/>
          </a:p>
          <a:p>
            <a:pPr algn="just">
              <a:buFontTx/>
              <a:buNone/>
            </a:pPr>
            <a:endParaRPr lang="en-GB" altLang="en-US" sz="2800" dirty="0"/>
          </a:p>
          <a:p>
            <a:pPr algn="just"/>
            <a:r>
              <a:rPr lang="es-ES" dirty="0"/>
              <a:t>Se realiza durante una operación/tarea específica, proporciona datos para respaldar decisiones inmediatas sobre la gestión de la operación</a:t>
            </a:r>
            <a:r>
              <a:rPr lang="en-GB" altLang="en-US" dirty="0"/>
              <a:t>. Se r</a:t>
            </a:r>
            <a:r>
              <a:rPr lang="es-ES" dirty="0" err="1"/>
              <a:t>ealiza</a:t>
            </a:r>
            <a:r>
              <a:rPr lang="es-ES" dirty="0"/>
              <a:t> para confirmar las estimaciones predictivas de las condiciones radiológicas y optimizar la protección</a:t>
            </a:r>
            <a:r>
              <a:rPr lang="en-GB" altLang="en-US" dirty="0"/>
              <a:t>.</a:t>
            </a:r>
          </a:p>
          <a:p>
            <a:pPr algn="just"/>
            <a:endParaRPr lang="en-GB" altLang="en-US" dirty="0"/>
          </a:p>
          <a:p>
            <a:pPr algn="just"/>
            <a:r>
              <a:rPr lang="es-ES" dirty="0"/>
              <a:t>Proporciona mediciones para apoyar las decisiones inmediatas sobre la operación (establecer medidas de protección).</a:t>
            </a:r>
          </a:p>
          <a:p>
            <a:pPr algn="just"/>
            <a:endParaRPr lang="es-ES" dirty="0"/>
          </a:p>
          <a:p>
            <a:pPr algn="just"/>
            <a:r>
              <a:rPr lang="es-ES" dirty="0"/>
              <a:t>Complementa la monitorización individual proporcionando indicadores útiles para predecir las dosis</a:t>
            </a:r>
            <a:r>
              <a:rPr lang="en-US" altLang="en-US" dirty="0"/>
              <a:t>.</a:t>
            </a:r>
            <a:endParaRPr lang="en-GB" altLang="en-US" sz="2400" dirty="0"/>
          </a:p>
          <a:p>
            <a:pPr lvl="1" algn="just"/>
            <a:endParaRPr lang="en-GB" altLang="en-US" sz="2400" dirty="0"/>
          </a:p>
          <a:p>
            <a:pPr marL="0" indent="0" algn="just">
              <a:buNone/>
            </a:pPr>
            <a:endParaRPr lang="en-GB"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62</a:t>
            </a:fld>
            <a:endParaRPr lang="en-US" dirty="0"/>
          </a:p>
        </p:txBody>
      </p:sp>
      <p:sp>
        <p:nvSpPr>
          <p:cNvPr id="6" name="Rectangle 2"/>
          <p:cNvSpPr>
            <a:spLocks noGrp="1" noChangeArrowheads="1"/>
          </p:cNvSpPr>
          <p:nvPr>
            <p:ph type="title"/>
          </p:nvPr>
        </p:nvSpPr>
        <p:spPr>
          <a:xfrm>
            <a:off x="282575" y="98425"/>
            <a:ext cx="8534400" cy="762000"/>
          </a:xfrm>
        </p:spPr>
        <p:txBody>
          <a:bodyPr/>
          <a:lstStyle/>
          <a:p>
            <a:pPr>
              <a:defRPr/>
            </a:pPr>
            <a:r>
              <a:rPr lang="es-ES" dirty="0"/>
              <a:t>MLT relacionada a la tarea</a:t>
            </a:r>
            <a:endParaRPr lang="en-US" altLang="en-US" u="sng" dirty="0"/>
          </a:p>
        </p:txBody>
      </p:sp>
    </p:spTree>
    <p:extLst>
      <p:ext uri="{BB962C8B-B14F-4D97-AF65-F5344CB8AC3E}">
        <p14:creationId xmlns:p14="http://schemas.microsoft.com/office/powerpoint/2010/main" val="2927152798"/>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639" y="1524000"/>
            <a:ext cx="8689849" cy="4572000"/>
          </a:xfrm>
        </p:spPr>
        <p:txBody>
          <a:bodyPr/>
          <a:lstStyle/>
          <a:p>
            <a:r>
              <a:rPr lang="es-ES" dirty="0"/>
              <a:t>La </a:t>
            </a:r>
            <a:r>
              <a:rPr lang="es-ES_tradnl" dirty="0"/>
              <a:t>necesidad de MLT relacionada con la tarea se acordará con el operador y el oficial de protección radiológica.</a:t>
            </a:r>
            <a:br>
              <a:rPr lang="es-ES_tradnl" altLang="en-US" dirty="0"/>
            </a:br>
            <a:endParaRPr lang="es-ES_tradnl" altLang="en-US" dirty="0"/>
          </a:p>
          <a:p>
            <a:r>
              <a:rPr lang="es-ES_tradnl" dirty="0"/>
              <a:t>Los objetivos y métodos deben acordarse caso por caso.</a:t>
            </a:r>
          </a:p>
          <a:p>
            <a:endParaRPr lang="es-ES_tradnl" altLang="en-US" dirty="0"/>
          </a:p>
          <a:p>
            <a:r>
              <a:rPr lang="es-ES_tradnl" dirty="0"/>
              <a:t>Deben establecerse los niveles de acción, estos pueden ser diferente de los de la MLT de rutina.</a:t>
            </a:r>
          </a:p>
        </p:txBody>
      </p:sp>
      <p:sp>
        <p:nvSpPr>
          <p:cNvPr id="4" name="Slide Number Placeholder 3"/>
          <p:cNvSpPr>
            <a:spLocks noGrp="1"/>
          </p:cNvSpPr>
          <p:nvPr>
            <p:ph type="sldNum" sz="quarter" idx="12"/>
          </p:nvPr>
        </p:nvSpPr>
        <p:spPr/>
        <p:txBody>
          <a:bodyPr/>
          <a:lstStyle/>
          <a:p>
            <a:fld id="{8F25D2BF-40DD-4153-8CA3-FA72C0D116DE}" type="slidenum">
              <a:rPr lang="en-US" smtClean="0"/>
              <a:pPr/>
              <a:t>63</a:t>
            </a:fld>
            <a:endParaRPr lang="en-US" dirty="0"/>
          </a:p>
        </p:txBody>
      </p:sp>
      <p:sp>
        <p:nvSpPr>
          <p:cNvPr id="7" name="Rectangle 2"/>
          <p:cNvSpPr>
            <a:spLocks noGrp="1" noChangeArrowheads="1"/>
          </p:cNvSpPr>
          <p:nvPr>
            <p:ph type="title"/>
          </p:nvPr>
        </p:nvSpPr>
        <p:spPr>
          <a:xfrm>
            <a:off x="282575" y="98425"/>
            <a:ext cx="8534400" cy="762000"/>
          </a:xfrm>
        </p:spPr>
        <p:txBody>
          <a:bodyPr/>
          <a:lstStyle/>
          <a:p>
            <a:pPr>
              <a:defRPr/>
            </a:pPr>
            <a:r>
              <a:rPr lang="es-ES" dirty="0"/>
              <a:t>MLT relacionada a la tarea</a:t>
            </a:r>
            <a:endParaRPr lang="en-US" altLang="en-US" u="sng" dirty="0"/>
          </a:p>
        </p:txBody>
      </p:sp>
    </p:spTree>
    <p:extLst>
      <p:ext uri="{BB962C8B-B14F-4D97-AF65-F5344CB8AC3E}">
        <p14:creationId xmlns:p14="http://schemas.microsoft.com/office/powerpoint/2010/main" val="34029874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638" y="1268760"/>
            <a:ext cx="8593137" cy="3528392"/>
          </a:xfrm>
        </p:spPr>
        <p:txBody>
          <a:bodyPr/>
          <a:lstStyle/>
          <a:p>
            <a:pPr algn="just"/>
            <a:r>
              <a:rPr lang="es-ES" dirty="0"/>
              <a:t>Utilizar monitores de tasa de dosis portátiles y </a:t>
            </a:r>
            <a:r>
              <a:rPr lang="es-ES" dirty="0" err="1"/>
              <a:t>EPDs</a:t>
            </a:r>
            <a:endParaRPr lang="es-ES" dirty="0"/>
          </a:p>
          <a:p>
            <a:pPr algn="just"/>
            <a:endParaRPr lang="es-ES" dirty="0"/>
          </a:p>
          <a:p>
            <a:pPr algn="just"/>
            <a:r>
              <a:rPr lang="es-ES_tradnl" dirty="0"/>
              <a:t>confirmar que las tasas de dosis durante las tareas están dentro de los límites preestablecidos</a:t>
            </a:r>
          </a:p>
          <a:p>
            <a:pPr algn="just"/>
            <a:endParaRPr lang="es-ES_tradnl" dirty="0"/>
          </a:p>
          <a:p>
            <a:pPr algn="just"/>
            <a:r>
              <a:rPr lang="es-ES_tradnl" dirty="0"/>
              <a:t>Para la radiación beta, medir las tasas de dosis donde las manos pueden entrar en contacto con la fuente.</a:t>
            </a:r>
            <a:endParaRPr lang="en-US" dirty="0"/>
          </a:p>
          <a:p>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64</a:t>
            </a:fld>
            <a:endParaRPr lang="en-US" dirty="0"/>
          </a:p>
        </p:txBody>
      </p:sp>
      <p:sp>
        <p:nvSpPr>
          <p:cNvPr id="7" name="Rectangle 2"/>
          <p:cNvSpPr>
            <a:spLocks noGrp="1" noChangeArrowheads="1"/>
          </p:cNvSpPr>
          <p:nvPr>
            <p:ph type="title"/>
          </p:nvPr>
        </p:nvSpPr>
        <p:spPr>
          <a:xfrm>
            <a:off x="282575" y="98425"/>
            <a:ext cx="8534400" cy="762000"/>
          </a:xfrm>
        </p:spPr>
        <p:txBody>
          <a:bodyPr/>
          <a:lstStyle/>
          <a:p>
            <a:pPr>
              <a:defRPr/>
            </a:pPr>
            <a:r>
              <a:rPr lang="es-ES" dirty="0"/>
              <a:t>MLT relacionada a la tarea </a:t>
            </a:r>
            <a:r>
              <a:rPr lang="en-US" dirty="0"/>
              <a:t>– </a:t>
            </a:r>
            <a:r>
              <a:rPr lang="en-US" dirty="0" err="1"/>
              <a:t>exposición</a:t>
            </a:r>
            <a:r>
              <a:rPr lang="en-US" dirty="0"/>
              <a:t> externa</a:t>
            </a:r>
            <a:endParaRPr lang="en-US" altLang="en-US" u="sng" dirty="0"/>
          </a:p>
        </p:txBody>
      </p:sp>
    </p:spTree>
    <p:extLst>
      <p:ext uri="{BB962C8B-B14F-4D97-AF65-F5344CB8AC3E}">
        <p14:creationId xmlns:p14="http://schemas.microsoft.com/office/powerpoint/2010/main" val="35526499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2574" y="1124744"/>
            <a:ext cx="8753921" cy="4572000"/>
          </a:xfrm>
        </p:spPr>
        <p:txBody>
          <a:bodyPr/>
          <a:lstStyle/>
          <a:p>
            <a:r>
              <a:rPr lang="es-ES" sz="2400" dirty="0"/>
              <a:t>Verificar los niveles de contaminación y tasa de dosis a medida que avanza el trabajo.</a:t>
            </a:r>
          </a:p>
          <a:p>
            <a:endParaRPr lang="es-ES" sz="2400" dirty="0"/>
          </a:p>
          <a:p>
            <a:r>
              <a:rPr lang="es-ES" sz="2400" dirty="0"/>
              <a:t>Recuerde que la tasa de dosis puede aumentar temporalmente fuera de las áreas controladas establecidas.</a:t>
            </a:r>
          </a:p>
          <a:p>
            <a:endParaRPr lang="en-US" sz="2400" dirty="0"/>
          </a:p>
          <a:p>
            <a:r>
              <a:rPr lang="es-ES" sz="2400" dirty="0"/>
              <a:t>Se puede establecer un área de control de contaminación temporal</a:t>
            </a:r>
            <a:r>
              <a:rPr lang="en-US" sz="2400" dirty="0"/>
              <a:t>. </a:t>
            </a:r>
          </a:p>
          <a:p>
            <a:endParaRPr lang="en-US" sz="2400" dirty="0"/>
          </a:p>
          <a:p>
            <a:r>
              <a:rPr lang="es-ES" sz="2400" dirty="0"/>
              <a:t>Para monitorización del aire, utilice muestreadores de aire portátiles </a:t>
            </a:r>
            <a:r>
              <a:rPr lang="es-ES" dirty="0"/>
              <a:t>durante el trabajo</a:t>
            </a:r>
            <a:r>
              <a:rPr lang="es-ES" sz="2400" dirty="0"/>
              <a:t>.</a:t>
            </a:r>
            <a:endParaRPr lang="en-US"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65</a:t>
            </a:fld>
            <a:endParaRPr lang="en-US" dirty="0"/>
          </a:p>
        </p:txBody>
      </p:sp>
      <p:sp>
        <p:nvSpPr>
          <p:cNvPr id="7" name="Rectangle 2"/>
          <p:cNvSpPr>
            <a:spLocks noGrp="1" noChangeArrowheads="1"/>
          </p:cNvSpPr>
          <p:nvPr>
            <p:ph type="title"/>
          </p:nvPr>
        </p:nvSpPr>
        <p:spPr>
          <a:xfrm>
            <a:off x="282575" y="98425"/>
            <a:ext cx="8534400" cy="762000"/>
          </a:xfrm>
        </p:spPr>
        <p:txBody>
          <a:bodyPr/>
          <a:lstStyle/>
          <a:p>
            <a:pPr>
              <a:defRPr/>
            </a:pPr>
            <a:r>
              <a:rPr lang="es-ES" dirty="0"/>
              <a:t>MLT relacionada a la tarea</a:t>
            </a:r>
            <a:endParaRPr lang="en-US" altLang="en-US" u="sng" dirty="0"/>
          </a:p>
        </p:txBody>
      </p:sp>
    </p:spTree>
    <p:extLst>
      <p:ext uri="{BB962C8B-B14F-4D97-AF65-F5344CB8AC3E}">
        <p14:creationId xmlns:p14="http://schemas.microsoft.com/office/powerpoint/2010/main" val="29288051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638" y="1556792"/>
            <a:ext cx="8593137" cy="3024336"/>
          </a:xfrm>
        </p:spPr>
        <p:txBody>
          <a:bodyPr/>
          <a:lstStyle/>
          <a:p>
            <a:r>
              <a:rPr lang="es-ES" sz="2400" dirty="0"/>
              <a:t>Operaciones de cambio de filtro.</a:t>
            </a:r>
          </a:p>
          <a:p>
            <a:endParaRPr lang="es-ES" sz="2400" dirty="0"/>
          </a:p>
          <a:p>
            <a:r>
              <a:rPr lang="es-ES" sz="2400" dirty="0"/>
              <a:t>Operaciones de mantenimiento no rutinarias.</a:t>
            </a:r>
          </a:p>
          <a:p>
            <a:endParaRPr lang="fr-FR" altLang="en-US" sz="2400" dirty="0"/>
          </a:p>
          <a:p>
            <a:r>
              <a:rPr lang="pt-BR" sz="2400" dirty="0" err="1"/>
              <a:t>Descontaminación</a:t>
            </a:r>
            <a:r>
              <a:rPr lang="pt-BR" sz="2400" dirty="0"/>
              <a:t> de áreas.</a:t>
            </a: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66</a:t>
            </a:fld>
            <a:endParaRPr lang="en-US" dirty="0"/>
          </a:p>
        </p:txBody>
      </p:sp>
      <p:sp>
        <p:nvSpPr>
          <p:cNvPr id="6" name="Rectangle 2"/>
          <p:cNvSpPr>
            <a:spLocks noGrp="1" noChangeArrowheads="1"/>
          </p:cNvSpPr>
          <p:nvPr>
            <p:ph type="title"/>
          </p:nvPr>
        </p:nvSpPr>
        <p:spPr>
          <a:xfrm>
            <a:off x="282575" y="98425"/>
            <a:ext cx="8534400" cy="762000"/>
          </a:xfrm>
        </p:spPr>
        <p:txBody>
          <a:bodyPr/>
          <a:lstStyle/>
          <a:p>
            <a:pPr>
              <a:defRPr/>
            </a:pPr>
            <a:r>
              <a:rPr lang="es-ES" sz="2800" dirty="0"/>
              <a:t>MLT relacionada a la tarea - ejemplos</a:t>
            </a:r>
            <a:endParaRPr lang="en-US" altLang="en-US" sz="2800" u="sng" dirty="0"/>
          </a:p>
        </p:txBody>
      </p:sp>
    </p:spTree>
    <p:extLst>
      <p:ext uri="{BB962C8B-B14F-4D97-AF65-F5344CB8AC3E}">
        <p14:creationId xmlns:p14="http://schemas.microsoft.com/office/powerpoint/2010/main" val="25566139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4581128"/>
            <a:ext cx="8856983" cy="1368152"/>
          </a:xfrm>
        </p:spPr>
        <p:txBody>
          <a:bodyPr/>
          <a:lstStyle/>
          <a:p>
            <a:pPr marL="0" indent="0" algn="just">
              <a:buNone/>
            </a:pPr>
            <a:r>
              <a:rPr lang="es-ES_tradnl" dirty="0"/>
              <a:t>Monitorización relacionada a la tarea realizada durante una descontaminación de área. Se utilizó una tienda temporal para evitar la propagación de la contaminación</a:t>
            </a:r>
            <a:r>
              <a:rPr lang="es-ES" dirty="0"/>
              <a:t>.</a:t>
            </a:r>
            <a:endParaRPr lang="en-GB" dirty="0"/>
          </a:p>
        </p:txBody>
      </p:sp>
      <p:pic>
        <p:nvPicPr>
          <p:cNvPr id="6" name="Picture 6" descr="drilling"/>
          <p:cNvPicPr>
            <a:picLocks noChangeAspect="1" noChangeArrowheads="1"/>
          </p:cNvPicPr>
          <p:nvPr/>
        </p:nvPicPr>
        <p:blipFill rotWithShape="1">
          <a:blip r:embed="rId3">
            <a:extLst>
              <a:ext uri="{28A0092B-C50C-407E-A947-70E740481C1C}">
                <a14:useLocalDpi xmlns:a14="http://schemas.microsoft.com/office/drawing/2010/main" val="0"/>
              </a:ext>
            </a:extLst>
          </a:blip>
          <a:srcRect t="3168"/>
          <a:stretch/>
        </p:blipFill>
        <p:spPr bwMode="black">
          <a:xfrm>
            <a:off x="269667" y="1340769"/>
            <a:ext cx="4590365" cy="3047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how not to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863990" y="1309753"/>
            <a:ext cx="2524434" cy="3076324"/>
          </a:xfrm>
          <a:prstGeom prst="rect">
            <a:avLst/>
          </a:prstGeom>
          <a:noFill/>
        </p:spPr>
      </p:pic>
      <p:sp>
        <p:nvSpPr>
          <p:cNvPr id="2" name="Slide Number Placeholder 1"/>
          <p:cNvSpPr>
            <a:spLocks noGrp="1"/>
          </p:cNvSpPr>
          <p:nvPr>
            <p:ph type="sldNum" sz="quarter" idx="12"/>
          </p:nvPr>
        </p:nvSpPr>
        <p:spPr/>
        <p:txBody>
          <a:bodyPr/>
          <a:lstStyle/>
          <a:p>
            <a:fld id="{8F25D2BF-40DD-4153-8CA3-FA72C0D116DE}" type="slidenum">
              <a:rPr lang="en-US" smtClean="0"/>
              <a:pPr/>
              <a:t>67</a:t>
            </a:fld>
            <a:endParaRPr lang="en-US" dirty="0"/>
          </a:p>
        </p:txBody>
      </p:sp>
      <p:sp>
        <p:nvSpPr>
          <p:cNvPr id="8" name="Rectangle 2"/>
          <p:cNvSpPr>
            <a:spLocks noGrp="1" noChangeArrowheads="1"/>
          </p:cNvSpPr>
          <p:nvPr>
            <p:ph type="title"/>
          </p:nvPr>
        </p:nvSpPr>
        <p:spPr>
          <a:xfrm>
            <a:off x="282575" y="98425"/>
            <a:ext cx="8534400" cy="762000"/>
          </a:xfrm>
        </p:spPr>
        <p:txBody>
          <a:bodyPr/>
          <a:lstStyle/>
          <a:p>
            <a:pPr>
              <a:defRPr/>
            </a:pPr>
            <a:r>
              <a:rPr lang="es-ES" sz="2800" dirty="0"/>
              <a:t>MLT relacionada a la tarea - ejemplos</a:t>
            </a:r>
            <a:endParaRPr lang="en-US" altLang="en-US" sz="2800" u="sng" dirty="0"/>
          </a:p>
        </p:txBody>
      </p:sp>
    </p:spTree>
    <p:extLst>
      <p:ext uri="{BB962C8B-B14F-4D97-AF65-F5344CB8AC3E}">
        <p14:creationId xmlns:p14="http://schemas.microsoft.com/office/powerpoint/2010/main" val="1494435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2"/>
          <p:cNvSpPr>
            <a:spLocks noGrp="1" noChangeArrowheads="1"/>
          </p:cNvSpPr>
          <p:nvPr>
            <p:ph type="title"/>
          </p:nvPr>
        </p:nvSpPr>
        <p:spPr>
          <a:xfrm>
            <a:off x="268288" y="173038"/>
            <a:ext cx="8604250" cy="690562"/>
          </a:xfrm>
        </p:spPr>
        <p:txBody>
          <a:bodyPr/>
          <a:lstStyle/>
          <a:p>
            <a:r>
              <a:rPr lang="es-ES" dirty="0"/>
              <a:t>MLT especial</a:t>
            </a:r>
            <a:endParaRPr lang="en-US" altLang="en-US" u="sng" dirty="0"/>
          </a:p>
        </p:txBody>
      </p:sp>
      <p:sp>
        <p:nvSpPr>
          <p:cNvPr id="586755" name="Rectangle 3"/>
          <p:cNvSpPr>
            <a:spLocks noGrp="1" noChangeArrowheads="1"/>
          </p:cNvSpPr>
          <p:nvPr>
            <p:ph type="body" idx="1"/>
          </p:nvPr>
        </p:nvSpPr>
        <p:spPr>
          <a:xfrm>
            <a:off x="381000" y="1394048"/>
            <a:ext cx="8655496" cy="4267200"/>
          </a:xfrm>
        </p:spPr>
        <p:txBody>
          <a:bodyPr anchor="ctr"/>
          <a:lstStyle/>
          <a:p>
            <a:pPr algn="just"/>
            <a:r>
              <a:rPr lang="pt-BR" dirty="0"/>
              <a:t>Es de </a:t>
            </a:r>
            <a:r>
              <a:rPr lang="pt-BR" sz="2400" dirty="0" err="1"/>
              <a:t>naturaleza</a:t>
            </a:r>
            <a:r>
              <a:rPr lang="pt-BR" sz="2400" dirty="0"/>
              <a:t> investigativa o p</a:t>
            </a:r>
            <a:r>
              <a:rPr lang="es-ES" sz="2400" dirty="0"/>
              <a:t>ara una situación en la que no hay suficiente información para demostrar un control adecuado.</a:t>
            </a:r>
          </a:p>
          <a:p>
            <a:pPr algn="just"/>
            <a:endParaRPr lang="es-ES" sz="2400" dirty="0"/>
          </a:p>
          <a:p>
            <a:r>
              <a:rPr lang="es-ES" sz="2400" dirty="0"/>
              <a:t>El programa MLT debe definir cuándo </a:t>
            </a:r>
            <a:r>
              <a:rPr lang="es-ES" dirty="0"/>
              <a:t>se debe </a:t>
            </a:r>
            <a:r>
              <a:rPr lang="es-ES" sz="2400" dirty="0"/>
              <a:t>realizar monitorización especial.</a:t>
            </a:r>
          </a:p>
          <a:p>
            <a:endParaRPr lang="es-ES" sz="2400" dirty="0"/>
          </a:p>
          <a:p>
            <a:r>
              <a:rPr lang="es-ES" sz="2400" dirty="0"/>
              <a:t>El programa MLT debe definir cómo y con qué rapidez se deben informar los resultados y los niveles de acción pertinentes.</a:t>
            </a:r>
            <a:endParaRPr lang="en-GB"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68</a:t>
            </a:fld>
            <a:endParaRPr lang="en-US" dirty="0"/>
          </a:p>
        </p:txBody>
      </p:sp>
    </p:spTree>
    <p:extLst>
      <p:ext uri="{BB962C8B-B14F-4D97-AF65-F5344CB8AC3E}">
        <p14:creationId xmlns:p14="http://schemas.microsoft.com/office/powerpoint/2010/main" val="2899057489"/>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p:txBody>
          <a:bodyPr/>
          <a:lstStyle/>
          <a:p>
            <a:r>
              <a:rPr lang="es-ES" dirty="0"/>
              <a:t>MLT especial - ejemplos</a:t>
            </a:r>
            <a:endParaRPr lang="en-US" altLang="en-US" u="sng" dirty="0"/>
          </a:p>
        </p:txBody>
      </p:sp>
      <p:sp>
        <p:nvSpPr>
          <p:cNvPr id="587779" name="Rectangle 3"/>
          <p:cNvSpPr>
            <a:spLocks noGrp="1" noChangeArrowheads="1"/>
          </p:cNvSpPr>
          <p:nvPr>
            <p:ph type="body" idx="1"/>
          </p:nvPr>
        </p:nvSpPr>
        <p:spPr>
          <a:xfrm>
            <a:off x="381000" y="1340768"/>
            <a:ext cx="8223448" cy="4362305"/>
          </a:xfrm>
        </p:spPr>
        <p:txBody>
          <a:bodyPr anchor="ctr"/>
          <a:lstStyle/>
          <a:p>
            <a:pPr algn="just">
              <a:lnSpc>
                <a:spcPct val="90000"/>
              </a:lnSpc>
            </a:pPr>
            <a:r>
              <a:rPr lang="es-ES" sz="2400" dirty="0"/>
              <a:t>Antes </a:t>
            </a:r>
            <a:r>
              <a:rPr lang="es-ES_tradnl" dirty="0"/>
              <a:t>de la operación </a:t>
            </a:r>
            <a:r>
              <a:rPr lang="es-ES" sz="2400" dirty="0"/>
              <a:t>inicial de la instalación, o tan pronto como sea posible después de que las fuentes de radiación </a:t>
            </a:r>
            <a:r>
              <a:rPr lang="pt-BR" sz="2400" dirty="0" err="1"/>
              <a:t>entren</a:t>
            </a:r>
            <a:r>
              <a:rPr lang="pt-BR" sz="2400" dirty="0"/>
              <a:t> </a:t>
            </a:r>
            <a:r>
              <a:rPr lang="pt-BR" sz="2400" dirty="0" err="1"/>
              <a:t>en</a:t>
            </a:r>
            <a:r>
              <a:rPr lang="pt-BR" sz="2400" dirty="0"/>
              <a:t> </a:t>
            </a:r>
            <a:r>
              <a:rPr lang="pt-BR" sz="2400" dirty="0" err="1"/>
              <a:t>la</a:t>
            </a:r>
            <a:r>
              <a:rPr lang="pt-BR" sz="2400" dirty="0"/>
              <a:t> </a:t>
            </a:r>
            <a:r>
              <a:rPr lang="es-ES" sz="2400" dirty="0"/>
              <a:t>zona controlada.</a:t>
            </a:r>
          </a:p>
          <a:p>
            <a:pPr algn="just">
              <a:lnSpc>
                <a:spcPct val="90000"/>
              </a:lnSpc>
            </a:pPr>
            <a:endParaRPr lang="en-GB" altLang="en-US" sz="2400" dirty="0">
              <a:sym typeface="Symbol" pitchFamily="18" charset="2"/>
            </a:endParaRPr>
          </a:p>
          <a:p>
            <a:pPr algn="just">
              <a:lnSpc>
                <a:spcPct val="90000"/>
              </a:lnSpc>
            </a:pPr>
            <a:r>
              <a:rPr lang="es-ES" sz="2400" dirty="0"/>
              <a:t>Siempre que se hayan producido cambios en los procedimientos, el equipo, el blindaje o las fuentes.</a:t>
            </a:r>
          </a:p>
          <a:p>
            <a:pPr algn="just">
              <a:lnSpc>
                <a:spcPct val="90000"/>
              </a:lnSpc>
            </a:pPr>
            <a:endParaRPr lang="en-GB" altLang="en-US" sz="2400" dirty="0">
              <a:sym typeface="Symbol" pitchFamily="18" charset="2"/>
            </a:endParaRPr>
          </a:p>
          <a:p>
            <a:pPr algn="just"/>
            <a:r>
              <a:rPr lang="es-ES" sz="2400" dirty="0"/>
              <a:t>Cuando un accidente o incidente pudo haber ocurrido o después de que haya ocurrido.</a:t>
            </a:r>
            <a:endParaRPr lang="en-GB" altLang="en-US" sz="2800" dirty="0">
              <a:sym typeface="Symbol" pitchFamily="18" charset="2"/>
            </a:endParaRPr>
          </a:p>
        </p:txBody>
      </p:sp>
      <p:sp>
        <p:nvSpPr>
          <p:cNvPr id="2" name="Slide Number Placeholder 1"/>
          <p:cNvSpPr>
            <a:spLocks noGrp="1"/>
          </p:cNvSpPr>
          <p:nvPr>
            <p:ph type="sldNum" sz="quarter" idx="12"/>
          </p:nvPr>
        </p:nvSpPr>
        <p:spPr/>
        <p:txBody>
          <a:bodyPr/>
          <a:lstStyle/>
          <a:p>
            <a:fld id="{8F25D2BF-40DD-4153-8CA3-FA72C0D116DE}" type="slidenum">
              <a:rPr lang="en-US" smtClean="0"/>
              <a:pPr/>
              <a:t>69</a:t>
            </a:fld>
            <a:endParaRPr lang="en-US" dirty="0"/>
          </a:p>
        </p:txBody>
      </p:sp>
    </p:spTree>
    <p:extLst>
      <p:ext uri="{BB962C8B-B14F-4D97-AF65-F5344CB8AC3E}">
        <p14:creationId xmlns:p14="http://schemas.microsoft.com/office/powerpoint/2010/main" val="203749673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Contenido del Módulo 2</a:t>
            </a:r>
            <a:endParaRPr lang="en-US" dirty="0"/>
          </a:p>
        </p:txBody>
      </p:sp>
      <p:sp>
        <p:nvSpPr>
          <p:cNvPr id="3" name="Content Placeholder 2"/>
          <p:cNvSpPr>
            <a:spLocks noGrp="1"/>
          </p:cNvSpPr>
          <p:nvPr>
            <p:ph idx="1"/>
          </p:nvPr>
        </p:nvSpPr>
        <p:spPr>
          <a:xfrm>
            <a:off x="251520" y="1772816"/>
            <a:ext cx="8593137" cy="3672408"/>
          </a:xfrm>
        </p:spPr>
        <p:txBody>
          <a:bodyPr/>
          <a:lstStyle/>
          <a:p>
            <a:pPr algn="just">
              <a:lnSpc>
                <a:spcPct val="90000"/>
              </a:lnSpc>
            </a:pPr>
            <a:r>
              <a:rPr lang="en-US" altLang="en-US" dirty="0" err="1"/>
              <a:t>Lección</a:t>
            </a:r>
            <a:r>
              <a:rPr lang="en-US" altLang="en-US" dirty="0"/>
              <a:t> 10: </a:t>
            </a:r>
            <a:r>
              <a:rPr lang="en-US" altLang="en-US" dirty="0" err="1"/>
              <a:t>Monitorización</a:t>
            </a:r>
            <a:r>
              <a:rPr lang="en-US" altLang="en-US" dirty="0"/>
              <a:t> de </a:t>
            </a:r>
            <a:r>
              <a:rPr lang="en-US" altLang="en-US" dirty="0" err="1"/>
              <a:t>yodo</a:t>
            </a:r>
            <a:endParaRPr lang="en-US" altLang="en-US" dirty="0"/>
          </a:p>
          <a:p>
            <a:pPr algn="just">
              <a:lnSpc>
                <a:spcPct val="90000"/>
              </a:lnSpc>
            </a:pPr>
            <a:endParaRPr lang="en-US" altLang="en-US" dirty="0"/>
          </a:p>
          <a:p>
            <a:pPr algn="just">
              <a:lnSpc>
                <a:spcPct val="90000"/>
              </a:lnSpc>
            </a:pPr>
            <a:r>
              <a:rPr lang="en-US" altLang="en-US" dirty="0" err="1"/>
              <a:t>Lección</a:t>
            </a:r>
            <a:r>
              <a:rPr lang="en-US" altLang="en-US" dirty="0"/>
              <a:t> 11: </a:t>
            </a:r>
            <a:r>
              <a:rPr lang="en-US" altLang="en-US" dirty="0" err="1"/>
              <a:t>Monitorización</a:t>
            </a:r>
            <a:r>
              <a:rPr lang="en-US" altLang="en-US" dirty="0"/>
              <a:t> de </a:t>
            </a:r>
            <a:r>
              <a:rPr lang="pt-BR" dirty="0"/>
              <a:t>gases </a:t>
            </a:r>
            <a:r>
              <a:rPr lang="pt-BR" dirty="0" err="1"/>
              <a:t>nobles</a:t>
            </a:r>
            <a:r>
              <a:rPr lang="pt-BR" dirty="0"/>
              <a:t>. </a:t>
            </a:r>
            <a:r>
              <a:rPr lang="en-US" altLang="en-US" dirty="0"/>
              <a:t>  </a:t>
            </a:r>
          </a:p>
          <a:p>
            <a:pPr algn="just">
              <a:lnSpc>
                <a:spcPct val="90000"/>
              </a:lnSpc>
            </a:pPr>
            <a:endParaRPr lang="en-US" altLang="en-US" dirty="0"/>
          </a:p>
          <a:p>
            <a:pPr algn="just">
              <a:lnSpc>
                <a:spcPct val="90000"/>
              </a:lnSpc>
            </a:pPr>
            <a:r>
              <a:rPr lang="en-US" altLang="en-US" dirty="0" err="1"/>
              <a:t>Lección</a:t>
            </a:r>
            <a:r>
              <a:rPr lang="en-US" altLang="en-US" dirty="0"/>
              <a:t>  12: </a:t>
            </a:r>
            <a:r>
              <a:rPr lang="en-US" altLang="en-US" dirty="0" err="1"/>
              <a:t>Monitorización</a:t>
            </a:r>
            <a:r>
              <a:rPr lang="en-US" altLang="en-US" dirty="0"/>
              <a:t> </a:t>
            </a:r>
            <a:r>
              <a:rPr lang="en-US" altLang="en-US" dirty="0" err="1"/>
              <a:t>en</a:t>
            </a:r>
            <a:r>
              <a:rPr lang="en-US" altLang="en-US" dirty="0"/>
              <a:t> </a:t>
            </a:r>
            <a:r>
              <a:rPr lang="pt-BR" dirty="0" err="1"/>
              <a:t>centrales</a:t>
            </a:r>
            <a:r>
              <a:rPr lang="pt-BR" dirty="0"/>
              <a:t> nucleares</a:t>
            </a: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7</a:t>
            </a:fld>
            <a:endParaRPr lang="en-US" dirty="0"/>
          </a:p>
        </p:txBody>
      </p:sp>
    </p:spTree>
    <p:extLst>
      <p:ext uri="{BB962C8B-B14F-4D97-AF65-F5344CB8AC3E}">
        <p14:creationId xmlns:p14="http://schemas.microsoft.com/office/powerpoint/2010/main" val="316445701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s-ES" dirty="0"/>
              <a:t>MLT especial - ejemplos</a:t>
            </a:r>
            <a:endParaRPr lang="en-US" altLang="en-US" u="sng" dirty="0"/>
          </a:p>
        </p:txBody>
      </p:sp>
      <p:sp>
        <p:nvSpPr>
          <p:cNvPr id="716803" name="Rectangle 3"/>
          <p:cNvSpPr>
            <a:spLocks noGrp="1" noChangeArrowheads="1"/>
          </p:cNvSpPr>
          <p:nvPr>
            <p:ph type="body" idx="1"/>
          </p:nvPr>
        </p:nvSpPr>
        <p:spPr>
          <a:xfrm>
            <a:off x="251520" y="1196752"/>
            <a:ext cx="8892480" cy="5328592"/>
          </a:xfrm>
        </p:spPr>
        <p:txBody>
          <a:bodyPr/>
          <a:lstStyle/>
          <a:p>
            <a:r>
              <a:rPr lang="es-ES_tradnl" sz="2400" dirty="0"/>
              <a:t>Entrada  en funcionamiento o desmantelamiento de una instalación.</a:t>
            </a:r>
          </a:p>
          <a:p>
            <a:endParaRPr lang="es-ES_tradnl" sz="2400" dirty="0"/>
          </a:p>
          <a:p>
            <a:r>
              <a:rPr lang="es-ES_tradnl" sz="2400" dirty="0"/>
              <a:t>Identificación de “</a:t>
            </a:r>
            <a:r>
              <a:rPr lang="es-ES_tradnl" sz="2400" dirty="0" err="1"/>
              <a:t>hotspots</a:t>
            </a:r>
            <a:r>
              <a:rPr lang="es-ES_tradnl" sz="2400" dirty="0"/>
              <a:t>”</a:t>
            </a:r>
            <a:r>
              <a:rPr lang="es-ES_tradnl" altLang="en-US" sz="2400" dirty="0"/>
              <a:t>, </a:t>
            </a:r>
            <a:r>
              <a:rPr lang="es-ES_tradnl" sz="2400" dirty="0"/>
              <a:t>gestión de materiales residuales. </a:t>
            </a:r>
          </a:p>
          <a:p>
            <a:endParaRPr lang="es-ES_tradnl" sz="2400" dirty="0"/>
          </a:p>
          <a:p>
            <a:r>
              <a:rPr lang="es-ES_tradnl" altLang="en-US" sz="2400" dirty="0"/>
              <a:t>Modificaciones: </a:t>
            </a:r>
            <a:r>
              <a:rPr lang="es-ES_tradnl" sz="2400" dirty="0"/>
              <a:t>determinar si el blindaje es adecuado.</a:t>
            </a:r>
          </a:p>
          <a:p>
            <a:endParaRPr lang="es-ES_tradnl" altLang="en-US" sz="2400" dirty="0"/>
          </a:p>
          <a:p>
            <a:pPr algn="just"/>
            <a:r>
              <a:rPr lang="es-ES_tradnl" sz="2400" dirty="0"/>
              <a:t>Condiciones anormales: identificar problemas operacionales, por ejemplo, obstrucción de tuberías.</a:t>
            </a:r>
          </a:p>
          <a:p>
            <a:pPr algn="just"/>
            <a:endParaRPr lang="es-ES_tradnl" sz="2400" dirty="0"/>
          </a:p>
          <a:p>
            <a:pPr algn="just"/>
            <a:r>
              <a:rPr lang="es-ES_tradnl" dirty="0"/>
              <a:t>Búsqueda de fuentes perdidas.</a:t>
            </a:r>
            <a:endParaRPr lang="es-ES_tradnl" altLang="en-US" sz="2800" dirty="0">
              <a:sym typeface="Symbol" pitchFamily="18" charset="2"/>
            </a:endParaRPr>
          </a:p>
          <a:p>
            <a:pPr algn="just"/>
            <a:endParaRPr lang="es-ES_tradnl" altLang="en-US" sz="2800" dirty="0">
              <a:sym typeface="Symbol" pitchFamily="18" charset="2"/>
            </a:endParaRPr>
          </a:p>
          <a:p>
            <a:pPr algn="just"/>
            <a:endParaRPr lang="es-ES_tradnl" altLang="en-US" sz="2800" dirty="0"/>
          </a:p>
          <a:p>
            <a:endParaRPr lang="en-US" altLang="en-US"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70</a:t>
            </a:fld>
            <a:endParaRPr lang="en-US" dirty="0"/>
          </a:p>
        </p:txBody>
      </p:sp>
    </p:spTree>
    <p:extLst>
      <p:ext uri="{BB962C8B-B14F-4D97-AF65-F5344CB8AC3E}">
        <p14:creationId xmlns:p14="http://schemas.microsoft.com/office/powerpoint/2010/main" val="202525082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51520" y="1268760"/>
            <a:ext cx="8593137" cy="4572000"/>
          </a:xfrm>
        </p:spPr>
        <p:txBody>
          <a:bodyPr/>
          <a:lstStyle/>
          <a:p>
            <a:pPr algn="just"/>
            <a:r>
              <a:rPr lang="es-ES" sz="2400" dirty="0"/>
              <a:t>Identificación de “</a:t>
            </a:r>
            <a:r>
              <a:rPr lang="es-ES" sz="2400" dirty="0" err="1"/>
              <a:t>hotspot</a:t>
            </a:r>
            <a:r>
              <a:rPr lang="es-ES" sz="2400" dirty="0"/>
              <a:t>” – </a:t>
            </a:r>
            <a:r>
              <a:rPr lang="es-ES" dirty="0"/>
              <a:t>punto activo </a:t>
            </a:r>
            <a:r>
              <a:rPr lang="es-ES" sz="2400" dirty="0"/>
              <a:t>-  utilizando cámara de imágenes gamma - </a:t>
            </a:r>
            <a:r>
              <a:rPr lang="es-ES" sz="2400" dirty="0" err="1"/>
              <a:t>gammacamera</a:t>
            </a:r>
            <a:r>
              <a:rPr lang="en-GB" sz="2400" dirty="0"/>
              <a:t>.</a:t>
            </a:r>
          </a:p>
        </p:txBody>
      </p:sp>
      <p:pic>
        <p:nvPicPr>
          <p:cNvPr id="5" name="Picture 4"/>
          <p:cNvPicPr>
            <a:picLocks noChangeAspect="1"/>
          </p:cNvPicPr>
          <p:nvPr/>
        </p:nvPicPr>
        <p:blipFill rotWithShape="1">
          <a:blip r:embed="rId3"/>
          <a:srcRect l="28970" t="28344" r="28416" b="7673"/>
          <a:stretch/>
        </p:blipFill>
        <p:spPr>
          <a:xfrm>
            <a:off x="3851920" y="2780928"/>
            <a:ext cx="4824536" cy="3096344"/>
          </a:xfrm>
          <a:prstGeom prst="rect">
            <a:avLst/>
          </a:prstGeom>
        </p:spPr>
      </p:pic>
      <p:pic>
        <p:nvPicPr>
          <p:cNvPr id="6" name="Picture 5"/>
          <p:cNvPicPr>
            <a:picLocks noChangeAspect="1"/>
          </p:cNvPicPr>
          <p:nvPr/>
        </p:nvPicPr>
        <p:blipFill rotWithShape="1">
          <a:blip r:embed="rId4"/>
          <a:srcRect l="70477" t="33266" r="16794" b="27360"/>
          <a:stretch/>
        </p:blipFill>
        <p:spPr>
          <a:xfrm>
            <a:off x="899592" y="2780928"/>
            <a:ext cx="2088232" cy="3096344"/>
          </a:xfrm>
          <a:prstGeom prst="rect">
            <a:avLst/>
          </a:prstGeom>
        </p:spPr>
      </p:pic>
      <p:sp>
        <p:nvSpPr>
          <p:cNvPr id="7" name="Rectangle 2"/>
          <p:cNvSpPr>
            <a:spLocks noGrp="1" noChangeArrowheads="1"/>
          </p:cNvSpPr>
          <p:nvPr>
            <p:ph type="title"/>
          </p:nvPr>
        </p:nvSpPr>
        <p:spPr>
          <a:xfrm>
            <a:off x="282575" y="98425"/>
            <a:ext cx="8534400" cy="762000"/>
          </a:xfrm>
        </p:spPr>
        <p:txBody>
          <a:bodyPr/>
          <a:lstStyle/>
          <a:p>
            <a:r>
              <a:rPr lang="es-ES" dirty="0"/>
              <a:t>MLT especial - ejemplos</a:t>
            </a:r>
            <a:endParaRPr lang="en-US" altLang="en-US" u="sng"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71</a:t>
            </a:fld>
            <a:endParaRPr lang="en-US" dirty="0"/>
          </a:p>
        </p:txBody>
      </p:sp>
    </p:spTree>
    <p:extLst>
      <p:ext uri="{BB962C8B-B14F-4D97-AF65-F5344CB8AC3E}">
        <p14:creationId xmlns:p14="http://schemas.microsoft.com/office/powerpoint/2010/main" val="23508201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5" y="98425"/>
            <a:ext cx="8534400" cy="762000"/>
          </a:xfrm>
        </p:spPr>
        <p:txBody>
          <a:bodyPr/>
          <a:lstStyle/>
          <a:p>
            <a:pPr lvl="1"/>
            <a:r>
              <a:rPr lang="es-ES_tradnl" sz="2800" dirty="0"/>
              <a:t>MLT confirmatoria</a:t>
            </a:r>
          </a:p>
        </p:txBody>
      </p:sp>
      <p:sp>
        <p:nvSpPr>
          <p:cNvPr id="5" name="Content Placeholder 1"/>
          <p:cNvSpPr>
            <a:spLocks noGrp="1"/>
          </p:cNvSpPr>
          <p:nvPr>
            <p:ph idx="1"/>
          </p:nvPr>
        </p:nvSpPr>
        <p:spPr>
          <a:xfrm>
            <a:off x="251520" y="1628800"/>
            <a:ext cx="8712968" cy="4536504"/>
          </a:xfrm>
        </p:spPr>
        <p:txBody>
          <a:bodyPr/>
          <a:lstStyle/>
          <a:p>
            <a:pPr algn="just"/>
            <a:r>
              <a:rPr lang="es-ES" dirty="0"/>
              <a:t>La monitorización confirmatoria se realiza cuando es necesario comprobar algunas suposiciones sobre </a:t>
            </a:r>
            <a:r>
              <a:rPr lang="es-ES" sz="2400" dirty="0"/>
              <a:t>las condiciones de exposición.</a:t>
            </a:r>
          </a:p>
          <a:p>
            <a:pPr algn="just"/>
            <a:endParaRPr lang="en-GB" altLang="en-US" sz="2400" dirty="0"/>
          </a:p>
          <a:p>
            <a:pPr algn="just"/>
            <a:r>
              <a:rPr lang="es-ES" sz="2400" dirty="0"/>
              <a:t>Se utiliza para verificar la robustez del blindaje y otras medidas de protección.</a:t>
            </a:r>
          </a:p>
          <a:p>
            <a:pPr algn="just"/>
            <a:endParaRPr lang="fr-FR" altLang="en-US" sz="2400" dirty="0"/>
          </a:p>
          <a:p>
            <a:pPr marL="0" indent="0">
              <a:buNone/>
            </a:pPr>
            <a:endParaRPr lang="en-GB"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72</a:t>
            </a:fld>
            <a:endParaRPr lang="en-US" dirty="0"/>
          </a:p>
        </p:txBody>
      </p:sp>
    </p:spTree>
    <p:extLst>
      <p:ext uri="{BB962C8B-B14F-4D97-AF65-F5344CB8AC3E}">
        <p14:creationId xmlns:p14="http://schemas.microsoft.com/office/powerpoint/2010/main" val="284124279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Sumario</a:t>
            </a:r>
            <a:endParaRPr lang="en-US" dirty="0"/>
          </a:p>
        </p:txBody>
      </p:sp>
      <p:sp>
        <p:nvSpPr>
          <p:cNvPr id="3" name="Content Placeholder 2"/>
          <p:cNvSpPr>
            <a:spLocks noGrp="1"/>
          </p:cNvSpPr>
          <p:nvPr>
            <p:ph idx="1"/>
          </p:nvPr>
        </p:nvSpPr>
        <p:spPr>
          <a:xfrm>
            <a:off x="323528" y="1556792"/>
            <a:ext cx="8640960" cy="3744416"/>
          </a:xfrm>
        </p:spPr>
        <p:txBody>
          <a:bodyPr/>
          <a:lstStyle/>
          <a:p>
            <a:pPr algn="just"/>
            <a:r>
              <a:rPr lang="es-ES_tradnl" sz="2400" dirty="0"/>
              <a:t>La MLT es necesaria para identificar posibles exposiciones. Implica la medición de:</a:t>
            </a:r>
          </a:p>
          <a:p>
            <a:pPr lvl="1" algn="just"/>
            <a:r>
              <a:rPr lang="es-ES_tradnl" altLang="en-US" dirty="0"/>
              <a:t>e</a:t>
            </a:r>
            <a:r>
              <a:rPr lang="es-ES_tradnl" altLang="en-US" sz="2400" dirty="0"/>
              <a:t>xposición externa;</a:t>
            </a:r>
          </a:p>
          <a:p>
            <a:pPr lvl="1" algn="just"/>
            <a:r>
              <a:rPr lang="es-ES_tradnl" dirty="0"/>
              <a:t>c</a:t>
            </a:r>
            <a:r>
              <a:rPr lang="es-ES_tradnl" sz="2400" dirty="0"/>
              <a:t>ontaminación superficial, y</a:t>
            </a:r>
          </a:p>
          <a:p>
            <a:pPr lvl="1" algn="just"/>
            <a:r>
              <a:rPr lang="es-ES_tradnl" dirty="0"/>
              <a:t>c</a:t>
            </a:r>
            <a:r>
              <a:rPr lang="es-ES_tradnl" sz="2400" dirty="0"/>
              <a:t>ontaminación del aire.</a:t>
            </a:r>
          </a:p>
          <a:p>
            <a:pPr algn="just"/>
            <a:endParaRPr lang="es-ES_tradnl" sz="2400" dirty="0"/>
          </a:p>
          <a:p>
            <a:pPr algn="just"/>
            <a:r>
              <a:rPr lang="es-ES_tradnl" sz="2400" dirty="0"/>
              <a:t>La MLT ayuda a controlar la exposición al permitir que se tomen las medidas de protección necesarias.</a:t>
            </a:r>
            <a:endParaRPr lang="es-ES_tradnl"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73</a:t>
            </a:fld>
            <a:endParaRPr lang="en-US" dirty="0"/>
          </a:p>
        </p:txBody>
      </p:sp>
    </p:spTree>
    <p:extLst>
      <p:ext uri="{BB962C8B-B14F-4D97-AF65-F5344CB8AC3E}">
        <p14:creationId xmlns:p14="http://schemas.microsoft.com/office/powerpoint/2010/main" val="3370121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3026" name="Rectangle 2"/>
          <p:cNvSpPr>
            <a:spLocks noGrp="1" noChangeArrowheads="1"/>
          </p:cNvSpPr>
          <p:nvPr>
            <p:ph type="title"/>
          </p:nvPr>
        </p:nvSpPr>
        <p:spPr/>
        <p:txBody>
          <a:bodyPr/>
          <a:lstStyle/>
          <a:p>
            <a:r>
              <a:rPr lang="es-ES_tradnl" dirty="0"/>
              <a:t>Contenido del Módulo 3</a:t>
            </a:r>
            <a:endParaRPr lang="en-US" altLang="en-US" u="sng" dirty="0"/>
          </a:p>
        </p:txBody>
      </p:sp>
      <p:sp>
        <p:nvSpPr>
          <p:cNvPr id="1153027" name="Rectangle 3"/>
          <p:cNvSpPr>
            <a:spLocks noGrp="1" noChangeArrowheads="1"/>
          </p:cNvSpPr>
          <p:nvPr>
            <p:ph type="body" idx="1"/>
          </p:nvPr>
        </p:nvSpPr>
        <p:spPr>
          <a:xfrm>
            <a:off x="304800" y="1727448"/>
            <a:ext cx="8604250" cy="3429744"/>
          </a:xfrm>
        </p:spPr>
        <p:txBody>
          <a:bodyPr/>
          <a:lstStyle/>
          <a:p>
            <a:pPr>
              <a:lnSpc>
                <a:spcPct val="90000"/>
              </a:lnSpc>
              <a:buFontTx/>
              <a:buNone/>
            </a:pPr>
            <a:endParaRPr lang="en-US" altLang="en-US" sz="2000" dirty="0"/>
          </a:p>
          <a:p>
            <a:pPr>
              <a:lnSpc>
                <a:spcPct val="90000"/>
              </a:lnSpc>
            </a:pPr>
            <a:r>
              <a:rPr lang="es-ES_tradnl" altLang="en-US" b="1" dirty="0"/>
              <a:t>Práctica 1</a:t>
            </a:r>
            <a:r>
              <a:rPr lang="es-ES_tradnl" altLang="en-US" dirty="0"/>
              <a:t>: Monitorización del lugar de trabajo: d</a:t>
            </a:r>
            <a:r>
              <a:rPr lang="es-ES_tradnl" dirty="0"/>
              <a:t>iseño del programa, preparación y análisis de documentación.</a:t>
            </a:r>
          </a:p>
          <a:p>
            <a:pPr>
              <a:lnSpc>
                <a:spcPct val="90000"/>
              </a:lnSpc>
            </a:pPr>
            <a:endParaRPr lang="es-ES_tradnl" dirty="0"/>
          </a:p>
          <a:p>
            <a:pPr>
              <a:lnSpc>
                <a:spcPct val="90000"/>
              </a:lnSpc>
            </a:pPr>
            <a:r>
              <a:rPr lang="es-ES_tradnl" altLang="en-US" b="1" dirty="0"/>
              <a:t>Práctica 2</a:t>
            </a:r>
            <a:r>
              <a:rPr lang="es-ES_tradnl" altLang="en-US" dirty="0"/>
              <a:t>: Monitorización de la </a:t>
            </a:r>
            <a:r>
              <a:rPr lang="es-ES_tradnl" dirty="0"/>
              <a:t>tasa de dosis: selección y utilización de equipos de monitorización de radiación</a:t>
            </a:r>
            <a:r>
              <a:rPr lang="es-ES_tradnl" altLang="en-US" dirty="0"/>
              <a:t> gamma y neutrones.</a:t>
            </a:r>
          </a:p>
          <a:p>
            <a:pPr>
              <a:lnSpc>
                <a:spcPct val="90000"/>
              </a:lnSpc>
            </a:pPr>
            <a:endParaRPr lang="es-ES_tradnl" altLang="en-US" dirty="0"/>
          </a:p>
          <a:p>
            <a:pPr>
              <a:lnSpc>
                <a:spcPct val="90000"/>
              </a:lnSpc>
            </a:pPr>
            <a:endParaRPr lang="pt-BR" dirty="0"/>
          </a:p>
          <a:p>
            <a:pPr>
              <a:lnSpc>
                <a:spcPct val="90000"/>
              </a:lnSpc>
            </a:pPr>
            <a:endParaRPr lang="pt-BR" altLang="en-US" dirty="0"/>
          </a:p>
          <a:p>
            <a:pPr>
              <a:lnSpc>
                <a:spcPct val="90000"/>
              </a:lnSpc>
            </a:pPr>
            <a:endParaRPr lang="en-US" altLang="en-US" dirty="0"/>
          </a:p>
          <a:p>
            <a:pPr>
              <a:lnSpc>
                <a:spcPct val="90000"/>
              </a:lnSpc>
            </a:pPr>
            <a:endParaRPr lang="en-US" altLang="en-US" sz="20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8</a:t>
            </a:fld>
            <a:endParaRPr lang="en-US" dirty="0"/>
          </a:p>
        </p:txBody>
      </p:sp>
    </p:spTree>
    <p:extLst>
      <p:ext uri="{BB962C8B-B14F-4D97-AF65-F5344CB8AC3E}">
        <p14:creationId xmlns:p14="http://schemas.microsoft.com/office/powerpoint/2010/main" val="3868708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386" name="Rectangle 2"/>
          <p:cNvSpPr>
            <a:spLocks noGrp="1" noChangeArrowheads="1"/>
          </p:cNvSpPr>
          <p:nvPr>
            <p:ph type="title"/>
          </p:nvPr>
        </p:nvSpPr>
        <p:spPr/>
        <p:txBody>
          <a:bodyPr/>
          <a:lstStyle/>
          <a:p>
            <a:r>
              <a:rPr lang="es-ES_tradnl" dirty="0"/>
              <a:t>Contenido del Módulo 3</a:t>
            </a:r>
            <a:endParaRPr lang="en-US" altLang="en-US" dirty="0"/>
          </a:p>
        </p:txBody>
      </p:sp>
      <p:sp>
        <p:nvSpPr>
          <p:cNvPr id="1168387" name="Rectangle 3"/>
          <p:cNvSpPr>
            <a:spLocks noGrp="1" noChangeArrowheads="1"/>
          </p:cNvSpPr>
          <p:nvPr>
            <p:ph type="body" idx="1"/>
          </p:nvPr>
        </p:nvSpPr>
        <p:spPr>
          <a:xfrm>
            <a:off x="262955" y="1340768"/>
            <a:ext cx="8731696" cy="4775200"/>
          </a:xfrm>
        </p:spPr>
        <p:txBody>
          <a:bodyPr/>
          <a:lstStyle/>
          <a:p>
            <a:pPr>
              <a:lnSpc>
                <a:spcPct val="90000"/>
              </a:lnSpc>
              <a:buFontTx/>
              <a:buNone/>
            </a:pPr>
            <a:endParaRPr lang="en-US" altLang="en-US" sz="2400" dirty="0"/>
          </a:p>
          <a:p>
            <a:pPr marL="0" indent="0">
              <a:lnSpc>
                <a:spcPct val="90000"/>
              </a:lnSpc>
              <a:buNone/>
            </a:pPr>
            <a:r>
              <a:rPr lang="es-ES_tradnl" altLang="en-US" sz="2400" b="1" dirty="0"/>
              <a:t>Práctica 3</a:t>
            </a:r>
            <a:r>
              <a:rPr lang="es-ES_tradnl" altLang="en-US" sz="2400" dirty="0"/>
              <a:t>: Monitorización de l</a:t>
            </a:r>
            <a:r>
              <a:rPr lang="es-ES_tradnl" sz="2400" dirty="0"/>
              <a:t>a contaminación superficial:</a:t>
            </a:r>
            <a:endParaRPr lang="es-ES_tradnl" altLang="en-US" sz="2400" dirty="0">
              <a:cs typeface="Times New Roman" pitchFamily="18" charset="0"/>
            </a:endParaRPr>
          </a:p>
          <a:p>
            <a:pPr>
              <a:lnSpc>
                <a:spcPct val="90000"/>
              </a:lnSpc>
            </a:pPr>
            <a:endParaRPr lang="es-ES_tradnl" altLang="en-US" sz="2400" dirty="0">
              <a:cs typeface="Times New Roman" pitchFamily="18" charset="0"/>
            </a:endParaRPr>
          </a:p>
          <a:p>
            <a:pPr lvl="1">
              <a:lnSpc>
                <a:spcPct val="90000"/>
              </a:lnSpc>
            </a:pPr>
            <a:r>
              <a:rPr lang="es-ES_tradnl" dirty="0"/>
              <a:t>s</a:t>
            </a:r>
            <a:r>
              <a:rPr lang="es-ES_tradnl" sz="2400" dirty="0"/>
              <a:t>elección y utilización de equipos de</a:t>
            </a:r>
            <a:r>
              <a:rPr lang="es-ES_tradnl" altLang="en-US" sz="2400" dirty="0"/>
              <a:t> monitorización de </a:t>
            </a:r>
            <a:r>
              <a:rPr lang="es-ES_tradnl" dirty="0"/>
              <a:t>contaminación superficial alfa y beta y sistemas de conteo;</a:t>
            </a:r>
          </a:p>
          <a:p>
            <a:pPr lvl="1">
              <a:lnSpc>
                <a:spcPct val="90000"/>
              </a:lnSpc>
            </a:pPr>
            <a:endParaRPr lang="es-ES_tradnl" altLang="en-US" sz="2400" dirty="0">
              <a:cs typeface="Times New Roman" pitchFamily="18" charset="0"/>
            </a:endParaRPr>
          </a:p>
          <a:p>
            <a:pPr lvl="1">
              <a:lnSpc>
                <a:spcPct val="90000"/>
              </a:lnSpc>
            </a:pPr>
            <a:r>
              <a:rPr lang="es-ES_tradnl" dirty="0"/>
              <a:t>c</a:t>
            </a:r>
            <a:r>
              <a:rPr lang="es-ES_tradnl" sz="2400" dirty="0"/>
              <a:t>álculo de resultados basados en mediciones, y </a:t>
            </a:r>
          </a:p>
          <a:p>
            <a:pPr lvl="1">
              <a:lnSpc>
                <a:spcPct val="90000"/>
              </a:lnSpc>
            </a:pPr>
            <a:endParaRPr lang="es-ES_tradnl" sz="2400" dirty="0"/>
          </a:p>
          <a:p>
            <a:pPr lvl="1">
              <a:lnSpc>
                <a:spcPct val="90000"/>
              </a:lnSpc>
            </a:pPr>
            <a:r>
              <a:rPr lang="es-ES_tradnl" dirty="0"/>
              <a:t>estadísticas de conteo y el impacto </a:t>
            </a:r>
            <a:r>
              <a:rPr lang="es-ES_tradnl" sz="2400" dirty="0"/>
              <a:t>en los resultados. </a:t>
            </a:r>
            <a:endParaRPr lang="es-ES_tradnl"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9</a:t>
            </a:fld>
            <a:endParaRPr lang="en-US" dirty="0"/>
          </a:p>
        </p:txBody>
      </p:sp>
    </p:spTree>
    <p:extLst>
      <p:ext uri="{BB962C8B-B14F-4D97-AF65-F5344CB8AC3E}">
        <p14:creationId xmlns:p14="http://schemas.microsoft.com/office/powerpoint/2010/main" val="1514686446"/>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13976</TotalTime>
  <Words>5574</Words>
  <Application>Microsoft Office PowerPoint</Application>
  <PresentationFormat>On-screen Show (4:3)</PresentationFormat>
  <Paragraphs>708</Paragraphs>
  <Slides>73</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73</vt:i4>
      </vt:variant>
    </vt:vector>
  </HeadingPairs>
  <TitlesOfParts>
    <vt:vector size="79" baseType="lpstr">
      <vt:lpstr>Arial</vt:lpstr>
      <vt:lpstr>Calibri</vt:lpstr>
      <vt:lpstr>Cambria Math</vt:lpstr>
      <vt:lpstr>Times New Roman</vt:lpstr>
      <vt:lpstr>Wingdings</vt:lpstr>
      <vt:lpstr>IAEA Light</vt:lpstr>
      <vt:lpstr>Curso de entrenamiento  Monitorización del lugar de trabajo  </vt:lpstr>
      <vt:lpstr>Objetivos del curso</vt:lpstr>
      <vt:lpstr>Contenido del curso</vt:lpstr>
      <vt:lpstr>Contenido del Módulo 1</vt:lpstr>
      <vt:lpstr>Contenido del Módulo 1</vt:lpstr>
      <vt:lpstr>Contenido del Módulo 2</vt:lpstr>
      <vt:lpstr>Contenido del Módulo 2</vt:lpstr>
      <vt:lpstr>Contenido del Módulo 3</vt:lpstr>
      <vt:lpstr>Contenido del Módulo 3</vt:lpstr>
      <vt:lpstr>Contenido del Módulo 3</vt:lpstr>
      <vt:lpstr>Contenido del Módulo 3</vt:lpstr>
      <vt:lpstr>PowerPoint Presentation</vt:lpstr>
      <vt:lpstr>Lección 1 - contenido</vt:lpstr>
      <vt:lpstr>PowerPoint Presentation</vt:lpstr>
      <vt:lpstr>Introducción</vt:lpstr>
      <vt:lpstr>Introducción</vt:lpstr>
      <vt:lpstr>Introducción</vt:lpstr>
      <vt:lpstr>Introducción</vt:lpstr>
      <vt:lpstr>Introducción</vt:lpstr>
      <vt:lpstr>PowerPoint Presentation</vt:lpstr>
      <vt:lpstr>Objetivos de MLT</vt:lpstr>
      <vt:lpstr>Objetivos de MLT</vt:lpstr>
      <vt:lpstr>Objetivos de MLT</vt:lpstr>
      <vt:lpstr>Objetivos de MLT</vt:lpstr>
      <vt:lpstr>PowerPoint Presentation</vt:lpstr>
      <vt:lpstr>Diseño del programa de monitorización</vt:lpstr>
      <vt:lpstr>Diseño del programa de monitorización</vt:lpstr>
      <vt:lpstr>PowerPoint Presentation</vt:lpstr>
      <vt:lpstr>PowerPoint Presentation</vt:lpstr>
      <vt:lpstr>PowerPoint Presentation</vt:lpstr>
      <vt:lpstr>Magnitudes operacionales - exposición externa</vt:lpstr>
      <vt:lpstr>Magnitudes operacionales - exposición externa</vt:lpstr>
      <vt:lpstr>Magnitudes operacionales - exposición externa</vt:lpstr>
      <vt:lpstr>Exposición externa – H’(0.07)</vt:lpstr>
      <vt:lpstr>Contaminación superficial</vt:lpstr>
      <vt:lpstr>Contaminación del aire </vt:lpstr>
      <vt:lpstr>PowerPoint Presentation</vt:lpstr>
      <vt:lpstr>Exposición externa</vt:lpstr>
      <vt:lpstr>Contaminación superficial</vt:lpstr>
      <vt:lpstr>Contaminación superficial</vt:lpstr>
      <vt:lpstr>Contaminación del aire </vt:lpstr>
      <vt:lpstr>Contaminación del aire </vt:lpstr>
      <vt:lpstr>Contaminación del aire </vt:lpstr>
      <vt:lpstr>Vector de radionucleidos  </vt:lpstr>
      <vt:lpstr>Vector de radionucleidos </vt:lpstr>
      <vt:lpstr>PowerPoint Presentation</vt:lpstr>
      <vt:lpstr>Tipos de monitorización  </vt:lpstr>
      <vt:lpstr>Monitorización rutinaria</vt:lpstr>
      <vt:lpstr>Monitorización rutinaria – exposición externa</vt:lpstr>
      <vt:lpstr>Monitorización rutinaria – exposición externa</vt:lpstr>
      <vt:lpstr>Monitorización rutinaria – exposición externa</vt:lpstr>
      <vt:lpstr>Monitorización rutinaria – exposición externa</vt:lpstr>
      <vt:lpstr>MLT rutinaria – contaminación superficial  </vt:lpstr>
      <vt:lpstr>MLT rutinaria – contaminación superficial  </vt:lpstr>
      <vt:lpstr>MLT rutinaria – contaminación superficial </vt:lpstr>
      <vt:lpstr>MLT rutinaria – contaminación del aire</vt:lpstr>
      <vt:lpstr>MLT rutinaria – contaminación del aire</vt:lpstr>
      <vt:lpstr>MLT rutinaria – contaminación del aire</vt:lpstr>
      <vt:lpstr>MLT rutinaria – contaminación del aire</vt:lpstr>
      <vt:lpstr>Ejemplos de MLT rutinaria </vt:lpstr>
      <vt:lpstr>Ejemplos de MLT rutinaria</vt:lpstr>
      <vt:lpstr>MLT relacionada a la tarea</vt:lpstr>
      <vt:lpstr>MLT relacionada a la tarea</vt:lpstr>
      <vt:lpstr>MLT relacionada a la tarea – exposición externa</vt:lpstr>
      <vt:lpstr>MLT relacionada a la tarea</vt:lpstr>
      <vt:lpstr>MLT relacionada a la tarea - ejemplos</vt:lpstr>
      <vt:lpstr>MLT relacionada a la tarea - ejemplos</vt:lpstr>
      <vt:lpstr>MLT especial</vt:lpstr>
      <vt:lpstr>MLT especial - ejemplos</vt:lpstr>
      <vt:lpstr>MLT especial - ejemplos</vt:lpstr>
      <vt:lpstr>MLT especial - ejemplos</vt:lpstr>
      <vt:lpstr>MLT confirmatoria</vt:lpstr>
      <vt:lpstr>Sumario</vt:lpstr>
    </vt:vector>
  </TitlesOfParts>
  <Company>IAEA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Neutron and beta dose rate measurement</dc:title>
  <dc:creator>HOFVANDER, Hans Peter</dc:creator>
  <cp:lastModifiedBy>John Hunt</cp:lastModifiedBy>
  <cp:revision>871</cp:revision>
  <cp:lastPrinted>2015-10-13T13:54:28Z</cp:lastPrinted>
  <dcterms:created xsi:type="dcterms:W3CDTF">2015-03-04T12:55:38Z</dcterms:created>
  <dcterms:modified xsi:type="dcterms:W3CDTF">2019-12-02T12:47:53Z</dcterms:modified>
</cp:coreProperties>
</file>