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67"/>
  </p:notesMasterIdLst>
  <p:handoutMasterIdLst>
    <p:handoutMasterId r:id="rId68"/>
  </p:handoutMasterIdLst>
  <p:sldIdLst>
    <p:sldId id="256" r:id="rId2"/>
    <p:sldId id="259" r:id="rId3"/>
    <p:sldId id="478" r:id="rId4"/>
    <p:sldId id="337" r:id="rId5"/>
    <p:sldId id="338" r:id="rId6"/>
    <p:sldId id="442" r:id="rId7"/>
    <p:sldId id="431" r:id="rId8"/>
    <p:sldId id="434" r:id="rId9"/>
    <p:sldId id="435" r:id="rId10"/>
    <p:sldId id="436" r:id="rId11"/>
    <p:sldId id="437" r:id="rId12"/>
    <p:sldId id="438" r:id="rId13"/>
    <p:sldId id="482" r:id="rId14"/>
    <p:sldId id="480" r:id="rId15"/>
    <p:sldId id="481" r:id="rId16"/>
    <p:sldId id="441" r:id="rId17"/>
    <p:sldId id="483" r:id="rId18"/>
    <p:sldId id="432" r:id="rId19"/>
    <p:sldId id="427" r:id="rId20"/>
    <p:sldId id="443" r:id="rId21"/>
    <p:sldId id="425" r:id="rId22"/>
    <p:sldId id="484" r:id="rId23"/>
    <p:sldId id="373" r:id="rId24"/>
    <p:sldId id="284" r:id="rId25"/>
    <p:sldId id="385" r:id="rId26"/>
    <p:sldId id="386" r:id="rId27"/>
    <p:sldId id="485" r:id="rId28"/>
    <p:sldId id="447" r:id="rId29"/>
    <p:sldId id="472" r:id="rId30"/>
    <p:sldId id="444" r:id="rId31"/>
    <p:sldId id="486" r:id="rId32"/>
    <p:sldId id="445" r:id="rId33"/>
    <p:sldId id="491" r:id="rId34"/>
    <p:sldId id="446" r:id="rId35"/>
    <p:sldId id="405" r:id="rId36"/>
    <p:sldId id="387" r:id="rId37"/>
    <p:sldId id="464" r:id="rId38"/>
    <p:sldId id="469" r:id="rId39"/>
    <p:sldId id="470" r:id="rId40"/>
    <p:sldId id="452" r:id="rId41"/>
    <p:sldId id="487" r:id="rId42"/>
    <p:sldId id="453" r:id="rId43"/>
    <p:sldId id="454" r:id="rId44"/>
    <p:sldId id="455" r:id="rId45"/>
    <p:sldId id="456" r:id="rId46"/>
    <p:sldId id="488" r:id="rId47"/>
    <p:sldId id="477" r:id="rId48"/>
    <p:sldId id="466" r:id="rId49"/>
    <p:sldId id="467" r:id="rId50"/>
    <p:sldId id="457" r:id="rId51"/>
    <p:sldId id="489" r:id="rId52"/>
    <p:sldId id="492" r:id="rId53"/>
    <p:sldId id="473" r:id="rId54"/>
    <p:sldId id="476" r:id="rId55"/>
    <p:sldId id="474" r:id="rId56"/>
    <p:sldId id="475" r:id="rId57"/>
    <p:sldId id="468" r:id="rId58"/>
    <p:sldId id="301" r:id="rId59"/>
    <p:sldId id="428" r:id="rId60"/>
    <p:sldId id="429" r:id="rId61"/>
    <p:sldId id="303" r:id="rId62"/>
    <p:sldId id="490" r:id="rId63"/>
    <p:sldId id="430" r:id="rId64"/>
    <p:sldId id="312" r:id="rId65"/>
    <p:sldId id="493" r:id="rId66"/>
  </p:sldIdLst>
  <p:sldSz cx="9144000" cy="6858000" type="screen4x3"/>
  <p:notesSz cx="6794500" cy="9906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9F0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édio 2 - Ênfas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E171933-4619-4E11-9A3F-F7608DF75F80}" styleName="Estilo Médio 1 - Ênfas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AF606853-7671-496A-8E4F-DF71F8EC918B}" styleName="Estilo Escuro 1 - Ênfase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4995" autoAdjust="0"/>
    <p:restoredTop sz="78581" autoAdjust="0"/>
  </p:normalViewPr>
  <p:slideViewPr>
    <p:cSldViewPr>
      <p:cViewPr varScale="1">
        <p:scale>
          <a:sx n="87" d="100"/>
          <a:sy n="87" d="100"/>
        </p:scale>
        <p:origin x="-1194" y="-72"/>
      </p:cViewPr>
      <p:guideLst>
        <p:guide orient="horz" pos="2160"/>
        <p:guide pos="2880"/>
      </p:guideLst>
    </p:cSldViewPr>
  </p:slideViewPr>
  <p:notesTextViewPr>
    <p:cViewPr>
      <p:scale>
        <a:sx n="1" d="1"/>
        <a:sy n="1" d="1"/>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8100" y="0"/>
            <a:ext cx="2944813" cy="495300"/>
          </a:xfrm>
          <a:prstGeom prst="rect">
            <a:avLst/>
          </a:prstGeom>
        </p:spPr>
        <p:txBody>
          <a:bodyPr vert="horz" lIns="91440" tIns="45720" rIns="91440" bIns="45720" rtlCol="0"/>
          <a:lstStyle>
            <a:lvl1pPr algn="r">
              <a:defRPr sz="1200"/>
            </a:lvl1pPr>
          </a:lstStyle>
          <a:p>
            <a:fld id="{8AA1E42D-F18B-44E2-9252-E01CB7CBC148}" type="datetimeFigureOut">
              <a:rPr lang="en-GB" smtClean="0"/>
              <a:pPr/>
              <a:t>13/03/2019</a:t>
            </a:fld>
            <a:endParaRPr lang="en-GB"/>
          </a:p>
        </p:txBody>
      </p:sp>
      <p:sp>
        <p:nvSpPr>
          <p:cNvPr id="4" name="Footer Placeholder 3"/>
          <p:cNvSpPr>
            <a:spLocks noGrp="1"/>
          </p:cNvSpPr>
          <p:nvPr>
            <p:ph type="ftr" sz="quarter" idx="2"/>
          </p:nvPr>
        </p:nvSpPr>
        <p:spPr>
          <a:xfrm>
            <a:off x="0" y="9409113"/>
            <a:ext cx="2944813"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8100" y="9409113"/>
            <a:ext cx="2944813" cy="495300"/>
          </a:xfrm>
          <a:prstGeom prst="rect">
            <a:avLst/>
          </a:prstGeom>
        </p:spPr>
        <p:txBody>
          <a:bodyPr vert="horz" lIns="91440" tIns="45720" rIns="91440" bIns="45720" rtlCol="0" anchor="b"/>
          <a:lstStyle>
            <a:lvl1pPr algn="r">
              <a:defRPr sz="1200"/>
            </a:lvl1pPr>
          </a:lstStyle>
          <a:p>
            <a:fld id="{705E79FB-3E02-4F6F-BE89-3A6CB194C750}" type="slidenum">
              <a:rPr lang="en-GB" smtClean="0"/>
              <a:pPr/>
              <a:t>‹nº›</a:t>
            </a:fld>
            <a:endParaRPr lang="en-GB"/>
          </a:p>
        </p:txBody>
      </p:sp>
    </p:spTree>
    <p:extLst>
      <p:ext uri="{BB962C8B-B14F-4D97-AF65-F5344CB8AC3E}">
        <p14:creationId xmlns:p14="http://schemas.microsoft.com/office/powerpoint/2010/main" val="29243051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pPr>
              <a:defRPr/>
            </a:pPr>
            <a:endParaRPr lang="sv-SE"/>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smtClean="0"/>
            </a:lvl1pPr>
          </a:lstStyle>
          <a:p>
            <a:pPr>
              <a:defRPr/>
            </a:pPr>
            <a:fld id="{094E9E44-9589-41DE-8BCE-103B5BBB2422}" type="datetimeFigureOut">
              <a:rPr lang="sv-SE"/>
              <a:pPr>
                <a:defRPr/>
              </a:pPr>
              <a:t>2019-03-13</a:t>
            </a:fld>
            <a:endParaRPr lang="sv-SE"/>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pPr lvl="0"/>
            <a:endParaRPr lang="sv-SE" noProof="0"/>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sv-SE" noProof="0"/>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pPr>
              <a:defRPr/>
            </a:pPr>
            <a:endParaRPr lang="sv-SE"/>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smtClean="0"/>
            </a:lvl1pPr>
          </a:lstStyle>
          <a:p>
            <a:pPr>
              <a:defRPr/>
            </a:pPr>
            <a:fld id="{BB0BF72E-7E07-49FA-9CF9-C9C2AE3AE8F8}" type="slidenum">
              <a:rPr lang="sv-SE"/>
              <a:pPr>
                <a:defRPr/>
              </a:pPr>
              <a:t>‹nº›</a:t>
            </a:fld>
            <a:endParaRPr lang="sv-SE"/>
          </a:p>
        </p:txBody>
      </p:sp>
    </p:spTree>
    <p:extLst>
      <p:ext uri="{BB962C8B-B14F-4D97-AF65-F5344CB8AC3E}">
        <p14:creationId xmlns:p14="http://schemas.microsoft.com/office/powerpoint/2010/main" val="188742491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audio1.spanishdict.com/audio?lang=es&amp;text=control-de-operaciones-bien-conocidas-de-bajo-riesgo"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audio1.spanishdict.com/audio?lang=es&amp;text=la-medici%C3%B3n-tiene-que-restar-compensar-la-actividad-natural"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audio1.spanishdict.com/audio?lang=es&amp;text=c%C3%B3mo-afectan-las-diferencias-de-temperatura-yo-presi%C3%B3n-a-la-medici%C3%B3n-por-qu%C3%A9-se-debe-ajustar-el-caudal-de-muestreo"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audio1.spanishdict.com/audio?lang=es&amp;text=el-nivel-de-alarma-se-puede-configurar-en-dacs-o-dac-hs" TargetMode="External"/><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audio1.spanishdict.com/audio?lang=es&amp;text=todos-los-equipos-defectuosos-deben-ser-retirados-del-servicio-y-ser-etiquetados-para-mantenimiento-y-recalibraci%C3%B3n" TargetMode="External"/><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audio1.spanishdict.com/audio?lang=es&amp;text=todas-las-instalaciones-nucleares-manejan-una-gama-de-radionucleidos-y-el-control-de-aire-es-necesario"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udio1.spanishdict.com/audio?lang=es&amp;text=en-el-caso-de-la-planta-de-enriquecimiento-de-uranio-uf6-se-utiliza-en-centr%C3%ADfugas-para-mejorar-la-concentraci%C3%B3n-de-235u"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audio1.spanishdict.com/audio?lang=es&amp;text=durante-la-miner%C3%ADa-y-el-fresado-de-uranio-natural-hay-muchos-radiois%C3%B3topos-emisores-de-alfa-y-beta-presentes"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580E74-EF90-4D90-BB82-2B9978C46212}" type="slidenum">
              <a:rPr lang="sv-SE"/>
              <a:pPr/>
              <a:t>2</a:t>
            </a:fld>
            <a:endParaRPr lang="sv-SE" dirty="0"/>
          </a:p>
        </p:txBody>
      </p:sp>
    </p:spTree>
    <p:extLst>
      <p:ext uri="{BB962C8B-B14F-4D97-AF65-F5344CB8AC3E}">
        <p14:creationId xmlns:p14="http://schemas.microsoft.com/office/powerpoint/2010/main" val="2000939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CDA es útil para:</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   controlar la exposición interna sugiriendo el límite de tiempo de trabajo;</a:t>
            </a:r>
          </a:p>
          <a:p>
            <a:r>
              <a:rPr lang="es-ES_tradnl" sz="1200" b="0" i="0" kern="1200" dirty="0">
                <a:solidFill>
                  <a:schemeClr val="tx1"/>
                </a:solidFill>
                <a:effectLst/>
                <a:latin typeface="+mn-lt"/>
                <a:ea typeface="+mn-ea"/>
                <a:cs typeface="+mn-cs"/>
              </a:rPr>
              <a:t>•   recomendar el equipo de protección personal adecuado;</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verificar el correcto funcionamiento de los sistemas de ventilación y contención</a:t>
            </a:r>
          </a:p>
          <a:p>
            <a:pPr marL="0" indent="0">
              <a:buFont typeface="Arial" panose="020B0604020202020204" pitchFamily="34" charset="0"/>
              <a:buNone/>
            </a:pPr>
            <a:endParaRPr lang="es-ES_tradnl" sz="1200" b="0" i="0" kern="1200" dirty="0">
              <a:solidFill>
                <a:schemeClr val="tx1"/>
              </a:solidFill>
              <a:effectLst/>
              <a:latin typeface="+mn-lt"/>
              <a:ea typeface="+mn-ea"/>
              <a:cs typeface="+mn-cs"/>
            </a:endParaRPr>
          </a:p>
          <a:p>
            <a:pPr marL="0" indent="0">
              <a:buFont typeface="Arial" panose="020B0604020202020204" pitchFamily="34" charset="0"/>
              <a:buNone/>
            </a:pPr>
            <a:r>
              <a:rPr lang="es-ES_tradnl" sz="1200" b="0" i="0" kern="1200" dirty="0">
                <a:solidFill>
                  <a:schemeClr val="tx1"/>
                </a:solidFill>
                <a:effectLst/>
                <a:latin typeface="+mn-lt"/>
                <a:ea typeface="+mn-ea"/>
                <a:cs typeface="+mn-cs"/>
              </a:rPr>
              <a:t>Respiración humana: </a:t>
            </a:r>
            <a:r>
              <a:rPr lang="es-ES" dirty="0"/>
              <a:t>https://www.youtube.com/watch?v=72OP03QOpXw</a:t>
            </a:r>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13</a:t>
            </a:fld>
            <a:endParaRPr lang="sv-SE"/>
          </a:p>
        </p:txBody>
      </p:sp>
    </p:spTree>
    <p:extLst>
      <p:ext uri="{BB962C8B-B14F-4D97-AF65-F5344CB8AC3E}">
        <p14:creationId xmlns:p14="http://schemas.microsoft.com/office/powerpoint/2010/main" val="1328631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sz="1200" b="0" i="0" kern="1200" dirty="0">
                <a:solidFill>
                  <a:schemeClr val="tx1"/>
                </a:solidFill>
                <a:effectLst/>
                <a:latin typeface="+mn-lt"/>
                <a:ea typeface="+mn-ea"/>
                <a:cs typeface="+mn-cs"/>
              </a:rPr>
              <a:t>* AMAD (m) es el diámetro aerodinámico de la mediana de actividad (AMAD) . 50% de alguna cantidad de un aerosol se asocia con partículas más pequeñas que el AMAD, y 50% de la cantidad se asocia con partículas más grandes que el AMAD.</a:t>
            </a:r>
            <a:endParaRPr lang="pt-BR" dirty="0"/>
          </a:p>
          <a:p>
            <a:endParaRPr lang="pt-BR" dirty="0"/>
          </a:p>
          <a:p>
            <a:r>
              <a:rPr lang="es-ES" sz="1200" b="0" i="0" kern="1200" dirty="0">
                <a:solidFill>
                  <a:schemeClr val="tx1"/>
                </a:solidFill>
                <a:effectLst/>
                <a:latin typeface="+mn-lt"/>
                <a:ea typeface="+mn-ea"/>
                <a:cs typeface="+mn-cs"/>
              </a:rPr>
              <a:t>En dosimetría interna se lo utiliza como un medio para simplificar la distribución real de los diámetros aerodinámicos de un aerosol.</a:t>
            </a:r>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14</a:t>
            </a:fld>
            <a:endParaRPr lang="sv-SE"/>
          </a:p>
        </p:txBody>
      </p:sp>
    </p:spTree>
    <p:extLst>
      <p:ext uri="{BB962C8B-B14F-4D97-AF65-F5344CB8AC3E}">
        <p14:creationId xmlns:p14="http://schemas.microsoft.com/office/powerpoint/2010/main" val="1017219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El CDA-h indica la actividad volumétrica promediada durante el tiempo de muestreo.</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En contraste con DAC, el DAC-h tiene en cuenta no sólo la concentración del </a:t>
            </a:r>
            <a:r>
              <a:rPr lang="es-ES_tradnl" sz="1200" b="0" i="0" kern="1200" dirty="0" err="1">
                <a:solidFill>
                  <a:schemeClr val="tx1"/>
                </a:solidFill>
                <a:effectLst/>
                <a:latin typeface="+mn-lt"/>
                <a:ea typeface="+mn-ea"/>
                <a:cs typeface="+mn-cs"/>
              </a:rPr>
              <a:t>radionucleido</a:t>
            </a:r>
            <a:r>
              <a:rPr lang="es-ES_tradnl" sz="1200" b="0" i="0" kern="1200" dirty="0">
                <a:solidFill>
                  <a:schemeClr val="tx1"/>
                </a:solidFill>
                <a:effectLst/>
                <a:latin typeface="+mn-lt"/>
                <a:ea typeface="+mn-ea"/>
                <a:cs typeface="+mn-cs"/>
              </a:rPr>
              <a:t> en el aire (DAC), sino también el tiempo que el individuo fue expuesto permitiendo estimar la dosis.</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De acuerdo con el límite de dosis efectiva estipulado por el ICRP-103, si un trabajador es expuesto a 1 CDA-h, recibirá la dosis de 10 μSv.</a:t>
            </a:r>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15</a:t>
            </a:fld>
            <a:endParaRPr lang="sv-SE"/>
          </a:p>
        </p:txBody>
      </p:sp>
    </p:spTree>
    <p:extLst>
      <p:ext uri="{BB962C8B-B14F-4D97-AF65-F5344CB8AC3E}">
        <p14:creationId xmlns:p14="http://schemas.microsoft.com/office/powerpoint/2010/main" val="2988540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lnSpc>
                <a:spcPct val="90000"/>
              </a:lnSpc>
              <a:buFontTx/>
              <a:buNone/>
            </a:pPr>
            <a:r>
              <a:rPr lang="es-ES_tradnl" sz="1200" b="0" i="0" kern="1200" dirty="0">
                <a:solidFill>
                  <a:schemeClr val="tx1"/>
                </a:solidFill>
                <a:effectLst/>
                <a:latin typeface="Times New Roman" pitchFamily="18" charset="0"/>
                <a:ea typeface="+mn-ea"/>
                <a:cs typeface="+mn-cs"/>
              </a:rPr>
              <a:t>Existen dos tipos de muestreo y medición:</a:t>
            </a:r>
            <a:endParaRPr lang="es-ES" altLang="es-ES_tradnl" sz="1200" dirty="0"/>
          </a:p>
          <a:p>
            <a:pPr>
              <a:lnSpc>
                <a:spcPct val="90000"/>
              </a:lnSpc>
              <a:buFontTx/>
              <a:buNone/>
            </a:pPr>
            <a:endParaRPr lang="es-ES" altLang="es-ES_tradnl" sz="1200" dirty="0"/>
          </a:p>
          <a:p>
            <a:pPr marL="171450" indent="-171450">
              <a:lnSpc>
                <a:spcPct val="90000"/>
              </a:lnSpc>
              <a:buFont typeface="Arial" panose="020B0604020202020204" pitchFamily="34" charset="0"/>
              <a:buChar char="•"/>
            </a:pPr>
            <a:r>
              <a:rPr lang="es-ES" altLang="es-ES_tradnl" sz="1200" dirty="0"/>
              <a:t>Muestreo y medición retardada o diferida (MMD).</a:t>
            </a:r>
          </a:p>
          <a:p>
            <a:pPr marL="171450" indent="-171450" algn="just">
              <a:lnSpc>
                <a:spcPct val="90000"/>
              </a:lnSpc>
              <a:buFont typeface="Arial" panose="020B0604020202020204" pitchFamily="34" charset="0"/>
              <a:buChar char="•"/>
            </a:pPr>
            <a:r>
              <a:rPr lang="es-ES" altLang="es-ES_tradnl" sz="1200" dirty="0"/>
              <a:t>Muestreo y medición en tiempo real (MMTR).</a:t>
            </a:r>
          </a:p>
          <a:p>
            <a:pPr marL="171450" indent="-171450" algn="just">
              <a:lnSpc>
                <a:spcPct val="90000"/>
              </a:lnSpc>
              <a:buFont typeface="Arial" panose="020B0604020202020204" pitchFamily="34" charset="0"/>
              <a:buChar char="•"/>
            </a:pPr>
            <a:endParaRPr lang="es-ES" altLang="es-ES_tradnl" sz="1200" dirty="0"/>
          </a:p>
          <a:p>
            <a:pPr marL="0" marR="0" indent="0" algn="l" defTabSz="914400" rtl="0" eaLnBrk="1" fontAlgn="base" latinLnBrk="0" hangingPunct="1">
              <a:lnSpc>
                <a:spcPct val="100000"/>
              </a:lnSpc>
              <a:spcBef>
                <a:spcPct val="30000"/>
              </a:spcBef>
              <a:spcAft>
                <a:spcPct val="0"/>
              </a:spcAft>
              <a:buClrTx/>
              <a:buSzTx/>
              <a:buFontTx/>
              <a:buNone/>
              <a:tabLst/>
              <a:defRPr/>
            </a:pPr>
            <a:r>
              <a:rPr lang="es-ES_tradnl" sz="1200" b="0" i="0" kern="1200" dirty="0">
                <a:solidFill>
                  <a:schemeClr val="tx1"/>
                </a:solidFill>
                <a:effectLst/>
                <a:latin typeface="+mn-lt"/>
                <a:ea typeface="+mn-ea"/>
                <a:cs typeface="+mn-cs"/>
              </a:rPr>
              <a:t>Objetivos de m</a:t>
            </a:r>
            <a:r>
              <a:rPr lang="es-ES" sz="1200" dirty="0"/>
              <a:t>edición diferida o “a posteriori¨ </a:t>
            </a:r>
            <a:r>
              <a:rPr lang="es-ES_tradnl" sz="1200" b="0" i="0" kern="1200" dirty="0">
                <a:solidFill>
                  <a:schemeClr val="tx1"/>
                </a:solidFill>
                <a:effectLst/>
                <a:latin typeface="+mn-lt"/>
                <a:ea typeface="+mn-ea"/>
                <a:cs typeface="+mn-cs"/>
              </a:rPr>
              <a:t>:</a:t>
            </a:r>
          </a:p>
          <a:p>
            <a:pPr marL="0" marR="0" indent="0" algn="l" defTabSz="914400" rtl="0" eaLnBrk="1" fontAlgn="base" latinLnBrk="0" hangingPunct="1">
              <a:lnSpc>
                <a:spcPct val="100000"/>
              </a:lnSpc>
              <a:spcBef>
                <a:spcPct val="30000"/>
              </a:spcBef>
              <a:spcAft>
                <a:spcPct val="0"/>
              </a:spcAft>
              <a:buClrTx/>
              <a:buSzTx/>
              <a:buFontTx/>
              <a:buNone/>
              <a:tabLst/>
              <a:defRPr/>
            </a:pPr>
            <a:endParaRPr lang="es-ES_tradnl" sz="1200" b="0" i="0" kern="1200" dirty="0">
              <a:solidFill>
                <a:schemeClr val="tx1"/>
              </a:solidFill>
              <a:effectLst/>
              <a:latin typeface="+mn-lt"/>
              <a:ea typeface="+mn-ea"/>
              <a:cs typeface="+mn-cs"/>
            </a:endParaRP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s-ES_tradnl" sz="1200" b="0" i="0" kern="1200" dirty="0">
                <a:solidFill>
                  <a:schemeClr val="tx1"/>
                </a:solidFill>
                <a:effectLst/>
                <a:latin typeface="+mn-lt"/>
                <a:ea typeface="+mn-ea"/>
                <a:cs typeface="+mn-cs"/>
              </a:rPr>
              <a:t>Detectar liberaciones crónicas de bajo nivel de contenedores (campanas extractoras);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s-ES_tradnl" sz="1200" b="0" i="0" kern="1200" dirty="0">
                <a:solidFill>
                  <a:schemeClr val="tx1"/>
                </a:solidFill>
                <a:effectLst/>
                <a:latin typeface="+mn-lt"/>
                <a:ea typeface="+mn-ea"/>
                <a:cs typeface="+mn-cs"/>
              </a:rPr>
              <a:t>detectar la </a:t>
            </a:r>
            <a:r>
              <a:rPr lang="es-ES_tradnl" sz="1200" b="0" i="0" kern="1200" dirty="0" err="1">
                <a:solidFill>
                  <a:schemeClr val="tx1"/>
                </a:solidFill>
                <a:effectLst/>
                <a:latin typeface="+mn-lt"/>
                <a:ea typeface="+mn-ea"/>
                <a:cs typeface="+mn-cs"/>
              </a:rPr>
              <a:t>resuspensión</a:t>
            </a:r>
            <a:r>
              <a:rPr lang="es-ES_tradnl" sz="1200" b="0" i="0" kern="1200" dirty="0">
                <a:solidFill>
                  <a:schemeClr val="tx1"/>
                </a:solidFill>
                <a:effectLst/>
                <a:latin typeface="+mn-lt"/>
                <a:ea typeface="+mn-ea"/>
                <a:cs typeface="+mn-cs"/>
              </a:rPr>
              <a:t> de la contaminación superficial;</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control de operaciones bien conocidas y de bajo riesgo;</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utilizado para establecer tendencias, permite tomar medidas tempranas para evitar dosis internas.</a:t>
            </a:r>
          </a:p>
          <a:p>
            <a:pPr marL="0" indent="0" algn="just">
              <a:lnSpc>
                <a:spcPct val="90000"/>
              </a:lnSpc>
              <a:buFont typeface="Arial" panose="020B0604020202020204" pitchFamily="34" charset="0"/>
              <a:buNone/>
            </a:pPr>
            <a:endParaRPr lang="es-ES" altLang="es-ES_tradnl" sz="1200" dirty="0"/>
          </a:p>
          <a:p>
            <a:pPr marL="0" indent="0" algn="just">
              <a:lnSpc>
                <a:spcPct val="90000"/>
              </a:lnSpc>
              <a:buFont typeface="Arial" panose="020B0604020202020204" pitchFamily="34" charset="0"/>
              <a:buNone/>
            </a:pPr>
            <a:r>
              <a:rPr lang="es-ES_tradnl" sz="1200" b="0" i="0" kern="1200" dirty="0">
                <a:solidFill>
                  <a:schemeClr val="tx1"/>
                </a:solidFill>
                <a:effectLst/>
                <a:latin typeface="+mn-lt"/>
                <a:ea typeface="+mn-ea"/>
                <a:cs typeface="+mn-cs"/>
              </a:rPr>
              <a:t>La medición en tiempo real también incluye:</a:t>
            </a:r>
          </a:p>
          <a:p>
            <a:endParaRPr lang="es-ES_tradnl"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Proporcionar un alerta rápido a los fallos en el control y la contención;</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iniciar acciones inmediatas para mitigar el daño a los trabajadores o al área de trabajo, y</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confirmar que las condiciones de trabajo son satisfactorias.</a:t>
            </a:r>
          </a:p>
          <a:p>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16</a:t>
            </a:fld>
            <a:endParaRPr lang="sv-SE"/>
          </a:p>
        </p:txBody>
      </p:sp>
    </p:spTree>
    <p:extLst>
      <p:ext uri="{BB962C8B-B14F-4D97-AF65-F5344CB8AC3E}">
        <p14:creationId xmlns:p14="http://schemas.microsoft.com/office/powerpoint/2010/main" val="1865392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endParaRPr lang="es-ES_tradnl" sz="1200" b="0" i="0" kern="1200" dirty="0">
              <a:solidFill>
                <a:schemeClr val="tx1"/>
              </a:solidFill>
              <a:effectLst/>
              <a:latin typeface="+mn-lt"/>
              <a:ea typeface="+mn-ea"/>
              <a:cs typeface="+mn-cs"/>
            </a:endParaRPr>
          </a:p>
          <a:p>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17</a:t>
            </a:fld>
            <a:endParaRPr lang="sv-SE"/>
          </a:p>
        </p:txBody>
      </p:sp>
    </p:spTree>
    <p:extLst>
      <p:ext uri="{BB962C8B-B14F-4D97-AF65-F5344CB8AC3E}">
        <p14:creationId xmlns:p14="http://schemas.microsoft.com/office/powerpoint/2010/main" val="449508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El objetivo principal de la monitorización en tiempo real del aire (MTR) es proporcionar mediciones en tiempo real de la concentración de actividad en la instalación y la chimenea</a:t>
            </a:r>
            <a:r>
              <a:rPr lang="es-ES_tradnl" sz="1200" b="0" i="0" kern="1200" baseline="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para asegurar que las liberaciones estén dentro de los límites autorizados.</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Se ha comprobado experimentalmente que la contaminación del aire en las áreas de trabajo sigue una distribución log-normal. En este caso, la tentativa de estimar la actividad aérea mediante una  muestra “grab” o “muestra puntual” subestimará seriamente la verdadera concentración.</a:t>
            </a:r>
          </a:p>
          <a:p>
            <a:endParaRPr lang="es-ES_tradnl" sz="1200" b="0" i="0" kern="1200" dirty="0">
              <a:solidFill>
                <a:schemeClr val="tx1"/>
              </a:solidFill>
              <a:effectLst/>
              <a:latin typeface="+mn-lt"/>
              <a:ea typeface="+mn-ea"/>
              <a:cs typeface="+mn-cs"/>
            </a:endParaRPr>
          </a:p>
          <a:p>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20</a:t>
            </a:fld>
            <a:endParaRPr lang="sv-SE"/>
          </a:p>
        </p:txBody>
      </p:sp>
    </p:spTree>
    <p:extLst>
      <p:ext uri="{BB962C8B-B14F-4D97-AF65-F5344CB8AC3E}">
        <p14:creationId xmlns:p14="http://schemas.microsoft.com/office/powerpoint/2010/main" val="33987362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dirty="0"/>
          </a:p>
        </p:txBody>
      </p:sp>
      <p:sp>
        <p:nvSpPr>
          <p:cNvPr id="43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0816FAB-67EB-45DA-8AA8-B7FCACB7224A}" type="slidenum">
              <a:rPr lang="en-US" altLang="en-US">
                <a:latin typeface="Arial" charset="0"/>
              </a:rPr>
              <a:pPr/>
              <a:t>28</a:t>
            </a:fld>
            <a:endParaRPr lang="en-US" altLang="en-US" dirty="0">
              <a:latin typeface="Arial" charset="0"/>
            </a:endParaRPr>
          </a:p>
        </p:txBody>
      </p:sp>
    </p:spTree>
    <p:extLst>
      <p:ext uri="{BB962C8B-B14F-4D97-AF65-F5344CB8AC3E}">
        <p14:creationId xmlns:p14="http://schemas.microsoft.com/office/powerpoint/2010/main" val="12024564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mn-lt"/>
                <a:ea typeface="+mn-ea"/>
                <a:cs typeface="+mn-cs"/>
              </a:rPr>
              <a:t>Las muestras (filtros) se cuentan utilizando el mismo tipo de equipo utilizado para la prueba de contaminación de superficie – contador proporcional, centelleadores con tubo fotomultiplicador o detectores de silicio de área grande.</a:t>
            </a:r>
            <a:endParaRPr lang="en-US"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29</a:t>
            </a:fld>
            <a:endParaRPr lang="sv-SE"/>
          </a:p>
        </p:txBody>
      </p:sp>
    </p:spTree>
    <p:extLst>
      <p:ext uri="{BB962C8B-B14F-4D97-AF65-F5344CB8AC3E}">
        <p14:creationId xmlns:p14="http://schemas.microsoft.com/office/powerpoint/2010/main" val="33006676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La concentración de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naturales en el aire, como radón y sus productos de desintegración, variará con respecto al tiempo, clima y ventilación.</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A la medición se le debe restar el valor de la actividad natural.</a:t>
            </a:r>
          </a:p>
          <a:p>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r>
              <a:rPr lang="es-ES_tradnl" sz="1200" b="0" i="0" kern="1200" dirty="0">
                <a:solidFill>
                  <a:schemeClr val="tx1"/>
                </a:solidFill>
                <a:effectLst/>
                <a:latin typeface="+mn-lt"/>
                <a:ea typeface="+mn-ea"/>
                <a:cs typeface="+mn-cs"/>
              </a:rPr>
              <a:t>En áreas de trabajo ventiladas con el aire filtrado, la actividad volumétrica alfa y beta de los productos del decaimiento del radón está en el rango de 20 - 40 Bq/m</a:t>
            </a:r>
            <a:r>
              <a:rPr lang="es-ES_tradnl" sz="1200" b="0" i="0" kern="1200" baseline="30000" dirty="0">
                <a:solidFill>
                  <a:schemeClr val="tx1"/>
                </a:solidFill>
                <a:effectLst/>
                <a:latin typeface="+mn-lt"/>
                <a:ea typeface="+mn-ea"/>
                <a:cs typeface="+mn-cs"/>
              </a:rPr>
              <a:t>3</a:t>
            </a:r>
            <a:r>
              <a:rPr lang="es-ES_tradnl" sz="1200" b="0" i="0" kern="1200" baseline="0" dirty="0">
                <a:solidFill>
                  <a:schemeClr val="tx1"/>
                </a:solidFill>
                <a:effectLst/>
                <a:latin typeface="+mn-lt"/>
                <a:ea typeface="+mn-ea"/>
                <a:cs typeface="+mn-cs"/>
              </a:rPr>
              <a:t>,</a:t>
            </a:r>
            <a:r>
              <a:rPr lang="es-ES_tradnl" sz="1200" b="0" i="0" kern="1200" baseline="3000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que es 200 veces el valor de CDA para </a:t>
            </a:r>
            <a:r>
              <a:rPr lang="es-ES_tradnl" sz="1200" b="0" i="0" kern="1200" baseline="30000" dirty="0">
                <a:solidFill>
                  <a:schemeClr val="tx1"/>
                </a:solidFill>
                <a:effectLst/>
                <a:latin typeface="+mn-lt"/>
                <a:ea typeface="+mn-ea"/>
                <a:cs typeface="+mn-cs"/>
              </a:rPr>
              <a:t>239</a:t>
            </a:r>
            <a:r>
              <a:rPr lang="es-ES_tradnl" sz="1200" b="0" i="0" kern="1200" dirty="0">
                <a:solidFill>
                  <a:schemeClr val="tx1"/>
                </a:solidFill>
                <a:effectLst/>
                <a:latin typeface="+mn-lt"/>
                <a:ea typeface="+mn-ea"/>
                <a:cs typeface="+mn-cs"/>
              </a:rPr>
              <a:t>PuO</a:t>
            </a:r>
            <a:r>
              <a:rPr lang="es-ES_tradnl" sz="1200" b="0" i="0" kern="1200" baseline="-25000" dirty="0">
                <a:solidFill>
                  <a:schemeClr val="tx1"/>
                </a:solidFill>
                <a:effectLst/>
                <a:latin typeface="+mn-lt"/>
                <a:ea typeface="+mn-ea"/>
                <a:cs typeface="+mn-cs"/>
              </a:rPr>
              <a:t>2.</a:t>
            </a:r>
          </a:p>
          <a:p>
            <a:endParaRPr lang="es-ES_tradnl" sz="1200" b="0" i="0" kern="1200" baseline="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 influencia en la medición beta es mucho menor debido a la dosis más baja correspondiente por incorporación unitaria de emisores beta.</a:t>
            </a:r>
          </a:p>
          <a:p>
            <a:endParaRPr lang="es-ES_tradnl" sz="1200" b="0" i="0" kern="1200" baseline="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Un alto número de cambios de aire por hora puede reducir significativamente  la concentración de los productos de decaimiento del radón y del </a:t>
            </a:r>
            <a:r>
              <a:rPr lang="es-ES_tradnl" sz="1200" b="0" i="0" strike="noStrike" kern="1200" dirty="0">
                <a:solidFill>
                  <a:schemeClr val="tx1"/>
                </a:solidFill>
                <a:effectLst/>
                <a:latin typeface="+mn-lt"/>
                <a:ea typeface="+mn-ea"/>
                <a:cs typeface="+mn-cs"/>
              </a:rPr>
              <a:t>torón</a:t>
            </a:r>
            <a:r>
              <a:rPr lang="es-ES_tradnl" sz="1200" b="0" i="0" kern="1200" dirty="0">
                <a:solidFill>
                  <a:schemeClr val="tx1"/>
                </a:solidFill>
                <a:effectLst/>
                <a:latin typeface="+mn-lt"/>
                <a:ea typeface="+mn-ea"/>
                <a:cs typeface="+mn-cs"/>
              </a:rPr>
              <a:t>.</a:t>
            </a:r>
            <a:endParaRPr lang="es-ES_tradnl" sz="1200" b="0" i="0" kern="1200" baseline="0" dirty="0">
              <a:solidFill>
                <a:schemeClr val="tx1"/>
              </a:solidFill>
              <a:effectLst/>
              <a:latin typeface="+mn-lt"/>
              <a:ea typeface="+mn-ea"/>
              <a:cs typeface="+mn-cs"/>
            </a:endParaRPr>
          </a:p>
          <a:p>
            <a:endParaRPr lang="es-ES" baseline="30000"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30</a:t>
            </a:fld>
            <a:endParaRPr lang="sv-SE"/>
          </a:p>
        </p:txBody>
      </p:sp>
    </p:spTree>
    <p:extLst>
      <p:ext uri="{BB962C8B-B14F-4D97-AF65-F5344CB8AC3E}">
        <p14:creationId xmlns:p14="http://schemas.microsoft.com/office/powerpoint/2010/main" val="7857072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_tradnl" sz="1200" b="0" i="0" kern="1200" dirty="0">
                <a:solidFill>
                  <a:schemeClr val="tx1"/>
                </a:solidFill>
                <a:effectLst/>
                <a:latin typeface="+mn-lt"/>
                <a:ea typeface="+mn-ea"/>
                <a:cs typeface="+mn-cs"/>
              </a:rPr>
              <a:t>Dos métodos de compensación:</a:t>
            </a:r>
          </a:p>
          <a:p>
            <a:pPr>
              <a:spcBef>
                <a:spcPct val="0"/>
              </a:spcBef>
            </a:pPr>
            <a:endParaRPr lang="es-ES_tradnl" altLang="en-US" sz="1200" b="0" i="0" kern="1200" dirty="0">
              <a:solidFill>
                <a:schemeClr val="tx1"/>
              </a:solidFill>
              <a:effectLst/>
              <a:latin typeface="+mn-lt"/>
              <a:ea typeface="+mn-ea"/>
              <a:cs typeface="+mn-cs"/>
            </a:endParaRPr>
          </a:p>
          <a:p>
            <a:pPr marL="228600" indent="-228600">
              <a:spcBef>
                <a:spcPct val="0"/>
              </a:spcBef>
              <a:buAutoNum type="arabicParenR"/>
            </a:pPr>
            <a:r>
              <a:rPr lang="es-ES_tradnl" sz="1200" b="0" i="0" kern="1200" dirty="0">
                <a:solidFill>
                  <a:schemeClr val="tx1"/>
                </a:solidFill>
                <a:effectLst/>
                <a:latin typeface="+mn-lt"/>
                <a:ea typeface="+mn-ea"/>
                <a:cs typeface="+mn-cs"/>
              </a:rPr>
              <a:t>Dejar que los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en el filtro se desintegren antes de contar. Esto puede requerir horas o días de tiempo de espera.</a:t>
            </a:r>
          </a:p>
          <a:p>
            <a:pPr marL="228600" indent="-228600">
              <a:spcBef>
                <a:spcPct val="0"/>
              </a:spcBef>
              <a:buAutoNum type="arabicParenR"/>
            </a:pPr>
            <a:endParaRPr lang="es-ES_tradnl" altLang="en-US" sz="1200" b="0" i="0" kern="1200" dirty="0">
              <a:solidFill>
                <a:schemeClr val="tx1"/>
              </a:solidFill>
              <a:effectLst/>
              <a:latin typeface="+mn-lt"/>
              <a:ea typeface="+mn-ea"/>
              <a:cs typeface="+mn-cs"/>
            </a:endParaRPr>
          </a:p>
          <a:p>
            <a:pPr marL="228600" indent="-228600">
              <a:spcBef>
                <a:spcPct val="0"/>
              </a:spcBef>
              <a:buAutoNum type="arabicParenR"/>
            </a:pPr>
            <a:r>
              <a:rPr lang="es-ES_tradnl" altLang="en-US" sz="1200" b="0" i="0" kern="1200" dirty="0">
                <a:solidFill>
                  <a:schemeClr val="tx1"/>
                </a:solidFill>
                <a:effectLst/>
                <a:latin typeface="+mn-lt"/>
                <a:ea typeface="+mn-ea"/>
                <a:cs typeface="+mn-cs"/>
              </a:rPr>
              <a:t>Realizar espectrometría alfa. En este caso </a:t>
            </a:r>
            <a:r>
              <a:rPr lang="es-ES_tradnl" sz="1200" b="0" i="0" kern="1200" dirty="0">
                <a:solidFill>
                  <a:schemeClr val="tx1"/>
                </a:solidFill>
                <a:effectLst/>
                <a:latin typeface="+mn-lt"/>
                <a:ea typeface="+mn-ea"/>
                <a:cs typeface="+mn-cs"/>
              </a:rPr>
              <a:t>hay superposición espectral de las energías de las partículas alfa entre radón y sus productos de desintegración y de algunos isótopos del plutonio.</a:t>
            </a:r>
          </a:p>
          <a:p>
            <a:pPr marL="228600" indent="-228600">
              <a:spcBef>
                <a:spcPct val="0"/>
              </a:spcBef>
              <a:buAutoNum type="arabicParenR"/>
            </a:pPr>
            <a:endParaRPr lang="es-ES_tradnl" altLang="en-US" sz="1200" b="0" i="0" kern="1200" dirty="0">
              <a:solidFill>
                <a:schemeClr val="tx1"/>
              </a:solidFill>
              <a:effectLst/>
              <a:latin typeface="+mn-lt"/>
              <a:ea typeface="+mn-ea"/>
              <a:cs typeface="+mn-cs"/>
            </a:endParaRPr>
          </a:p>
          <a:p>
            <a:pPr marL="0" indent="0">
              <a:spcBef>
                <a:spcPct val="0"/>
              </a:spcBef>
              <a:buNone/>
            </a:pPr>
            <a:r>
              <a:rPr lang="es-ES_tradnl" sz="1200" b="0" i="0" kern="1200" dirty="0">
                <a:solidFill>
                  <a:schemeClr val="tx1"/>
                </a:solidFill>
                <a:effectLst/>
                <a:latin typeface="+mn-lt"/>
                <a:ea typeface="+mn-ea"/>
                <a:cs typeface="+mn-cs"/>
              </a:rPr>
              <a:t>Es importante evitar falsas alarmas debidas al radón y sus productos de desintegración, ya que esto podría provocar la desconfianza de los trabajadores en el sistema de monitoreo.</a:t>
            </a:r>
            <a:endParaRPr lang="en-GB" altLang="en-US" dirty="0"/>
          </a:p>
          <a:p>
            <a:pPr>
              <a:spcBef>
                <a:spcPct val="0"/>
              </a:spcBef>
            </a:pPr>
            <a:endParaRPr lang="en-GB" altLang="en-US" dirty="0"/>
          </a:p>
          <a:p>
            <a:pPr>
              <a:spcBef>
                <a:spcPct val="0"/>
              </a:spcBef>
            </a:pPr>
            <a:endParaRPr lang="en-GB" dirty="0"/>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DF1B63C-0D48-4E30-82FC-C69EC92194A6}" type="slidenum">
              <a:rPr lang="en-GB"/>
              <a:pPr/>
              <a:t>32</a:t>
            </a:fld>
            <a:endParaRPr lang="en-GB" dirty="0"/>
          </a:p>
        </p:txBody>
      </p:sp>
    </p:spTree>
    <p:extLst>
      <p:ext uri="{BB962C8B-B14F-4D97-AF65-F5344CB8AC3E}">
        <p14:creationId xmlns:p14="http://schemas.microsoft.com/office/powerpoint/2010/main" val="51090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noProof="0" dirty="0">
                <a:solidFill>
                  <a:schemeClr val="tx1"/>
                </a:solidFill>
                <a:effectLst/>
                <a:latin typeface="+mn-lt"/>
                <a:ea typeface="+mn-ea"/>
                <a:cs typeface="+mn-cs"/>
              </a:rPr>
              <a:t>La inhalación de partículas radioactivas en el aire o en gases es la vía más importante de incorporación de </a:t>
            </a:r>
            <a:r>
              <a:rPr lang="es-ES_tradnl" sz="1200" b="0" i="0" kern="1200" noProof="0" dirty="0" err="1">
                <a:solidFill>
                  <a:schemeClr val="tx1"/>
                </a:solidFill>
                <a:effectLst/>
                <a:latin typeface="+mn-lt"/>
                <a:ea typeface="+mn-ea"/>
                <a:cs typeface="+mn-cs"/>
              </a:rPr>
              <a:t>radionucleidos</a:t>
            </a:r>
            <a:r>
              <a:rPr lang="es-ES_tradnl" sz="1200" b="0" i="0" kern="1200" noProof="0" dirty="0">
                <a:solidFill>
                  <a:schemeClr val="tx1"/>
                </a:solidFill>
                <a:effectLst/>
                <a:latin typeface="+mn-lt"/>
                <a:ea typeface="+mn-ea"/>
                <a:cs typeface="+mn-cs"/>
              </a:rPr>
              <a:t>.</a:t>
            </a:r>
          </a:p>
          <a:p>
            <a:endParaRPr lang="es-ES_tradnl" sz="1200" b="0" i="0" kern="1200" noProof="0" dirty="0">
              <a:solidFill>
                <a:schemeClr val="tx1"/>
              </a:solidFill>
              <a:effectLst/>
              <a:latin typeface="+mn-lt"/>
              <a:ea typeface="+mn-ea"/>
              <a:cs typeface="+mn-cs"/>
            </a:endParaRPr>
          </a:p>
          <a:p>
            <a:r>
              <a:rPr lang="es-ES_tradnl" sz="1200" b="0" i="0" kern="1200" noProof="0" dirty="0">
                <a:solidFill>
                  <a:schemeClr val="tx1"/>
                </a:solidFill>
                <a:effectLst/>
                <a:latin typeface="+mn-lt"/>
                <a:ea typeface="+mn-ea"/>
                <a:cs typeface="+mn-cs"/>
              </a:rPr>
              <a:t>La incorporación via inhalación es un proceso complicado que depende de la distribución del tamaño de la partícula aerotransportada, su comportamiento dinámico en el aire y las propiedades físicas y químicas de las partículas.</a:t>
            </a:r>
          </a:p>
          <a:p>
            <a:endParaRPr lang="es-ES_tradnl" sz="1200" b="0" i="0" kern="1200" noProof="0" dirty="0">
              <a:solidFill>
                <a:schemeClr val="tx1"/>
              </a:solidFill>
              <a:effectLst/>
              <a:latin typeface="+mn-lt"/>
              <a:ea typeface="+mn-ea"/>
              <a:cs typeface="+mn-cs"/>
            </a:endParaRPr>
          </a:p>
          <a:p>
            <a:r>
              <a:rPr lang="es-ES_tradnl" sz="1200" b="0" i="0" kern="1200" noProof="0" dirty="0">
                <a:solidFill>
                  <a:schemeClr val="tx1"/>
                </a:solidFill>
                <a:effectLst/>
                <a:latin typeface="+mn-lt"/>
                <a:ea typeface="+mn-ea"/>
                <a:cs typeface="+mn-cs"/>
              </a:rPr>
              <a:t>El monitoreo del aire se realiza para identificar y medir el material radiactivo en el aire con el fin de controlar la incorporación de material radiactivo por los trabajadores.</a:t>
            </a:r>
          </a:p>
          <a:p>
            <a:endParaRPr lang="es-ES_tradnl" sz="1200" b="0" i="0" kern="1200" noProof="0" dirty="0">
              <a:solidFill>
                <a:schemeClr val="tx1"/>
              </a:solidFill>
              <a:effectLst/>
              <a:latin typeface="+mn-lt"/>
              <a:ea typeface="+mn-ea"/>
              <a:cs typeface="+mn-cs"/>
            </a:endParaRPr>
          </a:p>
          <a:p>
            <a:r>
              <a:rPr lang="es-ES_tradnl" sz="1200" b="0" i="0" kern="1200" noProof="0" dirty="0">
                <a:solidFill>
                  <a:schemeClr val="tx1"/>
                </a:solidFill>
                <a:effectLst/>
                <a:latin typeface="+mn-lt"/>
                <a:ea typeface="+mn-ea"/>
                <a:cs typeface="+mn-cs"/>
              </a:rPr>
              <a:t>El programa de MLT del aire debe demostrar que la radiactividad en el aire del lugar de trabajo se mantiene ALARA (As </a:t>
            </a:r>
            <a:r>
              <a:rPr lang="es-ES_tradnl" sz="1200" b="0" i="0" kern="1200" noProof="0" dirty="0" err="1">
                <a:solidFill>
                  <a:schemeClr val="tx1"/>
                </a:solidFill>
                <a:effectLst/>
                <a:latin typeface="+mn-lt"/>
                <a:ea typeface="+mn-ea"/>
                <a:cs typeface="+mn-cs"/>
              </a:rPr>
              <a:t>low</a:t>
            </a:r>
            <a:r>
              <a:rPr lang="es-ES_tradnl" sz="1200" b="0" i="0" kern="1200" noProof="0" dirty="0">
                <a:solidFill>
                  <a:schemeClr val="tx1"/>
                </a:solidFill>
                <a:effectLst/>
                <a:latin typeface="+mn-lt"/>
                <a:ea typeface="+mn-ea"/>
                <a:cs typeface="+mn-cs"/>
              </a:rPr>
              <a:t> as </a:t>
            </a:r>
            <a:r>
              <a:rPr lang="es-ES_tradnl" sz="1200" b="0" i="0" kern="1200" noProof="0" dirty="0" err="1">
                <a:solidFill>
                  <a:schemeClr val="tx1"/>
                </a:solidFill>
                <a:effectLst/>
                <a:latin typeface="+mn-lt"/>
                <a:ea typeface="+mn-ea"/>
                <a:cs typeface="+mn-cs"/>
              </a:rPr>
              <a:t>reasonably</a:t>
            </a:r>
            <a:r>
              <a:rPr lang="es-ES_tradnl" sz="1200" b="0" i="0" kern="1200" noProof="0" dirty="0">
                <a:solidFill>
                  <a:schemeClr val="tx1"/>
                </a:solidFill>
                <a:effectLst/>
                <a:latin typeface="+mn-lt"/>
                <a:ea typeface="+mn-ea"/>
                <a:cs typeface="+mn-cs"/>
              </a:rPr>
              <a:t> </a:t>
            </a:r>
            <a:r>
              <a:rPr lang="es-ES_tradnl" sz="1200" b="0" i="0" kern="1200" noProof="0" dirty="0" err="1">
                <a:solidFill>
                  <a:schemeClr val="tx1"/>
                </a:solidFill>
                <a:effectLst/>
                <a:latin typeface="+mn-lt"/>
                <a:ea typeface="+mn-ea"/>
                <a:cs typeface="+mn-cs"/>
              </a:rPr>
              <a:t>achievable</a:t>
            </a:r>
            <a:r>
              <a:rPr lang="es-ES_tradnl" sz="1200" b="0" i="0" kern="1200" noProof="0" dirty="0">
                <a:solidFill>
                  <a:schemeClr val="tx1"/>
                </a:solidFill>
                <a:effectLst/>
                <a:latin typeface="+mn-lt"/>
                <a:ea typeface="+mn-ea"/>
                <a:cs typeface="+mn-cs"/>
              </a:rPr>
              <a:t> - Tan bajo como sea razonablemente alcanzable.</a:t>
            </a:r>
            <a:r>
              <a:rPr lang="es-ES_tradnl" sz="1200" b="0" i="0" u="none" strike="noStrike" kern="1200" noProof="0" dirty="0">
                <a:solidFill>
                  <a:schemeClr val="tx1"/>
                </a:solidFill>
                <a:effectLst/>
                <a:latin typeface="+mn-lt"/>
                <a:ea typeface="+mn-ea"/>
                <a:cs typeface="+mn-cs"/>
              </a:rPr>
              <a:t>)</a:t>
            </a:r>
            <a:endParaRPr lang="es-ES_tradnl" sz="1200" b="0" i="0" kern="1200" noProof="0" dirty="0">
              <a:solidFill>
                <a:schemeClr val="tx1"/>
              </a:solidFill>
              <a:effectLst/>
              <a:latin typeface="+mn-lt"/>
              <a:ea typeface="+mn-ea"/>
              <a:cs typeface="+mn-cs"/>
            </a:endParaRPr>
          </a:p>
          <a:p>
            <a:endParaRPr lang="es-ES_tradnl" sz="1200" b="0" i="0" kern="1200" noProof="0" dirty="0">
              <a:solidFill>
                <a:schemeClr val="tx1"/>
              </a:solidFill>
              <a:effectLst/>
              <a:latin typeface="+mn-lt"/>
              <a:ea typeface="+mn-ea"/>
              <a:cs typeface="+mn-cs"/>
            </a:endParaRPr>
          </a:p>
          <a:p>
            <a:endParaRPr lang="es-ES_tradnl" sz="1200" b="0" i="0" kern="1200" noProof="0" dirty="0">
              <a:solidFill>
                <a:schemeClr val="tx1"/>
              </a:solidFill>
              <a:effectLst/>
              <a:latin typeface="+mn-lt"/>
              <a:ea typeface="+mn-ea"/>
              <a:cs typeface="+mn-cs"/>
            </a:endParaRPr>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3</a:t>
            </a:fld>
            <a:endParaRPr lang="sv-SE"/>
          </a:p>
        </p:txBody>
      </p:sp>
    </p:spTree>
    <p:extLst>
      <p:ext uri="{BB962C8B-B14F-4D97-AF65-F5344CB8AC3E}">
        <p14:creationId xmlns:p14="http://schemas.microsoft.com/office/powerpoint/2010/main" val="28265306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altLang="en-US" dirty="0"/>
          </a:p>
          <a:p>
            <a:pPr>
              <a:spcBef>
                <a:spcPct val="0"/>
              </a:spcBef>
            </a:pPr>
            <a:endParaRPr lang="en-GB" dirty="0"/>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DF1B63C-0D48-4E30-82FC-C69EC92194A6}" type="slidenum">
              <a:rPr lang="en-GB"/>
              <a:pPr/>
              <a:t>33</a:t>
            </a:fld>
            <a:endParaRPr lang="en-GB" dirty="0"/>
          </a:p>
        </p:txBody>
      </p:sp>
    </p:spTree>
    <p:extLst>
      <p:ext uri="{BB962C8B-B14F-4D97-AF65-F5344CB8AC3E}">
        <p14:creationId xmlns:p14="http://schemas.microsoft.com/office/powerpoint/2010/main" val="510904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Platshållare för bildobjekt 1"/>
          <p:cNvSpPr>
            <a:spLocks noGrp="1" noRot="1" noChangeAspect="1"/>
          </p:cNvSpPr>
          <p:nvPr>
            <p:ph type="sldImg"/>
          </p:nvPr>
        </p:nvSpPr>
        <p:spPr bwMode="auto">
          <a:noFill/>
          <a:ln>
            <a:solidFill>
              <a:srgbClr val="000000"/>
            </a:solidFill>
            <a:miter lim="800000"/>
            <a:headEnd/>
            <a:tailEnd/>
          </a:ln>
        </p:spPr>
      </p:sp>
      <p:sp>
        <p:nvSpPr>
          <p:cNvPr id="26626"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_tradnl" sz="1200" b="0" i="0" kern="1200" dirty="0">
                <a:solidFill>
                  <a:schemeClr val="tx1"/>
                </a:solidFill>
                <a:effectLst/>
                <a:latin typeface="+mn-lt"/>
                <a:ea typeface="+mn-ea"/>
                <a:cs typeface="+mn-cs"/>
              </a:rPr>
              <a:t>El Pu es un emisor alfa; por lo</a:t>
            </a:r>
            <a:r>
              <a:rPr lang="es-ES_tradnl" sz="1200" b="0" i="0" kern="1200" baseline="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tanto los altos niveles de polvo causarán auto absorción.</a:t>
            </a:r>
            <a:endParaRPr lang="sv-SE" dirty="0"/>
          </a:p>
        </p:txBody>
      </p:sp>
      <p:sp>
        <p:nvSpPr>
          <p:cNvPr id="26627"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04B7D1-01EC-450F-A7CA-BA7F43AAED7D}" type="slidenum">
              <a:rPr lang="en-GB"/>
              <a:pPr/>
              <a:t>34</a:t>
            </a:fld>
            <a:endParaRPr lang="en-GB"/>
          </a:p>
        </p:txBody>
      </p:sp>
    </p:spTree>
    <p:extLst>
      <p:ext uri="{BB962C8B-B14F-4D97-AF65-F5344CB8AC3E}">
        <p14:creationId xmlns:p14="http://schemas.microsoft.com/office/powerpoint/2010/main" val="18328780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a:t>Se llama cadena de desintegración al conjunto de los radioisótopos que se generan durante el proceso mediante el cual un isótopo radiactivo decae en otro isótopo (llamado hijo), y éste a su vez decae o se desintegra en otro isótopo y así sucesivamente hasta alcanzar un isótopo estable.</a:t>
            </a:r>
          </a:p>
          <a:p>
            <a:endParaRPr lang="es-ES_tradnl" dirty="0"/>
          </a:p>
          <a:p>
            <a:r>
              <a:rPr lang="es-ES_tradnl" sz="1200" b="0" i="0" kern="1200" dirty="0">
                <a:solidFill>
                  <a:schemeClr val="tx1"/>
                </a:solidFill>
                <a:effectLst/>
                <a:latin typeface="+mn-lt"/>
                <a:ea typeface="+mn-ea"/>
                <a:cs typeface="+mn-cs"/>
              </a:rPr>
              <a:t>El radón (</a:t>
            </a:r>
            <a:r>
              <a:rPr lang="es-ES_tradnl" sz="1200" b="0" i="0" kern="1200" baseline="30000" dirty="0">
                <a:solidFill>
                  <a:schemeClr val="tx1"/>
                </a:solidFill>
                <a:effectLst/>
                <a:latin typeface="+mn-lt"/>
                <a:ea typeface="+mn-ea"/>
                <a:cs typeface="+mn-cs"/>
              </a:rPr>
              <a:t>222</a:t>
            </a:r>
            <a:r>
              <a:rPr lang="es-ES_tradnl" sz="1200" b="0" i="0" kern="1200" dirty="0">
                <a:solidFill>
                  <a:schemeClr val="tx1"/>
                </a:solidFill>
                <a:effectLst/>
                <a:latin typeface="+mn-lt"/>
                <a:ea typeface="+mn-ea"/>
                <a:cs typeface="+mn-cs"/>
              </a:rPr>
              <a:t>Rn) es un gas radiactivo natural procedente de la cadena de desintegración del </a:t>
            </a:r>
            <a:r>
              <a:rPr lang="es-ES_tradnl" sz="1200" b="0" i="0" kern="1200" baseline="30000" dirty="0">
                <a:solidFill>
                  <a:schemeClr val="tx1"/>
                </a:solidFill>
                <a:effectLst/>
                <a:latin typeface="+mn-lt"/>
                <a:ea typeface="+mn-ea"/>
                <a:cs typeface="+mn-cs"/>
              </a:rPr>
              <a:t>238</a:t>
            </a:r>
            <a:r>
              <a:rPr lang="es-ES_tradnl" sz="1200" b="0" i="0" kern="1200" dirty="0">
                <a:solidFill>
                  <a:schemeClr val="tx1"/>
                </a:solidFill>
                <a:effectLst/>
                <a:latin typeface="+mn-lt"/>
                <a:ea typeface="+mn-ea"/>
                <a:cs typeface="+mn-cs"/>
              </a:rPr>
              <a:t>U y, por tanto, ubicuo en la naturaleza. Este gas, no suele presentar niveles altos al aire libre pero tiende a acumularse y puede dar lugar a concentraciones elevadas, especialmente en zonas con suelos muy permeables o con un alto contenido de </a:t>
            </a:r>
            <a:r>
              <a:rPr lang="es-ES_tradnl" sz="1200" b="0" i="0" kern="1200" baseline="30000" dirty="0">
                <a:solidFill>
                  <a:schemeClr val="tx1"/>
                </a:solidFill>
                <a:effectLst/>
                <a:latin typeface="+mn-lt"/>
                <a:ea typeface="+mn-ea"/>
                <a:cs typeface="+mn-cs"/>
              </a:rPr>
              <a:t>226</a:t>
            </a:r>
            <a:r>
              <a:rPr lang="es-ES_tradnl" sz="1200" b="0" i="0" kern="1200" dirty="0">
                <a:solidFill>
                  <a:schemeClr val="tx1"/>
                </a:solidFill>
                <a:effectLst/>
                <a:latin typeface="+mn-lt"/>
                <a:ea typeface="+mn-ea"/>
                <a:cs typeface="+mn-cs"/>
              </a:rPr>
              <a:t>Ra. Determinadas actividades laborales (como la minería subterránea o la explotación de aguas termales) pueden conllevar también un riesgo significativo de exposición a este gas.</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El radón es un producto de desintegración del radio (</a:t>
            </a:r>
            <a:r>
              <a:rPr lang="es-ES_tradnl" sz="1200" b="0" i="0" kern="1200" baseline="30000" dirty="0">
                <a:solidFill>
                  <a:schemeClr val="tx1"/>
                </a:solidFill>
                <a:effectLst/>
                <a:latin typeface="+mn-lt"/>
                <a:ea typeface="+mn-ea"/>
                <a:cs typeface="+mn-cs"/>
              </a:rPr>
              <a:t>226</a:t>
            </a:r>
            <a:r>
              <a:rPr lang="es-ES_tradnl" sz="1200" b="0" i="0" kern="1200" dirty="0">
                <a:solidFill>
                  <a:schemeClr val="tx1"/>
                </a:solidFill>
                <a:effectLst/>
                <a:latin typeface="+mn-lt"/>
                <a:ea typeface="+mn-ea"/>
                <a:cs typeface="+mn-cs"/>
              </a:rPr>
              <a:t>Ra), elemento altamente radiactivo. El isótopo más estable es el </a:t>
            </a:r>
            <a:r>
              <a:rPr lang="es-ES_tradnl" sz="1200" b="0" i="0" kern="1200" baseline="30000" dirty="0">
                <a:solidFill>
                  <a:schemeClr val="tx1"/>
                </a:solidFill>
                <a:effectLst/>
                <a:latin typeface="+mn-lt"/>
                <a:ea typeface="+mn-ea"/>
                <a:cs typeface="+mn-cs"/>
              </a:rPr>
              <a:t>222</a:t>
            </a:r>
            <a:r>
              <a:rPr lang="es-ES_tradnl" sz="1200" b="0" i="0" kern="1200" dirty="0">
                <a:solidFill>
                  <a:schemeClr val="tx1"/>
                </a:solidFill>
                <a:effectLst/>
                <a:latin typeface="+mn-lt"/>
                <a:ea typeface="+mn-ea"/>
                <a:cs typeface="+mn-cs"/>
              </a:rPr>
              <a:t>Rn, también el más abundante, con una vida media de 3,8 días. Al emitir partículas alfa se convierte en </a:t>
            </a:r>
            <a:r>
              <a:rPr lang="es-ES_tradnl" sz="1200" b="0" i="0" kern="1200" baseline="30000" dirty="0">
                <a:solidFill>
                  <a:schemeClr val="tx1"/>
                </a:solidFill>
                <a:effectLst/>
                <a:latin typeface="+mn-lt"/>
                <a:ea typeface="+mn-ea"/>
                <a:cs typeface="+mn-cs"/>
              </a:rPr>
              <a:t>218</a:t>
            </a:r>
            <a:r>
              <a:rPr lang="es-ES_tradnl" sz="1200" b="0" i="0" kern="1200" dirty="0">
                <a:solidFill>
                  <a:schemeClr val="tx1"/>
                </a:solidFill>
                <a:effectLst/>
                <a:latin typeface="+mn-lt"/>
                <a:ea typeface="+mn-ea"/>
                <a:cs typeface="+mn-cs"/>
              </a:rPr>
              <a:t>Po.</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Los productos de desintegración del radón pueden unirse a las partículas de aerosol formando lo que se denomina productos de desintegración del radón ‘ligados‘.  El tamaño del aerosol de radón y de su progenie son del mismo tamaño que el del aerosol ambiental."</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Los productos de desintegración del radón que no se unen a los aerosoles permanecen en lo que se denomina estado "no unido",  y su tamaño varía entre 0,5 y 5 nm.</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El radón representa un riesgo en una amplia gama de lugares de trabajo. Esto incluye ambientes bajo tierra, tales como subterráneos, túneles, cuevas, minas abiertas a los visitantes y balnearios.</a:t>
            </a:r>
            <a:endParaRPr lang="en-US" dirty="0"/>
          </a:p>
          <a:p>
            <a:endParaRPr lang="en-US" dirty="0"/>
          </a:p>
          <a:p>
            <a:r>
              <a:rPr lang="es-ES_tradnl" sz="1200" b="0" i="0" kern="1200" dirty="0">
                <a:solidFill>
                  <a:schemeClr val="tx1"/>
                </a:solidFill>
                <a:effectLst/>
                <a:latin typeface="+mn-lt"/>
                <a:ea typeface="+mn-ea"/>
                <a:cs typeface="+mn-cs"/>
              </a:rPr>
              <a:t>Algunos lugares de trabajo por encima del suelo, como fábricas, tiendas, escuelas y oficinas, también se ven afectados.</a:t>
            </a:r>
            <a:endParaRPr lang="en-US" dirty="0"/>
          </a:p>
          <a:p>
            <a:endParaRPr lang="en-US" dirty="0"/>
          </a:p>
          <a:p>
            <a:r>
              <a:rPr lang="en-US" b="0" dirty="0"/>
              <a:t>La </a:t>
            </a:r>
            <a:r>
              <a:rPr lang="en-US" b="0" dirty="0" err="1"/>
              <a:t>vida</a:t>
            </a:r>
            <a:r>
              <a:rPr lang="en-US" b="0" dirty="0"/>
              <a:t> media de los </a:t>
            </a:r>
            <a:r>
              <a:rPr lang="en-US" b="0" dirty="0" err="1"/>
              <a:t>productos</a:t>
            </a:r>
            <a:r>
              <a:rPr lang="en-US" b="0" dirty="0"/>
              <a:t> de </a:t>
            </a:r>
            <a:r>
              <a:rPr lang="en-US" b="0" dirty="0" err="1"/>
              <a:t>decaimiento</a:t>
            </a:r>
            <a:r>
              <a:rPr lang="en-US" b="0" baseline="0" dirty="0"/>
              <a:t> del radon (</a:t>
            </a:r>
            <a:r>
              <a:rPr lang="en-US" b="0" baseline="0" dirty="0" err="1"/>
              <a:t>limitados</a:t>
            </a:r>
            <a:r>
              <a:rPr lang="en-US" b="0" baseline="0" dirty="0"/>
              <a:t> por el </a:t>
            </a:r>
            <a:r>
              <a:rPr lang="en-US" b="0" baseline="30000" dirty="0"/>
              <a:t>214</a:t>
            </a:r>
            <a:r>
              <a:rPr lang="en-US" b="0" baseline="0" dirty="0"/>
              <a:t>Pb) es de </a:t>
            </a:r>
            <a:r>
              <a:rPr lang="en-US" b="0" baseline="0" dirty="0" err="1"/>
              <a:t>aproximadamente</a:t>
            </a:r>
            <a:r>
              <a:rPr lang="en-US" b="0" baseline="0" dirty="0"/>
              <a:t> 30 </a:t>
            </a:r>
            <a:r>
              <a:rPr lang="en-US" b="0" baseline="0" dirty="0" err="1"/>
              <a:t>minutos</a:t>
            </a:r>
            <a:r>
              <a:rPr lang="en-US" b="0" baseline="0" dirty="0"/>
              <a:t>. La </a:t>
            </a:r>
            <a:r>
              <a:rPr lang="en-US" b="0" baseline="0" dirty="0" err="1"/>
              <a:t>vida</a:t>
            </a:r>
            <a:r>
              <a:rPr lang="en-US" b="0" baseline="0" dirty="0"/>
              <a:t> media de </a:t>
            </a:r>
            <a:r>
              <a:rPr lang="en-US" b="0" baseline="0" dirty="0" err="1"/>
              <a:t>los</a:t>
            </a:r>
            <a:r>
              <a:rPr lang="en-US" b="0" baseline="0" dirty="0"/>
              <a:t> </a:t>
            </a:r>
            <a:r>
              <a:rPr lang="en-US" b="0" baseline="0" dirty="0" err="1"/>
              <a:t>productos</a:t>
            </a:r>
            <a:r>
              <a:rPr lang="en-US" b="0" baseline="0" dirty="0"/>
              <a:t> del </a:t>
            </a:r>
            <a:r>
              <a:rPr lang="en-US" b="0" baseline="0" dirty="0" err="1"/>
              <a:t>torón</a:t>
            </a:r>
            <a:r>
              <a:rPr lang="en-US" b="0" baseline="0" dirty="0"/>
              <a:t> (</a:t>
            </a:r>
            <a:r>
              <a:rPr lang="en-US" b="0" baseline="0" dirty="0" err="1"/>
              <a:t>limitados</a:t>
            </a:r>
            <a:r>
              <a:rPr lang="en-US" b="0" baseline="0" dirty="0"/>
              <a:t> </a:t>
            </a:r>
            <a:r>
              <a:rPr lang="en-US" b="0" baseline="0" dirty="0" err="1"/>
              <a:t>por</a:t>
            </a:r>
            <a:r>
              <a:rPr lang="en-US" b="0" baseline="0" dirty="0"/>
              <a:t> el </a:t>
            </a:r>
            <a:r>
              <a:rPr lang="en-US" b="0" baseline="30000" dirty="0"/>
              <a:t>212</a:t>
            </a:r>
            <a:r>
              <a:rPr lang="en-US" b="0" baseline="0" dirty="0"/>
              <a:t>Pb) </a:t>
            </a:r>
            <a:r>
              <a:rPr lang="en-US" b="0" baseline="0" dirty="0" err="1"/>
              <a:t>es</a:t>
            </a:r>
            <a:r>
              <a:rPr lang="en-US" b="0" baseline="0" dirty="0"/>
              <a:t> 10,6 horas. </a:t>
            </a:r>
            <a:endParaRPr lang="en-US" b="0"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35</a:t>
            </a:fld>
            <a:endParaRPr lang="sv-SE"/>
          </a:p>
        </p:txBody>
      </p:sp>
    </p:spTree>
    <p:extLst>
      <p:ext uri="{BB962C8B-B14F-4D97-AF65-F5344CB8AC3E}">
        <p14:creationId xmlns:p14="http://schemas.microsoft.com/office/powerpoint/2010/main" val="8903287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dirty="0">
                <a:solidFill>
                  <a:schemeClr val="tx1"/>
                </a:solidFill>
                <a:effectLst/>
                <a:latin typeface="+mn-lt"/>
                <a:ea typeface="+mn-ea"/>
                <a:cs typeface="+mn-cs"/>
              </a:rPr>
              <a:t>No se debe subestimar la presencia de emisores alfa de vida larga (Pu) asumiendo la presencia de productos naturales de desintegración.</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El </a:t>
            </a:r>
            <a:r>
              <a:rPr lang="es-ES_tradnl" sz="1200" b="1" i="0" kern="1200" dirty="0">
                <a:solidFill>
                  <a:schemeClr val="tx1"/>
                </a:solidFill>
                <a:effectLst/>
                <a:latin typeface="+mn-lt"/>
                <a:ea typeface="+mn-ea"/>
                <a:cs typeface="+mn-cs"/>
              </a:rPr>
              <a:t>"método de fondo" </a:t>
            </a:r>
            <a:r>
              <a:rPr lang="es-ES_tradnl" sz="1200" b="0" i="0" kern="1200" dirty="0">
                <a:solidFill>
                  <a:schemeClr val="tx1"/>
                </a:solidFill>
                <a:effectLst/>
                <a:latin typeface="+mn-lt"/>
                <a:ea typeface="+mn-ea"/>
                <a:cs typeface="+mn-cs"/>
              </a:rPr>
              <a:t>requiere 2 muestras de aire. Una muestra tomada antes de comenzar las actividades de trabajo - el fondo, y una segunda muestra de aire durante el trabajo.</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El </a:t>
            </a:r>
            <a:r>
              <a:rPr lang="es-ES_tradnl" sz="1200" b="1" i="0" kern="1200" dirty="0">
                <a:solidFill>
                  <a:schemeClr val="tx1"/>
                </a:solidFill>
                <a:effectLst/>
                <a:latin typeface="+mn-lt"/>
                <a:ea typeface="+mn-ea"/>
                <a:cs typeface="+mn-cs"/>
              </a:rPr>
              <a:t>"método de vida media" </a:t>
            </a:r>
            <a:r>
              <a:rPr lang="es-ES_tradnl" sz="1200" b="0" i="0" kern="1200" dirty="0">
                <a:solidFill>
                  <a:schemeClr val="tx1"/>
                </a:solidFill>
                <a:effectLst/>
                <a:latin typeface="+mn-lt"/>
                <a:ea typeface="+mn-ea"/>
                <a:cs typeface="+mn-cs"/>
              </a:rPr>
              <a:t>compensa el radón contando una sola muestra de aire dos veces. El primer conteo alfa comienza mas de 5 horas después del final de la recolección de la muestra para asegurar que la contribución de </a:t>
            </a:r>
            <a:r>
              <a:rPr lang="es-ES_tradnl" sz="1200" b="0" i="0" kern="1200" baseline="30000" dirty="0">
                <a:solidFill>
                  <a:schemeClr val="tx1"/>
                </a:solidFill>
                <a:effectLst/>
                <a:latin typeface="+mn-lt"/>
                <a:ea typeface="+mn-ea"/>
                <a:cs typeface="+mn-cs"/>
              </a:rPr>
              <a:t>222</a:t>
            </a:r>
            <a:r>
              <a:rPr lang="es-ES_tradnl" sz="1200" b="0" i="0" kern="1200" dirty="0">
                <a:solidFill>
                  <a:schemeClr val="tx1"/>
                </a:solidFill>
                <a:effectLst/>
                <a:latin typeface="+mn-lt"/>
                <a:ea typeface="+mn-ea"/>
                <a:cs typeface="+mn-cs"/>
              </a:rPr>
              <a:t>Rn sea insignificante. El segundo recuento alfa se realiza aproximadamente 18 horas después del primer recuento.</a:t>
            </a:r>
            <a:endParaRPr lang="en-GB"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36</a:t>
            </a:fld>
            <a:endParaRPr lang="sv-SE"/>
          </a:p>
        </p:txBody>
      </p:sp>
    </p:spTree>
    <p:extLst>
      <p:ext uri="{BB962C8B-B14F-4D97-AF65-F5344CB8AC3E}">
        <p14:creationId xmlns:p14="http://schemas.microsoft.com/office/powerpoint/2010/main" val="35574024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s-ES_tradnl" sz="1200" b="0" i="0" kern="1200" dirty="0">
                <a:solidFill>
                  <a:schemeClr val="tx1"/>
                </a:solidFill>
                <a:effectLst/>
                <a:latin typeface="+mn-lt"/>
                <a:ea typeface="+mn-ea"/>
                <a:cs typeface="+mn-cs"/>
              </a:rPr>
              <a:t>Una estimación rápida también se puede hacer realizando dos mediciones cortas dentro de un intervalo de 90 minutos correspondiente a tres vidas medias de productos de la desintegración del </a:t>
            </a:r>
            <a:r>
              <a:rPr lang="es-ES_tradnl" sz="1200" b="0" i="0" kern="1200" baseline="30000" dirty="0">
                <a:solidFill>
                  <a:schemeClr val="tx1"/>
                </a:solidFill>
                <a:effectLst/>
                <a:latin typeface="+mn-lt"/>
                <a:ea typeface="+mn-ea"/>
                <a:cs typeface="+mn-cs"/>
              </a:rPr>
              <a:t>222</a:t>
            </a:r>
            <a:r>
              <a:rPr lang="es-ES_tradnl" sz="1200" b="0" i="0" kern="1200" dirty="0">
                <a:solidFill>
                  <a:schemeClr val="tx1"/>
                </a:solidFill>
                <a:effectLst/>
                <a:latin typeface="+mn-lt"/>
                <a:ea typeface="+mn-ea"/>
                <a:cs typeface="+mn-cs"/>
              </a:rPr>
              <a:t>Rn. Esto puede dar una indicación de la probabilidad de que las </a:t>
            </a:r>
            <a:r>
              <a:rPr kumimoji="0" lang="es-ES_tradnl" altLang="en-US" sz="1200" b="0" i="0" u="none" strike="noStrike" cap="none" normalizeH="0" baseline="0" noProof="0" dirty="0">
                <a:ln>
                  <a:noFill/>
                </a:ln>
                <a:solidFill>
                  <a:schemeClr val="tx2"/>
                </a:solidFill>
                <a:effectLst/>
                <a:latin typeface="Arial" charset="0"/>
              </a:rPr>
              <a:t>progenies</a:t>
            </a:r>
            <a:r>
              <a:rPr lang="es-ES_tradnl" sz="1200" b="0" i="0" kern="1200" dirty="0">
                <a:solidFill>
                  <a:schemeClr val="tx1"/>
                </a:solidFill>
                <a:effectLst/>
                <a:latin typeface="+mn-lt"/>
                <a:ea typeface="+mn-ea"/>
                <a:cs typeface="+mn-cs"/>
              </a:rPr>
              <a:t> del radón estén presentes.</a:t>
            </a:r>
            <a:endParaRPr lang="en-US"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37</a:t>
            </a:fld>
            <a:endParaRPr lang="sv-SE"/>
          </a:p>
        </p:txBody>
      </p:sp>
    </p:spTree>
    <p:extLst>
      <p:ext uri="{BB962C8B-B14F-4D97-AF65-F5344CB8AC3E}">
        <p14:creationId xmlns:p14="http://schemas.microsoft.com/office/powerpoint/2010/main" val="8195449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Platshållare för bildobjekt 1"/>
          <p:cNvSpPr>
            <a:spLocks noGrp="1" noRot="1" noChangeAspect="1"/>
          </p:cNvSpPr>
          <p:nvPr>
            <p:ph type="sldImg"/>
          </p:nvPr>
        </p:nvSpPr>
        <p:spPr bwMode="auto">
          <a:noFill/>
          <a:ln>
            <a:solidFill>
              <a:srgbClr val="000000"/>
            </a:solidFill>
            <a:miter lim="800000"/>
            <a:headEnd/>
            <a:tailEnd/>
          </a:ln>
        </p:spPr>
      </p:sp>
      <p:sp>
        <p:nvSpPr>
          <p:cNvPr id="92162"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_tradnl" sz="1200" b="0" i="0" kern="1200" dirty="0">
                <a:solidFill>
                  <a:schemeClr val="tx1"/>
                </a:solidFill>
                <a:effectLst/>
                <a:latin typeface="+mn-lt"/>
                <a:ea typeface="+mn-ea"/>
                <a:cs typeface="+mn-cs"/>
              </a:rPr>
              <a:t>(*) https://bgi.mesalabs.com/ciclones-de-muestreo-personal/?lang=es</a:t>
            </a:r>
          </a:p>
          <a:p>
            <a:pPr>
              <a:spcBef>
                <a:spcPct val="0"/>
              </a:spcBef>
            </a:pPr>
            <a:endParaRPr lang="es-ES_tradnl" sz="1200" b="0" i="0" kern="1200" dirty="0">
              <a:solidFill>
                <a:schemeClr val="tx1"/>
              </a:solidFill>
              <a:effectLst/>
              <a:latin typeface="+mn-lt"/>
              <a:ea typeface="+mn-ea"/>
              <a:cs typeface="+mn-cs"/>
            </a:endParaRPr>
          </a:p>
          <a:p>
            <a:pPr>
              <a:spcBef>
                <a:spcPct val="0"/>
              </a:spcBef>
            </a:pPr>
            <a:r>
              <a:rPr lang="es-ES_tradnl" sz="1200" b="0" i="0" kern="1200" dirty="0">
                <a:solidFill>
                  <a:schemeClr val="tx1"/>
                </a:solidFill>
                <a:effectLst/>
                <a:latin typeface="+mn-lt"/>
                <a:ea typeface="+mn-ea"/>
                <a:cs typeface="+mn-cs"/>
              </a:rPr>
              <a:t>La tasa de respiración humana</a:t>
            </a:r>
            <a:r>
              <a:rPr lang="es-ES_tradnl" sz="1200" b="0" i="0" kern="1200" baseline="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es de aproximadamente 20 l/min.</a:t>
            </a:r>
          </a:p>
          <a:p>
            <a:pPr>
              <a:spcBef>
                <a:spcPct val="0"/>
              </a:spcBef>
            </a:pPr>
            <a:endParaRPr lang="en-GB" dirty="0"/>
          </a:p>
          <a:p>
            <a:r>
              <a:rPr lang="es-ES_tradnl" sz="1200" b="0" i="0" kern="1200" dirty="0">
                <a:solidFill>
                  <a:schemeClr val="tx1"/>
                </a:solidFill>
                <a:effectLst/>
                <a:latin typeface="+mn-lt"/>
                <a:ea typeface="+mn-ea"/>
                <a:cs typeface="+mn-cs"/>
              </a:rPr>
              <a:t>¿Cómo las diferencias de temperatura y/o presión afectan la medición y por qué se debe ajustar el caudal de muestreo?</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Para mediciones alfa y beta combinadas, la determinación del flujo está dominada por los requisitos de medición alfa.</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Las mediciones beta puras son menos comunes aunque se utilizan en algunas de las centrales nucleares en funcionamiento. Cuando el componente alfa del vector de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supera el 1%, la protección radiológica deberá</a:t>
            </a:r>
            <a:r>
              <a:rPr lang="es-ES_tradnl" sz="1200" b="0" i="0" kern="1200" baseline="0" dirty="0">
                <a:solidFill>
                  <a:schemeClr val="tx1"/>
                </a:solidFill>
                <a:effectLst/>
                <a:latin typeface="+mn-lt"/>
                <a:ea typeface="+mn-ea"/>
                <a:cs typeface="+mn-cs"/>
              </a:rPr>
              <a:t> basarse en </a:t>
            </a:r>
            <a:r>
              <a:rPr lang="es-ES_tradnl" sz="1200" b="0" i="0" kern="1200" dirty="0">
                <a:solidFill>
                  <a:schemeClr val="tx1"/>
                </a:solidFill>
                <a:effectLst/>
                <a:latin typeface="+mn-lt"/>
                <a:ea typeface="+mn-ea"/>
                <a:cs typeface="+mn-cs"/>
              </a:rPr>
              <a:t>la medición alfa.</a:t>
            </a:r>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endParaRPr lang="sv-SE" dirty="0"/>
          </a:p>
        </p:txBody>
      </p:sp>
      <p:sp>
        <p:nvSpPr>
          <p:cNvPr id="92163"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E1098C-8FA3-43E1-9810-2780E66AE384}" type="slidenum">
              <a:rPr lang="sv-SE"/>
              <a:pPr/>
              <a:t>38</a:t>
            </a:fld>
            <a:endParaRPr lang="sv-SE"/>
          </a:p>
        </p:txBody>
      </p:sp>
    </p:spTree>
    <p:extLst>
      <p:ext uri="{BB962C8B-B14F-4D97-AF65-F5344CB8AC3E}">
        <p14:creationId xmlns:p14="http://schemas.microsoft.com/office/powerpoint/2010/main" val="210520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dirty="0"/>
              <a:t>E</a:t>
            </a:r>
            <a:r>
              <a:rPr lang="es-ES_tradnl" sz="1200" b="0" i="0" kern="1200" dirty="0">
                <a:solidFill>
                  <a:schemeClr val="tx1"/>
                </a:solidFill>
                <a:effectLst/>
                <a:latin typeface="+mn-lt"/>
                <a:ea typeface="+mn-ea"/>
                <a:cs typeface="+mn-cs"/>
              </a:rPr>
              <a:t>s necesario identificar la posición y el número de monitores requeridos.</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En general, los monitores de aire en tiempo real deben estar ubicados en la dirección sotavento.</a:t>
            </a:r>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40</a:t>
            </a:fld>
            <a:endParaRPr lang="sv-SE"/>
          </a:p>
        </p:txBody>
      </p:sp>
    </p:spTree>
    <p:extLst>
      <p:ext uri="{BB962C8B-B14F-4D97-AF65-F5344CB8AC3E}">
        <p14:creationId xmlns:p14="http://schemas.microsoft.com/office/powerpoint/2010/main" val="8601612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Platshållare för bildobjekt 1"/>
          <p:cNvSpPr>
            <a:spLocks noGrp="1" noRot="1" noChangeAspect="1"/>
          </p:cNvSpPr>
          <p:nvPr>
            <p:ph type="sldImg"/>
          </p:nvPr>
        </p:nvSpPr>
        <p:spPr bwMode="auto">
          <a:noFill/>
          <a:ln>
            <a:solidFill>
              <a:srgbClr val="000000"/>
            </a:solidFill>
            <a:miter lim="800000"/>
            <a:headEnd/>
            <a:tailEnd/>
          </a:ln>
        </p:spPr>
      </p:sp>
      <p:sp>
        <p:nvSpPr>
          <p:cNvPr id="76802"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dirty="0"/>
          </a:p>
        </p:txBody>
      </p:sp>
      <p:sp>
        <p:nvSpPr>
          <p:cNvPr id="76803"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5B6F323-86AE-4134-9B7B-4557858FBD08}" type="slidenum">
              <a:rPr lang="sv-SE"/>
              <a:pPr/>
              <a:t>42</a:t>
            </a:fld>
            <a:endParaRPr lang="sv-SE"/>
          </a:p>
        </p:txBody>
      </p:sp>
    </p:spTree>
    <p:extLst>
      <p:ext uri="{BB962C8B-B14F-4D97-AF65-F5344CB8AC3E}">
        <p14:creationId xmlns:p14="http://schemas.microsoft.com/office/powerpoint/2010/main" val="4726147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_tradnl" sz="1200" b="0" i="0" kern="1200" dirty="0">
                <a:solidFill>
                  <a:schemeClr val="tx1"/>
                </a:solidFill>
                <a:effectLst/>
                <a:latin typeface="+mn-lt"/>
                <a:ea typeface="+mn-ea"/>
                <a:cs typeface="+mn-cs"/>
              </a:rPr>
              <a:t>Algunos</a:t>
            </a:r>
            <a:r>
              <a:rPr lang="es-ES_tradnl" sz="1200" b="0" i="0" kern="1200" baseline="0" dirty="0">
                <a:solidFill>
                  <a:schemeClr val="tx1"/>
                </a:solidFill>
                <a:effectLst/>
                <a:latin typeface="+mn-lt"/>
                <a:ea typeface="+mn-ea"/>
                <a:cs typeface="+mn-cs"/>
              </a:rPr>
              <a:t> v</a:t>
            </a:r>
            <a:r>
              <a:rPr lang="es-ES_tradnl" sz="1200" b="0" i="0" kern="1200" dirty="0">
                <a:solidFill>
                  <a:schemeClr val="tx1"/>
                </a:solidFill>
                <a:effectLst/>
                <a:latin typeface="+mn-lt"/>
                <a:ea typeface="+mn-ea"/>
                <a:cs typeface="+mn-cs"/>
              </a:rPr>
              <a:t>ídeos están disponibles para ilustrar el flujo de aire y la posible migración de la actividad.</a:t>
            </a:r>
          </a:p>
          <a:p>
            <a:pPr>
              <a:spcBef>
                <a:spcPct val="0"/>
              </a:spcBef>
            </a:pPr>
            <a:endParaRPr lang="en-GB" dirty="0"/>
          </a:p>
          <a:p>
            <a:pPr>
              <a:spcBef>
                <a:spcPct val="0"/>
              </a:spcBef>
            </a:pPr>
            <a:r>
              <a:rPr lang="en-GB" dirty="0"/>
              <a:t>https://www.youtube.com/watch?v=XRXZ8BZ1rDE</a:t>
            </a:r>
          </a:p>
          <a:p>
            <a:pPr>
              <a:spcBef>
                <a:spcPct val="0"/>
              </a:spcBef>
            </a:pPr>
            <a:r>
              <a:rPr lang="en-GB" dirty="0"/>
              <a:t>https://www.youtube.com/watch?v=mE2Nl2QCNt4</a:t>
            </a:r>
          </a:p>
          <a:p>
            <a:pPr>
              <a:spcBef>
                <a:spcPct val="0"/>
              </a:spcBef>
            </a:pPr>
            <a:endParaRPr lang="en-GB" dirty="0"/>
          </a:p>
          <a:p>
            <a:pPr>
              <a:spcBef>
                <a:spcPct val="0"/>
              </a:spcBef>
            </a:pPr>
            <a:r>
              <a:rPr lang="es-ES_tradnl" sz="1200" b="0" i="0" kern="1200" dirty="0">
                <a:solidFill>
                  <a:schemeClr val="tx1"/>
                </a:solidFill>
                <a:effectLst/>
                <a:latin typeface="+mn-lt"/>
                <a:ea typeface="+mn-ea"/>
                <a:cs typeface="+mn-cs"/>
              </a:rPr>
              <a:t>El número, la ubicación y la sensibilidad de los monitores deben elegirse de modo que se proporcione un alerta con el menor retardo desde el inicio de la liberación.</a:t>
            </a:r>
          </a:p>
          <a:p>
            <a:pPr>
              <a:spcBef>
                <a:spcPct val="0"/>
              </a:spcBef>
            </a:pPr>
            <a:endParaRPr lang="es-ES_tradnl" sz="1200" b="0" i="0" kern="1200" dirty="0">
              <a:solidFill>
                <a:schemeClr val="tx1"/>
              </a:solidFill>
              <a:effectLst/>
              <a:latin typeface="+mn-lt"/>
              <a:ea typeface="+mn-ea"/>
              <a:cs typeface="+mn-cs"/>
            </a:endParaRPr>
          </a:p>
          <a:p>
            <a:pPr>
              <a:spcBef>
                <a:spcPct val="0"/>
              </a:spcBef>
            </a:pPr>
            <a:r>
              <a:rPr lang="es-ES_tradnl" sz="1200" b="0" i="0" kern="1200" dirty="0">
                <a:solidFill>
                  <a:schemeClr val="tx1"/>
                </a:solidFill>
                <a:effectLst/>
                <a:latin typeface="+mn-lt"/>
                <a:ea typeface="+mn-ea"/>
                <a:cs typeface="+mn-cs"/>
              </a:rPr>
              <a:t>Se debe realizar un estudio previo del flujo de aire en el lugar de trabajo para comprender el flujo de aire y distribución de aerosoles antes de colocar </a:t>
            </a:r>
            <a:r>
              <a:rPr lang="es-ES_tradnl" sz="1200" b="0" i="0" kern="1200" dirty="0" err="1">
                <a:solidFill>
                  <a:schemeClr val="tx1"/>
                </a:solidFill>
                <a:effectLst/>
                <a:latin typeface="+mn-lt"/>
                <a:ea typeface="+mn-ea"/>
                <a:cs typeface="+mn-cs"/>
              </a:rPr>
              <a:t>CAMs</a:t>
            </a:r>
            <a:r>
              <a:rPr lang="es-ES_tradnl" sz="1200" b="0" i="0" kern="1200" dirty="0">
                <a:solidFill>
                  <a:schemeClr val="tx1"/>
                </a:solidFill>
                <a:effectLst/>
                <a:latin typeface="+mn-lt"/>
                <a:ea typeface="+mn-ea"/>
                <a:cs typeface="+mn-cs"/>
              </a:rPr>
              <a:t> (monitores</a:t>
            </a:r>
            <a:r>
              <a:rPr lang="es-ES_tradnl" sz="1200" b="0" i="0" kern="1200" baseline="0" dirty="0">
                <a:solidFill>
                  <a:schemeClr val="tx1"/>
                </a:solidFill>
                <a:effectLst/>
                <a:latin typeface="+mn-lt"/>
                <a:ea typeface="+mn-ea"/>
                <a:cs typeface="+mn-cs"/>
              </a:rPr>
              <a:t> en tiempo real) </a:t>
            </a:r>
            <a:r>
              <a:rPr lang="es-ES_tradnl" sz="1200" b="0" i="0" kern="1200" dirty="0">
                <a:solidFill>
                  <a:schemeClr val="tx1"/>
                </a:solidFill>
                <a:effectLst/>
                <a:latin typeface="+mn-lt"/>
                <a:ea typeface="+mn-ea"/>
                <a:cs typeface="+mn-cs"/>
              </a:rPr>
              <a:t>en el lugar de trabajo.</a:t>
            </a:r>
          </a:p>
          <a:p>
            <a:pPr>
              <a:spcBef>
                <a:spcPct val="0"/>
              </a:spcBef>
            </a:pPr>
            <a:endParaRPr lang="es-ES_tradnl" sz="1200" b="0" i="0" kern="1200" dirty="0">
              <a:solidFill>
                <a:schemeClr val="tx1"/>
              </a:solidFill>
              <a:effectLst/>
              <a:latin typeface="+mn-lt"/>
              <a:ea typeface="+mn-ea"/>
              <a:cs typeface="+mn-cs"/>
            </a:endParaRPr>
          </a:p>
          <a:p>
            <a:pPr>
              <a:spcBef>
                <a:spcPct val="0"/>
              </a:spcBef>
            </a:pPr>
            <a:r>
              <a:rPr lang="es-ES_tradnl" sz="1200" b="0" i="0" kern="1200" dirty="0">
                <a:solidFill>
                  <a:schemeClr val="tx1"/>
                </a:solidFill>
                <a:effectLst/>
                <a:latin typeface="+mn-lt"/>
                <a:ea typeface="+mn-ea"/>
                <a:cs typeface="+mn-cs"/>
              </a:rPr>
              <a:t>Si</a:t>
            </a:r>
            <a:r>
              <a:rPr lang="es-ES_tradnl" sz="1200" b="0" i="0" kern="1200" baseline="0" dirty="0">
                <a:solidFill>
                  <a:schemeClr val="tx1"/>
                </a:solidFill>
                <a:effectLst/>
                <a:latin typeface="+mn-lt"/>
                <a:ea typeface="+mn-ea"/>
                <a:cs typeface="+mn-cs"/>
              </a:rPr>
              <a:t> se </a:t>
            </a:r>
            <a:r>
              <a:rPr lang="es-ES_tradnl" sz="1200" b="0" i="0" kern="1200" dirty="0">
                <a:solidFill>
                  <a:schemeClr val="tx1"/>
                </a:solidFill>
                <a:effectLst/>
                <a:latin typeface="+mn-lt"/>
                <a:ea typeface="+mn-ea"/>
                <a:cs typeface="+mn-cs"/>
              </a:rPr>
              <a:t>aumenta la distancia entre el punto de liberación y el monitor, no sólo se diluye el material radiactivo en el aire, sino que también se tarda más en la detección.</a:t>
            </a:r>
          </a:p>
          <a:p>
            <a:pPr>
              <a:spcBef>
                <a:spcPct val="0"/>
              </a:spcBef>
            </a:pPr>
            <a:endParaRPr lang="es-ES_tradnl" sz="1200" b="0" i="0" kern="1200" dirty="0">
              <a:solidFill>
                <a:schemeClr val="tx1"/>
              </a:solidFill>
              <a:effectLst/>
              <a:latin typeface="+mn-lt"/>
              <a:ea typeface="+mn-ea"/>
              <a:cs typeface="+mn-cs"/>
            </a:endParaRPr>
          </a:p>
          <a:p>
            <a:pPr>
              <a:spcBef>
                <a:spcPct val="0"/>
              </a:spcBef>
            </a:pPr>
            <a:r>
              <a:rPr lang="es-ES_tradnl" sz="1200" b="0" i="0" kern="1200" dirty="0">
                <a:solidFill>
                  <a:schemeClr val="tx1"/>
                </a:solidFill>
                <a:effectLst/>
                <a:latin typeface="+mn-lt"/>
                <a:ea typeface="+mn-ea"/>
                <a:cs typeface="+mn-cs"/>
              </a:rPr>
              <a:t>Sin embargo, los monitores ubicados a mayores distancias tienen una mayor probabilidad de detectar (captar) la liberación, por lo que siempre se identificará un acontecimiento significativo.</a:t>
            </a:r>
          </a:p>
          <a:p>
            <a:pPr>
              <a:spcBef>
                <a:spcPct val="0"/>
              </a:spcBef>
            </a:pPr>
            <a:endParaRPr lang="es-ES_tradnl" sz="1200" b="0" i="0" kern="1200" dirty="0">
              <a:solidFill>
                <a:schemeClr val="tx1"/>
              </a:solidFill>
              <a:effectLst/>
              <a:latin typeface="+mn-lt"/>
              <a:ea typeface="+mn-ea"/>
              <a:cs typeface="+mn-cs"/>
            </a:endParaRPr>
          </a:p>
          <a:p>
            <a:pPr>
              <a:spcBef>
                <a:spcPct val="0"/>
              </a:spcBef>
            </a:pPr>
            <a:r>
              <a:rPr lang="es-ES_tradnl" sz="1200" b="0" i="0" kern="1200" dirty="0">
                <a:solidFill>
                  <a:schemeClr val="tx1"/>
                </a:solidFill>
                <a:effectLst/>
                <a:latin typeface="+mn-lt"/>
                <a:ea typeface="+mn-ea"/>
                <a:cs typeface="+mn-cs"/>
              </a:rPr>
              <a:t>La identificación de los puntos de liberación puede ser obvia y predecible en la mayoría de las situaciones; sin embargo, en otras situaciones puede haber varias ubicaciones para la liberación potencial.</a:t>
            </a:r>
          </a:p>
          <a:p>
            <a:pPr>
              <a:spcBef>
                <a:spcPct val="0"/>
              </a:spcBef>
            </a:pPr>
            <a:endParaRPr lang="es-ES_tradnl" sz="1200" b="0" i="0" kern="1200" dirty="0">
              <a:solidFill>
                <a:schemeClr val="tx1"/>
              </a:solidFill>
              <a:effectLst/>
              <a:latin typeface="+mn-lt"/>
              <a:ea typeface="+mn-ea"/>
              <a:cs typeface="+mn-cs"/>
            </a:endParaRPr>
          </a:p>
          <a:p>
            <a:pPr>
              <a:spcBef>
                <a:spcPct val="0"/>
              </a:spcBef>
            </a:pPr>
            <a:r>
              <a:rPr lang="es-ES_tradnl" sz="1200" b="0" i="0" kern="1200" dirty="0">
                <a:solidFill>
                  <a:schemeClr val="tx1"/>
                </a:solidFill>
                <a:effectLst/>
                <a:latin typeface="+mn-lt"/>
                <a:ea typeface="+mn-ea"/>
                <a:cs typeface="+mn-cs"/>
              </a:rPr>
              <a:t>Los registros de mantenimiento y el historial operacional son una fuente útil de información sobre los posibles puntos de liberación.</a:t>
            </a:r>
          </a:p>
          <a:p>
            <a:pPr>
              <a:spcBef>
                <a:spcPct val="0"/>
              </a:spcBef>
            </a:pPr>
            <a:endParaRPr lang="es-ES_tradnl" sz="1200" b="0" i="0" kern="1200" dirty="0">
              <a:solidFill>
                <a:schemeClr val="tx1"/>
              </a:solidFill>
              <a:effectLst/>
              <a:latin typeface="+mn-lt"/>
              <a:ea typeface="+mn-ea"/>
              <a:cs typeface="+mn-cs"/>
            </a:endParaRPr>
          </a:p>
          <a:p>
            <a:pPr>
              <a:spcBef>
                <a:spcPct val="0"/>
              </a:spcBef>
            </a:pPr>
            <a:endParaRPr lang="en-GB" dirty="0"/>
          </a:p>
          <a:p>
            <a:pPr>
              <a:spcBef>
                <a:spcPct val="0"/>
              </a:spcBef>
            </a:pPr>
            <a:endParaRPr lang="en-GB" dirty="0"/>
          </a:p>
          <a:p>
            <a:pPr>
              <a:spcBef>
                <a:spcPct val="0"/>
              </a:spcBef>
            </a:pPr>
            <a:endParaRPr lang="en-GB" dirty="0"/>
          </a:p>
          <a:p>
            <a:pPr>
              <a:spcBef>
                <a:spcPct val="0"/>
              </a:spcBef>
            </a:pPr>
            <a:endParaRPr lang="en-GB" dirty="0"/>
          </a:p>
        </p:txBody>
      </p:sp>
      <p:sp>
        <p:nvSpPr>
          <p:cNvPr id="788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C3313A0-9D31-4182-9071-EADBFC39F110}" type="slidenum">
              <a:rPr lang="sv-SE"/>
              <a:pPr/>
              <a:t>43</a:t>
            </a:fld>
            <a:endParaRPr lang="sv-SE"/>
          </a:p>
        </p:txBody>
      </p:sp>
    </p:spTree>
    <p:extLst>
      <p:ext uri="{BB962C8B-B14F-4D97-AF65-F5344CB8AC3E}">
        <p14:creationId xmlns:p14="http://schemas.microsoft.com/office/powerpoint/2010/main" val="8694752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a:p>
        </p:txBody>
      </p:sp>
      <p:sp>
        <p:nvSpPr>
          <p:cNvPr id="808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922DF9-47E6-4726-86C2-19120E91C2E8}" type="slidenum">
              <a:rPr lang="sv-SE"/>
              <a:pPr/>
              <a:t>44</a:t>
            </a:fld>
            <a:endParaRPr lang="sv-SE"/>
          </a:p>
        </p:txBody>
      </p:sp>
    </p:spTree>
    <p:extLst>
      <p:ext uri="{BB962C8B-B14F-4D97-AF65-F5344CB8AC3E}">
        <p14:creationId xmlns:p14="http://schemas.microsoft.com/office/powerpoint/2010/main" val="667071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 sz="1200" b="0" i="0" kern="1200" dirty="0">
                <a:solidFill>
                  <a:schemeClr val="tx1"/>
                </a:solidFill>
                <a:effectLst/>
                <a:latin typeface="+mn-lt"/>
                <a:ea typeface="+mn-ea"/>
                <a:cs typeface="+mn-cs"/>
              </a:rPr>
              <a:t>Los procesos identificados en las lecciones 1 y 2 se aplican también a la monitorización de la actividad volumétrica.</a:t>
            </a:r>
            <a:endParaRPr lang="en-GB" dirty="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DA6D4E-D6FB-4B5F-8F7D-849612194385}" type="slidenum">
              <a:rPr lang="en-GB"/>
              <a:pPr/>
              <a:t>4</a:t>
            </a:fld>
            <a:endParaRPr lang="en-GB" dirty="0"/>
          </a:p>
        </p:txBody>
      </p:sp>
    </p:spTree>
    <p:extLst>
      <p:ext uri="{BB962C8B-B14F-4D97-AF65-F5344CB8AC3E}">
        <p14:creationId xmlns:p14="http://schemas.microsoft.com/office/powerpoint/2010/main" val="1488698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Platshållare för bildobjekt 1"/>
          <p:cNvSpPr>
            <a:spLocks noGrp="1" noRot="1" noChangeAspect="1"/>
          </p:cNvSpPr>
          <p:nvPr>
            <p:ph type="sldImg"/>
          </p:nvPr>
        </p:nvSpPr>
        <p:spPr bwMode="auto">
          <a:noFill/>
          <a:ln>
            <a:solidFill>
              <a:srgbClr val="000000"/>
            </a:solidFill>
            <a:miter lim="800000"/>
            <a:headEnd/>
            <a:tailEnd/>
          </a:ln>
        </p:spPr>
      </p:sp>
      <p:sp>
        <p:nvSpPr>
          <p:cNvPr id="3" name="Platshållare för anteckningar 2"/>
          <p:cNvSpPr>
            <a:spLocks noGrp="1"/>
          </p:cNvSpPr>
          <p:nvPr>
            <p:ph type="body" idx="1"/>
          </p:nvPr>
        </p:nvSpPr>
        <p:spPr/>
        <p:txBody>
          <a:bodyPr/>
          <a:lstStyle/>
          <a:p>
            <a:pPr marL="171450" indent="-171450" fontAlgn="auto">
              <a:spcBef>
                <a:spcPts val="0"/>
              </a:spcBef>
              <a:spcAft>
                <a:spcPts val="0"/>
              </a:spcAft>
              <a:buFontTx/>
              <a:buChar char="-"/>
              <a:defRPr/>
            </a:pPr>
            <a:endParaRPr lang="sv-SE" dirty="0"/>
          </a:p>
        </p:txBody>
      </p:sp>
      <p:sp>
        <p:nvSpPr>
          <p:cNvPr id="82947"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787E91-4D12-466D-BE7B-BDB2F931FE21}" type="slidenum">
              <a:rPr lang="sv-SE"/>
              <a:pPr/>
              <a:t>45</a:t>
            </a:fld>
            <a:endParaRPr lang="sv-SE"/>
          </a:p>
        </p:txBody>
      </p:sp>
    </p:spTree>
    <p:extLst>
      <p:ext uri="{BB962C8B-B14F-4D97-AF65-F5344CB8AC3E}">
        <p14:creationId xmlns:p14="http://schemas.microsoft.com/office/powerpoint/2010/main" val="15983627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Platshållare för bildobjekt 1"/>
          <p:cNvSpPr>
            <a:spLocks noGrp="1" noRot="1" noChangeAspect="1"/>
          </p:cNvSpPr>
          <p:nvPr>
            <p:ph type="sldImg"/>
          </p:nvPr>
        </p:nvSpPr>
        <p:spPr bwMode="auto">
          <a:noFill/>
          <a:ln>
            <a:solidFill>
              <a:srgbClr val="000000"/>
            </a:solidFill>
            <a:miter lim="800000"/>
            <a:headEnd/>
            <a:tailEnd/>
          </a:ln>
        </p:spPr>
      </p:sp>
      <p:sp>
        <p:nvSpPr>
          <p:cNvPr id="3" name="Platshållare för anteckningar 2"/>
          <p:cNvSpPr>
            <a:spLocks noGrp="1"/>
          </p:cNvSpPr>
          <p:nvPr>
            <p:ph type="body" idx="1"/>
          </p:nvPr>
        </p:nvSpPr>
        <p:spPr/>
        <p:txBody>
          <a:bodyPr/>
          <a:lstStyle/>
          <a:p>
            <a:pPr marL="171450" indent="-171450" fontAlgn="auto">
              <a:spcBef>
                <a:spcPts val="0"/>
              </a:spcBef>
              <a:spcAft>
                <a:spcPts val="0"/>
              </a:spcAft>
              <a:buFontTx/>
              <a:buChar char="-"/>
              <a:defRPr/>
            </a:pPr>
            <a:endParaRPr lang="sv-SE" dirty="0"/>
          </a:p>
        </p:txBody>
      </p:sp>
      <p:sp>
        <p:nvSpPr>
          <p:cNvPr id="82947"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787E91-4D12-466D-BE7B-BDB2F931FE21}" type="slidenum">
              <a:rPr lang="sv-SE"/>
              <a:pPr/>
              <a:t>46</a:t>
            </a:fld>
            <a:endParaRPr lang="sv-SE"/>
          </a:p>
        </p:txBody>
      </p:sp>
    </p:spTree>
    <p:extLst>
      <p:ext uri="{BB962C8B-B14F-4D97-AF65-F5344CB8AC3E}">
        <p14:creationId xmlns:p14="http://schemas.microsoft.com/office/powerpoint/2010/main" val="15983627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Un circuito de muestreo con diferentes diámetros de tubería aumentará las pérdidas de partículas.</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Se recomienda un radio de curvatura mínimo de 4 veces el diámetro de la tubería.</a:t>
            </a:r>
          </a:p>
          <a:p>
            <a:endParaRPr lang="es-ES_tradnl" sz="1200" b="0" i="0" kern="1200" dirty="0">
              <a:solidFill>
                <a:schemeClr val="tx1"/>
              </a:solidFill>
              <a:effectLst/>
              <a:latin typeface="+mn-lt"/>
              <a:ea typeface="+mn-ea"/>
              <a:cs typeface="+mn-cs"/>
            </a:endParaRPr>
          </a:p>
          <a:p>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47</a:t>
            </a:fld>
            <a:endParaRPr lang="sv-SE"/>
          </a:p>
        </p:txBody>
      </p:sp>
    </p:spTree>
    <p:extLst>
      <p:ext uri="{BB962C8B-B14F-4D97-AF65-F5344CB8AC3E}">
        <p14:creationId xmlns:p14="http://schemas.microsoft.com/office/powerpoint/2010/main" val="25009234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Se recomienda usar tubos de acero inoxidable. Otros metales pueden ser utilizados, pero deberá demostrarse que no se corroerán.</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Evitar las tuberías de plástico que tienden a promover la precipitación electrostática, a menos que se hayan hecho conductoras.</a:t>
            </a:r>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48</a:t>
            </a:fld>
            <a:endParaRPr lang="sv-SE"/>
          </a:p>
        </p:txBody>
      </p:sp>
    </p:spTree>
    <p:extLst>
      <p:ext uri="{BB962C8B-B14F-4D97-AF65-F5344CB8AC3E}">
        <p14:creationId xmlns:p14="http://schemas.microsoft.com/office/powerpoint/2010/main" val="29728414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La elección del filtro de recolección es crucial para obtener una medición precisa de la actividad recolectada.</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En la industria nuclear, se utilizan varios tipos de filtros. Para tomar muestras diferidas se utilizan filtros de celulosa.</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Para </a:t>
            </a:r>
            <a:r>
              <a:rPr lang="es-ES_tradnl" sz="1200" b="0" i="0" kern="1200" dirty="0" err="1">
                <a:solidFill>
                  <a:schemeClr val="tx1"/>
                </a:solidFill>
                <a:effectLst/>
                <a:latin typeface="+mn-lt"/>
                <a:ea typeface="+mn-ea"/>
                <a:cs typeface="+mn-cs"/>
              </a:rPr>
              <a:t>MTRs</a:t>
            </a:r>
            <a:r>
              <a:rPr lang="es-ES_tradnl" sz="1200" b="0" i="0" kern="1200" dirty="0">
                <a:solidFill>
                  <a:schemeClr val="tx1"/>
                </a:solidFill>
                <a:effectLst/>
                <a:latin typeface="+mn-lt"/>
                <a:ea typeface="+mn-ea"/>
                <a:cs typeface="+mn-cs"/>
              </a:rPr>
              <a:t>, la mayoría de los fabricantes actualmente recomiendan utilizar filtros </a:t>
            </a:r>
            <a:r>
              <a:rPr lang="es-ES_tradnl" sz="1200" b="0" i="0" kern="1200" dirty="0" err="1">
                <a:solidFill>
                  <a:schemeClr val="tx1"/>
                </a:solidFill>
                <a:effectLst/>
                <a:latin typeface="+mn-lt"/>
                <a:ea typeface="+mn-ea"/>
                <a:cs typeface="+mn-cs"/>
              </a:rPr>
              <a:t>Millipore</a:t>
            </a:r>
            <a:r>
              <a:rPr lang="es-ES_tradnl" sz="1200" b="0" i="0" kern="1200" dirty="0">
                <a:solidFill>
                  <a:schemeClr val="tx1"/>
                </a:solidFill>
                <a:effectLst/>
                <a:latin typeface="+mn-lt"/>
                <a:ea typeface="+mn-ea"/>
                <a:cs typeface="+mn-cs"/>
              </a:rPr>
              <a:t> o filtro de fibra de vidrio.</a:t>
            </a:r>
          </a:p>
          <a:p>
            <a:endParaRPr lang="es-ES_tradnl" sz="1200" b="0" i="0" kern="1200" dirty="0">
              <a:solidFill>
                <a:schemeClr val="tx1"/>
              </a:solidFill>
              <a:effectLst/>
              <a:latin typeface="+mn-lt"/>
              <a:ea typeface="+mn-ea"/>
              <a:cs typeface="+mn-cs"/>
            </a:endParaRPr>
          </a:p>
          <a:p>
            <a:endParaRPr lang="es-ES_tradnl" sz="1200" b="0" i="0" kern="1200" dirty="0">
              <a:solidFill>
                <a:schemeClr val="tx1"/>
              </a:solidFill>
              <a:effectLst/>
              <a:latin typeface="+mn-lt"/>
              <a:ea typeface="+mn-ea"/>
              <a:cs typeface="+mn-cs"/>
            </a:endParaRPr>
          </a:p>
          <a:p>
            <a:endParaRPr lang="es-ES_tradnl" sz="1200" b="0" i="0" kern="1200" dirty="0">
              <a:solidFill>
                <a:schemeClr val="tx1"/>
              </a:solidFill>
              <a:effectLst/>
              <a:latin typeface="+mn-lt"/>
              <a:ea typeface="+mn-ea"/>
              <a:cs typeface="+mn-cs"/>
            </a:endParaRPr>
          </a:p>
          <a:p>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50</a:t>
            </a:fld>
            <a:endParaRPr lang="sv-SE"/>
          </a:p>
        </p:txBody>
      </p:sp>
    </p:spTree>
    <p:extLst>
      <p:ext uri="{BB962C8B-B14F-4D97-AF65-F5344CB8AC3E}">
        <p14:creationId xmlns:p14="http://schemas.microsoft.com/office/powerpoint/2010/main" val="8433492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dirty="0"/>
              <a:t>http://www.insht.es/InshtWeb/Contenidos/Documentacion/FichasTecnicas/MetodosAnalisis/Ficheros/CR/CR_003_A06.pdf</a:t>
            </a:r>
          </a:p>
          <a:p>
            <a:endParaRPr lang="es-ES" dirty="0"/>
          </a:p>
          <a:p>
            <a:endParaRPr lang="es-ES" dirty="0"/>
          </a:p>
          <a:p>
            <a:endParaRPr lang="es-ES" dirty="0"/>
          </a:p>
          <a:p>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51</a:t>
            </a:fld>
            <a:endParaRPr lang="sv-SE"/>
          </a:p>
        </p:txBody>
      </p:sp>
    </p:spTree>
    <p:extLst>
      <p:ext uri="{BB962C8B-B14F-4D97-AF65-F5344CB8AC3E}">
        <p14:creationId xmlns:p14="http://schemas.microsoft.com/office/powerpoint/2010/main" val="30567813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 dirty="0"/>
              <a:t>http://www.insht.es/InshtWeb/Contenidos/Documentacion/FichasTecnicas/MetodosAnalisis/Ficheros/CR/CR_003_A06.pdf</a:t>
            </a:r>
          </a:p>
          <a:p>
            <a:endParaRPr lang="es-ES" dirty="0"/>
          </a:p>
          <a:p>
            <a:endParaRPr lang="es-ES" dirty="0"/>
          </a:p>
          <a:p>
            <a:endParaRPr lang="es-ES" dirty="0"/>
          </a:p>
          <a:p>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52</a:t>
            </a:fld>
            <a:endParaRPr lang="sv-SE"/>
          </a:p>
        </p:txBody>
      </p:sp>
    </p:spTree>
    <p:extLst>
      <p:ext uri="{BB962C8B-B14F-4D97-AF65-F5344CB8AC3E}">
        <p14:creationId xmlns:p14="http://schemas.microsoft.com/office/powerpoint/2010/main" val="2636664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sz="1200" b="0" i="0" kern="1200" noProof="0" dirty="0">
                <a:solidFill>
                  <a:schemeClr val="tx1"/>
                </a:solidFill>
                <a:effectLst/>
                <a:latin typeface="+mn-lt"/>
                <a:ea typeface="+mn-ea"/>
                <a:cs typeface="+mn-cs"/>
              </a:rPr>
              <a:t>Para reducir la incertidumbre se pueden tomar varias muestras y estas pueden ser homogeneizadas.</a:t>
            </a:r>
            <a:r>
              <a:rPr lang="es-ES_tradnl" sz="1200" b="0" i="0" kern="1200" baseline="0" noProof="0" dirty="0">
                <a:solidFill>
                  <a:schemeClr val="tx1"/>
                </a:solidFill>
                <a:effectLst/>
                <a:latin typeface="+mn-lt"/>
                <a:ea typeface="+mn-ea"/>
                <a:cs typeface="+mn-cs"/>
              </a:rPr>
              <a:t> </a:t>
            </a:r>
            <a:endParaRPr lang="es-ES_tradnl" noProof="0" dirty="0"/>
          </a:p>
          <a:p>
            <a:endParaRPr lang="es-ES_tradnl" noProof="0" dirty="0"/>
          </a:p>
          <a:p>
            <a:r>
              <a:rPr lang="es-ES_tradnl" sz="1200" b="0" i="0" kern="1200" dirty="0">
                <a:solidFill>
                  <a:schemeClr val="tx1"/>
                </a:solidFill>
                <a:effectLst/>
                <a:latin typeface="+mn-lt"/>
                <a:ea typeface="+mn-ea"/>
                <a:cs typeface="+mn-cs"/>
              </a:rPr>
              <a:t>La muestra homogeneizada se puede enviar para análisis </a:t>
            </a:r>
            <a:r>
              <a:rPr lang="es-ES_tradnl" sz="1200" b="0" i="0" kern="1200" dirty="0" err="1">
                <a:solidFill>
                  <a:schemeClr val="tx1"/>
                </a:solidFill>
                <a:effectLst/>
                <a:latin typeface="+mn-lt"/>
                <a:ea typeface="+mn-ea"/>
                <a:cs typeface="+mn-cs"/>
              </a:rPr>
              <a:t>radioquímico</a:t>
            </a:r>
            <a:r>
              <a:rPr lang="es-ES_tradnl" sz="1200" b="0" i="0" kern="1200" dirty="0">
                <a:solidFill>
                  <a:schemeClr val="tx1"/>
                </a:solidFill>
                <a:effectLst/>
                <a:latin typeface="+mn-lt"/>
                <a:ea typeface="+mn-ea"/>
                <a:cs typeface="+mn-cs"/>
              </a:rPr>
              <a:t>. Las actividades medidas por el detector del muestreador y el análisis </a:t>
            </a:r>
            <a:r>
              <a:rPr lang="es-ES_tradnl" sz="1200" b="0" i="0" kern="1200" dirty="0" err="1">
                <a:solidFill>
                  <a:schemeClr val="tx1"/>
                </a:solidFill>
                <a:effectLst/>
                <a:latin typeface="+mn-lt"/>
                <a:ea typeface="+mn-ea"/>
                <a:cs typeface="+mn-cs"/>
              </a:rPr>
              <a:t>radioquímico</a:t>
            </a:r>
            <a:r>
              <a:rPr lang="es-ES_tradnl" sz="1200" b="0" i="0" kern="1200" dirty="0">
                <a:solidFill>
                  <a:schemeClr val="tx1"/>
                </a:solidFill>
                <a:effectLst/>
                <a:latin typeface="+mn-lt"/>
                <a:ea typeface="+mn-ea"/>
                <a:cs typeface="+mn-cs"/>
              </a:rPr>
              <a:t> se pueden comparar y así establecer un factor de corrección.</a:t>
            </a:r>
            <a:endParaRPr lang="es-ES_tradnl" noProof="0" dirty="0"/>
          </a:p>
        </p:txBody>
      </p:sp>
      <p:sp>
        <p:nvSpPr>
          <p:cNvPr id="4" name="Slide Number Placeholder 3"/>
          <p:cNvSpPr>
            <a:spLocks noGrp="1"/>
          </p:cNvSpPr>
          <p:nvPr>
            <p:ph type="sldNum" sz="quarter" idx="10"/>
          </p:nvPr>
        </p:nvSpPr>
        <p:spPr/>
        <p:txBody>
          <a:bodyPr/>
          <a:lstStyle/>
          <a:p>
            <a:pPr>
              <a:defRPr/>
            </a:pPr>
            <a:fld id="{BB0BF72E-7E07-49FA-9CF9-C9C2AE3AE8F8}" type="slidenum">
              <a:rPr lang="sv-SE" smtClean="0"/>
              <a:pPr>
                <a:defRPr/>
              </a:pPr>
              <a:t>56</a:t>
            </a:fld>
            <a:endParaRPr lang="sv-SE"/>
          </a:p>
        </p:txBody>
      </p:sp>
    </p:spTree>
    <p:extLst>
      <p:ext uri="{BB962C8B-B14F-4D97-AF65-F5344CB8AC3E}">
        <p14:creationId xmlns:p14="http://schemas.microsoft.com/office/powerpoint/2010/main" val="13378851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El nivel de alarma se puede configurar en CDAs o CDA-h.</a:t>
            </a:r>
          </a:p>
          <a:p>
            <a:endParaRPr lang="es-ES_tradnl" sz="1200" b="0" i="0" u="none" strike="noStrike" kern="1200" dirty="0">
              <a:solidFill>
                <a:schemeClr val="tx1"/>
              </a:solidFill>
              <a:effectLst/>
              <a:latin typeface="+mn-lt"/>
              <a:ea typeface="+mn-ea"/>
              <a:cs typeface="+mn-cs"/>
              <a:hlinkClick r:id="rId3"/>
            </a:endParaRPr>
          </a:p>
          <a:p>
            <a:r>
              <a:rPr lang="es-ES_tradnl" sz="1200" b="0" i="0" kern="1200" dirty="0">
                <a:solidFill>
                  <a:schemeClr val="tx1"/>
                </a:solidFill>
                <a:effectLst/>
                <a:latin typeface="+mn-lt"/>
                <a:ea typeface="+mn-ea"/>
                <a:cs typeface="+mn-cs"/>
              </a:rPr>
              <a:t>Una alarma a corto plazo estará a un nivel de concentración de aire más alto que la alarma a largo plazo.</a:t>
            </a:r>
          </a:p>
          <a:p>
            <a:endParaRPr lang="es-ES_tradnl" sz="1200" b="0" i="0" u="none" strike="noStrike" kern="1200" dirty="0">
              <a:solidFill>
                <a:schemeClr val="tx1"/>
              </a:solidFill>
              <a:effectLst/>
              <a:latin typeface="+mn-lt"/>
              <a:ea typeface="+mn-ea"/>
              <a:cs typeface="+mn-cs"/>
              <a:hlinkClick r:id="rId3"/>
            </a:endParaRPr>
          </a:p>
          <a:p>
            <a:r>
              <a:rPr lang="es-ES_tradnl" sz="1200" b="0" i="0" kern="1200" dirty="0">
                <a:solidFill>
                  <a:schemeClr val="tx1"/>
                </a:solidFill>
                <a:effectLst/>
                <a:latin typeface="+mn-lt"/>
                <a:ea typeface="+mn-ea"/>
                <a:cs typeface="+mn-cs"/>
              </a:rPr>
              <a:t>En caso de monitoreo de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emisores de partículas alfa en presencia de altos niveles de concentración de radón y torón, puede ser aceptable establecer</a:t>
            </a:r>
            <a:r>
              <a:rPr lang="es-ES_tradnl" sz="1200" b="0" i="0" kern="1200" baseline="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un nivel de alarma de 24 CDA-h.</a:t>
            </a:r>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57</a:t>
            </a:fld>
            <a:endParaRPr lang="sv-SE"/>
          </a:p>
        </p:txBody>
      </p:sp>
    </p:spTree>
    <p:extLst>
      <p:ext uri="{BB962C8B-B14F-4D97-AF65-F5344CB8AC3E}">
        <p14:creationId xmlns:p14="http://schemas.microsoft.com/office/powerpoint/2010/main" val="3224438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Platshållare för bildobjekt 1"/>
          <p:cNvSpPr>
            <a:spLocks noGrp="1" noRot="1" noChangeAspect="1"/>
          </p:cNvSpPr>
          <p:nvPr>
            <p:ph type="sldImg"/>
          </p:nvPr>
        </p:nvSpPr>
        <p:spPr bwMode="auto">
          <a:noFill/>
          <a:ln>
            <a:solidFill>
              <a:srgbClr val="000000"/>
            </a:solidFill>
            <a:miter lim="800000"/>
            <a:headEnd/>
            <a:tailEnd/>
          </a:ln>
        </p:spPr>
      </p:sp>
      <p:sp>
        <p:nvSpPr>
          <p:cNvPr id="98306"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dirty="0"/>
          </a:p>
        </p:txBody>
      </p:sp>
      <p:sp>
        <p:nvSpPr>
          <p:cNvPr id="98307"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BEA1A86-2F75-4427-874A-0D185938AABD}" type="slidenum">
              <a:rPr lang="sv-SE"/>
              <a:pPr/>
              <a:t>58</a:t>
            </a:fld>
            <a:endParaRPr lang="sv-SE"/>
          </a:p>
        </p:txBody>
      </p:sp>
    </p:spTree>
    <p:extLst>
      <p:ext uri="{BB962C8B-B14F-4D97-AF65-F5344CB8AC3E}">
        <p14:creationId xmlns:p14="http://schemas.microsoft.com/office/powerpoint/2010/main" val="1254134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Objetivos mas detallados de un programa de monitoreo de aire son:</a:t>
            </a:r>
          </a:p>
          <a:p>
            <a:pPr marL="171450" indent="-171450">
              <a:buFont typeface="Arial" panose="020B0604020202020204" pitchFamily="34" charset="0"/>
              <a:buChar char="•"/>
            </a:pPr>
            <a:endParaRPr lang="es-ES_tradnl"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Medir la actividad de los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en el aire por recolección y análisis;</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identificar el tipo y las características físicas de los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para evaluar el potencial de peligro para el trabajador;</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evaluar el desempeño de las medidas de control de la radiactividad en el aire;</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identificar la fuga de actividad debido a deficiencias en los procedimientos operacionales;</a:t>
            </a:r>
          </a:p>
          <a:p>
            <a:pPr marL="171450" indent="-171450">
              <a:buFont typeface="Arial" panose="020B0604020202020204" pitchFamily="34" charset="0"/>
              <a:buChar char="•"/>
            </a:pPr>
            <a:r>
              <a:rPr lang="es-ES_tradnl" sz="1200" b="0" i="0" kern="1200" dirty="0">
                <a:solidFill>
                  <a:schemeClr val="tx1"/>
                </a:solidFill>
                <a:effectLst/>
                <a:latin typeface="+mn-lt"/>
                <a:ea typeface="+mn-ea"/>
                <a:cs typeface="+mn-cs"/>
              </a:rPr>
              <a:t>evaluar las mediciones de concentración de aire para determinar si se debe o no realizar un muestreo de bioensayo para verificar si podría haber ocurrido una incorporación</a:t>
            </a:r>
            <a:r>
              <a:rPr lang="es-ES_tradnl" sz="1200" b="0" i="0" kern="1200" baseline="0" dirty="0">
                <a:solidFill>
                  <a:schemeClr val="tx1"/>
                </a:solidFill>
                <a:effectLst/>
                <a:latin typeface="+mn-lt"/>
                <a:ea typeface="+mn-ea"/>
                <a:cs typeface="+mn-cs"/>
              </a:rPr>
              <a:t> importante.</a:t>
            </a:r>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5</a:t>
            </a:fld>
            <a:endParaRPr lang="sv-SE"/>
          </a:p>
        </p:txBody>
      </p:sp>
    </p:spTree>
    <p:extLst>
      <p:ext uri="{BB962C8B-B14F-4D97-AF65-F5344CB8AC3E}">
        <p14:creationId xmlns:p14="http://schemas.microsoft.com/office/powerpoint/2010/main" val="31815815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60</a:t>
            </a:fld>
            <a:endParaRPr lang="sv-SE"/>
          </a:p>
        </p:txBody>
      </p:sp>
    </p:spTree>
    <p:extLst>
      <p:ext uri="{BB962C8B-B14F-4D97-AF65-F5344CB8AC3E}">
        <p14:creationId xmlns:p14="http://schemas.microsoft.com/office/powerpoint/2010/main" val="38651025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s-ES_tradnl" sz="1200" b="0" i="0" kern="1200" dirty="0">
                <a:solidFill>
                  <a:schemeClr val="tx1"/>
                </a:solidFill>
                <a:effectLst/>
                <a:latin typeface="+mn-lt"/>
                <a:ea typeface="+mn-ea"/>
                <a:cs typeface="+mn-cs"/>
              </a:rPr>
              <a:t>La frecuencia de la calibración debe realizarse en conformidad con las regulaciones nacionales.</a:t>
            </a:r>
            <a:endParaRPr lang="es-ES" dirty="0"/>
          </a:p>
          <a:p>
            <a:pPr>
              <a:spcBef>
                <a:spcPct val="0"/>
              </a:spcBef>
            </a:pPr>
            <a:endParaRPr lang="en-GB" dirty="0"/>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BE2008-3A88-45DB-8E56-AD8FD060A6B4}" type="slidenum">
              <a:rPr lang="sv-SE"/>
              <a:pPr/>
              <a:t>61</a:t>
            </a:fld>
            <a:endParaRPr lang="sv-SE"/>
          </a:p>
        </p:txBody>
      </p:sp>
    </p:spTree>
    <p:extLst>
      <p:ext uri="{BB962C8B-B14F-4D97-AF65-F5344CB8AC3E}">
        <p14:creationId xmlns:p14="http://schemas.microsoft.com/office/powerpoint/2010/main" val="26584916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BE2008-3A88-45DB-8E56-AD8FD060A6B4}" type="slidenum">
              <a:rPr lang="sv-SE"/>
              <a:pPr/>
              <a:t>62</a:t>
            </a:fld>
            <a:endParaRPr lang="sv-SE"/>
          </a:p>
        </p:txBody>
      </p:sp>
    </p:spTree>
    <p:extLst>
      <p:ext uri="{BB962C8B-B14F-4D97-AF65-F5344CB8AC3E}">
        <p14:creationId xmlns:p14="http://schemas.microsoft.com/office/powerpoint/2010/main" val="37559063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TextEdit="1"/>
          </p:cNvSpPr>
          <p:nvPr>
            <p:ph type="sldImg"/>
          </p:nvPr>
        </p:nvSpPr>
        <p:spPr bwMode="auto">
          <a:noFill/>
          <a:ln>
            <a:solidFill>
              <a:srgbClr val="000000"/>
            </a:solidFill>
            <a:miter lim="800000"/>
            <a:headEnd/>
            <a:tailEnd/>
          </a:ln>
        </p:spPr>
      </p:sp>
      <p:sp>
        <p:nvSpPr>
          <p:cNvPr id="125955" name="Rectangle 3"/>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s-ES_tradnl" sz="1200" b="0" i="0" kern="1200" dirty="0">
                <a:solidFill>
                  <a:schemeClr val="tx1"/>
                </a:solidFill>
                <a:effectLst/>
                <a:latin typeface="+mn-lt"/>
                <a:ea typeface="+mn-ea"/>
                <a:cs typeface="+mn-cs"/>
              </a:rPr>
              <a:t>La prueba de funcionamiento debe estar documentada.</a:t>
            </a:r>
          </a:p>
          <a:p>
            <a:pPr>
              <a:spcBef>
                <a:spcPct val="0"/>
              </a:spcBef>
            </a:pPr>
            <a:endParaRPr lang="es-ES_tradnl" altLang="en-US"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Todos los equipos defectuosos deben ser retirados del servicio y etiquetados para mantenimiento y re-calibración.</a:t>
            </a:r>
          </a:p>
          <a:p>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endParaRPr lang="en-US" altLang="en-US" sz="1000" dirty="0"/>
          </a:p>
          <a:p>
            <a:endParaRPr lang="en-GB" dirty="0"/>
          </a:p>
        </p:txBody>
      </p:sp>
    </p:spTree>
    <p:extLst>
      <p:ext uri="{BB962C8B-B14F-4D97-AF65-F5344CB8AC3E}">
        <p14:creationId xmlns:p14="http://schemas.microsoft.com/office/powerpoint/2010/main" val="511941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dirty="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0FEB22-C96D-4BFB-85E1-896212E151D4}" type="slidenum">
              <a:rPr lang="en-US" altLang="en-US">
                <a:latin typeface="Arial" charset="0"/>
              </a:rPr>
              <a:pPr/>
              <a:t>6</a:t>
            </a:fld>
            <a:endParaRPr lang="en-US" altLang="en-US" dirty="0">
              <a:latin typeface="Arial" charset="0"/>
            </a:endParaRPr>
          </a:p>
        </p:txBody>
      </p:sp>
    </p:spTree>
    <p:extLst>
      <p:ext uri="{BB962C8B-B14F-4D97-AF65-F5344CB8AC3E}">
        <p14:creationId xmlns:p14="http://schemas.microsoft.com/office/powerpoint/2010/main" val="489216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s-ES_tradnl"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7</a:t>
            </a:fld>
            <a:endParaRPr lang="sv-SE"/>
          </a:p>
        </p:txBody>
      </p:sp>
    </p:spTree>
    <p:extLst>
      <p:ext uri="{BB962C8B-B14F-4D97-AF65-F5344CB8AC3E}">
        <p14:creationId xmlns:p14="http://schemas.microsoft.com/office/powerpoint/2010/main" val="269966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Todas las instalaciones nucleares manejan una gran variedad de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y, por lo tanto se hace necesaria</a:t>
            </a:r>
            <a:r>
              <a:rPr lang="es-ES_tradnl" sz="1200" b="0" i="0" kern="1200" baseline="0" dirty="0">
                <a:solidFill>
                  <a:schemeClr val="tx1"/>
                </a:solidFill>
                <a:effectLst/>
                <a:latin typeface="+mn-lt"/>
                <a:ea typeface="+mn-ea"/>
                <a:cs typeface="+mn-cs"/>
              </a:rPr>
              <a:t> la</a:t>
            </a:r>
            <a:r>
              <a:rPr lang="es-ES_tradnl" sz="1200" b="0" i="0" kern="1200" dirty="0">
                <a:solidFill>
                  <a:schemeClr val="tx1"/>
                </a:solidFill>
                <a:effectLst/>
                <a:latin typeface="+mn-lt"/>
                <a:ea typeface="+mn-ea"/>
                <a:cs typeface="+mn-cs"/>
              </a:rPr>
              <a:t> MLT para aire.</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Para seleccionar un programa de monitorización adecuado se necesita </a:t>
            </a:r>
            <a:r>
              <a:rPr lang="es-ES_tradnl" sz="1200" b="0" i="0" kern="1200" baseline="0" dirty="0">
                <a:solidFill>
                  <a:schemeClr val="tx1"/>
                </a:solidFill>
                <a:effectLst/>
                <a:latin typeface="+mn-lt"/>
                <a:ea typeface="+mn-ea"/>
                <a:cs typeface="+mn-cs"/>
              </a:rPr>
              <a:t>conocer </a:t>
            </a:r>
            <a:r>
              <a:rPr lang="es-ES_tradnl" sz="1200" b="0" i="0" kern="1200" dirty="0">
                <a:solidFill>
                  <a:schemeClr val="tx1"/>
                </a:solidFill>
                <a:effectLst/>
                <a:latin typeface="+mn-lt"/>
                <a:ea typeface="+mn-ea"/>
                <a:cs typeface="+mn-cs"/>
              </a:rPr>
              <a:t>la caracterización de los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presentes y sus concentraciones relativas. Esto se llama una “</a:t>
            </a:r>
            <a:r>
              <a:rPr lang="es-ES" sz="1200" dirty="0"/>
              <a:t>impresión digital</a:t>
            </a:r>
            <a:r>
              <a:rPr lang="es-ES_tradnl" sz="1200" b="0" i="0" kern="1200" dirty="0">
                <a:solidFill>
                  <a:schemeClr val="tx1"/>
                </a:solidFill>
                <a:effectLst/>
                <a:latin typeface="+mn-lt"/>
                <a:ea typeface="+mn-ea"/>
                <a:cs typeface="+mn-cs"/>
              </a:rPr>
              <a:t>” o “vector radiactivo”.</a:t>
            </a:r>
          </a:p>
          <a:p>
            <a:endParaRPr lang="es-ES_tradnl" sz="1200" b="0" i="0" kern="1200" dirty="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s-ES_tradnl" sz="1200" b="0" i="0" kern="1200" dirty="0">
                <a:solidFill>
                  <a:schemeClr val="tx1"/>
                </a:solidFill>
                <a:effectLst/>
                <a:latin typeface="+mn-lt"/>
                <a:ea typeface="+mn-ea"/>
                <a:cs typeface="+mn-cs"/>
              </a:rPr>
              <a:t>El “vector radiactivo”</a:t>
            </a:r>
            <a:r>
              <a:rPr lang="es-ES_tradnl" sz="1200" b="0" i="0" kern="1200" baseline="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puede determinarse a partir de la siguiente información:</a:t>
            </a:r>
          </a:p>
          <a:p>
            <a:pPr marL="0" marR="0" indent="0" algn="l" defTabSz="914400" rtl="0" eaLnBrk="1" fontAlgn="base" latinLnBrk="0" hangingPunct="1">
              <a:lnSpc>
                <a:spcPct val="100000"/>
              </a:lnSpc>
              <a:spcBef>
                <a:spcPct val="30000"/>
              </a:spcBef>
              <a:spcAft>
                <a:spcPct val="0"/>
              </a:spcAft>
              <a:buClrTx/>
              <a:buSzTx/>
              <a:buFontTx/>
              <a:buNone/>
              <a:tabLst/>
              <a:defRPr/>
            </a:pPr>
            <a:endParaRPr lang="es-ES_tradnl" sz="1200" b="0" i="0" kern="1200" dirty="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s-ES_tradnl" sz="1200" b="0" i="0" kern="1200" dirty="0">
                <a:solidFill>
                  <a:schemeClr val="tx1"/>
                </a:solidFill>
                <a:effectLst/>
                <a:latin typeface="+mn-lt"/>
                <a:ea typeface="+mn-ea"/>
                <a:cs typeface="+mn-cs"/>
              </a:rPr>
              <a:t>• Historial operacional de la instalación;</a:t>
            </a:r>
          </a:p>
          <a:p>
            <a:pPr marL="0" marR="0" indent="0" algn="l" defTabSz="914400" rtl="0" eaLnBrk="1" fontAlgn="base" latinLnBrk="0" hangingPunct="1">
              <a:lnSpc>
                <a:spcPct val="100000"/>
              </a:lnSpc>
              <a:spcBef>
                <a:spcPct val="30000"/>
              </a:spcBef>
              <a:spcAft>
                <a:spcPct val="0"/>
              </a:spcAft>
              <a:buClrTx/>
              <a:buSzTx/>
              <a:buFontTx/>
              <a:buNone/>
              <a:tabLst/>
              <a:defRPr/>
            </a:pPr>
            <a:r>
              <a:rPr lang="es-ES_tradnl" sz="1200" b="0" i="0" kern="1200" dirty="0">
                <a:solidFill>
                  <a:schemeClr val="tx1"/>
                </a:solidFill>
                <a:effectLst/>
                <a:latin typeface="+mn-lt"/>
                <a:ea typeface="+mn-ea"/>
                <a:cs typeface="+mn-cs"/>
              </a:rPr>
              <a:t>• códigos informáticos;</a:t>
            </a:r>
          </a:p>
          <a:p>
            <a:pPr marL="0" marR="0" indent="0" algn="l" defTabSz="914400" rtl="0" eaLnBrk="1" fontAlgn="base" latinLnBrk="0" hangingPunct="1">
              <a:lnSpc>
                <a:spcPct val="100000"/>
              </a:lnSpc>
              <a:spcBef>
                <a:spcPct val="30000"/>
              </a:spcBef>
              <a:spcAft>
                <a:spcPct val="0"/>
              </a:spcAft>
              <a:buClrTx/>
              <a:buSzTx/>
              <a:buFontTx/>
              <a:buNone/>
              <a:tabLst/>
              <a:defRPr/>
            </a:pPr>
            <a:r>
              <a:rPr lang="es-ES_tradnl" sz="1200" b="0" i="0" kern="1200" dirty="0">
                <a:solidFill>
                  <a:schemeClr val="tx1"/>
                </a:solidFill>
                <a:effectLst/>
                <a:latin typeface="+mn-lt"/>
                <a:ea typeface="+mn-ea"/>
                <a:cs typeface="+mn-cs"/>
              </a:rPr>
              <a:t>• análisis </a:t>
            </a:r>
            <a:r>
              <a:rPr lang="es-ES_tradnl" sz="1200" b="0" i="0" kern="1200" dirty="0" err="1">
                <a:solidFill>
                  <a:schemeClr val="tx1"/>
                </a:solidFill>
                <a:effectLst/>
                <a:latin typeface="+mn-lt"/>
                <a:ea typeface="+mn-ea"/>
                <a:cs typeface="+mn-cs"/>
              </a:rPr>
              <a:t>radioquímico</a:t>
            </a:r>
            <a:r>
              <a:rPr lang="es-ES_tradnl" sz="1200" b="0" i="0" kern="1200" dirty="0">
                <a:solidFill>
                  <a:schemeClr val="tx1"/>
                </a:solidFill>
                <a:effectLst/>
                <a:latin typeface="+mn-lt"/>
                <a:ea typeface="+mn-ea"/>
                <a:cs typeface="+mn-cs"/>
              </a:rPr>
              <a:t> de muestras representativas del material radiactivo,</a:t>
            </a:r>
            <a:r>
              <a:rPr lang="es-ES_tradnl" sz="1200" b="0" i="0" kern="1200" baseline="0" dirty="0">
                <a:solidFill>
                  <a:schemeClr val="tx1"/>
                </a:solidFill>
                <a:effectLst/>
                <a:latin typeface="+mn-lt"/>
                <a:ea typeface="+mn-ea"/>
                <a:cs typeface="+mn-cs"/>
              </a:rPr>
              <a:t> o</a:t>
            </a:r>
            <a:endParaRPr lang="es-ES_tradnl" sz="1200" b="0" i="0" kern="1200" dirty="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s-ES_tradnl" sz="1200" b="0" i="0" kern="1200" dirty="0">
                <a:solidFill>
                  <a:schemeClr val="tx1"/>
                </a:solidFill>
                <a:effectLst/>
                <a:latin typeface="+mn-lt"/>
                <a:ea typeface="+mn-ea"/>
                <a:cs typeface="+mn-cs"/>
              </a:rPr>
              <a:t>• cualquier combinación de los anteriores.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s-ES_tradnl" sz="1200" b="0" i="0" kern="1200" dirty="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s-ES_tradnl" sz="1200" b="0" i="0" kern="1200" dirty="0">
                <a:solidFill>
                  <a:schemeClr val="tx1"/>
                </a:solidFill>
                <a:effectLst/>
                <a:latin typeface="+mn-lt"/>
                <a:ea typeface="+mn-ea"/>
                <a:cs typeface="+mn-cs"/>
              </a:rPr>
              <a:t>La determinación del “vector radiactivo”</a:t>
            </a:r>
            <a:r>
              <a:rPr lang="es-ES_tradnl" sz="1200" b="0" i="0" kern="1200" baseline="0" dirty="0">
                <a:solidFill>
                  <a:schemeClr val="tx1"/>
                </a:solidFill>
                <a:effectLst/>
                <a:latin typeface="+mn-lt"/>
                <a:ea typeface="+mn-ea"/>
                <a:cs typeface="+mn-cs"/>
              </a:rPr>
              <a:t> </a:t>
            </a:r>
            <a:r>
              <a:rPr lang="es-ES_tradnl" sz="1200" b="0" i="0" kern="1200" dirty="0">
                <a:solidFill>
                  <a:schemeClr val="tx1"/>
                </a:solidFill>
                <a:effectLst/>
                <a:latin typeface="+mn-lt"/>
                <a:ea typeface="+mn-ea"/>
                <a:cs typeface="+mn-cs"/>
              </a:rPr>
              <a:t>producirá una lista completa de </a:t>
            </a:r>
            <a:r>
              <a:rPr lang="es-ES_tradnl" sz="1200" b="0" i="0" kern="1200" dirty="0" err="1">
                <a:solidFill>
                  <a:schemeClr val="tx1"/>
                </a:solidFill>
                <a:effectLst/>
                <a:latin typeface="+mn-lt"/>
                <a:ea typeface="+mn-ea"/>
                <a:cs typeface="+mn-cs"/>
              </a:rPr>
              <a:t>radionucleidos</a:t>
            </a:r>
            <a:r>
              <a:rPr lang="es-ES_tradnl" sz="1200" b="0" i="0" kern="1200" dirty="0">
                <a:solidFill>
                  <a:schemeClr val="tx1"/>
                </a:solidFill>
                <a:effectLst/>
                <a:latin typeface="+mn-lt"/>
                <a:ea typeface="+mn-ea"/>
                <a:cs typeface="+mn-cs"/>
              </a:rPr>
              <a:t> potencialmente presentes y sus actividades relativas.</a:t>
            </a:r>
            <a:r>
              <a:rPr lang="es-ES_tradnl" sz="1200" b="0" i="0" kern="1200" baseline="0" dirty="0">
                <a:solidFill>
                  <a:schemeClr val="tx1"/>
                </a:solidFill>
                <a:effectLst/>
                <a:latin typeface="+mn-lt"/>
                <a:ea typeface="+mn-ea"/>
                <a:cs typeface="+mn-cs"/>
              </a:rPr>
              <a:t> D</a:t>
            </a:r>
            <a:r>
              <a:rPr lang="es-ES_tradnl" sz="1200" b="0" i="0" kern="1200" dirty="0">
                <a:solidFill>
                  <a:schemeClr val="tx1"/>
                </a:solidFill>
                <a:effectLst/>
                <a:latin typeface="+mn-lt"/>
                <a:ea typeface="+mn-ea"/>
                <a:cs typeface="+mn-cs"/>
              </a:rPr>
              <a:t>eben identificarse los </a:t>
            </a:r>
            <a:r>
              <a:rPr lang="es-ES_tradnl" sz="1200" b="0" i="0" kern="1200" dirty="0" err="1">
                <a:solidFill>
                  <a:schemeClr val="tx1"/>
                </a:solidFill>
                <a:effectLst/>
                <a:latin typeface="+mn-lt"/>
                <a:ea typeface="+mn-ea"/>
                <a:cs typeface="+mn-cs"/>
              </a:rPr>
              <a:t>r</a:t>
            </a:r>
            <a:r>
              <a:rPr lang="es-ES_tradnl" sz="1200" b="0" i="0" kern="1200" baseline="0" dirty="0" err="1">
                <a:solidFill>
                  <a:schemeClr val="tx1"/>
                </a:solidFill>
                <a:effectLst/>
                <a:latin typeface="+mn-lt"/>
                <a:ea typeface="+mn-ea"/>
                <a:cs typeface="+mn-cs"/>
              </a:rPr>
              <a:t>adionucleidos</a:t>
            </a:r>
            <a:r>
              <a:rPr lang="es-ES_tradnl" sz="1200" b="0" i="0" kern="1200" dirty="0">
                <a:solidFill>
                  <a:schemeClr val="tx1"/>
                </a:solidFill>
                <a:effectLst/>
                <a:latin typeface="+mn-lt"/>
                <a:ea typeface="+mn-ea"/>
                <a:cs typeface="+mn-cs"/>
              </a:rPr>
              <a:t> que resultan en la dosis efectiva comprometida más alta.</a:t>
            </a:r>
          </a:p>
          <a:p>
            <a:endParaRPr lang="es-ES_tradnl" sz="1200" b="0" i="0" kern="1200" dirty="0">
              <a:solidFill>
                <a:schemeClr val="tx1"/>
              </a:solidFill>
              <a:effectLst/>
              <a:latin typeface="+mn-lt"/>
              <a:ea typeface="+mn-ea"/>
              <a:cs typeface="+mn-cs"/>
            </a:endParaRPr>
          </a:p>
          <a:p>
            <a:endParaRPr lang="es-ES_tradnl" sz="1200" b="0" i="0" kern="1200" dirty="0">
              <a:solidFill>
                <a:schemeClr val="tx1"/>
              </a:solidFill>
              <a:effectLst/>
              <a:latin typeface="+mn-lt"/>
              <a:ea typeface="+mn-ea"/>
              <a:cs typeface="+mn-cs"/>
            </a:endParaRPr>
          </a:p>
          <a:p>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8</a:t>
            </a:fld>
            <a:endParaRPr lang="sv-SE"/>
          </a:p>
        </p:txBody>
      </p:sp>
    </p:spTree>
    <p:extLst>
      <p:ext uri="{BB962C8B-B14F-4D97-AF65-F5344CB8AC3E}">
        <p14:creationId xmlns:p14="http://schemas.microsoft.com/office/powerpoint/2010/main" val="97627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s-ES_tradnl" sz="1200" b="0" i="0" kern="1200" dirty="0">
                <a:solidFill>
                  <a:schemeClr val="tx1"/>
                </a:solidFill>
                <a:effectLst/>
                <a:latin typeface="+mn-lt"/>
                <a:ea typeface="+mn-ea"/>
                <a:cs typeface="+mn-cs"/>
              </a:rPr>
              <a:t>Durante la </a:t>
            </a:r>
            <a:r>
              <a:rPr kumimoji="0" lang="es-ES" sz="1200" b="0" i="0" u="none" strike="noStrike" kern="1200" cap="none" normalizeH="0" baseline="0" dirty="0">
                <a:ln>
                  <a:noFill/>
                </a:ln>
                <a:solidFill>
                  <a:schemeClr val="tx2"/>
                </a:solidFill>
                <a:effectLst/>
                <a:latin typeface="Arial" charset="0"/>
                <a:ea typeface="+mn-ea"/>
                <a:cs typeface="+mn-cs"/>
              </a:rPr>
              <a:t>e</a:t>
            </a:r>
            <a:r>
              <a:rPr kumimoji="0" lang="es-ES" altLang="en-US" sz="1200" b="0" i="0" u="none" strike="noStrike" cap="none" normalizeH="0" baseline="0" dirty="0">
                <a:ln>
                  <a:noFill/>
                </a:ln>
                <a:solidFill>
                  <a:schemeClr val="tx2"/>
                </a:solidFill>
                <a:effectLst/>
                <a:latin typeface="Arial" charset="0"/>
              </a:rPr>
              <a:t>xploración y explotación minera </a:t>
            </a:r>
            <a:r>
              <a:rPr lang="es-ES_tradnl" sz="1200" b="0" i="0" kern="1200" dirty="0">
                <a:solidFill>
                  <a:schemeClr val="tx1"/>
                </a:solidFill>
                <a:effectLst/>
                <a:latin typeface="+mn-lt"/>
                <a:ea typeface="+mn-ea"/>
                <a:cs typeface="+mn-cs"/>
              </a:rPr>
              <a:t>de uranio natural hay muchos radioisótopos emisores de alfa y beta presentes.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ES_tradnl"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s-ES_tradnl" sz="1200" b="0" i="0" kern="1200" dirty="0">
                <a:solidFill>
                  <a:schemeClr val="tx1"/>
                </a:solidFill>
                <a:effectLst/>
                <a:latin typeface="+mn-lt"/>
                <a:ea typeface="+mn-ea"/>
                <a:cs typeface="+mn-cs"/>
              </a:rPr>
              <a:t>En caso de minas subterráneas, se espera que la concentración de productos </a:t>
            </a:r>
            <a:r>
              <a:rPr lang="es-ES_tradnl" dirty="0"/>
              <a:t>de desintegración </a:t>
            </a:r>
            <a:r>
              <a:rPr lang="es-ES_tradnl" sz="1200" b="0" i="0" kern="1200" dirty="0">
                <a:solidFill>
                  <a:schemeClr val="tx1"/>
                </a:solidFill>
                <a:effectLst/>
                <a:latin typeface="+mn-lt"/>
                <a:ea typeface="+mn-ea"/>
                <a:cs typeface="+mn-cs"/>
              </a:rPr>
              <a:t>del radón y del </a:t>
            </a:r>
            <a:r>
              <a:rPr lang="es-ES_tradnl" sz="1200" b="0" i="0" strike="noStrike" kern="1200" dirty="0">
                <a:solidFill>
                  <a:schemeClr val="tx1"/>
                </a:solidFill>
                <a:effectLst/>
                <a:latin typeface="+mn-lt"/>
                <a:ea typeface="+mn-ea"/>
                <a:cs typeface="+mn-cs"/>
              </a:rPr>
              <a:t>torón</a:t>
            </a:r>
            <a:r>
              <a:rPr lang="es-ES_tradnl" sz="1200" b="0" i="0" kern="1200" dirty="0">
                <a:solidFill>
                  <a:schemeClr val="tx1"/>
                </a:solidFill>
                <a:effectLst/>
                <a:latin typeface="+mn-lt"/>
                <a:ea typeface="+mn-ea"/>
                <a:cs typeface="+mn-cs"/>
              </a:rPr>
              <a:t> sea alta. Los niveles de actividad pueden reducirse con una ventilación adecuada.</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En el caso de la planta de enriquecimiento de uranio, se utiliza UF</a:t>
            </a:r>
            <a:r>
              <a:rPr lang="es-ES_tradnl" sz="1200" b="0" i="0" kern="1200" baseline="-25000" dirty="0">
                <a:solidFill>
                  <a:schemeClr val="tx1"/>
                </a:solidFill>
                <a:effectLst/>
                <a:latin typeface="+mn-lt"/>
                <a:ea typeface="+mn-ea"/>
                <a:cs typeface="+mn-cs"/>
              </a:rPr>
              <a:t>6</a:t>
            </a:r>
            <a:r>
              <a:rPr lang="es-ES_tradnl" sz="1200" b="0" i="0" kern="1200" dirty="0">
                <a:solidFill>
                  <a:schemeClr val="tx1"/>
                </a:solidFill>
                <a:effectLst/>
                <a:latin typeface="+mn-lt"/>
                <a:ea typeface="+mn-ea"/>
                <a:cs typeface="+mn-cs"/>
              </a:rPr>
              <a:t> en centrífugas para aumentar la concentración de </a:t>
            </a:r>
            <a:r>
              <a:rPr lang="es-ES_tradnl" sz="1200" b="0" i="0" kern="1200" baseline="30000" dirty="0">
                <a:solidFill>
                  <a:schemeClr val="tx1"/>
                </a:solidFill>
                <a:effectLst/>
                <a:latin typeface="+mn-lt"/>
                <a:ea typeface="+mn-ea"/>
                <a:cs typeface="+mn-cs"/>
              </a:rPr>
              <a:t>235</a:t>
            </a:r>
            <a:r>
              <a:rPr lang="es-ES_tradnl" sz="1200" b="0" i="0" kern="1200" dirty="0">
                <a:solidFill>
                  <a:schemeClr val="tx1"/>
                </a:solidFill>
                <a:effectLst/>
                <a:latin typeface="+mn-lt"/>
                <a:ea typeface="+mn-ea"/>
                <a:cs typeface="+mn-cs"/>
              </a:rPr>
              <a:t>U.</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En los laboratorios de radioisótopos que realizan actividades de investigación; la actividad total es controlada</a:t>
            </a:r>
            <a:r>
              <a:rPr lang="es-ES_tradnl" sz="1200" b="0" i="0" kern="1200" baseline="0" dirty="0">
                <a:solidFill>
                  <a:schemeClr val="tx1"/>
                </a:solidFill>
                <a:effectLst/>
                <a:latin typeface="+mn-lt"/>
                <a:ea typeface="+mn-ea"/>
                <a:cs typeface="+mn-cs"/>
              </a:rPr>
              <a:t> y </a:t>
            </a:r>
            <a:r>
              <a:rPr lang="es-ES_tradnl" sz="1200" b="0" i="0" kern="1200" dirty="0">
                <a:solidFill>
                  <a:schemeClr val="tx1"/>
                </a:solidFill>
                <a:effectLst/>
                <a:latin typeface="+mn-lt"/>
                <a:ea typeface="+mn-ea"/>
                <a:cs typeface="+mn-cs"/>
              </a:rPr>
              <a:t>se enfatiza el manejo seguro de estos materiales.</a:t>
            </a:r>
          </a:p>
          <a:p>
            <a:endParaRPr lang="es-ES_tradnl" sz="1200" b="0" i="0" kern="1200" dirty="0">
              <a:solidFill>
                <a:schemeClr val="tx1"/>
              </a:solidFill>
              <a:effectLst/>
              <a:latin typeface="+mn-lt"/>
              <a:ea typeface="+mn-ea"/>
              <a:cs typeface="+mn-cs"/>
            </a:endParaRPr>
          </a:p>
          <a:p>
            <a:endParaRPr lang="es-ES_tradnl" sz="1200" b="0" i="0" kern="1200" dirty="0">
              <a:solidFill>
                <a:schemeClr val="tx1"/>
              </a:solidFill>
              <a:effectLst/>
              <a:latin typeface="+mn-lt"/>
              <a:ea typeface="+mn-ea"/>
              <a:cs typeface="+mn-cs"/>
            </a:endParaRPr>
          </a:p>
          <a:p>
            <a:r>
              <a:rPr lang="es-ES_tradnl" sz="1200" b="0" i="0" u="none" strike="noStrike" kern="1200" dirty="0">
                <a:solidFill>
                  <a:schemeClr val="tx1"/>
                </a:solidFill>
                <a:effectLst/>
                <a:latin typeface="+mn-lt"/>
                <a:ea typeface="+mn-ea"/>
                <a:cs typeface="+mn-cs"/>
                <a:hlinkClick r:id="rId3"/>
              </a:rPr>
              <a:t/>
            </a:r>
            <a:br>
              <a:rPr lang="es-ES_tradnl" sz="1200" b="0" i="0" u="none" strike="noStrike" kern="1200" dirty="0">
                <a:solidFill>
                  <a:schemeClr val="tx1"/>
                </a:solidFill>
                <a:effectLst/>
                <a:latin typeface="+mn-lt"/>
                <a:ea typeface="+mn-ea"/>
                <a:cs typeface="+mn-cs"/>
                <a:hlinkClick r:id="rId3"/>
              </a:rPr>
            </a:br>
            <a:endParaRPr lang="es-ES_tradnl"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ES_tradnl" sz="1200" b="0" i="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s-ES_tradnl" sz="1200" b="0" i="0" kern="1200" dirty="0">
              <a:solidFill>
                <a:schemeClr val="tx1"/>
              </a:solidFill>
              <a:effectLst/>
              <a:latin typeface="+mn-lt"/>
              <a:ea typeface="+mn-ea"/>
              <a:cs typeface="+mn-cs"/>
            </a:endParaRPr>
          </a:p>
          <a:p>
            <a:r>
              <a:rPr lang="es-ES_tradnl" sz="1200" b="0" i="0" u="none" strike="noStrike" kern="1200" dirty="0">
                <a:solidFill>
                  <a:schemeClr val="tx1"/>
                </a:solidFill>
                <a:effectLst/>
                <a:latin typeface="+mn-lt"/>
                <a:ea typeface="+mn-ea"/>
                <a:cs typeface="+mn-cs"/>
                <a:hlinkClick r:id="rId4"/>
              </a:rPr>
              <a:t/>
            </a:r>
            <a:br>
              <a:rPr lang="es-ES_tradnl" sz="1200" b="0" i="0" u="none" strike="noStrike" kern="1200" dirty="0">
                <a:solidFill>
                  <a:schemeClr val="tx1"/>
                </a:solidFill>
                <a:effectLst/>
                <a:latin typeface="+mn-lt"/>
                <a:ea typeface="+mn-ea"/>
                <a:cs typeface="+mn-cs"/>
                <a:hlinkClick r:id="rId4"/>
              </a:rPr>
            </a:br>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9</a:t>
            </a:fld>
            <a:endParaRPr lang="sv-SE"/>
          </a:p>
        </p:txBody>
      </p:sp>
    </p:spTree>
    <p:extLst>
      <p:ext uri="{BB962C8B-B14F-4D97-AF65-F5344CB8AC3E}">
        <p14:creationId xmlns:p14="http://schemas.microsoft.com/office/powerpoint/2010/main" val="3223870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s-ES_tradnl" sz="1200" b="0" i="0" kern="1200" dirty="0">
                <a:solidFill>
                  <a:schemeClr val="tx1"/>
                </a:solidFill>
                <a:effectLst/>
                <a:latin typeface="+mn-lt"/>
                <a:ea typeface="+mn-ea"/>
                <a:cs typeface="+mn-cs"/>
              </a:rPr>
              <a:t>La operación del reactor genera una enorme cantidad de radiactividad. Los gases nobles Xenón y Kriptón (productos de fisión) tienen alta probabilidad de escape para el refrigerante primario y por tanto, a la atmósfera de trabajo.</a:t>
            </a:r>
          </a:p>
          <a:p>
            <a:endParaRPr lang="es-ES_tradnl" sz="1200" b="0" i="0" kern="1200" dirty="0">
              <a:solidFill>
                <a:schemeClr val="tx1"/>
              </a:solidFill>
              <a:effectLst/>
              <a:latin typeface="+mn-lt"/>
              <a:ea typeface="+mn-ea"/>
              <a:cs typeface="+mn-cs"/>
            </a:endParaRPr>
          </a:p>
          <a:p>
            <a:r>
              <a:rPr lang="es-ES_tradnl" sz="1200" b="0" i="0" kern="1200" dirty="0">
                <a:solidFill>
                  <a:schemeClr val="tx1"/>
                </a:solidFill>
                <a:effectLst/>
                <a:latin typeface="+mn-lt"/>
                <a:ea typeface="+mn-ea"/>
                <a:cs typeface="+mn-cs"/>
              </a:rPr>
              <a:t>Los reactores de agua pesada generan gran cantidad de tritio que puede difundirse a través de cualquier material y, por lo tanto, podría detectarse en el lugar de trabajo.</a:t>
            </a:r>
            <a:endParaRPr lang="es-ES" dirty="0"/>
          </a:p>
        </p:txBody>
      </p:sp>
      <p:sp>
        <p:nvSpPr>
          <p:cNvPr id="4" name="Espaço Reservado para Número de Slide 3"/>
          <p:cNvSpPr>
            <a:spLocks noGrp="1"/>
          </p:cNvSpPr>
          <p:nvPr>
            <p:ph type="sldNum" sz="quarter" idx="10"/>
          </p:nvPr>
        </p:nvSpPr>
        <p:spPr/>
        <p:txBody>
          <a:bodyPr/>
          <a:lstStyle/>
          <a:p>
            <a:pPr>
              <a:defRPr/>
            </a:pPr>
            <a:fld id="{BB0BF72E-7E07-49FA-9CF9-C9C2AE3AE8F8}" type="slidenum">
              <a:rPr lang="sv-SE" smtClean="0"/>
              <a:pPr>
                <a:defRPr/>
              </a:pPr>
              <a:t>10</a:t>
            </a:fld>
            <a:endParaRPr lang="sv-SE"/>
          </a:p>
        </p:txBody>
      </p:sp>
    </p:spTree>
    <p:extLst>
      <p:ext uri="{BB962C8B-B14F-4D97-AF65-F5344CB8AC3E}">
        <p14:creationId xmlns:p14="http://schemas.microsoft.com/office/powerpoint/2010/main" val="3499084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p:nvSpPr>
        <p:spPr bwMode="black">
          <a:xfrm>
            <a:off x="3505200" y="6019800"/>
            <a:ext cx="2209800" cy="661988"/>
          </a:xfrm>
          <a:prstGeom prst="rect">
            <a:avLst/>
          </a:prstGeom>
          <a:noFill/>
          <a:ln>
            <a:noFill/>
          </a:ln>
          <a:effectLst/>
          <a:extLst/>
        </p:spPr>
        <p:txBody>
          <a:bodyPr>
            <a:spAutoFit/>
          </a:bodyPr>
          <a:lstStyle/>
          <a:p>
            <a:pPr algn="ctr">
              <a:spcBef>
                <a:spcPct val="50000"/>
              </a:spcBef>
              <a:defRPr/>
            </a:pPr>
            <a:r>
              <a:rPr lang="en-US" b="1">
                <a:solidFill>
                  <a:srgbClr val="FFFFFF"/>
                </a:solidFill>
                <a:latin typeface="Arial" charset="0"/>
              </a:rPr>
              <a:t>IAEA</a:t>
            </a:r>
          </a:p>
          <a:p>
            <a:pPr algn="ctr">
              <a:spcBef>
                <a:spcPct val="50000"/>
              </a:spcBef>
              <a:defRPr/>
            </a:pPr>
            <a:r>
              <a:rPr lang="en-US" sz="900" b="1">
                <a:solidFill>
                  <a:srgbClr val="FFFFFF"/>
                </a:solidFill>
                <a:latin typeface="Arial" charset="0"/>
              </a:rPr>
              <a:t>International Atomic Energy Agency</a:t>
            </a:r>
          </a:p>
        </p:txBody>
      </p:sp>
      <p:pic>
        <p:nvPicPr>
          <p:cNvPr id="5" name="Picture 10" descr="\\pc26995\Projects\ICS\ICS.VB6\ICSUI\Graphics\IAEAlogo_Black.wmf"/>
          <p:cNvPicPr>
            <a:picLocks noChangeAspect="1" noChangeArrowheads="1"/>
          </p:cNvPicPr>
          <p:nvPr/>
        </p:nvPicPr>
        <p:blipFill>
          <a:blip r:embed="rId2" cstate="print"/>
          <a:srcRect/>
          <a:stretch>
            <a:fillRect/>
          </a:stretch>
        </p:blipFill>
        <p:spPr bwMode="black">
          <a:xfrm>
            <a:off x="4114800" y="5105400"/>
            <a:ext cx="1050925" cy="914400"/>
          </a:xfrm>
          <a:prstGeom prst="rect">
            <a:avLst/>
          </a:prstGeom>
          <a:noFill/>
          <a:ln w="9525">
            <a:noFill/>
            <a:miter lim="800000"/>
            <a:headEnd/>
            <a:tailEnd/>
          </a:ln>
        </p:spPr>
      </p:pic>
      <p:pic>
        <p:nvPicPr>
          <p:cNvPr id="6" name="Picture 8" descr="title_logo_bglight.jpg                                         00056D31Macintosh HD                   B746CC0A:"/>
          <p:cNvPicPr>
            <a:picLocks noChangeAspect="1" noChangeArrowheads="1"/>
          </p:cNvPicPr>
          <p:nvPr/>
        </p:nvPicPr>
        <p:blipFill>
          <a:blip r:embed="rId3" cstate="print"/>
          <a:srcRect/>
          <a:stretch>
            <a:fillRect/>
          </a:stretch>
        </p:blipFill>
        <p:spPr bwMode="hidden">
          <a:xfrm>
            <a:off x="0" y="0"/>
            <a:ext cx="9144000" cy="6861175"/>
          </a:xfrm>
          <a:prstGeom prst="rect">
            <a:avLst/>
          </a:prstGeom>
          <a:noFill/>
          <a:ln w="9525">
            <a:noFill/>
            <a:miter lim="800000"/>
            <a:headEnd/>
            <a:tailEnd/>
          </a:ln>
        </p:spPr>
      </p:pic>
      <p:sp>
        <p:nvSpPr>
          <p:cNvPr id="4099" name="Rectangle 3"/>
          <p:cNvSpPr>
            <a:spLocks noGrp="1" noChangeArrowheads="1"/>
          </p:cNvSpPr>
          <p:nvPr>
            <p:ph type="ctrTitle"/>
          </p:nvPr>
        </p:nvSpPr>
        <p:spPr bwMode="gray">
          <a:xfrm>
            <a:off x="0" y="1000125"/>
            <a:ext cx="9144000" cy="1771650"/>
          </a:xfrm>
        </p:spPr>
        <p:txBody>
          <a:bodyPr/>
          <a:lstStyle>
            <a:lvl1pPr algn="ctr">
              <a:defRPr/>
            </a:lvl1pPr>
          </a:lstStyle>
          <a:p>
            <a:pPr lvl="0"/>
            <a:r>
              <a:rPr lang="en-US" noProof="0" dirty="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US" noProof="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5DBC01CF-14AB-44FB-BF1E-5D8889338CEA}"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D60929DA-DFAC-4B31-A30A-DFF1DA9CA48B}" type="slidenum">
              <a:rPr lang="en-US"/>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8288" y="0"/>
            <a:ext cx="8604250" cy="1295400"/>
          </a:xfrm>
        </p:spPr>
        <p:txBody>
          <a:bodyPr/>
          <a:lstStyle/>
          <a:p>
            <a:r>
              <a:rPr lang="en-US"/>
              <a:t>Click to edit Master title style</a:t>
            </a:r>
          </a:p>
        </p:txBody>
      </p:sp>
      <p:sp>
        <p:nvSpPr>
          <p:cNvPr id="3" name="Table Placeholder 2"/>
          <p:cNvSpPr>
            <a:spLocks noGrp="1"/>
          </p:cNvSpPr>
          <p:nvPr>
            <p:ph type="tbl" idx="1"/>
          </p:nvPr>
        </p:nvSpPr>
        <p:spPr>
          <a:xfrm>
            <a:off x="268288" y="1412875"/>
            <a:ext cx="8604250" cy="4775200"/>
          </a:xfrm>
        </p:spPr>
        <p:txBody>
          <a:bodyPr/>
          <a:lstStyle/>
          <a:p>
            <a:pPr lvl="0"/>
            <a:endParaRPr lang="en-US" noProof="0"/>
          </a:p>
        </p:txBody>
      </p:sp>
      <p:sp>
        <p:nvSpPr>
          <p:cNvPr id="4" name="Rectangle 58"/>
          <p:cNvSpPr>
            <a:spLocks noGrp="1" noChangeArrowheads="1"/>
          </p:cNvSpPr>
          <p:nvPr>
            <p:ph type="dt" sz="half" idx="10"/>
          </p:nvPr>
        </p:nvSpPr>
        <p:spPr/>
        <p:txBody>
          <a:bodyPr/>
          <a:lstStyle>
            <a:lvl1pPr>
              <a:defRPr/>
            </a:lvl1pPr>
          </a:lstStyle>
          <a:p>
            <a:pPr>
              <a:defRPr/>
            </a:pPr>
            <a:endParaRPr lang="en-GB" altLang="en-US"/>
          </a:p>
        </p:txBody>
      </p:sp>
      <p:sp>
        <p:nvSpPr>
          <p:cNvPr id="5" name="Rectangle 59"/>
          <p:cNvSpPr>
            <a:spLocks noGrp="1" noChangeArrowheads="1"/>
          </p:cNvSpPr>
          <p:nvPr>
            <p:ph type="ftr" sz="quarter" idx="11"/>
          </p:nvPr>
        </p:nvSpPr>
        <p:spPr/>
        <p:txBody>
          <a:bodyPr/>
          <a:lstStyle>
            <a:lvl1pPr>
              <a:defRPr/>
            </a:lvl1pPr>
          </a:lstStyle>
          <a:p>
            <a:pPr>
              <a:defRPr/>
            </a:pPr>
            <a:endParaRPr lang="en-GB" altLang="en-US"/>
          </a:p>
        </p:txBody>
      </p:sp>
      <p:sp>
        <p:nvSpPr>
          <p:cNvPr id="6" name="Rectangle 60"/>
          <p:cNvSpPr>
            <a:spLocks noGrp="1" noChangeArrowheads="1"/>
          </p:cNvSpPr>
          <p:nvPr>
            <p:ph type="sldNum" sz="quarter" idx="12"/>
          </p:nvPr>
        </p:nvSpPr>
        <p:spPr/>
        <p:txBody>
          <a:bodyPr/>
          <a:lstStyle>
            <a:lvl1pPr>
              <a:defRPr/>
            </a:lvl1pPr>
          </a:lstStyle>
          <a:p>
            <a:pPr>
              <a:defRPr/>
            </a:pPr>
            <a:fld id="{5215DCB6-DF9E-4EB9-AF70-FDE61167910C}" type="slidenum">
              <a:rPr lang="en-GB" altLang="en-US"/>
              <a:pPr>
                <a:defRPr/>
              </a:pPr>
              <a:t>‹nº›</a:t>
            </a:fld>
            <a:endParaRPr lang="en-GB"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059191E2-DBF8-4B1C-974D-F0B42C0923B7}"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283210CF-2844-4201-B717-94BA4E36872A}"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7AD6CD93-8816-4E82-A250-E43C42825D13}"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1F96188A-D84F-497F-81C8-24F2C69B4546}"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FB62B8E0-B7BC-454D-B457-EFC913DF8605}"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6F9AC988-AC52-4CAF-A9A9-C96F203CCA23}"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23A0733E-8FF6-41C6-A461-50F1D0E9B664}"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83113657-6BAE-41BE-A768-79D269954CA4}"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1026" name="Picture 10" descr="\\pc26995\Projects\ICS\ICS.VB6\ICSUI\Graphics\IAEAlogo_Black.wmf"/>
          <p:cNvPicPr>
            <a:picLocks noChangeAspect="1" noChangeArrowheads="1"/>
          </p:cNvPicPr>
          <p:nvPr/>
        </p:nvPicPr>
        <p:blipFill>
          <a:blip r:embed="rId14" cstate="print"/>
          <a:srcRect/>
          <a:stretch>
            <a:fillRect/>
          </a:stretch>
        </p:blipFill>
        <p:spPr bwMode="black">
          <a:xfrm>
            <a:off x="304800" y="6110288"/>
            <a:ext cx="685800" cy="596900"/>
          </a:xfrm>
          <a:prstGeom prst="rect">
            <a:avLst/>
          </a:prstGeom>
          <a:noFill/>
          <a:ln w="9525">
            <a:noFill/>
            <a:miter lim="800000"/>
            <a:headEnd/>
            <a:tailEnd/>
          </a:ln>
        </p:spPr>
      </p:pic>
      <p:sp>
        <p:nvSpPr>
          <p:cNvPr id="3083" name="Text Box 11"/>
          <p:cNvSpPr txBox="1">
            <a:spLocks noChangeArrowheads="1"/>
          </p:cNvSpPr>
          <p:nvPr/>
        </p:nvSpPr>
        <p:spPr bwMode="black">
          <a:xfrm>
            <a:off x="990600" y="6202363"/>
            <a:ext cx="914400" cy="427037"/>
          </a:xfrm>
          <a:prstGeom prst="rect">
            <a:avLst/>
          </a:prstGeom>
          <a:noFill/>
          <a:ln>
            <a:noFill/>
          </a:ln>
          <a:effectLst/>
          <a:extLst/>
        </p:spPr>
        <p:txBody>
          <a:bodyPr>
            <a:spAutoFit/>
          </a:bodyPr>
          <a:lstStyle/>
          <a:p>
            <a:pPr>
              <a:spcBef>
                <a:spcPct val="50000"/>
              </a:spcBef>
              <a:defRPr/>
            </a:pPr>
            <a:r>
              <a:rPr lang="en-US" sz="2200" b="1">
                <a:solidFill>
                  <a:srgbClr val="FFFFFF"/>
                </a:solidFill>
                <a:latin typeface="Arial" charset="0"/>
              </a:rPr>
              <a:t>IAEA</a:t>
            </a:r>
          </a:p>
        </p:txBody>
      </p:sp>
      <p:pic>
        <p:nvPicPr>
          <p:cNvPr id="1028" name="Picture 9" descr="slide_logo_bglight.jpg                                         00056D31Macintosh HD                   B746CC0A:"/>
          <p:cNvPicPr>
            <a:picLocks noChangeAspect="1" noChangeArrowheads="1"/>
          </p:cNvPicPr>
          <p:nvPr/>
        </p:nvPicPr>
        <p:blipFill>
          <a:blip r:embed="rId15" cstate="print"/>
          <a:srcRect/>
          <a:stretch>
            <a:fillRect/>
          </a:stretch>
        </p:blipFill>
        <p:spPr bwMode="hidden">
          <a:xfrm>
            <a:off x="0" y="0"/>
            <a:ext cx="9144000" cy="6861175"/>
          </a:xfrm>
          <a:prstGeom prst="rect">
            <a:avLst/>
          </a:prstGeom>
          <a:noFill/>
          <a:ln w="9525">
            <a:noFill/>
            <a:miter lim="800000"/>
            <a:headEnd/>
            <a:tailEnd/>
          </a:ln>
        </p:spPr>
      </p:pic>
      <p:sp>
        <p:nvSpPr>
          <p:cNvPr id="1029" name="Rectangle 3"/>
          <p:cNvSpPr>
            <a:spLocks noGrp="1" noChangeArrowheads="1"/>
          </p:cNvSpPr>
          <p:nvPr>
            <p:ph type="title"/>
          </p:nvPr>
        </p:nvSpPr>
        <p:spPr bwMode="black">
          <a:xfrm>
            <a:off x="282575" y="98425"/>
            <a:ext cx="85344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0" name="Rectangle 4"/>
          <p:cNvSpPr>
            <a:spLocks noGrp="1" noChangeArrowheads="1"/>
          </p:cNvSpPr>
          <p:nvPr>
            <p:ph type="body" idx="1"/>
          </p:nvPr>
        </p:nvSpPr>
        <p:spPr bwMode="gray">
          <a:xfrm>
            <a:off x="274638" y="1524000"/>
            <a:ext cx="8593137"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7" name="Rectangle 5"/>
          <p:cNvSpPr>
            <a:spLocks noGrp="1" noChangeArrowheads="1"/>
          </p:cNvSpPr>
          <p:nvPr>
            <p:ph type="dt" sz="half" idx="2"/>
          </p:nvPr>
        </p:nvSpPr>
        <p:spPr bwMode="white">
          <a:xfrm>
            <a:off x="6783388" y="6369050"/>
            <a:ext cx="1676400" cy="2936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pPr>
              <a:defRPr/>
            </a:pPr>
            <a:endParaRPr lang="en-US"/>
          </a:p>
        </p:txBody>
      </p:sp>
      <p:sp>
        <p:nvSpPr>
          <p:cNvPr id="3078" name="Rectangle 6"/>
          <p:cNvSpPr>
            <a:spLocks noGrp="1" noChangeArrowheads="1"/>
          </p:cNvSpPr>
          <p:nvPr>
            <p:ph type="ftr" sz="quarter" idx="3"/>
          </p:nvPr>
        </p:nvSpPr>
        <p:spPr bwMode="white">
          <a:xfrm>
            <a:off x="4154488" y="6369050"/>
            <a:ext cx="2624137" cy="2936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pPr>
              <a:defRPr/>
            </a:pPr>
            <a:endParaRPr lang="en-US"/>
          </a:p>
        </p:txBody>
      </p:sp>
      <p:sp>
        <p:nvSpPr>
          <p:cNvPr id="3079" name="Rectangle 7"/>
          <p:cNvSpPr>
            <a:spLocks noGrp="1" noChangeArrowheads="1"/>
          </p:cNvSpPr>
          <p:nvPr>
            <p:ph type="sldNum" sz="quarter" idx="4"/>
          </p:nvPr>
        </p:nvSpPr>
        <p:spPr bwMode="white">
          <a:xfrm>
            <a:off x="8472488" y="6369050"/>
            <a:ext cx="509587" cy="2936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pPr>
              <a:defRPr/>
            </a:pPr>
            <a:fld id="{ECCB198A-B1C5-4DEB-B295-BFC5DE48D79B}"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3" r:id="rId12"/>
  </p:sldLayoutIdLst>
  <p:hf hdr="0" ftr="0" dt="0"/>
  <p:txStyles>
    <p:titleStyle>
      <a:lvl1pPr algn="l" rtl="0" fontAlgn="base">
        <a:spcBef>
          <a:spcPct val="20000"/>
        </a:spcBef>
        <a:spcAft>
          <a:spcPct val="0"/>
        </a:spcAft>
        <a:defRPr sz="3600" b="1">
          <a:solidFill>
            <a:schemeClr val="tx2"/>
          </a:solidFill>
          <a:latin typeface="+mj-lt"/>
          <a:ea typeface="+mj-ea"/>
          <a:cs typeface="+mj-cs"/>
        </a:defRPr>
      </a:lvl1pPr>
      <a:lvl2pPr algn="l" rtl="0" fontAlgn="base">
        <a:spcBef>
          <a:spcPct val="20000"/>
        </a:spcBef>
        <a:spcAft>
          <a:spcPct val="0"/>
        </a:spcAft>
        <a:defRPr sz="3600" b="1">
          <a:solidFill>
            <a:schemeClr val="tx2"/>
          </a:solidFill>
          <a:latin typeface="Arial" charset="0"/>
        </a:defRPr>
      </a:lvl2pPr>
      <a:lvl3pPr algn="l" rtl="0" fontAlgn="base">
        <a:spcBef>
          <a:spcPct val="20000"/>
        </a:spcBef>
        <a:spcAft>
          <a:spcPct val="0"/>
        </a:spcAft>
        <a:defRPr sz="3600" b="1">
          <a:solidFill>
            <a:schemeClr val="tx2"/>
          </a:solidFill>
          <a:latin typeface="Arial" charset="0"/>
        </a:defRPr>
      </a:lvl3pPr>
      <a:lvl4pPr algn="l" rtl="0" fontAlgn="base">
        <a:spcBef>
          <a:spcPct val="20000"/>
        </a:spcBef>
        <a:spcAft>
          <a:spcPct val="0"/>
        </a:spcAft>
        <a:defRPr sz="3600" b="1">
          <a:solidFill>
            <a:schemeClr val="tx2"/>
          </a:solidFill>
          <a:latin typeface="Arial" charset="0"/>
        </a:defRPr>
      </a:lvl4pPr>
      <a:lvl5pPr algn="l" rtl="0" fontAlgn="base">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fontAlgn="base">
        <a:spcBef>
          <a:spcPct val="20000"/>
        </a:spcBef>
        <a:spcAft>
          <a:spcPct val="0"/>
        </a:spcAft>
        <a:buClr>
          <a:schemeClr val="folHlink"/>
        </a:buClr>
        <a:buSzPct val="110000"/>
        <a:buChar char="•"/>
        <a:defRPr sz="2800">
          <a:solidFill>
            <a:schemeClr val="tx2"/>
          </a:solidFill>
          <a:latin typeface="+mn-lt"/>
        </a:defRPr>
      </a:lvl2pPr>
      <a:lvl3pPr marL="1143000" indent="-228600" algn="l" rtl="0" fontAlgn="base">
        <a:spcBef>
          <a:spcPct val="20000"/>
        </a:spcBef>
        <a:spcAft>
          <a:spcPct val="0"/>
        </a:spcAft>
        <a:buClr>
          <a:schemeClr val="folHlink"/>
        </a:buClr>
        <a:buSzPct val="110000"/>
        <a:buChar char="•"/>
        <a:defRPr sz="2400">
          <a:solidFill>
            <a:schemeClr val="tx2"/>
          </a:solidFill>
          <a:latin typeface="+mn-lt"/>
        </a:defRPr>
      </a:lvl3pPr>
      <a:lvl4pPr marL="1600200" indent="-228600" algn="l" rtl="0" fontAlgn="base">
        <a:spcBef>
          <a:spcPct val="20000"/>
        </a:spcBef>
        <a:spcAft>
          <a:spcPct val="0"/>
        </a:spcAft>
        <a:buClr>
          <a:schemeClr val="folHlink"/>
        </a:buClr>
        <a:buSzPct val="110000"/>
        <a:buChar char="•"/>
        <a:defRPr sz="2400">
          <a:solidFill>
            <a:schemeClr val="tx2"/>
          </a:solidFill>
          <a:latin typeface="+mn-lt"/>
        </a:defRPr>
      </a:lvl4pPr>
      <a:lvl5pPr marL="2057400" indent="-228600" algn="l" rtl="0" fontAlgn="base">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0" y="1000124"/>
            <a:ext cx="9144000" cy="3508995"/>
          </a:xfrm>
        </p:spPr>
        <p:txBody>
          <a:bodyPr/>
          <a:lstStyle/>
          <a:p>
            <a:pPr>
              <a:defRPr/>
            </a:pPr>
            <a:r>
              <a:rPr lang="es-ES_tradnl" altLang="en-US" dirty="0" smtClean="0"/>
              <a:t>Lección</a:t>
            </a:r>
            <a:r>
              <a:rPr lang="es-ES_tradnl" altLang="en-US" cap="all" dirty="0" smtClean="0"/>
              <a:t> 6</a:t>
            </a:r>
            <a:r>
              <a:rPr lang="es-ES_tradnl" altLang="en-US" cap="all" dirty="0"/>
              <a:t/>
            </a:r>
            <a:br>
              <a:rPr lang="es-ES_tradnl" altLang="en-US" cap="all" dirty="0"/>
            </a:br>
            <a:r>
              <a:rPr lang="es-ES_tradnl" altLang="en-US" cap="all" dirty="0"/>
              <a:t/>
            </a:r>
            <a:br>
              <a:rPr lang="es-ES_tradnl" altLang="en-US" cap="all" dirty="0"/>
            </a:br>
            <a:r>
              <a:rPr lang="es-ES_tradnl" altLang="en-US" cap="all" dirty="0"/>
              <a:t>m</a:t>
            </a:r>
            <a:r>
              <a:rPr lang="es-ES" altLang="es-ES_tradnl" dirty="0" err="1"/>
              <a:t>onitorización</a:t>
            </a:r>
            <a:r>
              <a:rPr lang="es-ES" altLang="es-ES_tradnl" dirty="0"/>
              <a:t> del aire en el lugar de trabajo</a:t>
            </a:r>
            <a:endParaRPr lang="es-ES_tradnl" dirty="0"/>
          </a:p>
        </p:txBody>
      </p:sp>
      <p:pic>
        <p:nvPicPr>
          <p:cNvPr id="2050" name="Picture 2" descr="Image result for workplace monitori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85454" y="4941168"/>
            <a:ext cx="2458546" cy="191683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941168"/>
            <a:ext cx="2054225" cy="190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err="1"/>
              <a:t>Vectores</a:t>
            </a:r>
            <a:r>
              <a:rPr lang="en-GB" sz="2800" dirty="0"/>
              <a:t> </a:t>
            </a:r>
            <a:r>
              <a:rPr lang="en-US" altLang="en-US" sz="2800" dirty="0" err="1"/>
              <a:t>en</a:t>
            </a:r>
            <a:r>
              <a:rPr lang="en-US" altLang="en-US" sz="2800" dirty="0"/>
              <a:t> </a:t>
            </a:r>
            <a:r>
              <a:rPr lang="en-US" altLang="en-US" sz="2800" dirty="0" err="1"/>
              <a:t>diferentes</a:t>
            </a:r>
            <a:r>
              <a:rPr lang="en-US" altLang="en-US" sz="2800" dirty="0"/>
              <a:t> </a:t>
            </a:r>
            <a:r>
              <a:rPr lang="en-US" altLang="en-US" sz="2800" dirty="0" err="1"/>
              <a:t>instalaciones</a:t>
            </a:r>
            <a:endParaRPr lang="en-GB" sz="2800" dirty="0"/>
          </a:p>
        </p:txBody>
      </p:sp>
      <p:graphicFrame>
        <p:nvGraphicFramePr>
          <p:cNvPr id="4" name="Group 59"/>
          <p:cNvGraphicFramePr>
            <a:graphicFrameLocks noGrp="1"/>
          </p:cNvGraphicFramePr>
          <p:nvPr>
            <p:ph idx="1"/>
            <p:extLst>
              <p:ext uri="{D42A27DB-BD31-4B8C-83A1-F6EECF244321}">
                <p14:modId xmlns:p14="http://schemas.microsoft.com/office/powerpoint/2010/main" val="424605720"/>
              </p:ext>
            </p:extLst>
          </p:nvPr>
        </p:nvGraphicFramePr>
        <p:xfrm>
          <a:off x="323528" y="1484784"/>
          <a:ext cx="8208912" cy="4645035"/>
        </p:xfrm>
        <a:graphic>
          <a:graphicData uri="http://schemas.openxmlformats.org/drawingml/2006/table">
            <a:tbl>
              <a:tblPr/>
              <a:tblGrid>
                <a:gridCol w="3361745">
                  <a:extLst>
                    <a:ext uri="{9D8B030D-6E8A-4147-A177-3AD203B41FA5}">
                      <a16:colId xmlns="" xmlns:a16="http://schemas.microsoft.com/office/drawing/2014/main" val="20000"/>
                    </a:ext>
                  </a:extLst>
                </a:gridCol>
                <a:gridCol w="4847167">
                  <a:extLst>
                    <a:ext uri="{9D8B030D-6E8A-4147-A177-3AD203B41FA5}">
                      <a16:colId xmlns="" xmlns:a16="http://schemas.microsoft.com/office/drawing/2014/main" val="20001"/>
                    </a:ext>
                  </a:extLst>
                </a:gridCol>
              </a:tblGrid>
              <a:tr h="457186">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400" b="0" i="0" u="none" strike="noStrike" cap="none" normalizeH="0" baseline="0" noProof="0" dirty="0">
                          <a:ln>
                            <a:noFill/>
                          </a:ln>
                          <a:solidFill>
                            <a:schemeClr val="tx2"/>
                          </a:solidFill>
                          <a:effectLst/>
                          <a:latin typeface="Arial" charset="0"/>
                          <a:cs typeface="Times New Roman" pitchFamily="18" charset="0"/>
                        </a:rPr>
                        <a:t>Instalación/operación</a:t>
                      </a:r>
                      <a:endParaRPr kumimoji="0" lang="es-ES_tradnl" altLang="en-US" sz="2400" b="0" i="0" u="none" strike="noStrike" cap="none" normalizeH="0" baseline="0" noProof="0" dirty="0">
                        <a:ln>
                          <a:noFill/>
                        </a:ln>
                        <a:solidFill>
                          <a:schemeClr val="tx2"/>
                        </a:solidFill>
                        <a:effectLst/>
                        <a:latin typeface="Arial" charset="0"/>
                      </a:endParaRPr>
                    </a:p>
                  </a:txBody>
                  <a:tcPr marT="45718" marB="45718"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400" b="0" i="0" u="none" strike="noStrike" cap="none" normalizeH="0" baseline="0" noProof="0" dirty="0" err="1">
                          <a:ln>
                            <a:noFill/>
                          </a:ln>
                          <a:solidFill>
                            <a:schemeClr val="tx2"/>
                          </a:solidFill>
                          <a:effectLst/>
                          <a:latin typeface="Arial" charset="0"/>
                        </a:rPr>
                        <a:t>Radionucleidos</a:t>
                      </a:r>
                      <a:endParaRPr kumimoji="0" lang="es-ES_tradnl" altLang="en-US" sz="2400" b="0" i="0" u="none" strike="noStrike" cap="none" normalizeH="0" baseline="0" noProof="0" dirty="0">
                        <a:ln>
                          <a:noFill/>
                        </a:ln>
                        <a:solidFill>
                          <a:schemeClr val="tx2"/>
                        </a:solidFill>
                        <a:effectLst/>
                        <a:latin typeface="Arial" charset="0"/>
                      </a:endParaRPr>
                    </a:p>
                  </a:txBody>
                  <a:tcPr marT="45718" marB="45718"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extLst>
                  <a:ext uri="{0D108BD9-81ED-4DB2-BD59-A6C34878D82A}">
                    <a16:rowId xmlns="" xmlns:a16="http://schemas.microsoft.com/office/drawing/2014/main" val="10000"/>
                  </a:ext>
                </a:extLst>
              </a:tr>
              <a:tr h="4187839">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Producción de combustible nuclear</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Operación del reactor nuclear</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Reprocesamiento de combustible gastado</a:t>
                      </a:r>
                    </a:p>
                  </a:txBody>
                  <a:tcPr marT="45718" marB="45718"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Natural/enriquecido U, Pu</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Productos de fisión p. ej. Xe, Kr, yodo; (</a:t>
                      </a:r>
                      <a:r>
                        <a:rPr kumimoji="0" lang="es-ES_tradnl" altLang="en-US" sz="2000" b="0" i="0" u="none" strike="noStrike" cap="none" normalizeH="0" baseline="30000" noProof="0" dirty="0">
                          <a:ln>
                            <a:noFill/>
                          </a:ln>
                          <a:solidFill>
                            <a:schemeClr val="tx2"/>
                          </a:solidFill>
                          <a:effectLst/>
                          <a:latin typeface="Arial" charset="0"/>
                        </a:rPr>
                        <a:t>131</a:t>
                      </a:r>
                      <a:r>
                        <a:rPr kumimoji="0" lang="es-ES_tradnl" altLang="en-US" sz="2000" b="0" i="0" u="none" strike="noStrike" cap="none" normalizeH="0" baseline="0" noProof="0" dirty="0">
                          <a:ln>
                            <a:noFill/>
                          </a:ln>
                          <a:solidFill>
                            <a:schemeClr val="tx2"/>
                          </a:solidFill>
                          <a:effectLst/>
                          <a:latin typeface="Arial" charset="0"/>
                        </a:rPr>
                        <a:t>Xe, </a:t>
                      </a:r>
                      <a:r>
                        <a:rPr kumimoji="0" lang="es-ES_tradnl" altLang="en-US" sz="2000" b="0" i="0" u="none" strike="noStrike" cap="none" normalizeH="0" baseline="30000" noProof="0" dirty="0">
                          <a:ln>
                            <a:noFill/>
                          </a:ln>
                          <a:solidFill>
                            <a:schemeClr val="tx2"/>
                          </a:solidFill>
                          <a:effectLst/>
                          <a:latin typeface="Arial" charset="0"/>
                        </a:rPr>
                        <a:t>85</a:t>
                      </a:r>
                      <a:r>
                        <a:rPr kumimoji="0" lang="es-ES_tradnl" altLang="en-US" sz="2000" b="0" i="0" u="none" strike="noStrike" cap="none" normalizeH="0" baseline="0" noProof="0" dirty="0">
                          <a:ln>
                            <a:noFill/>
                          </a:ln>
                          <a:solidFill>
                            <a:schemeClr val="tx2"/>
                          </a:solidFill>
                          <a:effectLst/>
                          <a:latin typeface="Arial" charset="0"/>
                        </a:rPr>
                        <a:t>Kr ,</a:t>
                      </a:r>
                      <a:r>
                        <a:rPr kumimoji="0" lang="es-ES_tradnl" altLang="en-US" sz="2000" b="0" i="0" u="none" strike="noStrike" cap="none" normalizeH="0" baseline="30000" noProof="0" dirty="0">
                          <a:ln>
                            <a:noFill/>
                          </a:ln>
                          <a:solidFill>
                            <a:schemeClr val="tx2"/>
                          </a:solidFill>
                          <a:effectLst/>
                          <a:latin typeface="Arial" charset="0"/>
                        </a:rPr>
                        <a:t>131</a:t>
                      </a:r>
                      <a:r>
                        <a:rPr kumimoji="0" lang="es-ES_tradnl" altLang="en-US" sz="2000" b="0" i="0" u="none" strike="noStrike" cap="none" normalizeH="0" baseline="0" noProof="0" dirty="0">
                          <a:ln>
                            <a:noFill/>
                          </a:ln>
                          <a:solidFill>
                            <a:schemeClr val="tx2"/>
                          </a:solidFill>
                          <a:effectLst/>
                          <a:latin typeface="Arial" charset="0"/>
                        </a:rPr>
                        <a:t>I, </a:t>
                      </a:r>
                      <a:r>
                        <a:rPr kumimoji="0" lang="es-ES_tradnl" altLang="en-US" sz="2000" b="0" i="0" u="none" strike="noStrike" cap="none" normalizeH="0" baseline="30000" noProof="0" dirty="0">
                          <a:ln>
                            <a:noFill/>
                          </a:ln>
                          <a:solidFill>
                            <a:schemeClr val="tx2"/>
                          </a:solidFill>
                          <a:effectLst/>
                          <a:latin typeface="Arial" charset="0"/>
                        </a:rPr>
                        <a:t>137</a:t>
                      </a:r>
                      <a:r>
                        <a:rPr kumimoji="0" lang="es-ES_tradnl" altLang="en-US" sz="2000" b="0" i="0" u="none" strike="noStrike" cap="none" normalizeH="0" baseline="0" noProof="0" dirty="0">
                          <a:ln>
                            <a:noFill/>
                          </a:ln>
                          <a:solidFill>
                            <a:schemeClr val="tx2"/>
                          </a:solidFill>
                          <a:effectLst/>
                          <a:latin typeface="Arial" charset="0"/>
                        </a:rPr>
                        <a:t>Cs, etc.)</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 y activación p. ej. </a:t>
                      </a:r>
                      <a:r>
                        <a:rPr kumimoji="0" lang="es-ES_tradnl" altLang="en-US" sz="2000" b="0" i="0" u="none" strike="noStrike" cap="none" normalizeH="0" baseline="30000" noProof="0" dirty="0">
                          <a:ln>
                            <a:noFill/>
                          </a:ln>
                          <a:solidFill>
                            <a:schemeClr val="tx2"/>
                          </a:solidFill>
                          <a:effectLst/>
                          <a:latin typeface="Arial" charset="0"/>
                        </a:rPr>
                        <a:t>3</a:t>
                      </a:r>
                      <a:r>
                        <a:rPr kumimoji="0" lang="es-ES_tradnl" altLang="en-US" sz="2000" b="0" i="0" u="none" strike="noStrike" cap="none" normalizeH="0" baseline="0" noProof="0" dirty="0">
                          <a:ln>
                            <a:noFill/>
                          </a:ln>
                          <a:solidFill>
                            <a:schemeClr val="tx2"/>
                          </a:solidFill>
                          <a:effectLst/>
                          <a:latin typeface="Arial" charset="0"/>
                        </a:rPr>
                        <a:t>H, </a:t>
                      </a:r>
                      <a:r>
                        <a:rPr kumimoji="0" lang="es-ES_tradnl" altLang="en-US" sz="2000" b="0" i="0" u="none" strike="noStrike" cap="none" normalizeH="0" baseline="30000" noProof="0" dirty="0">
                          <a:ln>
                            <a:noFill/>
                          </a:ln>
                          <a:solidFill>
                            <a:schemeClr val="tx2"/>
                          </a:solidFill>
                          <a:effectLst/>
                          <a:latin typeface="Arial" charset="0"/>
                        </a:rPr>
                        <a:t>41</a:t>
                      </a:r>
                      <a:r>
                        <a:rPr kumimoji="0" lang="es-ES_tradnl" altLang="en-US" sz="2000" b="0" i="0" u="none" strike="noStrike" cap="none" normalizeH="0" baseline="0" noProof="0" dirty="0">
                          <a:ln>
                            <a:noFill/>
                          </a:ln>
                          <a:solidFill>
                            <a:schemeClr val="tx2"/>
                          </a:solidFill>
                          <a:effectLst/>
                          <a:latin typeface="Arial" charset="0"/>
                        </a:rPr>
                        <a:t>Ar, </a:t>
                      </a:r>
                      <a:r>
                        <a:rPr kumimoji="0" lang="es-ES_tradnl" altLang="en-US" sz="2000" b="0" i="0" u="none" strike="noStrike" cap="none" normalizeH="0" baseline="30000" noProof="0" dirty="0">
                          <a:ln>
                            <a:noFill/>
                          </a:ln>
                          <a:solidFill>
                            <a:schemeClr val="tx2"/>
                          </a:solidFill>
                          <a:effectLst/>
                          <a:latin typeface="Arial" charset="0"/>
                        </a:rPr>
                        <a:t>16</a:t>
                      </a:r>
                      <a:r>
                        <a:rPr kumimoji="0" lang="es-ES_tradnl" altLang="en-US" sz="2000" b="0" i="0" u="none" strike="noStrike" cap="none" normalizeH="0" baseline="0" noProof="0" dirty="0">
                          <a:ln>
                            <a:noFill/>
                          </a:ln>
                          <a:solidFill>
                            <a:schemeClr val="tx2"/>
                          </a:solidFill>
                          <a:effectLst/>
                          <a:latin typeface="Arial" charset="0"/>
                        </a:rPr>
                        <a:t>N, </a:t>
                      </a:r>
                      <a:r>
                        <a:rPr kumimoji="0" lang="es-ES_tradnl" altLang="en-US" sz="2000" b="0" i="0" u="none" strike="noStrike" cap="none" normalizeH="0" baseline="30000" noProof="0" dirty="0">
                          <a:ln>
                            <a:noFill/>
                          </a:ln>
                          <a:solidFill>
                            <a:schemeClr val="tx2"/>
                          </a:solidFill>
                          <a:effectLst/>
                          <a:latin typeface="Arial" charset="0"/>
                        </a:rPr>
                        <a:t>24</a:t>
                      </a:r>
                      <a:r>
                        <a:rPr kumimoji="0" lang="es-ES_tradnl" altLang="en-US" sz="2000" b="0" i="0" u="none" strike="noStrike" cap="none" normalizeH="0" baseline="0" noProof="0" dirty="0">
                          <a:ln>
                            <a:noFill/>
                          </a:ln>
                          <a:solidFill>
                            <a:schemeClr val="tx2"/>
                          </a:solidFill>
                          <a:effectLst/>
                          <a:latin typeface="Arial" charset="0"/>
                        </a:rPr>
                        <a:t>Na etc.</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 Productos de corrosión (</a:t>
                      </a:r>
                      <a:r>
                        <a:rPr kumimoji="0" lang="es-ES_tradnl" altLang="en-US" sz="2000" b="0" i="0" u="none" strike="noStrike" cap="none" normalizeH="0" baseline="30000" noProof="0" dirty="0">
                          <a:ln>
                            <a:noFill/>
                          </a:ln>
                          <a:solidFill>
                            <a:schemeClr val="tx2"/>
                          </a:solidFill>
                          <a:effectLst/>
                          <a:latin typeface="Arial" charset="0"/>
                        </a:rPr>
                        <a:t>60</a:t>
                      </a:r>
                      <a:r>
                        <a:rPr kumimoji="0" lang="es-ES_tradnl" altLang="en-US" sz="2000" b="0" i="0" u="none" strike="noStrike" cap="none" normalizeH="0" baseline="0" noProof="0" dirty="0">
                          <a:ln>
                            <a:noFill/>
                          </a:ln>
                          <a:solidFill>
                            <a:schemeClr val="tx2"/>
                          </a:solidFill>
                          <a:effectLst/>
                          <a:latin typeface="Arial" charset="0"/>
                        </a:rPr>
                        <a:t>Co, </a:t>
                      </a:r>
                      <a:r>
                        <a:rPr kumimoji="0" lang="es-ES_tradnl" altLang="en-US" sz="2000" b="0" i="0" u="none" strike="noStrike" cap="none" normalizeH="0" baseline="30000" noProof="0" dirty="0">
                          <a:ln>
                            <a:noFill/>
                          </a:ln>
                          <a:solidFill>
                            <a:schemeClr val="tx2"/>
                          </a:solidFill>
                          <a:effectLst/>
                          <a:latin typeface="Arial" charset="0"/>
                        </a:rPr>
                        <a:t>108</a:t>
                      </a:r>
                      <a:r>
                        <a:rPr kumimoji="0" lang="es-ES_tradnl" altLang="en-US" sz="2000" b="0" i="0" u="none" strike="noStrike" cap="none" normalizeH="0" baseline="0" noProof="0" dirty="0">
                          <a:ln>
                            <a:noFill/>
                          </a:ln>
                          <a:solidFill>
                            <a:schemeClr val="tx2"/>
                          </a:solidFill>
                          <a:effectLst/>
                          <a:latin typeface="Arial" charset="0"/>
                        </a:rPr>
                        <a:t>Ag, </a:t>
                      </a:r>
                      <a:r>
                        <a:rPr kumimoji="0" lang="es-ES_tradnl" altLang="en-US" sz="2000" b="0" i="0" u="none" strike="noStrike" cap="none" normalizeH="0" baseline="30000" noProof="0" dirty="0">
                          <a:ln>
                            <a:noFill/>
                          </a:ln>
                          <a:solidFill>
                            <a:schemeClr val="tx2"/>
                          </a:solidFill>
                          <a:effectLst/>
                          <a:latin typeface="Arial" charset="0"/>
                        </a:rPr>
                        <a:t>54</a:t>
                      </a:r>
                      <a:r>
                        <a:rPr kumimoji="0" lang="es-ES_tradnl" altLang="en-US" sz="2000" b="0" i="0" u="none" strike="noStrike" cap="none" normalizeH="0" baseline="0" noProof="0" dirty="0">
                          <a:ln>
                            <a:noFill/>
                          </a:ln>
                          <a:solidFill>
                            <a:schemeClr val="tx2"/>
                          </a:solidFill>
                          <a:effectLst/>
                          <a:latin typeface="Arial" charset="0"/>
                        </a:rPr>
                        <a:t>Mn, etc.)</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Productos de fisión p. ej. </a:t>
                      </a:r>
                      <a:r>
                        <a:rPr kumimoji="0" lang="es-ES_tradnl" altLang="en-US" sz="2000" b="0" i="0" u="none" strike="noStrike" cap="none" normalizeH="0" baseline="30000" noProof="0" dirty="0">
                          <a:ln>
                            <a:noFill/>
                          </a:ln>
                          <a:solidFill>
                            <a:schemeClr val="tx2"/>
                          </a:solidFill>
                          <a:effectLst/>
                          <a:latin typeface="Arial" charset="0"/>
                        </a:rPr>
                        <a:t>95</a:t>
                      </a:r>
                      <a:r>
                        <a:rPr kumimoji="0" lang="es-ES_tradnl" altLang="en-US" sz="2000" b="0" i="0" u="none" strike="noStrike" cap="none" normalizeH="0" baseline="0" noProof="0" dirty="0">
                          <a:ln>
                            <a:noFill/>
                          </a:ln>
                          <a:solidFill>
                            <a:schemeClr val="tx2"/>
                          </a:solidFill>
                          <a:effectLst/>
                          <a:latin typeface="Arial" charset="0"/>
                        </a:rPr>
                        <a:t>Zr, </a:t>
                      </a:r>
                      <a:r>
                        <a:rPr kumimoji="0" lang="es-ES_tradnl" altLang="en-US" sz="2000" b="0" i="0" u="none" strike="noStrike" cap="none" normalizeH="0" baseline="30000" noProof="0" dirty="0">
                          <a:ln>
                            <a:noFill/>
                          </a:ln>
                          <a:solidFill>
                            <a:schemeClr val="tx2"/>
                          </a:solidFill>
                          <a:effectLst/>
                          <a:latin typeface="Arial" charset="0"/>
                        </a:rPr>
                        <a:t>95</a:t>
                      </a:r>
                      <a:r>
                        <a:rPr kumimoji="0" lang="es-ES_tradnl" altLang="en-US" sz="2000" b="0" i="0" u="none" strike="noStrike" cap="none" normalizeH="0" baseline="0" noProof="0" dirty="0">
                          <a:ln>
                            <a:noFill/>
                          </a:ln>
                          <a:solidFill>
                            <a:schemeClr val="tx2"/>
                          </a:solidFill>
                          <a:effectLst/>
                          <a:latin typeface="Arial" charset="0"/>
                        </a:rPr>
                        <a:t>Nb,</a:t>
                      </a:r>
                      <a:r>
                        <a:rPr kumimoji="0" lang="es-ES_tradnl" altLang="en-US" sz="2000" b="0" i="0" u="none" strike="noStrike" cap="none" normalizeH="0" baseline="30000" noProof="0" dirty="0">
                          <a:ln>
                            <a:noFill/>
                          </a:ln>
                          <a:solidFill>
                            <a:schemeClr val="tx2"/>
                          </a:solidFill>
                          <a:effectLst/>
                          <a:latin typeface="Arial" charset="0"/>
                        </a:rPr>
                        <a:t>144</a:t>
                      </a:r>
                      <a:r>
                        <a:rPr kumimoji="0" lang="es-ES_tradnl" altLang="en-US" sz="2000" b="0" i="0" u="none" strike="noStrike" cap="none" normalizeH="0" baseline="0" noProof="0" dirty="0">
                          <a:ln>
                            <a:noFill/>
                          </a:ln>
                          <a:solidFill>
                            <a:schemeClr val="tx2"/>
                          </a:solidFill>
                          <a:effectLst/>
                          <a:latin typeface="Arial" charset="0"/>
                        </a:rPr>
                        <a:t>Ce, </a:t>
                      </a:r>
                      <a:r>
                        <a:rPr kumimoji="0" lang="es-ES_tradnl" altLang="en-US" sz="2000" b="0" i="0" u="none" strike="noStrike" cap="none" normalizeH="0" baseline="30000" noProof="0" dirty="0">
                          <a:ln>
                            <a:noFill/>
                          </a:ln>
                          <a:solidFill>
                            <a:schemeClr val="tx2"/>
                          </a:solidFill>
                          <a:effectLst/>
                          <a:latin typeface="Arial" charset="0"/>
                        </a:rPr>
                        <a:t>106</a:t>
                      </a:r>
                      <a:r>
                        <a:rPr kumimoji="0" lang="es-ES_tradnl" altLang="en-US" sz="2000" b="0" i="0" u="none" strike="noStrike" cap="none" normalizeH="0" baseline="0" noProof="0" dirty="0">
                          <a:ln>
                            <a:noFill/>
                          </a:ln>
                          <a:solidFill>
                            <a:schemeClr val="tx2"/>
                          </a:solidFill>
                          <a:effectLst/>
                          <a:latin typeface="Arial" charset="0"/>
                        </a:rPr>
                        <a:t>Ru, </a:t>
                      </a:r>
                      <a:r>
                        <a:rPr kumimoji="0" lang="es-ES_tradnl" altLang="en-US" sz="2000" b="0" i="0" u="none" strike="noStrike" cap="none" normalizeH="0" baseline="30000" noProof="0" dirty="0">
                          <a:ln>
                            <a:noFill/>
                          </a:ln>
                          <a:solidFill>
                            <a:schemeClr val="tx2"/>
                          </a:solidFill>
                          <a:effectLst/>
                          <a:latin typeface="Arial" charset="0"/>
                        </a:rPr>
                        <a:t>90</a:t>
                      </a:r>
                      <a:r>
                        <a:rPr kumimoji="0" lang="es-ES_tradnl" altLang="en-US" sz="2000" b="0" i="0" u="none" strike="noStrike" cap="none" normalizeH="0" baseline="0" noProof="0" dirty="0">
                          <a:ln>
                            <a:noFill/>
                          </a:ln>
                          <a:solidFill>
                            <a:schemeClr val="tx2"/>
                          </a:solidFill>
                          <a:effectLst/>
                          <a:latin typeface="Arial" charset="0"/>
                        </a:rPr>
                        <a:t>Sr, </a:t>
                      </a:r>
                      <a:r>
                        <a:rPr kumimoji="0" lang="es-ES_tradnl" altLang="en-US" sz="2000" b="0" i="0" u="none" strike="noStrike" cap="none" normalizeH="0" baseline="30000" noProof="0" dirty="0">
                          <a:ln>
                            <a:noFill/>
                          </a:ln>
                          <a:solidFill>
                            <a:schemeClr val="tx2"/>
                          </a:solidFill>
                          <a:effectLst/>
                          <a:latin typeface="Arial" charset="0"/>
                        </a:rPr>
                        <a:t>137</a:t>
                      </a:r>
                      <a:r>
                        <a:rPr kumimoji="0" lang="es-ES_tradnl" altLang="en-US" sz="2000" b="0" i="0" u="none" strike="noStrike" cap="none" normalizeH="0" baseline="0" noProof="0" dirty="0">
                          <a:ln>
                            <a:noFill/>
                          </a:ln>
                          <a:solidFill>
                            <a:schemeClr val="tx2"/>
                          </a:solidFill>
                          <a:effectLst/>
                          <a:latin typeface="Arial" charset="0"/>
                        </a:rPr>
                        <a:t>Cs y actínidos p. ej. U, Pu, Am etc. </a:t>
                      </a:r>
                    </a:p>
                  </a:txBody>
                  <a:tcPr marT="45718" marB="45718"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3" name="Slide Number Placeholder 2"/>
          <p:cNvSpPr>
            <a:spLocks noGrp="1"/>
          </p:cNvSpPr>
          <p:nvPr>
            <p:ph type="sldNum" sz="quarter" idx="12"/>
          </p:nvPr>
        </p:nvSpPr>
        <p:spPr/>
        <p:txBody>
          <a:bodyPr/>
          <a:lstStyle/>
          <a:p>
            <a:pPr>
              <a:defRPr/>
            </a:pPr>
            <a:fld id="{059191E2-DBF8-4B1C-974D-F0B42C0923B7}" type="slidenum">
              <a:rPr lang="en-US" smtClean="0"/>
              <a:pPr>
                <a:defRPr/>
              </a:pPr>
              <a:t>10</a:t>
            </a:fld>
            <a:endParaRPr lang="en-US" dirty="0"/>
          </a:p>
        </p:txBody>
      </p:sp>
    </p:spTree>
    <p:extLst>
      <p:ext uri="{BB962C8B-B14F-4D97-AF65-F5344CB8AC3E}">
        <p14:creationId xmlns:p14="http://schemas.microsoft.com/office/powerpoint/2010/main" val="4113308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err="1"/>
              <a:t>Vectores</a:t>
            </a:r>
            <a:r>
              <a:rPr lang="en-GB" sz="2800" dirty="0"/>
              <a:t> </a:t>
            </a:r>
            <a:r>
              <a:rPr lang="en-US" altLang="en-US" sz="2800" dirty="0" err="1"/>
              <a:t>en</a:t>
            </a:r>
            <a:r>
              <a:rPr lang="en-US" altLang="en-US" sz="2800" dirty="0"/>
              <a:t> </a:t>
            </a:r>
            <a:r>
              <a:rPr lang="en-US" altLang="en-US" sz="2800" dirty="0" err="1"/>
              <a:t>diferentes</a:t>
            </a:r>
            <a:r>
              <a:rPr lang="en-US" altLang="en-US" sz="2800" dirty="0"/>
              <a:t> </a:t>
            </a:r>
            <a:r>
              <a:rPr lang="en-US" altLang="en-US" sz="2800" dirty="0" err="1"/>
              <a:t>instalaciones</a:t>
            </a:r>
            <a:endParaRPr lang="en-GB" sz="2800" dirty="0"/>
          </a:p>
        </p:txBody>
      </p:sp>
      <p:graphicFrame>
        <p:nvGraphicFramePr>
          <p:cNvPr id="4" name="Group 24"/>
          <p:cNvGraphicFramePr>
            <a:graphicFrameLocks/>
          </p:cNvGraphicFramePr>
          <p:nvPr>
            <p:extLst>
              <p:ext uri="{D42A27DB-BD31-4B8C-83A1-F6EECF244321}">
                <p14:modId xmlns:p14="http://schemas.microsoft.com/office/powerpoint/2010/main" val="4088214476"/>
              </p:ext>
            </p:extLst>
          </p:nvPr>
        </p:nvGraphicFramePr>
        <p:xfrm>
          <a:off x="251520" y="1196752"/>
          <a:ext cx="8604250" cy="4206875"/>
        </p:xfrm>
        <a:graphic>
          <a:graphicData uri="http://schemas.openxmlformats.org/drawingml/2006/table">
            <a:tbl>
              <a:tblPr/>
              <a:tblGrid>
                <a:gridCol w="4032448">
                  <a:extLst>
                    <a:ext uri="{9D8B030D-6E8A-4147-A177-3AD203B41FA5}">
                      <a16:colId xmlns="" xmlns:a16="http://schemas.microsoft.com/office/drawing/2014/main" val="20000"/>
                    </a:ext>
                  </a:extLst>
                </a:gridCol>
                <a:gridCol w="4571802">
                  <a:extLst>
                    <a:ext uri="{9D8B030D-6E8A-4147-A177-3AD203B41FA5}">
                      <a16:colId xmlns="" xmlns:a16="http://schemas.microsoft.com/office/drawing/2014/main" val="20001"/>
                    </a:ext>
                  </a:extLst>
                </a:gridCol>
              </a:tblGrid>
              <a:tr h="457269">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400" b="0" i="0" u="none" strike="noStrike" cap="none" normalizeH="0" baseline="0" noProof="0" dirty="0">
                          <a:ln>
                            <a:noFill/>
                          </a:ln>
                          <a:solidFill>
                            <a:schemeClr val="tx2"/>
                          </a:solidFill>
                          <a:effectLst/>
                          <a:latin typeface="Arial" charset="0"/>
                          <a:cs typeface="Times New Roman" pitchFamily="18" charset="0"/>
                        </a:rPr>
                        <a:t>Instalación/operación</a:t>
                      </a:r>
                    </a:p>
                  </a:txBody>
                  <a:tcPr marT="45727" marB="45727"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400" b="0" i="0" u="none" strike="noStrike" cap="none" normalizeH="0" baseline="0" noProof="0" dirty="0" err="1">
                          <a:ln>
                            <a:noFill/>
                          </a:ln>
                          <a:solidFill>
                            <a:schemeClr val="tx2"/>
                          </a:solidFill>
                          <a:effectLst/>
                          <a:latin typeface="Arial" charset="0"/>
                        </a:rPr>
                        <a:t>Radionucleidos</a:t>
                      </a:r>
                      <a:endParaRPr kumimoji="0" lang="es-ES_tradnl" altLang="en-US" sz="2400" b="0" i="0" u="none" strike="noStrike" cap="none" normalizeH="0" baseline="0" noProof="0" dirty="0">
                        <a:ln>
                          <a:noFill/>
                        </a:ln>
                        <a:solidFill>
                          <a:schemeClr val="tx2"/>
                        </a:solidFill>
                        <a:effectLst/>
                        <a:latin typeface="Arial" charset="0"/>
                      </a:endParaRPr>
                    </a:p>
                  </a:txBody>
                  <a:tcPr marT="45727" marB="45727"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extLst>
                  <a:ext uri="{0D108BD9-81ED-4DB2-BD59-A6C34878D82A}">
                    <a16:rowId xmlns="" xmlns:a16="http://schemas.microsoft.com/office/drawing/2014/main" val="10000"/>
                  </a:ext>
                </a:extLst>
              </a:tr>
              <a:tr h="3749606">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Gestión de desechos radiactivos </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Procesamiento de radioisótopos, aplicaciones médicas e investigación de radioisótopos </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Aceleradores </a:t>
                      </a:r>
                    </a:p>
                  </a:txBody>
                  <a:tcPr marT="45727" marB="45727"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Productos de fisión y activación</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defRPr/>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defRPr/>
                      </a:pPr>
                      <a:r>
                        <a:rPr kumimoji="0" lang="es-ES_tradnl" altLang="en-US" sz="2000" b="0" i="0" u="none" strike="noStrike" cap="none" normalizeH="0" baseline="0" noProof="0" dirty="0">
                          <a:ln>
                            <a:noFill/>
                          </a:ln>
                          <a:solidFill>
                            <a:schemeClr val="tx2"/>
                          </a:solidFill>
                          <a:effectLst/>
                          <a:latin typeface="Arial" charset="0"/>
                        </a:rPr>
                        <a:t>Depende del radioisótopo que se manipula (</a:t>
                      </a:r>
                      <a:r>
                        <a:rPr kumimoji="0" lang="es-ES_tradnl" altLang="en-US" sz="2000" b="0" i="0" u="none" strike="noStrike" cap="none" normalizeH="0" baseline="30000" noProof="0" dirty="0">
                          <a:ln>
                            <a:noFill/>
                          </a:ln>
                          <a:solidFill>
                            <a:schemeClr val="tx2"/>
                          </a:solidFill>
                          <a:effectLst/>
                          <a:latin typeface="Arial" charset="0"/>
                        </a:rPr>
                        <a:t>125</a:t>
                      </a:r>
                      <a:r>
                        <a:rPr kumimoji="0" lang="es-ES_tradnl" altLang="en-US" sz="2000" b="0" i="0" u="none" strike="noStrike" cap="none" normalizeH="0" baseline="0" noProof="0" dirty="0">
                          <a:ln>
                            <a:noFill/>
                          </a:ln>
                          <a:solidFill>
                            <a:schemeClr val="tx2"/>
                          </a:solidFill>
                          <a:effectLst/>
                          <a:latin typeface="Arial" charset="0"/>
                        </a:rPr>
                        <a:t>I,</a:t>
                      </a:r>
                      <a:r>
                        <a:rPr kumimoji="0" lang="es-ES_tradnl" altLang="en-US" sz="2000" b="0" i="0" u="none" strike="noStrike" cap="none" normalizeH="0" baseline="30000" noProof="0" dirty="0">
                          <a:ln>
                            <a:noFill/>
                          </a:ln>
                          <a:solidFill>
                            <a:schemeClr val="tx2"/>
                          </a:solidFill>
                          <a:effectLst/>
                          <a:latin typeface="Arial" charset="0"/>
                        </a:rPr>
                        <a:t> 32</a:t>
                      </a:r>
                      <a:r>
                        <a:rPr kumimoji="0" lang="es-ES_tradnl" altLang="en-US" sz="2000" b="0" i="0" u="none" strike="noStrike" cap="none" normalizeH="0" baseline="0" noProof="0" dirty="0">
                          <a:ln>
                            <a:noFill/>
                          </a:ln>
                          <a:solidFill>
                            <a:schemeClr val="tx2"/>
                          </a:solidFill>
                          <a:effectLst/>
                          <a:latin typeface="Arial" charset="0"/>
                        </a:rPr>
                        <a:t>P,</a:t>
                      </a:r>
                      <a:r>
                        <a:rPr kumimoji="0" lang="es-ES_tradnl" altLang="en-US" sz="2000" b="0" i="0" u="none" strike="noStrike" cap="none" normalizeH="0" baseline="30000" noProof="0" dirty="0">
                          <a:ln>
                            <a:noFill/>
                          </a:ln>
                          <a:solidFill>
                            <a:schemeClr val="tx2"/>
                          </a:solidFill>
                          <a:effectLst/>
                          <a:latin typeface="Arial" charset="0"/>
                        </a:rPr>
                        <a:t> 14</a:t>
                      </a:r>
                      <a:r>
                        <a:rPr kumimoji="0" lang="es-ES_tradnl" altLang="en-US" sz="2000" b="0" i="0" u="none" strike="noStrike" cap="none" normalizeH="0" baseline="0" noProof="0" dirty="0">
                          <a:ln>
                            <a:noFill/>
                          </a:ln>
                          <a:solidFill>
                            <a:schemeClr val="tx2"/>
                          </a:solidFill>
                          <a:effectLst/>
                          <a:latin typeface="Arial" charset="0"/>
                        </a:rPr>
                        <a:t>C,</a:t>
                      </a:r>
                      <a:r>
                        <a:rPr kumimoji="0" lang="es-ES_tradnl" altLang="en-US" sz="2000" b="0" i="0" u="none" strike="noStrike" cap="none" normalizeH="0" baseline="30000" noProof="0" dirty="0">
                          <a:ln>
                            <a:noFill/>
                          </a:ln>
                          <a:solidFill>
                            <a:schemeClr val="tx2"/>
                          </a:solidFill>
                          <a:effectLst/>
                          <a:latin typeface="Arial" charset="0"/>
                        </a:rPr>
                        <a:t> 3</a:t>
                      </a:r>
                      <a:r>
                        <a:rPr kumimoji="0" lang="es-ES_tradnl" altLang="en-US" sz="2000" b="0" i="0" u="none" strike="noStrike" cap="none" normalizeH="0" baseline="0" noProof="0" dirty="0">
                          <a:ln>
                            <a:noFill/>
                          </a:ln>
                          <a:solidFill>
                            <a:schemeClr val="tx2"/>
                          </a:solidFill>
                          <a:effectLst/>
                          <a:latin typeface="Arial" charset="0"/>
                        </a:rPr>
                        <a:t>H)</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defRPr/>
                      </a:pPr>
                      <a:r>
                        <a:rPr kumimoji="0" lang="es-ES_tradnl" altLang="en-US" sz="2000" b="0" i="0" u="none" strike="noStrike" cap="none" normalizeH="0" baseline="0" noProof="0" dirty="0">
                          <a:ln>
                            <a:noFill/>
                          </a:ln>
                          <a:solidFill>
                            <a:schemeClr val="tx2"/>
                          </a:solidFill>
                          <a:effectLst/>
                          <a:latin typeface="Arial" charset="0"/>
                        </a:rPr>
                        <a:t>Productos de activación (depende del material cercano) - </a:t>
                      </a:r>
                      <a:r>
                        <a:rPr lang="es-ES_tradnl" sz="2000" b="0" kern="1200" baseline="30000" noProof="0" dirty="0">
                          <a:solidFill>
                            <a:schemeClr val="tx2"/>
                          </a:solidFill>
                          <a:effectLst/>
                          <a:latin typeface="Arial" charset="0"/>
                          <a:ea typeface="+mn-ea"/>
                          <a:cs typeface="+mn-cs"/>
                        </a:rPr>
                        <a:t>7</a:t>
                      </a:r>
                      <a:r>
                        <a:rPr lang="es-ES_tradnl" sz="2000" b="0" kern="1200" noProof="0" dirty="0">
                          <a:solidFill>
                            <a:schemeClr val="tx2"/>
                          </a:solidFill>
                          <a:effectLst/>
                          <a:latin typeface="Arial" charset="0"/>
                          <a:ea typeface="+mn-ea"/>
                          <a:cs typeface="+mn-cs"/>
                        </a:rPr>
                        <a:t>Be, </a:t>
                      </a:r>
                      <a:r>
                        <a:rPr lang="es-ES_tradnl" sz="2000" b="0" kern="1200" baseline="30000" noProof="0" dirty="0">
                          <a:solidFill>
                            <a:schemeClr val="tx2"/>
                          </a:solidFill>
                          <a:effectLst/>
                          <a:latin typeface="Arial" charset="0"/>
                          <a:ea typeface="+mn-ea"/>
                          <a:cs typeface="+mn-cs"/>
                        </a:rPr>
                        <a:t>22</a:t>
                      </a:r>
                      <a:r>
                        <a:rPr lang="es-ES_tradnl" sz="2000" b="0" kern="1200" noProof="0" dirty="0">
                          <a:solidFill>
                            <a:schemeClr val="tx2"/>
                          </a:solidFill>
                          <a:effectLst/>
                          <a:latin typeface="Arial" charset="0"/>
                          <a:ea typeface="+mn-ea"/>
                          <a:cs typeface="+mn-cs"/>
                        </a:rPr>
                        <a:t>Na,  </a:t>
                      </a:r>
                      <a:r>
                        <a:rPr lang="es-ES_tradnl" sz="2000" b="0" kern="1200" baseline="30000" noProof="0" dirty="0">
                          <a:solidFill>
                            <a:schemeClr val="tx2"/>
                          </a:solidFill>
                          <a:effectLst/>
                          <a:latin typeface="Arial" charset="0"/>
                          <a:ea typeface="+mn-ea"/>
                          <a:cs typeface="+mn-cs"/>
                        </a:rPr>
                        <a:t>26</a:t>
                      </a:r>
                      <a:r>
                        <a:rPr lang="es-ES_tradnl" sz="2000" b="0" kern="1200" noProof="0" dirty="0">
                          <a:solidFill>
                            <a:schemeClr val="tx2"/>
                          </a:solidFill>
                          <a:effectLst/>
                          <a:latin typeface="Arial" charset="0"/>
                          <a:ea typeface="+mn-ea"/>
                          <a:cs typeface="+mn-cs"/>
                        </a:rPr>
                        <a:t>Al ,</a:t>
                      </a:r>
                      <a:r>
                        <a:rPr lang="es-ES_tradnl" sz="2000" b="0" kern="1200" baseline="30000" noProof="0" dirty="0">
                          <a:solidFill>
                            <a:schemeClr val="tx2"/>
                          </a:solidFill>
                          <a:effectLst/>
                          <a:latin typeface="Arial" charset="0"/>
                          <a:ea typeface="+mn-ea"/>
                          <a:cs typeface="+mn-cs"/>
                        </a:rPr>
                        <a:t> 54</a:t>
                      </a:r>
                      <a:r>
                        <a:rPr lang="es-ES_tradnl" sz="2000" b="0" kern="1200" noProof="0" dirty="0">
                          <a:solidFill>
                            <a:schemeClr val="tx2"/>
                          </a:solidFill>
                          <a:effectLst/>
                          <a:latin typeface="Arial" charset="0"/>
                          <a:ea typeface="+mn-ea"/>
                          <a:cs typeface="+mn-cs"/>
                        </a:rPr>
                        <a:t>Mn, </a:t>
                      </a:r>
                      <a:r>
                        <a:rPr lang="es-ES_tradnl" sz="2000" b="0" kern="1200" baseline="30000" noProof="0" dirty="0">
                          <a:solidFill>
                            <a:schemeClr val="tx2"/>
                          </a:solidFill>
                          <a:effectLst/>
                          <a:latin typeface="Arial" charset="0"/>
                          <a:ea typeface="+mn-ea"/>
                          <a:cs typeface="+mn-cs"/>
                        </a:rPr>
                        <a:t>59</a:t>
                      </a:r>
                      <a:r>
                        <a:rPr lang="es-ES_tradnl" sz="2000" b="0" kern="1200" noProof="0" dirty="0">
                          <a:solidFill>
                            <a:schemeClr val="tx2"/>
                          </a:solidFill>
                          <a:effectLst/>
                          <a:latin typeface="Arial" charset="0"/>
                          <a:ea typeface="+mn-ea"/>
                          <a:cs typeface="+mn-cs"/>
                        </a:rPr>
                        <a:t>Fe, </a:t>
                      </a:r>
                      <a:r>
                        <a:rPr lang="es-ES_tradnl" sz="2000" b="0" kern="1200" baseline="30000" noProof="0" dirty="0">
                          <a:solidFill>
                            <a:schemeClr val="tx2"/>
                          </a:solidFill>
                          <a:effectLst/>
                          <a:latin typeface="Arial" charset="0"/>
                          <a:ea typeface="+mn-ea"/>
                          <a:cs typeface="+mn-cs"/>
                        </a:rPr>
                        <a:t>58</a:t>
                      </a:r>
                      <a:r>
                        <a:rPr lang="es-ES_tradnl" sz="2000" b="0" kern="1200" noProof="0" dirty="0">
                          <a:solidFill>
                            <a:schemeClr val="tx2"/>
                          </a:solidFill>
                          <a:effectLst/>
                          <a:latin typeface="Arial" charset="0"/>
                          <a:ea typeface="+mn-ea"/>
                          <a:cs typeface="+mn-cs"/>
                        </a:rPr>
                        <a:t>Co</a:t>
                      </a:r>
                      <a:r>
                        <a:rPr lang="es-ES_tradnl" sz="2000" b="0" kern="1200" baseline="0" noProof="0" dirty="0">
                          <a:solidFill>
                            <a:schemeClr val="tx2"/>
                          </a:solidFill>
                          <a:effectLst/>
                          <a:latin typeface="Arial" charset="0"/>
                          <a:ea typeface="+mn-ea"/>
                          <a:cs typeface="+mn-cs"/>
                        </a:rPr>
                        <a:t> </a:t>
                      </a:r>
                      <a:r>
                        <a:rPr lang="es-ES_tradnl" sz="2000" b="0" kern="1200" noProof="0" dirty="0">
                          <a:solidFill>
                            <a:schemeClr val="tx2"/>
                          </a:solidFill>
                          <a:effectLst/>
                          <a:latin typeface="Arial" charset="0"/>
                          <a:ea typeface="+mn-ea"/>
                          <a:cs typeface="+mn-cs"/>
                        </a:rPr>
                        <a:t>y </a:t>
                      </a:r>
                      <a:r>
                        <a:rPr lang="es-ES_tradnl" sz="2000" b="0" kern="1200" baseline="30000" noProof="0" dirty="0">
                          <a:solidFill>
                            <a:schemeClr val="tx2"/>
                          </a:solidFill>
                          <a:effectLst/>
                          <a:latin typeface="Arial" charset="0"/>
                          <a:ea typeface="+mn-ea"/>
                          <a:cs typeface="+mn-cs"/>
                        </a:rPr>
                        <a:t>60</a:t>
                      </a:r>
                      <a:r>
                        <a:rPr lang="es-ES_tradnl" sz="2000" b="0" kern="1200" noProof="0" dirty="0">
                          <a:solidFill>
                            <a:schemeClr val="tx2"/>
                          </a:solidFill>
                          <a:effectLst/>
                          <a:latin typeface="Arial" charset="0"/>
                          <a:ea typeface="+mn-ea"/>
                          <a:cs typeface="+mn-cs"/>
                        </a:rPr>
                        <a:t>Co </a:t>
                      </a:r>
                      <a:endParaRPr kumimoji="0" lang="es-ES_tradnl" altLang="en-US" sz="2000" b="0" i="0" u="none" strike="noStrike" cap="none" normalizeH="0" baseline="0" noProof="0" dirty="0">
                        <a:ln>
                          <a:noFill/>
                        </a:ln>
                        <a:solidFill>
                          <a:schemeClr val="tx2"/>
                        </a:solidFill>
                        <a:effectLst/>
                        <a:latin typeface="Arial" charset="0"/>
                      </a:endParaRPr>
                    </a:p>
                  </a:txBody>
                  <a:tcPr marT="45727" marB="45727"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3" name="Slide Number Placeholder 2"/>
          <p:cNvSpPr>
            <a:spLocks noGrp="1"/>
          </p:cNvSpPr>
          <p:nvPr>
            <p:ph type="sldNum" sz="quarter" idx="12"/>
          </p:nvPr>
        </p:nvSpPr>
        <p:spPr/>
        <p:txBody>
          <a:bodyPr/>
          <a:lstStyle/>
          <a:p>
            <a:pPr>
              <a:defRPr/>
            </a:pPr>
            <a:fld id="{059191E2-DBF8-4B1C-974D-F0B42C0923B7}" type="slidenum">
              <a:rPr lang="en-US" smtClean="0"/>
              <a:pPr>
                <a:defRPr/>
              </a:pPr>
              <a:t>11</a:t>
            </a:fld>
            <a:endParaRPr lang="en-US" dirty="0"/>
          </a:p>
        </p:txBody>
      </p:sp>
    </p:spTree>
    <p:extLst>
      <p:ext uri="{BB962C8B-B14F-4D97-AF65-F5344CB8AC3E}">
        <p14:creationId xmlns:p14="http://schemas.microsoft.com/office/powerpoint/2010/main" val="1226122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Los </a:t>
            </a:r>
            <a:r>
              <a:rPr lang="en-GB" sz="2800" dirty="0" err="1"/>
              <a:t>vectores</a:t>
            </a:r>
            <a:endParaRPr lang="en-US" sz="2800" dirty="0"/>
          </a:p>
        </p:txBody>
      </p:sp>
      <p:sp>
        <p:nvSpPr>
          <p:cNvPr id="3" name="Content Placeholder 2"/>
          <p:cNvSpPr>
            <a:spLocks noGrp="1"/>
          </p:cNvSpPr>
          <p:nvPr>
            <p:ph idx="1"/>
          </p:nvPr>
        </p:nvSpPr>
        <p:spPr>
          <a:xfrm>
            <a:off x="323528" y="1556792"/>
            <a:ext cx="8593137" cy="4572000"/>
          </a:xfrm>
        </p:spPr>
        <p:txBody>
          <a:bodyPr/>
          <a:lstStyle/>
          <a:p>
            <a:pPr algn="just"/>
            <a:endParaRPr lang="en-US" sz="2400" dirty="0"/>
          </a:p>
          <a:p>
            <a:pPr algn="just"/>
            <a:r>
              <a:rPr lang="es-ES" sz="2400" dirty="0"/>
              <a:t>Producir una lista completa de </a:t>
            </a:r>
            <a:r>
              <a:rPr lang="es-ES" sz="2400" dirty="0" err="1"/>
              <a:t>radionucleidos</a:t>
            </a:r>
            <a:r>
              <a:rPr lang="es-ES" sz="2400" dirty="0"/>
              <a:t> en cada área de trabajo y sus proporciones de actividad relativa.</a:t>
            </a:r>
          </a:p>
          <a:p>
            <a:pPr algn="just"/>
            <a:endParaRPr lang="en-US" sz="2400" dirty="0"/>
          </a:p>
          <a:p>
            <a:pPr algn="just"/>
            <a:r>
              <a:rPr lang="es-ES" sz="2400" dirty="0"/>
              <a:t>Desde el punto de vista de la dosis, identificar en la mezcla cuales son los </a:t>
            </a:r>
            <a:r>
              <a:rPr lang="es-ES" sz="2400" dirty="0" err="1"/>
              <a:t>radionucleidos</a:t>
            </a:r>
            <a:r>
              <a:rPr lang="es-ES" sz="2400" dirty="0"/>
              <a:t> más importantes.</a:t>
            </a:r>
          </a:p>
          <a:p>
            <a:pPr marL="0" indent="0" algn="just">
              <a:buNone/>
            </a:pPr>
            <a:r>
              <a:rPr lang="en-US" sz="2800" dirty="0"/>
              <a:t> </a:t>
            </a:r>
          </a:p>
          <a:p>
            <a:pPr algn="just"/>
            <a:endParaRPr lang="en-US"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12</a:t>
            </a:fld>
            <a:endParaRPr lang="en-US" dirty="0"/>
          </a:p>
        </p:txBody>
      </p:sp>
    </p:spTree>
    <p:extLst>
      <p:ext uri="{BB962C8B-B14F-4D97-AF65-F5344CB8AC3E}">
        <p14:creationId xmlns:p14="http://schemas.microsoft.com/office/powerpoint/2010/main" val="24247245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534400" cy="762000"/>
          </a:xfrm>
        </p:spPr>
        <p:txBody>
          <a:bodyPr/>
          <a:lstStyle/>
          <a:p>
            <a:r>
              <a:rPr lang="es-ES" altLang="pt-BR" sz="3200" dirty="0"/>
              <a:t>Concentración derivada en aire</a:t>
            </a:r>
            <a:endParaRPr lang="en-GB" sz="3200" dirty="0"/>
          </a:p>
        </p:txBody>
      </p:sp>
      <p:sp>
        <p:nvSpPr>
          <p:cNvPr id="3" name="Content Placeholder 2"/>
          <p:cNvSpPr>
            <a:spLocks noGrp="1"/>
          </p:cNvSpPr>
          <p:nvPr>
            <p:ph idx="1"/>
          </p:nvPr>
        </p:nvSpPr>
        <p:spPr>
          <a:xfrm>
            <a:off x="167764" y="1124744"/>
            <a:ext cx="8796724" cy="5112568"/>
          </a:xfrm>
        </p:spPr>
        <p:txBody>
          <a:bodyPr/>
          <a:lstStyle/>
          <a:p>
            <a:pPr algn="just"/>
            <a:endParaRPr lang="es-ES" altLang="pt-BR" sz="2400" dirty="0"/>
          </a:p>
          <a:p>
            <a:pPr algn="just"/>
            <a:r>
              <a:rPr lang="es-ES" altLang="pt-BR" sz="2400" dirty="0"/>
              <a:t>La “Concentración Derivada en Aire”, CDA, expresada en Bq/m</a:t>
            </a:r>
            <a:r>
              <a:rPr lang="es-ES" altLang="pt-BR" sz="2400" baseline="30000" dirty="0"/>
              <a:t>3</a:t>
            </a:r>
            <a:r>
              <a:rPr lang="es-ES" altLang="pt-BR" sz="2400" dirty="0"/>
              <a:t>, se define como aquella concentración de actividad en el aire tal que respirada por el trabajador de referencia expuesto continuamente durante un año (tomadas como 2000 horas de trabajo por año) a una tasa de respiración estándar de 1,2 m</a:t>
            </a:r>
            <a:r>
              <a:rPr lang="es-ES" altLang="pt-BR" sz="2400" baseline="30000" dirty="0"/>
              <a:t>3</a:t>
            </a:r>
            <a:r>
              <a:rPr lang="es-ES" altLang="pt-BR" sz="2400" dirty="0"/>
              <a:t>/h, resultaría en una incorporación igual al “Límite anual de incorporación” (LAI)</a:t>
            </a:r>
          </a:p>
          <a:p>
            <a:pPr marL="0" indent="0" algn="just">
              <a:buNone/>
            </a:pPr>
            <a:r>
              <a:rPr lang="en-GB" sz="2400" dirty="0"/>
              <a:t>.</a:t>
            </a:r>
          </a:p>
          <a:p>
            <a:pPr marL="0" indent="0" algn="just">
              <a:spcBef>
                <a:spcPts val="0"/>
              </a:spcBef>
              <a:buNone/>
            </a:pPr>
            <a:r>
              <a:rPr lang="en-GB" sz="2400" dirty="0"/>
              <a:t>	CDA = </a:t>
            </a:r>
            <a:r>
              <a:rPr lang="en-GB" sz="2400" u="sng" dirty="0" err="1"/>
              <a:t>Límite</a:t>
            </a:r>
            <a:r>
              <a:rPr lang="en-GB" sz="2400" u="sng" dirty="0"/>
              <a:t> </a:t>
            </a:r>
            <a:r>
              <a:rPr lang="en-GB" sz="2400" u="sng" dirty="0" err="1"/>
              <a:t>anual</a:t>
            </a:r>
            <a:r>
              <a:rPr lang="en-GB" sz="2400" u="sng" dirty="0"/>
              <a:t> de </a:t>
            </a:r>
            <a:r>
              <a:rPr lang="en-GB" sz="2400" u="sng" dirty="0" err="1"/>
              <a:t>incorporación</a:t>
            </a:r>
            <a:r>
              <a:rPr lang="en-GB" sz="2400" u="sng" dirty="0"/>
              <a:t> (Bq)</a:t>
            </a:r>
          </a:p>
          <a:p>
            <a:pPr marL="0" indent="0" algn="just">
              <a:spcBef>
                <a:spcPts val="0"/>
              </a:spcBef>
              <a:buNone/>
            </a:pPr>
            <a:r>
              <a:rPr lang="en-GB" sz="2400" dirty="0"/>
              <a:t>			       2400 m</a:t>
            </a:r>
            <a:r>
              <a:rPr lang="en-GB" sz="2400" baseline="30000" dirty="0"/>
              <a:t>3</a:t>
            </a:r>
          </a:p>
          <a:p>
            <a:pPr algn="just"/>
            <a:endParaRPr lang="en-GB" dirty="0"/>
          </a:p>
        </p:txBody>
      </p:sp>
      <p:sp>
        <p:nvSpPr>
          <p:cNvPr id="6" name="Rectangle 4"/>
          <p:cNvSpPr>
            <a:spLocks noChangeArrowheads="1"/>
          </p:cNvSpPr>
          <p:nvPr/>
        </p:nvSpPr>
        <p:spPr bwMode="auto">
          <a:xfrm>
            <a:off x="165100" y="6627813"/>
            <a:ext cx="1905000"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algn="l" eaLnBrk="0" hangingPunct="0"/>
            <a:endParaRPr lang="en-US" altLang="en-US" sz="2400" b="0" dirty="0">
              <a:latin typeface="Times New Roman" pitchFamily="18" charset="0"/>
            </a:endParaRPr>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13</a:t>
            </a:fld>
            <a:endParaRPr lang="en-US" dirty="0"/>
          </a:p>
        </p:txBody>
      </p:sp>
    </p:spTree>
    <p:extLst>
      <p:ext uri="{BB962C8B-B14F-4D97-AF65-F5344CB8AC3E}">
        <p14:creationId xmlns:p14="http://schemas.microsoft.com/office/powerpoint/2010/main" val="10973091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68288" y="0"/>
            <a:ext cx="8604250" cy="1124744"/>
          </a:xfrm>
          <a:noFill/>
          <a:ln/>
        </p:spPr>
        <p:txBody>
          <a:bodyPr/>
          <a:lstStyle/>
          <a:p>
            <a:r>
              <a:rPr lang="pt-BR" sz="2800" dirty="0" err="1"/>
              <a:t>Ejemplo</a:t>
            </a:r>
            <a:r>
              <a:rPr lang="pt-BR" sz="2800" dirty="0"/>
              <a:t> de cálculo de CDA</a:t>
            </a:r>
            <a:endParaRPr lang="en-US" altLang="en-US" sz="2800" i="1" u="sng" dirty="0">
              <a:effectLst/>
            </a:endParaRPr>
          </a:p>
        </p:txBody>
      </p:sp>
      <p:sp>
        <p:nvSpPr>
          <p:cNvPr id="5" name="Rectangle 3"/>
          <p:cNvSpPr txBox="1">
            <a:spLocks noChangeArrowheads="1"/>
          </p:cNvSpPr>
          <p:nvPr/>
        </p:nvSpPr>
        <p:spPr bwMode="gray">
          <a:xfrm>
            <a:off x="609600" y="1484784"/>
            <a:ext cx="7885113" cy="4775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fontAlgn="base">
              <a:spcBef>
                <a:spcPct val="20000"/>
              </a:spcBef>
              <a:spcAft>
                <a:spcPct val="0"/>
              </a:spcAft>
              <a:buClr>
                <a:schemeClr val="folHlink"/>
              </a:buClr>
              <a:buSzPct val="110000"/>
              <a:buChar char="•"/>
              <a:defRPr sz="2800">
                <a:solidFill>
                  <a:schemeClr val="tx2"/>
                </a:solidFill>
                <a:latin typeface="+mn-lt"/>
              </a:defRPr>
            </a:lvl2pPr>
            <a:lvl3pPr marL="1143000" indent="-228600" algn="l" rtl="0" fontAlgn="base">
              <a:spcBef>
                <a:spcPct val="20000"/>
              </a:spcBef>
              <a:spcAft>
                <a:spcPct val="0"/>
              </a:spcAft>
              <a:buClr>
                <a:schemeClr val="folHlink"/>
              </a:buClr>
              <a:buSzPct val="110000"/>
              <a:buChar char="•"/>
              <a:defRPr sz="2400">
                <a:solidFill>
                  <a:schemeClr val="tx2"/>
                </a:solidFill>
                <a:latin typeface="+mn-lt"/>
              </a:defRPr>
            </a:lvl3pPr>
            <a:lvl4pPr marL="1600200" indent="-228600" algn="l" rtl="0" fontAlgn="base">
              <a:spcBef>
                <a:spcPct val="20000"/>
              </a:spcBef>
              <a:spcAft>
                <a:spcPct val="0"/>
              </a:spcAft>
              <a:buClr>
                <a:schemeClr val="folHlink"/>
              </a:buClr>
              <a:buSzPct val="110000"/>
              <a:buChar char="•"/>
              <a:defRPr sz="2400">
                <a:solidFill>
                  <a:schemeClr val="tx2"/>
                </a:solidFill>
                <a:latin typeface="+mn-lt"/>
              </a:defRPr>
            </a:lvl4pPr>
            <a:lvl5pPr marL="2057400" indent="-228600" algn="l" rtl="0" fontAlgn="base">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a:buFontTx/>
              <a:buNone/>
            </a:pPr>
            <a:r>
              <a:rPr lang="en-US" altLang="en-US" sz="2800" kern="0" dirty="0"/>
              <a:t>        		CDA</a:t>
            </a:r>
            <a:r>
              <a:rPr lang="en-US" altLang="en-US" sz="2400" kern="0" dirty="0"/>
              <a:t> = I </a:t>
            </a:r>
            <a:r>
              <a:rPr lang="en-US" altLang="en-US" sz="2400" kern="0" baseline="-25000" dirty="0"/>
              <a:t>j,inh,L</a:t>
            </a:r>
            <a:r>
              <a:rPr lang="en-US" altLang="en-US" sz="2400" kern="0" dirty="0"/>
              <a:t> / (2000 * 1,2) </a:t>
            </a:r>
          </a:p>
          <a:p>
            <a:pPr>
              <a:buFontTx/>
              <a:buNone/>
            </a:pPr>
            <a:endParaRPr lang="en-US" altLang="en-US" sz="2400" kern="0" dirty="0"/>
          </a:p>
          <a:p>
            <a:pPr>
              <a:spcBef>
                <a:spcPct val="0"/>
              </a:spcBef>
              <a:spcAft>
                <a:spcPct val="40000"/>
              </a:spcAft>
              <a:buFontTx/>
              <a:buNone/>
            </a:pPr>
            <a:r>
              <a:rPr lang="es-ES" altLang="en-US" sz="2400" kern="0" dirty="0"/>
              <a:t>Asumir </a:t>
            </a:r>
            <a:r>
              <a:rPr lang="en-US" altLang="en-US" sz="2400" kern="0" baseline="30000" dirty="0"/>
              <a:t>137</a:t>
            </a:r>
            <a:r>
              <a:rPr lang="en-US" altLang="en-US" sz="2400" kern="0" dirty="0"/>
              <a:t>Cs</a:t>
            </a:r>
            <a:r>
              <a:rPr lang="es-ES" altLang="en-US" sz="2400" kern="0" dirty="0"/>
              <a:t> en el aire</a:t>
            </a:r>
            <a:r>
              <a:rPr lang="en-US" altLang="en-US" sz="2400" kern="0" dirty="0"/>
              <a:t> con 5 </a:t>
            </a:r>
            <a:r>
              <a:rPr lang="el-GR" altLang="en-US" sz="2400" kern="0" dirty="0">
                <a:cs typeface="Arial" charset="0"/>
              </a:rPr>
              <a:t>μ</a:t>
            </a:r>
            <a:r>
              <a:rPr lang="en-US" altLang="en-US" sz="2400" kern="0" dirty="0">
                <a:cs typeface="Arial" charset="0"/>
              </a:rPr>
              <a:t>m de AMAD*.</a:t>
            </a:r>
          </a:p>
          <a:p>
            <a:pPr>
              <a:spcBef>
                <a:spcPct val="0"/>
              </a:spcBef>
              <a:spcAft>
                <a:spcPct val="100000"/>
              </a:spcAft>
              <a:buFontTx/>
              <a:buNone/>
            </a:pPr>
            <a:r>
              <a:rPr lang="en-US" altLang="en-US" sz="2400" kern="0" dirty="0">
                <a:cs typeface="Arial" charset="0"/>
              </a:rPr>
              <a:t>			</a:t>
            </a:r>
            <a:r>
              <a:rPr lang="en-US" altLang="en-US" sz="2400" i="1" kern="0" dirty="0">
                <a:cs typeface="Arial" charset="0"/>
              </a:rPr>
              <a:t>e(g)</a:t>
            </a:r>
            <a:r>
              <a:rPr lang="en-US" altLang="en-US" sz="2400" i="1" kern="0" baseline="-25000" dirty="0">
                <a:cs typeface="Arial" charset="0"/>
              </a:rPr>
              <a:t>inh</a:t>
            </a:r>
            <a:r>
              <a:rPr lang="en-US" altLang="en-US" sz="2400" kern="0" dirty="0">
                <a:cs typeface="Arial" charset="0"/>
              </a:rPr>
              <a:t> = 6,7 E-9 Sv/Bq</a:t>
            </a:r>
            <a:endParaRPr lang="el-GR" altLang="en-US" sz="2400" kern="0" dirty="0">
              <a:cs typeface="Arial" charset="0"/>
            </a:endParaRPr>
          </a:p>
          <a:p>
            <a:pPr>
              <a:spcBef>
                <a:spcPct val="0"/>
              </a:spcBef>
              <a:spcAft>
                <a:spcPct val="100000"/>
              </a:spcAft>
              <a:buFontTx/>
              <a:buNone/>
            </a:pPr>
            <a:r>
              <a:rPr lang="en-US" altLang="en-US" sz="2400" kern="0" dirty="0" err="1"/>
              <a:t>Límite</a:t>
            </a:r>
            <a:r>
              <a:rPr lang="en-US" altLang="en-US" sz="2400" kern="0" dirty="0"/>
              <a:t> de </a:t>
            </a:r>
            <a:r>
              <a:rPr lang="en-US" altLang="en-US" sz="2400" kern="0" dirty="0" err="1"/>
              <a:t>dosis</a:t>
            </a:r>
            <a:r>
              <a:rPr lang="en-US" altLang="en-US" sz="2400" kern="0" dirty="0"/>
              <a:t> </a:t>
            </a:r>
            <a:r>
              <a:rPr lang="en-US" altLang="en-US" sz="2400" kern="0" dirty="0" err="1"/>
              <a:t>anual</a:t>
            </a:r>
            <a:r>
              <a:rPr lang="en-US" altLang="en-US" sz="2400" kern="0" dirty="0"/>
              <a:t> = 20 mSv = 0,02 Sv</a:t>
            </a:r>
          </a:p>
          <a:p>
            <a:pPr>
              <a:spcBef>
                <a:spcPct val="0"/>
              </a:spcBef>
              <a:spcAft>
                <a:spcPct val="100000"/>
              </a:spcAft>
              <a:buFontTx/>
              <a:buNone/>
            </a:pPr>
            <a:r>
              <a:rPr lang="en-US" altLang="en-US" sz="2400" kern="0" dirty="0"/>
              <a:t>		I </a:t>
            </a:r>
            <a:r>
              <a:rPr lang="en-US" altLang="en-US" sz="2400" kern="0" baseline="-25000" dirty="0"/>
              <a:t>j,inh,L</a:t>
            </a:r>
            <a:r>
              <a:rPr lang="en-US" altLang="en-US" sz="2400" kern="0" dirty="0"/>
              <a:t> = 0,02 / 6,7 E-9 = 3 E+6 Bq</a:t>
            </a:r>
          </a:p>
          <a:p>
            <a:pPr>
              <a:spcBef>
                <a:spcPct val="0"/>
              </a:spcBef>
              <a:spcAft>
                <a:spcPct val="100000"/>
              </a:spcAft>
              <a:buFontTx/>
              <a:buNone/>
            </a:pPr>
            <a:r>
              <a:rPr lang="en-US" altLang="en-US" sz="2400" kern="0" dirty="0"/>
              <a:t>		CDA = 3 E+6 / (2000*1,2) = 1,3 kBq/m</a:t>
            </a:r>
            <a:r>
              <a:rPr lang="en-US" altLang="en-US" sz="2400" kern="0" baseline="30000" dirty="0"/>
              <a:t>3</a:t>
            </a:r>
            <a:r>
              <a:rPr lang="en-US" altLang="en-US" sz="2400" kern="0" dirty="0"/>
              <a:t>  </a:t>
            </a:r>
          </a:p>
        </p:txBody>
      </p:sp>
      <p:sp>
        <p:nvSpPr>
          <p:cNvPr id="6" name="Rectangle 4"/>
          <p:cNvSpPr>
            <a:spLocks noChangeArrowheads="1"/>
          </p:cNvSpPr>
          <p:nvPr/>
        </p:nvSpPr>
        <p:spPr bwMode="auto">
          <a:xfrm>
            <a:off x="165100" y="6627813"/>
            <a:ext cx="1905000"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algn="l" eaLnBrk="0" hangingPunct="0"/>
            <a:endParaRPr lang="en-US" altLang="en-US" sz="2400" b="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14</a:t>
            </a:fld>
            <a:endParaRPr lang="en-US" dirty="0"/>
          </a:p>
        </p:txBody>
      </p:sp>
    </p:spTree>
    <p:extLst>
      <p:ext uri="{BB962C8B-B14F-4D97-AF65-F5344CB8AC3E}">
        <p14:creationId xmlns:p14="http://schemas.microsoft.com/office/powerpoint/2010/main" val="19983891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gray">
          <a:xfrm>
            <a:off x="496888" y="1412875"/>
            <a:ext cx="8037512"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fontAlgn="base">
              <a:spcBef>
                <a:spcPct val="20000"/>
              </a:spcBef>
              <a:spcAft>
                <a:spcPct val="0"/>
              </a:spcAft>
              <a:buClr>
                <a:schemeClr val="folHlink"/>
              </a:buClr>
              <a:buSzPct val="110000"/>
              <a:buChar char="•"/>
              <a:defRPr sz="2800">
                <a:solidFill>
                  <a:schemeClr val="tx2"/>
                </a:solidFill>
                <a:latin typeface="+mn-lt"/>
              </a:defRPr>
            </a:lvl2pPr>
            <a:lvl3pPr marL="1143000" indent="-228600" algn="l" rtl="0" fontAlgn="base">
              <a:spcBef>
                <a:spcPct val="20000"/>
              </a:spcBef>
              <a:spcAft>
                <a:spcPct val="0"/>
              </a:spcAft>
              <a:buClr>
                <a:schemeClr val="folHlink"/>
              </a:buClr>
              <a:buSzPct val="110000"/>
              <a:buChar char="•"/>
              <a:defRPr sz="2400">
                <a:solidFill>
                  <a:schemeClr val="tx2"/>
                </a:solidFill>
                <a:latin typeface="+mn-lt"/>
              </a:defRPr>
            </a:lvl3pPr>
            <a:lvl4pPr marL="1600200" indent="-228600" algn="l" rtl="0" fontAlgn="base">
              <a:spcBef>
                <a:spcPct val="20000"/>
              </a:spcBef>
              <a:spcAft>
                <a:spcPct val="0"/>
              </a:spcAft>
              <a:buClr>
                <a:schemeClr val="folHlink"/>
              </a:buClr>
              <a:buSzPct val="110000"/>
              <a:buChar char="•"/>
              <a:defRPr sz="2400">
                <a:solidFill>
                  <a:schemeClr val="tx2"/>
                </a:solidFill>
                <a:latin typeface="+mn-lt"/>
              </a:defRPr>
            </a:lvl4pPr>
            <a:lvl5pPr marL="2057400" indent="-228600" algn="l" rtl="0" fontAlgn="base">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marL="0" indent="0" algn="just">
              <a:buFontTx/>
              <a:buNone/>
            </a:pPr>
            <a:r>
              <a:rPr lang="es-ES" sz="2400" dirty="0"/>
              <a:t>La actividad volumétrica (Bq/m</a:t>
            </a:r>
            <a:r>
              <a:rPr lang="es-ES" sz="2400" baseline="30000" dirty="0"/>
              <a:t>3</a:t>
            </a:r>
            <a:r>
              <a:rPr lang="es-ES" sz="2400" dirty="0"/>
              <a:t>) expresada como una fracción de la CDA y multiplicada por el tiempo de exposición en horas, da una estimación de la incorporación expresada en CDA-h.</a:t>
            </a:r>
            <a:endParaRPr lang="en-US" altLang="en-US" sz="2400" kern="0" dirty="0"/>
          </a:p>
          <a:p>
            <a:pPr marL="0" indent="0" algn="just">
              <a:buFontTx/>
              <a:buNone/>
            </a:pPr>
            <a:endParaRPr lang="en-US" altLang="en-US" sz="2400" kern="0" dirty="0"/>
          </a:p>
          <a:p>
            <a:pPr marL="0" indent="0" algn="just">
              <a:buFontTx/>
              <a:buNone/>
            </a:pPr>
            <a:r>
              <a:rPr lang="es-ES_tradnl" altLang="en-US" sz="2400" kern="0" dirty="0"/>
              <a:t>Por ejemplo: trabajando durante una semana con 0,1 CDA resultaría en 4 DAC</a:t>
            </a:r>
            <a:r>
              <a:rPr lang="es-ES_tradnl" altLang="en-US" sz="2400" kern="0" dirty="0">
                <a:cs typeface="Arial" charset="0"/>
              </a:rPr>
              <a:t>-h, </a:t>
            </a:r>
            <a:r>
              <a:rPr lang="es-ES_tradnl" sz="2400" dirty="0"/>
              <a:t>o una incorporación de </a:t>
            </a:r>
            <a:r>
              <a:rPr lang="es-ES_tradnl" altLang="en-US" sz="2400" kern="0" dirty="0">
                <a:cs typeface="Arial" charset="0"/>
              </a:rPr>
              <a:t>4/2400 = 0,002 </a:t>
            </a:r>
            <a:r>
              <a:rPr lang="es-ES_tradnl" altLang="en-US" sz="2400" kern="0" dirty="0" err="1">
                <a:cs typeface="Arial" charset="0"/>
              </a:rPr>
              <a:t>I</a:t>
            </a:r>
            <a:r>
              <a:rPr lang="es-ES_tradnl" altLang="en-US" sz="2400" kern="0" baseline="-25000" dirty="0" err="1">
                <a:cs typeface="Arial" charset="0"/>
              </a:rPr>
              <a:t>j,inh,L</a:t>
            </a:r>
            <a:r>
              <a:rPr lang="es-ES_tradnl" altLang="en-US" sz="2400" kern="0" dirty="0">
                <a:cs typeface="Arial" charset="0"/>
              </a:rPr>
              <a:t>.</a:t>
            </a:r>
          </a:p>
          <a:p>
            <a:pPr marL="0" indent="0" algn="just">
              <a:buFontTx/>
              <a:buNone/>
            </a:pPr>
            <a:endParaRPr lang="es-ES_tradnl" altLang="en-US" sz="2400" kern="0" dirty="0"/>
          </a:p>
          <a:p>
            <a:pPr marL="0" indent="0" algn="just">
              <a:buFontTx/>
              <a:buNone/>
            </a:pPr>
            <a:r>
              <a:rPr lang="es-ES_tradnl" altLang="en-US" sz="2400" kern="0" dirty="0"/>
              <a:t>2400 DAC-h </a:t>
            </a:r>
            <a:r>
              <a:rPr lang="es-ES_tradnl" sz="2400" dirty="0"/>
              <a:t>corresponde a una incorporación de </a:t>
            </a:r>
            <a:r>
              <a:rPr lang="es-ES_tradnl" altLang="en-US" sz="2400" kern="0" dirty="0"/>
              <a:t> </a:t>
            </a:r>
            <a:r>
              <a:rPr lang="es-ES_tradnl" altLang="en-US" sz="2400" kern="0" dirty="0" err="1"/>
              <a:t>I</a:t>
            </a:r>
            <a:r>
              <a:rPr lang="es-ES_tradnl" altLang="en-US" sz="2400" kern="0" baseline="-25000" dirty="0" err="1"/>
              <a:t>j,inh,L</a:t>
            </a:r>
            <a:r>
              <a:rPr lang="es-ES_tradnl" altLang="en-US" sz="2400" kern="0" dirty="0"/>
              <a:t>.</a:t>
            </a:r>
          </a:p>
        </p:txBody>
      </p:sp>
      <p:sp>
        <p:nvSpPr>
          <p:cNvPr id="5" name="Rectangle 3"/>
          <p:cNvSpPr>
            <a:spLocks noChangeArrowheads="1"/>
          </p:cNvSpPr>
          <p:nvPr/>
        </p:nvSpPr>
        <p:spPr bwMode="auto">
          <a:xfrm>
            <a:off x="165100" y="6627813"/>
            <a:ext cx="1905000" cy="23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algn="l" eaLnBrk="0" hangingPunct="0"/>
            <a:endParaRPr lang="en-US" altLang="en-US" sz="2400" b="0" dirty="0"/>
          </a:p>
        </p:txBody>
      </p:sp>
      <p:sp>
        <p:nvSpPr>
          <p:cNvPr id="6" name="Rectangle 4"/>
          <p:cNvSpPr>
            <a:spLocks noGrp="1" noChangeArrowheads="1"/>
          </p:cNvSpPr>
          <p:nvPr>
            <p:ph type="title"/>
          </p:nvPr>
        </p:nvSpPr>
        <p:spPr>
          <a:xfrm>
            <a:off x="268288" y="0"/>
            <a:ext cx="8604250" cy="1124744"/>
          </a:xfrm>
        </p:spPr>
        <p:txBody>
          <a:bodyPr/>
          <a:lstStyle/>
          <a:p>
            <a:r>
              <a:rPr lang="es-ES_tradnl" sz="2800" dirty="0"/>
              <a:t>La utilización de CDA-h</a:t>
            </a:r>
            <a:endParaRPr lang="es-ES_tradnl" altLang="en-US" sz="2800" i="1" u="sng" dirty="0">
              <a:effectLst/>
            </a:endParaRPr>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15</a:t>
            </a:fld>
            <a:endParaRPr lang="en-US" dirty="0"/>
          </a:p>
        </p:txBody>
      </p:sp>
    </p:spTree>
    <p:extLst>
      <p:ext uri="{BB962C8B-B14F-4D97-AF65-F5344CB8AC3E}">
        <p14:creationId xmlns:p14="http://schemas.microsoft.com/office/powerpoint/2010/main" val="4191005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400" dirty="0"/>
              <a:t>Métodos de monitorización d</a:t>
            </a:r>
            <a:r>
              <a:rPr lang="es-ES" sz="2400" dirty="0"/>
              <a:t>el aire</a:t>
            </a:r>
            <a:endParaRPr lang="en-GB" sz="2400" dirty="0"/>
          </a:p>
        </p:txBody>
      </p:sp>
      <p:sp>
        <p:nvSpPr>
          <p:cNvPr id="3" name="Content Placeholder 2"/>
          <p:cNvSpPr>
            <a:spLocks noGrp="1"/>
          </p:cNvSpPr>
          <p:nvPr>
            <p:ph idx="1"/>
          </p:nvPr>
        </p:nvSpPr>
        <p:spPr>
          <a:xfrm>
            <a:off x="179512" y="1052736"/>
            <a:ext cx="8784976" cy="3744416"/>
          </a:xfrm>
        </p:spPr>
        <p:txBody>
          <a:bodyPr/>
          <a:lstStyle/>
          <a:p>
            <a:pPr algn="just"/>
            <a:endParaRPr lang="es-ES" sz="2400" dirty="0"/>
          </a:p>
          <a:p>
            <a:pPr algn="just"/>
            <a:r>
              <a:rPr lang="es-ES" altLang="en-US" sz="2400" dirty="0"/>
              <a:t>La medición en tiempo real (continua) está diseñada para activar una alarma en caso de una inesperada liberación de material radiactivo para limitar al máximo posible una incorporación por parte de los trabajadores.</a:t>
            </a:r>
          </a:p>
          <a:p>
            <a:pPr algn="just"/>
            <a:endParaRPr lang="es-ES" altLang="en-US" sz="2400" dirty="0"/>
          </a:p>
          <a:p>
            <a:pPr algn="just"/>
            <a:r>
              <a:rPr lang="es-ES" sz="2400" dirty="0"/>
              <a:t>Medición diferida o “a posteriori¨ en un laboratorio de análisis de una muestra tomada en el lugar de trabajo.</a:t>
            </a:r>
          </a:p>
          <a:p>
            <a:pPr algn="just"/>
            <a:endParaRPr lang="es-ES" altLang="en-US" sz="2400" dirty="0"/>
          </a:p>
          <a:p>
            <a:pPr algn="just"/>
            <a:endParaRPr lang="es-ES" sz="2400" dirty="0"/>
          </a:p>
          <a:p>
            <a:pPr algn="just"/>
            <a:endParaRPr lang="en-GB" sz="2400"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16</a:t>
            </a:fld>
            <a:endParaRPr lang="en-US" dirty="0"/>
          </a:p>
        </p:txBody>
      </p:sp>
    </p:spTree>
    <p:extLst>
      <p:ext uri="{BB962C8B-B14F-4D97-AF65-F5344CB8AC3E}">
        <p14:creationId xmlns:p14="http://schemas.microsoft.com/office/powerpoint/2010/main" val="14719889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2400" dirty="0"/>
              <a:t>Métodos de monitorización del aire</a:t>
            </a:r>
            <a:endParaRPr lang="en-GB" sz="2400" dirty="0"/>
          </a:p>
        </p:txBody>
      </p:sp>
      <p:sp>
        <p:nvSpPr>
          <p:cNvPr id="3" name="Content Placeholder 2"/>
          <p:cNvSpPr>
            <a:spLocks noGrp="1"/>
          </p:cNvSpPr>
          <p:nvPr>
            <p:ph idx="1"/>
          </p:nvPr>
        </p:nvSpPr>
        <p:spPr>
          <a:xfrm>
            <a:off x="107504" y="1628800"/>
            <a:ext cx="8856984" cy="5184576"/>
          </a:xfrm>
        </p:spPr>
        <p:txBody>
          <a:bodyPr/>
          <a:lstStyle/>
          <a:p>
            <a:pPr marL="0" indent="0" algn="just">
              <a:buNone/>
            </a:pPr>
            <a:endParaRPr lang="es-ES" sz="2400" dirty="0"/>
          </a:p>
          <a:p>
            <a:pPr lvl="1" algn="just"/>
            <a:r>
              <a:rPr lang="es-ES_tradnl" sz="2400" dirty="0"/>
              <a:t>El muestreador puede ser de volumen bajo, medio o alto</a:t>
            </a:r>
            <a:r>
              <a:rPr lang="pt-BR" sz="2400" dirty="0"/>
              <a:t>.</a:t>
            </a:r>
          </a:p>
          <a:p>
            <a:pPr lvl="1" algn="just"/>
            <a:endParaRPr lang="en-GB" sz="2400" dirty="0"/>
          </a:p>
          <a:p>
            <a:pPr lvl="1" algn="just"/>
            <a:r>
              <a:rPr lang="pt-BR" sz="2400" dirty="0"/>
              <a:t>Muestreo puntual (grab sample) - </a:t>
            </a:r>
            <a:r>
              <a:rPr lang="es-ES" sz="2400" dirty="0"/>
              <a:t>usado cuando se manejan fuentes abiertas de vez en cuando. También se realiza en operaciones específicas que generan un aerosol localizado.</a:t>
            </a:r>
            <a:endParaRPr lang="en-GB" sz="2400"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17</a:t>
            </a:fld>
            <a:endParaRPr lang="en-US" dirty="0"/>
          </a:p>
        </p:txBody>
      </p:sp>
    </p:spTree>
    <p:extLst>
      <p:ext uri="{BB962C8B-B14F-4D97-AF65-F5344CB8AC3E}">
        <p14:creationId xmlns:p14="http://schemas.microsoft.com/office/powerpoint/2010/main" val="18973298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2800" dirty="0"/>
              <a:t>Métodos de monitorización</a:t>
            </a:r>
            <a:endParaRPr lang="en-US" sz="2800" dirty="0"/>
          </a:p>
        </p:txBody>
      </p:sp>
      <p:sp>
        <p:nvSpPr>
          <p:cNvPr id="3" name="Content Placeholder 2"/>
          <p:cNvSpPr>
            <a:spLocks noGrp="1"/>
          </p:cNvSpPr>
          <p:nvPr>
            <p:ph idx="1"/>
          </p:nvPr>
        </p:nvSpPr>
        <p:spPr>
          <a:xfrm>
            <a:off x="323528" y="1340768"/>
            <a:ext cx="8593137" cy="4104456"/>
          </a:xfrm>
        </p:spPr>
        <p:txBody>
          <a:bodyPr/>
          <a:lstStyle/>
          <a:p>
            <a:pPr algn="just"/>
            <a:r>
              <a:rPr lang="es-ES" sz="2400" dirty="0"/>
              <a:t>Para determinar si se requiere muestreo o monitorización en tiempo real, cuantifique la posible liberación en Bq/m</a:t>
            </a:r>
            <a:r>
              <a:rPr lang="es-ES" sz="2400" baseline="30000" dirty="0"/>
              <a:t>3</a:t>
            </a:r>
            <a:r>
              <a:rPr lang="es-ES" sz="2400" dirty="0"/>
              <a:t>.</a:t>
            </a:r>
          </a:p>
          <a:p>
            <a:pPr algn="just"/>
            <a:endParaRPr lang="en-US" sz="2400" baseline="30000" dirty="0"/>
          </a:p>
          <a:p>
            <a:pPr algn="just"/>
            <a:r>
              <a:rPr lang="es-ES" sz="2400" dirty="0"/>
              <a:t>Calcular la incorporación anual potencial utilizando la concentración esperada, la ocupación del área durante un año y el límite de incorporación calculado a partir del vector de </a:t>
            </a:r>
            <a:r>
              <a:rPr lang="es-ES" sz="2400" dirty="0" err="1"/>
              <a:t>radionucleidos</a:t>
            </a:r>
            <a:r>
              <a:rPr lang="es-ES" sz="2400" dirty="0"/>
              <a:t>.</a:t>
            </a:r>
          </a:p>
          <a:p>
            <a:pPr algn="just"/>
            <a:endParaRPr lang="es-ES" sz="2400" dirty="0"/>
          </a:p>
          <a:p>
            <a:pPr algn="just"/>
            <a:r>
              <a:rPr lang="es-ES" sz="2400" dirty="0"/>
              <a:t>La incorporación anual potencial debería ser entonces comparada con la tabla siguiente:</a:t>
            </a:r>
            <a:endParaRPr lang="en-US" sz="2600"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18</a:t>
            </a:fld>
            <a:endParaRPr lang="en-US" dirty="0"/>
          </a:p>
        </p:txBody>
      </p:sp>
    </p:spTree>
    <p:extLst>
      <p:ext uri="{BB962C8B-B14F-4D97-AF65-F5344CB8AC3E}">
        <p14:creationId xmlns:p14="http://schemas.microsoft.com/office/powerpoint/2010/main" val="38223681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2800" dirty="0"/>
              <a:t>¿Cuándo necesitamos MLT del aire?</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48866114"/>
              </p:ext>
            </p:extLst>
          </p:nvPr>
        </p:nvGraphicFramePr>
        <p:xfrm>
          <a:off x="251520" y="1268761"/>
          <a:ext cx="8593138" cy="4937760"/>
        </p:xfrm>
        <a:graphic>
          <a:graphicData uri="http://schemas.openxmlformats.org/drawingml/2006/table">
            <a:tbl>
              <a:tblPr firstRow="1" bandRow="1">
                <a:tableStyleId>{5C22544A-7EE6-4342-B048-85BDC9FD1C3A}</a:tableStyleId>
              </a:tblPr>
              <a:tblGrid>
                <a:gridCol w="2304256">
                  <a:extLst>
                    <a:ext uri="{9D8B030D-6E8A-4147-A177-3AD203B41FA5}">
                      <a16:colId xmlns="" xmlns:a16="http://schemas.microsoft.com/office/drawing/2014/main" val="20000"/>
                    </a:ext>
                  </a:extLst>
                </a:gridCol>
                <a:gridCol w="6288882">
                  <a:extLst>
                    <a:ext uri="{9D8B030D-6E8A-4147-A177-3AD203B41FA5}">
                      <a16:colId xmlns="" xmlns:a16="http://schemas.microsoft.com/office/drawing/2014/main" val="20001"/>
                    </a:ext>
                  </a:extLst>
                </a:gridCol>
              </a:tblGrid>
              <a:tr h="938771">
                <a:tc>
                  <a:txBody>
                    <a:bodyPr/>
                    <a:lstStyle/>
                    <a:p>
                      <a:pPr algn="ctr"/>
                      <a:r>
                        <a:rPr lang="es-ES_tradnl" sz="2000" b="1" noProof="0" dirty="0">
                          <a:solidFill>
                            <a:schemeClr val="tx2"/>
                          </a:solidFill>
                          <a:latin typeface="+mj-lt"/>
                          <a:ea typeface="+mj-ea"/>
                          <a:cs typeface="+mj-cs"/>
                        </a:rPr>
                        <a:t>Incorporación anual como fracción de LIA</a:t>
                      </a:r>
                    </a:p>
                  </a:txBody>
                  <a:tcPr/>
                </a:tc>
                <a:tc>
                  <a:txBody>
                    <a:bodyPr/>
                    <a:lstStyle/>
                    <a:p>
                      <a:pPr marL="0" algn="ctr" defTabSz="914400" rtl="0" eaLnBrk="1" latinLnBrk="0" hangingPunct="1"/>
                      <a:r>
                        <a:rPr lang="es-ES_tradnl" sz="2000" b="1" kern="1200" noProof="0" dirty="0">
                          <a:solidFill>
                            <a:schemeClr val="tx2"/>
                          </a:solidFill>
                          <a:latin typeface="+mj-lt"/>
                          <a:ea typeface="+mj-ea"/>
                          <a:cs typeface="+mj-cs"/>
                        </a:rPr>
                        <a:t>                                                                         Recomendación</a:t>
                      </a:r>
                    </a:p>
                  </a:txBody>
                  <a:tcPr/>
                </a:tc>
                <a:extLst>
                  <a:ext uri="{0D108BD9-81ED-4DB2-BD59-A6C34878D82A}">
                    <a16:rowId xmlns="" xmlns:a16="http://schemas.microsoft.com/office/drawing/2014/main" val="10000"/>
                  </a:ext>
                </a:extLst>
              </a:tr>
              <a:tr h="938771">
                <a:tc>
                  <a:txBody>
                    <a:bodyPr/>
                    <a:lstStyle/>
                    <a:p>
                      <a:pPr algn="just"/>
                      <a:r>
                        <a:rPr lang="es-ES_tradnl" sz="2200" kern="1200" noProof="0" dirty="0">
                          <a:solidFill>
                            <a:schemeClr val="dk1"/>
                          </a:solidFill>
                          <a:effectLst/>
                          <a:latin typeface="+mn-lt"/>
                          <a:ea typeface="+mn-ea"/>
                          <a:cs typeface="+mn-cs"/>
                        </a:rPr>
                        <a:t>      &lt; 0,02</a:t>
                      </a:r>
                      <a:endParaRPr lang="es-ES_tradnl" sz="2200" noProof="0" dirty="0"/>
                    </a:p>
                  </a:txBody>
                  <a:tcPr/>
                </a:tc>
                <a:tc>
                  <a:txBody>
                    <a:bodyPr/>
                    <a:lstStyle/>
                    <a:p>
                      <a:pPr algn="just"/>
                      <a:r>
                        <a:rPr lang="es-ES_tradnl" sz="2000" kern="1200" noProof="0" dirty="0">
                          <a:solidFill>
                            <a:schemeClr val="dk1"/>
                          </a:solidFill>
                          <a:effectLst/>
                          <a:latin typeface="+mn-lt"/>
                          <a:ea typeface="+mn-ea"/>
                          <a:cs typeface="+mn-cs"/>
                        </a:rPr>
                        <a:t>Generalmente no es necesario hacer monitorización del aire. Una MLT rutinaria</a:t>
                      </a:r>
                      <a:r>
                        <a:rPr lang="es-ES_tradnl" sz="2000" kern="1200" baseline="0" noProof="0" dirty="0">
                          <a:solidFill>
                            <a:schemeClr val="dk1"/>
                          </a:solidFill>
                          <a:effectLst/>
                          <a:latin typeface="+mn-lt"/>
                          <a:ea typeface="+mn-ea"/>
                          <a:cs typeface="+mn-cs"/>
                        </a:rPr>
                        <a:t> </a:t>
                      </a:r>
                      <a:r>
                        <a:rPr lang="es-ES_tradnl" sz="2000" b="0" i="0" kern="1200" noProof="0" dirty="0">
                          <a:solidFill>
                            <a:schemeClr val="dk1"/>
                          </a:solidFill>
                          <a:effectLst/>
                          <a:latin typeface="+mn-lt"/>
                          <a:ea typeface="+mn-ea"/>
                          <a:cs typeface="+mn-cs"/>
                        </a:rPr>
                        <a:t>para contaminación de superficies es suficiente.</a:t>
                      </a:r>
                      <a:endParaRPr lang="es-ES_tradnl" sz="2000" noProof="0" dirty="0"/>
                    </a:p>
                  </a:txBody>
                  <a:tcPr/>
                </a:tc>
                <a:extLst>
                  <a:ext uri="{0D108BD9-81ED-4DB2-BD59-A6C34878D82A}">
                    <a16:rowId xmlns="" xmlns:a16="http://schemas.microsoft.com/office/drawing/2014/main" val="10001"/>
                  </a:ext>
                </a:extLst>
              </a:tr>
              <a:tr h="2076675">
                <a:tc>
                  <a:txBody>
                    <a:bodyPr/>
                    <a:lstStyle/>
                    <a:p>
                      <a:pPr algn="just"/>
                      <a:r>
                        <a:rPr lang="es-ES_tradnl" sz="2200" kern="1200" noProof="0" dirty="0">
                          <a:solidFill>
                            <a:schemeClr val="dk1"/>
                          </a:solidFill>
                          <a:effectLst/>
                          <a:latin typeface="+mn-lt"/>
                          <a:ea typeface="+mn-ea"/>
                          <a:cs typeface="+mn-cs"/>
                          <a:sym typeface="Symbol" panose="05050102010706020507" pitchFamily="18" charset="2"/>
                        </a:rPr>
                        <a:t>   </a:t>
                      </a:r>
                    </a:p>
                    <a:p>
                      <a:pPr algn="just"/>
                      <a:r>
                        <a:rPr lang="es-ES_tradnl" sz="2200" kern="1200" noProof="0" dirty="0">
                          <a:solidFill>
                            <a:schemeClr val="dk1"/>
                          </a:solidFill>
                          <a:effectLst/>
                          <a:latin typeface="+mn-lt"/>
                          <a:ea typeface="+mn-ea"/>
                          <a:cs typeface="+mn-cs"/>
                          <a:sym typeface="Symbol" panose="05050102010706020507" pitchFamily="18" charset="2"/>
                        </a:rPr>
                        <a:t>      </a:t>
                      </a:r>
                      <a:r>
                        <a:rPr lang="es-ES_tradnl" sz="2200" kern="1200" noProof="0" dirty="0">
                          <a:solidFill>
                            <a:schemeClr val="dk1"/>
                          </a:solidFill>
                          <a:effectLst/>
                          <a:latin typeface="+mn-lt"/>
                          <a:ea typeface="+mn-ea"/>
                          <a:cs typeface="+mn-cs"/>
                        </a:rPr>
                        <a:t> 0,02</a:t>
                      </a:r>
                    </a:p>
                    <a:p>
                      <a:pPr algn="just"/>
                      <a:r>
                        <a:rPr lang="es-ES_tradnl" sz="2200" kern="1200" baseline="0" noProof="0" dirty="0">
                          <a:solidFill>
                            <a:schemeClr val="dk1"/>
                          </a:solidFill>
                          <a:effectLst/>
                          <a:latin typeface="+mn-lt"/>
                          <a:ea typeface="+mn-ea"/>
                          <a:cs typeface="+mn-cs"/>
                        </a:rPr>
                        <a:t>           y</a:t>
                      </a:r>
                    </a:p>
                    <a:p>
                      <a:pPr algn="just"/>
                      <a:r>
                        <a:rPr lang="es-ES_tradnl" sz="2200" kern="1200" noProof="0" dirty="0">
                          <a:solidFill>
                            <a:schemeClr val="dk1"/>
                          </a:solidFill>
                          <a:effectLst/>
                          <a:latin typeface="+mn-lt"/>
                          <a:ea typeface="+mn-ea"/>
                          <a:cs typeface="+mn-cs"/>
                        </a:rPr>
                        <a:t>      &lt; 1,0</a:t>
                      </a:r>
                      <a:endParaRPr lang="es-ES_tradnl" sz="2200" noProof="0" dirty="0"/>
                    </a:p>
                  </a:txBody>
                  <a:tcPr/>
                </a:tc>
                <a:tc>
                  <a:txBody>
                    <a:bodyPr/>
                    <a:lstStyle/>
                    <a:p>
                      <a:pPr algn="just"/>
                      <a:r>
                        <a:rPr lang="es-ES_tradnl" sz="2000" kern="1200" noProof="0" dirty="0">
                          <a:solidFill>
                            <a:schemeClr val="dk1"/>
                          </a:solidFill>
                          <a:effectLst/>
                          <a:latin typeface="+mn-lt"/>
                          <a:ea typeface="+mn-ea"/>
                          <a:cs typeface="+mn-cs"/>
                        </a:rPr>
                        <a:t>Se recomienda monitorización del aire si la</a:t>
                      </a:r>
                      <a:r>
                        <a:rPr lang="es-ES_tradnl" sz="2000" kern="1200" baseline="0" noProof="0" dirty="0">
                          <a:solidFill>
                            <a:schemeClr val="dk1"/>
                          </a:solidFill>
                          <a:effectLst/>
                          <a:latin typeface="+mn-lt"/>
                          <a:ea typeface="+mn-ea"/>
                          <a:cs typeface="+mn-cs"/>
                        </a:rPr>
                        <a:t> </a:t>
                      </a:r>
                      <a:r>
                        <a:rPr lang="es-ES_tradnl" sz="2000" kern="1200" noProof="0" dirty="0">
                          <a:solidFill>
                            <a:schemeClr val="dk1"/>
                          </a:solidFill>
                          <a:effectLst/>
                          <a:latin typeface="+mn-lt"/>
                          <a:ea typeface="+mn-ea"/>
                          <a:cs typeface="+mn-cs"/>
                        </a:rPr>
                        <a:t>actividad volumétrica puede exceder 0,1 DAC promediado sobre 40 h o por más tiempo.</a:t>
                      </a:r>
                    </a:p>
                    <a:p>
                      <a:pPr algn="just"/>
                      <a:endParaRPr lang="es-ES_tradnl" sz="2000" kern="1200" noProof="0" dirty="0">
                        <a:solidFill>
                          <a:schemeClr val="dk1"/>
                        </a:solidFill>
                        <a:effectLst/>
                        <a:latin typeface="+mn-lt"/>
                        <a:ea typeface="+mn-ea"/>
                        <a:cs typeface="+mn-cs"/>
                      </a:endParaRPr>
                    </a:p>
                    <a:p>
                      <a:pPr algn="just"/>
                      <a:r>
                        <a:rPr lang="es-ES_tradnl" sz="2000" b="0" i="0" kern="1200" noProof="0" dirty="0">
                          <a:solidFill>
                            <a:schemeClr val="dk1"/>
                          </a:solidFill>
                          <a:effectLst/>
                          <a:latin typeface="+mn-lt"/>
                          <a:ea typeface="+mn-ea"/>
                          <a:cs typeface="+mn-cs"/>
                        </a:rPr>
                        <a:t>Se recomienda el monitoreo en tiempo real cuando las concentraciones de actividad pueden exceder 1 DAC promediado sobre 40 h.</a:t>
                      </a:r>
                      <a:endParaRPr lang="es-ES_tradnl" sz="2000" noProof="0" dirty="0"/>
                    </a:p>
                  </a:txBody>
                  <a:tcPr/>
                </a:tc>
                <a:extLst>
                  <a:ext uri="{0D108BD9-81ED-4DB2-BD59-A6C34878D82A}">
                    <a16:rowId xmlns="" xmlns:a16="http://schemas.microsoft.com/office/drawing/2014/main" val="10002"/>
                  </a:ext>
                </a:extLst>
              </a:tr>
              <a:tr h="654295">
                <a:tc>
                  <a:txBody>
                    <a:bodyPr/>
                    <a:lstStyle/>
                    <a:p>
                      <a:pPr algn="just"/>
                      <a:r>
                        <a:rPr lang="es-ES_tradnl" sz="2200" kern="1200" noProof="0" dirty="0">
                          <a:solidFill>
                            <a:schemeClr val="dk1"/>
                          </a:solidFill>
                          <a:effectLst/>
                          <a:latin typeface="+mn-lt"/>
                          <a:ea typeface="+mn-ea"/>
                          <a:cs typeface="+mn-cs"/>
                          <a:sym typeface="Symbol" panose="05050102010706020507" pitchFamily="18" charset="2"/>
                        </a:rPr>
                        <a:t>      </a:t>
                      </a:r>
                      <a:r>
                        <a:rPr lang="es-ES_tradnl" sz="2200" kern="1200" noProof="0" dirty="0">
                          <a:solidFill>
                            <a:schemeClr val="dk1"/>
                          </a:solidFill>
                          <a:effectLst/>
                          <a:latin typeface="+mn-lt"/>
                          <a:ea typeface="+mn-ea"/>
                          <a:cs typeface="+mn-cs"/>
                        </a:rPr>
                        <a:t> 1,0</a:t>
                      </a:r>
                      <a:endParaRPr lang="es-ES_tradnl" sz="2200" noProof="0" dirty="0"/>
                    </a:p>
                  </a:txBody>
                  <a:tcPr/>
                </a:tc>
                <a:tc>
                  <a:txBody>
                    <a:bodyPr/>
                    <a:lstStyle/>
                    <a:p>
                      <a:pPr algn="just"/>
                      <a:r>
                        <a:rPr lang="es-ES_tradnl" sz="2000" b="0" i="0" kern="1200" noProof="0" dirty="0">
                          <a:solidFill>
                            <a:schemeClr val="dk1"/>
                          </a:solidFill>
                          <a:effectLst/>
                          <a:latin typeface="+mn-lt"/>
                          <a:ea typeface="+mn-ea"/>
                          <a:cs typeface="+mn-cs"/>
                        </a:rPr>
                        <a:t>Se recomienda la monitorización en tiempo real del aire con capacidad de alarma.</a:t>
                      </a:r>
                      <a:endParaRPr lang="es-ES_tradnl" sz="2000" noProof="0" dirty="0"/>
                    </a:p>
                  </a:txBody>
                  <a:tcPr/>
                </a:tc>
                <a:extLst>
                  <a:ext uri="{0D108BD9-81ED-4DB2-BD59-A6C34878D82A}">
                    <a16:rowId xmlns="" xmlns:a16="http://schemas.microsoft.com/office/drawing/2014/main" val="10003"/>
                  </a:ext>
                </a:extLst>
              </a:tr>
            </a:tbl>
          </a:graphicData>
        </a:graphic>
      </p:graphicFrame>
      <p:sp>
        <p:nvSpPr>
          <p:cNvPr id="3" name="Slide Number Placeholder 2"/>
          <p:cNvSpPr>
            <a:spLocks noGrp="1"/>
          </p:cNvSpPr>
          <p:nvPr>
            <p:ph type="sldNum" sz="quarter" idx="12"/>
          </p:nvPr>
        </p:nvSpPr>
        <p:spPr/>
        <p:txBody>
          <a:bodyPr/>
          <a:lstStyle/>
          <a:p>
            <a:pPr>
              <a:defRPr/>
            </a:pPr>
            <a:fld id="{059191E2-DBF8-4B1C-974D-F0B42C0923B7}" type="slidenum">
              <a:rPr lang="en-US" smtClean="0"/>
              <a:pPr>
                <a:defRPr/>
              </a:pPr>
              <a:t>19</a:t>
            </a:fld>
            <a:endParaRPr lang="en-US" dirty="0"/>
          </a:p>
        </p:txBody>
      </p:sp>
    </p:spTree>
    <p:extLst>
      <p:ext uri="{BB962C8B-B14F-4D97-AF65-F5344CB8AC3E}">
        <p14:creationId xmlns:p14="http://schemas.microsoft.com/office/powerpoint/2010/main" val="4079486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r>
              <a:rPr lang="es-ES_tradnl" altLang="en-US" dirty="0"/>
              <a:t>Contenido</a:t>
            </a:r>
          </a:p>
        </p:txBody>
      </p:sp>
      <p:sp>
        <p:nvSpPr>
          <p:cNvPr id="18434" name="Rectangle 3"/>
          <p:cNvSpPr>
            <a:spLocks noGrp="1" noChangeArrowheads="1"/>
          </p:cNvSpPr>
          <p:nvPr>
            <p:ph idx="1"/>
          </p:nvPr>
        </p:nvSpPr>
        <p:spPr>
          <a:xfrm>
            <a:off x="251520" y="1484784"/>
            <a:ext cx="8593138" cy="4572000"/>
          </a:xfrm>
        </p:spPr>
        <p:txBody>
          <a:bodyPr/>
          <a:lstStyle/>
          <a:p>
            <a:pPr marL="342900" lvl="1" indent="-342900" algn="just"/>
            <a:r>
              <a:rPr lang="es-ES_tradnl" sz="2400" dirty="0"/>
              <a:t>Diseño del programa de monitorización de la actividad en el aire (actividad volumétrica).</a:t>
            </a:r>
            <a:endParaRPr lang="es-ES_tradnl" altLang="en-US" sz="2400" dirty="0"/>
          </a:p>
          <a:p>
            <a:pPr algn="just"/>
            <a:endParaRPr lang="es-ES_tradnl" altLang="en-US" sz="2400" dirty="0"/>
          </a:p>
          <a:p>
            <a:r>
              <a:rPr lang="es-ES_tradnl" altLang="en-US" sz="2400" dirty="0"/>
              <a:t>Técnica y equipos.</a:t>
            </a:r>
          </a:p>
          <a:p>
            <a:pPr algn="just"/>
            <a:endParaRPr lang="es-ES_tradnl" altLang="en-US" sz="2400" dirty="0"/>
          </a:p>
          <a:p>
            <a:pPr algn="just"/>
            <a:r>
              <a:rPr lang="es-ES_tradnl" altLang="en-US" sz="2400" dirty="0"/>
              <a:t>Calibración, pruebas de aptitud (</a:t>
            </a:r>
            <a:r>
              <a:rPr lang="es-ES_tradnl" altLang="en-US" sz="2400" i="1" dirty="0" err="1"/>
              <a:t>type</a:t>
            </a:r>
            <a:r>
              <a:rPr lang="es-ES_tradnl" altLang="en-US" sz="2400" i="1" dirty="0"/>
              <a:t> </a:t>
            </a:r>
            <a:r>
              <a:rPr lang="es-ES_tradnl" altLang="en-US" sz="2400" i="1" dirty="0" err="1" smtClean="0"/>
              <a:t>tests</a:t>
            </a:r>
            <a:r>
              <a:rPr lang="es-ES_tradnl" altLang="en-US" sz="2400" dirty="0" smtClean="0"/>
              <a:t>) </a:t>
            </a:r>
            <a:r>
              <a:rPr lang="es-ES_tradnl" altLang="en-US" sz="2400" dirty="0"/>
              <a:t>y verificación.</a:t>
            </a:r>
          </a:p>
          <a:p>
            <a:pPr algn="just"/>
            <a:endParaRPr lang="en-US" altLang="en-US" sz="24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3200" dirty="0"/>
              <a:t>El monitoreo en tiempo real</a:t>
            </a:r>
            <a:endParaRPr lang="en-GB" sz="3200" dirty="0"/>
          </a:p>
        </p:txBody>
      </p:sp>
      <p:sp>
        <p:nvSpPr>
          <p:cNvPr id="3" name="Content Placeholder 2"/>
          <p:cNvSpPr>
            <a:spLocks noGrp="1"/>
          </p:cNvSpPr>
          <p:nvPr>
            <p:ph idx="1"/>
          </p:nvPr>
        </p:nvSpPr>
        <p:spPr>
          <a:xfrm>
            <a:off x="274638" y="2244080"/>
            <a:ext cx="8593137" cy="2049016"/>
          </a:xfrm>
        </p:spPr>
        <p:txBody>
          <a:bodyPr/>
          <a:lstStyle/>
          <a:p>
            <a:pPr algn="just"/>
            <a:r>
              <a:rPr lang="es-ES" sz="2400" dirty="0"/>
              <a:t>El monitoreo en tiempo real es obligatorio cuando es necesario alertar a las personas potencialmente expuestas a aumentos inesperados en los niveles de radiactividad en el aire.</a:t>
            </a:r>
            <a:endParaRPr lang="en-GB" sz="2400"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20</a:t>
            </a:fld>
            <a:endParaRPr lang="en-US" dirty="0"/>
          </a:p>
        </p:txBody>
      </p:sp>
    </p:spTree>
    <p:extLst>
      <p:ext uri="{BB962C8B-B14F-4D97-AF65-F5344CB8AC3E}">
        <p14:creationId xmlns:p14="http://schemas.microsoft.com/office/powerpoint/2010/main" val="802080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2800" dirty="0"/>
              <a:t>Casos que requieren monitorización del aire</a:t>
            </a:r>
            <a:endParaRPr lang="en-GB" sz="2800" dirty="0"/>
          </a:p>
        </p:txBody>
      </p:sp>
      <p:sp>
        <p:nvSpPr>
          <p:cNvPr id="3" name="Content Placeholder 2"/>
          <p:cNvSpPr>
            <a:spLocks noGrp="1"/>
          </p:cNvSpPr>
          <p:nvPr>
            <p:ph idx="1"/>
          </p:nvPr>
        </p:nvSpPr>
        <p:spPr>
          <a:xfrm>
            <a:off x="179512" y="1988840"/>
            <a:ext cx="8640960" cy="2880320"/>
          </a:xfrm>
        </p:spPr>
        <p:txBody>
          <a:bodyPr/>
          <a:lstStyle/>
          <a:p>
            <a:pPr lvl="0" algn="just"/>
            <a:r>
              <a:rPr lang="es-ES_tradnl" sz="2400" dirty="0"/>
              <a:t>Cuando se manejan altas actividades de </a:t>
            </a:r>
            <a:r>
              <a:rPr lang="es-ES_tradnl" sz="2400" dirty="0" err="1"/>
              <a:t>radionucleidos</a:t>
            </a:r>
            <a:r>
              <a:rPr lang="es-ES_tradnl" sz="2400" dirty="0"/>
              <a:t> gaseosos o volátiles.</a:t>
            </a:r>
          </a:p>
          <a:p>
            <a:pPr lvl="0" algn="just"/>
            <a:endParaRPr lang="es-ES_tradnl" sz="2400" dirty="0"/>
          </a:p>
          <a:p>
            <a:pPr lvl="0" algn="just"/>
            <a:r>
              <a:rPr lang="es-ES_tradnl" sz="2400" dirty="0"/>
              <a:t>Cuando el manejo de un material radiactivo abierto puede causar contaminación frecuente y sustancial del lugar de trabajo.</a:t>
            </a:r>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21</a:t>
            </a:fld>
            <a:endParaRPr lang="en-US" dirty="0"/>
          </a:p>
        </p:txBody>
      </p:sp>
    </p:spTree>
    <p:extLst>
      <p:ext uri="{BB962C8B-B14F-4D97-AF65-F5344CB8AC3E}">
        <p14:creationId xmlns:p14="http://schemas.microsoft.com/office/powerpoint/2010/main" val="1095558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2400" dirty="0"/>
              <a:t>Casos que requieren monitorización del aire</a:t>
            </a:r>
            <a:endParaRPr lang="en-GB" sz="2400" dirty="0"/>
          </a:p>
        </p:txBody>
      </p:sp>
      <p:sp>
        <p:nvSpPr>
          <p:cNvPr id="3" name="Content Placeholder 2"/>
          <p:cNvSpPr>
            <a:spLocks noGrp="1"/>
          </p:cNvSpPr>
          <p:nvPr>
            <p:ph idx="1"/>
          </p:nvPr>
        </p:nvSpPr>
        <p:spPr>
          <a:xfrm>
            <a:off x="179512" y="1844824"/>
            <a:ext cx="8640960" cy="3528392"/>
          </a:xfrm>
        </p:spPr>
        <p:txBody>
          <a:bodyPr/>
          <a:lstStyle/>
          <a:p>
            <a:pPr lvl="0" algn="just"/>
            <a:r>
              <a:rPr lang="es-ES" sz="2400" dirty="0"/>
              <a:t>Durante el procesamiento de materiales radiactivos con moderada o alta toxicidad.</a:t>
            </a:r>
          </a:p>
          <a:p>
            <a:pPr lvl="0" algn="just"/>
            <a:endParaRPr lang="en-GB" sz="2400" dirty="0"/>
          </a:p>
          <a:p>
            <a:pPr lvl="0" algn="just"/>
            <a:r>
              <a:rPr lang="es-ES" sz="2400" dirty="0"/>
              <a:t>Durante la manipulación de </a:t>
            </a:r>
            <a:r>
              <a:rPr lang="es-ES" sz="2400" dirty="0" err="1"/>
              <a:t>radionucleidos</a:t>
            </a:r>
            <a:r>
              <a:rPr lang="es-ES" sz="2400" dirty="0"/>
              <a:t> no sellados en hospitales.</a:t>
            </a:r>
          </a:p>
          <a:p>
            <a:pPr lvl="0" algn="just"/>
            <a:endParaRPr lang="en-GB" sz="2400" dirty="0"/>
          </a:p>
          <a:p>
            <a:pPr lvl="0" algn="just"/>
            <a:r>
              <a:rPr lang="es-ES" sz="2400" dirty="0"/>
              <a:t>Durante operaciones con </a:t>
            </a:r>
            <a:r>
              <a:rPr lang="pt-BR" sz="2400" dirty="0" err="1"/>
              <a:t>celdas</a:t>
            </a:r>
            <a:r>
              <a:rPr lang="pt-BR" sz="2400" dirty="0"/>
              <a:t> </a:t>
            </a:r>
            <a:r>
              <a:rPr lang="pt-BR" sz="2400" dirty="0" err="1"/>
              <a:t>calientes</a:t>
            </a:r>
            <a:r>
              <a:rPr lang="pt-BR" sz="2400" dirty="0"/>
              <a:t> (hot </a:t>
            </a:r>
            <a:r>
              <a:rPr lang="pt-BR" sz="2400" dirty="0" err="1"/>
              <a:t>cells</a:t>
            </a:r>
            <a:r>
              <a:rPr lang="pt-BR" sz="2400" dirty="0"/>
              <a:t>) </a:t>
            </a:r>
            <a:r>
              <a:rPr lang="es-ES" sz="2400" dirty="0"/>
              <a:t>o reactores nucleares</a:t>
            </a:r>
            <a:r>
              <a:rPr lang="en-US" sz="2400" dirty="0"/>
              <a:t>.</a:t>
            </a:r>
            <a:endParaRPr lang="en-GB" sz="2400" dirty="0"/>
          </a:p>
          <a:p>
            <a:pPr algn="just"/>
            <a:endParaRPr lang="en-GB" sz="2400"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22</a:t>
            </a:fld>
            <a:endParaRPr lang="en-US" dirty="0"/>
          </a:p>
        </p:txBody>
      </p:sp>
    </p:spTree>
    <p:extLst>
      <p:ext uri="{BB962C8B-B14F-4D97-AF65-F5344CB8AC3E}">
        <p14:creationId xmlns:p14="http://schemas.microsoft.com/office/powerpoint/2010/main" val="4339396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534400" cy="762000"/>
          </a:xfrm>
        </p:spPr>
        <p:txBody>
          <a:bodyPr/>
          <a:lstStyle/>
          <a:p>
            <a:r>
              <a:rPr lang="en-US" altLang="en-US" sz="3200" dirty="0"/>
              <a:t/>
            </a:r>
            <a:br>
              <a:rPr lang="en-US" altLang="en-US" sz="3200" dirty="0"/>
            </a:br>
            <a:r>
              <a:rPr lang="es-ES" altLang="pt-BR" sz="3200" dirty="0"/>
              <a:t>Diseño</a:t>
            </a:r>
            <a:r>
              <a:rPr lang="en-US" altLang="en-US" sz="3200" dirty="0"/>
              <a:t> del</a:t>
            </a:r>
            <a:r>
              <a:rPr lang="es-ES" altLang="pt-BR" sz="3200" dirty="0"/>
              <a:t> programa de monitorización</a:t>
            </a:r>
            <a:r>
              <a:rPr lang="en-US" altLang="en-US" sz="3200" dirty="0"/>
              <a:t/>
            </a:r>
            <a:br>
              <a:rPr lang="en-US" altLang="en-US" sz="3200" dirty="0"/>
            </a:br>
            <a:endParaRPr lang="en-GB" sz="3200" dirty="0"/>
          </a:p>
        </p:txBody>
      </p:sp>
      <p:sp>
        <p:nvSpPr>
          <p:cNvPr id="3" name="Content Placeholder 2"/>
          <p:cNvSpPr>
            <a:spLocks noGrp="1"/>
          </p:cNvSpPr>
          <p:nvPr>
            <p:ph idx="1"/>
          </p:nvPr>
        </p:nvSpPr>
        <p:spPr>
          <a:xfrm>
            <a:off x="251520" y="1412776"/>
            <a:ext cx="8496944" cy="4680520"/>
          </a:xfrm>
        </p:spPr>
        <p:txBody>
          <a:bodyPr/>
          <a:lstStyle/>
          <a:p>
            <a:pPr eaLnBrk="1" hangingPunct="1">
              <a:buFontTx/>
              <a:buNone/>
            </a:pPr>
            <a:r>
              <a:rPr lang="es-ES" altLang="pt-BR" sz="2400" dirty="0"/>
              <a:t>El programa de monitorización debe especificar:</a:t>
            </a:r>
          </a:p>
          <a:p>
            <a:pPr eaLnBrk="1" hangingPunct="1">
              <a:buFontTx/>
              <a:buNone/>
            </a:pPr>
            <a:endParaRPr lang="es-ES" altLang="pt-BR" sz="2400" dirty="0"/>
          </a:p>
          <a:p>
            <a:pPr eaLnBrk="1" hangingPunct="1"/>
            <a:r>
              <a:rPr lang="es-ES" altLang="pt-BR" sz="2400" dirty="0"/>
              <a:t>Las magnitudes a ser medidas;</a:t>
            </a:r>
          </a:p>
          <a:p>
            <a:pPr eaLnBrk="1" hangingPunct="1"/>
            <a:endParaRPr lang="es-ES" altLang="pt-BR" sz="2400" dirty="0"/>
          </a:p>
          <a:p>
            <a:pPr eaLnBrk="1" hangingPunct="1"/>
            <a:r>
              <a:rPr lang="es-ES" altLang="pt-BR" sz="2400" dirty="0"/>
              <a:t>la ubicación de los puntos de medición;</a:t>
            </a:r>
          </a:p>
          <a:p>
            <a:pPr eaLnBrk="1" hangingPunct="1"/>
            <a:endParaRPr lang="es-ES" altLang="pt-BR" sz="2400" dirty="0"/>
          </a:p>
          <a:p>
            <a:pPr eaLnBrk="1" hangingPunct="1"/>
            <a:r>
              <a:rPr lang="es-ES" altLang="pt-BR" sz="2400" dirty="0"/>
              <a:t>el número de puntos a ser monitorizados, y </a:t>
            </a:r>
          </a:p>
          <a:p>
            <a:pPr eaLnBrk="1" hangingPunct="1"/>
            <a:endParaRPr lang="es-ES" altLang="pt-BR" sz="2400" dirty="0"/>
          </a:p>
          <a:p>
            <a:pPr eaLnBrk="1" hangingPunct="1"/>
            <a:r>
              <a:rPr lang="es-ES" altLang="pt-BR" sz="2400" dirty="0"/>
              <a:t>la frecuencia de la medición.</a:t>
            </a:r>
          </a:p>
          <a:p>
            <a:pPr algn="just" eaLnBrk="1" hangingPunct="1">
              <a:spcBef>
                <a:spcPts val="0"/>
              </a:spcBef>
            </a:pPr>
            <a:endParaRPr lang="en-US" altLang="en-US" sz="2800" dirty="0"/>
          </a:p>
          <a:p>
            <a:pPr algn="just" eaLnBrk="1" hangingPunct="1">
              <a:spcBef>
                <a:spcPts val="0"/>
              </a:spcBef>
            </a:pPr>
            <a:endParaRPr lang="en-US" altLang="en-US" sz="2800" dirty="0"/>
          </a:p>
          <a:p>
            <a:pPr algn="just" eaLnBrk="1" hangingPunct="1">
              <a:spcBef>
                <a:spcPts val="0"/>
              </a:spcBef>
            </a:pPr>
            <a:endParaRPr lang="en-US" altLang="en-US" dirty="0"/>
          </a:p>
          <a:p>
            <a:pPr algn="just">
              <a:spcBef>
                <a:spcPts val="0"/>
              </a:spcBef>
            </a:pPr>
            <a:endParaRPr lang="en-GB"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23</a:t>
            </a:fld>
            <a:endParaRPr lang="en-US" dirty="0"/>
          </a:p>
        </p:txBody>
      </p:sp>
    </p:spTree>
    <p:extLst>
      <p:ext uri="{BB962C8B-B14F-4D97-AF65-F5344CB8AC3E}">
        <p14:creationId xmlns:p14="http://schemas.microsoft.com/office/powerpoint/2010/main" val="19729344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7" name="Rectangle 3"/>
          <p:cNvSpPr>
            <a:spLocks noGrp="1" noChangeArrowheads="1"/>
          </p:cNvSpPr>
          <p:nvPr>
            <p:ph type="body" idx="1"/>
          </p:nvPr>
        </p:nvSpPr>
        <p:spPr>
          <a:xfrm>
            <a:off x="152400" y="2362200"/>
            <a:ext cx="8604250" cy="1371600"/>
          </a:xfrm>
        </p:spPr>
        <p:txBody>
          <a:bodyPr/>
          <a:lstStyle/>
          <a:p>
            <a:pPr algn="ctr">
              <a:buFontTx/>
              <a:buNone/>
              <a:defRPr/>
            </a:pPr>
            <a:r>
              <a:rPr lang="es-ES" dirty="0"/>
              <a:t>Equipos y técnicas de monitorización de actividad volumétrica</a:t>
            </a:r>
            <a:endParaRPr lang="en-US" altLang="en-US" cap="all"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251520" y="70520"/>
            <a:ext cx="8604250" cy="838200"/>
          </a:xfrm>
        </p:spPr>
        <p:txBody>
          <a:bodyPr/>
          <a:lstStyle/>
          <a:p>
            <a:pPr algn="ctr"/>
            <a:r>
              <a:rPr lang="es-ES" altLang="en-US" sz="2800" dirty="0"/>
              <a:t>Monitorización de aire para emisores alfa y beta</a:t>
            </a:r>
            <a:endParaRPr lang="en-US" altLang="en-US" sz="2800" u="sng" dirty="0"/>
          </a:p>
        </p:txBody>
      </p:sp>
      <p:sp>
        <p:nvSpPr>
          <p:cNvPr id="277507" name="Rectangle 3"/>
          <p:cNvSpPr>
            <a:spLocks noGrp="1" noChangeArrowheads="1"/>
          </p:cNvSpPr>
          <p:nvPr>
            <p:ph type="body" idx="1"/>
          </p:nvPr>
        </p:nvSpPr>
        <p:spPr>
          <a:xfrm>
            <a:off x="251520" y="1772816"/>
            <a:ext cx="8640960" cy="3312368"/>
          </a:xfrm>
        </p:spPr>
        <p:txBody>
          <a:bodyPr/>
          <a:lstStyle/>
          <a:p>
            <a:pPr algn="just"/>
            <a:r>
              <a:rPr lang="es-ES_tradnl" sz="2400" dirty="0"/>
              <a:t>Medición en tiempo real o diferida.</a:t>
            </a:r>
          </a:p>
          <a:p>
            <a:pPr algn="just"/>
            <a:endParaRPr lang="es-ES_tradnl" sz="2400" dirty="0"/>
          </a:p>
          <a:p>
            <a:pPr algn="just"/>
            <a:r>
              <a:rPr lang="es-ES_tradnl" altLang="en-US" sz="2400" dirty="0"/>
              <a:t>Medio de captura.</a:t>
            </a:r>
          </a:p>
          <a:p>
            <a:pPr algn="just"/>
            <a:endParaRPr lang="es-ES_tradnl" altLang="en-US" sz="2400" dirty="0"/>
          </a:p>
          <a:p>
            <a:pPr algn="just"/>
            <a:r>
              <a:rPr lang="es-ES_tradnl" altLang="en-US" sz="2400" dirty="0"/>
              <a:t>El equipo y t</a:t>
            </a:r>
            <a:r>
              <a:rPr lang="es-ES_tradnl" sz="2400" dirty="0"/>
              <a:t>écnicas de monitorización de aerosoles.</a:t>
            </a:r>
          </a:p>
          <a:p>
            <a:pPr algn="just"/>
            <a:endParaRPr lang="es-ES_tradnl" sz="2400" dirty="0"/>
          </a:p>
          <a:p>
            <a:pPr algn="just"/>
            <a:r>
              <a:rPr lang="es-ES_tradnl" sz="2400" dirty="0"/>
              <a:t>Parámetros que influyen en la eficiencia de detección.</a:t>
            </a:r>
          </a:p>
          <a:p>
            <a:pPr algn="just"/>
            <a:endParaRPr lang="es-ES_tradnl" sz="2400" dirty="0"/>
          </a:p>
          <a:p>
            <a:pPr algn="just"/>
            <a:r>
              <a:rPr lang="es-ES_tradnl" altLang="en-US" sz="2400" dirty="0"/>
              <a:t>Incertidumbres.</a:t>
            </a:r>
          </a:p>
          <a:p>
            <a:pPr algn="just"/>
            <a:endParaRPr lang="en-US" altLang="en-US" sz="28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25</a:t>
            </a:fld>
            <a:endParaRPr lang="en-US" dirty="0"/>
          </a:p>
        </p:txBody>
      </p:sp>
    </p:spTree>
    <p:extLst>
      <p:ext uri="{BB962C8B-B14F-4D97-AF65-F5344CB8AC3E}">
        <p14:creationId xmlns:p14="http://schemas.microsoft.com/office/powerpoint/2010/main" val="13332366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381000" y="130622"/>
            <a:ext cx="8534400" cy="706090"/>
          </a:xfrm>
        </p:spPr>
        <p:txBody>
          <a:bodyPr/>
          <a:lstStyle/>
          <a:p>
            <a:r>
              <a:rPr lang="es-ES_tradnl" sz="2800" dirty="0"/>
              <a:t>Métodos de medición</a:t>
            </a:r>
            <a:endParaRPr lang="es-ES_tradnl" altLang="en-US" sz="2800" dirty="0"/>
          </a:p>
        </p:txBody>
      </p:sp>
      <p:sp>
        <p:nvSpPr>
          <p:cNvPr id="175107" name="Rectangle 3"/>
          <p:cNvSpPr>
            <a:spLocks noGrp="1" noChangeArrowheads="1"/>
          </p:cNvSpPr>
          <p:nvPr>
            <p:ph type="body" idx="1"/>
          </p:nvPr>
        </p:nvSpPr>
        <p:spPr>
          <a:xfrm>
            <a:off x="107504" y="1750144"/>
            <a:ext cx="8604250" cy="2902992"/>
          </a:xfrm>
        </p:spPr>
        <p:txBody>
          <a:bodyPr/>
          <a:lstStyle/>
          <a:p>
            <a:pPr algn="just"/>
            <a:r>
              <a:rPr lang="es-ES_tradnl" sz="2400" dirty="0"/>
              <a:t>Medición en tiempo real o diferida. </a:t>
            </a:r>
          </a:p>
          <a:p>
            <a:pPr algn="just"/>
            <a:endParaRPr lang="es-ES_tradnl" sz="2400" dirty="0"/>
          </a:p>
          <a:p>
            <a:pPr algn="just"/>
            <a:r>
              <a:rPr lang="es-ES_tradnl" sz="2400" dirty="0"/>
              <a:t>El filtro puede ser estático cambiable periódicamente o un filtro móvil o cinta. En cada caso, el filtro es medido por un detector.</a:t>
            </a:r>
            <a:endParaRPr lang="es-ES_tradnl" altLang="en-US" sz="24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26</a:t>
            </a:fld>
            <a:endParaRPr lang="en-US" dirty="0"/>
          </a:p>
        </p:txBody>
      </p:sp>
    </p:spTree>
    <p:extLst>
      <p:ext uri="{BB962C8B-B14F-4D97-AF65-F5344CB8AC3E}">
        <p14:creationId xmlns:p14="http://schemas.microsoft.com/office/powerpoint/2010/main" val="16573627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381000" y="116632"/>
            <a:ext cx="8534400" cy="778098"/>
          </a:xfrm>
        </p:spPr>
        <p:txBody>
          <a:bodyPr/>
          <a:lstStyle/>
          <a:p>
            <a:r>
              <a:rPr lang="pt-BR" sz="2800" dirty="0"/>
              <a:t>Métodos de </a:t>
            </a:r>
            <a:r>
              <a:rPr lang="pt-BR" sz="2800" dirty="0" err="1"/>
              <a:t>medición</a:t>
            </a:r>
            <a:endParaRPr lang="en-US" altLang="en-US" sz="2800" dirty="0"/>
          </a:p>
        </p:txBody>
      </p:sp>
      <p:sp>
        <p:nvSpPr>
          <p:cNvPr id="175107" name="Rectangle 3"/>
          <p:cNvSpPr>
            <a:spLocks noGrp="1" noChangeArrowheads="1"/>
          </p:cNvSpPr>
          <p:nvPr>
            <p:ph type="body" idx="1"/>
          </p:nvPr>
        </p:nvSpPr>
        <p:spPr>
          <a:xfrm>
            <a:off x="107504" y="1318096"/>
            <a:ext cx="8604250" cy="4775200"/>
          </a:xfrm>
        </p:spPr>
        <p:txBody>
          <a:bodyPr/>
          <a:lstStyle/>
          <a:p>
            <a:pPr marL="0" indent="0" algn="just">
              <a:buNone/>
            </a:pPr>
            <a:r>
              <a:rPr lang="es-ES" sz="2400" dirty="0"/>
              <a:t>Medición diferida en un laboratorio de análisis.</a:t>
            </a:r>
          </a:p>
          <a:p>
            <a:pPr algn="just"/>
            <a:endParaRPr lang="en-US" altLang="en-US" sz="2400" dirty="0"/>
          </a:p>
          <a:p>
            <a:pPr algn="just"/>
            <a:r>
              <a:rPr lang="es-ES" sz="2400" dirty="0"/>
              <a:t>El método diferido tiene una mejor sensibilidad para niveles más bajos de actividad volumétrica debido a un mayor volumen de aire muestreado y formas más sofisticadas de análisis del medio filtrante.</a:t>
            </a:r>
          </a:p>
          <a:p>
            <a:pPr algn="just"/>
            <a:endParaRPr lang="en-US" altLang="en-US" sz="2400" dirty="0"/>
          </a:p>
          <a:p>
            <a:pPr algn="just"/>
            <a:r>
              <a:rPr lang="es-ES" sz="2400" dirty="0"/>
              <a:t>En algunos casos, los dos métodos (tiempo real y diferido) se pueden utilizar </a:t>
            </a:r>
            <a:r>
              <a:rPr lang="es-ES" sz="2400" dirty="0" err="1"/>
              <a:t>simultaneamente</a:t>
            </a:r>
            <a:r>
              <a:rPr lang="es-ES" sz="2400" dirty="0"/>
              <a:t>.</a:t>
            </a:r>
            <a:endParaRPr lang="en-US" altLang="en-US" sz="24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27</a:t>
            </a:fld>
            <a:endParaRPr lang="en-US" dirty="0"/>
          </a:p>
        </p:txBody>
      </p:sp>
    </p:spTree>
    <p:extLst>
      <p:ext uri="{BB962C8B-B14F-4D97-AF65-F5344CB8AC3E}">
        <p14:creationId xmlns:p14="http://schemas.microsoft.com/office/powerpoint/2010/main" val="4845445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p:txBody>
          <a:bodyPr/>
          <a:lstStyle/>
          <a:p>
            <a:pPr>
              <a:defRPr/>
            </a:pPr>
            <a:r>
              <a:rPr lang="en-US" altLang="en-US" sz="2800" dirty="0" err="1">
                <a:ea typeface="+mn-ea"/>
                <a:cs typeface="+mn-cs"/>
              </a:rPr>
              <a:t>Muestreadores</a:t>
            </a:r>
            <a:r>
              <a:rPr lang="en-US" altLang="en-US" sz="2800" dirty="0">
                <a:ea typeface="+mn-ea"/>
                <a:cs typeface="+mn-cs"/>
              </a:rPr>
              <a:t> de </a:t>
            </a:r>
            <a:r>
              <a:rPr lang="en-US" altLang="en-US" sz="2800" dirty="0" err="1">
                <a:ea typeface="+mn-ea"/>
                <a:cs typeface="+mn-cs"/>
              </a:rPr>
              <a:t>aire</a:t>
            </a:r>
            <a:endParaRPr lang="en-US" altLang="en-US" sz="2800" dirty="0">
              <a:solidFill>
                <a:srgbClr val="FF0000"/>
              </a:solidFill>
              <a:ea typeface="+mn-ea"/>
              <a:cs typeface="+mn-cs"/>
            </a:endParaRPr>
          </a:p>
        </p:txBody>
      </p:sp>
      <p:sp>
        <p:nvSpPr>
          <p:cNvPr id="41986" name="Rectangle 3"/>
          <p:cNvSpPr>
            <a:spLocks noGrp="1" noChangeArrowheads="1"/>
          </p:cNvSpPr>
          <p:nvPr>
            <p:ph idx="1"/>
          </p:nvPr>
        </p:nvSpPr>
        <p:spPr/>
        <p:txBody>
          <a:bodyPr/>
          <a:lstStyle/>
          <a:p>
            <a:pPr>
              <a:spcBef>
                <a:spcPct val="0"/>
              </a:spcBef>
              <a:spcAft>
                <a:spcPts val="1200"/>
              </a:spcAft>
            </a:pPr>
            <a:r>
              <a:rPr lang="es-ES_tradnl" altLang="en-US" sz="2400" dirty="0"/>
              <a:t>Muestreadores de aire (bajo, medio y de alto volumen)</a:t>
            </a:r>
          </a:p>
        </p:txBody>
      </p:sp>
      <p:pic>
        <p:nvPicPr>
          <p:cNvPr id="41987" name="Picture 1"/>
          <p:cNvPicPr>
            <a:picLocks noChangeAspect="1"/>
          </p:cNvPicPr>
          <p:nvPr/>
        </p:nvPicPr>
        <p:blipFill>
          <a:blip r:embed="rId3" cstate="print"/>
          <a:srcRect/>
          <a:stretch>
            <a:fillRect/>
          </a:stretch>
        </p:blipFill>
        <p:spPr bwMode="auto">
          <a:xfrm>
            <a:off x="2771800" y="2247900"/>
            <a:ext cx="2946648" cy="3124200"/>
          </a:xfrm>
          <a:prstGeom prst="rect">
            <a:avLst/>
          </a:prstGeom>
          <a:noFill/>
          <a:ln w="9525">
            <a:noFill/>
            <a:miter lim="800000"/>
            <a:headEnd/>
            <a:tailEnd/>
          </a:ln>
        </p:spPr>
      </p:pic>
      <p:sp>
        <p:nvSpPr>
          <p:cNvPr id="6" name="Rectangle 3"/>
          <p:cNvSpPr txBox="1">
            <a:spLocks noChangeArrowheads="1"/>
          </p:cNvSpPr>
          <p:nvPr/>
        </p:nvSpPr>
        <p:spPr bwMode="gray">
          <a:xfrm>
            <a:off x="2699793" y="5455806"/>
            <a:ext cx="3096344" cy="587375"/>
          </a:xfrm>
          <a:prstGeom prst="rect">
            <a:avLst/>
          </a:prstGeom>
          <a:noFill/>
          <a:ln>
            <a:noFill/>
          </a:ln>
          <a:effectLst/>
          <a:extLst/>
        </p:spPr>
        <p:txBody>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marL="0" indent="0" algn="ctr">
              <a:spcBef>
                <a:spcPct val="0"/>
              </a:spcBef>
              <a:spcAft>
                <a:spcPts val="0"/>
              </a:spcAft>
              <a:buFontTx/>
              <a:buNone/>
              <a:defRPr/>
            </a:pPr>
            <a:r>
              <a:rPr lang="es-ES" altLang="en-US" sz="1800" dirty="0"/>
              <a:t>Alto volumen (portátil</a:t>
            </a:r>
            <a:r>
              <a:rPr lang="pt-BR" sz="1800" dirty="0"/>
              <a:t>)</a:t>
            </a:r>
            <a:endParaRPr lang="es-ES" altLang="en-US" sz="1800" dirty="0"/>
          </a:p>
          <a:p>
            <a:pPr marL="0" indent="0" algn="ctr">
              <a:spcBef>
                <a:spcPct val="0"/>
              </a:spcBef>
              <a:spcAft>
                <a:spcPts val="0"/>
              </a:spcAft>
              <a:buFontTx/>
              <a:buNone/>
              <a:defRPr/>
            </a:pPr>
            <a:r>
              <a:rPr lang="en-US" altLang="en-US" sz="1800" kern="0" dirty="0"/>
              <a:t>(</a:t>
            </a:r>
            <a:r>
              <a:rPr lang="en-US" altLang="en-US" sz="1800" dirty="0"/>
              <a:t>0,5-1,0 m</a:t>
            </a:r>
            <a:r>
              <a:rPr lang="en-US" altLang="en-US" sz="1800" baseline="30000" dirty="0"/>
              <a:t>3</a:t>
            </a:r>
            <a:r>
              <a:rPr lang="en-US" altLang="en-US" sz="1800" dirty="0"/>
              <a:t>/min)</a:t>
            </a:r>
          </a:p>
          <a:p>
            <a:pPr marL="0" indent="0" algn="ctr">
              <a:spcBef>
                <a:spcPct val="0"/>
              </a:spcBef>
              <a:spcAft>
                <a:spcPts val="0"/>
              </a:spcAft>
              <a:buFontTx/>
              <a:buNone/>
              <a:defRPr/>
            </a:pPr>
            <a:endParaRPr lang="en-US" altLang="en-US" sz="1800" kern="0" dirty="0"/>
          </a:p>
        </p:txBody>
      </p:sp>
      <p:pic>
        <p:nvPicPr>
          <p:cNvPr id="41989" name="Picture 3"/>
          <p:cNvPicPr>
            <a:picLocks noChangeAspect="1"/>
          </p:cNvPicPr>
          <p:nvPr/>
        </p:nvPicPr>
        <p:blipFill>
          <a:blip r:embed="rId4" cstate="print"/>
          <a:srcRect/>
          <a:stretch>
            <a:fillRect/>
          </a:stretch>
        </p:blipFill>
        <p:spPr bwMode="auto">
          <a:xfrm>
            <a:off x="900112" y="2247900"/>
            <a:ext cx="1583655" cy="3124200"/>
          </a:xfrm>
          <a:prstGeom prst="rect">
            <a:avLst/>
          </a:prstGeom>
          <a:noFill/>
          <a:ln w="9525">
            <a:noFill/>
            <a:miter lim="800000"/>
            <a:headEnd/>
            <a:tailEnd/>
          </a:ln>
        </p:spPr>
      </p:pic>
      <p:sp>
        <p:nvSpPr>
          <p:cNvPr id="8" name="Rectangle 3"/>
          <p:cNvSpPr txBox="1">
            <a:spLocks noChangeArrowheads="1"/>
          </p:cNvSpPr>
          <p:nvPr/>
        </p:nvSpPr>
        <p:spPr bwMode="gray">
          <a:xfrm>
            <a:off x="0" y="5445224"/>
            <a:ext cx="3209925" cy="587375"/>
          </a:xfrm>
          <a:prstGeom prst="rect">
            <a:avLst/>
          </a:prstGeom>
          <a:noFill/>
          <a:ln>
            <a:noFill/>
          </a:ln>
          <a:effectLst/>
          <a:extLst/>
        </p:spPr>
        <p:txBody>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marL="0" indent="0" algn="ctr">
              <a:spcBef>
                <a:spcPct val="0"/>
              </a:spcBef>
              <a:spcAft>
                <a:spcPts val="0"/>
              </a:spcAft>
              <a:buFontTx/>
              <a:buNone/>
              <a:defRPr/>
            </a:pPr>
            <a:r>
              <a:rPr lang="es-ES" altLang="en-US" sz="1800" dirty="0"/>
              <a:t>Bajo volumen</a:t>
            </a:r>
          </a:p>
          <a:p>
            <a:pPr marL="0" indent="0" algn="ctr">
              <a:spcBef>
                <a:spcPct val="0"/>
              </a:spcBef>
              <a:spcAft>
                <a:spcPts val="0"/>
              </a:spcAft>
              <a:buFontTx/>
              <a:buNone/>
              <a:defRPr/>
            </a:pPr>
            <a:r>
              <a:rPr lang="en-US" altLang="en-US" sz="1800" kern="0" dirty="0"/>
              <a:t>(0,04 a 0,1</a:t>
            </a:r>
            <a:r>
              <a:rPr lang="en-US" altLang="en-US" sz="1800" dirty="0"/>
              <a:t> m</a:t>
            </a:r>
            <a:r>
              <a:rPr lang="en-US" altLang="en-US" sz="1800" baseline="30000" dirty="0"/>
              <a:t>3</a:t>
            </a:r>
            <a:r>
              <a:rPr lang="en-US" altLang="en-US" sz="1800" dirty="0"/>
              <a:t>/min)</a:t>
            </a:r>
            <a:r>
              <a:rPr lang="en-US" altLang="en-US" sz="1800" kern="0" dirty="0"/>
              <a:t> </a:t>
            </a:r>
          </a:p>
        </p:txBody>
      </p:sp>
      <p:sp>
        <p:nvSpPr>
          <p:cNvPr id="10" name="Rectangle 3"/>
          <p:cNvSpPr txBox="1">
            <a:spLocks noChangeArrowheads="1"/>
          </p:cNvSpPr>
          <p:nvPr/>
        </p:nvSpPr>
        <p:spPr bwMode="gray">
          <a:xfrm>
            <a:off x="5881501" y="5437634"/>
            <a:ext cx="3096344" cy="587375"/>
          </a:xfrm>
          <a:prstGeom prst="rect">
            <a:avLst/>
          </a:prstGeom>
          <a:noFill/>
          <a:ln>
            <a:noFill/>
          </a:ln>
          <a:effectLst/>
          <a:extLst/>
        </p:spPr>
        <p:txBody>
          <a:bodyPr/>
          <a:lst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marL="0" indent="0" algn="ctr">
              <a:spcBef>
                <a:spcPct val="0"/>
              </a:spcBef>
              <a:spcAft>
                <a:spcPts val="0"/>
              </a:spcAft>
              <a:buFontTx/>
              <a:buNone/>
              <a:defRPr/>
            </a:pPr>
            <a:r>
              <a:rPr lang="es-ES" altLang="en-US" sz="1800" dirty="0"/>
              <a:t>Alto volumen (portátil</a:t>
            </a:r>
            <a:r>
              <a:rPr lang="pt-BR" sz="1800" dirty="0"/>
              <a:t>)</a:t>
            </a:r>
            <a:endParaRPr lang="es-ES" altLang="en-US" sz="1800" dirty="0"/>
          </a:p>
        </p:txBody>
      </p:sp>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1502" y="2247900"/>
            <a:ext cx="3112432"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28</a:t>
            </a:fld>
            <a:endParaRPr lang="en-US" dirty="0"/>
          </a:p>
        </p:txBody>
      </p:sp>
    </p:spTree>
    <p:extLst>
      <p:ext uri="{BB962C8B-B14F-4D97-AF65-F5344CB8AC3E}">
        <p14:creationId xmlns:p14="http://schemas.microsoft.com/office/powerpoint/2010/main" val="13647794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altLang="en-US" sz="2400" dirty="0" err="1"/>
              <a:t>Equipos</a:t>
            </a:r>
            <a:r>
              <a:rPr lang="en-US" altLang="en-US" sz="2400" dirty="0"/>
              <a:t> de </a:t>
            </a:r>
            <a:r>
              <a:rPr lang="en-US" altLang="en-US" sz="2400" dirty="0" err="1"/>
              <a:t>monitorización</a:t>
            </a:r>
            <a:r>
              <a:rPr lang="en-US" altLang="en-US" sz="2400" dirty="0"/>
              <a:t> </a:t>
            </a:r>
            <a:r>
              <a:rPr lang="en-US" altLang="en-US" sz="2400" dirty="0" err="1"/>
              <a:t>en</a:t>
            </a:r>
            <a:r>
              <a:rPr lang="en-US" altLang="en-US" sz="2400" dirty="0"/>
              <a:t> </a:t>
            </a:r>
            <a:r>
              <a:rPr lang="en-US" altLang="en-US" sz="2400" dirty="0" err="1"/>
              <a:t>tiempo</a:t>
            </a:r>
            <a:r>
              <a:rPr lang="en-US" altLang="en-US" sz="2400" dirty="0"/>
              <a:t> real</a:t>
            </a:r>
          </a:p>
        </p:txBody>
      </p:sp>
      <p:sp>
        <p:nvSpPr>
          <p:cNvPr id="180227" name="Rectangle 3"/>
          <p:cNvSpPr>
            <a:spLocks noGrp="1" noChangeArrowheads="1"/>
          </p:cNvSpPr>
          <p:nvPr>
            <p:ph type="body" idx="1"/>
          </p:nvPr>
        </p:nvSpPr>
        <p:spPr>
          <a:xfrm>
            <a:off x="107504" y="1295400"/>
            <a:ext cx="8856984" cy="4906963"/>
          </a:xfrm>
        </p:spPr>
        <p:txBody>
          <a:bodyPr/>
          <a:lstStyle/>
          <a:p>
            <a:pPr algn="just">
              <a:lnSpc>
                <a:spcPct val="80000"/>
              </a:lnSpc>
              <a:buFontTx/>
              <a:buNone/>
            </a:pPr>
            <a:r>
              <a:rPr lang="es-ES_tradnl" sz="2400" dirty="0"/>
              <a:t>El equipo consiste en</a:t>
            </a:r>
            <a:r>
              <a:rPr lang="en-US" altLang="en-US" sz="2400" dirty="0"/>
              <a:t>:</a:t>
            </a:r>
          </a:p>
          <a:p>
            <a:pPr algn="just">
              <a:lnSpc>
                <a:spcPct val="80000"/>
              </a:lnSpc>
              <a:buFontTx/>
              <a:buNone/>
            </a:pPr>
            <a:endParaRPr lang="en-US" altLang="en-US" sz="2400" dirty="0"/>
          </a:p>
          <a:p>
            <a:pPr lvl="1" algn="just">
              <a:spcBef>
                <a:spcPts val="0"/>
              </a:spcBef>
              <a:spcAft>
                <a:spcPts val="600"/>
              </a:spcAft>
            </a:pPr>
            <a:r>
              <a:rPr lang="es-ES_tradnl" sz="2400" dirty="0"/>
              <a:t>entrada de aire (cabezal);</a:t>
            </a:r>
          </a:p>
          <a:p>
            <a:pPr lvl="1" algn="just">
              <a:spcBef>
                <a:spcPts val="0"/>
              </a:spcBef>
              <a:spcAft>
                <a:spcPts val="600"/>
              </a:spcAft>
            </a:pPr>
            <a:r>
              <a:rPr lang="es-ES_tradnl" sz="2400" dirty="0"/>
              <a:t>tubo para transportar los aerosoles al filtro de colección;</a:t>
            </a:r>
          </a:p>
          <a:p>
            <a:pPr lvl="1" algn="just">
              <a:spcBef>
                <a:spcPts val="0"/>
              </a:spcBef>
              <a:spcAft>
                <a:spcPts val="600"/>
              </a:spcAft>
            </a:pPr>
            <a:r>
              <a:rPr lang="es-ES_tradnl" sz="2400" dirty="0"/>
              <a:t>dispositivo para medir la caída de presión del filtro (no es necesario cuando se utiliza un caudalímetro de masa);</a:t>
            </a:r>
          </a:p>
          <a:p>
            <a:pPr lvl="1" algn="just">
              <a:spcBef>
                <a:spcPts val="0"/>
              </a:spcBef>
              <a:spcAft>
                <a:spcPts val="600"/>
              </a:spcAft>
            </a:pPr>
            <a:r>
              <a:rPr lang="es-ES_tradnl" sz="2400" dirty="0"/>
              <a:t>dispositivo de medición de caudal;</a:t>
            </a:r>
          </a:p>
          <a:p>
            <a:pPr lvl="1" algn="just">
              <a:spcBef>
                <a:spcPts val="0"/>
              </a:spcBef>
              <a:spcAft>
                <a:spcPts val="600"/>
              </a:spcAft>
            </a:pPr>
            <a:r>
              <a:rPr lang="es-ES_tradnl" sz="2400" dirty="0"/>
              <a:t>bomba de aire;</a:t>
            </a:r>
            <a:endParaRPr lang="es-ES_tradnl" altLang="en-US" sz="2400" dirty="0"/>
          </a:p>
          <a:p>
            <a:pPr lvl="1" algn="just">
              <a:spcBef>
                <a:spcPts val="0"/>
              </a:spcBef>
              <a:spcAft>
                <a:spcPts val="600"/>
              </a:spcAft>
            </a:pPr>
            <a:r>
              <a:rPr lang="es-ES_tradnl" altLang="en-US" sz="2400" dirty="0"/>
              <a:t>medio de retención;</a:t>
            </a:r>
          </a:p>
          <a:p>
            <a:pPr lvl="1" algn="just">
              <a:spcBef>
                <a:spcPts val="0"/>
              </a:spcBef>
              <a:spcAft>
                <a:spcPts val="600"/>
              </a:spcAft>
            </a:pPr>
            <a:r>
              <a:rPr lang="es-ES_tradnl" sz="2400" dirty="0"/>
              <a:t>equipo de medición, y</a:t>
            </a:r>
          </a:p>
          <a:p>
            <a:pPr lvl="1" algn="just">
              <a:spcBef>
                <a:spcPts val="0"/>
              </a:spcBef>
              <a:spcAft>
                <a:spcPts val="600"/>
              </a:spcAft>
            </a:pPr>
            <a:r>
              <a:rPr lang="es-ES_tradnl" altLang="en-US" sz="2400" dirty="0"/>
              <a:t>dispositivo de alarma.</a:t>
            </a:r>
          </a:p>
          <a:p>
            <a:pPr algn="just">
              <a:spcBef>
                <a:spcPts val="0"/>
              </a:spcBef>
              <a:spcAft>
                <a:spcPts val="600"/>
              </a:spcAft>
              <a:defRPr/>
            </a:pPr>
            <a:endParaRPr lang="en-US" altLang="en-US" sz="2400" dirty="0"/>
          </a:p>
          <a:p>
            <a:pPr lvl="1" algn="just">
              <a:lnSpc>
                <a:spcPct val="80000"/>
              </a:lnSpc>
            </a:pPr>
            <a:endParaRPr lang="en-US" alt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3616796"/>
            <a:ext cx="1872208"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29</a:t>
            </a:fld>
            <a:endParaRPr lang="en-US" dirty="0"/>
          </a:p>
        </p:txBody>
      </p:sp>
    </p:spTree>
    <p:extLst>
      <p:ext uri="{BB962C8B-B14F-4D97-AF65-F5344CB8AC3E}">
        <p14:creationId xmlns:p14="http://schemas.microsoft.com/office/powerpoint/2010/main" val="3904115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s-ES_tradnl" sz="2800" dirty="0"/>
              <a:t>Actividad en el aire</a:t>
            </a:r>
          </a:p>
        </p:txBody>
      </p:sp>
      <p:sp>
        <p:nvSpPr>
          <p:cNvPr id="3" name="Espace réservé du contenu 2"/>
          <p:cNvSpPr>
            <a:spLocks noGrp="1"/>
          </p:cNvSpPr>
          <p:nvPr>
            <p:ph idx="1"/>
          </p:nvPr>
        </p:nvSpPr>
        <p:spPr/>
        <p:txBody>
          <a:bodyPr/>
          <a:lstStyle/>
          <a:p>
            <a:pPr marL="0" indent="0">
              <a:buNone/>
            </a:pPr>
            <a:r>
              <a:rPr lang="es-ES_tradnl" sz="2400" dirty="0"/>
              <a:t>La Actividad en el aire puede presentarse en diferentes formas:</a:t>
            </a:r>
          </a:p>
          <a:p>
            <a:pPr marL="0" indent="0">
              <a:buNone/>
            </a:pPr>
            <a:endParaRPr lang="es-ES_tradnl" sz="2400" dirty="0"/>
          </a:p>
          <a:p>
            <a:pPr lvl="1"/>
            <a:r>
              <a:rPr lang="es-ES_tradnl" sz="2400" dirty="0"/>
              <a:t>Partículas: polvo, productos de corrosión, productos de fisión, actínidos …</a:t>
            </a:r>
          </a:p>
          <a:p>
            <a:pPr lvl="1"/>
            <a:endParaRPr lang="es-ES_tradnl" sz="2400" dirty="0"/>
          </a:p>
          <a:p>
            <a:pPr lvl="1"/>
            <a:r>
              <a:rPr lang="es-ES_tradnl" sz="2400" dirty="0"/>
              <a:t>Vapores (HTO, ..)</a:t>
            </a:r>
          </a:p>
          <a:p>
            <a:pPr lvl="1"/>
            <a:endParaRPr lang="es-ES_tradnl" sz="2400" dirty="0"/>
          </a:p>
          <a:p>
            <a:pPr lvl="1"/>
            <a:r>
              <a:rPr lang="es-ES_tradnl" sz="2400" dirty="0"/>
              <a:t>Gases: gases nobles (Xe, Kr, Ar),  yodo.</a:t>
            </a:r>
            <a:r>
              <a:rPr lang="pt-BR" sz="2400" dirty="0"/>
              <a:t/>
            </a:r>
            <a:br>
              <a:rPr lang="pt-BR" sz="2400" dirty="0"/>
            </a:br>
            <a:endParaRPr lang="en-US" sz="2400"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Técnicas de monitorización de partículas</a:t>
            </a:r>
            <a:endParaRPr lang="en-US" sz="2800" dirty="0"/>
          </a:p>
        </p:txBody>
      </p:sp>
      <p:sp>
        <p:nvSpPr>
          <p:cNvPr id="3" name="Content Placeholder 2"/>
          <p:cNvSpPr>
            <a:spLocks noGrp="1"/>
          </p:cNvSpPr>
          <p:nvPr>
            <p:ph idx="1"/>
          </p:nvPr>
        </p:nvSpPr>
        <p:spPr>
          <a:xfrm>
            <a:off x="35496" y="1449288"/>
            <a:ext cx="8593137" cy="4572000"/>
          </a:xfrm>
        </p:spPr>
        <p:txBody>
          <a:bodyPr/>
          <a:lstStyle/>
          <a:p>
            <a:pPr marL="0" indent="0" algn="just">
              <a:buNone/>
            </a:pPr>
            <a:r>
              <a:rPr lang="es-ES_tradnl" sz="2400" dirty="0"/>
              <a:t>Los desafíos incluyen</a:t>
            </a:r>
            <a:r>
              <a:rPr lang="en-US" altLang="en-US" sz="2400" dirty="0"/>
              <a:t>:</a:t>
            </a:r>
          </a:p>
          <a:p>
            <a:pPr algn="just"/>
            <a:endParaRPr lang="en-US" altLang="en-US" sz="2400" dirty="0"/>
          </a:p>
          <a:p>
            <a:pPr lvl="1" algn="just"/>
            <a:r>
              <a:rPr lang="es-ES_tradnl" sz="2400" dirty="0"/>
              <a:t>Para algunos </a:t>
            </a:r>
            <a:r>
              <a:rPr lang="es-ES_tradnl" sz="2400" dirty="0" err="1"/>
              <a:t>radionucleidos</a:t>
            </a:r>
            <a:r>
              <a:rPr lang="es-ES_tradnl" sz="2400" dirty="0"/>
              <a:t> un DAC corresponde a un número bajo de partículas por metro cúbico de aire.</a:t>
            </a:r>
          </a:p>
          <a:p>
            <a:pPr lvl="1" algn="just"/>
            <a:endParaRPr lang="es-ES_tradnl" sz="2400" dirty="0"/>
          </a:p>
          <a:p>
            <a:pPr lvl="1" algn="just"/>
            <a:r>
              <a:rPr lang="es-ES_tradnl" sz="2400" dirty="0"/>
              <a:t>Interferencia debido a la presencia de </a:t>
            </a:r>
            <a:r>
              <a:rPr lang="es-ES_tradnl" sz="2400" dirty="0" err="1"/>
              <a:t>radionucleidos</a:t>
            </a:r>
            <a:r>
              <a:rPr lang="es-ES_tradnl" sz="2400" dirty="0"/>
              <a:t> naturales en el aire, como radón y sus productos de desintegración.</a:t>
            </a:r>
          </a:p>
          <a:p>
            <a:pPr lvl="1" algn="just"/>
            <a:endParaRPr lang="es-ES_tradnl" sz="2400" dirty="0"/>
          </a:p>
          <a:p>
            <a:pPr lvl="1" algn="just"/>
            <a:r>
              <a:rPr lang="es-ES_tradnl" sz="2400" dirty="0"/>
              <a:t>Encontrar una muestra representativa.</a:t>
            </a:r>
            <a:endParaRPr lang="en-US" sz="2400"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30</a:t>
            </a:fld>
            <a:endParaRPr lang="en-US" dirty="0"/>
          </a:p>
        </p:txBody>
      </p:sp>
    </p:spTree>
    <p:extLst>
      <p:ext uri="{BB962C8B-B14F-4D97-AF65-F5344CB8AC3E}">
        <p14:creationId xmlns:p14="http://schemas.microsoft.com/office/powerpoint/2010/main" val="9871278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Técnicas de monitorización de partículas</a:t>
            </a:r>
            <a:endParaRPr lang="en-US" sz="2800" dirty="0"/>
          </a:p>
        </p:txBody>
      </p:sp>
      <p:sp>
        <p:nvSpPr>
          <p:cNvPr id="3" name="Content Placeholder 2"/>
          <p:cNvSpPr>
            <a:spLocks noGrp="1"/>
          </p:cNvSpPr>
          <p:nvPr>
            <p:ph idx="1"/>
          </p:nvPr>
        </p:nvSpPr>
        <p:spPr>
          <a:xfrm>
            <a:off x="35496" y="1412776"/>
            <a:ext cx="8593137" cy="3672408"/>
          </a:xfrm>
        </p:spPr>
        <p:txBody>
          <a:bodyPr/>
          <a:lstStyle/>
          <a:p>
            <a:pPr algn="just"/>
            <a:r>
              <a:rPr lang="es-ES_tradnl" sz="2400" dirty="0"/>
              <a:t>Los desafíos incluyen</a:t>
            </a:r>
            <a:r>
              <a:rPr lang="en-US" altLang="en-US" sz="2400" dirty="0"/>
              <a:t>:</a:t>
            </a:r>
          </a:p>
          <a:p>
            <a:pPr lvl="1" algn="just"/>
            <a:endParaRPr lang="en-US" sz="2400" dirty="0"/>
          </a:p>
          <a:p>
            <a:pPr lvl="1" algn="just"/>
            <a:r>
              <a:rPr lang="es-ES_tradnl" sz="2400" dirty="0"/>
              <a:t>pérdida de partículas desde el punto de liberación hasta el equipo de detección;</a:t>
            </a:r>
          </a:p>
          <a:p>
            <a:pPr lvl="1" algn="just"/>
            <a:endParaRPr lang="en-US" sz="2400" dirty="0"/>
          </a:p>
          <a:p>
            <a:pPr lvl="1" algn="just"/>
            <a:r>
              <a:rPr lang="es-ES_tradnl" sz="2400" dirty="0"/>
              <a:t>pérdida de partículas en las líneas de muestreo, y</a:t>
            </a:r>
          </a:p>
          <a:p>
            <a:pPr lvl="1" algn="just"/>
            <a:endParaRPr lang="en-US" sz="2400" dirty="0"/>
          </a:p>
          <a:p>
            <a:pPr lvl="1" algn="just"/>
            <a:r>
              <a:rPr lang="es-ES_tradnl" sz="2400" dirty="0"/>
              <a:t>La eficacia de recolección de los filtros.</a:t>
            </a:r>
            <a:endParaRPr lang="en-US"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31</a:t>
            </a:fld>
            <a:endParaRPr lang="en-US" dirty="0"/>
          </a:p>
        </p:txBody>
      </p:sp>
    </p:spTree>
    <p:extLst>
      <p:ext uri="{BB962C8B-B14F-4D97-AF65-F5344CB8AC3E}">
        <p14:creationId xmlns:p14="http://schemas.microsoft.com/office/powerpoint/2010/main" val="23415789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es-ES_tradnl" sz="2800" dirty="0"/>
              <a:t>Interferencia del radón</a:t>
            </a:r>
            <a:endParaRPr lang="en-US" altLang="en-US" sz="2800" dirty="0"/>
          </a:p>
        </p:txBody>
      </p:sp>
      <p:sp>
        <p:nvSpPr>
          <p:cNvPr id="4099" name="Rectangle 3"/>
          <p:cNvSpPr>
            <a:spLocks noGrp="1" noChangeArrowheads="1"/>
          </p:cNvSpPr>
          <p:nvPr>
            <p:ph type="body" idx="1"/>
          </p:nvPr>
        </p:nvSpPr>
        <p:spPr>
          <a:xfrm>
            <a:off x="179388" y="1628453"/>
            <a:ext cx="8569325" cy="3168699"/>
          </a:xfrm>
        </p:spPr>
        <p:txBody>
          <a:bodyPr/>
          <a:lstStyle/>
          <a:p>
            <a:pPr algn="just">
              <a:defRPr/>
            </a:pPr>
            <a:r>
              <a:rPr lang="es-ES_tradnl" sz="2400" dirty="0"/>
              <a:t>Los emisores de partículas alfa como el plutonio tiene una muy alta dosis comprometida por unidad de incorporación por inhalación. La</a:t>
            </a:r>
            <a:r>
              <a:rPr lang="en-GB" altLang="en-US" sz="2400" dirty="0"/>
              <a:t> CDA </a:t>
            </a:r>
            <a:r>
              <a:rPr lang="es-ES_tradnl" sz="2400" dirty="0"/>
              <a:t>es típicamente</a:t>
            </a:r>
            <a:r>
              <a:rPr lang="en-GB" altLang="en-US" sz="2400" dirty="0"/>
              <a:t> 0,2 Bq/m</a:t>
            </a:r>
            <a:r>
              <a:rPr lang="en-GB" altLang="en-US" sz="2400" baseline="30000" dirty="0"/>
              <a:t>3</a:t>
            </a:r>
          </a:p>
          <a:p>
            <a:pPr algn="just">
              <a:defRPr/>
            </a:pPr>
            <a:endParaRPr lang="en-GB" altLang="en-US" sz="2400" baseline="30000" dirty="0"/>
          </a:p>
          <a:p>
            <a:pPr algn="just">
              <a:defRPr/>
            </a:pPr>
            <a:r>
              <a:rPr lang="es-ES_tradnl" sz="2400" dirty="0"/>
              <a:t>Los </a:t>
            </a:r>
            <a:r>
              <a:rPr lang="es-ES_tradnl" sz="2400" dirty="0" err="1"/>
              <a:t>radionucleidos</a:t>
            </a:r>
            <a:r>
              <a:rPr lang="es-ES_tradnl" sz="2400" dirty="0"/>
              <a:t> que emiten beta tienen una dosis comprometida por Bq incorporado mucho menor, la CDA</a:t>
            </a:r>
            <a:r>
              <a:rPr lang="en-US" altLang="en-US" sz="2400" dirty="0"/>
              <a:t> </a:t>
            </a:r>
            <a:r>
              <a:rPr lang="es-ES_tradnl" sz="2400" dirty="0"/>
              <a:t>es típicamente mayor que</a:t>
            </a:r>
            <a:r>
              <a:rPr lang="en-US" altLang="en-US" sz="2400" dirty="0"/>
              <a:t> 100 </a:t>
            </a:r>
            <a:r>
              <a:rPr lang="en-GB" altLang="en-US" sz="2400" dirty="0"/>
              <a:t>Bq/m</a:t>
            </a:r>
            <a:r>
              <a:rPr lang="en-GB" altLang="en-US" sz="2400" baseline="30000" dirty="0"/>
              <a:t>3.</a:t>
            </a:r>
          </a:p>
          <a:p>
            <a:pPr algn="just">
              <a:defRPr/>
            </a:pPr>
            <a:endParaRPr lang="en-GB" altLang="en-US" sz="2400" baseline="30000" dirty="0"/>
          </a:p>
          <a:p>
            <a:pPr algn="just">
              <a:defRPr/>
            </a:pPr>
            <a:endParaRPr lang="en-GB" altLang="en-US" baseline="30000" dirty="0"/>
          </a:p>
          <a:p>
            <a:pPr algn="just">
              <a:defRPr/>
            </a:pPr>
            <a:endParaRPr lang="en-US" altLang="en-US" sz="2400" dirty="0">
              <a:solidFill>
                <a:schemeClr val="tx1"/>
              </a:solidFill>
            </a:endParaRPr>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32</a:t>
            </a:fld>
            <a:endParaRPr lang="en-US" dirty="0"/>
          </a:p>
        </p:txBody>
      </p:sp>
    </p:spTree>
    <p:extLst>
      <p:ext uri="{BB962C8B-B14F-4D97-AF65-F5344CB8AC3E}">
        <p14:creationId xmlns:p14="http://schemas.microsoft.com/office/powerpoint/2010/main" val="1862200970"/>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es-ES_tradnl" sz="2800" dirty="0"/>
              <a:t>Interferencia del radón</a:t>
            </a:r>
            <a:endParaRPr lang="en-US" altLang="en-US" sz="2800" dirty="0"/>
          </a:p>
        </p:txBody>
      </p:sp>
      <p:sp>
        <p:nvSpPr>
          <p:cNvPr id="4099" name="Rectangle 3"/>
          <p:cNvSpPr>
            <a:spLocks noGrp="1" noChangeArrowheads="1"/>
          </p:cNvSpPr>
          <p:nvPr>
            <p:ph type="body" idx="1"/>
          </p:nvPr>
        </p:nvSpPr>
        <p:spPr>
          <a:xfrm>
            <a:off x="179388" y="1484437"/>
            <a:ext cx="8569325" cy="3600747"/>
          </a:xfrm>
        </p:spPr>
        <p:txBody>
          <a:bodyPr/>
          <a:lstStyle/>
          <a:p>
            <a:pPr algn="just">
              <a:defRPr/>
            </a:pPr>
            <a:endParaRPr lang="en-GB" altLang="en-US" sz="2400" baseline="30000" dirty="0"/>
          </a:p>
          <a:p>
            <a:pPr algn="just">
              <a:defRPr/>
            </a:pPr>
            <a:r>
              <a:rPr lang="es-ES_tradnl" sz="2400" dirty="0"/>
              <a:t>En los lugares de trabajo es común encontrar niveles de 20 a 40 Bq/m</a:t>
            </a:r>
            <a:r>
              <a:rPr lang="es-ES_tradnl" sz="2400" baseline="30000" dirty="0"/>
              <a:t>3</a:t>
            </a:r>
            <a:r>
              <a:rPr lang="es-ES_tradnl" sz="2400" dirty="0"/>
              <a:t> de la progenie del radón.</a:t>
            </a:r>
          </a:p>
          <a:p>
            <a:pPr algn="just">
              <a:defRPr/>
            </a:pPr>
            <a:endParaRPr lang="en-GB" altLang="en-US" sz="2400" dirty="0"/>
          </a:p>
          <a:p>
            <a:pPr algn="just">
              <a:defRPr/>
            </a:pPr>
            <a:r>
              <a:rPr lang="es-ES_tradnl" sz="2400" dirty="0"/>
              <a:t>La concentración de la progenie del radón varía con el número de cambios de aire por hora.</a:t>
            </a:r>
            <a:endParaRPr lang="en-GB" altLang="en-US" dirty="0"/>
          </a:p>
          <a:p>
            <a:pPr marL="0" indent="0" algn="just">
              <a:buFontTx/>
              <a:buNone/>
              <a:defRPr/>
            </a:pPr>
            <a:endParaRPr lang="en-GB" altLang="en-US" dirty="0"/>
          </a:p>
          <a:p>
            <a:pPr algn="just">
              <a:defRPr/>
            </a:pPr>
            <a:endParaRPr lang="en-GB" altLang="en-US" baseline="30000" dirty="0"/>
          </a:p>
          <a:p>
            <a:pPr algn="just">
              <a:defRPr/>
            </a:pPr>
            <a:endParaRPr lang="en-US" altLang="en-US" sz="2400" dirty="0">
              <a:solidFill>
                <a:schemeClr val="tx1"/>
              </a:solidFill>
            </a:endParaRPr>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33</a:t>
            </a:fld>
            <a:endParaRPr lang="en-US" dirty="0"/>
          </a:p>
        </p:txBody>
      </p:sp>
    </p:spTree>
    <p:extLst>
      <p:ext uri="{BB962C8B-B14F-4D97-AF65-F5344CB8AC3E}">
        <p14:creationId xmlns:p14="http://schemas.microsoft.com/office/powerpoint/2010/main" val="1801552996"/>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es-ES_tradnl" sz="2800" dirty="0"/>
              <a:t>Interferencia del radón</a:t>
            </a:r>
            <a:endParaRPr lang="en-US" altLang="en-US" sz="2800" dirty="0"/>
          </a:p>
        </p:txBody>
      </p:sp>
      <p:sp>
        <p:nvSpPr>
          <p:cNvPr id="5123" name="Rectangle 3"/>
          <p:cNvSpPr>
            <a:spLocks noGrp="1" noChangeArrowheads="1"/>
          </p:cNvSpPr>
          <p:nvPr>
            <p:ph type="body" idx="1"/>
          </p:nvPr>
        </p:nvSpPr>
        <p:spPr>
          <a:xfrm>
            <a:off x="179512" y="1052736"/>
            <a:ext cx="8856984" cy="5112568"/>
          </a:xfrm>
        </p:spPr>
        <p:txBody>
          <a:bodyPr/>
          <a:lstStyle/>
          <a:p>
            <a:pPr marL="0" indent="0" algn="just">
              <a:buFontTx/>
              <a:buNone/>
              <a:defRPr/>
            </a:pPr>
            <a:r>
              <a:rPr lang="es-ES_tradnl" sz="2400" dirty="0"/>
              <a:t>Las soluciones incluyen</a:t>
            </a:r>
            <a:r>
              <a:rPr lang="en-GB" altLang="en-US" sz="2400" dirty="0"/>
              <a:t>:</a:t>
            </a:r>
          </a:p>
          <a:p>
            <a:pPr marL="0" indent="0" algn="just">
              <a:buFontTx/>
              <a:buNone/>
              <a:defRPr/>
            </a:pPr>
            <a:endParaRPr lang="en-GB" altLang="en-US" sz="2400" dirty="0"/>
          </a:p>
          <a:p>
            <a:pPr algn="just">
              <a:defRPr/>
            </a:pPr>
            <a:r>
              <a:rPr lang="es-ES_tradnl" sz="2400" dirty="0"/>
              <a:t>Uso de técnicas de discriminación de radón y torón y cambios de filtro más frecuentes, específicamente en áreas con alto contenido de radón o polvo.</a:t>
            </a:r>
          </a:p>
          <a:p>
            <a:pPr algn="just">
              <a:defRPr/>
            </a:pPr>
            <a:endParaRPr lang="en-GB" altLang="en-US" sz="2400" dirty="0"/>
          </a:p>
          <a:p>
            <a:pPr algn="just">
              <a:defRPr/>
            </a:pPr>
            <a:r>
              <a:rPr lang="es-ES_tradnl" sz="2400" dirty="0"/>
              <a:t>Utilizar altas tasas de flujo de aire para recolectar más radiactividad, pero las tasas de flujo de aire de monitores en tiempo real son limitadas.</a:t>
            </a:r>
          </a:p>
          <a:p>
            <a:pPr marL="457200" lvl="1" indent="0" algn="just">
              <a:buNone/>
              <a:defRPr/>
            </a:pPr>
            <a:endParaRPr lang="en-GB" altLang="en-US" sz="2400" dirty="0"/>
          </a:p>
          <a:p>
            <a:pPr algn="just">
              <a:defRPr/>
            </a:pPr>
            <a:r>
              <a:rPr lang="es-ES_tradnl" sz="2400" dirty="0"/>
              <a:t>Usar tiempos de conteo más largos para lograr menores límites inferiores de detección.</a:t>
            </a:r>
            <a:endParaRPr lang="en-GB" altLang="en-US" sz="24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34</a:t>
            </a:fld>
            <a:endParaRPr lang="en-US" dirty="0"/>
          </a:p>
        </p:txBody>
      </p:sp>
    </p:spTree>
    <p:extLst>
      <p:ext uri="{BB962C8B-B14F-4D97-AF65-F5344CB8AC3E}">
        <p14:creationId xmlns:p14="http://schemas.microsoft.com/office/powerpoint/2010/main" val="2738452343"/>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467544" y="260648"/>
            <a:ext cx="82809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s-ES" altLang="en-US" sz="2800" b="1" dirty="0">
                <a:solidFill>
                  <a:schemeClr val="tx2"/>
                </a:solidFill>
                <a:latin typeface="+mj-lt"/>
              </a:rPr>
              <a:t>Cadenas de desintegración del </a:t>
            </a:r>
            <a:r>
              <a:rPr lang="es-ES" altLang="en-US" sz="2800" b="1" baseline="30000" dirty="0">
                <a:solidFill>
                  <a:schemeClr val="tx2"/>
                </a:solidFill>
                <a:latin typeface="+mj-lt"/>
              </a:rPr>
              <a:t>238</a:t>
            </a:r>
            <a:r>
              <a:rPr lang="es-ES" altLang="en-US" sz="2800" b="1" dirty="0">
                <a:solidFill>
                  <a:schemeClr val="tx2"/>
                </a:solidFill>
                <a:latin typeface="+mj-lt"/>
              </a:rPr>
              <a:t>U y </a:t>
            </a:r>
            <a:r>
              <a:rPr lang="es-ES" altLang="en-US" sz="2800" b="1" baseline="30000" dirty="0">
                <a:solidFill>
                  <a:schemeClr val="tx2"/>
                </a:solidFill>
                <a:latin typeface="+mj-lt"/>
              </a:rPr>
              <a:t>232</a:t>
            </a:r>
            <a:r>
              <a:rPr lang="es-ES" altLang="en-US" sz="2800" b="1" dirty="0">
                <a:solidFill>
                  <a:schemeClr val="tx2"/>
                </a:solidFill>
                <a:latin typeface="+mj-lt"/>
              </a:rPr>
              <a:t>Th</a:t>
            </a:r>
            <a:endParaRPr lang="en-US" altLang="en-US" sz="2800" b="1" dirty="0">
              <a:solidFill>
                <a:schemeClr val="tx2"/>
              </a:solidFill>
              <a:effectLst/>
              <a:latin typeface="+mj-lt"/>
            </a:endParaRPr>
          </a:p>
        </p:txBody>
      </p:sp>
      <p:grpSp>
        <p:nvGrpSpPr>
          <p:cNvPr id="5" name="Group 3"/>
          <p:cNvGrpSpPr>
            <a:grpSpLocks/>
          </p:cNvGrpSpPr>
          <p:nvPr/>
        </p:nvGrpSpPr>
        <p:grpSpPr bwMode="auto">
          <a:xfrm>
            <a:off x="552273" y="1627328"/>
            <a:ext cx="4515264" cy="4477309"/>
            <a:chOff x="162" y="959"/>
            <a:chExt cx="2969" cy="3260"/>
          </a:xfrm>
        </p:grpSpPr>
        <p:sp>
          <p:nvSpPr>
            <p:cNvPr id="6" name="Text Box 4"/>
            <p:cNvSpPr txBox="1">
              <a:spLocks noChangeArrowheads="1"/>
            </p:cNvSpPr>
            <p:nvPr/>
          </p:nvSpPr>
          <p:spPr bwMode="auto">
            <a:xfrm>
              <a:off x="2377" y="3707"/>
              <a:ext cx="754" cy="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sz="1400" b="1" dirty="0" err="1">
                  <a:solidFill>
                    <a:srgbClr val="6649F9"/>
                  </a:solidFill>
                </a:rPr>
                <a:t>elemento</a:t>
              </a:r>
              <a:r>
                <a:rPr lang="en-US" altLang="en-US" sz="1400" b="1" dirty="0">
                  <a:solidFill>
                    <a:srgbClr val="6649F9"/>
                  </a:solidFill>
                </a:rPr>
                <a:t> </a:t>
              </a:r>
              <a:r>
                <a:rPr lang="en-US" altLang="en-US" sz="1400" b="1" dirty="0" err="1">
                  <a:solidFill>
                    <a:srgbClr val="6649F9"/>
                  </a:solidFill>
                </a:rPr>
                <a:t>estable</a:t>
              </a:r>
              <a:endParaRPr lang="en-US" altLang="en-US" sz="1400" b="1" dirty="0">
                <a:solidFill>
                  <a:srgbClr val="6649F9"/>
                </a:solidFill>
                <a:effectLst/>
              </a:endParaRPr>
            </a:p>
          </p:txBody>
        </p:sp>
        <p:grpSp>
          <p:nvGrpSpPr>
            <p:cNvPr id="7" name="Group 5"/>
            <p:cNvGrpSpPr>
              <a:grpSpLocks/>
            </p:cNvGrpSpPr>
            <p:nvPr/>
          </p:nvGrpSpPr>
          <p:grpSpPr bwMode="auto">
            <a:xfrm>
              <a:off x="182" y="959"/>
              <a:ext cx="2796" cy="3260"/>
              <a:chOff x="182" y="959"/>
              <a:chExt cx="2795" cy="3260"/>
            </a:xfrm>
          </p:grpSpPr>
          <p:sp>
            <p:nvSpPr>
              <p:cNvPr id="9" name="Text Box 6"/>
              <p:cNvSpPr txBox="1">
                <a:spLocks noChangeArrowheads="1"/>
              </p:cNvSpPr>
              <p:nvPr/>
            </p:nvSpPr>
            <p:spPr bwMode="auto">
              <a:xfrm>
                <a:off x="1352" y="3789"/>
                <a:ext cx="420" cy="26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210</a:t>
                </a:r>
                <a:r>
                  <a:rPr lang="en-US" altLang="en-US" b="1">
                    <a:effectLst/>
                  </a:rPr>
                  <a:t>Tl</a:t>
                </a:r>
                <a:endParaRPr lang="en-US" altLang="en-US" b="1" baseline="30000">
                  <a:effectLst/>
                </a:endParaRPr>
              </a:p>
            </p:txBody>
          </p:sp>
          <p:sp>
            <p:nvSpPr>
              <p:cNvPr id="10" name="Text Box 7"/>
              <p:cNvSpPr txBox="1">
                <a:spLocks noChangeArrowheads="1"/>
              </p:cNvSpPr>
              <p:nvPr/>
            </p:nvSpPr>
            <p:spPr bwMode="auto">
              <a:xfrm>
                <a:off x="1388" y="3236"/>
                <a:ext cx="436" cy="26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dirty="0">
                    <a:effectLst/>
                  </a:rPr>
                  <a:t>214</a:t>
                </a:r>
                <a:r>
                  <a:rPr lang="en-US" altLang="en-US" b="1" dirty="0">
                    <a:effectLst/>
                  </a:rPr>
                  <a:t>Bi</a:t>
                </a:r>
                <a:endParaRPr lang="en-US" altLang="en-US" b="1" baseline="30000" dirty="0">
                  <a:effectLst/>
                </a:endParaRPr>
              </a:p>
            </p:txBody>
          </p:sp>
          <p:sp>
            <p:nvSpPr>
              <p:cNvPr id="11" name="Text Box 8"/>
              <p:cNvSpPr txBox="1">
                <a:spLocks noChangeArrowheads="1"/>
              </p:cNvSpPr>
              <p:nvPr/>
            </p:nvSpPr>
            <p:spPr bwMode="auto">
              <a:xfrm>
                <a:off x="1718" y="2461"/>
                <a:ext cx="487" cy="267"/>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218</a:t>
                </a:r>
                <a:r>
                  <a:rPr lang="en-US" altLang="en-US" b="1">
                    <a:solidFill>
                      <a:srgbClr val="CC0000"/>
                    </a:solidFill>
                    <a:effectLst/>
                  </a:rPr>
                  <a:t>Rn</a:t>
                </a:r>
                <a:endParaRPr lang="en-US" altLang="en-US" b="1" baseline="30000">
                  <a:solidFill>
                    <a:srgbClr val="CC0000"/>
                  </a:solidFill>
                  <a:effectLst/>
                </a:endParaRPr>
              </a:p>
            </p:txBody>
          </p:sp>
          <p:sp>
            <p:nvSpPr>
              <p:cNvPr id="12" name="Text Box 9"/>
              <p:cNvSpPr txBox="1">
                <a:spLocks noChangeArrowheads="1"/>
              </p:cNvSpPr>
              <p:nvPr/>
            </p:nvSpPr>
            <p:spPr bwMode="auto">
              <a:xfrm>
                <a:off x="914" y="2445"/>
                <a:ext cx="487" cy="267"/>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dirty="0">
                    <a:solidFill>
                      <a:srgbClr val="CC0000"/>
                    </a:solidFill>
                    <a:effectLst/>
                  </a:rPr>
                  <a:t>222</a:t>
                </a:r>
                <a:r>
                  <a:rPr lang="en-US" altLang="en-US" b="1" dirty="0">
                    <a:solidFill>
                      <a:srgbClr val="CC0000"/>
                    </a:solidFill>
                    <a:effectLst/>
                  </a:rPr>
                  <a:t>Rn</a:t>
                </a:r>
                <a:endParaRPr lang="en-US" altLang="en-US" b="1" baseline="30000" dirty="0">
                  <a:solidFill>
                    <a:srgbClr val="CC0000"/>
                  </a:solidFill>
                  <a:effectLst/>
                </a:endParaRPr>
              </a:p>
            </p:txBody>
          </p:sp>
          <p:sp>
            <p:nvSpPr>
              <p:cNvPr id="13" name="Text Box 10"/>
              <p:cNvSpPr txBox="1">
                <a:spLocks noChangeArrowheads="1"/>
              </p:cNvSpPr>
              <p:nvPr/>
            </p:nvSpPr>
            <p:spPr bwMode="auto">
              <a:xfrm>
                <a:off x="194" y="959"/>
                <a:ext cx="395" cy="26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238</a:t>
                </a:r>
                <a:r>
                  <a:rPr lang="en-US" altLang="en-US" b="1">
                    <a:solidFill>
                      <a:srgbClr val="CC0000"/>
                    </a:solidFill>
                    <a:effectLst/>
                  </a:rPr>
                  <a:t>U</a:t>
                </a:r>
                <a:endParaRPr lang="en-US" altLang="en-US" b="1" baseline="30000">
                  <a:solidFill>
                    <a:srgbClr val="CC0000"/>
                  </a:solidFill>
                  <a:effectLst/>
                </a:endParaRPr>
              </a:p>
            </p:txBody>
          </p:sp>
          <p:sp>
            <p:nvSpPr>
              <p:cNvPr id="14" name="Text Box 11"/>
              <p:cNvSpPr txBox="1">
                <a:spLocks noChangeArrowheads="1"/>
              </p:cNvSpPr>
              <p:nvPr/>
            </p:nvSpPr>
            <p:spPr bwMode="auto">
              <a:xfrm>
                <a:off x="182" y="1433"/>
                <a:ext cx="471"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234</a:t>
                </a:r>
                <a:r>
                  <a:rPr lang="en-US" altLang="en-US" b="1">
                    <a:effectLst/>
                  </a:rPr>
                  <a:t>Th</a:t>
                </a:r>
                <a:endParaRPr lang="en-US" altLang="en-US" b="1" baseline="30000">
                  <a:effectLst/>
                </a:endParaRPr>
              </a:p>
            </p:txBody>
          </p:sp>
          <p:sp>
            <p:nvSpPr>
              <p:cNvPr id="15" name="Text Box 12"/>
              <p:cNvSpPr txBox="1">
                <a:spLocks noChangeArrowheads="1"/>
              </p:cNvSpPr>
              <p:nvPr/>
            </p:nvSpPr>
            <p:spPr bwMode="auto">
              <a:xfrm>
                <a:off x="566" y="1193"/>
                <a:ext cx="471"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234</a:t>
                </a:r>
                <a:r>
                  <a:rPr lang="en-US" altLang="en-US" b="1">
                    <a:effectLst/>
                  </a:rPr>
                  <a:t>Pa</a:t>
                </a:r>
                <a:endParaRPr lang="en-US" altLang="en-US" b="1" baseline="30000">
                  <a:effectLst/>
                </a:endParaRPr>
              </a:p>
            </p:txBody>
          </p:sp>
          <p:sp>
            <p:nvSpPr>
              <p:cNvPr id="16" name="Text Box 13"/>
              <p:cNvSpPr txBox="1">
                <a:spLocks noChangeArrowheads="1"/>
              </p:cNvSpPr>
              <p:nvPr/>
            </p:nvSpPr>
            <p:spPr bwMode="auto">
              <a:xfrm>
                <a:off x="938" y="965"/>
                <a:ext cx="395"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dirty="0">
                    <a:solidFill>
                      <a:srgbClr val="CC0000"/>
                    </a:solidFill>
                    <a:effectLst/>
                  </a:rPr>
                  <a:t>234</a:t>
                </a:r>
                <a:r>
                  <a:rPr lang="en-US" altLang="en-US" b="1" dirty="0">
                    <a:solidFill>
                      <a:srgbClr val="CC0000"/>
                    </a:solidFill>
                    <a:effectLst/>
                  </a:rPr>
                  <a:t>U</a:t>
                </a:r>
                <a:endParaRPr lang="en-US" altLang="en-US" b="1" baseline="30000" dirty="0">
                  <a:solidFill>
                    <a:srgbClr val="CC0000"/>
                  </a:solidFill>
                  <a:effectLst/>
                </a:endParaRPr>
              </a:p>
            </p:txBody>
          </p:sp>
          <p:sp>
            <p:nvSpPr>
              <p:cNvPr id="17" name="Text Box 14"/>
              <p:cNvSpPr txBox="1">
                <a:spLocks noChangeArrowheads="1"/>
              </p:cNvSpPr>
              <p:nvPr/>
            </p:nvSpPr>
            <p:spPr bwMode="auto">
              <a:xfrm>
                <a:off x="914" y="1429"/>
                <a:ext cx="471"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230</a:t>
                </a:r>
                <a:r>
                  <a:rPr lang="en-US" altLang="en-US" b="1">
                    <a:solidFill>
                      <a:srgbClr val="CC0000"/>
                    </a:solidFill>
                    <a:effectLst/>
                  </a:rPr>
                  <a:t>Th</a:t>
                </a:r>
                <a:endParaRPr lang="en-US" altLang="en-US" b="1" baseline="30000">
                  <a:solidFill>
                    <a:srgbClr val="CC0000"/>
                  </a:solidFill>
                  <a:effectLst/>
                </a:endParaRPr>
              </a:p>
            </p:txBody>
          </p:sp>
          <p:sp>
            <p:nvSpPr>
              <p:cNvPr id="18" name="Text Box 15"/>
              <p:cNvSpPr txBox="1">
                <a:spLocks noChangeArrowheads="1"/>
              </p:cNvSpPr>
              <p:nvPr/>
            </p:nvSpPr>
            <p:spPr bwMode="auto">
              <a:xfrm>
                <a:off x="914" y="1933"/>
                <a:ext cx="479"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226</a:t>
                </a:r>
                <a:r>
                  <a:rPr lang="en-US" altLang="en-US" b="1">
                    <a:solidFill>
                      <a:srgbClr val="CC0000"/>
                    </a:solidFill>
                    <a:effectLst/>
                  </a:rPr>
                  <a:t>Ra</a:t>
                </a:r>
                <a:endParaRPr lang="en-US" altLang="en-US" b="1" baseline="30000">
                  <a:solidFill>
                    <a:srgbClr val="CC0000"/>
                  </a:solidFill>
                  <a:effectLst/>
                </a:endParaRPr>
              </a:p>
            </p:txBody>
          </p:sp>
          <p:sp>
            <p:nvSpPr>
              <p:cNvPr id="19" name="Text Box 16"/>
              <p:cNvSpPr txBox="1">
                <a:spLocks noChangeArrowheads="1"/>
              </p:cNvSpPr>
              <p:nvPr/>
            </p:nvSpPr>
            <p:spPr bwMode="auto">
              <a:xfrm>
                <a:off x="914" y="2957"/>
                <a:ext cx="479" cy="267"/>
              </a:xfrm>
              <a:prstGeom prst="rect">
                <a:avLst/>
              </a:prstGeom>
              <a:noFill/>
              <a:ln>
                <a:noFill/>
              </a:ln>
              <a:effectLst/>
              <a:extLst>
                <a:ext uri="{909E8E84-426E-40DD-AFC4-6F175D3DCCD1}">
                  <a14:hiddenFill xmlns:a14="http://schemas.microsoft.com/office/drawing/2010/main">
                    <a:solidFill>
                      <a:srgbClr val="00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218</a:t>
                </a:r>
                <a:r>
                  <a:rPr lang="en-US" altLang="en-US" b="1">
                    <a:solidFill>
                      <a:srgbClr val="CC0000"/>
                    </a:solidFill>
                    <a:effectLst/>
                  </a:rPr>
                  <a:t>Po</a:t>
                </a:r>
                <a:endParaRPr lang="en-US" altLang="en-US" b="1" baseline="30000">
                  <a:solidFill>
                    <a:srgbClr val="CC0000"/>
                  </a:solidFill>
                  <a:effectLst/>
                </a:endParaRPr>
              </a:p>
            </p:txBody>
          </p:sp>
          <p:sp>
            <p:nvSpPr>
              <p:cNvPr id="20" name="Text Box 17"/>
              <p:cNvSpPr txBox="1">
                <a:spLocks noChangeArrowheads="1"/>
              </p:cNvSpPr>
              <p:nvPr/>
            </p:nvSpPr>
            <p:spPr bwMode="auto">
              <a:xfrm>
                <a:off x="914" y="3469"/>
                <a:ext cx="479"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dirty="0">
                    <a:effectLst/>
                  </a:rPr>
                  <a:t>214</a:t>
                </a:r>
                <a:r>
                  <a:rPr lang="en-US" altLang="en-US" b="1" dirty="0">
                    <a:effectLst/>
                  </a:rPr>
                  <a:t>Pb</a:t>
                </a:r>
                <a:endParaRPr lang="en-US" altLang="en-US" b="1" baseline="30000" dirty="0">
                  <a:effectLst/>
                </a:endParaRPr>
              </a:p>
            </p:txBody>
          </p:sp>
          <p:sp>
            <p:nvSpPr>
              <p:cNvPr id="21" name="Text Box 18"/>
              <p:cNvSpPr txBox="1">
                <a:spLocks noChangeArrowheads="1"/>
              </p:cNvSpPr>
              <p:nvPr/>
            </p:nvSpPr>
            <p:spPr bwMode="auto">
              <a:xfrm>
                <a:off x="1340" y="2721"/>
                <a:ext cx="444"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218</a:t>
                </a:r>
                <a:r>
                  <a:rPr lang="en-US" altLang="en-US" b="1">
                    <a:effectLst/>
                  </a:rPr>
                  <a:t>At</a:t>
                </a:r>
                <a:endParaRPr lang="en-US" altLang="en-US" b="1" baseline="30000">
                  <a:effectLst/>
                </a:endParaRPr>
              </a:p>
            </p:txBody>
          </p:sp>
          <p:sp>
            <p:nvSpPr>
              <p:cNvPr id="22" name="Text Box 19"/>
              <p:cNvSpPr txBox="1">
                <a:spLocks noChangeArrowheads="1"/>
              </p:cNvSpPr>
              <p:nvPr/>
            </p:nvSpPr>
            <p:spPr bwMode="auto">
              <a:xfrm>
                <a:off x="1735" y="2953"/>
                <a:ext cx="480" cy="267"/>
              </a:xfrm>
              <a:prstGeom prst="rect">
                <a:avLst/>
              </a:prstGeom>
              <a:noFill/>
              <a:ln>
                <a:noFill/>
              </a:ln>
              <a:effectLst/>
              <a:extLst>
                <a:ext uri="{909E8E84-426E-40DD-AFC4-6F175D3DCCD1}">
                  <a14:hiddenFill xmlns:a14="http://schemas.microsoft.com/office/drawing/2010/main">
                    <a:solidFill>
                      <a:srgbClr val="00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dirty="0">
                    <a:solidFill>
                      <a:srgbClr val="CC0000"/>
                    </a:solidFill>
                    <a:effectLst/>
                  </a:rPr>
                  <a:t>214</a:t>
                </a:r>
                <a:r>
                  <a:rPr lang="en-US" altLang="en-US" b="1" dirty="0">
                    <a:solidFill>
                      <a:srgbClr val="CC0000"/>
                    </a:solidFill>
                    <a:effectLst/>
                  </a:rPr>
                  <a:t>Po</a:t>
                </a:r>
                <a:endParaRPr lang="en-US" altLang="en-US" b="1" baseline="30000" dirty="0">
                  <a:solidFill>
                    <a:srgbClr val="CC0000"/>
                  </a:solidFill>
                  <a:effectLst/>
                </a:endParaRPr>
              </a:p>
            </p:txBody>
          </p:sp>
          <p:sp>
            <p:nvSpPr>
              <p:cNvPr id="23" name="Text Box 20"/>
              <p:cNvSpPr txBox="1">
                <a:spLocks noChangeArrowheads="1"/>
              </p:cNvSpPr>
              <p:nvPr/>
            </p:nvSpPr>
            <p:spPr bwMode="auto">
              <a:xfrm>
                <a:off x="1718" y="3479"/>
                <a:ext cx="479" cy="267"/>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210</a:t>
                </a:r>
                <a:r>
                  <a:rPr lang="en-US" altLang="en-US" b="1">
                    <a:effectLst/>
                  </a:rPr>
                  <a:t>Pb</a:t>
                </a:r>
                <a:endParaRPr lang="en-US" altLang="en-US" b="1" baseline="30000">
                  <a:effectLst/>
                </a:endParaRPr>
              </a:p>
            </p:txBody>
          </p:sp>
          <p:sp>
            <p:nvSpPr>
              <p:cNvPr id="24" name="Text Box 21"/>
              <p:cNvSpPr txBox="1">
                <a:spLocks noChangeArrowheads="1"/>
              </p:cNvSpPr>
              <p:nvPr/>
            </p:nvSpPr>
            <p:spPr bwMode="auto">
              <a:xfrm>
                <a:off x="2146" y="3261"/>
                <a:ext cx="437"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210</a:t>
                </a:r>
                <a:r>
                  <a:rPr lang="en-US" altLang="en-US" b="1">
                    <a:effectLst/>
                  </a:rPr>
                  <a:t>Bi</a:t>
                </a:r>
                <a:endParaRPr lang="en-US" altLang="en-US" b="1" baseline="30000">
                  <a:effectLst/>
                </a:endParaRPr>
              </a:p>
            </p:txBody>
          </p:sp>
          <p:sp>
            <p:nvSpPr>
              <p:cNvPr id="25" name="Text Box 22"/>
              <p:cNvSpPr txBox="1">
                <a:spLocks noChangeArrowheads="1"/>
              </p:cNvSpPr>
              <p:nvPr/>
            </p:nvSpPr>
            <p:spPr bwMode="auto">
              <a:xfrm>
                <a:off x="2497" y="2957"/>
                <a:ext cx="480"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210</a:t>
                </a:r>
                <a:r>
                  <a:rPr lang="en-US" altLang="en-US" b="1">
                    <a:solidFill>
                      <a:srgbClr val="CC0000"/>
                    </a:solidFill>
                    <a:effectLst/>
                  </a:rPr>
                  <a:t>Po</a:t>
                </a:r>
                <a:endParaRPr lang="en-US" altLang="en-US" b="1" baseline="30000">
                  <a:solidFill>
                    <a:srgbClr val="CC0000"/>
                  </a:solidFill>
                  <a:effectLst/>
                </a:endParaRPr>
              </a:p>
            </p:txBody>
          </p:sp>
          <p:sp>
            <p:nvSpPr>
              <p:cNvPr id="26" name="Text Box 23"/>
              <p:cNvSpPr txBox="1">
                <a:spLocks noChangeArrowheads="1"/>
              </p:cNvSpPr>
              <p:nvPr/>
            </p:nvSpPr>
            <p:spPr bwMode="auto">
              <a:xfrm>
                <a:off x="2497" y="3469"/>
                <a:ext cx="480" cy="267"/>
              </a:xfrm>
              <a:prstGeom prst="rect">
                <a:avLst/>
              </a:prstGeom>
              <a:noFill/>
              <a:ln>
                <a:noFill/>
              </a:ln>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006600"/>
                    </a:solidFill>
                    <a:effectLst/>
                  </a:rPr>
                  <a:t>206</a:t>
                </a:r>
                <a:r>
                  <a:rPr lang="en-US" altLang="en-US" b="1">
                    <a:solidFill>
                      <a:srgbClr val="006600"/>
                    </a:solidFill>
                    <a:effectLst/>
                  </a:rPr>
                  <a:t>Pb</a:t>
                </a:r>
                <a:endParaRPr lang="en-US" altLang="en-US" b="1" baseline="30000">
                  <a:solidFill>
                    <a:srgbClr val="006600"/>
                  </a:solidFill>
                  <a:effectLst/>
                </a:endParaRPr>
              </a:p>
            </p:txBody>
          </p:sp>
          <p:sp>
            <p:nvSpPr>
              <p:cNvPr id="27" name="Line 24"/>
              <p:cNvSpPr>
                <a:spLocks noChangeShapeType="1"/>
              </p:cNvSpPr>
              <p:nvPr/>
            </p:nvSpPr>
            <p:spPr bwMode="auto">
              <a:xfrm>
                <a:off x="456" y="1176"/>
                <a:ext cx="0" cy="256"/>
              </a:xfrm>
              <a:prstGeom prst="line">
                <a:avLst/>
              </a:prstGeom>
              <a:noFill/>
              <a:ln w="50800">
                <a:solidFill>
                  <a:srgbClr val="F54DDD"/>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8" name="Line 25"/>
              <p:cNvSpPr>
                <a:spLocks noChangeShapeType="1"/>
              </p:cNvSpPr>
              <p:nvPr/>
            </p:nvSpPr>
            <p:spPr bwMode="auto">
              <a:xfrm flipV="1">
                <a:off x="608" y="1376"/>
                <a:ext cx="152" cy="12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9" name="Line 26"/>
              <p:cNvSpPr>
                <a:spLocks noChangeShapeType="1"/>
              </p:cNvSpPr>
              <p:nvPr/>
            </p:nvSpPr>
            <p:spPr bwMode="auto">
              <a:xfrm flipV="1">
                <a:off x="984" y="1136"/>
                <a:ext cx="152" cy="112"/>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 name="Line 27"/>
              <p:cNvSpPr>
                <a:spLocks noChangeShapeType="1"/>
              </p:cNvSpPr>
              <p:nvPr/>
            </p:nvSpPr>
            <p:spPr bwMode="auto">
              <a:xfrm>
                <a:off x="1208" y="1216"/>
                <a:ext cx="0" cy="224"/>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1" name="Line 28"/>
              <p:cNvSpPr>
                <a:spLocks noChangeShapeType="1"/>
              </p:cNvSpPr>
              <p:nvPr/>
            </p:nvSpPr>
            <p:spPr bwMode="auto">
              <a:xfrm>
                <a:off x="1192" y="1672"/>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 name="Line 29"/>
              <p:cNvSpPr>
                <a:spLocks noChangeShapeType="1"/>
              </p:cNvSpPr>
              <p:nvPr/>
            </p:nvSpPr>
            <p:spPr bwMode="auto">
              <a:xfrm>
                <a:off x="1192" y="2136"/>
                <a:ext cx="0" cy="312"/>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3" name="Line 30"/>
              <p:cNvSpPr>
                <a:spLocks noChangeShapeType="1"/>
              </p:cNvSpPr>
              <p:nvPr/>
            </p:nvSpPr>
            <p:spPr bwMode="auto">
              <a:xfrm>
                <a:off x="1184" y="2672"/>
                <a:ext cx="0" cy="32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4" name="Line 31"/>
              <p:cNvSpPr>
                <a:spLocks noChangeShapeType="1"/>
              </p:cNvSpPr>
              <p:nvPr/>
            </p:nvSpPr>
            <p:spPr bwMode="auto">
              <a:xfrm>
                <a:off x="1184" y="3168"/>
                <a:ext cx="0" cy="32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5" name="Line 32"/>
              <p:cNvSpPr>
                <a:spLocks noChangeShapeType="1"/>
              </p:cNvSpPr>
              <p:nvPr/>
            </p:nvSpPr>
            <p:spPr bwMode="auto">
              <a:xfrm flipV="1">
                <a:off x="1368" y="3424"/>
                <a:ext cx="208" cy="12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 name="Line 33"/>
              <p:cNvSpPr>
                <a:spLocks noChangeShapeType="1"/>
              </p:cNvSpPr>
              <p:nvPr/>
            </p:nvSpPr>
            <p:spPr bwMode="auto">
              <a:xfrm flipV="1">
                <a:off x="1768" y="3152"/>
                <a:ext cx="136" cy="112"/>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7" name="Line 34"/>
              <p:cNvSpPr>
                <a:spLocks noChangeShapeType="1"/>
              </p:cNvSpPr>
              <p:nvPr/>
            </p:nvSpPr>
            <p:spPr bwMode="auto">
              <a:xfrm>
                <a:off x="1968" y="3216"/>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 name="Line 35"/>
              <p:cNvSpPr>
                <a:spLocks noChangeShapeType="1"/>
              </p:cNvSpPr>
              <p:nvPr/>
            </p:nvSpPr>
            <p:spPr bwMode="auto">
              <a:xfrm>
                <a:off x="1640" y="3512"/>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 name="Line 36"/>
              <p:cNvSpPr>
                <a:spLocks noChangeShapeType="1"/>
              </p:cNvSpPr>
              <p:nvPr/>
            </p:nvSpPr>
            <p:spPr bwMode="auto">
              <a:xfrm flipV="1">
                <a:off x="1728" y="3688"/>
                <a:ext cx="192" cy="16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0" name="Line 37"/>
              <p:cNvSpPr>
                <a:spLocks noChangeShapeType="1"/>
              </p:cNvSpPr>
              <p:nvPr/>
            </p:nvSpPr>
            <p:spPr bwMode="auto">
              <a:xfrm flipV="1">
                <a:off x="2128" y="3432"/>
                <a:ext cx="208" cy="136"/>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 name="Line 38"/>
              <p:cNvSpPr>
                <a:spLocks noChangeShapeType="1"/>
              </p:cNvSpPr>
              <p:nvPr/>
            </p:nvSpPr>
            <p:spPr bwMode="auto">
              <a:xfrm flipV="1">
                <a:off x="2520" y="3152"/>
                <a:ext cx="176" cy="144"/>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2" name="Line 39"/>
              <p:cNvSpPr>
                <a:spLocks noChangeShapeType="1"/>
              </p:cNvSpPr>
              <p:nvPr/>
            </p:nvSpPr>
            <p:spPr bwMode="auto">
              <a:xfrm>
                <a:off x="2784" y="3208"/>
                <a:ext cx="0" cy="296"/>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 name="Line 40"/>
              <p:cNvSpPr>
                <a:spLocks noChangeShapeType="1"/>
              </p:cNvSpPr>
              <p:nvPr/>
            </p:nvSpPr>
            <p:spPr bwMode="auto">
              <a:xfrm flipV="1">
                <a:off x="1360" y="2904"/>
                <a:ext cx="168" cy="12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4" name="Line 41"/>
              <p:cNvSpPr>
                <a:spLocks noChangeShapeType="1"/>
              </p:cNvSpPr>
              <p:nvPr/>
            </p:nvSpPr>
            <p:spPr bwMode="auto">
              <a:xfrm flipV="1">
                <a:off x="1712" y="2664"/>
                <a:ext cx="168" cy="12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 name="Line 42"/>
              <p:cNvSpPr>
                <a:spLocks noChangeShapeType="1"/>
              </p:cNvSpPr>
              <p:nvPr/>
            </p:nvSpPr>
            <p:spPr bwMode="auto">
              <a:xfrm>
                <a:off x="1976" y="2712"/>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7" name="Text Box 44"/>
              <p:cNvSpPr txBox="1">
                <a:spLocks noChangeArrowheads="1"/>
              </p:cNvSpPr>
              <p:nvPr/>
            </p:nvSpPr>
            <p:spPr bwMode="auto">
              <a:xfrm>
                <a:off x="397" y="2461"/>
                <a:ext cx="568" cy="2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400" b="1">
                    <a:solidFill>
                      <a:srgbClr val="6649F9"/>
                    </a:solidFill>
                    <a:effectLst/>
                  </a:rPr>
                  <a:t>       Gas</a:t>
                </a:r>
              </a:p>
            </p:txBody>
          </p:sp>
          <p:sp>
            <p:nvSpPr>
              <p:cNvPr id="48" name="Text Box 45"/>
              <p:cNvSpPr txBox="1">
                <a:spLocks noChangeArrowheads="1"/>
              </p:cNvSpPr>
              <p:nvPr/>
            </p:nvSpPr>
            <p:spPr bwMode="auto">
              <a:xfrm>
                <a:off x="1527" y="3997"/>
                <a:ext cx="121" cy="2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endParaRPr lang="en-GB" altLang="en-US" sz="1400" b="1">
                  <a:solidFill>
                    <a:schemeClr val="accent2"/>
                  </a:solidFill>
                  <a:effectLst/>
                </a:endParaRPr>
              </a:p>
            </p:txBody>
          </p:sp>
        </p:grpSp>
        <p:sp>
          <p:nvSpPr>
            <p:cNvPr id="8" name="Text Box 46"/>
            <p:cNvSpPr txBox="1">
              <a:spLocks noChangeArrowheads="1"/>
            </p:cNvSpPr>
            <p:nvPr/>
          </p:nvSpPr>
          <p:spPr bwMode="auto">
            <a:xfrm>
              <a:off x="162" y="2909"/>
              <a:ext cx="770" cy="2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hangingPunct="0">
                <a:spcBef>
                  <a:spcPct val="50000"/>
                </a:spcBef>
              </a:pPr>
              <a:endParaRPr lang="en-GB" altLang="en-US" sz="1400" b="1">
                <a:solidFill>
                  <a:schemeClr val="accent2"/>
                </a:solidFill>
                <a:effectLst/>
              </a:endParaRPr>
            </a:p>
          </p:txBody>
        </p:sp>
      </p:grpSp>
      <p:grpSp>
        <p:nvGrpSpPr>
          <p:cNvPr id="49" name="Group 47"/>
          <p:cNvGrpSpPr>
            <a:grpSpLocks/>
          </p:cNvGrpSpPr>
          <p:nvPr/>
        </p:nvGrpSpPr>
        <p:grpSpPr bwMode="auto">
          <a:xfrm>
            <a:off x="4478631" y="1219200"/>
            <a:ext cx="4195179" cy="4402138"/>
            <a:chOff x="2838" y="1013"/>
            <a:chExt cx="2688" cy="3129"/>
          </a:xfrm>
        </p:grpSpPr>
        <p:sp>
          <p:nvSpPr>
            <p:cNvPr id="50" name="Text Box 48"/>
            <p:cNvSpPr txBox="1">
              <a:spLocks noChangeArrowheads="1"/>
            </p:cNvSpPr>
            <p:nvPr/>
          </p:nvSpPr>
          <p:spPr bwMode="auto">
            <a:xfrm>
              <a:off x="4220" y="3717"/>
              <a:ext cx="410" cy="26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208</a:t>
              </a:r>
              <a:r>
                <a:rPr lang="en-US" altLang="en-US" b="1">
                  <a:effectLst/>
                </a:rPr>
                <a:t>Tl</a:t>
              </a:r>
              <a:endParaRPr lang="en-US" altLang="en-US" b="1" baseline="30000">
                <a:effectLst/>
              </a:endParaRPr>
            </a:p>
          </p:txBody>
        </p:sp>
        <p:sp>
          <p:nvSpPr>
            <p:cNvPr id="51" name="Text Box 49"/>
            <p:cNvSpPr txBox="1">
              <a:spLocks noChangeArrowheads="1"/>
            </p:cNvSpPr>
            <p:nvPr/>
          </p:nvSpPr>
          <p:spPr bwMode="auto">
            <a:xfrm>
              <a:off x="4256" y="3165"/>
              <a:ext cx="426" cy="26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212</a:t>
              </a:r>
              <a:r>
                <a:rPr lang="en-US" altLang="en-US" b="1">
                  <a:effectLst/>
                </a:rPr>
                <a:t>Bi</a:t>
              </a:r>
              <a:endParaRPr lang="en-US" altLang="en-US" b="1" baseline="30000">
                <a:effectLst/>
              </a:endParaRPr>
            </a:p>
          </p:txBody>
        </p:sp>
        <p:sp>
          <p:nvSpPr>
            <p:cNvPr id="52" name="Text Box 50"/>
            <p:cNvSpPr txBox="1">
              <a:spLocks noChangeArrowheads="1"/>
            </p:cNvSpPr>
            <p:nvPr/>
          </p:nvSpPr>
          <p:spPr bwMode="auto">
            <a:xfrm>
              <a:off x="3782" y="2373"/>
              <a:ext cx="475" cy="260"/>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220</a:t>
              </a:r>
              <a:r>
                <a:rPr lang="en-US" altLang="en-US" b="1">
                  <a:solidFill>
                    <a:srgbClr val="CC0000"/>
                  </a:solidFill>
                  <a:effectLst/>
                </a:rPr>
                <a:t>Rn</a:t>
              </a:r>
              <a:endParaRPr lang="en-US" altLang="en-US" b="1" baseline="30000">
                <a:solidFill>
                  <a:srgbClr val="CC0000"/>
                </a:solidFill>
                <a:effectLst/>
              </a:endParaRPr>
            </a:p>
          </p:txBody>
        </p:sp>
        <p:sp>
          <p:nvSpPr>
            <p:cNvPr id="53" name="Text Box 51"/>
            <p:cNvSpPr txBox="1">
              <a:spLocks noChangeArrowheads="1"/>
            </p:cNvSpPr>
            <p:nvPr/>
          </p:nvSpPr>
          <p:spPr bwMode="auto">
            <a:xfrm>
              <a:off x="2918" y="1361"/>
              <a:ext cx="459" cy="260"/>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232</a:t>
              </a:r>
              <a:r>
                <a:rPr lang="en-US" altLang="en-US" b="1">
                  <a:solidFill>
                    <a:srgbClr val="CC0000"/>
                  </a:solidFill>
                  <a:effectLst/>
                </a:rPr>
                <a:t>Th</a:t>
              </a:r>
              <a:endParaRPr lang="en-US" altLang="en-US" b="1" baseline="30000">
                <a:solidFill>
                  <a:srgbClr val="CC0000"/>
                </a:solidFill>
                <a:effectLst/>
              </a:endParaRPr>
            </a:p>
          </p:txBody>
        </p:sp>
        <p:sp>
          <p:nvSpPr>
            <p:cNvPr id="54" name="Text Box 52"/>
            <p:cNvSpPr txBox="1">
              <a:spLocks noChangeArrowheads="1"/>
            </p:cNvSpPr>
            <p:nvPr/>
          </p:nvSpPr>
          <p:spPr bwMode="auto">
            <a:xfrm>
              <a:off x="3374" y="1565"/>
              <a:ext cx="467"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228</a:t>
              </a:r>
              <a:r>
                <a:rPr lang="en-US" altLang="en-US" b="1">
                  <a:effectLst/>
                </a:rPr>
                <a:t>Ac</a:t>
              </a:r>
            </a:p>
          </p:txBody>
        </p:sp>
        <p:sp>
          <p:nvSpPr>
            <p:cNvPr id="55" name="Text Box 53"/>
            <p:cNvSpPr txBox="1">
              <a:spLocks noChangeArrowheads="1"/>
            </p:cNvSpPr>
            <p:nvPr/>
          </p:nvSpPr>
          <p:spPr bwMode="auto">
            <a:xfrm>
              <a:off x="3782" y="1357"/>
              <a:ext cx="459" cy="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228</a:t>
              </a:r>
              <a:r>
                <a:rPr lang="en-US" altLang="en-US" b="1">
                  <a:solidFill>
                    <a:srgbClr val="CC0000"/>
                  </a:solidFill>
                  <a:effectLst/>
                </a:rPr>
                <a:t>Th</a:t>
              </a:r>
              <a:endParaRPr lang="en-US" altLang="en-US" b="1" baseline="30000">
                <a:solidFill>
                  <a:srgbClr val="CC0000"/>
                </a:solidFill>
                <a:effectLst/>
              </a:endParaRPr>
            </a:p>
          </p:txBody>
        </p:sp>
        <p:sp>
          <p:nvSpPr>
            <p:cNvPr id="56" name="Text Box 54"/>
            <p:cNvSpPr txBox="1">
              <a:spLocks noChangeArrowheads="1"/>
            </p:cNvSpPr>
            <p:nvPr/>
          </p:nvSpPr>
          <p:spPr bwMode="auto">
            <a:xfrm>
              <a:off x="3782" y="1860"/>
              <a:ext cx="467" cy="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224</a:t>
              </a:r>
              <a:r>
                <a:rPr lang="en-US" altLang="en-US" b="1">
                  <a:solidFill>
                    <a:srgbClr val="CC0000"/>
                  </a:solidFill>
                  <a:effectLst/>
                </a:rPr>
                <a:t>Ra</a:t>
              </a:r>
              <a:endParaRPr lang="en-US" altLang="en-US" b="1" baseline="30000">
                <a:solidFill>
                  <a:srgbClr val="CC0000"/>
                </a:solidFill>
                <a:effectLst/>
              </a:endParaRPr>
            </a:p>
          </p:txBody>
        </p:sp>
        <p:sp>
          <p:nvSpPr>
            <p:cNvPr id="57" name="Text Box 55"/>
            <p:cNvSpPr txBox="1">
              <a:spLocks noChangeArrowheads="1"/>
            </p:cNvSpPr>
            <p:nvPr/>
          </p:nvSpPr>
          <p:spPr bwMode="auto">
            <a:xfrm>
              <a:off x="3782" y="2885"/>
              <a:ext cx="467" cy="261"/>
            </a:xfrm>
            <a:prstGeom prst="rect">
              <a:avLst/>
            </a:prstGeom>
            <a:noFill/>
            <a:ln>
              <a:noFill/>
            </a:ln>
            <a:effectLst/>
            <a:extLst>
              <a:ext uri="{909E8E84-426E-40DD-AFC4-6F175D3DCCD1}">
                <a14:hiddenFill xmlns:a14="http://schemas.microsoft.com/office/drawing/2010/main">
                  <a:solidFill>
                    <a:srgbClr val="00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216</a:t>
              </a:r>
              <a:r>
                <a:rPr lang="en-US" altLang="en-US" b="1">
                  <a:solidFill>
                    <a:srgbClr val="CC0000"/>
                  </a:solidFill>
                  <a:effectLst/>
                </a:rPr>
                <a:t>Po</a:t>
              </a:r>
              <a:endParaRPr lang="en-US" altLang="en-US" b="1" baseline="30000">
                <a:solidFill>
                  <a:srgbClr val="CC0000"/>
                </a:solidFill>
                <a:effectLst/>
              </a:endParaRPr>
            </a:p>
          </p:txBody>
        </p:sp>
        <p:sp>
          <p:nvSpPr>
            <p:cNvPr id="58" name="Text Box 56"/>
            <p:cNvSpPr txBox="1">
              <a:spLocks noChangeArrowheads="1"/>
            </p:cNvSpPr>
            <p:nvPr/>
          </p:nvSpPr>
          <p:spPr bwMode="auto">
            <a:xfrm>
              <a:off x="3782" y="3397"/>
              <a:ext cx="467" cy="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212</a:t>
              </a:r>
              <a:r>
                <a:rPr lang="en-US" altLang="en-US" b="1">
                  <a:effectLst/>
                </a:rPr>
                <a:t>Pb</a:t>
              </a:r>
              <a:endParaRPr lang="en-US" altLang="en-US" b="1" baseline="30000">
                <a:effectLst/>
              </a:endParaRPr>
            </a:p>
          </p:txBody>
        </p:sp>
        <p:sp>
          <p:nvSpPr>
            <p:cNvPr id="59" name="Text Box 57"/>
            <p:cNvSpPr txBox="1">
              <a:spLocks noChangeArrowheads="1"/>
            </p:cNvSpPr>
            <p:nvPr/>
          </p:nvSpPr>
          <p:spPr bwMode="auto">
            <a:xfrm>
              <a:off x="4652" y="2893"/>
              <a:ext cx="466" cy="261"/>
            </a:xfrm>
            <a:prstGeom prst="rect">
              <a:avLst/>
            </a:prstGeom>
            <a:noFill/>
            <a:ln>
              <a:noFill/>
            </a:ln>
            <a:effectLst/>
            <a:extLst>
              <a:ext uri="{909E8E84-426E-40DD-AFC4-6F175D3DCCD1}">
                <a14:hiddenFill xmlns:a14="http://schemas.microsoft.com/office/drawing/2010/main">
                  <a:solidFill>
                    <a:srgbClr val="00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solidFill>
                    <a:srgbClr val="CC0000"/>
                  </a:solidFill>
                  <a:effectLst/>
                </a:rPr>
                <a:t>212</a:t>
              </a:r>
              <a:r>
                <a:rPr lang="en-US" altLang="en-US" b="1">
                  <a:solidFill>
                    <a:srgbClr val="CC0000"/>
                  </a:solidFill>
                  <a:effectLst/>
                </a:rPr>
                <a:t>Po</a:t>
              </a:r>
              <a:endParaRPr lang="en-US" altLang="en-US" b="1" baseline="30000">
                <a:solidFill>
                  <a:srgbClr val="CC0000"/>
                </a:solidFill>
                <a:effectLst/>
              </a:endParaRPr>
            </a:p>
          </p:txBody>
        </p:sp>
        <p:sp>
          <p:nvSpPr>
            <p:cNvPr id="60" name="Text Box 58"/>
            <p:cNvSpPr txBox="1">
              <a:spLocks noChangeArrowheads="1"/>
            </p:cNvSpPr>
            <p:nvPr/>
          </p:nvSpPr>
          <p:spPr bwMode="auto">
            <a:xfrm>
              <a:off x="4652" y="3408"/>
              <a:ext cx="466" cy="260"/>
            </a:xfrm>
            <a:prstGeom prst="rect">
              <a:avLst/>
            </a:prstGeom>
            <a:noFill/>
            <a:ln>
              <a:noFill/>
            </a:ln>
            <a:effectLst/>
            <a:extLst>
              <a:ext uri="{909E8E84-426E-40DD-AFC4-6F175D3DCCD1}">
                <a14:hiddenFill xmlns:a14="http://schemas.microsoft.com/office/drawing/2010/main">
                  <a:solidFill>
                    <a:srgbClr val="00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208</a:t>
              </a:r>
              <a:r>
                <a:rPr lang="en-US" altLang="en-US" b="1">
                  <a:effectLst/>
                </a:rPr>
                <a:t>Pb</a:t>
              </a:r>
              <a:endParaRPr lang="en-US" altLang="en-US" b="1" baseline="30000">
                <a:effectLst/>
              </a:endParaRPr>
            </a:p>
          </p:txBody>
        </p:sp>
        <p:sp>
          <p:nvSpPr>
            <p:cNvPr id="61" name="Line 59"/>
            <p:cNvSpPr>
              <a:spLocks noChangeShapeType="1"/>
            </p:cNvSpPr>
            <p:nvPr/>
          </p:nvSpPr>
          <p:spPr bwMode="auto">
            <a:xfrm>
              <a:off x="3198" y="1620"/>
              <a:ext cx="0" cy="256"/>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 name="Line 60"/>
            <p:cNvSpPr>
              <a:spLocks noChangeShapeType="1"/>
            </p:cNvSpPr>
            <p:nvPr/>
          </p:nvSpPr>
          <p:spPr bwMode="auto">
            <a:xfrm>
              <a:off x="4060" y="1600"/>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 name="Line 61"/>
            <p:cNvSpPr>
              <a:spLocks noChangeShapeType="1"/>
            </p:cNvSpPr>
            <p:nvPr/>
          </p:nvSpPr>
          <p:spPr bwMode="auto">
            <a:xfrm>
              <a:off x="4060" y="2064"/>
              <a:ext cx="0" cy="312"/>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 name="Line 62"/>
            <p:cNvSpPr>
              <a:spLocks noChangeShapeType="1"/>
            </p:cNvSpPr>
            <p:nvPr/>
          </p:nvSpPr>
          <p:spPr bwMode="auto">
            <a:xfrm>
              <a:off x="4052" y="2600"/>
              <a:ext cx="0" cy="32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 name="Line 63"/>
            <p:cNvSpPr>
              <a:spLocks noChangeShapeType="1"/>
            </p:cNvSpPr>
            <p:nvPr/>
          </p:nvSpPr>
          <p:spPr bwMode="auto">
            <a:xfrm>
              <a:off x="4052" y="3096"/>
              <a:ext cx="0" cy="32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 name="Line 64"/>
            <p:cNvSpPr>
              <a:spLocks noChangeShapeType="1"/>
            </p:cNvSpPr>
            <p:nvPr/>
          </p:nvSpPr>
          <p:spPr bwMode="auto">
            <a:xfrm flipV="1">
              <a:off x="4236" y="3352"/>
              <a:ext cx="208" cy="12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 name="Line 65"/>
            <p:cNvSpPr>
              <a:spLocks noChangeShapeType="1"/>
            </p:cNvSpPr>
            <p:nvPr/>
          </p:nvSpPr>
          <p:spPr bwMode="auto">
            <a:xfrm flipV="1">
              <a:off x="4660" y="3080"/>
              <a:ext cx="178" cy="142"/>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8" name="Line 66"/>
            <p:cNvSpPr>
              <a:spLocks noChangeShapeType="1"/>
            </p:cNvSpPr>
            <p:nvPr/>
          </p:nvSpPr>
          <p:spPr bwMode="auto">
            <a:xfrm>
              <a:off x="4902" y="3144"/>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9" name="Line 67"/>
            <p:cNvSpPr>
              <a:spLocks noChangeShapeType="1"/>
            </p:cNvSpPr>
            <p:nvPr/>
          </p:nvSpPr>
          <p:spPr bwMode="auto">
            <a:xfrm>
              <a:off x="4508" y="3440"/>
              <a:ext cx="0" cy="280"/>
            </a:xfrm>
            <a:prstGeom prst="line">
              <a:avLst/>
            </a:prstGeom>
            <a:noFill/>
            <a:ln w="508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 name="Line 68"/>
            <p:cNvSpPr>
              <a:spLocks noChangeShapeType="1"/>
            </p:cNvSpPr>
            <p:nvPr/>
          </p:nvSpPr>
          <p:spPr bwMode="auto">
            <a:xfrm flipV="1">
              <a:off x="4662" y="3616"/>
              <a:ext cx="192" cy="16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 name="Text Box 69"/>
            <p:cNvSpPr txBox="1">
              <a:spLocks noChangeArrowheads="1"/>
            </p:cNvSpPr>
            <p:nvPr/>
          </p:nvSpPr>
          <p:spPr bwMode="auto">
            <a:xfrm>
              <a:off x="3422" y="2389"/>
              <a:ext cx="332" cy="2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400" b="1">
                  <a:solidFill>
                    <a:srgbClr val="6649F9"/>
                  </a:solidFill>
                  <a:effectLst/>
                </a:rPr>
                <a:t>Gas</a:t>
              </a:r>
            </a:p>
          </p:txBody>
        </p:sp>
        <p:sp>
          <p:nvSpPr>
            <p:cNvPr id="72" name="Text Box 70"/>
            <p:cNvSpPr txBox="1">
              <a:spLocks noChangeArrowheads="1"/>
            </p:cNvSpPr>
            <p:nvPr/>
          </p:nvSpPr>
          <p:spPr bwMode="auto">
            <a:xfrm>
              <a:off x="4397" y="3925"/>
              <a:ext cx="118"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endParaRPr lang="en-GB" altLang="en-US" sz="1400" b="1">
                <a:solidFill>
                  <a:schemeClr val="accent2"/>
                </a:solidFill>
                <a:effectLst/>
              </a:endParaRPr>
            </a:p>
          </p:txBody>
        </p:sp>
        <p:sp>
          <p:nvSpPr>
            <p:cNvPr id="73" name="Text Box 71"/>
            <p:cNvSpPr txBox="1">
              <a:spLocks noChangeArrowheads="1"/>
            </p:cNvSpPr>
            <p:nvPr/>
          </p:nvSpPr>
          <p:spPr bwMode="auto">
            <a:xfrm>
              <a:off x="2960" y="1861"/>
              <a:ext cx="467"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r>
                <a:rPr lang="en-US" altLang="en-US" b="1" baseline="30000">
                  <a:effectLst/>
                </a:rPr>
                <a:t>228</a:t>
              </a:r>
              <a:r>
                <a:rPr lang="en-US" altLang="en-US" b="1">
                  <a:effectLst/>
                </a:rPr>
                <a:t>Ra</a:t>
              </a:r>
              <a:endParaRPr lang="en-US" altLang="en-US" b="1" baseline="30000">
                <a:effectLst/>
              </a:endParaRPr>
            </a:p>
          </p:txBody>
        </p:sp>
        <p:sp>
          <p:nvSpPr>
            <p:cNvPr id="74" name="Text Box 72"/>
            <p:cNvSpPr txBox="1">
              <a:spLocks noChangeArrowheads="1"/>
            </p:cNvSpPr>
            <p:nvPr/>
          </p:nvSpPr>
          <p:spPr bwMode="auto">
            <a:xfrm>
              <a:off x="4928" y="3670"/>
              <a:ext cx="598" cy="3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sz="1300" b="1" dirty="0" err="1">
                  <a:solidFill>
                    <a:srgbClr val="6649F9"/>
                  </a:solidFill>
                </a:rPr>
                <a:t>elemento</a:t>
              </a:r>
              <a:r>
                <a:rPr lang="en-US" altLang="en-US" sz="1300" b="1" dirty="0">
                  <a:solidFill>
                    <a:srgbClr val="6649F9"/>
                  </a:solidFill>
                </a:rPr>
                <a:t> </a:t>
              </a:r>
              <a:r>
                <a:rPr lang="en-US" altLang="en-US" sz="1300" b="1" dirty="0" err="1">
                  <a:solidFill>
                    <a:srgbClr val="6649F9"/>
                  </a:solidFill>
                </a:rPr>
                <a:t>estable</a:t>
              </a:r>
              <a:endParaRPr lang="en-US" altLang="en-US" sz="1300" b="1" dirty="0">
                <a:solidFill>
                  <a:srgbClr val="6649F9"/>
                </a:solidFill>
                <a:effectLst/>
              </a:endParaRPr>
            </a:p>
          </p:txBody>
        </p:sp>
        <p:sp>
          <p:nvSpPr>
            <p:cNvPr id="75" name="Text Box 73"/>
            <p:cNvSpPr txBox="1">
              <a:spLocks noChangeArrowheads="1"/>
            </p:cNvSpPr>
            <p:nvPr/>
          </p:nvSpPr>
          <p:spPr bwMode="auto">
            <a:xfrm>
              <a:off x="2838" y="1013"/>
              <a:ext cx="1240"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endParaRPr lang="en-GB" altLang="en-US" sz="1400" b="1" i="1">
                <a:solidFill>
                  <a:srgbClr val="FF0066"/>
                </a:solidFill>
                <a:effectLst/>
              </a:endParaRPr>
            </a:p>
          </p:txBody>
        </p:sp>
        <p:sp>
          <p:nvSpPr>
            <p:cNvPr id="76" name="Text Box 74"/>
            <p:cNvSpPr txBox="1">
              <a:spLocks noChangeArrowheads="1"/>
            </p:cNvSpPr>
            <p:nvPr/>
          </p:nvSpPr>
          <p:spPr bwMode="auto">
            <a:xfrm>
              <a:off x="3036" y="2849"/>
              <a:ext cx="770"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hangingPunct="0">
                <a:spcBef>
                  <a:spcPct val="50000"/>
                </a:spcBef>
              </a:pPr>
              <a:endParaRPr lang="en-GB" altLang="en-US" sz="1400" b="1">
                <a:solidFill>
                  <a:schemeClr val="accent2"/>
                </a:solidFill>
                <a:effectLst/>
              </a:endParaRPr>
            </a:p>
          </p:txBody>
        </p:sp>
        <p:sp>
          <p:nvSpPr>
            <p:cNvPr id="77" name="Line 75"/>
            <p:cNvSpPr>
              <a:spLocks noChangeShapeType="1"/>
            </p:cNvSpPr>
            <p:nvPr/>
          </p:nvSpPr>
          <p:spPr bwMode="auto">
            <a:xfrm flipV="1">
              <a:off x="3384" y="1746"/>
              <a:ext cx="180" cy="144"/>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8" name="Line 76"/>
            <p:cNvSpPr>
              <a:spLocks noChangeShapeType="1"/>
            </p:cNvSpPr>
            <p:nvPr/>
          </p:nvSpPr>
          <p:spPr bwMode="auto">
            <a:xfrm flipV="1">
              <a:off x="3786" y="1524"/>
              <a:ext cx="186" cy="10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0" name="Rectangle 78"/>
          <p:cNvSpPr>
            <a:spLocks noChangeArrowheads="1"/>
          </p:cNvSpPr>
          <p:nvPr/>
        </p:nvSpPr>
        <p:spPr bwMode="auto">
          <a:xfrm>
            <a:off x="137748" y="5032119"/>
            <a:ext cx="166508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buClr>
                <a:schemeClr val="tx1"/>
              </a:buClr>
              <a:buSzPct val="150000"/>
              <a:buFontTx/>
              <a:buChar char="•"/>
            </a:pPr>
            <a:r>
              <a:rPr lang="en-US" altLang="en-US" sz="1200" b="1" dirty="0">
                <a:solidFill>
                  <a:srgbClr val="F54DDD"/>
                </a:solidFill>
              </a:rPr>
              <a:t>EMISIÓN ALFA</a:t>
            </a:r>
          </a:p>
          <a:p>
            <a:pPr>
              <a:spcBef>
                <a:spcPct val="50000"/>
              </a:spcBef>
              <a:buClr>
                <a:schemeClr val="tx1"/>
              </a:buClr>
              <a:buSzPct val="150000"/>
              <a:buFontTx/>
              <a:buChar char="•"/>
            </a:pPr>
            <a:r>
              <a:rPr lang="en-US" altLang="en-US" sz="1200" b="1" dirty="0">
                <a:solidFill>
                  <a:srgbClr val="000066"/>
                </a:solidFill>
              </a:rPr>
              <a:t>EMISIÓN BETA</a:t>
            </a:r>
            <a:endParaRPr lang="en-US" altLang="en-US" sz="1200" b="1" dirty="0">
              <a:effectLst/>
            </a:endParaRPr>
          </a:p>
        </p:txBody>
      </p:sp>
      <p:sp>
        <p:nvSpPr>
          <p:cNvPr id="81" name="ZoneTexte 80"/>
          <p:cNvSpPr txBox="1"/>
          <p:nvPr/>
        </p:nvSpPr>
        <p:spPr>
          <a:xfrm>
            <a:off x="3506967" y="5930816"/>
            <a:ext cx="4943663" cy="502702"/>
          </a:xfrm>
          <a:prstGeom prst="rect">
            <a:avLst/>
          </a:prstGeom>
          <a:noFill/>
        </p:spPr>
        <p:txBody>
          <a:bodyPr wrap="square" rtlCol="0">
            <a:spAutoFit/>
          </a:bodyPr>
          <a:lstStyle/>
          <a:p>
            <a:pPr eaLnBrk="0" hangingPunct="0"/>
            <a:r>
              <a:rPr lang="en-US" altLang="en-US" sz="1600" b="1" dirty="0"/>
              <a:t>Vida media: </a:t>
            </a:r>
            <a:r>
              <a:rPr lang="en-US" altLang="en-US" sz="1600" b="1" baseline="30000" dirty="0"/>
              <a:t>214</a:t>
            </a:r>
            <a:r>
              <a:rPr lang="en-US" altLang="en-US" sz="1600" b="1" dirty="0"/>
              <a:t>Pb -27 min, </a:t>
            </a:r>
            <a:r>
              <a:rPr lang="en-US" altLang="en-US" sz="1600" b="1" baseline="30000" dirty="0"/>
              <a:t>214</a:t>
            </a:r>
            <a:r>
              <a:rPr lang="en-US" altLang="en-US" sz="1600" b="1" dirty="0"/>
              <a:t>Bi-20 min, </a:t>
            </a:r>
            <a:r>
              <a:rPr lang="en-US" altLang="en-US" sz="1600" b="1" baseline="30000" dirty="0">
                <a:solidFill>
                  <a:srgbClr val="C00000"/>
                </a:solidFill>
              </a:rPr>
              <a:t>214</a:t>
            </a:r>
            <a:r>
              <a:rPr lang="en-US" altLang="en-US" sz="1600" b="1" dirty="0">
                <a:solidFill>
                  <a:srgbClr val="C00000"/>
                </a:solidFill>
              </a:rPr>
              <a:t>Po-180 sec</a:t>
            </a:r>
          </a:p>
          <a:p>
            <a:pPr eaLnBrk="0" hangingPunct="0"/>
            <a:endParaRPr lang="en-US" altLang="en-US" sz="1600" b="1" baseline="300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35</a:t>
            </a:fld>
            <a:endParaRPr lang="en-US"/>
          </a:p>
        </p:txBody>
      </p:sp>
    </p:spTree>
    <p:extLst>
      <p:ext uri="{BB962C8B-B14F-4D97-AF65-F5344CB8AC3E}">
        <p14:creationId xmlns:p14="http://schemas.microsoft.com/office/powerpoint/2010/main" val="3499048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a:xfrm>
            <a:off x="228600" y="152400"/>
            <a:ext cx="8604250" cy="828328"/>
          </a:xfrm>
        </p:spPr>
        <p:txBody>
          <a:bodyPr/>
          <a:lstStyle/>
          <a:p>
            <a:r>
              <a:rPr lang="es-ES_tradnl" sz="2800" dirty="0"/>
              <a:t>Compensación de la radiactividad natural</a:t>
            </a:r>
            <a:endParaRPr lang="en-US" altLang="en-US" sz="2800" dirty="0"/>
          </a:p>
        </p:txBody>
      </p:sp>
      <p:sp>
        <p:nvSpPr>
          <p:cNvPr id="260099" name="Rectangle 3"/>
          <p:cNvSpPr>
            <a:spLocks noGrp="1" noChangeArrowheads="1"/>
          </p:cNvSpPr>
          <p:nvPr>
            <p:ph type="body" idx="1"/>
          </p:nvPr>
        </p:nvSpPr>
        <p:spPr>
          <a:xfrm>
            <a:off x="107504" y="1052736"/>
            <a:ext cx="8892480" cy="5257800"/>
          </a:xfrm>
        </p:spPr>
        <p:txBody>
          <a:bodyPr/>
          <a:lstStyle/>
          <a:p>
            <a:pPr algn="just">
              <a:buFontTx/>
              <a:buNone/>
            </a:pPr>
            <a:r>
              <a:rPr lang="en-US" altLang="en-US" sz="2400" dirty="0"/>
              <a:t> </a:t>
            </a:r>
            <a:r>
              <a:rPr lang="es-ES_tradnl" sz="2400" dirty="0"/>
              <a:t>La compensación de la radiactividad natural está basada en</a:t>
            </a:r>
            <a:r>
              <a:rPr lang="en-US" altLang="en-US" sz="2400" dirty="0"/>
              <a:t>:</a:t>
            </a:r>
          </a:p>
          <a:p>
            <a:pPr algn="just">
              <a:buFontTx/>
              <a:buNone/>
            </a:pPr>
            <a:endParaRPr lang="en-US" altLang="en-US" sz="2400" dirty="0"/>
          </a:p>
          <a:p>
            <a:pPr algn="just"/>
            <a:r>
              <a:rPr lang="es-ES_tradnl" sz="2400" dirty="0"/>
              <a:t>Discriminación entre los pulsos electrónicos generados por la progenie del radón y la de los </a:t>
            </a:r>
            <a:r>
              <a:rPr lang="es-ES_tradnl" sz="2400" dirty="0" err="1"/>
              <a:t>radionucleidos</a:t>
            </a:r>
            <a:r>
              <a:rPr lang="es-ES_tradnl" sz="2400" dirty="0"/>
              <a:t> artificiales.</a:t>
            </a:r>
          </a:p>
          <a:p>
            <a:pPr algn="just"/>
            <a:endParaRPr lang="en-US" altLang="en-US" sz="2400" dirty="0"/>
          </a:p>
          <a:p>
            <a:pPr algn="just"/>
            <a:r>
              <a:rPr lang="es-ES_tradnl" sz="2400" dirty="0"/>
              <a:t>Un software de procesamiento de datos que permitirá compensar la actividad natural.</a:t>
            </a:r>
          </a:p>
          <a:p>
            <a:pPr algn="just"/>
            <a:endParaRPr lang="en-US" altLang="en-US" sz="2400" dirty="0"/>
          </a:p>
          <a:p>
            <a:pPr algn="just"/>
            <a:r>
              <a:rPr lang="es-ES_tradnl" sz="2400" dirty="0"/>
              <a:t>En caso de la medida diferida de radiactividad, la actividad recolectada en el filtro es medida después del decaimiento de la progenie del radón. </a:t>
            </a:r>
            <a:endParaRPr lang="en-US" altLang="en-US" sz="2800" dirty="0"/>
          </a:p>
          <a:p>
            <a:pPr algn="just"/>
            <a:endParaRPr lang="en-US" altLang="en-US" sz="2800" dirty="0"/>
          </a:p>
          <a:p>
            <a:pPr algn="just"/>
            <a:endParaRPr lang="en-US" altLang="en-US" sz="28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36</a:t>
            </a:fld>
            <a:endParaRPr lang="en-US"/>
          </a:p>
        </p:txBody>
      </p:sp>
    </p:spTree>
    <p:extLst>
      <p:ext uri="{BB962C8B-B14F-4D97-AF65-F5344CB8AC3E}">
        <p14:creationId xmlns:p14="http://schemas.microsoft.com/office/powerpoint/2010/main" val="26865331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a:off x="251520" y="188640"/>
            <a:ext cx="8534400" cy="762000"/>
          </a:xfrm>
        </p:spPr>
        <p:txBody>
          <a:bodyPr/>
          <a:lstStyle/>
          <a:p>
            <a:r>
              <a:rPr lang="en-US" altLang="en-US" sz="3200" dirty="0"/>
              <a:t/>
            </a:r>
            <a:br>
              <a:rPr lang="en-US" altLang="en-US" sz="3200" dirty="0"/>
            </a:br>
            <a:r>
              <a:rPr lang="es-ES_tradnl" sz="2800" dirty="0"/>
              <a:t>Decaimiento de actividad natural</a:t>
            </a:r>
            <a:r>
              <a:rPr lang="en-US" altLang="en-US" sz="3200" dirty="0"/>
              <a:t/>
            </a:r>
            <a:br>
              <a:rPr lang="en-US" altLang="en-US" sz="3200" dirty="0"/>
            </a:br>
            <a:endParaRPr lang="en-US" altLang="en-US" sz="3200" dirty="0"/>
          </a:p>
        </p:txBody>
      </p:sp>
      <p:sp>
        <p:nvSpPr>
          <p:cNvPr id="263171" name="Rectangle 3"/>
          <p:cNvSpPr>
            <a:spLocks noGrp="1" noChangeArrowheads="1"/>
          </p:cNvSpPr>
          <p:nvPr>
            <p:ph type="body" idx="1"/>
          </p:nvPr>
        </p:nvSpPr>
        <p:spPr>
          <a:xfrm>
            <a:off x="274638" y="1268760"/>
            <a:ext cx="8593137" cy="4572000"/>
          </a:xfrm>
        </p:spPr>
        <p:txBody>
          <a:bodyPr/>
          <a:lstStyle/>
          <a:p>
            <a:pPr algn="just">
              <a:lnSpc>
                <a:spcPct val="80000"/>
              </a:lnSpc>
              <a:buFontTx/>
              <a:buNone/>
            </a:pPr>
            <a:r>
              <a:rPr lang="es-ES_tradnl" sz="2400" dirty="0"/>
              <a:t>Dos mediciones del filtro se realizan de la siguiente forma:</a:t>
            </a:r>
          </a:p>
          <a:p>
            <a:pPr algn="just">
              <a:lnSpc>
                <a:spcPct val="80000"/>
              </a:lnSpc>
              <a:buFontTx/>
              <a:buNone/>
            </a:pPr>
            <a:endParaRPr lang="en-US" altLang="en-US" sz="2400" dirty="0"/>
          </a:p>
          <a:p>
            <a:pPr lvl="1" algn="just">
              <a:lnSpc>
                <a:spcPct val="80000"/>
              </a:lnSpc>
            </a:pPr>
            <a:r>
              <a:rPr lang="es-ES_tradnl" sz="2400" dirty="0"/>
              <a:t>l</a:t>
            </a:r>
            <a:r>
              <a:rPr lang="es-ES_tradnl" sz="2400" dirty="0" smtClean="0"/>
              <a:t>a </a:t>
            </a:r>
            <a:r>
              <a:rPr lang="es-ES_tradnl" sz="2400" dirty="0"/>
              <a:t>primera medición se realiza después de al menos 5 horas para permitir el decaimiento de los productos de media vida corta del </a:t>
            </a:r>
            <a:r>
              <a:rPr lang="es-ES_tradnl" sz="2400" baseline="30000" dirty="0" smtClean="0"/>
              <a:t>222</a:t>
            </a:r>
            <a:r>
              <a:rPr lang="es-ES_tradnl" sz="2400" dirty="0" smtClean="0"/>
              <a:t>R, y</a:t>
            </a:r>
            <a:endParaRPr lang="es-ES_tradnl" sz="2400" dirty="0"/>
          </a:p>
          <a:p>
            <a:pPr lvl="1" algn="just">
              <a:lnSpc>
                <a:spcPct val="80000"/>
              </a:lnSpc>
            </a:pPr>
            <a:endParaRPr lang="en-US" altLang="en-US" sz="2400" dirty="0"/>
          </a:p>
          <a:p>
            <a:pPr lvl="1" algn="just">
              <a:lnSpc>
                <a:spcPct val="80000"/>
              </a:lnSpc>
            </a:pPr>
            <a:r>
              <a:rPr lang="es-ES_tradnl" sz="2400" dirty="0"/>
              <a:t>l</a:t>
            </a:r>
            <a:r>
              <a:rPr lang="es-ES_tradnl" sz="2400" dirty="0" smtClean="0"/>
              <a:t>a </a:t>
            </a:r>
            <a:r>
              <a:rPr lang="es-ES_tradnl" sz="2400" dirty="0"/>
              <a:t>segunda medición se realiza después de 5 días para permitir el decaimiento de los hijos de media vida corta del </a:t>
            </a:r>
            <a:r>
              <a:rPr lang="es-ES_tradnl" sz="2400" baseline="30000" dirty="0"/>
              <a:t>220</a:t>
            </a:r>
            <a:r>
              <a:rPr lang="es-ES_tradnl" sz="2400" dirty="0"/>
              <a:t>Rn.</a:t>
            </a:r>
            <a:endParaRPr lang="en-US" altLang="en-US" sz="24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37</a:t>
            </a:fld>
            <a:endParaRPr lang="en-US"/>
          </a:p>
        </p:txBody>
      </p:sp>
    </p:spTree>
    <p:extLst>
      <p:ext uri="{BB962C8B-B14F-4D97-AF65-F5344CB8AC3E}">
        <p14:creationId xmlns:p14="http://schemas.microsoft.com/office/powerpoint/2010/main" val="30552766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p:nvPr>
        </p:nvSpPr>
        <p:spPr/>
        <p:txBody>
          <a:bodyPr/>
          <a:lstStyle/>
          <a:p>
            <a:r>
              <a:rPr lang="es-ES_tradnl" sz="2800" dirty="0"/>
              <a:t>Características</a:t>
            </a:r>
            <a:r>
              <a:rPr lang="en-GB" altLang="en-US" sz="2800" dirty="0"/>
              <a:t> del </a:t>
            </a:r>
            <a:r>
              <a:rPr lang="es-ES_tradnl" sz="2800" dirty="0"/>
              <a:t>flujo de muestreo </a:t>
            </a:r>
            <a:endParaRPr lang="en-GB" altLang="en-US" sz="2800" dirty="0"/>
          </a:p>
        </p:txBody>
      </p:sp>
      <p:sp>
        <p:nvSpPr>
          <p:cNvPr id="40963" name="Rectangle 3"/>
          <p:cNvSpPr>
            <a:spLocks noGrp="1" noChangeArrowheads="1"/>
          </p:cNvSpPr>
          <p:nvPr>
            <p:ph type="body" idx="1"/>
          </p:nvPr>
        </p:nvSpPr>
        <p:spPr>
          <a:xfrm>
            <a:off x="76200" y="1196752"/>
            <a:ext cx="8763000" cy="4968552"/>
          </a:xfrm>
          <a:extLst/>
        </p:spPr>
        <p:txBody>
          <a:bodyPr/>
          <a:lstStyle/>
          <a:p>
            <a:pPr marL="432000" lvl="1" indent="-432000" algn="just">
              <a:spcBef>
                <a:spcPts val="0"/>
              </a:spcBef>
              <a:defRPr/>
            </a:pPr>
            <a:r>
              <a:rPr lang="es-ES_tradnl" sz="2400" dirty="0"/>
              <a:t>El aire suele pasar directamente a través del filtro del muestreador, pero pueden utilizarse ciclones(*) para excluir partículas mayores que las de tamaño respirable)</a:t>
            </a:r>
          </a:p>
          <a:p>
            <a:pPr marL="432000" lvl="1" indent="-432000" algn="just">
              <a:spcBef>
                <a:spcPts val="0"/>
              </a:spcBef>
              <a:defRPr/>
            </a:pPr>
            <a:endParaRPr lang="en-GB" altLang="en-US" sz="2400" dirty="0"/>
          </a:p>
          <a:p>
            <a:pPr marL="432000" lvl="1" indent="-432000" algn="just">
              <a:spcBef>
                <a:spcPts val="0"/>
              </a:spcBef>
              <a:defRPr/>
            </a:pPr>
            <a:r>
              <a:rPr lang="es-ES_tradnl" sz="2400" dirty="0"/>
              <a:t>Generalmente el flujo de muestreo varía entre 30 l/min y 100 l/min. Altas velocidades de flujo provocarán la rotura de filtros. Bajos flujos reducen la eficiencia de recolección de partículas. Un valor típico es 10 litros/minuto por cm</a:t>
            </a:r>
            <a:r>
              <a:rPr lang="es-ES_tradnl" sz="2400" baseline="30000" dirty="0"/>
              <a:t>2</a:t>
            </a:r>
            <a:r>
              <a:rPr lang="es-ES_tradnl" sz="2400" dirty="0"/>
              <a:t> de medio filtrante.</a:t>
            </a:r>
          </a:p>
          <a:p>
            <a:pPr marL="432000" lvl="1" indent="-432000" algn="just">
              <a:spcBef>
                <a:spcPts val="0"/>
              </a:spcBef>
              <a:defRPr/>
            </a:pPr>
            <a:endParaRPr lang="en-GB" altLang="en-US" sz="2400" dirty="0"/>
          </a:p>
          <a:p>
            <a:pPr marL="374850" algn="just">
              <a:spcBef>
                <a:spcPts val="0"/>
              </a:spcBef>
              <a:defRPr/>
            </a:pPr>
            <a:r>
              <a:rPr lang="es-ES_tradnl" sz="2400" dirty="0"/>
              <a:t>El flujo es medido por medio del medidor de flujo másico o del medidor de flujo de volumen localizado después del medio de recolección.</a:t>
            </a:r>
            <a:endParaRPr lang="en-GB" altLang="en-US" sz="24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38</a:t>
            </a:fld>
            <a:endParaRPr lang="en-US"/>
          </a:p>
        </p:txBody>
      </p:sp>
    </p:spTree>
    <p:extLst>
      <p:ext uri="{BB962C8B-B14F-4D97-AF65-F5344CB8AC3E}">
        <p14:creationId xmlns:p14="http://schemas.microsoft.com/office/powerpoint/2010/main" val="41274562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a:xfrm>
            <a:off x="179512" y="188640"/>
            <a:ext cx="8604250" cy="720080"/>
          </a:xfrm>
        </p:spPr>
        <p:txBody>
          <a:bodyPr/>
          <a:lstStyle/>
          <a:p>
            <a:r>
              <a:rPr lang="en-US" altLang="en-US" sz="2400" dirty="0"/>
              <a:t/>
            </a:r>
            <a:br>
              <a:rPr lang="en-US" altLang="en-US" sz="2400" dirty="0"/>
            </a:br>
            <a:r>
              <a:rPr lang="es-ES_tradnl" altLang="en-US" sz="2400" dirty="0"/>
              <a:t>Factores que influyen en el volumen de aire muestreado</a:t>
            </a:r>
            <a:r>
              <a:rPr lang="en-US" altLang="en-US" dirty="0"/>
              <a:t/>
            </a:r>
            <a:br>
              <a:rPr lang="en-US" altLang="en-US" dirty="0"/>
            </a:br>
            <a:endParaRPr lang="en-US" altLang="en-US" dirty="0"/>
          </a:p>
        </p:txBody>
      </p:sp>
      <p:sp>
        <p:nvSpPr>
          <p:cNvPr id="322564" name="Rectangle 4"/>
          <p:cNvSpPr>
            <a:spLocks noGrp="1" noChangeArrowheads="1"/>
          </p:cNvSpPr>
          <p:nvPr>
            <p:ph type="body" idx="1"/>
          </p:nvPr>
        </p:nvSpPr>
        <p:spPr>
          <a:xfrm>
            <a:off x="251520" y="1628800"/>
            <a:ext cx="8604250" cy="3096344"/>
          </a:xfrm>
          <a:noFill/>
          <a:ln/>
        </p:spPr>
        <p:txBody>
          <a:bodyPr/>
          <a:lstStyle/>
          <a:p>
            <a:pPr algn="just">
              <a:buFontTx/>
              <a:buNone/>
            </a:pPr>
            <a:r>
              <a:rPr lang="en-US" altLang="en-US" sz="2800" dirty="0"/>
              <a:t>	</a:t>
            </a:r>
            <a:r>
              <a:rPr lang="es-ES_tradnl" sz="2400" dirty="0"/>
              <a:t>Los dos factores principales que influyen en el volumen de aire muestreado son:</a:t>
            </a:r>
          </a:p>
          <a:p>
            <a:pPr algn="just">
              <a:buFontTx/>
              <a:buNone/>
            </a:pPr>
            <a:endParaRPr lang="en-US" altLang="en-US" sz="2400" dirty="0"/>
          </a:p>
          <a:p>
            <a:pPr lvl="2"/>
            <a:r>
              <a:rPr lang="es-ES_tradnl" dirty="0"/>
              <a:t>La presión atmosférica y</a:t>
            </a:r>
          </a:p>
          <a:p>
            <a:pPr lvl="2"/>
            <a:r>
              <a:rPr lang="es-ES_tradnl" dirty="0"/>
              <a:t>La temperatura del aire.</a:t>
            </a:r>
            <a:endParaRPr lang="en-US" altLang="en-US" b="0" dirty="0"/>
          </a:p>
          <a:p>
            <a:pPr algn="just"/>
            <a:endParaRPr lang="en-US" altLang="en-US" dirty="0"/>
          </a:p>
          <a:p>
            <a:pPr algn="just"/>
            <a:endParaRPr lang="en-US" altLang="en-US" sz="44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39</a:t>
            </a:fld>
            <a:endParaRPr lang="en-US"/>
          </a:p>
        </p:txBody>
      </p:sp>
    </p:spTree>
    <p:extLst>
      <p:ext uri="{BB962C8B-B14F-4D97-AF65-F5344CB8AC3E}">
        <p14:creationId xmlns:p14="http://schemas.microsoft.com/office/powerpoint/2010/main" val="1131267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s-ES" sz="2800" dirty="0"/>
              <a:t>Diseño del programa de MLT del aire</a:t>
            </a:r>
            <a:endParaRPr lang="en-GB" sz="2800" dirty="0"/>
          </a:p>
        </p:txBody>
      </p:sp>
      <p:sp>
        <p:nvSpPr>
          <p:cNvPr id="4" name="Rounded Rectangle 3"/>
          <p:cNvSpPr/>
          <p:nvPr/>
        </p:nvSpPr>
        <p:spPr>
          <a:xfrm>
            <a:off x="3514107" y="1196752"/>
            <a:ext cx="2448271" cy="1059324"/>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dirty="0">
                <a:solidFill>
                  <a:schemeClr val="tx1"/>
                </a:solidFill>
              </a:rPr>
              <a:t>Definir objetivos</a:t>
            </a:r>
          </a:p>
        </p:txBody>
      </p:sp>
      <p:sp>
        <p:nvSpPr>
          <p:cNvPr id="5" name="Rounded Rectangle 4"/>
          <p:cNvSpPr/>
          <p:nvPr/>
        </p:nvSpPr>
        <p:spPr>
          <a:xfrm>
            <a:off x="3491880" y="2636912"/>
            <a:ext cx="2470497" cy="106061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dirty="0">
                <a:solidFill>
                  <a:schemeClr val="tx1"/>
                </a:solidFill>
              </a:rPr>
              <a:t>Identificar metas</a:t>
            </a:r>
          </a:p>
        </p:txBody>
      </p:sp>
      <p:sp>
        <p:nvSpPr>
          <p:cNvPr id="6" name="Rounded Rectangle 5"/>
          <p:cNvSpPr/>
          <p:nvPr/>
        </p:nvSpPr>
        <p:spPr>
          <a:xfrm>
            <a:off x="3563888" y="5518520"/>
            <a:ext cx="2448272" cy="1078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dirty="0">
                <a:solidFill>
                  <a:schemeClr val="tx1"/>
                </a:solidFill>
              </a:rPr>
              <a:t>Elegir métodos de monitorización</a:t>
            </a:r>
          </a:p>
        </p:txBody>
      </p:sp>
      <p:sp>
        <p:nvSpPr>
          <p:cNvPr id="7" name="Rounded Rectangle 6"/>
          <p:cNvSpPr/>
          <p:nvPr/>
        </p:nvSpPr>
        <p:spPr>
          <a:xfrm>
            <a:off x="3491880" y="4053244"/>
            <a:ext cx="2447907" cy="110394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dirty="0">
                <a:solidFill>
                  <a:schemeClr val="tx1"/>
                </a:solidFill>
              </a:rPr>
              <a:t>Establecer vectores de </a:t>
            </a:r>
            <a:r>
              <a:rPr lang="es-ES_tradnl" dirty="0" err="1">
                <a:solidFill>
                  <a:schemeClr val="tx1"/>
                </a:solidFill>
              </a:rPr>
              <a:t>radionucleidos</a:t>
            </a:r>
            <a:endParaRPr lang="es-ES_tradnl" dirty="0">
              <a:solidFill>
                <a:schemeClr val="tx1"/>
              </a:solidFill>
            </a:endParaRPr>
          </a:p>
        </p:txBody>
      </p:sp>
      <p:cxnSp>
        <p:nvCxnSpPr>
          <p:cNvPr id="9" name="Straight Arrow Connector 8"/>
          <p:cNvCxnSpPr/>
          <p:nvPr/>
        </p:nvCxnSpPr>
        <p:spPr>
          <a:xfrm flipH="1">
            <a:off x="4727749" y="2255838"/>
            <a:ext cx="11112" cy="381000"/>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727749" y="3697288"/>
            <a:ext cx="11112" cy="379412"/>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788024" y="5156200"/>
            <a:ext cx="0" cy="379413"/>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pPr>
              <a:defRPr/>
            </a:pPr>
            <a:fld id="{059191E2-DBF8-4B1C-974D-F0B42C0923B7}" type="slidenum">
              <a:rPr lang="es-ES_tradnl" smtClean="0">
                <a:solidFill>
                  <a:schemeClr val="tx1"/>
                </a:solidFill>
              </a:rPr>
              <a:pPr>
                <a:defRPr/>
              </a:pPr>
              <a:t>4</a:t>
            </a:fld>
            <a:endParaRPr lang="es-ES_tradnl" dirty="0">
              <a:solidFill>
                <a:schemeClr val="tx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82575" y="98425"/>
            <a:ext cx="8534400" cy="762000"/>
          </a:xfrm>
        </p:spPr>
        <p:txBody>
          <a:bodyPr/>
          <a:lstStyle/>
          <a:p>
            <a:r>
              <a:rPr lang="es-ES_tradnl" altLang="en-US" sz="2800" dirty="0"/>
              <a:t>Ubicación de los monitores de aire</a:t>
            </a:r>
            <a:endParaRPr lang="en-US" altLang="en-US" sz="2800" dirty="0"/>
          </a:p>
        </p:txBody>
      </p:sp>
      <p:sp>
        <p:nvSpPr>
          <p:cNvPr id="5" name="Rectangle 3"/>
          <p:cNvSpPr>
            <a:spLocks noGrp="1" noChangeArrowheads="1"/>
          </p:cNvSpPr>
          <p:nvPr>
            <p:ph idx="1"/>
          </p:nvPr>
        </p:nvSpPr>
        <p:spPr>
          <a:xfrm>
            <a:off x="251520" y="1124744"/>
            <a:ext cx="8593137" cy="3888432"/>
          </a:xfrm>
        </p:spPr>
        <p:txBody>
          <a:bodyPr/>
          <a:lstStyle/>
          <a:p>
            <a:pPr algn="just"/>
            <a:r>
              <a:rPr lang="es-ES_tradnl" sz="2400" dirty="0"/>
              <a:t>Concentraciones de materiales radiactivos en el aire varían ampliamente en el espacio y el tiempo.</a:t>
            </a:r>
          </a:p>
          <a:p>
            <a:pPr algn="just"/>
            <a:endParaRPr lang="es-ES_tradnl" sz="2400" dirty="0"/>
          </a:p>
          <a:p>
            <a:pPr algn="just"/>
            <a:r>
              <a:rPr lang="es-ES_tradnl" sz="2400" dirty="0"/>
              <a:t>Deberían realizarse estudios de las corrientes de aire para identificar la mejor ubicación del muestreador.</a:t>
            </a:r>
          </a:p>
          <a:p>
            <a:pPr algn="just"/>
            <a:endParaRPr lang="es-ES_tradnl" sz="2400" dirty="0"/>
          </a:p>
          <a:p>
            <a:r>
              <a:rPr lang="es-ES_tradnl" sz="2400" dirty="0"/>
              <a:t>Las muestras de aire deben recolectarse colocando el monitor en un punto cercano a la fuente, en la dirección en que sopla el viento (con viento a favor), para que la medición sea mas efectiva</a:t>
            </a:r>
            <a:r>
              <a:rPr lang="es-ES_tradnl" sz="2400" dirty="0" smtClean="0"/>
              <a:t>. Para </a:t>
            </a:r>
            <a:r>
              <a:rPr lang="es-ES_tradnl" sz="2400" dirty="0"/>
              <a:t>medir la incorporación de los trabajadores, este punto debe estar en zonas de respiración. </a:t>
            </a:r>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40</a:t>
            </a:fld>
            <a:endParaRPr lang="en-US"/>
          </a:p>
        </p:txBody>
      </p:sp>
    </p:spTree>
    <p:extLst>
      <p:ext uri="{BB962C8B-B14F-4D97-AF65-F5344CB8AC3E}">
        <p14:creationId xmlns:p14="http://schemas.microsoft.com/office/powerpoint/2010/main" val="22572062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82575" y="98425"/>
            <a:ext cx="8534400" cy="762000"/>
          </a:xfrm>
        </p:spPr>
        <p:txBody>
          <a:bodyPr/>
          <a:lstStyle/>
          <a:p>
            <a:r>
              <a:rPr lang="es-ES_tradnl" altLang="en-US" sz="2800" dirty="0"/>
              <a:t>Ubicación de los monitores de aire</a:t>
            </a:r>
            <a:endParaRPr lang="en-US" altLang="en-US" sz="2800" dirty="0"/>
          </a:p>
        </p:txBody>
      </p:sp>
      <p:sp>
        <p:nvSpPr>
          <p:cNvPr id="5" name="Rectangle 3"/>
          <p:cNvSpPr>
            <a:spLocks noGrp="1" noChangeArrowheads="1"/>
          </p:cNvSpPr>
          <p:nvPr>
            <p:ph idx="1"/>
          </p:nvPr>
        </p:nvSpPr>
        <p:spPr>
          <a:xfrm>
            <a:off x="251520" y="1052736"/>
            <a:ext cx="8593137" cy="4827587"/>
          </a:xfrm>
        </p:spPr>
        <p:txBody>
          <a:bodyPr/>
          <a:lstStyle/>
          <a:p>
            <a:pPr algn="just"/>
            <a:endParaRPr lang="en-GB" altLang="en-US" sz="2400" dirty="0"/>
          </a:p>
          <a:p>
            <a:pPr algn="just"/>
            <a:r>
              <a:rPr lang="es-ES_tradnl" sz="2400" dirty="0"/>
              <a:t>Para comprobar la efectividad de la contención, el monitor de aire debe colocarse cerca del punto de liberación.</a:t>
            </a:r>
          </a:p>
          <a:p>
            <a:pPr algn="just"/>
            <a:endParaRPr lang="en-GB" altLang="en-US" sz="2400" dirty="0"/>
          </a:p>
          <a:p>
            <a:pPr algn="just"/>
            <a:r>
              <a:rPr lang="es-ES_tradnl" sz="2400" dirty="0"/>
              <a:t>Para medir la incorporación de trabajadores, el monitor de aire debe colocarse en la zona de respiración.</a:t>
            </a:r>
            <a:endParaRPr lang="en-GB" altLang="en-US" sz="24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41</a:t>
            </a:fld>
            <a:endParaRPr lang="en-US"/>
          </a:p>
        </p:txBody>
      </p:sp>
    </p:spTree>
    <p:extLst>
      <p:ext uri="{BB962C8B-B14F-4D97-AF65-F5344CB8AC3E}">
        <p14:creationId xmlns:p14="http://schemas.microsoft.com/office/powerpoint/2010/main" val="25421618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p:txBody>
          <a:bodyPr/>
          <a:lstStyle/>
          <a:p>
            <a:r>
              <a:rPr lang="es-ES_tradnl" altLang="en-US" sz="2800" dirty="0"/>
              <a:t>Ubicación de los monitores de aire</a:t>
            </a:r>
            <a:endParaRPr lang="en-US" altLang="en-US" sz="2800" dirty="0">
              <a:solidFill>
                <a:srgbClr val="FF0000"/>
              </a:solidFill>
            </a:endParaRPr>
          </a:p>
        </p:txBody>
      </p:sp>
      <p:sp>
        <p:nvSpPr>
          <p:cNvPr id="6147" name="Rectangle 3"/>
          <p:cNvSpPr>
            <a:spLocks noGrp="1" noChangeArrowheads="1"/>
          </p:cNvSpPr>
          <p:nvPr>
            <p:ph idx="1"/>
          </p:nvPr>
        </p:nvSpPr>
        <p:spPr>
          <a:xfrm>
            <a:off x="250825" y="1268413"/>
            <a:ext cx="8593138" cy="4572000"/>
          </a:xfrm>
        </p:spPr>
        <p:txBody>
          <a:bodyPr/>
          <a:lstStyle/>
          <a:p>
            <a:pPr marL="0" indent="0">
              <a:spcBef>
                <a:spcPts val="0"/>
              </a:spcBef>
              <a:buFontTx/>
              <a:buNone/>
              <a:defRPr/>
            </a:pPr>
            <a:endParaRPr lang="en-US" altLang="en-US" sz="2200" dirty="0"/>
          </a:p>
          <a:p>
            <a:pPr algn="just">
              <a:spcBef>
                <a:spcPts val="0"/>
              </a:spcBef>
              <a:buFontTx/>
              <a:buNone/>
              <a:defRPr/>
            </a:pPr>
            <a:endParaRPr lang="en-US" altLang="en-US" sz="2200" dirty="0"/>
          </a:p>
          <a:p>
            <a:pPr algn="just">
              <a:spcBef>
                <a:spcPts val="0"/>
              </a:spcBef>
              <a:defRPr/>
            </a:pPr>
            <a:endParaRPr lang="en-US" altLang="en-US" sz="22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42</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60768309"/>
              </p:ext>
            </p:extLst>
          </p:nvPr>
        </p:nvGraphicFramePr>
        <p:xfrm>
          <a:off x="395536" y="1268760"/>
          <a:ext cx="8352927" cy="4854758"/>
        </p:xfrm>
        <a:graphic>
          <a:graphicData uri="http://schemas.openxmlformats.org/drawingml/2006/table">
            <a:tbl>
              <a:tblPr firstRow="1" bandRow="1">
                <a:tableStyleId>{AF606853-7671-496A-8E4F-DF71F8EC918B}</a:tableStyleId>
              </a:tblPr>
              <a:tblGrid>
                <a:gridCol w="2784309">
                  <a:extLst>
                    <a:ext uri="{9D8B030D-6E8A-4147-A177-3AD203B41FA5}">
                      <a16:colId xmlns="" xmlns:a16="http://schemas.microsoft.com/office/drawing/2014/main" val="20000"/>
                    </a:ext>
                  </a:extLst>
                </a:gridCol>
                <a:gridCol w="2784309">
                  <a:extLst>
                    <a:ext uri="{9D8B030D-6E8A-4147-A177-3AD203B41FA5}">
                      <a16:colId xmlns="" xmlns:a16="http://schemas.microsoft.com/office/drawing/2014/main" val="20001"/>
                    </a:ext>
                  </a:extLst>
                </a:gridCol>
                <a:gridCol w="2784309">
                  <a:extLst>
                    <a:ext uri="{9D8B030D-6E8A-4147-A177-3AD203B41FA5}">
                      <a16:colId xmlns="" xmlns:a16="http://schemas.microsoft.com/office/drawing/2014/main" val="20002"/>
                    </a:ext>
                  </a:extLst>
                </a:gridCol>
              </a:tblGrid>
              <a:tr h="504056">
                <a:tc gridSpan="3">
                  <a:txBody>
                    <a:bodyPr/>
                    <a:lstStyle/>
                    <a:p>
                      <a:pPr algn="ctr" hangingPunct="0">
                        <a:spcAft>
                          <a:spcPts val="0"/>
                        </a:spcAft>
                      </a:pPr>
                      <a:r>
                        <a:rPr lang="es-ES_tradnl" sz="1600" strike="sngStrike" dirty="0">
                          <a:solidFill>
                            <a:srgbClr val="FF0000"/>
                          </a:solidFill>
                          <a:effectLst/>
                        </a:rPr>
                        <a:t>MÉRITOS</a:t>
                      </a:r>
                      <a:r>
                        <a:rPr lang="es-ES_tradnl" sz="1600" strike="sngStrike" dirty="0">
                          <a:effectLst/>
                        </a:rPr>
                        <a:t> </a:t>
                      </a:r>
                      <a:r>
                        <a:rPr lang="es-ES_tradnl" sz="1600" strike="sngStrike" dirty="0">
                          <a:solidFill>
                            <a:srgbClr val="FF0000"/>
                          </a:solidFill>
                          <a:effectLst/>
                        </a:rPr>
                        <a:t>RELATIVOS</a:t>
                      </a:r>
                      <a:r>
                        <a:rPr lang="es-ES_tradnl" sz="1600" dirty="0">
                          <a:solidFill>
                            <a:srgbClr val="FF0000"/>
                          </a:solidFill>
                          <a:effectLst/>
                        </a:rPr>
                        <a:t> (CARACTERÍSTICAS RELATIVAS) </a:t>
                      </a:r>
                      <a:r>
                        <a:rPr lang="es-ES_tradnl" sz="1600" dirty="0">
                          <a:effectLst/>
                        </a:rPr>
                        <a:t>DE LAS </a:t>
                      </a:r>
                      <a:r>
                        <a:rPr lang="es-ES_tradnl" sz="1600" strike="sngStrike" dirty="0">
                          <a:solidFill>
                            <a:srgbClr val="FF0000"/>
                          </a:solidFill>
                          <a:effectLst/>
                        </a:rPr>
                        <a:t>LOCALIZACIONES</a:t>
                      </a:r>
                      <a:r>
                        <a:rPr lang="es-ES_tradnl" sz="1600" dirty="0">
                          <a:solidFill>
                            <a:srgbClr val="FF0000"/>
                          </a:solidFill>
                          <a:effectLst/>
                        </a:rPr>
                        <a:t> (POSICIONES)</a:t>
                      </a:r>
                      <a:r>
                        <a:rPr lang="es-ES_tradnl" sz="1600" dirty="0">
                          <a:effectLst/>
                        </a:rPr>
                        <a:t> DEL MUESTREADOR DE AIRE</a:t>
                      </a:r>
                      <a:endParaRPr lang="en-GB" sz="1600" dirty="0">
                        <a:solidFill>
                          <a:schemeClr val="tx1"/>
                        </a:solidFill>
                        <a:effectLst/>
                        <a:latin typeface="Times New Roman"/>
                        <a:ea typeface="Times New Roman"/>
                      </a:endParaRPr>
                    </a:p>
                  </a:txBody>
                  <a:tcPr/>
                </a:tc>
                <a:tc hMerge="1">
                  <a:txBody>
                    <a:bodyPr/>
                    <a:lstStyle/>
                    <a:p>
                      <a:pPr algn="ctr" hangingPunct="0">
                        <a:spcAft>
                          <a:spcPts val="0"/>
                        </a:spcAft>
                      </a:pPr>
                      <a:endParaRPr lang="en-GB" sz="1200" dirty="0">
                        <a:effectLst/>
                        <a:latin typeface="Times New Roman"/>
                        <a:ea typeface="Times New Roman"/>
                      </a:endParaRPr>
                    </a:p>
                  </a:txBody>
                  <a:tcPr marL="68580" marR="68580" marT="0" marB="0"/>
                </a:tc>
                <a:tc hMerge="1">
                  <a:txBody>
                    <a:bodyPr/>
                    <a:lstStyle/>
                    <a:p>
                      <a:endParaRPr lang="en-GB"/>
                    </a:p>
                  </a:txBody>
                  <a:tcPr/>
                </a:tc>
                <a:extLst>
                  <a:ext uri="{0D108BD9-81ED-4DB2-BD59-A6C34878D82A}">
                    <a16:rowId xmlns="" xmlns:a16="http://schemas.microsoft.com/office/drawing/2014/main" val="10000"/>
                  </a:ext>
                </a:extLst>
              </a:tr>
              <a:tr h="500967">
                <a:tc gridSpan="3">
                  <a:txBody>
                    <a:bodyPr/>
                    <a:lstStyle/>
                    <a:p>
                      <a:pPr algn="ctr" hangingPunct="0">
                        <a:spcAft>
                          <a:spcPts val="0"/>
                        </a:spcAft>
                      </a:pPr>
                      <a:r>
                        <a:rPr lang="es-ES_tradnl" sz="1800" noProof="0" dirty="0">
                          <a:effectLst/>
                        </a:rPr>
                        <a:t>                                        </a:t>
                      </a:r>
                      <a:r>
                        <a:rPr lang="es-ES_tradnl" sz="1800" b="0" i="0" kern="1200" noProof="0" dirty="0">
                          <a:solidFill>
                            <a:schemeClr val="lt1"/>
                          </a:solidFill>
                          <a:effectLst/>
                          <a:latin typeface="+mn-lt"/>
                          <a:ea typeface="+mn-ea"/>
                          <a:cs typeface="+mn-cs"/>
                        </a:rPr>
                        <a:t>Ubicación del muestreador de aire</a:t>
                      </a:r>
                      <a:endParaRPr lang="es-ES_tradnl" sz="1800" b="1" noProof="0" dirty="0">
                        <a:solidFill>
                          <a:schemeClr val="tx1"/>
                        </a:solidFill>
                        <a:effectLst/>
                        <a:latin typeface="Times New Roman"/>
                        <a:ea typeface="Times New Roman"/>
                      </a:endParaRPr>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10001"/>
                  </a:ext>
                </a:extLst>
              </a:tr>
              <a:tr h="639294">
                <a:tc>
                  <a:txBody>
                    <a:bodyPr/>
                    <a:lstStyle/>
                    <a:p>
                      <a:endParaRPr lang="es-ES_tradnl" sz="1800" noProof="0" dirty="0"/>
                    </a:p>
                  </a:txBody>
                  <a:tcPr/>
                </a:tc>
                <a:tc>
                  <a:txBody>
                    <a:bodyPr/>
                    <a:lstStyle/>
                    <a:p>
                      <a:pPr algn="ctr" hangingPunct="0">
                        <a:spcAft>
                          <a:spcPts val="0"/>
                        </a:spcAft>
                      </a:pPr>
                      <a:r>
                        <a:rPr lang="es-ES_tradnl" sz="1600" b="0" i="0" kern="1200" noProof="0" dirty="0">
                          <a:solidFill>
                            <a:schemeClr val="lt1"/>
                          </a:solidFill>
                          <a:effectLst/>
                          <a:latin typeface="+mn-lt"/>
                          <a:ea typeface="+mn-ea"/>
                          <a:cs typeface="+mn-cs"/>
                        </a:rPr>
                        <a:t>Cerca del punto de liberación</a:t>
                      </a:r>
                      <a:endParaRPr lang="es-ES_tradnl" sz="1600" noProof="0" dirty="0">
                        <a:effectLst/>
                        <a:latin typeface="Times New Roman"/>
                        <a:ea typeface="Times New Roman"/>
                      </a:endParaRPr>
                    </a:p>
                  </a:txBody>
                  <a:tcPr marL="68580" marR="68580" marT="0" marB="0"/>
                </a:tc>
                <a:tc>
                  <a:txBody>
                    <a:bodyPr/>
                    <a:lstStyle/>
                    <a:p>
                      <a:pPr algn="ctr" hangingPunct="0">
                        <a:spcAft>
                          <a:spcPts val="0"/>
                        </a:spcAft>
                      </a:pPr>
                      <a:r>
                        <a:rPr lang="es-ES_tradnl" sz="1600" b="0" i="0" kern="1200" noProof="0" dirty="0">
                          <a:solidFill>
                            <a:schemeClr val="lt1"/>
                          </a:solidFill>
                          <a:effectLst/>
                          <a:latin typeface="+mn-lt"/>
                          <a:ea typeface="+mn-ea"/>
                          <a:cs typeface="+mn-cs"/>
                        </a:rPr>
                        <a:t>Lejos del punto de liberación (En la  ventilación de extracción)</a:t>
                      </a:r>
                      <a:endParaRPr lang="es-ES_tradnl" sz="1600" noProof="0" dirty="0">
                        <a:effectLst/>
                        <a:latin typeface="Times New Roman"/>
                        <a:ea typeface="Times New Roman"/>
                      </a:endParaRPr>
                    </a:p>
                  </a:txBody>
                  <a:tcPr marL="68580" marR="68580" marT="0" marB="0"/>
                </a:tc>
                <a:extLst>
                  <a:ext uri="{0D108BD9-81ED-4DB2-BD59-A6C34878D82A}">
                    <a16:rowId xmlns="" xmlns:a16="http://schemas.microsoft.com/office/drawing/2014/main" val="10002"/>
                  </a:ext>
                </a:extLst>
              </a:tr>
              <a:tr h="290632">
                <a:tc>
                  <a:txBody>
                    <a:bodyPr/>
                    <a:lstStyle/>
                    <a:p>
                      <a:pPr algn="just" hangingPunct="0">
                        <a:spcAft>
                          <a:spcPts val="0"/>
                        </a:spcAft>
                      </a:pPr>
                      <a:r>
                        <a:rPr lang="es-ES_tradnl" sz="1600" b="0" i="0" kern="1200" noProof="0" dirty="0">
                          <a:solidFill>
                            <a:schemeClr val="lt1"/>
                          </a:solidFill>
                          <a:effectLst/>
                          <a:latin typeface="+mn-lt"/>
                          <a:ea typeface="+mn-ea"/>
                          <a:cs typeface="+mn-cs"/>
                        </a:rPr>
                        <a:t>Dilución</a:t>
                      </a:r>
                      <a:endParaRPr lang="es-ES_tradnl" sz="1600" noProof="0" dirty="0">
                        <a:effectLst/>
                        <a:latin typeface="+mn-lt"/>
                        <a:ea typeface="Times New Roman"/>
                      </a:endParaRPr>
                    </a:p>
                  </a:txBody>
                  <a:tcPr marL="68580" marR="68580" marT="0" marB="0"/>
                </a:tc>
                <a:tc>
                  <a:txBody>
                    <a:bodyPr/>
                    <a:lstStyle/>
                    <a:p>
                      <a:pPr algn="ctr" hangingPunct="0">
                        <a:spcAft>
                          <a:spcPts val="0"/>
                        </a:spcAft>
                      </a:pPr>
                      <a:r>
                        <a:rPr lang="es-ES_tradnl" sz="1600" b="0" i="0" kern="1200" noProof="0" dirty="0">
                          <a:solidFill>
                            <a:schemeClr val="lt1"/>
                          </a:solidFill>
                          <a:effectLst/>
                          <a:latin typeface="+mn-lt"/>
                          <a:ea typeface="+mn-ea"/>
                          <a:cs typeface="+mn-cs"/>
                        </a:rPr>
                        <a:t>baja</a:t>
                      </a:r>
                      <a:endParaRPr lang="es-ES_tradnl" sz="1600" noProof="0" dirty="0">
                        <a:effectLst/>
                        <a:latin typeface="+mn-lt"/>
                        <a:ea typeface="Times New Roman"/>
                      </a:endParaRPr>
                    </a:p>
                  </a:txBody>
                  <a:tcPr marL="68580" marR="68580" marT="0" marB="0"/>
                </a:tc>
                <a:tc>
                  <a:txBody>
                    <a:bodyPr/>
                    <a:lstStyle/>
                    <a:p>
                      <a:pPr algn="ctr" hangingPunct="0">
                        <a:spcAft>
                          <a:spcPts val="0"/>
                        </a:spcAft>
                      </a:pPr>
                      <a:r>
                        <a:rPr lang="es-ES_tradnl" sz="1600" b="0" i="0" kern="1200" noProof="0" dirty="0">
                          <a:solidFill>
                            <a:schemeClr val="lt1"/>
                          </a:solidFill>
                          <a:effectLst/>
                          <a:latin typeface="+mn-lt"/>
                          <a:ea typeface="+mn-ea"/>
                          <a:cs typeface="+mn-cs"/>
                        </a:rPr>
                        <a:t>alta</a:t>
                      </a:r>
                      <a:endParaRPr lang="es-ES_tradnl" sz="1600" noProof="0" dirty="0">
                        <a:effectLst/>
                        <a:latin typeface="+mn-lt"/>
                        <a:ea typeface="Times New Roman"/>
                      </a:endParaRPr>
                    </a:p>
                  </a:txBody>
                  <a:tcPr marL="68580" marR="68580" marT="0" marB="0"/>
                </a:tc>
                <a:extLst>
                  <a:ext uri="{0D108BD9-81ED-4DB2-BD59-A6C34878D82A}">
                    <a16:rowId xmlns="" xmlns:a16="http://schemas.microsoft.com/office/drawing/2014/main" val="10003"/>
                  </a:ext>
                </a:extLst>
              </a:tr>
              <a:tr h="417880">
                <a:tc>
                  <a:txBody>
                    <a:bodyPr/>
                    <a:lstStyle/>
                    <a:p>
                      <a:pPr algn="just" hangingPunct="0">
                        <a:spcAft>
                          <a:spcPts val="0"/>
                        </a:spcAft>
                      </a:pPr>
                      <a:r>
                        <a:rPr lang="es-ES_tradnl" sz="1600" b="0" i="0" kern="1200" noProof="0" dirty="0">
                          <a:solidFill>
                            <a:schemeClr val="lt1"/>
                          </a:solidFill>
                          <a:effectLst/>
                          <a:latin typeface="+mn-lt"/>
                          <a:ea typeface="+mn-ea"/>
                          <a:cs typeface="+mn-cs"/>
                        </a:rPr>
                        <a:t>Ajuste de la alarma del monitor de aire</a:t>
                      </a:r>
                      <a:endParaRPr lang="es-ES_tradnl" sz="1600" noProof="0" dirty="0">
                        <a:effectLst/>
                        <a:latin typeface="+mn-lt"/>
                        <a:ea typeface="Times New Roman"/>
                      </a:endParaRPr>
                    </a:p>
                  </a:txBody>
                  <a:tcPr marL="68580" marR="68580" marT="0" marB="0"/>
                </a:tc>
                <a:tc>
                  <a:txBody>
                    <a:bodyPr/>
                    <a:lstStyle/>
                    <a:p>
                      <a:pPr algn="ctr" hangingPunct="0">
                        <a:spcAft>
                          <a:spcPts val="0"/>
                        </a:spcAft>
                      </a:pPr>
                      <a:r>
                        <a:rPr lang="es-ES_tradnl" sz="1600" b="0" i="0" kern="1200" noProof="0" dirty="0">
                          <a:solidFill>
                            <a:schemeClr val="lt1"/>
                          </a:solidFill>
                          <a:effectLst/>
                          <a:latin typeface="+mn-lt"/>
                          <a:ea typeface="+mn-ea"/>
                          <a:cs typeface="+mn-cs"/>
                        </a:rPr>
                        <a:t>Puede ser más alto</a:t>
                      </a:r>
                      <a:endParaRPr lang="es-ES_tradnl" sz="1600" noProof="0" dirty="0">
                        <a:effectLst/>
                        <a:latin typeface="+mn-lt"/>
                        <a:ea typeface="Times New Roman"/>
                      </a:endParaRPr>
                    </a:p>
                  </a:txBody>
                  <a:tcPr marL="68580" marR="68580" marT="0" marB="0"/>
                </a:tc>
                <a:tc>
                  <a:txBody>
                    <a:bodyPr/>
                    <a:lstStyle/>
                    <a:p>
                      <a:pPr algn="ctr" hangingPunct="0">
                        <a:spcAft>
                          <a:spcPts val="0"/>
                        </a:spcAft>
                      </a:pPr>
                      <a:r>
                        <a:rPr lang="es-ES_tradnl" sz="1600" b="0" i="0" kern="1200" noProof="0" dirty="0">
                          <a:solidFill>
                            <a:schemeClr val="lt1"/>
                          </a:solidFill>
                          <a:effectLst/>
                          <a:latin typeface="+mn-lt"/>
                          <a:ea typeface="+mn-ea"/>
                          <a:cs typeface="+mn-cs"/>
                        </a:rPr>
                        <a:t>Debe ajustarse bajo</a:t>
                      </a:r>
                      <a:endParaRPr lang="es-ES_tradnl" sz="1600" noProof="0" dirty="0">
                        <a:effectLst/>
                        <a:latin typeface="+mn-lt"/>
                        <a:ea typeface="Times New Roman"/>
                      </a:endParaRPr>
                    </a:p>
                  </a:txBody>
                  <a:tcPr marL="68580" marR="68580" marT="0" marB="0"/>
                </a:tc>
                <a:extLst>
                  <a:ext uri="{0D108BD9-81ED-4DB2-BD59-A6C34878D82A}">
                    <a16:rowId xmlns="" xmlns:a16="http://schemas.microsoft.com/office/drawing/2014/main" val="10004"/>
                  </a:ext>
                </a:extLst>
              </a:tr>
              <a:tr h="428470">
                <a:tc>
                  <a:txBody>
                    <a:bodyPr/>
                    <a:lstStyle/>
                    <a:p>
                      <a:pPr algn="just" hangingPunct="0">
                        <a:spcAft>
                          <a:spcPts val="0"/>
                        </a:spcAft>
                      </a:pPr>
                      <a:r>
                        <a:rPr lang="es-ES_tradnl" sz="1600" b="0" i="0" kern="1200" noProof="0" dirty="0">
                          <a:solidFill>
                            <a:schemeClr val="lt1"/>
                          </a:solidFill>
                          <a:effectLst/>
                          <a:latin typeface="+mn-lt"/>
                          <a:ea typeface="+mn-ea"/>
                          <a:cs typeface="+mn-cs"/>
                        </a:rPr>
                        <a:t>Concentración del penacho (pluma)</a:t>
                      </a:r>
                      <a:endParaRPr lang="es-ES_tradnl" sz="1600" noProof="0" dirty="0">
                        <a:effectLst/>
                        <a:latin typeface="+mn-lt"/>
                        <a:ea typeface="Times New Roman"/>
                      </a:endParaRPr>
                    </a:p>
                  </a:txBody>
                  <a:tcPr marL="68580" marR="68580" marT="0" marB="0"/>
                </a:tc>
                <a:tc>
                  <a:txBody>
                    <a:bodyPr/>
                    <a:lstStyle/>
                    <a:p>
                      <a:pPr algn="ctr" hangingPunct="0">
                        <a:spcAft>
                          <a:spcPts val="0"/>
                        </a:spcAft>
                      </a:pPr>
                      <a:r>
                        <a:rPr lang="es-ES_tradnl" sz="1600" b="0" i="0" kern="1200" noProof="0" dirty="0">
                          <a:solidFill>
                            <a:schemeClr val="lt1"/>
                          </a:solidFill>
                          <a:effectLst/>
                          <a:latin typeface="+mn-lt"/>
                          <a:ea typeface="+mn-ea"/>
                          <a:cs typeface="+mn-cs"/>
                        </a:rPr>
                        <a:t>alta</a:t>
                      </a:r>
                      <a:endParaRPr lang="es-ES_tradnl" sz="1600" noProof="0" dirty="0">
                        <a:effectLst/>
                        <a:latin typeface="+mn-lt"/>
                        <a:ea typeface="Times New Roman"/>
                      </a:endParaRPr>
                    </a:p>
                  </a:txBody>
                  <a:tcPr marL="68580" marR="68580" marT="0" marB="0"/>
                </a:tc>
                <a:tc>
                  <a:txBody>
                    <a:bodyPr/>
                    <a:lstStyle/>
                    <a:p>
                      <a:pPr algn="ctr" hangingPunct="0">
                        <a:spcAft>
                          <a:spcPts val="0"/>
                        </a:spcAft>
                      </a:pPr>
                      <a:r>
                        <a:rPr lang="es-ES_tradnl" sz="1600" b="0" i="0" kern="1200" noProof="0" dirty="0">
                          <a:solidFill>
                            <a:schemeClr val="lt1"/>
                          </a:solidFill>
                          <a:effectLst/>
                          <a:latin typeface="+mn-lt"/>
                          <a:ea typeface="+mn-ea"/>
                          <a:cs typeface="+mn-cs"/>
                        </a:rPr>
                        <a:t>baja</a:t>
                      </a:r>
                      <a:endParaRPr lang="es-ES_tradnl" sz="1600" noProof="0" dirty="0">
                        <a:effectLst/>
                        <a:latin typeface="+mn-lt"/>
                        <a:ea typeface="Times New Roman"/>
                      </a:endParaRPr>
                    </a:p>
                  </a:txBody>
                  <a:tcPr marL="68580" marR="68580" marT="0" marB="0"/>
                </a:tc>
                <a:extLst>
                  <a:ext uri="{0D108BD9-81ED-4DB2-BD59-A6C34878D82A}">
                    <a16:rowId xmlns="" xmlns:a16="http://schemas.microsoft.com/office/drawing/2014/main" val="10005"/>
                  </a:ext>
                </a:extLst>
              </a:tr>
              <a:tr h="360040">
                <a:tc>
                  <a:txBody>
                    <a:bodyPr/>
                    <a:lstStyle/>
                    <a:p>
                      <a:pPr algn="just" hangingPunct="0">
                        <a:spcAft>
                          <a:spcPts val="0"/>
                        </a:spcAft>
                      </a:pPr>
                      <a:r>
                        <a:rPr lang="es-ES_tradnl" sz="1600" b="0" i="0" kern="1200" noProof="0" dirty="0">
                          <a:solidFill>
                            <a:schemeClr val="lt1"/>
                          </a:solidFill>
                          <a:effectLst/>
                          <a:latin typeface="+mn-lt"/>
                          <a:ea typeface="+mn-ea"/>
                          <a:cs typeface="+mn-cs"/>
                        </a:rPr>
                        <a:t>Tiempo de respuesta de la alarma</a:t>
                      </a:r>
                      <a:endParaRPr lang="es-ES_tradnl" sz="1600" noProof="0" dirty="0">
                        <a:effectLst/>
                        <a:latin typeface="+mn-lt"/>
                        <a:ea typeface="Times New Roman"/>
                      </a:endParaRPr>
                    </a:p>
                  </a:txBody>
                  <a:tcPr marL="68580" marR="68580" marT="0" marB="0"/>
                </a:tc>
                <a:tc>
                  <a:txBody>
                    <a:bodyPr/>
                    <a:lstStyle/>
                    <a:p>
                      <a:pPr algn="ctr" hangingPunct="0">
                        <a:spcAft>
                          <a:spcPts val="0"/>
                        </a:spcAft>
                      </a:pPr>
                      <a:r>
                        <a:rPr lang="es-ES_tradnl" sz="1600" noProof="0" dirty="0">
                          <a:effectLst/>
                          <a:latin typeface="+mn-lt"/>
                        </a:rPr>
                        <a:t>corto (1 min)</a:t>
                      </a:r>
                      <a:endParaRPr lang="es-ES_tradnl" sz="1600" noProof="0" dirty="0">
                        <a:effectLst/>
                        <a:latin typeface="+mn-lt"/>
                        <a:ea typeface="Times New Roman"/>
                      </a:endParaRPr>
                    </a:p>
                  </a:txBody>
                  <a:tcPr marL="68580" marR="68580" marT="0" marB="0"/>
                </a:tc>
                <a:tc>
                  <a:txBody>
                    <a:bodyPr/>
                    <a:lstStyle/>
                    <a:p>
                      <a:pPr algn="ctr" hangingPunct="0">
                        <a:spcAft>
                          <a:spcPts val="0"/>
                        </a:spcAft>
                      </a:pPr>
                      <a:r>
                        <a:rPr lang="es-ES_tradnl" sz="1600" noProof="0" dirty="0">
                          <a:effectLst/>
                          <a:latin typeface="+mn-lt"/>
                        </a:rPr>
                        <a:t>largo (</a:t>
                      </a:r>
                      <a:r>
                        <a:rPr lang="es-ES_tradnl" sz="1600" b="0" i="0" kern="1200" noProof="0" dirty="0">
                          <a:solidFill>
                            <a:schemeClr val="lt1"/>
                          </a:solidFill>
                          <a:effectLst/>
                          <a:latin typeface="+mn-lt"/>
                          <a:ea typeface="+mn-ea"/>
                          <a:cs typeface="+mn-cs"/>
                        </a:rPr>
                        <a:t>Varios minutos</a:t>
                      </a:r>
                      <a:r>
                        <a:rPr lang="es-ES_tradnl" sz="1600" noProof="0" dirty="0">
                          <a:effectLst/>
                          <a:latin typeface="+mn-lt"/>
                        </a:rPr>
                        <a:t>)</a:t>
                      </a:r>
                      <a:endParaRPr lang="es-ES_tradnl" sz="1600" noProof="0" dirty="0">
                        <a:effectLst/>
                        <a:latin typeface="+mn-lt"/>
                        <a:ea typeface="Times New Roman"/>
                      </a:endParaRPr>
                    </a:p>
                  </a:txBody>
                  <a:tcPr marL="68580" marR="68580" marT="0" marB="0"/>
                </a:tc>
                <a:extLst>
                  <a:ext uri="{0D108BD9-81ED-4DB2-BD59-A6C34878D82A}">
                    <a16:rowId xmlns="" xmlns:a16="http://schemas.microsoft.com/office/drawing/2014/main" val="10006"/>
                  </a:ext>
                </a:extLst>
              </a:tr>
              <a:tr h="710326">
                <a:tc>
                  <a:txBody>
                    <a:bodyPr/>
                    <a:lstStyle/>
                    <a:p>
                      <a:pPr algn="just" hangingPunct="0">
                        <a:spcAft>
                          <a:spcPts val="0"/>
                        </a:spcAft>
                      </a:pPr>
                      <a:r>
                        <a:rPr lang="es-ES_tradnl" sz="1600" b="0" i="0" kern="1200" noProof="0" dirty="0">
                          <a:solidFill>
                            <a:schemeClr val="lt1"/>
                          </a:solidFill>
                          <a:effectLst/>
                          <a:latin typeface="+mn-lt"/>
                          <a:ea typeface="+mn-ea"/>
                          <a:cs typeface="+mn-cs"/>
                        </a:rPr>
                        <a:t>Probabilidad de que se detecte la pluma</a:t>
                      </a:r>
                      <a:endParaRPr lang="es-ES_tradnl" sz="1600" noProof="0" dirty="0">
                        <a:effectLst/>
                        <a:latin typeface="+mn-lt"/>
                        <a:ea typeface="Times New Roman"/>
                      </a:endParaRPr>
                    </a:p>
                  </a:txBody>
                  <a:tcPr marL="68580" marR="68580" marT="0" marB="0"/>
                </a:tc>
                <a:tc>
                  <a:txBody>
                    <a:bodyPr/>
                    <a:lstStyle/>
                    <a:p>
                      <a:pPr algn="ctr" hangingPunct="0">
                        <a:spcAft>
                          <a:spcPts val="0"/>
                        </a:spcAft>
                      </a:pPr>
                      <a:r>
                        <a:rPr lang="es-ES_tradnl" sz="1600" b="0" i="0" kern="1200" noProof="0" dirty="0">
                          <a:solidFill>
                            <a:schemeClr val="lt1"/>
                          </a:solidFill>
                          <a:effectLst/>
                          <a:latin typeface="+mn-lt"/>
                          <a:ea typeface="+mn-ea"/>
                          <a:cs typeface="+mn-cs"/>
                        </a:rPr>
                        <a:t>más baja</a:t>
                      </a:r>
                      <a:endParaRPr lang="es-ES_tradnl" sz="1600" noProof="0" dirty="0">
                        <a:effectLst/>
                        <a:latin typeface="+mn-lt"/>
                        <a:ea typeface="Times New Roman"/>
                      </a:endParaRPr>
                    </a:p>
                  </a:txBody>
                  <a:tcPr marL="68580" marR="68580" marT="0" marB="0"/>
                </a:tc>
                <a:tc>
                  <a:txBody>
                    <a:bodyPr/>
                    <a:lstStyle/>
                    <a:p>
                      <a:pPr algn="ctr" hangingPunct="0">
                        <a:spcAft>
                          <a:spcPts val="0"/>
                        </a:spcAft>
                      </a:pPr>
                      <a:r>
                        <a:rPr lang="es-ES_tradnl" sz="1600" b="0" i="0" kern="1200" noProof="0" dirty="0">
                          <a:solidFill>
                            <a:schemeClr val="lt1"/>
                          </a:solidFill>
                          <a:effectLst/>
                          <a:latin typeface="+mn-lt"/>
                          <a:ea typeface="+mn-ea"/>
                          <a:cs typeface="+mn-cs"/>
                        </a:rPr>
                        <a:t>más alta</a:t>
                      </a:r>
                      <a:endParaRPr lang="es-ES_tradnl" sz="1600" noProof="0" dirty="0">
                        <a:effectLst/>
                        <a:latin typeface="+mn-lt"/>
                        <a:ea typeface="Times New Roman"/>
                      </a:endParaRPr>
                    </a:p>
                  </a:txBody>
                  <a:tcPr marL="68580" marR="68580" marT="0" marB="0"/>
                </a:tc>
                <a:extLst>
                  <a:ext uri="{0D108BD9-81ED-4DB2-BD59-A6C34878D82A}">
                    <a16:rowId xmlns="" xmlns:a16="http://schemas.microsoft.com/office/drawing/2014/main" val="10007"/>
                  </a:ext>
                </a:extLst>
              </a:tr>
              <a:tr h="579153">
                <a:tc>
                  <a:txBody>
                    <a:bodyPr/>
                    <a:lstStyle/>
                    <a:p>
                      <a:pPr algn="just" hangingPunct="0">
                        <a:spcAft>
                          <a:spcPts val="0"/>
                        </a:spcAft>
                      </a:pPr>
                      <a:r>
                        <a:rPr lang="es-ES_tradnl" sz="1600" b="0" i="0" kern="1200" noProof="0" dirty="0">
                          <a:solidFill>
                            <a:schemeClr val="lt1"/>
                          </a:solidFill>
                          <a:effectLst/>
                          <a:latin typeface="+mn-lt"/>
                          <a:ea typeface="+mn-ea"/>
                          <a:cs typeface="+mn-cs"/>
                        </a:rPr>
                        <a:t>Nivel de detección</a:t>
                      </a:r>
                      <a:endParaRPr lang="es-ES_tradnl" sz="1600" noProof="0" dirty="0">
                        <a:effectLst/>
                        <a:latin typeface="+mn-lt"/>
                        <a:ea typeface="Times New Roman"/>
                      </a:endParaRPr>
                    </a:p>
                  </a:txBody>
                  <a:tcPr marL="68580" marR="68580" marT="0" marB="0"/>
                </a:tc>
                <a:tc>
                  <a:txBody>
                    <a:bodyPr/>
                    <a:lstStyle/>
                    <a:p>
                      <a:pPr marL="0" marR="0" indent="0" algn="ctr" defTabSz="914400" rtl="0" eaLnBrk="1" fontAlgn="auto" latinLnBrk="0" hangingPunct="0">
                        <a:lnSpc>
                          <a:spcPct val="100000"/>
                        </a:lnSpc>
                        <a:spcBef>
                          <a:spcPts val="0"/>
                        </a:spcBef>
                        <a:spcAft>
                          <a:spcPts val="0"/>
                        </a:spcAft>
                        <a:buClrTx/>
                        <a:buSzTx/>
                        <a:buFontTx/>
                        <a:buNone/>
                        <a:tabLst/>
                        <a:defRPr/>
                      </a:pPr>
                      <a:r>
                        <a:rPr lang="es-ES_tradnl" sz="1600" b="0" i="0" kern="1200" noProof="0" dirty="0">
                          <a:solidFill>
                            <a:schemeClr val="lt1"/>
                          </a:solidFill>
                          <a:effectLst/>
                          <a:latin typeface="+mn-lt"/>
                          <a:ea typeface="+mn-ea"/>
                          <a:cs typeface="+mn-cs"/>
                        </a:rPr>
                        <a:t>bajo</a:t>
                      </a:r>
                      <a:endParaRPr lang="es-ES_tradnl" sz="1600" noProof="0" dirty="0">
                        <a:effectLst/>
                        <a:latin typeface="+mn-lt"/>
                        <a:ea typeface="Times New Roman"/>
                      </a:endParaRPr>
                    </a:p>
                    <a:p>
                      <a:pPr algn="ctr" hangingPunct="0">
                        <a:spcAft>
                          <a:spcPts val="0"/>
                        </a:spcAft>
                      </a:pPr>
                      <a:r>
                        <a:rPr lang="es-ES_tradnl" sz="1600" noProof="0" dirty="0">
                          <a:effectLst/>
                          <a:latin typeface="+mn-lt"/>
                        </a:rPr>
                        <a:t> (bueno)</a:t>
                      </a:r>
                      <a:endParaRPr lang="es-ES_tradnl" sz="1600" noProof="0" dirty="0">
                        <a:effectLst/>
                        <a:latin typeface="+mn-lt"/>
                        <a:ea typeface="Times New Roman"/>
                      </a:endParaRPr>
                    </a:p>
                  </a:txBody>
                  <a:tcPr marL="68580" marR="68580" marT="0" marB="0"/>
                </a:tc>
                <a:tc>
                  <a:txBody>
                    <a:bodyPr/>
                    <a:lstStyle/>
                    <a:p>
                      <a:pPr marL="0" marR="0" indent="0" algn="ctr" defTabSz="914400" rtl="0" eaLnBrk="1" fontAlgn="auto" latinLnBrk="0" hangingPunct="0">
                        <a:lnSpc>
                          <a:spcPct val="100000"/>
                        </a:lnSpc>
                        <a:spcBef>
                          <a:spcPts val="0"/>
                        </a:spcBef>
                        <a:spcAft>
                          <a:spcPts val="0"/>
                        </a:spcAft>
                        <a:buClrTx/>
                        <a:buSzTx/>
                        <a:buFontTx/>
                        <a:buNone/>
                        <a:tabLst/>
                        <a:defRPr/>
                      </a:pPr>
                      <a:r>
                        <a:rPr lang="es-ES_tradnl" sz="1600" b="0" i="0" kern="1200" noProof="0" dirty="0">
                          <a:solidFill>
                            <a:schemeClr val="lt1"/>
                          </a:solidFill>
                          <a:effectLst/>
                          <a:latin typeface="+mn-lt"/>
                          <a:ea typeface="+mn-ea"/>
                          <a:cs typeface="+mn-cs"/>
                        </a:rPr>
                        <a:t>alto</a:t>
                      </a:r>
                      <a:endParaRPr lang="es-ES_tradnl" sz="1600" noProof="0" dirty="0">
                        <a:effectLst/>
                        <a:latin typeface="+mn-lt"/>
                        <a:ea typeface="Times New Roman"/>
                      </a:endParaRPr>
                    </a:p>
                    <a:p>
                      <a:pPr algn="ctr" hangingPunct="0">
                        <a:spcAft>
                          <a:spcPts val="0"/>
                        </a:spcAft>
                      </a:pPr>
                      <a:r>
                        <a:rPr lang="es-ES_tradnl" sz="1600" noProof="0" dirty="0">
                          <a:effectLst/>
                          <a:latin typeface="+mn-lt"/>
                        </a:rPr>
                        <a:t> (malo) </a:t>
                      </a:r>
                      <a:endParaRPr lang="es-ES_tradnl" sz="1600" noProof="0" dirty="0">
                        <a:effectLst/>
                        <a:latin typeface="+mn-lt"/>
                        <a:ea typeface="Times New Roman"/>
                      </a:endParaRPr>
                    </a:p>
                  </a:txBody>
                  <a:tcPr marL="68580" marR="68580" marT="0" marB="0"/>
                </a:tc>
                <a:extLst>
                  <a:ext uri="{0D108BD9-81ED-4DB2-BD59-A6C34878D82A}">
                    <a16:rowId xmlns="" xmlns:a16="http://schemas.microsoft.com/office/drawing/2014/main" val="10008"/>
                  </a:ext>
                </a:extLst>
              </a:tr>
            </a:tbl>
          </a:graphicData>
        </a:graphic>
      </p:graphicFrame>
    </p:spTree>
    <p:extLst>
      <p:ext uri="{BB962C8B-B14F-4D97-AF65-F5344CB8AC3E}">
        <p14:creationId xmlns:p14="http://schemas.microsoft.com/office/powerpoint/2010/main" val="11969170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Number Placeholder 4"/>
          <p:cNvSpPr>
            <a:spLocks noGrp="1"/>
          </p:cNvSpPr>
          <p:nvPr>
            <p:ph type="sldNum" sz="quarter" idx="12"/>
          </p:nvPr>
        </p:nvSpPr>
        <p:spPr>
          <a:xfrm>
            <a:off x="6783388" y="6369050"/>
            <a:ext cx="1676400" cy="293688"/>
          </a:xfrm>
          <a:noFill/>
          <a:ln>
            <a:miter lim="800000"/>
            <a:headEnd/>
            <a:tailEnd/>
          </a:ln>
        </p:spPr>
        <p:txBody>
          <a:bodyPr/>
          <a:lstStyle/>
          <a:p>
            <a:fld id="{28EF1C7D-3D92-4B7A-9368-0CBAFEE15914}" type="slidenum">
              <a:rPr lang="en-US" altLang="en-US" sz="1200" smtClean="0">
                <a:solidFill>
                  <a:srgbClr val="A7A9AC"/>
                </a:solidFill>
                <a:ea typeface="ＭＳ Ｐゴシック" pitchFamily="34" charset="-128"/>
              </a:rPr>
              <a:pPr/>
              <a:t>43</a:t>
            </a:fld>
            <a:endParaRPr lang="en-US" altLang="en-US" sz="1200">
              <a:solidFill>
                <a:srgbClr val="A7A9AC"/>
              </a:solidFill>
              <a:ea typeface="ＭＳ Ｐゴシック" pitchFamily="34" charset="-128"/>
            </a:endParaRPr>
          </a:p>
        </p:txBody>
      </p:sp>
      <p:sp>
        <p:nvSpPr>
          <p:cNvPr id="77826" name="Rectangle 8"/>
          <p:cNvSpPr>
            <a:spLocks noGrp="1" noChangeArrowheads="1"/>
          </p:cNvSpPr>
          <p:nvPr>
            <p:ph type="title"/>
          </p:nvPr>
        </p:nvSpPr>
        <p:spPr/>
        <p:txBody>
          <a:bodyPr/>
          <a:lstStyle/>
          <a:p>
            <a:r>
              <a:rPr lang="en-US" altLang="en-US" sz="2800" dirty="0" err="1"/>
              <a:t>Migración</a:t>
            </a:r>
            <a:r>
              <a:rPr lang="en-US" altLang="en-US" sz="2800" dirty="0"/>
              <a:t> de </a:t>
            </a:r>
            <a:r>
              <a:rPr lang="en-US" altLang="en-US" sz="2800" dirty="0" err="1"/>
              <a:t>actividad</a:t>
            </a:r>
            <a:r>
              <a:rPr lang="en-US" altLang="en-US" sz="2800" dirty="0"/>
              <a:t> </a:t>
            </a:r>
            <a:r>
              <a:rPr lang="en-US" altLang="en-US" sz="2800" dirty="0" err="1"/>
              <a:t>en</a:t>
            </a:r>
            <a:r>
              <a:rPr lang="en-US" altLang="en-US" sz="2800" dirty="0"/>
              <a:t> el </a:t>
            </a:r>
            <a:r>
              <a:rPr lang="en-US" altLang="en-US" sz="2800" dirty="0" err="1"/>
              <a:t>aire</a:t>
            </a:r>
            <a:endParaRPr lang="en-US" altLang="en-US" sz="2800" dirty="0"/>
          </a:p>
        </p:txBody>
      </p:sp>
      <p:pic>
        <p:nvPicPr>
          <p:cNvPr id="77827" name="Picture 4"/>
          <p:cNvPicPr>
            <a:picLocks noGrp="1" noChangeAspect="1" noChangeArrowheads="1"/>
          </p:cNvPicPr>
          <p:nvPr>
            <p:ph sz="half" idx="1"/>
          </p:nvPr>
        </p:nvPicPr>
        <p:blipFill>
          <a:blip r:embed="rId3" cstate="print"/>
          <a:srcRect t="18260" b="25870"/>
          <a:stretch>
            <a:fillRect/>
          </a:stretch>
        </p:blipFill>
        <p:spPr>
          <a:xfrm>
            <a:off x="249069" y="2348880"/>
            <a:ext cx="4114800" cy="3086100"/>
          </a:xfrm>
        </p:spPr>
      </p:pic>
      <p:pic>
        <p:nvPicPr>
          <p:cNvPr id="77828" name="Picture 7"/>
          <p:cNvPicPr>
            <a:picLocks noGrp="1" noChangeAspect="1" noChangeArrowheads="1"/>
          </p:cNvPicPr>
          <p:nvPr>
            <p:ph sz="half" idx="2"/>
          </p:nvPr>
        </p:nvPicPr>
        <p:blipFill>
          <a:blip r:embed="rId4" cstate="print"/>
          <a:srcRect t="17609" b="25000"/>
          <a:stretch>
            <a:fillRect/>
          </a:stretch>
        </p:blipFill>
        <p:spPr>
          <a:xfrm>
            <a:off x="4860032" y="2455862"/>
            <a:ext cx="4011613" cy="3133377"/>
          </a:xfrm>
        </p:spPr>
      </p:pic>
      <p:sp>
        <p:nvSpPr>
          <p:cNvPr id="2" name="Rectangle 1"/>
          <p:cNvSpPr/>
          <p:nvPr/>
        </p:nvSpPr>
        <p:spPr>
          <a:xfrm>
            <a:off x="254241" y="5589240"/>
            <a:ext cx="4104456" cy="461962"/>
          </a:xfrm>
          <a:prstGeom prst="rect">
            <a:avLst/>
          </a:prstGeom>
        </p:spPr>
        <p:txBody>
          <a:bodyPr wrap="square">
            <a:spAutoFit/>
          </a:bodyPr>
          <a:lstStyle/>
          <a:p>
            <a:pPr algn="ctr">
              <a:defRPr/>
            </a:pPr>
            <a:r>
              <a:rPr lang="es-ES_tradnl" altLang="en-US" dirty="0">
                <a:solidFill>
                  <a:schemeClr val="tx2"/>
                </a:solidFill>
                <a:latin typeface="+mj-lt"/>
              </a:rPr>
              <a:t>Sin ventilación</a:t>
            </a:r>
          </a:p>
        </p:txBody>
      </p:sp>
      <p:sp>
        <p:nvSpPr>
          <p:cNvPr id="7" name="Rectangle 6"/>
          <p:cNvSpPr/>
          <p:nvPr/>
        </p:nvSpPr>
        <p:spPr>
          <a:xfrm>
            <a:off x="4860032" y="5589239"/>
            <a:ext cx="4002981" cy="461963"/>
          </a:xfrm>
          <a:prstGeom prst="rect">
            <a:avLst/>
          </a:prstGeom>
        </p:spPr>
        <p:txBody>
          <a:bodyPr wrap="square">
            <a:spAutoFit/>
          </a:bodyPr>
          <a:lstStyle/>
          <a:p>
            <a:pPr algn="ctr">
              <a:defRPr/>
            </a:pPr>
            <a:r>
              <a:rPr lang="en-GB" altLang="en-US" dirty="0">
                <a:solidFill>
                  <a:schemeClr val="tx2"/>
                </a:solidFill>
                <a:latin typeface="+mj-lt"/>
              </a:rPr>
              <a:t>Con </a:t>
            </a:r>
            <a:r>
              <a:rPr lang="en-GB" altLang="en-US" dirty="0" err="1">
                <a:solidFill>
                  <a:schemeClr val="tx2"/>
                </a:solidFill>
                <a:latin typeface="+mj-lt"/>
              </a:rPr>
              <a:t>ventilación</a:t>
            </a:r>
            <a:endParaRPr lang="en-GB" altLang="en-US" dirty="0">
              <a:solidFill>
                <a:schemeClr val="tx2"/>
              </a:solidFill>
              <a:latin typeface="+mj-lt"/>
            </a:endParaRPr>
          </a:p>
        </p:txBody>
      </p:sp>
      <p:sp>
        <p:nvSpPr>
          <p:cNvPr id="8" name="Rectangle 8"/>
          <p:cNvSpPr txBox="1">
            <a:spLocks noChangeArrowheads="1"/>
          </p:cNvSpPr>
          <p:nvPr/>
        </p:nvSpPr>
        <p:spPr bwMode="black">
          <a:xfrm>
            <a:off x="323527" y="1295461"/>
            <a:ext cx="8539485" cy="762000"/>
          </a:xfrm>
          <a:prstGeom prst="rect">
            <a:avLst/>
          </a:prstGeom>
          <a:noFill/>
          <a:ln>
            <a:noFill/>
          </a:ln>
          <a:effectLst/>
          <a:extLst/>
        </p:spPr>
        <p:txBody>
          <a:bodyPr anchor="ctr"/>
          <a:lst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a:lstStyle>
          <a:p>
            <a:pPr>
              <a:defRPr/>
            </a:pPr>
            <a:r>
              <a:rPr lang="es-ES_tradnl" sz="2400" b="0" dirty="0"/>
              <a:t>Transporte aéreo después de 120 segundos de la liberación.</a:t>
            </a:r>
            <a:endParaRPr lang="en-US" altLang="en-US" sz="2400" b="0" kern="0" dirty="0"/>
          </a:p>
        </p:txBody>
      </p:sp>
    </p:spTree>
    <p:extLst>
      <p:ext uri="{BB962C8B-B14F-4D97-AF65-F5344CB8AC3E}">
        <p14:creationId xmlns:p14="http://schemas.microsoft.com/office/powerpoint/2010/main" val="25162484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p:txBody>
          <a:bodyPr/>
          <a:lstStyle/>
          <a:p>
            <a:r>
              <a:rPr lang="es-ES_tradnl" sz="2800" dirty="0"/>
              <a:t>Eficiencia del circuito de muestreo</a:t>
            </a:r>
            <a:endParaRPr lang="en-US" altLang="en-US" sz="2800" dirty="0"/>
          </a:p>
        </p:txBody>
      </p:sp>
      <p:sp>
        <p:nvSpPr>
          <p:cNvPr id="21507" name="Rectangle 4"/>
          <p:cNvSpPr>
            <a:spLocks noGrp="1" noChangeArrowheads="1"/>
          </p:cNvSpPr>
          <p:nvPr>
            <p:ph idx="1"/>
          </p:nvPr>
        </p:nvSpPr>
        <p:spPr>
          <a:xfrm>
            <a:off x="274638" y="1340768"/>
            <a:ext cx="8593137" cy="4572000"/>
          </a:xfrm>
          <a:extLst/>
        </p:spPr>
        <p:txBody>
          <a:bodyPr/>
          <a:lstStyle/>
          <a:p>
            <a:pPr marL="0" indent="0">
              <a:spcBef>
                <a:spcPts val="0"/>
              </a:spcBef>
              <a:buNone/>
              <a:defRPr/>
            </a:pPr>
            <a:r>
              <a:rPr lang="es-ES_tradnl" sz="2400" dirty="0"/>
              <a:t>Si no se puede colocar el monitor en el área, se puede utilizar un circuito de muestreo para transportar los aerosoles, pero es imposible transportar aerosoles en una línea de muestreo sin pérdida, y por lo tanto es necesario:</a:t>
            </a:r>
          </a:p>
          <a:p>
            <a:pPr>
              <a:spcBef>
                <a:spcPts val="0"/>
              </a:spcBef>
              <a:defRPr/>
            </a:pPr>
            <a:endParaRPr lang="es-ES_tradnl" altLang="en-US" sz="2400" dirty="0"/>
          </a:p>
          <a:p>
            <a:pPr lvl="1">
              <a:spcBef>
                <a:spcPts val="0"/>
              </a:spcBef>
              <a:defRPr/>
            </a:pPr>
            <a:r>
              <a:rPr lang="es-ES_tradnl" sz="2400" dirty="0"/>
              <a:t>conocer los diferentes mecanismos de pérdida de partículas y los métodos de reducción de las pérdidas</a:t>
            </a:r>
            <a:r>
              <a:rPr lang="hu-HU" altLang="en-US" sz="2400" dirty="0"/>
              <a:t>;</a:t>
            </a:r>
            <a:endParaRPr lang="pt-BR" altLang="en-US" sz="2400" dirty="0"/>
          </a:p>
          <a:p>
            <a:pPr lvl="1">
              <a:spcBef>
                <a:spcPts val="0"/>
              </a:spcBef>
              <a:defRPr/>
            </a:pPr>
            <a:endParaRPr lang="hu-HU" altLang="en-US" sz="2400" dirty="0"/>
          </a:p>
          <a:p>
            <a:pPr marL="817200" lvl="1" indent="-457200" algn="just">
              <a:spcBef>
                <a:spcPts val="0"/>
              </a:spcBef>
              <a:defRPr/>
            </a:pPr>
            <a:r>
              <a:rPr lang="es-ES_tradnl" sz="2400" dirty="0"/>
              <a:t>optimizar las dimensiones de la tubería de </a:t>
            </a:r>
            <a:r>
              <a:rPr lang="es-ES_tradnl" sz="2400" dirty="0" smtClean="0"/>
              <a:t>muestreo</a:t>
            </a:r>
            <a:r>
              <a:rPr lang="pt-BR" sz="2400" dirty="0" smtClean="0"/>
              <a:t>, y</a:t>
            </a:r>
            <a:endParaRPr lang="pt-BR" altLang="en-US" sz="2400" dirty="0"/>
          </a:p>
          <a:p>
            <a:pPr marL="817200" lvl="1" indent="-457200" algn="just">
              <a:spcBef>
                <a:spcPts val="0"/>
              </a:spcBef>
              <a:defRPr/>
            </a:pPr>
            <a:endParaRPr lang="en-US" altLang="en-US" sz="2400" dirty="0"/>
          </a:p>
          <a:p>
            <a:pPr marL="817200" lvl="1" indent="-457200" algn="just">
              <a:spcBef>
                <a:spcPts val="0"/>
              </a:spcBef>
              <a:defRPr/>
            </a:pPr>
            <a:r>
              <a:rPr lang="es-ES_tradnl" sz="2400" dirty="0"/>
              <a:t>estimar las pérdidas para calcular la eficiencia de muestreo del dispositivo.</a:t>
            </a:r>
            <a:endParaRPr lang="fr-FR" altLang="en-US" sz="24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44</a:t>
            </a:fld>
            <a:endParaRPr lang="en-US"/>
          </a:p>
        </p:txBody>
      </p:sp>
    </p:spTree>
    <p:extLst>
      <p:ext uri="{BB962C8B-B14F-4D97-AF65-F5344CB8AC3E}">
        <p14:creationId xmlns:p14="http://schemas.microsoft.com/office/powerpoint/2010/main" val="17114240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p:nvPr>
        </p:nvSpPr>
        <p:spPr/>
        <p:txBody>
          <a:bodyPr/>
          <a:lstStyle/>
          <a:p>
            <a:r>
              <a:rPr lang="es-ES_tradnl" sz="2800" dirty="0"/>
              <a:t>Eficiencia del circuito de muestreo</a:t>
            </a:r>
            <a:endParaRPr lang="en-US" altLang="en-US" sz="2800" dirty="0"/>
          </a:p>
        </p:txBody>
      </p:sp>
      <p:sp>
        <p:nvSpPr>
          <p:cNvPr id="22531" name="Rectangle 4"/>
          <p:cNvSpPr>
            <a:spLocks noGrp="1" noChangeArrowheads="1"/>
          </p:cNvSpPr>
          <p:nvPr>
            <p:ph idx="1"/>
          </p:nvPr>
        </p:nvSpPr>
        <p:spPr>
          <a:xfrm>
            <a:off x="251520" y="1340768"/>
            <a:ext cx="8593137" cy="4680520"/>
          </a:xfrm>
          <a:extLst/>
        </p:spPr>
        <p:txBody>
          <a:bodyPr/>
          <a:lstStyle/>
          <a:p>
            <a:pPr marL="0" indent="0" algn="just">
              <a:spcBef>
                <a:spcPts val="0"/>
              </a:spcBef>
              <a:buNone/>
              <a:defRPr/>
            </a:pPr>
            <a:r>
              <a:rPr lang="es-ES_tradnl" sz="2400" dirty="0"/>
              <a:t>Los principales parámetros que influyen en la pérdida de aerosoles en la línea de muestreo son:</a:t>
            </a:r>
          </a:p>
          <a:p>
            <a:pPr algn="just">
              <a:spcBef>
                <a:spcPts val="0"/>
              </a:spcBef>
              <a:defRPr/>
            </a:pPr>
            <a:endParaRPr lang="es-ES_tradnl" altLang="en-US" sz="2400" dirty="0"/>
          </a:p>
          <a:p>
            <a:pPr lvl="1" algn="just">
              <a:spcBef>
                <a:spcPts val="0"/>
              </a:spcBef>
              <a:defRPr/>
            </a:pPr>
            <a:r>
              <a:rPr lang="es-ES_tradnl" sz="2400" dirty="0"/>
              <a:t>tamaño de las partículas muestreadas;</a:t>
            </a:r>
          </a:p>
          <a:p>
            <a:pPr lvl="1" algn="just">
              <a:spcBef>
                <a:spcPts val="0"/>
              </a:spcBef>
              <a:defRPr/>
            </a:pPr>
            <a:r>
              <a:rPr lang="es-ES_tradnl" sz="2400" dirty="0"/>
              <a:t>velocidad del flujo de aire en las tuberías;</a:t>
            </a:r>
          </a:p>
          <a:p>
            <a:pPr lvl="1" algn="just">
              <a:spcBef>
                <a:spcPts val="0"/>
              </a:spcBef>
              <a:defRPr/>
            </a:pPr>
            <a:r>
              <a:rPr lang="es-ES_tradnl" sz="2400" dirty="0"/>
              <a:t>dimensiones, forma y construcción de las tuberías;</a:t>
            </a:r>
          </a:p>
          <a:p>
            <a:pPr lvl="1" algn="just">
              <a:spcBef>
                <a:spcPts val="0"/>
              </a:spcBef>
              <a:defRPr/>
            </a:pPr>
            <a:r>
              <a:rPr lang="es-ES_tradnl" sz="2400" dirty="0"/>
              <a:t>carga eléctrica en los tubos y aerosoles;</a:t>
            </a:r>
          </a:p>
          <a:p>
            <a:pPr lvl="1" algn="just">
              <a:spcBef>
                <a:spcPts val="0"/>
              </a:spcBef>
              <a:defRPr/>
            </a:pPr>
            <a:r>
              <a:rPr lang="es-ES_tradnl" sz="2400" dirty="0"/>
              <a:t>diferencia de temperatura entre la pared de la tubería y el aire, y</a:t>
            </a:r>
          </a:p>
          <a:p>
            <a:pPr lvl="1" algn="just">
              <a:spcBef>
                <a:spcPts val="0"/>
              </a:spcBef>
              <a:defRPr/>
            </a:pPr>
            <a:r>
              <a:rPr lang="en-US" altLang="en-US" sz="2400" dirty="0" err="1"/>
              <a:t>humedad</a:t>
            </a:r>
            <a:r>
              <a:rPr lang="en-US" altLang="en-US" sz="2400" dirty="0"/>
              <a:t>. </a:t>
            </a:r>
          </a:p>
          <a:p>
            <a:pPr marL="0" indent="0" algn="just">
              <a:lnSpc>
                <a:spcPct val="80000"/>
              </a:lnSpc>
              <a:buNone/>
              <a:defRPr/>
            </a:pPr>
            <a:endParaRPr lang="en-US" altLang="en-US" sz="2800" i="1"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45</a:t>
            </a:fld>
            <a:endParaRPr lang="en-US"/>
          </a:p>
        </p:txBody>
      </p:sp>
    </p:spTree>
    <p:extLst>
      <p:ext uri="{BB962C8B-B14F-4D97-AF65-F5344CB8AC3E}">
        <p14:creationId xmlns:p14="http://schemas.microsoft.com/office/powerpoint/2010/main" val="7326372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p:nvPr>
        </p:nvSpPr>
        <p:spPr/>
        <p:txBody>
          <a:bodyPr/>
          <a:lstStyle/>
          <a:p>
            <a:r>
              <a:rPr lang="es-ES_tradnl" sz="2800" dirty="0"/>
              <a:t>Eficiencia del circuito de muestreo</a:t>
            </a:r>
            <a:endParaRPr lang="en-US" altLang="en-US" sz="2800" dirty="0"/>
          </a:p>
        </p:txBody>
      </p:sp>
      <p:sp>
        <p:nvSpPr>
          <p:cNvPr id="22531" name="Rectangle 4"/>
          <p:cNvSpPr>
            <a:spLocks noGrp="1" noChangeArrowheads="1"/>
          </p:cNvSpPr>
          <p:nvPr>
            <p:ph idx="1"/>
          </p:nvPr>
        </p:nvSpPr>
        <p:spPr>
          <a:xfrm>
            <a:off x="251520" y="1484784"/>
            <a:ext cx="8593137" cy="4104456"/>
          </a:xfrm>
          <a:extLst/>
        </p:spPr>
        <p:txBody>
          <a:bodyPr/>
          <a:lstStyle/>
          <a:p>
            <a:pPr algn="just"/>
            <a:r>
              <a:rPr lang="es-ES_tradnl" sz="2400" dirty="0"/>
              <a:t>Las tuberías de muestreo deben ser cortas</a:t>
            </a:r>
            <a:r>
              <a:rPr lang="en-US" sz="2400" dirty="0"/>
              <a:t>, &lt; 2 m </a:t>
            </a:r>
            <a:r>
              <a:rPr lang="es-ES_tradnl" sz="2400" dirty="0"/>
              <a:t>en la distancia horizontal.</a:t>
            </a:r>
          </a:p>
          <a:p>
            <a:pPr algn="just"/>
            <a:endParaRPr lang="en-US" sz="2400" dirty="0"/>
          </a:p>
          <a:p>
            <a:pPr algn="just">
              <a:spcBef>
                <a:spcPts val="0"/>
              </a:spcBef>
              <a:defRPr/>
            </a:pPr>
            <a:r>
              <a:rPr lang="es-ES_tradnl" sz="2400" dirty="0"/>
              <a:t>Si son &gt; 2 m, es posible modelar la eficiencia de la línea de muestreo utilizando códigos y programas comercialmente disponibles.</a:t>
            </a:r>
          </a:p>
          <a:p>
            <a:pPr algn="just">
              <a:spcBef>
                <a:spcPts val="0"/>
              </a:spcBef>
              <a:defRPr/>
            </a:pPr>
            <a:endParaRPr lang="en-US" altLang="en-US" sz="2000" dirty="0"/>
          </a:p>
          <a:p>
            <a:pPr algn="just">
              <a:spcBef>
                <a:spcPts val="0"/>
              </a:spcBef>
              <a:defRPr/>
            </a:pPr>
            <a:r>
              <a:rPr lang="es-ES_tradnl" sz="2400" dirty="0"/>
              <a:t>Una regla empírica: 50% de partículas de 10 </a:t>
            </a:r>
            <a:r>
              <a:rPr lang="es-ES_tradnl" sz="2400" dirty="0" err="1"/>
              <a:t>μm</a:t>
            </a:r>
            <a:r>
              <a:rPr lang="es-ES_tradnl" sz="2400" dirty="0"/>
              <a:t> se pierden en 1,5 m de tubería horizontal.</a:t>
            </a:r>
            <a:endParaRPr lang="en-US" altLang="en-US" sz="2800" i="1"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46</a:t>
            </a:fld>
            <a:endParaRPr lang="en-US"/>
          </a:p>
        </p:txBody>
      </p:sp>
    </p:spTree>
    <p:extLst>
      <p:ext uri="{BB962C8B-B14F-4D97-AF65-F5344CB8AC3E}">
        <p14:creationId xmlns:p14="http://schemas.microsoft.com/office/powerpoint/2010/main" val="29199852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Minimización de la deposición de partículas</a:t>
            </a:r>
            <a:endParaRPr lang="en-US" sz="2800" dirty="0"/>
          </a:p>
        </p:txBody>
      </p:sp>
      <p:sp>
        <p:nvSpPr>
          <p:cNvPr id="3" name="Content Placeholder 2"/>
          <p:cNvSpPr>
            <a:spLocks noGrp="1"/>
          </p:cNvSpPr>
          <p:nvPr>
            <p:ph idx="1"/>
          </p:nvPr>
        </p:nvSpPr>
        <p:spPr>
          <a:xfrm>
            <a:off x="274638" y="1340768"/>
            <a:ext cx="8593137" cy="4680520"/>
          </a:xfrm>
        </p:spPr>
        <p:txBody>
          <a:bodyPr/>
          <a:lstStyle/>
          <a:p>
            <a:pPr algn="just"/>
            <a:r>
              <a:rPr lang="es-ES_tradnl" sz="2400" dirty="0"/>
              <a:t>Minimizar el número de curvas en el sistema.</a:t>
            </a:r>
          </a:p>
          <a:p>
            <a:pPr algn="just"/>
            <a:endParaRPr lang="es-ES_tradnl" sz="2400" dirty="0"/>
          </a:p>
          <a:p>
            <a:pPr algn="just"/>
            <a:r>
              <a:rPr lang="es-ES_tradnl" sz="2400" dirty="0"/>
              <a:t>Evitar curvas pronunciadas (90 grados).</a:t>
            </a:r>
          </a:p>
          <a:p>
            <a:pPr algn="just"/>
            <a:endParaRPr lang="es-ES_tradnl" sz="2400" dirty="0"/>
          </a:p>
          <a:p>
            <a:pPr algn="just"/>
            <a:r>
              <a:rPr lang="es-ES_tradnl" sz="2400" dirty="0"/>
              <a:t>Optimizar el diámetro del tubo con relación al flujo. U</a:t>
            </a:r>
            <a:r>
              <a:rPr lang="it-IT" sz="2400" dirty="0"/>
              <a:t>tilizar un </a:t>
            </a:r>
            <a:r>
              <a:rPr lang="es-ES_tradnl" sz="2400" dirty="0"/>
              <a:t>diámetro de </a:t>
            </a:r>
            <a:r>
              <a:rPr lang="it-IT" sz="2400" dirty="0"/>
              <a:t>20 mm con 37 LPM.</a:t>
            </a:r>
          </a:p>
          <a:p>
            <a:pPr algn="just"/>
            <a:endParaRPr lang="en-US" sz="2400" dirty="0"/>
          </a:p>
          <a:p>
            <a:pPr algn="just"/>
            <a:r>
              <a:rPr lang="es-ES_tradnl" sz="2400" dirty="0"/>
              <a:t>Utilizar tubos lisos con el mismo diámetro.</a:t>
            </a:r>
          </a:p>
          <a:p>
            <a:pPr algn="just"/>
            <a:endParaRPr lang="en-US" sz="2400" dirty="0"/>
          </a:p>
          <a:p>
            <a:pPr algn="just"/>
            <a:r>
              <a:rPr lang="es-ES_tradnl" sz="2400" dirty="0"/>
              <a:t>Utilizar válvulas de bola que no retengan partículas.</a:t>
            </a:r>
            <a:endParaRPr lang="en-US"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47</a:t>
            </a:fld>
            <a:endParaRPr lang="en-US"/>
          </a:p>
        </p:txBody>
      </p:sp>
    </p:spTree>
    <p:extLst>
      <p:ext uri="{BB962C8B-B14F-4D97-AF65-F5344CB8AC3E}">
        <p14:creationId xmlns:p14="http://schemas.microsoft.com/office/powerpoint/2010/main" val="1442071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s-ES_tradnl" sz="2800" dirty="0"/>
              <a:t>Circuito de muestreo</a:t>
            </a:r>
            <a:endParaRPr lang="en-US" altLang="en-US" sz="2800" dirty="0"/>
          </a:p>
        </p:txBody>
      </p:sp>
      <p:sp>
        <p:nvSpPr>
          <p:cNvPr id="187395" name="Rectangle 3"/>
          <p:cNvSpPr>
            <a:spLocks noGrp="1" noChangeArrowheads="1"/>
          </p:cNvSpPr>
          <p:nvPr>
            <p:ph type="body" idx="1"/>
          </p:nvPr>
        </p:nvSpPr>
        <p:spPr>
          <a:xfrm>
            <a:off x="251520" y="1340768"/>
            <a:ext cx="8458200" cy="4104456"/>
          </a:xfrm>
        </p:spPr>
        <p:txBody>
          <a:bodyPr/>
          <a:lstStyle/>
          <a:p>
            <a:pPr algn="just"/>
            <a:r>
              <a:rPr lang="es-ES_tradnl" sz="2400" dirty="0"/>
              <a:t>El material de la línea de muestreo debe elegirse cuidadosamente prestando especial atención a la corrosión química o “efectos de memoria”.</a:t>
            </a:r>
          </a:p>
          <a:p>
            <a:pPr algn="just"/>
            <a:endParaRPr lang="es-ES_tradnl" altLang="en-US" sz="2400" dirty="0"/>
          </a:p>
          <a:p>
            <a:pPr algn="just"/>
            <a:r>
              <a:rPr lang="es-ES_tradnl" sz="2400" dirty="0"/>
              <a:t>Es preferible usar tubos de acero inoxidable y no de PVC para reducir la deposición de partículas.</a:t>
            </a:r>
          </a:p>
          <a:p>
            <a:pPr algn="just"/>
            <a:endParaRPr lang="en-US" altLang="en-US" sz="2400" dirty="0"/>
          </a:p>
          <a:p>
            <a:pPr algn="just"/>
            <a:r>
              <a:rPr lang="es-ES_tradnl" sz="2400" dirty="0"/>
              <a:t>Otros componentes del equipo también deben diseñarse para minimizar la pérdida de partículas en las paredes.</a:t>
            </a:r>
            <a:endParaRPr lang="en-US" altLang="en-US" sz="2800" dirty="0"/>
          </a:p>
          <a:p>
            <a:pPr algn="just"/>
            <a:endParaRPr lang="en-US" altLang="en-US" sz="28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48</a:t>
            </a:fld>
            <a:endParaRPr lang="en-US"/>
          </a:p>
        </p:txBody>
      </p:sp>
    </p:spTree>
    <p:extLst>
      <p:ext uri="{BB962C8B-B14F-4D97-AF65-F5344CB8AC3E}">
        <p14:creationId xmlns:p14="http://schemas.microsoft.com/office/powerpoint/2010/main" val="39678321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p:txBody>
          <a:bodyPr/>
          <a:lstStyle/>
          <a:p>
            <a:r>
              <a:rPr lang="es-ES_tradnl" sz="3200" dirty="0"/>
              <a:t>Circuito de muestreo</a:t>
            </a:r>
            <a:endParaRPr lang="en-US" altLang="en-US" sz="3200" dirty="0"/>
          </a:p>
        </p:txBody>
      </p:sp>
      <p:sp>
        <p:nvSpPr>
          <p:cNvPr id="266243" name="Rectangle 3"/>
          <p:cNvSpPr>
            <a:spLocks noGrp="1" noChangeArrowheads="1"/>
          </p:cNvSpPr>
          <p:nvPr>
            <p:ph type="body" idx="1"/>
          </p:nvPr>
        </p:nvSpPr>
        <p:spPr>
          <a:xfrm>
            <a:off x="179512" y="1124744"/>
            <a:ext cx="8964488" cy="5040560"/>
          </a:xfrm>
        </p:spPr>
        <p:txBody>
          <a:bodyPr/>
          <a:lstStyle/>
          <a:p>
            <a:r>
              <a:rPr lang="es-ES_tradnl" sz="2400" dirty="0"/>
              <a:t>Los aerosoles deben entrar en la unidad de medida desde todas las direcciones posibles.</a:t>
            </a:r>
          </a:p>
          <a:p>
            <a:endParaRPr lang="en-US" altLang="en-US" sz="2400" dirty="0"/>
          </a:p>
          <a:p>
            <a:pPr algn="just">
              <a:spcBef>
                <a:spcPts val="0"/>
              </a:spcBef>
            </a:pPr>
            <a:r>
              <a:rPr lang="es-ES_tradnl" sz="2400" dirty="0"/>
              <a:t>Entrada de aerosoles a partir de una sola dirección puede resultar en la recolección no uniforme de partículas de mayor tamaño (&gt; 1 μ m) en el papel de filtro.</a:t>
            </a:r>
          </a:p>
          <a:p>
            <a:pPr algn="just">
              <a:spcBef>
                <a:spcPts val="0"/>
              </a:spcBef>
            </a:pPr>
            <a:endParaRPr lang="en-US" altLang="en-US" sz="2400" dirty="0">
              <a:cs typeface="Times New Roman" pitchFamily="18" charset="0"/>
            </a:endParaRPr>
          </a:p>
          <a:p>
            <a:pPr algn="just"/>
            <a:r>
              <a:rPr lang="es-ES_tradnl" sz="2400" dirty="0"/>
              <a:t>La recolección no uniforme en el filtro puede alterar la eficiencia de detección.</a:t>
            </a:r>
          </a:p>
          <a:p>
            <a:pPr algn="just"/>
            <a:endParaRPr lang="en-US" altLang="en-US" sz="2400" dirty="0"/>
          </a:p>
          <a:p>
            <a:pPr algn="just"/>
            <a:r>
              <a:rPr lang="es-ES_tradnl" sz="2400" dirty="0"/>
              <a:t>La presencia de aerosoles radiactivos en la pared de la unidad de medida puede aumentar el fondo y, en consecuencia, aumentar el límite de detección del monitor.</a:t>
            </a:r>
            <a:endParaRPr lang="en-US" altLang="en-US" sz="2800" dirty="0">
              <a:cs typeface="Times New Roman" pitchFamily="18" charset="0"/>
            </a:endParaRPr>
          </a:p>
          <a:p>
            <a:pPr algn="just"/>
            <a:endParaRPr lang="en-US" altLang="en-US" sz="2800" dirty="0">
              <a:cs typeface="Times New Roman" pitchFamily="18" charset="0"/>
            </a:endParaRPr>
          </a:p>
          <a:p>
            <a:pPr algn="just"/>
            <a:endParaRPr lang="en-US" altLang="en-US" sz="28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49</a:t>
            </a:fld>
            <a:endParaRPr lang="en-US"/>
          </a:p>
        </p:txBody>
      </p:sp>
    </p:spTree>
    <p:extLst>
      <p:ext uri="{BB962C8B-B14F-4D97-AF65-F5344CB8AC3E}">
        <p14:creationId xmlns:p14="http://schemas.microsoft.com/office/powerpoint/2010/main" val="1867978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GB" sz="2800" dirty="0" err="1"/>
              <a:t>Objetivos</a:t>
            </a:r>
            <a:r>
              <a:rPr lang="en-GB" sz="2800" dirty="0"/>
              <a:t> </a:t>
            </a:r>
            <a:r>
              <a:rPr lang="en-GB" sz="2800" dirty="0" err="1"/>
              <a:t>principales</a:t>
            </a:r>
            <a:endParaRPr lang="en-GB" sz="2800" dirty="0"/>
          </a:p>
        </p:txBody>
      </p:sp>
      <p:sp>
        <p:nvSpPr>
          <p:cNvPr id="3" name="Content Placeholder 2"/>
          <p:cNvSpPr>
            <a:spLocks noGrp="1"/>
          </p:cNvSpPr>
          <p:nvPr>
            <p:ph idx="1"/>
          </p:nvPr>
        </p:nvSpPr>
        <p:spPr>
          <a:xfrm>
            <a:off x="144044" y="1294479"/>
            <a:ext cx="7092252" cy="4438777"/>
          </a:xfrm>
        </p:spPr>
        <p:txBody>
          <a:bodyPr/>
          <a:lstStyle/>
          <a:p>
            <a:pPr marL="0" indent="0" algn="just" hangingPunct="0">
              <a:buFontTx/>
              <a:buNone/>
              <a:defRPr/>
            </a:pPr>
            <a:endParaRPr lang="en-GB" sz="2400" dirty="0"/>
          </a:p>
          <a:p>
            <a:pPr algn="just">
              <a:spcBef>
                <a:spcPct val="0"/>
              </a:spcBef>
              <a:spcAft>
                <a:spcPts val="1000"/>
              </a:spcAft>
              <a:defRPr/>
            </a:pPr>
            <a:r>
              <a:rPr lang="es-ES_tradnl" sz="2400" dirty="0"/>
              <a:t>Controlar la incorporación de </a:t>
            </a:r>
            <a:r>
              <a:rPr lang="es-ES_tradnl" sz="2400" dirty="0" err="1"/>
              <a:t>radionucleidos</a:t>
            </a:r>
            <a:r>
              <a:rPr lang="es-ES_tradnl" sz="2400" dirty="0"/>
              <a:t> detectando e impidiendo su inhalación.</a:t>
            </a:r>
          </a:p>
          <a:p>
            <a:pPr algn="just">
              <a:spcBef>
                <a:spcPct val="0"/>
              </a:spcBef>
              <a:spcAft>
                <a:spcPts val="1000"/>
              </a:spcAft>
              <a:defRPr/>
            </a:pPr>
            <a:endParaRPr lang="es-ES_tradnl" altLang="en-US" sz="2400" dirty="0"/>
          </a:p>
          <a:p>
            <a:pPr algn="just">
              <a:spcBef>
                <a:spcPct val="0"/>
              </a:spcBef>
              <a:spcAft>
                <a:spcPts val="1000"/>
              </a:spcAft>
              <a:defRPr/>
            </a:pPr>
            <a:r>
              <a:rPr lang="es-ES_tradnl" sz="2400" dirty="0"/>
              <a:t>Proporcionar aviso inmediato a los trabajadores para evacuar la zona en caso de pérdida de contención.</a:t>
            </a:r>
          </a:p>
          <a:p>
            <a:pPr algn="just">
              <a:spcBef>
                <a:spcPct val="0"/>
              </a:spcBef>
              <a:spcAft>
                <a:spcPts val="1000"/>
              </a:spcAft>
              <a:defRPr/>
            </a:pPr>
            <a:endParaRPr lang="es-ES_tradnl" altLang="en-US" sz="2400" dirty="0"/>
          </a:p>
          <a:p>
            <a:pPr algn="just">
              <a:spcBef>
                <a:spcPct val="0"/>
              </a:spcBef>
              <a:spcAft>
                <a:spcPts val="1000"/>
              </a:spcAft>
              <a:defRPr/>
            </a:pPr>
            <a:r>
              <a:rPr lang="es-ES_tradnl" sz="2400" dirty="0"/>
              <a:t>Seleccionar el equipo de protección personal adecuado</a:t>
            </a:r>
            <a:r>
              <a:rPr lang="es-ES_tradnl" altLang="en-US" sz="2400" dirty="0"/>
              <a:t>.</a:t>
            </a:r>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5</a:t>
            </a:fld>
            <a:endParaRPr lang="en-US" dirty="0"/>
          </a:p>
        </p:txBody>
      </p:sp>
      <p:grpSp>
        <p:nvGrpSpPr>
          <p:cNvPr id="35" name="Group 3"/>
          <p:cNvGrpSpPr>
            <a:grpSpLocks/>
          </p:cNvGrpSpPr>
          <p:nvPr/>
        </p:nvGrpSpPr>
        <p:grpSpPr bwMode="auto">
          <a:xfrm>
            <a:off x="7358261" y="1988840"/>
            <a:ext cx="1246187" cy="3744416"/>
            <a:chOff x="2771800" y="1196752"/>
            <a:chExt cx="2470496" cy="5486113"/>
          </a:xfrm>
        </p:grpSpPr>
        <p:sp>
          <p:nvSpPr>
            <p:cNvPr id="36" name="Rounded Rectangle 4"/>
            <p:cNvSpPr/>
            <p:nvPr/>
          </p:nvSpPr>
          <p:spPr>
            <a:xfrm>
              <a:off x="2771801" y="1196752"/>
              <a:ext cx="2448271" cy="1059324"/>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a:solidFill>
                    <a:schemeClr val="tx1"/>
                  </a:solidFill>
                </a:rPr>
                <a:t>Definir objetivos</a:t>
              </a:r>
              <a:endParaRPr lang="en-GB" sz="1600" dirty="0">
                <a:solidFill>
                  <a:schemeClr val="tx1"/>
                </a:solidFill>
              </a:endParaRPr>
            </a:p>
          </p:txBody>
        </p:sp>
        <p:sp>
          <p:nvSpPr>
            <p:cNvPr id="37" name="Rounded Rectangle 5"/>
            <p:cNvSpPr/>
            <p:nvPr/>
          </p:nvSpPr>
          <p:spPr>
            <a:xfrm>
              <a:off x="2771800" y="2603224"/>
              <a:ext cx="2470496" cy="1060612"/>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a:solidFill>
                    <a:schemeClr val="tx1"/>
                  </a:solidFill>
                </a:rPr>
                <a:t>Identificar metas</a:t>
              </a:r>
              <a:endParaRPr lang="en-GB" sz="1600" dirty="0">
                <a:solidFill>
                  <a:schemeClr val="tx1"/>
                </a:solidFill>
              </a:endParaRPr>
            </a:p>
          </p:txBody>
        </p:sp>
        <p:sp>
          <p:nvSpPr>
            <p:cNvPr id="38" name="Rounded Rectangle 6"/>
            <p:cNvSpPr/>
            <p:nvPr/>
          </p:nvSpPr>
          <p:spPr>
            <a:xfrm>
              <a:off x="2771800" y="5604033"/>
              <a:ext cx="2448273" cy="1078832"/>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err="1">
                  <a:solidFill>
                    <a:schemeClr val="tx1"/>
                  </a:solidFill>
                </a:rPr>
                <a:t>Elegir</a:t>
              </a:r>
              <a:r>
                <a:rPr lang="pt-BR" sz="1600" dirty="0">
                  <a:solidFill>
                    <a:schemeClr val="tx1"/>
                  </a:solidFill>
                </a:rPr>
                <a:t> métodos</a:t>
              </a:r>
              <a:endParaRPr lang="en-GB" sz="1600" dirty="0">
                <a:solidFill>
                  <a:schemeClr val="tx1"/>
                </a:solidFill>
              </a:endParaRPr>
            </a:p>
          </p:txBody>
        </p:sp>
        <p:sp>
          <p:nvSpPr>
            <p:cNvPr id="39" name="Rounded Rectangle 7"/>
            <p:cNvSpPr/>
            <p:nvPr/>
          </p:nvSpPr>
          <p:spPr>
            <a:xfrm>
              <a:off x="2772163" y="4101887"/>
              <a:ext cx="2447906" cy="1103947"/>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err="1">
                  <a:solidFill>
                    <a:schemeClr val="tx1"/>
                  </a:solidFill>
                </a:rPr>
                <a:t>Establecer</a:t>
              </a:r>
              <a:r>
                <a:rPr lang="pt-BR" sz="1600" dirty="0">
                  <a:solidFill>
                    <a:schemeClr val="tx1"/>
                  </a:solidFill>
                </a:rPr>
                <a:t>  vectores </a:t>
              </a:r>
              <a:endParaRPr lang="en-GB" sz="1600" dirty="0">
                <a:solidFill>
                  <a:schemeClr val="tx1"/>
                </a:solidFill>
              </a:endParaRPr>
            </a:p>
          </p:txBody>
        </p:sp>
        <p:cxnSp>
          <p:nvCxnSpPr>
            <p:cNvPr id="40" name="Straight Arrow Connector 8"/>
            <p:cNvCxnSpPr/>
            <p:nvPr/>
          </p:nvCxnSpPr>
          <p:spPr>
            <a:xfrm>
              <a:off x="3996033" y="2255045"/>
              <a:ext cx="12589" cy="3488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9"/>
            <p:cNvCxnSpPr/>
            <p:nvPr/>
          </p:nvCxnSpPr>
          <p:spPr>
            <a:xfrm flipH="1">
              <a:off x="3996033" y="3664552"/>
              <a:ext cx="12589" cy="411687"/>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42" name="Straight Arrow Connector 10"/>
            <p:cNvCxnSpPr/>
            <p:nvPr/>
          </p:nvCxnSpPr>
          <p:spPr>
            <a:xfrm>
              <a:off x="3996033" y="5248718"/>
              <a:ext cx="0" cy="379125"/>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p:nvPr>
        </p:nvSpPr>
        <p:spPr/>
        <p:txBody>
          <a:bodyPr/>
          <a:lstStyle/>
          <a:p>
            <a:r>
              <a:rPr lang="es-ES_tradnl" sz="2800" dirty="0"/>
              <a:t>Elección del filtro de recolección</a:t>
            </a:r>
            <a:endParaRPr lang="en-GB" altLang="en-US" sz="2800" dirty="0"/>
          </a:p>
        </p:txBody>
      </p:sp>
      <p:sp>
        <p:nvSpPr>
          <p:cNvPr id="30723" name="Rectangle 3"/>
          <p:cNvSpPr>
            <a:spLocks noGrp="1" noChangeArrowheads="1"/>
          </p:cNvSpPr>
          <p:nvPr>
            <p:ph idx="1"/>
          </p:nvPr>
        </p:nvSpPr>
        <p:spPr>
          <a:xfrm>
            <a:off x="107504" y="1556792"/>
            <a:ext cx="8593138" cy="3096344"/>
          </a:xfrm>
        </p:spPr>
        <p:txBody>
          <a:bodyPr/>
          <a:lstStyle/>
          <a:p>
            <a:pPr marL="0" indent="0" algn="just">
              <a:spcBef>
                <a:spcPts val="0"/>
              </a:spcBef>
              <a:buFontTx/>
              <a:buNone/>
              <a:defRPr/>
            </a:pPr>
            <a:r>
              <a:rPr lang="es-ES_tradnl" sz="2400" dirty="0"/>
              <a:t>El filtro de recolección debe elegirse teniendo en cuenta los parámetros:</a:t>
            </a:r>
          </a:p>
          <a:p>
            <a:pPr marL="0" indent="0" algn="just">
              <a:spcBef>
                <a:spcPts val="0"/>
              </a:spcBef>
              <a:buFontTx/>
              <a:buNone/>
              <a:defRPr/>
            </a:pPr>
            <a:endParaRPr lang="en-GB" altLang="en-US" sz="2200" dirty="0"/>
          </a:p>
          <a:p>
            <a:pPr marL="702900" algn="just">
              <a:spcBef>
                <a:spcPts val="0"/>
              </a:spcBef>
              <a:spcAft>
                <a:spcPts val="1200"/>
              </a:spcAft>
              <a:defRPr/>
            </a:pPr>
            <a:r>
              <a:rPr lang="es-ES_tradnl" sz="2400" dirty="0"/>
              <a:t>eficacia de recolección &gt; 90% para partículas con un AMAD de 5 </a:t>
            </a:r>
            <a:r>
              <a:rPr lang="es-ES_tradnl" sz="2400" dirty="0" err="1"/>
              <a:t>μm</a:t>
            </a:r>
            <a:r>
              <a:rPr lang="es-ES_tradnl" sz="2400" dirty="0"/>
              <a:t>.</a:t>
            </a:r>
          </a:p>
          <a:p>
            <a:pPr marL="702900" algn="just">
              <a:spcBef>
                <a:spcPts val="0"/>
              </a:spcBef>
              <a:spcAft>
                <a:spcPts val="1200"/>
              </a:spcAft>
              <a:defRPr/>
            </a:pPr>
            <a:endParaRPr lang="es-ES_tradnl" sz="2400" dirty="0"/>
          </a:p>
          <a:p>
            <a:pPr marL="702900" algn="just">
              <a:spcBef>
                <a:spcPts val="0"/>
              </a:spcBef>
              <a:spcAft>
                <a:spcPts val="1200"/>
              </a:spcAft>
              <a:defRPr/>
            </a:pPr>
            <a:r>
              <a:rPr lang="es-ES_tradnl" sz="2400" dirty="0"/>
              <a:t>Los niveles de polvo y radón en la instalación.</a:t>
            </a:r>
            <a:endParaRPr lang="en-GB" altLang="en-US" sz="22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50</a:t>
            </a:fld>
            <a:endParaRPr lang="en-US"/>
          </a:p>
        </p:txBody>
      </p:sp>
    </p:spTree>
    <p:extLst>
      <p:ext uri="{BB962C8B-B14F-4D97-AF65-F5344CB8AC3E}">
        <p14:creationId xmlns:p14="http://schemas.microsoft.com/office/powerpoint/2010/main" val="32200368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p:nvPr>
        </p:nvSpPr>
        <p:spPr/>
        <p:txBody>
          <a:bodyPr/>
          <a:lstStyle/>
          <a:p>
            <a:r>
              <a:rPr lang="es-ES_tradnl" sz="2800" dirty="0"/>
              <a:t>Elección del filtro de recolección</a:t>
            </a:r>
            <a:endParaRPr lang="en-GB" altLang="en-US" sz="2800" dirty="0"/>
          </a:p>
        </p:txBody>
      </p:sp>
      <p:sp>
        <p:nvSpPr>
          <p:cNvPr id="30723" name="Rectangle 3"/>
          <p:cNvSpPr>
            <a:spLocks noGrp="1" noChangeArrowheads="1"/>
          </p:cNvSpPr>
          <p:nvPr>
            <p:ph idx="1"/>
          </p:nvPr>
        </p:nvSpPr>
        <p:spPr>
          <a:xfrm>
            <a:off x="179512" y="1844824"/>
            <a:ext cx="8593138" cy="3168352"/>
          </a:xfrm>
        </p:spPr>
        <p:txBody>
          <a:bodyPr/>
          <a:lstStyle/>
          <a:p>
            <a:pPr marL="360000" indent="0" algn="just">
              <a:spcBef>
                <a:spcPts val="0"/>
              </a:spcBef>
              <a:spcAft>
                <a:spcPts val="1200"/>
              </a:spcAft>
              <a:buNone/>
              <a:defRPr/>
            </a:pPr>
            <a:r>
              <a:rPr lang="es-ES_tradnl" sz="2400" dirty="0"/>
              <a:t>El filtro de recolección debe ser elegido teniendo en cuenta los siguientes parámetros:</a:t>
            </a:r>
          </a:p>
          <a:p>
            <a:pPr marL="360000" indent="0" algn="just">
              <a:spcBef>
                <a:spcPts val="0"/>
              </a:spcBef>
              <a:spcAft>
                <a:spcPts val="1200"/>
              </a:spcAft>
              <a:buNone/>
              <a:defRPr/>
            </a:pPr>
            <a:endParaRPr lang="es-ES_tradnl" sz="2400" dirty="0"/>
          </a:p>
          <a:p>
            <a:pPr marL="702900" algn="just">
              <a:spcBef>
                <a:spcPts val="0"/>
              </a:spcBef>
              <a:spcAft>
                <a:spcPts val="1200"/>
              </a:spcAft>
              <a:defRPr/>
            </a:pPr>
            <a:r>
              <a:rPr lang="es-ES_tradnl" sz="2400" dirty="0"/>
              <a:t>penetración de partículas en el filtro y sus efectos en la eficiencia de conteo y la resolución espectral;</a:t>
            </a:r>
          </a:p>
          <a:p>
            <a:pPr marL="702900" algn="just">
              <a:spcBef>
                <a:spcPts val="0"/>
              </a:spcBef>
              <a:spcAft>
                <a:spcPts val="1200"/>
              </a:spcAft>
              <a:defRPr/>
            </a:pPr>
            <a:r>
              <a:rPr lang="es-ES_tradnl" sz="2400" dirty="0"/>
              <a:t>diferencia de presión con relación al flujo de aire esperado y a las características de la bomba;</a:t>
            </a:r>
            <a:endParaRPr lang="en-GB" altLang="en-US" sz="2400" dirty="0"/>
          </a:p>
          <a:p>
            <a:pPr marL="360000" indent="0" algn="just">
              <a:spcBef>
                <a:spcPts val="0"/>
              </a:spcBef>
              <a:spcAft>
                <a:spcPts val="1200"/>
              </a:spcAft>
              <a:buNone/>
              <a:defRPr/>
            </a:pPr>
            <a:endParaRPr lang="en-GB" altLang="en-US" sz="24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51</a:t>
            </a:fld>
            <a:endParaRPr lang="en-US"/>
          </a:p>
        </p:txBody>
      </p:sp>
    </p:spTree>
    <p:extLst>
      <p:ext uri="{BB962C8B-B14F-4D97-AF65-F5344CB8AC3E}">
        <p14:creationId xmlns:p14="http://schemas.microsoft.com/office/powerpoint/2010/main" val="28672791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p:nvPr>
        </p:nvSpPr>
        <p:spPr/>
        <p:txBody>
          <a:bodyPr/>
          <a:lstStyle/>
          <a:p>
            <a:r>
              <a:rPr lang="es-ES_tradnl" sz="2800" dirty="0"/>
              <a:t>Elección del filtro de recolección</a:t>
            </a:r>
            <a:endParaRPr lang="en-GB" altLang="en-US" sz="2800" dirty="0"/>
          </a:p>
        </p:txBody>
      </p:sp>
      <p:sp>
        <p:nvSpPr>
          <p:cNvPr id="30723" name="Rectangle 3"/>
          <p:cNvSpPr>
            <a:spLocks noGrp="1" noChangeArrowheads="1"/>
          </p:cNvSpPr>
          <p:nvPr>
            <p:ph idx="1"/>
          </p:nvPr>
        </p:nvSpPr>
        <p:spPr>
          <a:xfrm>
            <a:off x="179512" y="1412776"/>
            <a:ext cx="8593138" cy="3600400"/>
          </a:xfrm>
        </p:spPr>
        <p:txBody>
          <a:bodyPr/>
          <a:lstStyle/>
          <a:p>
            <a:pPr marL="360000" indent="0" algn="just">
              <a:spcBef>
                <a:spcPts val="0"/>
              </a:spcBef>
              <a:spcAft>
                <a:spcPts val="1200"/>
              </a:spcAft>
              <a:buNone/>
              <a:defRPr/>
            </a:pPr>
            <a:r>
              <a:rPr lang="es-ES_tradnl" sz="2400" dirty="0"/>
              <a:t>El filtro de recolección debe ser elegido teniendo en cuenta los siguientes parámetros:</a:t>
            </a:r>
          </a:p>
          <a:p>
            <a:pPr marL="360000" indent="0" algn="just">
              <a:spcBef>
                <a:spcPts val="0"/>
              </a:spcBef>
              <a:spcAft>
                <a:spcPts val="1200"/>
              </a:spcAft>
              <a:buNone/>
              <a:defRPr/>
            </a:pPr>
            <a:endParaRPr lang="es-ES_tradnl" sz="2400" dirty="0"/>
          </a:p>
          <a:p>
            <a:pPr marL="702900" algn="just">
              <a:spcBef>
                <a:spcPts val="0"/>
              </a:spcBef>
              <a:spcAft>
                <a:spcPts val="1200"/>
              </a:spcAft>
              <a:defRPr/>
            </a:pPr>
            <a:r>
              <a:rPr lang="es-ES_tradnl" sz="2400" dirty="0"/>
              <a:t>diferencia de presión con relación a la masa recolectada en el filtro y a las características de la bomba;</a:t>
            </a:r>
            <a:endParaRPr lang="en-GB" altLang="en-US" sz="2400" dirty="0"/>
          </a:p>
          <a:p>
            <a:pPr marL="702900" algn="just">
              <a:spcBef>
                <a:spcPts val="0"/>
              </a:spcBef>
              <a:spcAft>
                <a:spcPts val="1200"/>
              </a:spcAft>
              <a:defRPr/>
            </a:pPr>
            <a:r>
              <a:rPr lang="es-ES_tradnl" sz="2400" dirty="0"/>
              <a:t>resolución de espectrometría alfa para monitorización en tiempo real utilizando el método de discriminación de </a:t>
            </a:r>
            <a:r>
              <a:rPr lang="es-ES_tradnl" sz="2400" dirty="0" err="1"/>
              <a:t>radionucleidos</a:t>
            </a:r>
            <a:r>
              <a:rPr lang="es-ES_tradnl" sz="2400" dirty="0"/>
              <a:t> naturales.</a:t>
            </a:r>
            <a:endParaRPr lang="en-GB" altLang="en-US" sz="24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52</a:t>
            </a:fld>
            <a:endParaRPr lang="en-US"/>
          </a:p>
        </p:txBody>
      </p:sp>
    </p:spTree>
    <p:extLst>
      <p:ext uri="{BB962C8B-B14F-4D97-AF65-F5344CB8AC3E}">
        <p14:creationId xmlns:p14="http://schemas.microsoft.com/office/powerpoint/2010/main" val="16008759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a:t>Límites</a:t>
            </a:r>
            <a:r>
              <a:rPr lang="en-US" sz="2800" dirty="0"/>
              <a:t> de </a:t>
            </a:r>
            <a:r>
              <a:rPr lang="en-US" sz="2800" dirty="0" err="1"/>
              <a:t>detección</a:t>
            </a:r>
            <a:r>
              <a:rPr lang="en-US" sz="2800" dirty="0"/>
              <a:t> </a:t>
            </a:r>
          </a:p>
        </p:txBody>
      </p:sp>
      <p:sp>
        <p:nvSpPr>
          <p:cNvPr id="3" name="Content Placeholder 2"/>
          <p:cNvSpPr>
            <a:spLocks noGrp="1"/>
          </p:cNvSpPr>
          <p:nvPr>
            <p:ph idx="1"/>
          </p:nvPr>
        </p:nvSpPr>
        <p:spPr>
          <a:xfrm>
            <a:off x="274638" y="1196752"/>
            <a:ext cx="8593137" cy="5001344"/>
          </a:xfrm>
        </p:spPr>
        <p:txBody>
          <a:bodyPr/>
          <a:lstStyle/>
          <a:p>
            <a:pPr algn="just"/>
            <a:r>
              <a:rPr lang="es-ES_tradnl" sz="2400" dirty="0"/>
              <a:t>El límite de detección está influenciado por la incertidumbre de la medición, que se determina por:</a:t>
            </a:r>
          </a:p>
          <a:p>
            <a:pPr algn="just"/>
            <a:endParaRPr lang="es-ES_tradnl" sz="2400" dirty="0"/>
          </a:p>
          <a:p>
            <a:pPr lvl="1" algn="just"/>
            <a:r>
              <a:rPr lang="es-ES_tradnl" sz="2400" dirty="0"/>
              <a:t>el volumen de aire muestreado;</a:t>
            </a:r>
          </a:p>
          <a:p>
            <a:pPr lvl="1" algn="just"/>
            <a:r>
              <a:rPr lang="es-ES_tradnl" sz="2400" dirty="0"/>
              <a:t>el tiempo de conteo;</a:t>
            </a:r>
          </a:p>
          <a:p>
            <a:pPr lvl="1" algn="just"/>
            <a:r>
              <a:rPr lang="es-ES_tradnl" sz="2400" dirty="0"/>
              <a:t>la radiación de fondo, y</a:t>
            </a:r>
          </a:p>
          <a:p>
            <a:pPr lvl="1" algn="just"/>
            <a:r>
              <a:rPr lang="es-ES_tradnl" sz="2400" dirty="0"/>
              <a:t>la eficiencia de detección.</a:t>
            </a:r>
          </a:p>
          <a:p>
            <a:pPr lvl="1" algn="just"/>
            <a:endParaRPr lang="en-US" sz="2400" dirty="0"/>
          </a:p>
          <a:p>
            <a:pPr algn="just"/>
            <a:r>
              <a:rPr lang="es-ES_tradnl" sz="2400" dirty="0"/>
              <a:t>Se pueden reducir las incertidumbres aumentando el volumen de aire muestreado o aumentando el tiempo de recuento, los cuales afectarán la frecuencia de cambio del filtro.</a:t>
            </a:r>
            <a:endParaRPr lang="en-US" sz="2400"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53</a:t>
            </a:fld>
            <a:endParaRPr lang="en-US"/>
          </a:p>
        </p:txBody>
      </p:sp>
    </p:spTree>
    <p:extLst>
      <p:ext uri="{BB962C8B-B14F-4D97-AF65-F5344CB8AC3E}">
        <p14:creationId xmlns:p14="http://schemas.microsoft.com/office/powerpoint/2010/main" val="41791693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568952" cy="762000"/>
          </a:xfrm>
        </p:spPr>
        <p:txBody>
          <a:bodyPr/>
          <a:lstStyle/>
          <a:p>
            <a:r>
              <a:rPr lang="es-ES_tradnl" sz="2800" dirty="0"/>
              <a:t>Cálculo de la actividad volumétrica</a:t>
            </a:r>
            <a:endParaRPr lang="en-GB" sz="2800" dirty="0"/>
          </a:p>
        </p:txBody>
      </p:sp>
      <p:sp>
        <p:nvSpPr>
          <p:cNvPr id="3" name="Content Placeholder 2"/>
          <p:cNvSpPr>
            <a:spLocks noGrp="1"/>
          </p:cNvSpPr>
          <p:nvPr>
            <p:ph idx="1"/>
          </p:nvPr>
        </p:nvSpPr>
        <p:spPr>
          <a:xfrm>
            <a:off x="251520" y="1196752"/>
            <a:ext cx="8640960" cy="5112568"/>
          </a:xfrm>
        </p:spPr>
        <p:txBody>
          <a:bodyPr/>
          <a:lstStyle/>
          <a:p>
            <a:pPr marL="0" indent="0">
              <a:buNone/>
            </a:pPr>
            <a:r>
              <a:rPr lang="es-ES" sz="2400" dirty="0"/>
              <a:t>Para medición diferida</a:t>
            </a:r>
            <a:r>
              <a:rPr lang="fr-FR" sz="2400" b="1" dirty="0"/>
              <a:t>:</a:t>
            </a:r>
          </a:p>
          <a:p>
            <a:pPr marL="0" indent="0">
              <a:buNone/>
            </a:pPr>
            <a:r>
              <a:rPr lang="fr-FR" sz="2400" b="1" dirty="0"/>
              <a:t>                       CS = RN / (V x e x SA x CE x CF)</a:t>
            </a:r>
          </a:p>
          <a:p>
            <a:pPr lvl="1"/>
            <a:r>
              <a:rPr lang="en-GB" sz="2400" dirty="0"/>
              <a:t>CS = </a:t>
            </a:r>
            <a:r>
              <a:rPr lang="es-ES_tradnl" sz="2400" dirty="0"/>
              <a:t>concentración de actividad al final del tiempo de ejecución de la muestra.</a:t>
            </a:r>
            <a:endParaRPr lang="en-GB" sz="2400" dirty="0"/>
          </a:p>
          <a:p>
            <a:pPr lvl="1"/>
            <a:r>
              <a:rPr lang="en-GB" sz="2400" dirty="0"/>
              <a:t>RN = </a:t>
            </a:r>
            <a:r>
              <a:rPr lang="es-ES_tradnl" sz="2400" dirty="0"/>
              <a:t>tasa de conteo menos el fondo.</a:t>
            </a:r>
          </a:p>
          <a:p>
            <a:pPr lvl="1"/>
            <a:r>
              <a:rPr lang="en-GB" sz="2400" dirty="0"/>
              <a:t>V = </a:t>
            </a:r>
            <a:r>
              <a:rPr lang="es-ES_tradnl" sz="2400" dirty="0"/>
              <a:t>volumen de muestra.</a:t>
            </a:r>
          </a:p>
          <a:p>
            <a:pPr lvl="1"/>
            <a:r>
              <a:rPr lang="en-GB" sz="2400" dirty="0"/>
              <a:t>e = </a:t>
            </a:r>
            <a:r>
              <a:rPr lang="es-ES_tradnl" sz="2400" dirty="0"/>
              <a:t>eficiencia del detector.</a:t>
            </a:r>
          </a:p>
          <a:p>
            <a:pPr lvl="1"/>
            <a:r>
              <a:rPr lang="en-GB" sz="2400" dirty="0"/>
              <a:t>SA = factor de </a:t>
            </a:r>
            <a:r>
              <a:rPr lang="es-ES_tradnl" sz="2400" dirty="0"/>
              <a:t>auto-absorción.</a:t>
            </a:r>
            <a:endParaRPr lang="en-GB" sz="2400" dirty="0"/>
          </a:p>
          <a:p>
            <a:pPr lvl="1"/>
            <a:r>
              <a:rPr lang="en-GB" sz="2400" dirty="0"/>
              <a:t>CE = </a:t>
            </a:r>
            <a:r>
              <a:rPr lang="es-ES_tradnl" sz="2400" dirty="0"/>
              <a:t>eficacia de recolección.</a:t>
            </a:r>
          </a:p>
          <a:p>
            <a:pPr lvl="1"/>
            <a:r>
              <a:rPr lang="en-GB" sz="2400" dirty="0"/>
              <a:t>CF = </a:t>
            </a:r>
            <a:r>
              <a:rPr lang="es-ES_tradnl" sz="2400" dirty="0"/>
              <a:t>conversión de desintegraciones por unidad de tiempo a actividad.</a:t>
            </a:r>
            <a:endParaRPr lang="en-GB" sz="2400"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54</a:t>
            </a:fld>
            <a:endParaRPr lang="en-US"/>
          </a:p>
        </p:txBody>
      </p:sp>
    </p:spTree>
    <p:extLst>
      <p:ext uri="{BB962C8B-B14F-4D97-AF65-F5344CB8AC3E}">
        <p14:creationId xmlns:p14="http://schemas.microsoft.com/office/powerpoint/2010/main" val="3156074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54088" y="44624"/>
            <a:ext cx="8604250" cy="864096"/>
          </a:xfrm>
        </p:spPr>
        <p:txBody>
          <a:bodyPr/>
          <a:lstStyle/>
          <a:p>
            <a:r>
              <a:rPr lang="es-ES_tradnl" altLang="en-US" sz="2400" dirty="0"/>
              <a:t>Parámetros que influyen en la eficiencia de detección</a:t>
            </a:r>
            <a:endParaRPr lang="en-US" altLang="en-US" dirty="0"/>
          </a:p>
        </p:txBody>
      </p:sp>
      <p:sp>
        <p:nvSpPr>
          <p:cNvPr id="5" name="Rectangle 3"/>
          <p:cNvSpPr txBox="1">
            <a:spLocks noChangeArrowheads="1"/>
          </p:cNvSpPr>
          <p:nvPr/>
        </p:nvSpPr>
        <p:spPr bwMode="gray">
          <a:xfrm>
            <a:off x="152400" y="1295400"/>
            <a:ext cx="8740080" cy="5073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fontAlgn="base">
              <a:spcBef>
                <a:spcPct val="20000"/>
              </a:spcBef>
              <a:spcAft>
                <a:spcPct val="0"/>
              </a:spcAft>
              <a:buClr>
                <a:schemeClr val="folHlink"/>
              </a:buClr>
              <a:buSzPct val="110000"/>
              <a:buChar char="•"/>
              <a:defRPr sz="2800">
                <a:solidFill>
                  <a:schemeClr val="tx2"/>
                </a:solidFill>
                <a:latin typeface="+mn-lt"/>
              </a:defRPr>
            </a:lvl2pPr>
            <a:lvl3pPr marL="1143000" indent="-228600" algn="l" rtl="0" fontAlgn="base">
              <a:spcBef>
                <a:spcPct val="20000"/>
              </a:spcBef>
              <a:spcAft>
                <a:spcPct val="0"/>
              </a:spcAft>
              <a:buClr>
                <a:schemeClr val="folHlink"/>
              </a:buClr>
              <a:buSzPct val="110000"/>
              <a:buChar char="•"/>
              <a:defRPr sz="2400">
                <a:solidFill>
                  <a:schemeClr val="tx2"/>
                </a:solidFill>
                <a:latin typeface="+mn-lt"/>
              </a:defRPr>
            </a:lvl3pPr>
            <a:lvl4pPr marL="1600200" indent="-228600" algn="l" rtl="0" fontAlgn="base">
              <a:spcBef>
                <a:spcPct val="20000"/>
              </a:spcBef>
              <a:spcAft>
                <a:spcPct val="0"/>
              </a:spcAft>
              <a:buClr>
                <a:schemeClr val="folHlink"/>
              </a:buClr>
              <a:buSzPct val="110000"/>
              <a:buChar char="•"/>
              <a:defRPr sz="2400">
                <a:solidFill>
                  <a:schemeClr val="tx2"/>
                </a:solidFill>
                <a:latin typeface="+mn-lt"/>
              </a:defRPr>
            </a:lvl4pPr>
            <a:lvl5pPr marL="2057400" indent="-228600" algn="l" rtl="0" fontAlgn="base">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algn="just"/>
            <a:r>
              <a:rPr lang="es-ES_tradnl" sz="2400" dirty="0"/>
              <a:t>La auto-absorción de partículas alfa o beta recogidas en el filtro.</a:t>
            </a:r>
          </a:p>
          <a:p>
            <a:pPr algn="just"/>
            <a:endParaRPr lang="es-ES_tradnl" sz="2400" dirty="0"/>
          </a:p>
          <a:p>
            <a:pPr algn="just"/>
            <a:r>
              <a:rPr lang="es-ES_tradnl" sz="2400" dirty="0"/>
              <a:t>Acumulación de polvo en el filtro. </a:t>
            </a:r>
          </a:p>
          <a:p>
            <a:pPr algn="just"/>
            <a:endParaRPr lang="es-ES_tradnl" sz="2400" dirty="0"/>
          </a:p>
          <a:p>
            <a:pPr algn="just"/>
            <a:r>
              <a:rPr lang="es-ES_tradnl" sz="2400" dirty="0"/>
              <a:t>En lugares de trabajo muy polvorientos, puede ser necesario cambiar los filtros dos veces al día, o tener que reducir el flujo de aire. En estos casos se pueden utilizar monitores de filtros móviles.</a:t>
            </a:r>
          </a:p>
          <a:p>
            <a:pPr algn="just"/>
            <a:endParaRPr lang="es-ES_tradnl" sz="2400" dirty="0"/>
          </a:p>
          <a:p>
            <a:r>
              <a:rPr lang="es-ES_tradnl" sz="2400" dirty="0"/>
              <a:t>La ubicación de las partículas depositadas en el filtro y por lo tanto, la geometría de detección</a:t>
            </a:r>
            <a:r>
              <a:rPr lang="en-US" altLang="en-US" sz="2400" kern="0" dirty="0"/>
              <a:t>.</a:t>
            </a:r>
          </a:p>
          <a:p>
            <a:pPr algn="just"/>
            <a:endParaRPr lang="en-US" altLang="en-US" sz="2800" kern="0" dirty="0"/>
          </a:p>
          <a:p>
            <a:pPr algn="just"/>
            <a:endParaRPr lang="en-US" altLang="en-US" sz="2800" kern="0" dirty="0"/>
          </a:p>
          <a:p>
            <a:pPr algn="just"/>
            <a:endParaRPr lang="en-US" altLang="en-US" kern="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55</a:t>
            </a:fld>
            <a:endParaRPr lang="en-US"/>
          </a:p>
        </p:txBody>
      </p:sp>
    </p:spTree>
    <p:extLst>
      <p:ext uri="{BB962C8B-B14F-4D97-AF65-F5344CB8AC3E}">
        <p14:creationId xmlns:p14="http://schemas.microsoft.com/office/powerpoint/2010/main" val="415850382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04800" y="228600"/>
            <a:ext cx="8604250" cy="608112"/>
          </a:xfrm>
        </p:spPr>
        <p:txBody>
          <a:bodyPr/>
          <a:lstStyle/>
          <a:p>
            <a:r>
              <a:rPr lang="es-ES_tradnl" altLang="en-US" sz="2400" dirty="0"/>
              <a:t>Parámetros que influyen en la eficiencia de detección</a:t>
            </a:r>
            <a:endParaRPr lang="en-US" altLang="en-US" dirty="0"/>
          </a:p>
        </p:txBody>
      </p:sp>
      <p:sp>
        <p:nvSpPr>
          <p:cNvPr id="5" name="Rectangle 3"/>
          <p:cNvSpPr txBox="1">
            <a:spLocks noChangeArrowheads="1"/>
          </p:cNvSpPr>
          <p:nvPr/>
        </p:nvSpPr>
        <p:spPr bwMode="gray">
          <a:xfrm>
            <a:off x="163626" y="1052736"/>
            <a:ext cx="8604250" cy="54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fontAlgn="base">
              <a:spcBef>
                <a:spcPct val="20000"/>
              </a:spcBef>
              <a:spcAft>
                <a:spcPct val="0"/>
              </a:spcAft>
              <a:buClr>
                <a:schemeClr val="folHlink"/>
              </a:buClr>
              <a:buSzPct val="110000"/>
              <a:buChar char="•"/>
              <a:defRPr sz="2800">
                <a:solidFill>
                  <a:schemeClr val="tx2"/>
                </a:solidFill>
                <a:latin typeface="+mn-lt"/>
              </a:defRPr>
            </a:lvl2pPr>
            <a:lvl3pPr marL="1143000" indent="-228600" algn="l" rtl="0" fontAlgn="base">
              <a:spcBef>
                <a:spcPct val="20000"/>
              </a:spcBef>
              <a:spcAft>
                <a:spcPct val="0"/>
              </a:spcAft>
              <a:buClr>
                <a:schemeClr val="folHlink"/>
              </a:buClr>
              <a:buSzPct val="110000"/>
              <a:buChar char="•"/>
              <a:defRPr sz="2400">
                <a:solidFill>
                  <a:schemeClr val="tx2"/>
                </a:solidFill>
                <a:latin typeface="+mn-lt"/>
              </a:defRPr>
            </a:lvl3pPr>
            <a:lvl4pPr marL="1600200" indent="-228600" algn="l" rtl="0" fontAlgn="base">
              <a:spcBef>
                <a:spcPct val="20000"/>
              </a:spcBef>
              <a:spcAft>
                <a:spcPct val="0"/>
              </a:spcAft>
              <a:buClr>
                <a:schemeClr val="folHlink"/>
              </a:buClr>
              <a:buSzPct val="110000"/>
              <a:buChar char="•"/>
              <a:defRPr sz="2400">
                <a:solidFill>
                  <a:schemeClr val="tx2"/>
                </a:solidFill>
                <a:latin typeface="+mn-lt"/>
              </a:defRPr>
            </a:lvl4pPr>
            <a:lvl5pPr marL="2057400" indent="-228600" algn="l" rtl="0" fontAlgn="base">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a:lstStyle>
          <a:p>
            <a:pPr algn="just">
              <a:lnSpc>
                <a:spcPct val="80000"/>
              </a:lnSpc>
            </a:pPr>
            <a:endParaRPr lang="en-US" altLang="en-US" sz="2800" dirty="0"/>
          </a:p>
          <a:p>
            <a:pPr algn="just">
              <a:lnSpc>
                <a:spcPct val="80000"/>
              </a:lnSpc>
            </a:pPr>
            <a:endParaRPr lang="en-US" altLang="en-US" sz="2800" dirty="0"/>
          </a:p>
          <a:p>
            <a:pPr algn="just">
              <a:lnSpc>
                <a:spcPct val="80000"/>
              </a:lnSpc>
            </a:pPr>
            <a:endParaRPr lang="en-US" altLang="en-US" sz="2800" dirty="0"/>
          </a:p>
          <a:p>
            <a:pPr algn="just">
              <a:lnSpc>
                <a:spcPct val="80000"/>
              </a:lnSpc>
            </a:pPr>
            <a:endParaRPr lang="en-US" altLang="en-US" sz="2800" dirty="0"/>
          </a:p>
          <a:p>
            <a:pPr algn="just">
              <a:lnSpc>
                <a:spcPct val="90000"/>
              </a:lnSpc>
              <a:buFont typeface="Arial" panose="020B0604020202020204" pitchFamily="34" charset="0"/>
              <a:buChar char="•"/>
            </a:pPr>
            <a:endParaRPr lang="en-US" altLang="en-US" sz="2400" dirty="0"/>
          </a:p>
          <a:p>
            <a:pPr algn="just">
              <a:lnSpc>
                <a:spcPct val="90000"/>
              </a:lnSpc>
              <a:buFont typeface="Arial" panose="020B0604020202020204" pitchFamily="34" charset="0"/>
              <a:buChar char="•"/>
            </a:pPr>
            <a:r>
              <a:rPr lang="es-ES_tradnl" sz="2200" dirty="0"/>
              <a:t>El patrón de deposición en el filtro A muestra una concentración de material cerca del centro del filtro</a:t>
            </a:r>
            <a:r>
              <a:rPr lang="en-US" altLang="en-US" sz="2200" dirty="0"/>
              <a:t>. </a:t>
            </a:r>
            <a:r>
              <a:rPr lang="es-ES_tradnl" sz="2200" dirty="0"/>
              <a:t>Si la eficiencia del detector se determina con una fuente uniforme de radiactividad en Bq/cm</a:t>
            </a:r>
            <a:r>
              <a:rPr lang="es-ES_tradnl" sz="2200" baseline="30000" dirty="0"/>
              <a:t>2</a:t>
            </a:r>
            <a:r>
              <a:rPr lang="es-ES_tradnl" sz="2200" dirty="0"/>
              <a:t>, la actividad en el filtro se sobreestima.</a:t>
            </a:r>
          </a:p>
          <a:p>
            <a:pPr algn="just">
              <a:lnSpc>
                <a:spcPct val="90000"/>
              </a:lnSpc>
              <a:buFont typeface="Arial" panose="020B0604020202020204" pitchFamily="34" charset="0"/>
              <a:buChar char="•"/>
            </a:pPr>
            <a:endParaRPr lang="en-US" altLang="en-US" sz="2200" dirty="0"/>
          </a:p>
          <a:p>
            <a:pPr algn="just">
              <a:lnSpc>
                <a:spcPct val="90000"/>
              </a:lnSpc>
              <a:buFont typeface="Arial" panose="020B0604020202020204" pitchFamily="34" charset="0"/>
              <a:buChar char="•"/>
            </a:pPr>
            <a:r>
              <a:rPr lang="es-ES_tradnl" sz="2200" dirty="0"/>
              <a:t>El patrón de deposición en el filtro B muestra una concentración de material cerca del borde externo del filtro. Si la eficiencia del detector se determina con una fuente uniforme de radiactividad en Bq/cm</a:t>
            </a:r>
            <a:r>
              <a:rPr lang="es-ES_tradnl" sz="2200" baseline="30000" dirty="0"/>
              <a:t>2</a:t>
            </a:r>
            <a:r>
              <a:rPr lang="es-ES_tradnl" sz="2200" dirty="0"/>
              <a:t>, se subestima la actividad en el filtro.</a:t>
            </a:r>
            <a:endParaRPr lang="en-US" altLang="en-US" sz="2200" dirty="0"/>
          </a:p>
        </p:txBody>
      </p:sp>
      <p:pic>
        <p:nvPicPr>
          <p:cNvPr id="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0" y="1160368"/>
            <a:ext cx="4968552" cy="154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p:cNvSpPr>
            <a:spLocks noChangeArrowheads="1"/>
          </p:cNvSpPr>
          <p:nvPr/>
        </p:nvSpPr>
        <p:spPr bwMode="auto">
          <a:xfrm>
            <a:off x="1691680" y="2593717"/>
            <a:ext cx="496855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l"/>
            <a:r>
              <a:rPr lang="en-US" altLang="en-US" sz="1600" b="1" dirty="0">
                <a:effectLst/>
              </a:rPr>
              <a:t>            </a:t>
            </a:r>
            <a:r>
              <a:rPr lang="en-US" altLang="en-US" sz="1600" b="1" dirty="0" err="1">
                <a:effectLst/>
              </a:rPr>
              <a:t>Filtro</a:t>
            </a:r>
            <a:r>
              <a:rPr lang="en-US" altLang="en-US" sz="1600" b="1" dirty="0">
                <a:effectLst/>
              </a:rPr>
              <a:t> A            	                 </a:t>
            </a:r>
            <a:r>
              <a:rPr lang="en-US" altLang="en-US" sz="1600" b="1" dirty="0" err="1">
                <a:effectLst/>
              </a:rPr>
              <a:t>Filtro</a:t>
            </a:r>
            <a:r>
              <a:rPr lang="en-US" altLang="en-US" sz="1600" b="1" dirty="0">
                <a:effectLst/>
              </a:rPr>
              <a:t> B</a:t>
            </a:r>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56</a:t>
            </a:fld>
            <a:endParaRPr lang="en-US"/>
          </a:p>
        </p:txBody>
      </p:sp>
    </p:spTree>
    <p:extLst>
      <p:ext uri="{BB962C8B-B14F-4D97-AF65-F5344CB8AC3E}">
        <p14:creationId xmlns:p14="http://schemas.microsoft.com/office/powerpoint/2010/main" val="32914362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Dispositivo de alarma</a:t>
            </a:r>
          </a:p>
        </p:txBody>
      </p:sp>
      <p:sp>
        <p:nvSpPr>
          <p:cNvPr id="3" name="Content Placeholder 2"/>
          <p:cNvSpPr>
            <a:spLocks noGrp="1"/>
          </p:cNvSpPr>
          <p:nvPr>
            <p:ph idx="1"/>
          </p:nvPr>
        </p:nvSpPr>
        <p:spPr>
          <a:xfrm>
            <a:off x="107504" y="1268760"/>
            <a:ext cx="8593137" cy="5100290"/>
          </a:xfrm>
        </p:spPr>
        <p:txBody>
          <a:bodyPr/>
          <a:lstStyle/>
          <a:p>
            <a:pPr algn="just"/>
            <a:r>
              <a:rPr lang="es-ES_tradnl" sz="2400" dirty="0"/>
              <a:t>Establecer niveles de alarma tan bajos como sea razonablemente práctico para identificar los cambios en las condiciones sin causar un gran número de falsas alarmas debidas al radón.</a:t>
            </a:r>
          </a:p>
          <a:p>
            <a:pPr algn="just"/>
            <a:endParaRPr lang="es-ES_tradnl" sz="2400" dirty="0"/>
          </a:p>
          <a:p>
            <a:pPr algn="just"/>
            <a:r>
              <a:rPr lang="es-ES_tradnl" sz="2400" dirty="0"/>
              <a:t>Analizar experiencias anteriores con el monitor.</a:t>
            </a:r>
          </a:p>
          <a:p>
            <a:pPr algn="just"/>
            <a:endParaRPr lang="en-US" sz="2400" dirty="0"/>
          </a:p>
          <a:p>
            <a:pPr algn="just"/>
            <a:r>
              <a:rPr lang="es-ES_tradnl" sz="2400" dirty="0"/>
              <a:t>El nivel de alarma puede ser más alto cuando se usa protección respiratoria.</a:t>
            </a:r>
          </a:p>
          <a:p>
            <a:pPr algn="just"/>
            <a:endParaRPr lang="en-US" sz="2400" dirty="0"/>
          </a:p>
          <a:p>
            <a:pPr algn="just"/>
            <a:r>
              <a:rPr lang="es-ES_tradnl" sz="2400" dirty="0"/>
              <a:t>Se pueden establecer niveles de alarma inmediatos o integrados (a largo plazo).</a:t>
            </a:r>
            <a:endParaRPr lang="en-US"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57</a:t>
            </a:fld>
            <a:endParaRPr lang="en-US"/>
          </a:p>
        </p:txBody>
      </p:sp>
    </p:spTree>
    <p:extLst>
      <p:ext uri="{BB962C8B-B14F-4D97-AF65-F5344CB8AC3E}">
        <p14:creationId xmlns:p14="http://schemas.microsoft.com/office/powerpoint/2010/main" val="21319175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ChangeArrowheads="1"/>
          </p:cNvSpPr>
          <p:nvPr>
            <p:ph type="body" idx="1"/>
          </p:nvPr>
        </p:nvSpPr>
        <p:spPr/>
        <p:txBody>
          <a:bodyPr/>
          <a:lstStyle/>
          <a:p>
            <a:pPr algn="ctr">
              <a:buFontTx/>
              <a:buNone/>
            </a:pPr>
            <a:endParaRPr lang="en-US" altLang="en-US" sz="3600" dirty="0"/>
          </a:p>
          <a:p>
            <a:pPr algn="ctr">
              <a:buFontTx/>
              <a:buNone/>
            </a:pPr>
            <a:endParaRPr lang="en-US" altLang="en-US" sz="3600" dirty="0"/>
          </a:p>
          <a:p>
            <a:pPr algn="ctr">
              <a:buFontTx/>
              <a:buNone/>
            </a:pPr>
            <a:r>
              <a:rPr lang="es-ES_tradnl" sz="3600" dirty="0"/>
              <a:t>Calibración, pruebas y verificación</a:t>
            </a:r>
            <a:endParaRPr lang="en-US" altLang="en-US" sz="36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494" y="178677"/>
            <a:ext cx="8534400" cy="762000"/>
          </a:xfrm>
        </p:spPr>
        <p:txBody>
          <a:bodyPr/>
          <a:lstStyle/>
          <a:p>
            <a:r>
              <a:rPr lang="pt-BR" sz="2800" dirty="0" err="1"/>
              <a:t>Pruebas</a:t>
            </a:r>
            <a:r>
              <a:rPr lang="pt-BR" sz="2800" dirty="0"/>
              <a:t> de </a:t>
            </a:r>
            <a:r>
              <a:rPr lang="pt-BR" sz="2800" dirty="0" err="1"/>
              <a:t>aptitud</a:t>
            </a:r>
            <a:r>
              <a:rPr lang="pt-BR" sz="2800" dirty="0">
                <a:solidFill>
                  <a:srgbClr val="FF0000"/>
                </a:solidFill>
              </a:rPr>
              <a:t> </a:t>
            </a:r>
            <a:r>
              <a:rPr lang="pt-BR" sz="2800" dirty="0"/>
              <a:t>(</a:t>
            </a:r>
            <a:r>
              <a:rPr lang="pt-BR" sz="2800" i="1" dirty="0" err="1"/>
              <a:t>type</a:t>
            </a:r>
            <a:r>
              <a:rPr lang="pt-BR" sz="2800" i="1" dirty="0"/>
              <a:t> </a:t>
            </a:r>
            <a:r>
              <a:rPr lang="pt-BR" sz="2800" i="1" dirty="0" err="1"/>
              <a:t>testing</a:t>
            </a:r>
            <a:r>
              <a:rPr lang="pt-BR" sz="2800" dirty="0"/>
              <a:t>)</a:t>
            </a:r>
            <a:endParaRPr lang="en-US" altLang="en-US" sz="2800" dirty="0"/>
          </a:p>
        </p:txBody>
      </p:sp>
      <p:sp>
        <p:nvSpPr>
          <p:cNvPr id="3" name="Content Placeholder 2"/>
          <p:cNvSpPr>
            <a:spLocks noGrp="1"/>
          </p:cNvSpPr>
          <p:nvPr>
            <p:ph idx="1"/>
          </p:nvPr>
        </p:nvSpPr>
        <p:spPr>
          <a:xfrm>
            <a:off x="179512" y="1340768"/>
            <a:ext cx="8640960" cy="4320480"/>
          </a:xfrm>
        </p:spPr>
        <p:txBody>
          <a:bodyPr/>
          <a:lstStyle/>
          <a:p>
            <a:pPr algn="just"/>
            <a:r>
              <a:rPr lang="es-ES_tradnl" sz="2400" dirty="0"/>
              <a:t>Los equipos de monitorización de aire para MLT deben pasar por pruebas de aptitud (</a:t>
            </a:r>
            <a:r>
              <a:rPr lang="es-ES_tradnl" sz="2400" i="1" dirty="0" err="1"/>
              <a:t>type</a:t>
            </a:r>
            <a:r>
              <a:rPr lang="es-ES_tradnl" sz="2400" i="1" dirty="0"/>
              <a:t> </a:t>
            </a:r>
            <a:r>
              <a:rPr lang="es-ES_tradnl" sz="2400" i="1" dirty="0" err="1" smtClean="0"/>
              <a:t>tests</a:t>
            </a:r>
            <a:r>
              <a:rPr lang="es-ES_tradnl" sz="2400" dirty="0" smtClean="0"/>
              <a:t>) </a:t>
            </a:r>
            <a:r>
              <a:rPr lang="es-ES_tradnl" sz="2400" dirty="0"/>
              <a:t>para demostrar su adecuación.</a:t>
            </a:r>
          </a:p>
          <a:p>
            <a:pPr algn="just" eaLnBrk="1" hangingPunct="1"/>
            <a:endParaRPr lang="es-ES_tradnl" altLang="en-US" sz="2400" dirty="0"/>
          </a:p>
          <a:p>
            <a:pPr algn="just" eaLnBrk="1" hangingPunct="1"/>
            <a:r>
              <a:rPr lang="es-ES_tradnl" sz="2400" dirty="0">
                <a:solidFill>
                  <a:schemeClr val="accent5">
                    <a:lumMod val="25000"/>
                  </a:schemeClr>
                </a:solidFill>
              </a:rPr>
              <a:t>Los </a:t>
            </a:r>
            <a:r>
              <a:rPr lang="es-ES_tradnl" sz="2400" i="1" dirty="0" err="1">
                <a:solidFill>
                  <a:schemeClr val="accent5">
                    <a:lumMod val="25000"/>
                  </a:schemeClr>
                </a:solidFill>
              </a:rPr>
              <a:t>type</a:t>
            </a:r>
            <a:r>
              <a:rPr lang="es-ES_tradnl" sz="2400" i="1" dirty="0">
                <a:solidFill>
                  <a:schemeClr val="accent5">
                    <a:lumMod val="25000"/>
                  </a:schemeClr>
                </a:solidFill>
              </a:rPr>
              <a:t> </a:t>
            </a:r>
            <a:r>
              <a:rPr lang="es-ES_tradnl" sz="2400" i="1" dirty="0" err="1">
                <a:solidFill>
                  <a:schemeClr val="accent5">
                    <a:lumMod val="25000"/>
                  </a:schemeClr>
                </a:solidFill>
              </a:rPr>
              <a:t>tests</a:t>
            </a:r>
            <a:r>
              <a:rPr lang="es-ES_tradnl" sz="2400" dirty="0">
                <a:solidFill>
                  <a:schemeClr val="accent5">
                    <a:lumMod val="25000"/>
                  </a:schemeClr>
                </a:solidFill>
              </a:rPr>
              <a:t> </a:t>
            </a:r>
            <a:r>
              <a:rPr lang="es-ES_tradnl" sz="2400" dirty="0"/>
              <a:t>de equipos de monitorización de aire consisten en pruebas exhaustivas para determinar el rendimiento de los sistemas de muestreo y medición (p. ej., respuesta, linealidad, dependencia energética) y el efecto de factores ambientales como campos eléctricos, temperatura, etc.</a:t>
            </a:r>
            <a:endParaRPr lang="es-ES_tradnl"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59</a:t>
            </a:fld>
            <a:endParaRPr lang="en-US"/>
          </a:p>
        </p:txBody>
      </p:sp>
    </p:spTree>
    <p:extLst>
      <p:ext uri="{BB962C8B-B14F-4D97-AF65-F5344CB8AC3E}">
        <p14:creationId xmlns:p14="http://schemas.microsoft.com/office/powerpoint/2010/main" val="1113196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026"/>
          <p:cNvSpPr>
            <a:spLocks noGrp="1" noChangeArrowheads="1"/>
          </p:cNvSpPr>
          <p:nvPr>
            <p:ph type="title"/>
          </p:nvPr>
        </p:nvSpPr>
        <p:spPr/>
        <p:txBody>
          <a:bodyPr/>
          <a:lstStyle/>
          <a:p>
            <a:pPr>
              <a:spcBef>
                <a:spcPts val="1200"/>
              </a:spcBef>
              <a:spcAft>
                <a:spcPts val="1200"/>
              </a:spcAft>
            </a:pPr>
            <a:r>
              <a:rPr lang="es-ES" sz="2800" dirty="0"/>
              <a:t>El método de medición</a:t>
            </a:r>
            <a:endParaRPr lang="en-US" altLang="en-US" sz="2800" dirty="0"/>
          </a:p>
        </p:txBody>
      </p:sp>
      <p:sp>
        <p:nvSpPr>
          <p:cNvPr id="32770" name="Rectangle 1027"/>
          <p:cNvSpPr>
            <a:spLocks noGrp="1" noChangeArrowheads="1"/>
          </p:cNvSpPr>
          <p:nvPr>
            <p:ph idx="1"/>
          </p:nvPr>
        </p:nvSpPr>
        <p:spPr>
          <a:xfrm>
            <a:off x="179512" y="1026815"/>
            <a:ext cx="6696744" cy="5480646"/>
          </a:xfrm>
        </p:spPr>
        <p:txBody>
          <a:bodyPr/>
          <a:lstStyle/>
          <a:p>
            <a:pPr>
              <a:spcBef>
                <a:spcPts val="1200"/>
              </a:spcBef>
              <a:spcAft>
                <a:spcPts val="0"/>
              </a:spcAft>
            </a:pPr>
            <a:endParaRPr lang="en-US" altLang="en-US" sz="2800" dirty="0"/>
          </a:p>
          <a:p>
            <a:pPr marL="0" indent="0" algn="just">
              <a:spcBef>
                <a:spcPts val="1200"/>
              </a:spcBef>
              <a:spcAft>
                <a:spcPts val="0"/>
              </a:spcAft>
              <a:buNone/>
            </a:pPr>
            <a:r>
              <a:rPr lang="es-ES_tradnl" sz="2400" dirty="0"/>
              <a:t>El método de medición depende:</a:t>
            </a:r>
            <a:endParaRPr lang="es-ES_tradnl" altLang="en-US" sz="2400" dirty="0"/>
          </a:p>
          <a:p>
            <a:pPr algn="just">
              <a:spcBef>
                <a:spcPts val="1200"/>
              </a:spcBef>
              <a:spcAft>
                <a:spcPts val="0"/>
              </a:spcAft>
            </a:pPr>
            <a:endParaRPr lang="es-ES_tradnl" altLang="en-US" sz="2800" dirty="0"/>
          </a:p>
          <a:p>
            <a:pPr lvl="1" algn="just">
              <a:spcBef>
                <a:spcPts val="1200"/>
              </a:spcBef>
              <a:spcAft>
                <a:spcPts val="0"/>
              </a:spcAft>
            </a:pPr>
            <a:r>
              <a:rPr lang="es-ES_tradnl" sz="2400" dirty="0"/>
              <a:t>del objetivo de la medición;</a:t>
            </a:r>
          </a:p>
          <a:p>
            <a:pPr lvl="1" algn="just">
              <a:spcBef>
                <a:spcPts val="1200"/>
              </a:spcBef>
              <a:spcAft>
                <a:spcPts val="0"/>
              </a:spcAft>
            </a:pPr>
            <a:r>
              <a:rPr lang="es-ES_tradnl" sz="2400" dirty="0"/>
              <a:t>de los </a:t>
            </a:r>
            <a:r>
              <a:rPr lang="es-ES_tradnl" sz="2400" dirty="0" err="1"/>
              <a:t>radionucleidos</a:t>
            </a:r>
            <a:r>
              <a:rPr lang="es-ES_tradnl" sz="2400" dirty="0"/>
              <a:t> de interés;</a:t>
            </a:r>
          </a:p>
          <a:p>
            <a:pPr lvl="1" algn="just">
              <a:spcBef>
                <a:spcPts val="1200"/>
              </a:spcBef>
              <a:spcAft>
                <a:spcPts val="0"/>
              </a:spcAft>
            </a:pPr>
            <a:r>
              <a:rPr lang="es-ES_tradnl" sz="2400" dirty="0"/>
              <a:t>del tipo de emisión</a:t>
            </a:r>
            <a:r>
              <a:rPr lang="es-ES_tradnl" altLang="en-US" sz="2400" dirty="0"/>
              <a:t>; </a:t>
            </a:r>
            <a:r>
              <a:rPr lang="es-ES_tradnl" altLang="en-US" sz="2400" dirty="0">
                <a:sym typeface="Symbol" pitchFamily="18" charset="2"/>
              </a:rPr>
              <a:t>,  o , y</a:t>
            </a:r>
          </a:p>
          <a:p>
            <a:pPr lvl="1" algn="just">
              <a:spcBef>
                <a:spcPts val="1200"/>
              </a:spcBef>
              <a:spcAft>
                <a:spcPts val="0"/>
              </a:spcAft>
            </a:pPr>
            <a:r>
              <a:rPr lang="es-ES_tradnl" sz="2400" dirty="0"/>
              <a:t>de la forma física de la contaminación del aire, por ejemplo, aerosoles.</a:t>
            </a:r>
            <a:endParaRPr lang="es-ES_tradnl" altLang="en-US" sz="2800" dirty="0"/>
          </a:p>
          <a:p>
            <a:pPr>
              <a:spcBef>
                <a:spcPts val="1200"/>
              </a:spcBef>
              <a:spcAft>
                <a:spcPts val="1200"/>
              </a:spcAft>
            </a:pPr>
            <a:endParaRPr lang="en-US" altLang="en-US" sz="2800" dirty="0"/>
          </a:p>
          <a:p>
            <a:pPr>
              <a:spcBef>
                <a:spcPts val="1200"/>
              </a:spcBef>
              <a:spcAft>
                <a:spcPts val="1200"/>
              </a:spcAft>
            </a:pPr>
            <a:endParaRPr lang="en-US" altLang="en-US" sz="3600" dirty="0"/>
          </a:p>
        </p:txBody>
      </p:sp>
      <p:grpSp>
        <p:nvGrpSpPr>
          <p:cNvPr id="32771" name="Group 3"/>
          <p:cNvGrpSpPr>
            <a:grpSpLocks/>
          </p:cNvGrpSpPr>
          <p:nvPr/>
        </p:nvGrpSpPr>
        <p:grpSpPr bwMode="auto">
          <a:xfrm>
            <a:off x="7358261" y="1988840"/>
            <a:ext cx="1246187" cy="3744416"/>
            <a:chOff x="2771800" y="1196752"/>
            <a:chExt cx="2470496" cy="5486113"/>
          </a:xfrm>
        </p:grpSpPr>
        <p:sp>
          <p:nvSpPr>
            <p:cNvPr id="5" name="Rounded Rectangle 4"/>
            <p:cNvSpPr/>
            <p:nvPr/>
          </p:nvSpPr>
          <p:spPr>
            <a:xfrm>
              <a:off x="2771801" y="1196752"/>
              <a:ext cx="2448271" cy="1059324"/>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a:solidFill>
                    <a:schemeClr val="tx1"/>
                  </a:solidFill>
                </a:rPr>
                <a:t>Definir objetivos</a:t>
              </a:r>
              <a:endParaRPr lang="en-GB" sz="1600" dirty="0">
                <a:solidFill>
                  <a:schemeClr val="tx1"/>
                </a:solidFill>
              </a:endParaRPr>
            </a:p>
          </p:txBody>
        </p:sp>
        <p:sp>
          <p:nvSpPr>
            <p:cNvPr id="6" name="Rounded Rectangle 5"/>
            <p:cNvSpPr/>
            <p:nvPr/>
          </p:nvSpPr>
          <p:spPr>
            <a:xfrm>
              <a:off x="2771800" y="2603224"/>
              <a:ext cx="2470496" cy="1060612"/>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a:solidFill>
                    <a:schemeClr val="tx1"/>
                  </a:solidFill>
                </a:rPr>
                <a:t>Identificar metas</a:t>
              </a:r>
              <a:endParaRPr lang="en-GB" sz="1600" dirty="0">
                <a:solidFill>
                  <a:schemeClr val="tx1"/>
                </a:solidFill>
              </a:endParaRPr>
            </a:p>
          </p:txBody>
        </p:sp>
        <p:sp>
          <p:nvSpPr>
            <p:cNvPr id="7" name="Rounded Rectangle 6"/>
            <p:cNvSpPr/>
            <p:nvPr/>
          </p:nvSpPr>
          <p:spPr>
            <a:xfrm>
              <a:off x="2771800" y="5604033"/>
              <a:ext cx="2448273" cy="1078832"/>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err="1">
                  <a:solidFill>
                    <a:schemeClr val="tx1"/>
                  </a:solidFill>
                </a:rPr>
                <a:t>Elegir</a:t>
              </a:r>
              <a:r>
                <a:rPr lang="pt-BR" sz="1600" dirty="0">
                  <a:solidFill>
                    <a:schemeClr val="tx1"/>
                  </a:solidFill>
                </a:rPr>
                <a:t> métodos</a:t>
              </a:r>
              <a:endParaRPr lang="en-GB" sz="1600" dirty="0">
                <a:solidFill>
                  <a:schemeClr val="tx1"/>
                </a:solidFill>
              </a:endParaRPr>
            </a:p>
          </p:txBody>
        </p:sp>
        <p:sp>
          <p:nvSpPr>
            <p:cNvPr id="8" name="Rounded Rectangle 7"/>
            <p:cNvSpPr/>
            <p:nvPr/>
          </p:nvSpPr>
          <p:spPr>
            <a:xfrm>
              <a:off x="2772163" y="4101887"/>
              <a:ext cx="2447906" cy="1103947"/>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sz="1600" dirty="0">
                  <a:solidFill>
                    <a:schemeClr val="tx1"/>
                  </a:solidFill>
                </a:rPr>
                <a:t>Establecer vectores </a:t>
              </a:r>
            </a:p>
          </p:txBody>
        </p:sp>
        <p:cxnSp>
          <p:nvCxnSpPr>
            <p:cNvPr id="9" name="Straight Arrow Connector 8"/>
            <p:cNvCxnSpPr>
              <a:stCxn id="0" idx="2"/>
              <a:endCxn id="0" idx="0"/>
            </p:cNvCxnSpPr>
            <p:nvPr/>
          </p:nvCxnSpPr>
          <p:spPr>
            <a:xfrm>
              <a:off x="3996033" y="2255045"/>
              <a:ext cx="12589" cy="3488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0" idx="2"/>
              <a:endCxn id="0" idx="0"/>
            </p:cNvCxnSpPr>
            <p:nvPr/>
          </p:nvCxnSpPr>
          <p:spPr>
            <a:xfrm flipH="1">
              <a:off x="3996033" y="3664552"/>
              <a:ext cx="12589" cy="411687"/>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996033" y="5248718"/>
              <a:ext cx="0" cy="379125"/>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6</a:t>
            </a:fld>
            <a:endParaRPr lang="en-US" dirty="0"/>
          </a:p>
        </p:txBody>
      </p:sp>
    </p:spTree>
    <p:extLst>
      <p:ext uri="{BB962C8B-B14F-4D97-AF65-F5344CB8AC3E}">
        <p14:creationId xmlns:p14="http://schemas.microsoft.com/office/powerpoint/2010/main" val="396557260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z="2800" dirty="0" err="1">
                <a:solidFill>
                  <a:schemeClr val="accent5">
                    <a:lumMod val="25000"/>
                  </a:schemeClr>
                </a:solidFill>
              </a:rPr>
              <a:t>Pruebas</a:t>
            </a:r>
            <a:r>
              <a:rPr lang="pt-BR" sz="2800" dirty="0">
                <a:solidFill>
                  <a:schemeClr val="accent5">
                    <a:lumMod val="25000"/>
                  </a:schemeClr>
                </a:solidFill>
              </a:rPr>
              <a:t> de </a:t>
            </a:r>
            <a:r>
              <a:rPr lang="pt-BR" sz="2800" dirty="0" err="1">
                <a:solidFill>
                  <a:schemeClr val="accent5">
                    <a:lumMod val="25000"/>
                  </a:schemeClr>
                </a:solidFill>
              </a:rPr>
              <a:t>aptitud</a:t>
            </a:r>
            <a:r>
              <a:rPr lang="pt-BR" sz="2800" dirty="0">
                <a:solidFill>
                  <a:schemeClr val="accent5">
                    <a:lumMod val="25000"/>
                  </a:schemeClr>
                </a:solidFill>
              </a:rPr>
              <a:t> (</a:t>
            </a:r>
            <a:r>
              <a:rPr lang="pt-BR" sz="2800" i="1" dirty="0" err="1"/>
              <a:t>type</a:t>
            </a:r>
            <a:r>
              <a:rPr lang="pt-BR" sz="2800" i="1" dirty="0"/>
              <a:t> </a:t>
            </a:r>
            <a:r>
              <a:rPr lang="pt-BR" sz="2800" i="1" dirty="0" err="1" smtClean="0"/>
              <a:t>tests</a:t>
            </a:r>
            <a:r>
              <a:rPr lang="pt-BR" sz="2800" dirty="0" smtClean="0"/>
              <a:t>)</a:t>
            </a:r>
            <a:endParaRPr lang="en-GB" sz="2800" dirty="0"/>
          </a:p>
        </p:txBody>
      </p:sp>
      <p:sp>
        <p:nvSpPr>
          <p:cNvPr id="3" name="Content Placeholder 2"/>
          <p:cNvSpPr>
            <a:spLocks noGrp="1"/>
          </p:cNvSpPr>
          <p:nvPr>
            <p:ph idx="1"/>
          </p:nvPr>
        </p:nvSpPr>
        <p:spPr>
          <a:xfrm>
            <a:off x="179512" y="1628800"/>
            <a:ext cx="8593137" cy="3312368"/>
          </a:xfrm>
        </p:spPr>
        <p:txBody>
          <a:bodyPr/>
          <a:lstStyle/>
          <a:p>
            <a:pPr algn="just" eaLnBrk="1" hangingPunct="1">
              <a:lnSpc>
                <a:spcPct val="90000"/>
              </a:lnSpc>
              <a:defRPr/>
            </a:pPr>
            <a:r>
              <a:rPr lang="es-ES_tradnl" sz="2400" dirty="0">
                <a:solidFill>
                  <a:schemeClr val="accent5">
                    <a:lumMod val="25000"/>
                  </a:schemeClr>
                </a:solidFill>
              </a:rPr>
              <a:t>Las pruebas de aptitud </a:t>
            </a:r>
            <a:r>
              <a:rPr lang="es-ES_tradnl" sz="2400" dirty="0" smtClean="0">
                <a:solidFill>
                  <a:schemeClr val="accent5">
                    <a:lumMod val="25000"/>
                  </a:schemeClr>
                </a:solidFill>
              </a:rPr>
              <a:t>por </a:t>
            </a:r>
            <a:r>
              <a:rPr lang="es-ES_tradnl" sz="2400" dirty="0">
                <a:solidFill>
                  <a:schemeClr val="accent5">
                    <a:lumMod val="25000"/>
                  </a:schemeClr>
                </a:solidFill>
              </a:rPr>
              <a:t>lo general son realizadas por fabricantes o laboratorios independientes de acuerdo con criterios de desempeño y procedimientos estipulados en normas nacionales e internacionales.</a:t>
            </a:r>
            <a:endParaRPr lang="en-US" altLang="en-US" sz="2400" dirty="0">
              <a:solidFill>
                <a:schemeClr val="accent5">
                  <a:lumMod val="25000"/>
                </a:schemeClr>
              </a:solidFill>
            </a:endParaRPr>
          </a:p>
          <a:p>
            <a:pPr marL="0" indent="0" algn="just" eaLnBrk="1" hangingPunct="1">
              <a:lnSpc>
                <a:spcPct val="90000"/>
              </a:lnSpc>
              <a:buFontTx/>
              <a:buNone/>
              <a:defRPr/>
            </a:pPr>
            <a:r>
              <a:rPr lang="en-US" altLang="en-US" sz="2400" dirty="0">
                <a:solidFill>
                  <a:schemeClr val="accent5">
                    <a:lumMod val="25000"/>
                  </a:schemeClr>
                </a:solidFill>
              </a:rPr>
              <a:t> </a:t>
            </a:r>
          </a:p>
          <a:p>
            <a:pPr algn="just" eaLnBrk="1" hangingPunct="1">
              <a:lnSpc>
                <a:spcPct val="90000"/>
              </a:lnSpc>
              <a:defRPr/>
            </a:pPr>
            <a:r>
              <a:rPr lang="es-ES_tradnl" sz="2400" dirty="0">
                <a:solidFill>
                  <a:schemeClr val="accent5">
                    <a:lumMod val="25000"/>
                  </a:schemeClr>
                </a:solidFill>
              </a:rPr>
              <a:t>Las pruebas de </a:t>
            </a:r>
            <a:r>
              <a:rPr lang="es-ES_tradnl" sz="2400" dirty="0" smtClean="0">
                <a:solidFill>
                  <a:schemeClr val="accent5">
                    <a:lumMod val="25000"/>
                  </a:schemeClr>
                </a:solidFill>
              </a:rPr>
              <a:t>aptitud </a:t>
            </a:r>
            <a:r>
              <a:rPr lang="es-ES_tradnl" sz="2400" dirty="0">
                <a:solidFill>
                  <a:schemeClr val="accent5">
                    <a:lumMod val="25000"/>
                  </a:schemeClr>
                </a:solidFill>
              </a:rPr>
              <a:t>se realizan normalmente en un prototipo o</a:t>
            </a:r>
            <a:r>
              <a:rPr lang="es-ES_tradnl" sz="2400" dirty="0"/>
              <a:t> en un equipo elegido de forma aleatoria de un lote de producción.</a:t>
            </a:r>
            <a:endParaRPr lang="en-GB"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60</a:t>
            </a:fld>
            <a:endParaRPr lang="en-US"/>
          </a:p>
        </p:txBody>
      </p:sp>
    </p:spTree>
    <p:extLst>
      <p:ext uri="{BB962C8B-B14F-4D97-AF65-F5344CB8AC3E}">
        <p14:creationId xmlns:p14="http://schemas.microsoft.com/office/powerpoint/2010/main" val="205342670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noChangeArrowheads="1"/>
          </p:cNvSpPr>
          <p:nvPr>
            <p:ph type="title"/>
          </p:nvPr>
        </p:nvSpPr>
        <p:spPr/>
        <p:txBody>
          <a:bodyPr/>
          <a:lstStyle/>
          <a:p>
            <a:r>
              <a:rPr lang="es-ES_tradnl" sz="2800" dirty="0"/>
              <a:t>Calibración</a:t>
            </a:r>
            <a:endParaRPr lang="en-US" altLang="en-US" sz="2800" dirty="0"/>
          </a:p>
        </p:txBody>
      </p:sp>
      <p:sp>
        <p:nvSpPr>
          <p:cNvPr id="32771" name="Rectangle 3"/>
          <p:cNvSpPr>
            <a:spLocks noGrp="1" noChangeArrowheads="1"/>
          </p:cNvSpPr>
          <p:nvPr>
            <p:ph idx="1"/>
          </p:nvPr>
        </p:nvSpPr>
        <p:spPr>
          <a:xfrm>
            <a:off x="274638" y="1665312"/>
            <a:ext cx="8593137" cy="3635896"/>
          </a:xfrm>
          <a:extLst/>
        </p:spPr>
        <p:txBody>
          <a:bodyPr/>
          <a:lstStyle/>
          <a:p>
            <a:pPr algn="just">
              <a:defRPr/>
            </a:pPr>
            <a:r>
              <a:rPr lang="es-ES_tradnl" sz="2400" dirty="0"/>
              <a:t>Antes de su uso, los equipos de monitorización de aire deben tener una calibración válida del sistema de detección y del medidor de flujo del aire.</a:t>
            </a:r>
          </a:p>
          <a:p>
            <a:pPr algn="just">
              <a:defRPr/>
            </a:pPr>
            <a:endParaRPr lang="es-ES_tradnl" altLang="en-US" sz="2400" dirty="0"/>
          </a:p>
          <a:p>
            <a:pPr algn="just">
              <a:defRPr/>
            </a:pPr>
            <a:r>
              <a:rPr lang="es-ES_tradnl" sz="2400" dirty="0"/>
              <a:t>La calibración debe realizarse con una fuente radiactiva  trazable (p. ej., planchetas o filtros) con las mismas características que la fuente utilizada durante los </a:t>
            </a:r>
            <a:r>
              <a:rPr lang="es-ES_tradnl" sz="2400" dirty="0">
                <a:solidFill>
                  <a:srgbClr val="FF0000"/>
                </a:solidFill>
              </a:rPr>
              <a:t> </a:t>
            </a:r>
            <a:r>
              <a:rPr lang="es-ES_tradnl" sz="2400" i="1" dirty="0" err="1">
                <a:solidFill>
                  <a:schemeClr val="accent5">
                    <a:lumMod val="25000"/>
                  </a:schemeClr>
                </a:solidFill>
              </a:rPr>
              <a:t>type</a:t>
            </a:r>
            <a:r>
              <a:rPr lang="es-ES_tradnl" sz="2400" i="1" dirty="0">
                <a:solidFill>
                  <a:schemeClr val="accent5">
                    <a:lumMod val="25000"/>
                  </a:schemeClr>
                </a:solidFill>
              </a:rPr>
              <a:t> </a:t>
            </a:r>
            <a:r>
              <a:rPr lang="es-ES_tradnl" sz="2400" i="1" dirty="0" err="1">
                <a:solidFill>
                  <a:schemeClr val="accent5">
                    <a:lumMod val="25000"/>
                  </a:schemeClr>
                </a:solidFill>
              </a:rPr>
              <a:t>tests</a:t>
            </a:r>
            <a:r>
              <a:rPr lang="es-ES_tradnl" sz="2400" i="1" dirty="0">
                <a:solidFill>
                  <a:schemeClr val="accent5">
                    <a:lumMod val="25000"/>
                  </a:schemeClr>
                </a:solidFill>
              </a:rPr>
              <a:t> </a:t>
            </a:r>
            <a:r>
              <a:rPr lang="es-ES_tradnl" sz="2400" dirty="0">
                <a:solidFill>
                  <a:schemeClr val="accent5">
                    <a:lumMod val="25000"/>
                  </a:schemeClr>
                </a:solidFill>
              </a:rPr>
              <a:t>(tamaño, </a:t>
            </a:r>
            <a:r>
              <a:rPr lang="es-ES_tradnl" sz="2400" dirty="0" err="1">
                <a:solidFill>
                  <a:schemeClr val="accent5">
                    <a:lumMod val="25000"/>
                  </a:schemeClr>
                </a:solidFill>
              </a:rPr>
              <a:t>radionucleidos</a:t>
            </a:r>
            <a:r>
              <a:rPr lang="es-ES_tradnl" sz="2400" dirty="0">
                <a:solidFill>
                  <a:schemeClr val="accent5">
                    <a:lumMod val="25000"/>
                  </a:schemeClr>
                </a:solidFill>
              </a:rPr>
              <a:t> y material) y de acuerdo con las instrucciones </a:t>
            </a:r>
            <a:r>
              <a:rPr lang="es-ES_tradnl" sz="2400" dirty="0"/>
              <a:t>del fabricante.</a:t>
            </a:r>
            <a:endParaRPr lang="es-ES_tradnl" altLang="en-US" sz="2400" dirty="0"/>
          </a:p>
          <a:p>
            <a:pPr algn="just">
              <a:buFontTx/>
              <a:buNone/>
              <a:defRPr/>
            </a:pPr>
            <a:r>
              <a:rPr lang="en-US" altLang="en-US" sz="2400" dirty="0"/>
              <a:t> </a:t>
            </a:r>
          </a:p>
          <a:p>
            <a:pPr marL="0" indent="0" algn="just">
              <a:buFontTx/>
              <a:buNone/>
              <a:defRPr/>
            </a:pPr>
            <a:endParaRPr lang="en-US" altLang="en-US" sz="2400" dirty="0"/>
          </a:p>
          <a:p>
            <a:pPr algn="just">
              <a:defRPr/>
            </a:pPr>
            <a:endParaRPr lang="en-US" altLang="en-US" sz="28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61</a:t>
            </a:fld>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noChangeArrowheads="1"/>
          </p:cNvSpPr>
          <p:nvPr>
            <p:ph type="title"/>
          </p:nvPr>
        </p:nvSpPr>
        <p:spPr/>
        <p:txBody>
          <a:bodyPr/>
          <a:lstStyle/>
          <a:p>
            <a:r>
              <a:rPr lang="es-ES_tradnl" sz="2800" dirty="0"/>
              <a:t>Calibración</a:t>
            </a:r>
            <a:endParaRPr lang="en-US" altLang="en-US" sz="2800" dirty="0"/>
          </a:p>
        </p:txBody>
      </p:sp>
      <p:sp>
        <p:nvSpPr>
          <p:cNvPr id="32771" name="Rectangle 3"/>
          <p:cNvSpPr>
            <a:spLocks noGrp="1" noChangeArrowheads="1"/>
          </p:cNvSpPr>
          <p:nvPr>
            <p:ph idx="1"/>
          </p:nvPr>
        </p:nvSpPr>
        <p:spPr>
          <a:xfrm>
            <a:off x="274638" y="1665312"/>
            <a:ext cx="8593137" cy="2483768"/>
          </a:xfrm>
          <a:extLst/>
        </p:spPr>
        <p:txBody>
          <a:bodyPr/>
          <a:lstStyle/>
          <a:p>
            <a:pPr algn="just">
              <a:spcBef>
                <a:spcPts val="0"/>
              </a:spcBef>
              <a:spcAft>
                <a:spcPts val="1200"/>
              </a:spcAft>
              <a:defRPr/>
            </a:pPr>
            <a:r>
              <a:rPr lang="es-ES_tradnl" sz="2400" dirty="0"/>
              <a:t>Para el sistema de conteo, la sensibilidad del detector debe ser la recomendada en norma IEC apropiada.</a:t>
            </a:r>
          </a:p>
          <a:p>
            <a:pPr algn="just">
              <a:spcBef>
                <a:spcPts val="0"/>
              </a:spcBef>
              <a:spcAft>
                <a:spcPts val="1200"/>
              </a:spcAft>
              <a:defRPr/>
            </a:pPr>
            <a:endParaRPr lang="en-US" altLang="en-US" sz="2400" dirty="0"/>
          </a:p>
          <a:p>
            <a:pPr algn="just">
              <a:spcBef>
                <a:spcPts val="0"/>
              </a:spcBef>
              <a:spcAft>
                <a:spcPts val="1200"/>
              </a:spcAft>
              <a:defRPr/>
            </a:pPr>
            <a:r>
              <a:rPr lang="es-ES_tradnl" sz="2400" dirty="0"/>
              <a:t>Se debe definir la frecuencia de calibración y se deben registrar los resultados en un informe.</a:t>
            </a:r>
            <a:endParaRPr lang="en-US" altLang="en-US" sz="2400" dirty="0"/>
          </a:p>
          <a:p>
            <a:pPr algn="just">
              <a:buFontTx/>
              <a:buNone/>
              <a:defRPr/>
            </a:pPr>
            <a:r>
              <a:rPr lang="en-US" altLang="en-US" sz="2400" dirty="0"/>
              <a:t> </a:t>
            </a:r>
          </a:p>
          <a:p>
            <a:pPr marL="0" indent="0" algn="just">
              <a:buFontTx/>
              <a:buNone/>
              <a:defRPr/>
            </a:pPr>
            <a:endParaRPr lang="en-US" altLang="en-US" sz="2400" dirty="0"/>
          </a:p>
          <a:p>
            <a:pPr algn="just">
              <a:defRPr/>
            </a:pPr>
            <a:endParaRPr lang="en-US" altLang="en-US" sz="28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62</a:t>
            </a:fld>
            <a:endParaRPr lang="en-US"/>
          </a:p>
        </p:txBody>
      </p:sp>
    </p:spTree>
    <p:extLst>
      <p:ext uri="{BB962C8B-B14F-4D97-AF65-F5344CB8AC3E}">
        <p14:creationId xmlns:p14="http://schemas.microsoft.com/office/powerpoint/2010/main" val="8344765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Calibración</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60430874"/>
              </p:ext>
            </p:extLst>
          </p:nvPr>
        </p:nvGraphicFramePr>
        <p:xfrm>
          <a:off x="274638" y="1196752"/>
          <a:ext cx="8593138" cy="4968552"/>
        </p:xfrm>
        <a:graphic>
          <a:graphicData uri="http://schemas.openxmlformats.org/drawingml/2006/table">
            <a:tbl>
              <a:tblPr firstRow="1" bandRow="1">
                <a:tableStyleId>{5C22544A-7EE6-4342-B048-85BDC9FD1C3A}</a:tableStyleId>
              </a:tblPr>
              <a:tblGrid>
                <a:gridCol w="3217242">
                  <a:extLst>
                    <a:ext uri="{9D8B030D-6E8A-4147-A177-3AD203B41FA5}">
                      <a16:colId xmlns="" xmlns:a16="http://schemas.microsoft.com/office/drawing/2014/main" val="1999007267"/>
                    </a:ext>
                  </a:extLst>
                </a:gridCol>
                <a:gridCol w="5375896">
                  <a:extLst>
                    <a:ext uri="{9D8B030D-6E8A-4147-A177-3AD203B41FA5}">
                      <a16:colId xmlns="" xmlns:a16="http://schemas.microsoft.com/office/drawing/2014/main" val="582011190"/>
                    </a:ext>
                  </a:extLst>
                </a:gridCol>
              </a:tblGrid>
              <a:tr h="483950">
                <a:tc>
                  <a:txBody>
                    <a:bodyPr/>
                    <a:lstStyle/>
                    <a:p>
                      <a:pPr algn="ctr"/>
                      <a:r>
                        <a:rPr lang="es-ES_tradnl" sz="2400" noProof="0" dirty="0">
                          <a:solidFill>
                            <a:schemeClr val="tx1"/>
                          </a:solidFill>
                        </a:rPr>
                        <a:t>Componente</a:t>
                      </a:r>
                    </a:p>
                  </a:txBody>
                  <a:tcPr/>
                </a:tc>
                <a:tc>
                  <a:txBody>
                    <a:bodyPr/>
                    <a:lstStyle/>
                    <a:p>
                      <a:pPr algn="ctr"/>
                      <a:r>
                        <a:rPr lang="es-ES_tradnl" sz="2400" noProof="0" dirty="0">
                          <a:solidFill>
                            <a:schemeClr val="tx1"/>
                          </a:solidFill>
                        </a:rPr>
                        <a:t>Calibración</a:t>
                      </a:r>
                    </a:p>
                  </a:txBody>
                  <a:tcPr/>
                </a:tc>
                <a:extLst>
                  <a:ext uri="{0D108BD9-81ED-4DB2-BD59-A6C34878D82A}">
                    <a16:rowId xmlns="" xmlns:a16="http://schemas.microsoft.com/office/drawing/2014/main" val="1612003743"/>
                  </a:ext>
                </a:extLst>
              </a:tr>
              <a:tr h="1709956">
                <a:tc>
                  <a:txBody>
                    <a:bodyPr/>
                    <a:lstStyle/>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 </a:t>
                      </a:r>
                      <a:r>
                        <a:rPr kumimoji="0" lang="es-ES_tradnl" altLang="en-US" sz="2000" b="0" i="0" u="none" strike="noStrike" cap="none" normalizeH="0" baseline="0" noProof="0" dirty="0" err="1">
                          <a:ln>
                            <a:noFill/>
                          </a:ln>
                          <a:solidFill>
                            <a:schemeClr val="tx2"/>
                          </a:solidFill>
                          <a:effectLst/>
                          <a:latin typeface="Arial" charset="0"/>
                        </a:rPr>
                        <a:t>Muestreador</a:t>
                      </a:r>
                      <a:r>
                        <a:rPr kumimoji="0" lang="es-ES_tradnl" altLang="en-US" sz="2000" b="0" i="0" u="none" strike="noStrike" cap="none" normalizeH="0" baseline="0" noProof="0" dirty="0">
                          <a:ln>
                            <a:noFill/>
                          </a:ln>
                          <a:solidFill>
                            <a:schemeClr val="tx2"/>
                          </a:solidFill>
                          <a:effectLst/>
                          <a:latin typeface="Arial" charset="0"/>
                        </a:rPr>
                        <a:t> diferido</a:t>
                      </a:r>
                      <a:endParaRPr lang="es-ES_tradnl" sz="2000" noProof="0" dirty="0"/>
                    </a:p>
                  </a:txBody>
                  <a:tcPr/>
                </a:tc>
                <a:tc>
                  <a:txBody>
                    <a:bodyPr/>
                    <a:lstStyle/>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Prueba de la bomba y precisión de velocidad del aire;</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fugas de aire;</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alarma de flujo baja, y</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alarma de presión diferencial baja y alta.</a:t>
                      </a:r>
                    </a:p>
                  </a:txBody>
                  <a:tcPr/>
                </a:tc>
                <a:extLst>
                  <a:ext uri="{0D108BD9-81ED-4DB2-BD59-A6C34878D82A}">
                    <a16:rowId xmlns="" xmlns:a16="http://schemas.microsoft.com/office/drawing/2014/main" val="2638423455"/>
                  </a:ext>
                </a:extLst>
              </a:tr>
              <a:tr h="1064690">
                <a:tc>
                  <a:txBody>
                    <a:bodyPr/>
                    <a:lstStyle/>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Muestreador  en tiempo real</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txBody>
                  <a:tcPr/>
                </a:tc>
                <a:tc>
                  <a:txBody>
                    <a:bodyPr/>
                    <a:lstStyle/>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Igual que el anterior pero también:</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actividad de fondo, prueba de alarma y eficiencia de detección.</a:t>
                      </a:r>
                    </a:p>
                  </a:txBody>
                  <a:tcPr/>
                </a:tc>
                <a:extLst>
                  <a:ext uri="{0D108BD9-81ED-4DB2-BD59-A6C34878D82A}">
                    <a16:rowId xmlns="" xmlns:a16="http://schemas.microsoft.com/office/drawing/2014/main" val="2062785039"/>
                  </a:ext>
                </a:extLst>
              </a:tr>
              <a:tr h="17099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_tradnl" altLang="en-US" sz="2000" b="0" i="0" u="none" strike="noStrike" cap="none" normalizeH="0" baseline="0" noProof="0" dirty="0">
                          <a:ln>
                            <a:noFill/>
                          </a:ln>
                          <a:solidFill>
                            <a:schemeClr val="tx2"/>
                          </a:solidFill>
                          <a:effectLst/>
                          <a:latin typeface="Arial" charset="0"/>
                        </a:rPr>
                        <a:t>Equipo de conteo de laboratorio</a:t>
                      </a:r>
                    </a:p>
                  </a:txBody>
                  <a:tcPr/>
                </a:tc>
                <a:tc>
                  <a:txBody>
                    <a:bodyPr/>
                    <a:lstStyle/>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Actividad de fondo, eficiencia de detección</a:t>
                      </a:r>
                    </a:p>
                    <a:p>
                      <a:pPr marL="0" marR="0" lvl="0" indent="0" algn="l" defTabSz="914400" rtl="0" eaLnBrk="1" fontAlgn="base" latinLnBrk="0" hangingPunct="1">
                        <a:lnSpc>
                          <a:spcPct val="100000"/>
                        </a:lnSpc>
                        <a:spcBef>
                          <a:spcPts val="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dependencia energética, interferencia entre partículas alfa y beta (</a:t>
                      </a:r>
                      <a:r>
                        <a:rPr kumimoji="0" lang="es-ES_tradnl" altLang="en-US" sz="2000" b="0" i="1" u="none" strike="noStrike" cap="none" normalizeH="0" baseline="0" noProof="0" dirty="0" err="1">
                          <a:ln>
                            <a:noFill/>
                          </a:ln>
                          <a:solidFill>
                            <a:schemeClr val="tx2"/>
                          </a:solidFill>
                          <a:effectLst/>
                          <a:latin typeface="Arial" charset="0"/>
                        </a:rPr>
                        <a:t>cross</a:t>
                      </a:r>
                      <a:r>
                        <a:rPr kumimoji="0" lang="es-ES_tradnl" altLang="en-US" sz="2000" b="0" i="1" u="none" strike="noStrike" cap="none" normalizeH="0" baseline="0" noProof="0" dirty="0">
                          <a:ln>
                            <a:noFill/>
                          </a:ln>
                          <a:solidFill>
                            <a:schemeClr val="tx2"/>
                          </a:solidFill>
                          <a:effectLst/>
                          <a:latin typeface="Arial" charset="0"/>
                        </a:rPr>
                        <a:t> response</a:t>
                      </a:r>
                      <a:r>
                        <a:rPr kumimoji="0" lang="es-ES_tradnl" altLang="en-US" sz="2000" b="0" i="0" u="none" strike="noStrike" cap="none" normalizeH="0" baseline="0" noProof="0" dirty="0">
                          <a:ln>
                            <a:noFill/>
                          </a:ln>
                          <a:solidFill>
                            <a:schemeClr val="tx2"/>
                          </a:solidFill>
                          <a:effectLst/>
                          <a:latin typeface="Arial" charset="0"/>
                        </a:rPr>
                        <a:t>) y linealidad.</a:t>
                      </a:r>
                    </a:p>
                  </a:txBody>
                  <a:tcPr/>
                </a:tc>
                <a:extLst>
                  <a:ext uri="{0D108BD9-81ED-4DB2-BD59-A6C34878D82A}">
                    <a16:rowId xmlns="" xmlns:a16="http://schemas.microsoft.com/office/drawing/2014/main" val="634694235"/>
                  </a:ext>
                </a:extLst>
              </a:tr>
            </a:tbl>
          </a:graphicData>
        </a:graphic>
      </p:graphicFrame>
      <p:sp>
        <p:nvSpPr>
          <p:cNvPr id="3" name="Slide Number Placeholder 2"/>
          <p:cNvSpPr>
            <a:spLocks noGrp="1"/>
          </p:cNvSpPr>
          <p:nvPr>
            <p:ph type="sldNum" sz="quarter" idx="12"/>
          </p:nvPr>
        </p:nvSpPr>
        <p:spPr/>
        <p:txBody>
          <a:bodyPr/>
          <a:lstStyle/>
          <a:p>
            <a:pPr>
              <a:defRPr/>
            </a:pPr>
            <a:fld id="{059191E2-DBF8-4B1C-974D-F0B42C0923B7}" type="slidenum">
              <a:rPr lang="en-US" smtClean="0"/>
              <a:pPr>
                <a:defRPr/>
              </a:pPr>
              <a:t>63</a:t>
            </a:fld>
            <a:endParaRPr lang="en-US"/>
          </a:p>
        </p:txBody>
      </p:sp>
    </p:spTree>
    <p:extLst>
      <p:ext uri="{BB962C8B-B14F-4D97-AF65-F5344CB8AC3E}">
        <p14:creationId xmlns:p14="http://schemas.microsoft.com/office/powerpoint/2010/main" val="362649603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Grp="1" noChangeArrowheads="1"/>
          </p:cNvSpPr>
          <p:nvPr>
            <p:ph type="title"/>
          </p:nvPr>
        </p:nvSpPr>
        <p:spPr/>
        <p:txBody>
          <a:bodyPr/>
          <a:lstStyle/>
          <a:p>
            <a:r>
              <a:rPr lang="es-ES_tradnl" altLang="en-US" sz="3200" dirty="0"/>
              <a:t>Prueba de funcionamiento</a:t>
            </a:r>
          </a:p>
        </p:txBody>
      </p:sp>
      <p:sp>
        <p:nvSpPr>
          <p:cNvPr id="58371" name="Rectangle 3"/>
          <p:cNvSpPr>
            <a:spLocks noGrp="1" noChangeArrowheads="1"/>
          </p:cNvSpPr>
          <p:nvPr>
            <p:ph idx="1"/>
          </p:nvPr>
        </p:nvSpPr>
        <p:spPr>
          <a:xfrm>
            <a:off x="274638" y="1196752"/>
            <a:ext cx="8593137" cy="4572000"/>
          </a:xfrm>
        </p:spPr>
        <p:txBody>
          <a:bodyPr/>
          <a:lstStyle/>
          <a:p>
            <a:pPr marL="0" indent="0" algn="just">
              <a:spcBef>
                <a:spcPct val="0"/>
              </a:spcBef>
              <a:buNone/>
            </a:pPr>
            <a:r>
              <a:rPr lang="es-ES_tradnl" sz="2400" dirty="0"/>
              <a:t>Las pruebas de funcionamiento incluirán</a:t>
            </a:r>
            <a:r>
              <a:rPr lang="en-US" altLang="en-US" sz="2400" dirty="0"/>
              <a:t>:</a:t>
            </a:r>
          </a:p>
          <a:p>
            <a:pPr marL="0" indent="0" algn="just">
              <a:spcBef>
                <a:spcPct val="0"/>
              </a:spcBef>
              <a:buNone/>
            </a:pPr>
            <a:endParaRPr lang="en-US" altLang="en-US" sz="2400" dirty="0"/>
          </a:p>
          <a:p>
            <a:pPr algn="just"/>
            <a:r>
              <a:rPr lang="es-ES" sz="2400" dirty="0"/>
              <a:t>comprobación visual de la condición física, cable etc.;</a:t>
            </a:r>
          </a:p>
          <a:p>
            <a:pPr algn="just">
              <a:lnSpc>
                <a:spcPct val="90000"/>
              </a:lnSpc>
              <a:buSzPct val="105000"/>
            </a:pPr>
            <a:r>
              <a:rPr lang="es-CL" sz="2400" dirty="0"/>
              <a:t>indicación de fondo;</a:t>
            </a:r>
          </a:p>
          <a:p>
            <a:pPr algn="just">
              <a:buFont typeface="Arial" charset="0"/>
              <a:buChar char="•"/>
            </a:pPr>
            <a:r>
              <a:rPr lang="es-CL" sz="2400" dirty="0"/>
              <a:t>Indicación</a:t>
            </a:r>
            <a:r>
              <a:rPr lang="pt-BR" sz="2400" dirty="0"/>
              <a:t> de </a:t>
            </a:r>
            <a:r>
              <a:rPr lang="es-CL" sz="2400" dirty="0"/>
              <a:t>la</a:t>
            </a:r>
            <a:r>
              <a:rPr lang="pt-BR" sz="2400" dirty="0"/>
              <a:t> </a:t>
            </a:r>
            <a:r>
              <a:rPr lang="es-CL" altLang="en-US" sz="2400" dirty="0"/>
              <a:t>fuente</a:t>
            </a:r>
            <a:r>
              <a:rPr lang="en-US" altLang="en-US" sz="2400" dirty="0"/>
              <a:t> de control (</a:t>
            </a:r>
            <a:r>
              <a:rPr lang="es-ES_tradnl" sz="2400" dirty="0"/>
              <a:t>no la fuente estándar);</a:t>
            </a:r>
            <a:endParaRPr lang="en-US" altLang="en-US" sz="2400" dirty="0"/>
          </a:p>
          <a:p>
            <a:pPr algn="just">
              <a:buFont typeface="Arial" charset="0"/>
              <a:buChar char="•"/>
            </a:pPr>
            <a:r>
              <a:rPr lang="es-CL" sz="2400" dirty="0"/>
              <a:t>prueba</a:t>
            </a:r>
            <a:r>
              <a:rPr lang="pt-BR" sz="2400" dirty="0"/>
              <a:t> de </a:t>
            </a:r>
            <a:r>
              <a:rPr lang="es-CL" sz="2400" dirty="0"/>
              <a:t>la</a:t>
            </a:r>
            <a:r>
              <a:rPr lang="pt-BR" sz="2400" dirty="0"/>
              <a:t> alarma;</a:t>
            </a:r>
            <a:r>
              <a:rPr lang="en-GB" sz="2800" dirty="0"/>
              <a:t> </a:t>
            </a:r>
          </a:p>
          <a:p>
            <a:pPr algn="just"/>
            <a:r>
              <a:rPr lang="es-ES_tradnl" sz="2400" dirty="0"/>
              <a:t>comprobación del flujo de aire, y</a:t>
            </a:r>
          </a:p>
          <a:p>
            <a:pPr algn="just"/>
            <a:r>
              <a:rPr lang="es-ES_tradnl" sz="2400" dirty="0"/>
              <a:t>comprobación de parámetros pre-configurados.</a:t>
            </a:r>
            <a:endParaRPr lang="en-US" altLang="en-US" sz="2400" dirty="0"/>
          </a:p>
        </p:txBody>
      </p:sp>
      <p:sp>
        <p:nvSpPr>
          <p:cNvPr id="2" name="Slide Number Placeholder 1"/>
          <p:cNvSpPr>
            <a:spLocks noGrp="1"/>
          </p:cNvSpPr>
          <p:nvPr>
            <p:ph type="sldNum" sz="quarter" idx="12"/>
          </p:nvPr>
        </p:nvSpPr>
        <p:spPr/>
        <p:txBody>
          <a:bodyPr/>
          <a:lstStyle/>
          <a:p>
            <a:pPr>
              <a:defRPr/>
            </a:pPr>
            <a:fld id="{059191E2-DBF8-4B1C-974D-F0B42C0923B7}" type="slidenum">
              <a:rPr lang="en-US" smtClean="0"/>
              <a:pPr>
                <a:defRPr/>
              </a:pPr>
              <a:t>64</a:t>
            </a:fld>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2286000" y="2276872"/>
            <a:ext cx="4572000" cy="2062103"/>
          </a:xfrm>
          <a:prstGeom prst="rect">
            <a:avLst/>
          </a:prstGeom>
        </p:spPr>
        <p:txBody>
          <a:bodyPr>
            <a:spAutoFit/>
          </a:bodyPr>
          <a:lstStyle/>
          <a:p>
            <a:pPr algn="ctr"/>
            <a:r>
              <a:rPr lang="es-ES_tradnl" sz="3200" dirty="0">
                <a:solidFill>
                  <a:schemeClr val="tx2"/>
                </a:solidFill>
                <a:latin typeface="+mn-lt"/>
              </a:rPr>
              <a:t>Muchas gracias por vuestra atención y</a:t>
            </a:r>
            <a:r>
              <a:rPr lang="es-ES_tradnl" sz="3200" dirty="0" smtClean="0">
                <a:solidFill>
                  <a:schemeClr val="tx2"/>
                </a:solidFill>
                <a:latin typeface="+mn-lt"/>
              </a:rPr>
              <a:t>…</a:t>
            </a:r>
          </a:p>
          <a:p>
            <a:pPr algn="ctr"/>
            <a:endParaRPr lang="es-ES_tradnl" sz="3200" dirty="0">
              <a:solidFill>
                <a:schemeClr val="tx2"/>
              </a:solidFill>
              <a:latin typeface="+mn-lt"/>
            </a:endParaRPr>
          </a:p>
          <a:p>
            <a:pPr algn="ctr"/>
            <a:r>
              <a:rPr lang="es-ES_tradnl" sz="3200" dirty="0" smtClean="0">
                <a:solidFill>
                  <a:schemeClr val="tx2"/>
                </a:solidFill>
                <a:latin typeface="+mn-lt"/>
              </a:rPr>
              <a:t>SE </a:t>
            </a:r>
            <a:r>
              <a:rPr lang="es-ES_tradnl" sz="3200" dirty="0">
                <a:solidFill>
                  <a:schemeClr val="tx2"/>
                </a:solidFill>
                <a:latin typeface="+mn-lt"/>
              </a:rPr>
              <a:t>ABRE EL DEBATE</a:t>
            </a:r>
          </a:p>
        </p:txBody>
      </p:sp>
    </p:spTree>
    <p:extLst>
      <p:ext uri="{BB962C8B-B14F-4D97-AF65-F5344CB8AC3E}">
        <p14:creationId xmlns:p14="http://schemas.microsoft.com/office/powerpoint/2010/main" val="3961420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2800" dirty="0"/>
              <a:t>Importancia del muestreo de aire</a:t>
            </a:r>
            <a:endParaRPr lang="en-GB" sz="2800" dirty="0"/>
          </a:p>
        </p:txBody>
      </p:sp>
      <p:sp>
        <p:nvSpPr>
          <p:cNvPr id="3" name="Content Placeholder 2"/>
          <p:cNvSpPr>
            <a:spLocks noGrp="1"/>
          </p:cNvSpPr>
          <p:nvPr>
            <p:ph idx="1"/>
          </p:nvPr>
        </p:nvSpPr>
        <p:spPr>
          <a:xfrm>
            <a:off x="274638" y="1524000"/>
            <a:ext cx="6817642" cy="4572000"/>
          </a:xfrm>
        </p:spPr>
        <p:txBody>
          <a:bodyPr/>
          <a:lstStyle/>
          <a:p>
            <a:pPr marL="0" indent="0" algn="just">
              <a:buNone/>
            </a:pPr>
            <a:r>
              <a:rPr lang="es-ES_tradnl" sz="2400" dirty="0"/>
              <a:t>La importancia del muestreo de aire se basa en:</a:t>
            </a:r>
          </a:p>
          <a:p>
            <a:pPr marL="0" indent="0" algn="just">
              <a:buNone/>
            </a:pPr>
            <a:endParaRPr lang="es-ES_tradnl" sz="2400" dirty="0"/>
          </a:p>
          <a:p>
            <a:pPr algn="just"/>
            <a:r>
              <a:rPr lang="es-ES_tradnl" sz="2400" dirty="0"/>
              <a:t>La actividad de los </a:t>
            </a:r>
            <a:r>
              <a:rPr lang="es-ES_tradnl" sz="2400" dirty="0" err="1"/>
              <a:t>radionucleidos</a:t>
            </a:r>
            <a:r>
              <a:rPr lang="es-ES_tradnl" sz="2400" dirty="0"/>
              <a:t> manejados;</a:t>
            </a:r>
          </a:p>
          <a:p>
            <a:pPr algn="just"/>
            <a:endParaRPr lang="es-ES_tradnl" sz="2400" dirty="0"/>
          </a:p>
          <a:p>
            <a:pPr algn="just"/>
            <a:r>
              <a:rPr lang="es-ES_tradnl" sz="2400" dirty="0"/>
              <a:t>la </a:t>
            </a:r>
            <a:r>
              <a:rPr lang="es-ES_tradnl" sz="2400" dirty="0" err="1"/>
              <a:t>radiotoxicidad</a:t>
            </a:r>
            <a:r>
              <a:rPr lang="es-ES_tradnl" sz="2400" dirty="0"/>
              <a:t> de los </a:t>
            </a:r>
            <a:r>
              <a:rPr lang="es-ES_tradnl" sz="2400" dirty="0" err="1"/>
              <a:t>radionucleidos</a:t>
            </a:r>
            <a:r>
              <a:rPr lang="es-ES_tradnl" sz="2400" dirty="0"/>
              <a:t>; </a:t>
            </a:r>
          </a:p>
          <a:p>
            <a:pPr algn="just"/>
            <a:endParaRPr lang="es-ES_tradnl" sz="2400" dirty="0"/>
          </a:p>
          <a:p>
            <a:pPr algn="just"/>
            <a:r>
              <a:rPr lang="es-ES_tradnl" sz="2400" dirty="0"/>
              <a:t>la forma física y química de la contaminación del aire, y</a:t>
            </a:r>
          </a:p>
          <a:p>
            <a:pPr algn="just"/>
            <a:endParaRPr lang="es-ES_tradnl" sz="2400" dirty="0"/>
          </a:p>
          <a:p>
            <a:pPr algn="just"/>
            <a:r>
              <a:rPr lang="es-ES_tradnl" sz="2400" dirty="0"/>
              <a:t>los sistemas de contención.</a:t>
            </a:r>
          </a:p>
          <a:p>
            <a:pPr marL="0" indent="0" algn="just">
              <a:buNone/>
            </a:pPr>
            <a:endParaRPr lang="es-ES_tradnl" sz="2400" dirty="0"/>
          </a:p>
          <a:p>
            <a:endParaRPr lang="en-GB" dirty="0"/>
          </a:p>
        </p:txBody>
      </p:sp>
      <p:sp>
        <p:nvSpPr>
          <p:cNvPr id="4" name="Slide Number Placeholder 3"/>
          <p:cNvSpPr>
            <a:spLocks noGrp="1"/>
          </p:cNvSpPr>
          <p:nvPr>
            <p:ph type="sldNum" sz="quarter" idx="12"/>
          </p:nvPr>
        </p:nvSpPr>
        <p:spPr/>
        <p:txBody>
          <a:bodyPr/>
          <a:lstStyle/>
          <a:p>
            <a:pPr>
              <a:defRPr/>
            </a:pPr>
            <a:fld id="{059191E2-DBF8-4B1C-974D-F0B42C0923B7}" type="slidenum">
              <a:rPr lang="en-US" smtClean="0"/>
              <a:pPr>
                <a:defRPr/>
              </a:pPr>
              <a:t>7</a:t>
            </a:fld>
            <a:endParaRPr lang="en-US" dirty="0"/>
          </a:p>
        </p:txBody>
      </p:sp>
      <p:grpSp>
        <p:nvGrpSpPr>
          <p:cNvPr id="5" name="Group 3"/>
          <p:cNvGrpSpPr>
            <a:grpSpLocks/>
          </p:cNvGrpSpPr>
          <p:nvPr/>
        </p:nvGrpSpPr>
        <p:grpSpPr bwMode="auto">
          <a:xfrm>
            <a:off x="7358261" y="1988840"/>
            <a:ext cx="1246187" cy="3744416"/>
            <a:chOff x="2771800" y="1196752"/>
            <a:chExt cx="2470496" cy="5486113"/>
          </a:xfrm>
        </p:grpSpPr>
        <p:sp>
          <p:nvSpPr>
            <p:cNvPr id="6" name="Rounded Rectangle 4"/>
            <p:cNvSpPr/>
            <p:nvPr/>
          </p:nvSpPr>
          <p:spPr>
            <a:xfrm>
              <a:off x="2771801" y="1196752"/>
              <a:ext cx="2448271" cy="1059324"/>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a:solidFill>
                    <a:schemeClr val="tx1"/>
                  </a:solidFill>
                </a:rPr>
                <a:t>Definir objetivos</a:t>
              </a:r>
              <a:endParaRPr lang="en-GB" sz="1600" dirty="0">
                <a:solidFill>
                  <a:schemeClr val="tx1"/>
                </a:solidFill>
              </a:endParaRPr>
            </a:p>
          </p:txBody>
        </p:sp>
        <p:sp>
          <p:nvSpPr>
            <p:cNvPr id="7" name="Rounded Rectangle 5"/>
            <p:cNvSpPr/>
            <p:nvPr/>
          </p:nvSpPr>
          <p:spPr>
            <a:xfrm>
              <a:off x="2771800" y="2603224"/>
              <a:ext cx="2470496" cy="1060612"/>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a:solidFill>
                    <a:schemeClr val="tx1"/>
                  </a:solidFill>
                </a:rPr>
                <a:t>Identificar metas</a:t>
              </a:r>
              <a:endParaRPr lang="en-GB" sz="1600" dirty="0">
                <a:solidFill>
                  <a:schemeClr val="tx1"/>
                </a:solidFill>
              </a:endParaRPr>
            </a:p>
          </p:txBody>
        </p:sp>
        <p:sp>
          <p:nvSpPr>
            <p:cNvPr id="8" name="Rounded Rectangle 6"/>
            <p:cNvSpPr/>
            <p:nvPr/>
          </p:nvSpPr>
          <p:spPr>
            <a:xfrm>
              <a:off x="2771800" y="5604033"/>
              <a:ext cx="2448273" cy="1078832"/>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err="1">
                  <a:solidFill>
                    <a:schemeClr val="tx1"/>
                  </a:solidFill>
                </a:rPr>
                <a:t>Elegir</a:t>
              </a:r>
              <a:r>
                <a:rPr lang="pt-BR" sz="1600" dirty="0">
                  <a:solidFill>
                    <a:schemeClr val="tx1"/>
                  </a:solidFill>
                </a:rPr>
                <a:t> métodos</a:t>
              </a:r>
              <a:endParaRPr lang="en-GB" sz="1600" dirty="0">
                <a:solidFill>
                  <a:schemeClr val="tx1"/>
                </a:solidFill>
              </a:endParaRPr>
            </a:p>
          </p:txBody>
        </p:sp>
        <p:sp>
          <p:nvSpPr>
            <p:cNvPr id="9" name="Rounded Rectangle 7"/>
            <p:cNvSpPr/>
            <p:nvPr/>
          </p:nvSpPr>
          <p:spPr>
            <a:xfrm>
              <a:off x="2772163" y="4101887"/>
              <a:ext cx="2447906" cy="1103947"/>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err="1">
                  <a:solidFill>
                    <a:schemeClr val="tx1"/>
                  </a:solidFill>
                </a:rPr>
                <a:t>Establecer</a:t>
              </a:r>
              <a:r>
                <a:rPr lang="pt-BR" sz="1600" dirty="0">
                  <a:solidFill>
                    <a:schemeClr val="tx1"/>
                  </a:solidFill>
                </a:rPr>
                <a:t> vectores </a:t>
              </a:r>
              <a:endParaRPr lang="en-GB" sz="1600" dirty="0">
                <a:solidFill>
                  <a:schemeClr val="tx1"/>
                </a:solidFill>
              </a:endParaRPr>
            </a:p>
          </p:txBody>
        </p:sp>
        <p:cxnSp>
          <p:nvCxnSpPr>
            <p:cNvPr id="10" name="Straight Arrow Connector 8"/>
            <p:cNvCxnSpPr/>
            <p:nvPr/>
          </p:nvCxnSpPr>
          <p:spPr>
            <a:xfrm>
              <a:off x="3996033" y="2255045"/>
              <a:ext cx="12589" cy="3488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9"/>
            <p:cNvCxnSpPr/>
            <p:nvPr/>
          </p:nvCxnSpPr>
          <p:spPr>
            <a:xfrm flipH="1">
              <a:off x="3996033" y="3664552"/>
              <a:ext cx="12589" cy="411687"/>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0"/>
            <p:cNvCxnSpPr/>
            <p:nvPr/>
          </p:nvCxnSpPr>
          <p:spPr>
            <a:xfrm>
              <a:off x="3996033" y="5248718"/>
              <a:ext cx="0" cy="379125"/>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23046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err="1"/>
              <a:t>Vectores</a:t>
            </a:r>
            <a:r>
              <a:rPr lang="en-GB" sz="2800" dirty="0"/>
              <a:t> de </a:t>
            </a:r>
            <a:r>
              <a:rPr lang="en-GB" sz="2800" dirty="0" err="1"/>
              <a:t>radionucleidos</a:t>
            </a:r>
            <a:endParaRPr lang="en-GB" sz="2800" dirty="0"/>
          </a:p>
        </p:txBody>
      </p:sp>
      <p:sp>
        <p:nvSpPr>
          <p:cNvPr id="3" name="Content Placeholder 2"/>
          <p:cNvSpPr>
            <a:spLocks noGrp="1"/>
          </p:cNvSpPr>
          <p:nvPr>
            <p:ph idx="1"/>
          </p:nvPr>
        </p:nvSpPr>
        <p:spPr>
          <a:xfrm>
            <a:off x="395536" y="1102871"/>
            <a:ext cx="6696744" cy="4572000"/>
          </a:xfrm>
        </p:spPr>
        <p:txBody>
          <a:bodyPr/>
          <a:lstStyle/>
          <a:p>
            <a:pPr marL="0" indent="0" algn="just">
              <a:buNone/>
            </a:pPr>
            <a:r>
              <a:rPr lang="es-ES" sz="2400" dirty="0"/>
              <a:t>Es necesario conocer:</a:t>
            </a:r>
          </a:p>
          <a:p>
            <a:pPr algn="just"/>
            <a:endParaRPr lang="es-ES" sz="2400" dirty="0"/>
          </a:p>
          <a:p>
            <a:pPr algn="just"/>
            <a:r>
              <a:rPr lang="es-ES" sz="2400" dirty="0"/>
              <a:t>los </a:t>
            </a:r>
            <a:r>
              <a:rPr lang="es-ES" sz="2400" dirty="0" err="1"/>
              <a:t>radionucleidos</a:t>
            </a:r>
            <a:r>
              <a:rPr lang="es-ES" sz="2400" dirty="0"/>
              <a:t> y su forma química y física que se esperan en el lugar de trabajo, y la actividad esperada de cada </a:t>
            </a:r>
            <a:r>
              <a:rPr lang="es-ES" sz="2400" dirty="0" err="1"/>
              <a:t>radionucleido</a:t>
            </a:r>
            <a:r>
              <a:rPr lang="es-ES" sz="2400" dirty="0"/>
              <a:t>.</a:t>
            </a:r>
          </a:p>
          <a:p>
            <a:pPr algn="just"/>
            <a:endParaRPr lang="en-US" altLang="en-US" sz="2400" dirty="0">
              <a:latin typeface="Arial" charset="0"/>
            </a:endParaRPr>
          </a:p>
          <a:p>
            <a:r>
              <a:rPr lang="es-ES_tradnl" sz="2400" dirty="0"/>
              <a:t>Esta información es llamada</a:t>
            </a:r>
            <a:r>
              <a:rPr lang="es-ES" sz="2400" dirty="0"/>
              <a:t> “impresión digital” o “vector de </a:t>
            </a:r>
            <a:r>
              <a:rPr lang="es-ES" sz="2400" dirty="0" err="1"/>
              <a:t>radionucleidos</a:t>
            </a:r>
            <a:r>
              <a:rPr lang="es-ES" sz="2400" dirty="0"/>
              <a:t>”. </a:t>
            </a:r>
            <a:r>
              <a:rPr lang="es-ES_tradnl" sz="2400" dirty="0"/>
              <a:t>Los métodos para obtener esta información son explicados en la Lección 1</a:t>
            </a:r>
            <a:r>
              <a:rPr lang="pt-BR" sz="2400" dirty="0"/>
              <a:t>.</a:t>
            </a:r>
            <a:endParaRPr lang="en-GB" sz="2400" dirty="0"/>
          </a:p>
        </p:txBody>
      </p:sp>
      <p:sp>
        <p:nvSpPr>
          <p:cNvPr id="12" name="Slide Number Placeholder 11"/>
          <p:cNvSpPr>
            <a:spLocks noGrp="1"/>
          </p:cNvSpPr>
          <p:nvPr>
            <p:ph type="sldNum" sz="quarter" idx="12"/>
          </p:nvPr>
        </p:nvSpPr>
        <p:spPr/>
        <p:txBody>
          <a:bodyPr/>
          <a:lstStyle/>
          <a:p>
            <a:pPr>
              <a:defRPr/>
            </a:pPr>
            <a:fld id="{059191E2-DBF8-4B1C-974D-F0B42C0923B7}" type="slidenum">
              <a:rPr lang="en-US" smtClean="0"/>
              <a:pPr>
                <a:defRPr/>
              </a:pPr>
              <a:t>8</a:t>
            </a:fld>
            <a:endParaRPr lang="en-US" dirty="0"/>
          </a:p>
        </p:txBody>
      </p:sp>
      <p:grpSp>
        <p:nvGrpSpPr>
          <p:cNvPr id="13" name="Group 3"/>
          <p:cNvGrpSpPr>
            <a:grpSpLocks/>
          </p:cNvGrpSpPr>
          <p:nvPr/>
        </p:nvGrpSpPr>
        <p:grpSpPr bwMode="auto">
          <a:xfrm>
            <a:off x="7358261" y="1988840"/>
            <a:ext cx="1246187" cy="3744416"/>
            <a:chOff x="2771800" y="1196752"/>
            <a:chExt cx="2470496" cy="5486113"/>
          </a:xfrm>
        </p:grpSpPr>
        <p:sp>
          <p:nvSpPr>
            <p:cNvPr id="14" name="Rounded Rectangle 4"/>
            <p:cNvSpPr/>
            <p:nvPr/>
          </p:nvSpPr>
          <p:spPr>
            <a:xfrm>
              <a:off x="2771801" y="1196752"/>
              <a:ext cx="2448271" cy="1059324"/>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a:solidFill>
                    <a:schemeClr val="tx1"/>
                  </a:solidFill>
                </a:rPr>
                <a:t>Definir objetivos</a:t>
              </a:r>
              <a:endParaRPr lang="en-GB" sz="1600" dirty="0">
                <a:solidFill>
                  <a:schemeClr val="tx1"/>
                </a:solidFill>
              </a:endParaRPr>
            </a:p>
          </p:txBody>
        </p:sp>
        <p:sp>
          <p:nvSpPr>
            <p:cNvPr id="15" name="Rounded Rectangle 5"/>
            <p:cNvSpPr/>
            <p:nvPr/>
          </p:nvSpPr>
          <p:spPr>
            <a:xfrm>
              <a:off x="2771800" y="2603224"/>
              <a:ext cx="2470496" cy="1060612"/>
            </a:xfrm>
            <a:prstGeom prst="roundRect">
              <a:avLst/>
            </a:prstGeom>
            <a:solidFill>
              <a:schemeClr val="accent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a:solidFill>
                    <a:schemeClr val="tx1"/>
                  </a:solidFill>
                </a:rPr>
                <a:t>Identificar metas</a:t>
              </a:r>
              <a:endParaRPr lang="en-GB" sz="1600" dirty="0">
                <a:solidFill>
                  <a:schemeClr val="tx1"/>
                </a:solidFill>
              </a:endParaRPr>
            </a:p>
          </p:txBody>
        </p:sp>
        <p:sp>
          <p:nvSpPr>
            <p:cNvPr id="16" name="Rounded Rectangle 6"/>
            <p:cNvSpPr/>
            <p:nvPr/>
          </p:nvSpPr>
          <p:spPr>
            <a:xfrm>
              <a:off x="2771800" y="5604033"/>
              <a:ext cx="2448273" cy="1078832"/>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err="1">
                  <a:solidFill>
                    <a:schemeClr val="tx1"/>
                  </a:solidFill>
                </a:rPr>
                <a:t>Elegir</a:t>
              </a:r>
              <a:endParaRPr lang="pt-BR" sz="1600" dirty="0">
                <a:solidFill>
                  <a:schemeClr val="tx1"/>
                </a:solidFill>
              </a:endParaRPr>
            </a:p>
            <a:p>
              <a:pPr algn="ctr">
                <a:defRPr/>
              </a:pPr>
              <a:r>
                <a:rPr lang="pt-BR" sz="1600" dirty="0">
                  <a:solidFill>
                    <a:schemeClr val="tx1"/>
                  </a:solidFill>
                </a:rPr>
                <a:t>métodos</a:t>
              </a:r>
              <a:endParaRPr lang="en-GB" sz="1600" dirty="0">
                <a:solidFill>
                  <a:schemeClr val="tx1"/>
                </a:solidFill>
              </a:endParaRPr>
            </a:p>
          </p:txBody>
        </p:sp>
        <p:sp>
          <p:nvSpPr>
            <p:cNvPr id="17" name="Rounded Rectangle 7"/>
            <p:cNvSpPr/>
            <p:nvPr/>
          </p:nvSpPr>
          <p:spPr>
            <a:xfrm>
              <a:off x="2772163" y="4101887"/>
              <a:ext cx="2447906" cy="1103947"/>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t-BR" sz="1600" dirty="0" err="1">
                  <a:solidFill>
                    <a:schemeClr val="tx1"/>
                  </a:solidFill>
                </a:rPr>
                <a:t>Establecer</a:t>
              </a:r>
              <a:r>
                <a:rPr lang="pt-BR" sz="1600" dirty="0">
                  <a:solidFill>
                    <a:schemeClr val="tx1"/>
                  </a:solidFill>
                </a:rPr>
                <a:t> vectores </a:t>
              </a:r>
              <a:endParaRPr lang="en-GB" sz="1600" dirty="0">
                <a:solidFill>
                  <a:schemeClr val="tx1"/>
                </a:solidFill>
              </a:endParaRPr>
            </a:p>
          </p:txBody>
        </p:sp>
        <p:cxnSp>
          <p:nvCxnSpPr>
            <p:cNvPr id="18" name="Straight Arrow Connector 8"/>
            <p:cNvCxnSpPr/>
            <p:nvPr/>
          </p:nvCxnSpPr>
          <p:spPr>
            <a:xfrm>
              <a:off x="3996033" y="2255045"/>
              <a:ext cx="12589" cy="348888"/>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9"/>
            <p:cNvCxnSpPr/>
            <p:nvPr/>
          </p:nvCxnSpPr>
          <p:spPr>
            <a:xfrm flipH="1">
              <a:off x="3996033" y="3664552"/>
              <a:ext cx="12589" cy="411687"/>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0"/>
            <p:cNvCxnSpPr/>
            <p:nvPr/>
          </p:nvCxnSpPr>
          <p:spPr>
            <a:xfrm>
              <a:off x="3996033" y="5248718"/>
              <a:ext cx="0" cy="379125"/>
            </a:xfrm>
            <a:prstGeom prst="straightConnector1">
              <a:avLst/>
            </a:prstGeom>
            <a:ln w="31750">
              <a:solidFill>
                <a:schemeClr val="tx2">
                  <a:lumMod val="50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99393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err="1"/>
              <a:t>Vectores</a:t>
            </a:r>
            <a:r>
              <a:rPr lang="en-GB" sz="2800" dirty="0"/>
              <a:t> </a:t>
            </a:r>
            <a:r>
              <a:rPr lang="en-US" altLang="en-US" sz="2800" dirty="0" err="1"/>
              <a:t>en</a:t>
            </a:r>
            <a:r>
              <a:rPr lang="en-US" altLang="en-US" sz="2800" dirty="0"/>
              <a:t> </a:t>
            </a:r>
            <a:r>
              <a:rPr lang="en-US" altLang="en-US" sz="2800" dirty="0" err="1"/>
              <a:t>diferentes</a:t>
            </a:r>
            <a:r>
              <a:rPr lang="en-US" altLang="en-US" sz="2800" dirty="0"/>
              <a:t> </a:t>
            </a:r>
            <a:r>
              <a:rPr lang="en-US" altLang="en-US" sz="2800" dirty="0" err="1"/>
              <a:t>instalaciones</a:t>
            </a:r>
            <a:endParaRPr lang="en-GB" sz="2800" dirty="0"/>
          </a:p>
        </p:txBody>
      </p:sp>
      <p:graphicFrame>
        <p:nvGraphicFramePr>
          <p:cNvPr id="5" name="Group 29"/>
          <p:cNvGraphicFramePr>
            <a:graphicFrameLocks noGrp="1"/>
          </p:cNvGraphicFramePr>
          <p:nvPr>
            <p:ph idx="1"/>
            <p:extLst>
              <p:ext uri="{D42A27DB-BD31-4B8C-83A1-F6EECF244321}">
                <p14:modId xmlns:p14="http://schemas.microsoft.com/office/powerpoint/2010/main" val="2886329448"/>
              </p:ext>
            </p:extLst>
          </p:nvPr>
        </p:nvGraphicFramePr>
        <p:xfrm>
          <a:off x="755576" y="1484784"/>
          <a:ext cx="7416824" cy="4456463"/>
        </p:xfrm>
        <a:graphic>
          <a:graphicData uri="http://schemas.openxmlformats.org/drawingml/2006/table">
            <a:tbl>
              <a:tblPr/>
              <a:tblGrid>
                <a:gridCol w="3096344">
                  <a:extLst>
                    <a:ext uri="{9D8B030D-6E8A-4147-A177-3AD203B41FA5}">
                      <a16:colId xmlns="" xmlns:a16="http://schemas.microsoft.com/office/drawing/2014/main" val="20000"/>
                    </a:ext>
                  </a:extLst>
                </a:gridCol>
                <a:gridCol w="4320480">
                  <a:extLst>
                    <a:ext uri="{9D8B030D-6E8A-4147-A177-3AD203B41FA5}">
                      <a16:colId xmlns="" xmlns:a16="http://schemas.microsoft.com/office/drawing/2014/main" val="20001"/>
                    </a:ext>
                  </a:extLst>
                </a:gridCol>
              </a:tblGrid>
              <a:tr h="463577">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400" b="0" i="0" u="none" strike="noStrike" cap="none" normalizeH="0" baseline="0" noProof="0" dirty="0">
                          <a:ln>
                            <a:noFill/>
                          </a:ln>
                          <a:solidFill>
                            <a:schemeClr val="tx2"/>
                          </a:solidFill>
                          <a:effectLst/>
                          <a:latin typeface="Arial" charset="0"/>
                        </a:rPr>
                        <a:t>Instalación/operación</a:t>
                      </a:r>
                    </a:p>
                  </a:txBody>
                  <a:tcPr marT="45723" marB="4572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400" b="0" i="0" u="none" strike="noStrike" cap="none" normalizeH="0" baseline="0" noProof="0" dirty="0" err="1">
                          <a:ln>
                            <a:noFill/>
                          </a:ln>
                          <a:solidFill>
                            <a:schemeClr val="tx2"/>
                          </a:solidFill>
                          <a:effectLst/>
                          <a:latin typeface="Arial" charset="0"/>
                        </a:rPr>
                        <a:t>Radionucleidos</a:t>
                      </a:r>
                      <a:endParaRPr kumimoji="0" lang="es-ES_tradnl" altLang="en-US" sz="2400" b="0" i="0" u="none" strike="noStrike" cap="none" normalizeH="0" baseline="0" noProof="0" dirty="0">
                        <a:ln>
                          <a:noFill/>
                        </a:ln>
                        <a:solidFill>
                          <a:schemeClr val="tx2"/>
                        </a:solidFill>
                        <a:effectLst/>
                        <a:latin typeface="Arial" charset="0"/>
                      </a:endParaRPr>
                    </a:p>
                  </a:txBody>
                  <a:tcPr marT="45723" marB="4572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extLst>
                  <a:ext uri="{0D108BD9-81ED-4DB2-BD59-A6C34878D82A}">
                    <a16:rowId xmlns="" xmlns:a16="http://schemas.microsoft.com/office/drawing/2014/main" val="10000"/>
                  </a:ext>
                </a:extLst>
              </a:tr>
              <a:tr h="3968723">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Exploración y explotación minera</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Procesamiento de torio</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Enriquecimiento de uranio</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Laboratorios</a:t>
                      </a:r>
                    </a:p>
                  </a:txBody>
                  <a:tcPr marT="45723" marB="4572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lgn="l">
                        <a:spcBef>
                          <a:spcPct val="20000"/>
                        </a:spcBef>
                        <a:buClr>
                          <a:schemeClr val="tx1"/>
                        </a:buClr>
                        <a:buSzPct val="150000"/>
                        <a:defRPr sz="2800" b="1">
                          <a:solidFill>
                            <a:srgbClr val="000066"/>
                          </a:solidFill>
                          <a:latin typeface="Arial" charset="0"/>
                        </a:defRPr>
                      </a:lvl1pPr>
                      <a:lvl2pPr algn="l">
                        <a:spcBef>
                          <a:spcPct val="20000"/>
                        </a:spcBef>
                        <a:buClr>
                          <a:schemeClr val="tx1"/>
                        </a:buClr>
                        <a:buSzPct val="150000"/>
                        <a:defRPr sz="2400" b="1">
                          <a:solidFill>
                            <a:srgbClr val="000066"/>
                          </a:solidFill>
                          <a:latin typeface="Arial" charset="0"/>
                        </a:defRPr>
                      </a:lvl2pPr>
                      <a:lvl3pPr algn="l">
                        <a:spcBef>
                          <a:spcPct val="20000"/>
                        </a:spcBef>
                        <a:buClr>
                          <a:schemeClr val="tx1"/>
                        </a:buClr>
                        <a:buSzPct val="150000"/>
                        <a:defRPr sz="2000" b="1">
                          <a:solidFill>
                            <a:srgbClr val="000066"/>
                          </a:solidFill>
                          <a:latin typeface="Arial" charset="0"/>
                        </a:defRPr>
                      </a:lvl3pPr>
                      <a:lvl4pPr marL="1352550" algn="l">
                        <a:spcBef>
                          <a:spcPct val="20000"/>
                        </a:spcBef>
                        <a:buClr>
                          <a:schemeClr val="tx1"/>
                        </a:buClr>
                        <a:buSzPct val="150000"/>
                        <a:defRPr sz="2000" b="1">
                          <a:solidFill>
                            <a:srgbClr val="000066"/>
                          </a:solidFill>
                          <a:latin typeface="Arial" charset="0"/>
                        </a:defRPr>
                      </a:lvl4pPr>
                      <a:lvl5pPr marL="1858963" algn="l">
                        <a:spcBef>
                          <a:spcPct val="20000"/>
                        </a:spcBef>
                        <a:buClr>
                          <a:schemeClr val="tx1"/>
                        </a:buClr>
                        <a:buSzPct val="150000"/>
                        <a:defRPr sz="2000" b="1">
                          <a:solidFill>
                            <a:srgbClr val="000066"/>
                          </a:solidFill>
                          <a:latin typeface="Arial" charset="0"/>
                        </a:defRPr>
                      </a:lvl5pPr>
                      <a:lvl6pPr marL="2316163" fontAlgn="base">
                        <a:spcBef>
                          <a:spcPct val="20000"/>
                        </a:spcBef>
                        <a:spcAft>
                          <a:spcPct val="0"/>
                        </a:spcAft>
                        <a:buClr>
                          <a:schemeClr val="tx1"/>
                        </a:buClr>
                        <a:buSzPct val="150000"/>
                        <a:defRPr sz="2000" b="1">
                          <a:solidFill>
                            <a:srgbClr val="000066"/>
                          </a:solidFill>
                          <a:latin typeface="Arial" charset="0"/>
                        </a:defRPr>
                      </a:lvl6pPr>
                      <a:lvl7pPr marL="2773363" fontAlgn="base">
                        <a:spcBef>
                          <a:spcPct val="20000"/>
                        </a:spcBef>
                        <a:spcAft>
                          <a:spcPct val="0"/>
                        </a:spcAft>
                        <a:buClr>
                          <a:schemeClr val="tx1"/>
                        </a:buClr>
                        <a:buSzPct val="150000"/>
                        <a:defRPr sz="2000" b="1">
                          <a:solidFill>
                            <a:srgbClr val="000066"/>
                          </a:solidFill>
                          <a:latin typeface="Arial" charset="0"/>
                        </a:defRPr>
                      </a:lvl7pPr>
                      <a:lvl8pPr marL="3230563" fontAlgn="base">
                        <a:spcBef>
                          <a:spcPct val="20000"/>
                        </a:spcBef>
                        <a:spcAft>
                          <a:spcPct val="0"/>
                        </a:spcAft>
                        <a:buClr>
                          <a:schemeClr val="tx1"/>
                        </a:buClr>
                        <a:buSzPct val="150000"/>
                        <a:defRPr sz="2000" b="1">
                          <a:solidFill>
                            <a:srgbClr val="000066"/>
                          </a:solidFill>
                          <a:latin typeface="Arial" charset="0"/>
                        </a:defRPr>
                      </a:lvl8pPr>
                      <a:lvl9pPr marL="3687763" fontAlgn="base">
                        <a:spcBef>
                          <a:spcPct val="20000"/>
                        </a:spcBef>
                        <a:spcAft>
                          <a:spcPct val="0"/>
                        </a:spcAft>
                        <a:buClr>
                          <a:schemeClr val="tx1"/>
                        </a:buClr>
                        <a:buSzPct val="150000"/>
                        <a:defRPr sz="2000" b="1">
                          <a:solidFill>
                            <a:srgbClr val="000066"/>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30000" noProof="0" dirty="0">
                          <a:ln>
                            <a:noFill/>
                          </a:ln>
                          <a:solidFill>
                            <a:schemeClr val="tx2"/>
                          </a:solidFill>
                          <a:effectLst/>
                          <a:latin typeface="Arial" charset="0"/>
                        </a:rPr>
                        <a:t>238</a:t>
                      </a:r>
                      <a:r>
                        <a:rPr kumimoji="0" lang="es-ES_tradnl" altLang="en-US" sz="2000" b="0" i="0" u="none" strike="noStrike" cap="none" normalizeH="0" baseline="0" noProof="0" dirty="0">
                          <a:ln>
                            <a:noFill/>
                          </a:ln>
                          <a:solidFill>
                            <a:schemeClr val="tx2"/>
                          </a:solidFill>
                          <a:effectLst/>
                          <a:latin typeface="Arial" charset="0"/>
                        </a:rPr>
                        <a:t>U,</a:t>
                      </a:r>
                      <a:r>
                        <a:rPr kumimoji="0" lang="es-ES_tradnl" altLang="en-US" sz="2000" b="0" i="0" u="none" strike="noStrike" cap="none" normalizeH="0" baseline="30000" noProof="0" dirty="0">
                          <a:ln>
                            <a:noFill/>
                          </a:ln>
                          <a:solidFill>
                            <a:schemeClr val="tx2"/>
                          </a:solidFill>
                          <a:effectLst/>
                          <a:latin typeface="Arial" charset="0"/>
                        </a:rPr>
                        <a:t>234</a:t>
                      </a:r>
                      <a:r>
                        <a:rPr kumimoji="0" lang="es-ES_tradnl" altLang="en-US" sz="2000" b="0" i="0" u="none" strike="noStrike" cap="none" normalizeH="0" baseline="0" noProof="0" dirty="0">
                          <a:ln>
                            <a:noFill/>
                          </a:ln>
                          <a:solidFill>
                            <a:schemeClr val="tx2"/>
                          </a:solidFill>
                          <a:effectLst/>
                          <a:latin typeface="Arial" charset="0"/>
                        </a:rPr>
                        <a:t>U, </a:t>
                      </a:r>
                      <a:r>
                        <a:rPr kumimoji="0" lang="es-ES_tradnl" altLang="en-US" sz="2000" b="0" i="0" u="none" strike="noStrike" cap="none" normalizeH="0" baseline="30000" noProof="0" dirty="0">
                          <a:ln>
                            <a:noFill/>
                          </a:ln>
                          <a:solidFill>
                            <a:schemeClr val="tx2"/>
                          </a:solidFill>
                          <a:effectLst/>
                          <a:latin typeface="Arial" charset="0"/>
                        </a:rPr>
                        <a:t>222</a:t>
                      </a:r>
                      <a:r>
                        <a:rPr kumimoji="0" lang="es-ES_tradnl" altLang="en-US" sz="2000" b="0" i="0" u="none" strike="noStrike" cap="none" normalizeH="0" baseline="0" noProof="0" dirty="0">
                          <a:ln>
                            <a:noFill/>
                          </a:ln>
                          <a:solidFill>
                            <a:schemeClr val="tx2"/>
                          </a:solidFill>
                          <a:effectLst/>
                          <a:latin typeface="Arial" charset="0"/>
                        </a:rPr>
                        <a:t>Rn y sus progenies</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3000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3000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3000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30000" noProof="0" dirty="0">
                          <a:ln>
                            <a:noFill/>
                          </a:ln>
                          <a:solidFill>
                            <a:schemeClr val="tx2"/>
                          </a:solidFill>
                          <a:effectLst/>
                          <a:latin typeface="Arial" charset="0"/>
                        </a:rPr>
                        <a:t>232</a:t>
                      </a:r>
                      <a:r>
                        <a:rPr kumimoji="0" lang="es-ES_tradnl" altLang="en-US" sz="2000" b="0" i="0" u="none" strike="noStrike" cap="none" normalizeH="0" baseline="0" noProof="0" dirty="0">
                          <a:ln>
                            <a:noFill/>
                          </a:ln>
                          <a:solidFill>
                            <a:schemeClr val="tx2"/>
                          </a:solidFill>
                          <a:effectLst/>
                          <a:latin typeface="Arial" charset="0"/>
                        </a:rPr>
                        <a:t>Th, </a:t>
                      </a:r>
                      <a:r>
                        <a:rPr kumimoji="0" lang="es-ES_tradnl" altLang="en-US" sz="2000" b="0" i="0" u="none" strike="noStrike" cap="none" normalizeH="0" baseline="30000" noProof="0" dirty="0">
                          <a:ln>
                            <a:noFill/>
                          </a:ln>
                          <a:solidFill>
                            <a:schemeClr val="tx2"/>
                          </a:solidFill>
                          <a:effectLst/>
                          <a:latin typeface="Arial" charset="0"/>
                        </a:rPr>
                        <a:t>228</a:t>
                      </a:r>
                      <a:r>
                        <a:rPr kumimoji="0" lang="es-ES_tradnl" altLang="en-US" sz="2000" b="0" i="0" u="none" strike="noStrike" cap="none" normalizeH="0" baseline="0" noProof="0" dirty="0">
                          <a:ln>
                            <a:noFill/>
                          </a:ln>
                          <a:solidFill>
                            <a:schemeClr val="tx2"/>
                          </a:solidFill>
                          <a:effectLst/>
                          <a:latin typeface="Arial" charset="0"/>
                        </a:rPr>
                        <a:t>Th, </a:t>
                      </a:r>
                      <a:r>
                        <a:rPr kumimoji="0" lang="es-ES_tradnl" altLang="en-US" sz="2000" b="0" i="0" u="none" strike="noStrike" cap="none" normalizeH="0" baseline="30000" noProof="0" dirty="0">
                          <a:ln>
                            <a:noFill/>
                          </a:ln>
                          <a:solidFill>
                            <a:schemeClr val="tx2"/>
                          </a:solidFill>
                          <a:effectLst/>
                          <a:latin typeface="Arial" charset="0"/>
                        </a:rPr>
                        <a:t>220</a:t>
                      </a:r>
                      <a:r>
                        <a:rPr kumimoji="0" lang="es-ES_tradnl" altLang="en-US" sz="2000" b="0" i="0" u="none" strike="noStrike" cap="none" normalizeH="0" baseline="0" noProof="0" dirty="0">
                          <a:ln>
                            <a:noFill/>
                          </a:ln>
                          <a:solidFill>
                            <a:schemeClr val="tx2"/>
                          </a:solidFill>
                          <a:effectLst/>
                          <a:latin typeface="Arial" charset="0"/>
                        </a:rPr>
                        <a:t>Rn y sus progenies</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r>
                        <a:rPr kumimoji="0" lang="es-ES_tradnl" altLang="en-US" sz="2000" b="0" i="0" u="none" strike="noStrike" cap="none" normalizeH="0" baseline="0" noProof="0" dirty="0">
                          <a:ln>
                            <a:noFill/>
                          </a:ln>
                          <a:solidFill>
                            <a:schemeClr val="tx2"/>
                          </a:solidFill>
                          <a:effectLst/>
                          <a:latin typeface="Arial" charset="0"/>
                        </a:rPr>
                        <a:t>UF</a:t>
                      </a:r>
                      <a:r>
                        <a:rPr kumimoji="0" lang="es-ES_tradnl" altLang="en-US" sz="2000" b="0" i="0" u="none" strike="noStrike" cap="none" normalizeH="0" baseline="-25000" noProof="0" dirty="0">
                          <a:ln>
                            <a:noFill/>
                          </a:ln>
                          <a:solidFill>
                            <a:schemeClr val="tx2"/>
                          </a:solidFill>
                          <a:effectLst/>
                          <a:latin typeface="Arial" charset="0"/>
                        </a:rPr>
                        <a:t>6</a:t>
                      </a:r>
                      <a:r>
                        <a:rPr kumimoji="0" lang="es-ES_tradnl" altLang="en-US" sz="2000" b="0" i="0" u="none" strike="noStrike" cap="none" normalizeH="0" baseline="0" noProof="0" dirty="0">
                          <a:ln>
                            <a:noFill/>
                          </a:ln>
                          <a:solidFill>
                            <a:schemeClr val="tx2"/>
                          </a:solidFill>
                          <a:effectLst/>
                          <a:latin typeface="Arial" charset="0"/>
                        </a:rPr>
                        <a:t> es el principal peligro debido a la toxicidad química</a:t>
                      </a: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pPr>
                      <a:endParaRPr kumimoji="0" lang="es-ES_tradnl" altLang="en-US" sz="2000" b="0" i="0" u="none" strike="noStrike" cap="none" normalizeH="0" baseline="0" noProof="0" dirty="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150000"/>
                        <a:buFontTx/>
                        <a:buNone/>
                        <a:tabLst/>
                        <a:defRPr/>
                      </a:pPr>
                      <a:r>
                        <a:rPr kumimoji="0" lang="es-ES_tradnl" altLang="en-US" sz="2000" b="0" i="0" u="none" strike="noStrike" cap="none" normalizeH="0" baseline="30000" noProof="0" dirty="0">
                          <a:ln>
                            <a:noFill/>
                          </a:ln>
                          <a:solidFill>
                            <a:schemeClr val="tx2"/>
                          </a:solidFill>
                          <a:effectLst/>
                          <a:latin typeface="Arial" charset="0"/>
                        </a:rPr>
                        <a:t>125</a:t>
                      </a:r>
                      <a:r>
                        <a:rPr kumimoji="0" lang="es-ES_tradnl" altLang="en-US" sz="2000" b="0" i="0" u="none" strike="noStrike" cap="none" normalizeH="0" baseline="0" noProof="0" dirty="0">
                          <a:ln>
                            <a:noFill/>
                          </a:ln>
                          <a:solidFill>
                            <a:schemeClr val="tx2"/>
                          </a:solidFill>
                          <a:effectLst/>
                          <a:latin typeface="Arial" charset="0"/>
                        </a:rPr>
                        <a:t>I,</a:t>
                      </a:r>
                      <a:r>
                        <a:rPr kumimoji="0" lang="es-ES_tradnl" altLang="en-US" sz="2000" b="0" i="0" u="none" strike="noStrike" cap="none" normalizeH="0" baseline="30000" noProof="0" dirty="0">
                          <a:ln>
                            <a:noFill/>
                          </a:ln>
                          <a:solidFill>
                            <a:schemeClr val="tx2"/>
                          </a:solidFill>
                          <a:effectLst/>
                          <a:latin typeface="Arial" charset="0"/>
                        </a:rPr>
                        <a:t> 32</a:t>
                      </a:r>
                      <a:r>
                        <a:rPr kumimoji="0" lang="es-ES_tradnl" altLang="en-US" sz="2000" b="0" i="0" u="none" strike="noStrike" cap="none" normalizeH="0" baseline="0" noProof="0" dirty="0">
                          <a:ln>
                            <a:noFill/>
                          </a:ln>
                          <a:solidFill>
                            <a:schemeClr val="tx2"/>
                          </a:solidFill>
                          <a:effectLst/>
                          <a:latin typeface="Arial" charset="0"/>
                        </a:rPr>
                        <a:t>P, </a:t>
                      </a:r>
                      <a:r>
                        <a:rPr kumimoji="0" lang="es-ES_tradnl" altLang="en-US" sz="2000" b="0" i="0" u="none" strike="noStrike" cap="none" normalizeH="0" baseline="30000" noProof="0" dirty="0">
                          <a:ln>
                            <a:noFill/>
                          </a:ln>
                          <a:solidFill>
                            <a:schemeClr val="tx2"/>
                          </a:solidFill>
                          <a:effectLst/>
                          <a:latin typeface="Arial" charset="0"/>
                        </a:rPr>
                        <a:t>35</a:t>
                      </a:r>
                      <a:r>
                        <a:rPr kumimoji="0" lang="es-ES_tradnl" altLang="en-US" sz="2000" b="0" i="0" u="none" strike="noStrike" cap="none" normalizeH="0" baseline="0" noProof="0" dirty="0">
                          <a:ln>
                            <a:noFill/>
                          </a:ln>
                          <a:solidFill>
                            <a:schemeClr val="tx2"/>
                          </a:solidFill>
                          <a:effectLst/>
                          <a:latin typeface="Arial" charset="0"/>
                        </a:rPr>
                        <a:t>S,</a:t>
                      </a:r>
                      <a:r>
                        <a:rPr kumimoji="0" lang="es-ES_tradnl" altLang="en-US" sz="2000" b="0" i="0" u="none" strike="noStrike" cap="none" normalizeH="0" baseline="30000" noProof="0" dirty="0">
                          <a:ln>
                            <a:noFill/>
                          </a:ln>
                          <a:solidFill>
                            <a:schemeClr val="tx2"/>
                          </a:solidFill>
                          <a:effectLst/>
                          <a:latin typeface="Arial" charset="0"/>
                        </a:rPr>
                        <a:t> 14</a:t>
                      </a:r>
                      <a:r>
                        <a:rPr kumimoji="0" lang="es-ES_tradnl" altLang="en-US" sz="2000" b="0" i="0" u="none" strike="noStrike" cap="none" normalizeH="0" baseline="0" noProof="0" dirty="0">
                          <a:ln>
                            <a:noFill/>
                          </a:ln>
                          <a:solidFill>
                            <a:schemeClr val="tx2"/>
                          </a:solidFill>
                          <a:effectLst/>
                          <a:latin typeface="Arial" charset="0"/>
                        </a:rPr>
                        <a:t>C,</a:t>
                      </a:r>
                      <a:r>
                        <a:rPr kumimoji="0" lang="es-ES_tradnl" altLang="en-US" sz="2000" b="0" i="0" u="none" strike="noStrike" cap="none" normalizeH="0" baseline="30000" noProof="0" dirty="0">
                          <a:ln>
                            <a:noFill/>
                          </a:ln>
                          <a:solidFill>
                            <a:schemeClr val="tx2"/>
                          </a:solidFill>
                          <a:effectLst/>
                          <a:latin typeface="Arial" charset="0"/>
                        </a:rPr>
                        <a:t> 3</a:t>
                      </a:r>
                      <a:r>
                        <a:rPr kumimoji="0" lang="es-ES_tradnl" altLang="en-US" sz="2000" b="0" i="0" u="none" strike="noStrike" cap="none" normalizeH="0" baseline="0" noProof="0" dirty="0">
                          <a:ln>
                            <a:noFill/>
                          </a:ln>
                          <a:solidFill>
                            <a:schemeClr val="tx2"/>
                          </a:solidFill>
                          <a:effectLst/>
                          <a:latin typeface="Arial" charset="0"/>
                        </a:rPr>
                        <a:t>H, etc.</a:t>
                      </a:r>
                    </a:p>
                  </a:txBody>
                  <a:tcPr marT="45723" marB="4572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3" name="Slide Number Placeholder 2"/>
          <p:cNvSpPr>
            <a:spLocks noGrp="1"/>
          </p:cNvSpPr>
          <p:nvPr>
            <p:ph type="sldNum" sz="quarter" idx="12"/>
          </p:nvPr>
        </p:nvSpPr>
        <p:spPr/>
        <p:txBody>
          <a:bodyPr/>
          <a:lstStyle/>
          <a:p>
            <a:pPr>
              <a:defRPr/>
            </a:pPr>
            <a:fld id="{059191E2-DBF8-4B1C-974D-F0B42C0923B7}" type="slidenum">
              <a:rPr lang="en-US" smtClean="0"/>
              <a:pPr>
                <a:defRPr/>
              </a:pPr>
              <a:t>9</a:t>
            </a:fld>
            <a:endParaRPr lang="en-US" dirty="0"/>
          </a:p>
        </p:txBody>
      </p:sp>
    </p:spTree>
    <p:extLst>
      <p:ext uri="{BB962C8B-B14F-4D97-AF65-F5344CB8AC3E}">
        <p14:creationId xmlns:p14="http://schemas.microsoft.com/office/powerpoint/2010/main" val="429901142"/>
      </p:ext>
    </p:extLst>
  </p:cSld>
  <p:clrMapOvr>
    <a:masterClrMapping/>
  </p:clrMapOvr>
</p:sld>
</file>

<file path=ppt/theme/theme1.xml><?xml version="1.0" encoding="utf-8"?>
<a:theme xmlns:a="http://schemas.openxmlformats.org/drawingml/2006/main" name="IAEA Light">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 Light</Template>
  <TotalTime>11427</TotalTime>
  <Words>5626</Words>
  <Application>Microsoft Office PowerPoint</Application>
  <PresentationFormat>Apresentação na tela (4:3)</PresentationFormat>
  <Paragraphs>829</Paragraphs>
  <Slides>65</Slides>
  <Notes>43</Notes>
  <HiddenSlides>0</HiddenSlides>
  <MMClips>0</MMClips>
  <ScaleCrop>false</ScaleCrop>
  <HeadingPairs>
    <vt:vector size="4" baseType="variant">
      <vt:variant>
        <vt:lpstr>Tema</vt:lpstr>
      </vt:variant>
      <vt:variant>
        <vt:i4>1</vt:i4>
      </vt:variant>
      <vt:variant>
        <vt:lpstr>Títulos de slides</vt:lpstr>
      </vt:variant>
      <vt:variant>
        <vt:i4>65</vt:i4>
      </vt:variant>
    </vt:vector>
  </HeadingPairs>
  <TitlesOfParts>
    <vt:vector size="66" baseType="lpstr">
      <vt:lpstr>IAEA Light</vt:lpstr>
      <vt:lpstr>Lección 6  monitorización del aire en el lugar de trabajo</vt:lpstr>
      <vt:lpstr>Contenido</vt:lpstr>
      <vt:lpstr>Actividad en el aire</vt:lpstr>
      <vt:lpstr>Diseño del programa de MLT del aire</vt:lpstr>
      <vt:lpstr>Objetivos principales</vt:lpstr>
      <vt:lpstr>El método de medición</vt:lpstr>
      <vt:lpstr>Importancia del muestreo de aire</vt:lpstr>
      <vt:lpstr>Vectores de radionucleidos</vt:lpstr>
      <vt:lpstr>Vectores en diferentes instalaciones</vt:lpstr>
      <vt:lpstr>Vectores en diferentes instalaciones</vt:lpstr>
      <vt:lpstr>Vectores en diferentes instalaciones</vt:lpstr>
      <vt:lpstr>Los vectores</vt:lpstr>
      <vt:lpstr>Concentración derivada en aire</vt:lpstr>
      <vt:lpstr>Ejemplo de cálculo de CDA</vt:lpstr>
      <vt:lpstr>La utilización de CDA-h</vt:lpstr>
      <vt:lpstr>Métodos de monitorización del aire</vt:lpstr>
      <vt:lpstr>Métodos de monitorización del aire</vt:lpstr>
      <vt:lpstr>Métodos de monitorización</vt:lpstr>
      <vt:lpstr>¿Cuándo necesitamos MLT del aire?</vt:lpstr>
      <vt:lpstr>El monitoreo en tiempo real</vt:lpstr>
      <vt:lpstr>Casos que requieren monitorización del aire</vt:lpstr>
      <vt:lpstr>Casos que requieren monitorización del aire</vt:lpstr>
      <vt:lpstr> Diseño del programa de monitorización </vt:lpstr>
      <vt:lpstr>Apresentação do PowerPoint</vt:lpstr>
      <vt:lpstr>Monitorización de aire para emisores alfa y beta</vt:lpstr>
      <vt:lpstr>Métodos de medición</vt:lpstr>
      <vt:lpstr>Métodos de medición</vt:lpstr>
      <vt:lpstr>Muestreadores de aire</vt:lpstr>
      <vt:lpstr>Equipos de monitorización en tiempo real</vt:lpstr>
      <vt:lpstr>Técnicas de monitorización de partículas</vt:lpstr>
      <vt:lpstr>Técnicas de monitorización de partículas</vt:lpstr>
      <vt:lpstr>Interferencia del radón</vt:lpstr>
      <vt:lpstr>Interferencia del radón</vt:lpstr>
      <vt:lpstr>Interferencia del radón</vt:lpstr>
      <vt:lpstr>Apresentação do PowerPoint</vt:lpstr>
      <vt:lpstr>Compensación de la radiactividad natural</vt:lpstr>
      <vt:lpstr> Decaimiento de actividad natural </vt:lpstr>
      <vt:lpstr>Características del flujo de muestreo </vt:lpstr>
      <vt:lpstr> Factores que influyen en el volumen de aire muestreado </vt:lpstr>
      <vt:lpstr>Ubicación de los monitores de aire</vt:lpstr>
      <vt:lpstr>Ubicación de los monitores de aire</vt:lpstr>
      <vt:lpstr>Ubicación de los monitores de aire</vt:lpstr>
      <vt:lpstr>Migración de actividad en el aire</vt:lpstr>
      <vt:lpstr>Eficiencia del circuito de muestreo</vt:lpstr>
      <vt:lpstr>Eficiencia del circuito de muestreo</vt:lpstr>
      <vt:lpstr>Eficiencia del circuito de muestreo</vt:lpstr>
      <vt:lpstr>Minimización de la deposición de partículas</vt:lpstr>
      <vt:lpstr>Circuito de muestreo</vt:lpstr>
      <vt:lpstr>Circuito de muestreo</vt:lpstr>
      <vt:lpstr>Elección del filtro de recolección</vt:lpstr>
      <vt:lpstr>Elección del filtro de recolección</vt:lpstr>
      <vt:lpstr>Elección del filtro de recolección</vt:lpstr>
      <vt:lpstr>Límites de detección </vt:lpstr>
      <vt:lpstr>Cálculo de la actividad volumétrica</vt:lpstr>
      <vt:lpstr>Parámetros que influyen en la eficiencia de detección</vt:lpstr>
      <vt:lpstr>Parámetros que influyen en la eficiencia de detección</vt:lpstr>
      <vt:lpstr>Dispositivo de alarma</vt:lpstr>
      <vt:lpstr>Apresentação do PowerPoint</vt:lpstr>
      <vt:lpstr>Pruebas de aptitud (type testing)</vt:lpstr>
      <vt:lpstr>Pruebas de aptitud (type tests)</vt:lpstr>
      <vt:lpstr>Calibración</vt:lpstr>
      <vt:lpstr>Calibración</vt:lpstr>
      <vt:lpstr>Calibración</vt:lpstr>
      <vt:lpstr>Prueba de funcionamiento</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dc:creator>
  <cp:lastModifiedBy>John G. Hunt</cp:lastModifiedBy>
  <cp:revision>591</cp:revision>
  <cp:lastPrinted>2015-12-02T08:08:18Z</cp:lastPrinted>
  <dcterms:created xsi:type="dcterms:W3CDTF">2015-02-27T11:23:43Z</dcterms:created>
  <dcterms:modified xsi:type="dcterms:W3CDTF">2019-03-13T21:50:15Z</dcterms:modified>
</cp:coreProperties>
</file>