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5"/>
  </p:notesMasterIdLst>
  <p:handoutMasterIdLst>
    <p:handoutMasterId r:id="rId76"/>
  </p:handoutMasterIdLst>
  <p:sldIdLst>
    <p:sldId id="349" r:id="rId2"/>
    <p:sldId id="550" r:id="rId3"/>
    <p:sldId id="350" r:id="rId4"/>
    <p:sldId id="539" r:id="rId5"/>
    <p:sldId id="459" r:id="rId6"/>
    <p:sldId id="351" r:id="rId7"/>
    <p:sldId id="353" r:id="rId8"/>
    <p:sldId id="547" r:id="rId9"/>
    <p:sldId id="354" r:id="rId10"/>
    <p:sldId id="355" r:id="rId11"/>
    <p:sldId id="548" r:id="rId12"/>
    <p:sldId id="356" r:id="rId13"/>
    <p:sldId id="357" r:id="rId14"/>
    <p:sldId id="358" r:id="rId15"/>
    <p:sldId id="359" r:id="rId16"/>
    <p:sldId id="489" r:id="rId17"/>
    <p:sldId id="490" r:id="rId18"/>
    <p:sldId id="361" r:id="rId19"/>
    <p:sldId id="362" r:id="rId20"/>
    <p:sldId id="365" r:id="rId21"/>
    <p:sldId id="366" r:id="rId22"/>
    <p:sldId id="368" r:id="rId23"/>
    <p:sldId id="411" r:id="rId24"/>
    <p:sldId id="412" r:id="rId25"/>
    <p:sldId id="369" r:id="rId26"/>
    <p:sldId id="370" r:id="rId27"/>
    <p:sldId id="371" r:id="rId28"/>
    <p:sldId id="372" r:id="rId29"/>
    <p:sldId id="373" r:id="rId30"/>
    <p:sldId id="540" r:id="rId31"/>
    <p:sldId id="491" r:id="rId32"/>
    <p:sldId id="488" r:id="rId33"/>
    <p:sldId id="505" r:id="rId34"/>
    <p:sldId id="549" r:id="rId35"/>
    <p:sldId id="506" r:id="rId36"/>
    <p:sldId id="541" r:id="rId37"/>
    <p:sldId id="542" r:id="rId38"/>
    <p:sldId id="417" r:id="rId39"/>
    <p:sldId id="508" r:id="rId40"/>
    <p:sldId id="509" r:id="rId41"/>
    <p:sldId id="510" r:id="rId42"/>
    <p:sldId id="511" r:id="rId43"/>
    <p:sldId id="543" r:id="rId44"/>
    <p:sldId id="512" r:id="rId45"/>
    <p:sldId id="513" r:id="rId46"/>
    <p:sldId id="514" r:id="rId47"/>
    <p:sldId id="515" r:id="rId48"/>
    <p:sldId id="516" r:id="rId49"/>
    <p:sldId id="517" r:id="rId50"/>
    <p:sldId id="518" r:id="rId51"/>
    <p:sldId id="519" r:id="rId52"/>
    <p:sldId id="520" r:id="rId53"/>
    <p:sldId id="544" r:id="rId54"/>
    <p:sldId id="521" r:id="rId55"/>
    <p:sldId id="522" r:id="rId56"/>
    <p:sldId id="523" r:id="rId57"/>
    <p:sldId id="524" r:id="rId58"/>
    <p:sldId id="525" r:id="rId59"/>
    <p:sldId id="526" r:id="rId60"/>
    <p:sldId id="527" r:id="rId61"/>
    <p:sldId id="528" r:id="rId62"/>
    <p:sldId id="530" r:id="rId63"/>
    <p:sldId id="531" r:id="rId64"/>
    <p:sldId id="533" r:id="rId65"/>
    <p:sldId id="545" r:id="rId66"/>
    <p:sldId id="534" r:id="rId67"/>
    <p:sldId id="483" r:id="rId68"/>
    <p:sldId id="496" r:id="rId69"/>
    <p:sldId id="535" r:id="rId70"/>
    <p:sldId id="546" r:id="rId71"/>
    <p:sldId id="538" r:id="rId72"/>
    <p:sldId id="498" r:id="rId73"/>
    <p:sldId id="497" r:id="rId74"/>
  </p:sldIdLst>
  <p:sldSz cx="9144000" cy="6858000" type="screen4x3"/>
  <p:notesSz cx="6794500" cy="9906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guide id="3" orient="horz" pos="3120">
          <p15:clr>
            <a:srgbClr val="A4A3A4"/>
          </p15:clr>
        </p15:guide>
        <p15:guide id="4"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0D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353" autoAdjust="0"/>
    <p:restoredTop sz="70252" autoAdjust="0"/>
  </p:normalViewPr>
  <p:slideViewPr>
    <p:cSldViewPr>
      <p:cViewPr>
        <p:scale>
          <a:sx n="80" d="100"/>
          <a:sy n="80" d="100"/>
        </p:scale>
        <p:origin x="-1404"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101" d="100"/>
          <a:sy n="101" d="100"/>
        </p:scale>
        <p:origin x="-3528" y="-90"/>
      </p:cViewPr>
      <p:guideLst>
        <p:guide orient="horz" pos="2880"/>
        <p:guide orient="horz" pos="3120"/>
        <p:guide pos="2160"/>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64A3F62F-20EB-404C-B7F5-B0E4CA40EE5F}" type="datetimeFigureOut">
              <a:rPr lang="en-GB" smtClean="0"/>
              <a:pPr/>
              <a:t>28/03/2019</a:t>
            </a:fld>
            <a:endParaRPr lang="en-GB"/>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F81FF634-1A75-428C-BF85-DE8BF21A1DC5}" type="slidenum">
              <a:rPr lang="en-GB" smtClean="0"/>
              <a:pPr/>
              <a:t>‹nº›</a:t>
            </a:fld>
            <a:endParaRPr lang="en-GB"/>
          </a:p>
        </p:txBody>
      </p:sp>
    </p:spTree>
    <p:extLst>
      <p:ext uri="{BB962C8B-B14F-4D97-AF65-F5344CB8AC3E}">
        <p14:creationId xmlns:p14="http://schemas.microsoft.com/office/powerpoint/2010/main" val="5674704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CC4BE252-D8A8-4734-8F4A-CA8722E03024}" type="datetimeFigureOut">
              <a:rPr lang="en-GB" smtClean="0"/>
              <a:pPr/>
              <a:t>28/03/2019</a:t>
            </a:fld>
            <a:endParaRPr lang="en-GB"/>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54D05437-913A-44E9-9FB7-536385B62583}" type="slidenum">
              <a:rPr lang="en-GB" smtClean="0"/>
              <a:pPr/>
              <a:t>‹nº›</a:t>
            </a:fld>
            <a:endParaRPr lang="en-GB"/>
          </a:p>
        </p:txBody>
      </p:sp>
    </p:spTree>
    <p:extLst>
      <p:ext uri="{BB962C8B-B14F-4D97-AF65-F5344CB8AC3E}">
        <p14:creationId xmlns:p14="http://schemas.microsoft.com/office/powerpoint/2010/main" val="4174877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audio1.spanishdict.com/audio?lang=es&amp;text=la-radiaci%C3%B3n-beta-difiere-de-la-radiaci%C3%B3n-alfa-de-tres-maneras"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audio1.spanishdict.com/audio?lang=es&amp;text=el-l%C3%ADmite-pr%C3%A1ctico-para-la-monitorizaci%C3%B3n-directa-es-una-energ%C3%ADa-m%C3%A1xima-emax-de-aproximadamente-156-kev-14c"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audio1.spanishdict.com/audio?lang=es&amp;text=la-medici%C3%B3n-de-las-tasas-de-dosis-de-neutrones-est%C3%A1-sujeta-a-grandes-incertidumbres-debido-al-amplio-espectro-energ%C3%A9tico"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s://audio1.spanishdict.com/audio?lang=es&amp;text=todos-los-monitores-de-neutrones-sobreresponden-a-las-energ%C3%ADas-intermedias-100-ev-a-100-kev-y-la-mayor%C3%ADa-tienen-una-respuesta-que-cae-significativamente-por-encima-de-2-mev" TargetMode="External"/><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2</a:t>
            </a:fld>
            <a:endParaRPr lang="en-GB"/>
          </a:p>
        </p:txBody>
      </p:sp>
    </p:spTree>
    <p:extLst>
      <p:ext uri="{BB962C8B-B14F-4D97-AF65-F5344CB8AC3E}">
        <p14:creationId xmlns:p14="http://schemas.microsoft.com/office/powerpoint/2010/main" val="3249577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La monitorización se puede realizar mediante el uso de equipos que indiquen directamente en términos de </a:t>
            </a:r>
            <a:r>
              <a:rPr lang="es-ES_tradnl" sz="1200" b="0" i="0" kern="1200" dirty="0" smtClean="0">
                <a:solidFill>
                  <a:schemeClr val="tx1"/>
                </a:solidFill>
                <a:effectLst/>
                <a:latin typeface="+mn-lt"/>
                <a:ea typeface="+mn-ea"/>
                <a:cs typeface="+mn-cs"/>
              </a:rPr>
              <a:t>dosis </a:t>
            </a:r>
            <a:r>
              <a:rPr lang="es-ES_tradnl" sz="1200" b="0" i="0" kern="1200" dirty="0">
                <a:solidFill>
                  <a:schemeClr val="tx1"/>
                </a:solidFill>
                <a:effectLst/>
                <a:latin typeface="+mn-lt"/>
                <a:ea typeface="+mn-ea"/>
                <a:cs typeface="+mn-cs"/>
              </a:rPr>
              <a:t>equivalente direccional (que son principalmente cámaras de ionización con una ventana abierta) o indicar en tasas de conteo (que son de tipo “pancake” con ventana final </a:t>
            </a:r>
            <a:r>
              <a:rPr lang="es-ES_tradnl" sz="1200" b="0" i="0" kern="1200" dirty="0" smtClean="0">
                <a:solidFill>
                  <a:schemeClr val="tx1"/>
                </a:solidFill>
                <a:effectLst/>
                <a:latin typeface="+mn-lt"/>
                <a:ea typeface="+mn-ea"/>
                <a:cs typeface="+mn-cs"/>
              </a:rPr>
              <a:t>delgada).</a:t>
            </a:r>
            <a:r>
              <a:rPr lang="en-GB" sz="1200" b="0" kern="1200" dirty="0">
                <a:solidFill>
                  <a:schemeClr val="tx1"/>
                </a:solidFill>
                <a:effectLst/>
                <a:latin typeface="+mn-lt"/>
                <a:ea typeface="+mn-ea"/>
                <a:cs typeface="+mn-cs"/>
              </a:rPr>
              <a:t> </a:t>
            </a:r>
            <a:endParaRPr lang="es-ES_tradnl" sz="1100" b="0" kern="1200" dirty="0">
              <a:solidFill>
                <a:schemeClr val="tx1"/>
              </a:solidFill>
              <a:effectLst/>
              <a:latin typeface="+mn-lt"/>
              <a:ea typeface="+mn-ea"/>
              <a:cs typeface="+mn-cs"/>
            </a:endParaRPr>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13</a:t>
            </a:fld>
            <a:endParaRPr lang="en-GB"/>
          </a:p>
        </p:txBody>
      </p:sp>
    </p:spTree>
    <p:extLst>
      <p:ext uri="{BB962C8B-B14F-4D97-AF65-F5344CB8AC3E}">
        <p14:creationId xmlns:p14="http://schemas.microsoft.com/office/powerpoint/2010/main" val="25520125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14</a:t>
            </a:fld>
            <a:endParaRPr lang="en-GB"/>
          </a:p>
        </p:txBody>
      </p:sp>
    </p:spTree>
    <p:extLst>
      <p:ext uri="{BB962C8B-B14F-4D97-AF65-F5344CB8AC3E}">
        <p14:creationId xmlns:p14="http://schemas.microsoft.com/office/powerpoint/2010/main" val="10625217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pPr/>
              <a:t>15</a:t>
            </a:fld>
            <a:endParaRPr lang="en-GB" dirty="0"/>
          </a:p>
        </p:txBody>
      </p:sp>
    </p:spTree>
    <p:extLst>
      <p:ext uri="{BB962C8B-B14F-4D97-AF65-F5344CB8AC3E}">
        <p14:creationId xmlns:p14="http://schemas.microsoft.com/office/powerpoint/2010/main" val="24493617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Los detectores </a:t>
            </a:r>
            <a:r>
              <a:rPr lang="es-ES_tradnl" sz="1200" b="0" i="0" kern="1200" dirty="0" smtClean="0">
                <a:solidFill>
                  <a:schemeClr val="tx1"/>
                </a:solidFill>
                <a:effectLst/>
                <a:latin typeface="+mn-lt"/>
                <a:ea typeface="+mn-ea"/>
                <a:cs typeface="+mn-cs"/>
              </a:rPr>
              <a:t>G-M </a:t>
            </a:r>
            <a:r>
              <a:rPr lang="es-ES_tradnl" sz="1200" b="0" i="0" kern="1200" dirty="0">
                <a:solidFill>
                  <a:schemeClr val="tx1"/>
                </a:solidFill>
                <a:effectLst/>
                <a:latin typeface="+mn-lt"/>
                <a:ea typeface="+mn-ea"/>
                <a:cs typeface="+mn-cs"/>
              </a:rPr>
              <a:t>tienen ventajas considerables. Debido al </a:t>
            </a:r>
            <a:r>
              <a:rPr lang="es-ES_tradnl" sz="1200" b="0" i="0" kern="1200" dirty="0" smtClean="0">
                <a:solidFill>
                  <a:schemeClr val="tx1"/>
                </a:solidFill>
                <a:effectLst/>
                <a:latin typeface="+mn-lt"/>
                <a:ea typeface="+mn-ea"/>
                <a:cs typeface="+mn-cs"/>
              </a:rPr>
              <a:t>alto factor de </a:t>
            </a:r>
            <a:r>
              <a:rPr lang="es-ES_tradnl" sz="1200" b="0" i="0" kern="1200" dirty="0">
                <a:solidFill>
                  <a:schemeClr val="tx1"/>
                </a:solidFill>
                <a:effectLst/>
                <a:latin typeface="+mn-lt"/>
                <a:ea typeface="+mn-ea"/>
                <a:cs typeface="+mn-cs"/>
              </a:rPr>
              <a:t>multiplicación de </a:t>
            </a:r>
            <a:r>
              <a:rPr lang="es-ES_tradnl" sz="1200" b="0" i="0" kern="1200" dirty="0" smtClean="0">
                <a:solidFill>
                  <a:schemeClr val="tx1"/>
                </a:solidFill>
                <a:effectLst/>
                <a:latin typeface="+mn-lt"/>
                <a:ea typeface="+mn-ea"/>
                <a:cs typeface="+mn-cs"/>
              </a:rPr>
              <a:t>gas, </a:t>
            </a:r>
            <a:r>
              <a:rPr lang="es-ES_tradnl" sz="1200" b="0" i="0" kern="1200" dirty="0">
                <a:solidFill>
                  <a:schemeClr val="tx1"/>
                </a:solidFill>
                <a:effectLst/>
                <a:latin typeface="+mn-lt"/>
                <a:ea typeface="+mn-ea"/>
                <a:cs typeface="+mn-cs"/>
              </a:rPr>
              <a:t>son muy sensibles y por lo tanto pueden </a:t>
            </a:r>
            <a:r>
              <a:rPr lang="es-ES_tradnl" sz="1200" b="0" i="0" kern="1200" dirty="0" smtClean="0">
                <a:solidFill>
                  <a:schemeClr val="tx1"/>
                </a:solidFill>
                <a:effectLst/>
                <a:latin typeface="+mn-lt"/>
                <a:ea typeface="+mn-ea"/>
                <a:cs typeface="+mn-cs"/>
              </a:rPr>
              <a:t>fabricarse</a:t>
            </a:r>
            <a:r>
              <a:rPr lang="es-ES_tradnl" sz="1200" b="0" i="0" kern="1200" baseline="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en </a:t>
            </a:r>
            <a:r>
              <a:rPr lang="es-ES_tradnl" sz="1200" b="0" i="0" kern="1200" dirty="0">
                <a:solidFill>
                  <a:schemeClr val="tx1"/>
                </a:solidFill>
                <a:effectLst/>
                <a:latin typeface="+mn-lt"/>
                <a:ea typeface="+mn-ea"/>
                <a:cs typeface="+mn-cs"/>
              </a:rPr>
              <a:t>tamaños pequeños.</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Esto se debe a que casi todas las partículas beta que pasan a través de la ventana </a:t>
            </a:r>
            <a:r>
              <a:rPr lang="es-ES_tradnl" sz="1200" b="0" i="0" kern="1200" dirty="0" smtClean="0">
                <a:solidFill>
                  <a:schemeClr val="tx1"/>
                </a:solidFill>
                <a:effectLst/>
                <a:latin typeface="+mn-lt"/>
                <a:ea typeface="+mn-ea"/>
                <a:cs typeface="+mn-cs"/>
              </a:rPr>
              <a:t>serán detectadas.</a:t>
            </a:r>
            <a:endParaRPr lang="es-ES_tradnl"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endParaRPr lang="es-ES_tradnl" b="0"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16</a:t>
            </a:fld>
            <a:endParaRPr lang="en-GB"/>
          </a:p>
        </p:txBody>
      </p:sp>
    </p:spTree>
    <p:extLst>
      <p:ext uri="{BB962C8B-B14F-4D97-AF65-F5344CB8AC3E}">
        <p14:creationId xmlns:p14="http://schemas.microsoft.com/office/powerpoint/2010/main" val="1280585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altLang="pt-BR" sz="1200" b="0" dirty="0"/>
              <a:t>http://homer.ornl.gov/coleman/public/HPInfo/Beta-Dose-Conversion.htm</a:t>
            </a:r>
          </a:p>
          <a:p>
            <a:pPr marL="0" marR="0" indent="0" algn="just" defTabSz="914400" rtl="0" eaLnBrk="1" fontAlgn="auto" latinLnBrk="0" hangingPunct="1">
              <a:lnSpc>
                <a:spcPct val="100000"/>
              </a:lnSpc>
              <a:spcBef>
                <a:spcPts val="0"/>
              </a:spcBef>
              <a:spcAft>
                <a:spcPts val="0"/>
              </a:spcAft>
              <a:buClrTx/>
              <a:buSzTx/>
              <a:buFontTx/>
              <a:buNone/>
              <a:tabLst/>
              <a:defRPr/>
            </a:pPr>
            <a:endParaRPr lang="en-US" altLang="ja-JP" sz="1200" b="0" dirty="0">
              <a:solidFill>
                <a:schemeClr val="tx2"/>
              </a:solidFill>
              <a:ea typeface="MS PGothic" pitchFamily="34" charset="-128"/>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4000 cps por mGy/h es un valor conservador.</a:t>
            </a:r>
          </a:p>
          <a:p>
            <a:pPr marL="0" marR="0" indent="0" algn="just"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s-ES_tradnl" sz="1200" b="0" i="0" kern="1200" dirty="0" smtClean="0">
                <a:solidFill>
                  <a:schemeClr val="tx1"/>
                </a:solidFill>
                <a:effectLst/>
                <a:latin typeface="+mn-lt"/>
                <a:ea typeface="+mn-ea"/>
                <a:cs typeface="+mn-cs"/>
              </a:rPr>
              <a:t>Se asume que todo el área</a:t>
            </a:r>
            <a:r>
              <a:rPr lang="es-ES_tradnl" sz="1200" b="0" i="0" kern="1200" baseline="0" dirty="0" smtClean="0">
                <a:solidFill>
                  <a:schemeClr val="tx1"/>
                </a:solidFill>
                <a:effectLst/>
                <a:latin typeface="+mn-lt"/>
                <a:ea typeface="+mn-ea"/>
                <a:cs typeface="+mn-cs"/>
              </a:rPr>
              <a:t> de la ventana </a:t>
            </a:r>
            <a:r>
              <a:rPr lang="es-ES_tradnl" sz="1200" b="0" i="0" kern="1200" dirty="0" smtClean="0">
                <a:solidFill>
                  <a:schemeClr val="tx1"/>
                </a:solidFill>
                <a:effectLst/>
                <a:latin typeface="+mn-lt"/>
                <a:ea typeface="+mn-ea"/>
                <a:cs typeface="+mn-cs"/>
              </a:rPr>
              <a:t>(15 cm</a:t>
            </a:r>
            <a:r>
              <a:rPr lang="es-ES_tradnl" sz="1200" b="0" i="0" kern="1200" baseline="30000" dirty="0" smtClean="0">
                <a:solidFill>
                  <a:schemeClr val="tx1"/>
                </a:solidFill>
                <a:effectLst/>
                <a:latin typeface="+mn-lt"/>
                <a:ea typeface="+mn-ea"/>
                <a:cs typeface="+mn-cs"/>
              </a:rPr>
              <a:t>2</a:t>
            </a:r>
            <a:r>
              <a:rPr lang="es-ES_tradnl" sz="1200" b="0" i="0" kern="1200" dirty="0" smtClean="0">
                <a:solidFill>
                  <a:schemeClr val="tx1"/>
                </a:solidFill>
                <a:effectLst/>
                <a:latin typeface="+mn-lt"/>
                <a:ea typeface="+mn-ea"/>
                <a:cs typeface="+mn-cs"/>
              </a:rPr>
              <a:t>)</a:t>
            </a:r>
            <a:r>
              <a:rPr lang="es-ES_tradnl" sz="1200" b="0" i="0" kern="1200" baseline="0" dirty="0" smtClean="0">
                <a:solidFill>
                  <a:schemeClr val="tx1"/>
                </a:solidFill>
                <a:effectLst/>
                <a:latin typeface="+mn-lt"/>
                <a:ea typeface="+mn-ea"/>
                <a:cs typeface="+mn-cs"/>
              </a:rPr>
              <a:t> es irradiada.</a:t>
            </a:r>
            <a:endParaRPr lang="es-ES_tradnl" sz="1200" b="0" i="0" kern="1200" dirty="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Un G-M “pancake” dará una buena indicación de la tasa de dosis a la piel promediada sobre 1 cm</a:t>
            </a:r>
            <a:r>
              <a:rPr lang="es-ES_tradnl" sz="1200" b="0" i="0" kern="1200" baseline="30000" dirty="0">
                <a:solidFill>
                  <a:schemeClr val="tx1"/>
                </a:solidFill>
                <a:effectLst/>
                <a:latin typeface="+mn-lt"/>
                <a:ea typeface="+mn-ea"/>
                <a:cs typeface="+mn-cs"/>
              </a:rPr>
              <a:t>2</a:t>
            </a:r>
            <a:r>
              <a:rPr lang="es-ES_tradnl" sz="1200" b="0" i="0" kern="1200" dirty="0">
                <a:solidFill>
                  <a:schemeClr val="tx1"/>
                </a:solidFill>
                <a:effectLst/>
                <a:latin typeface="+mn-lt"/>
                <a:ea typeface="+mn-ea"/>
                <a:cs typeface="+mn-cs"/>
              </a:rPr>
              <a:t>, que es el área de promedio de uso común. El límite de dosis equivalente se define para esta área.</a:t>
            </a:r>
            <a:endParaRPr lang="sv-SE" dirty="0"/>
          </a:p>
        </p:txBody>
      </p:sp>
      <p:sp>
        <p:nvSpPr>
          <p:cNvPr id="70660" name="Slide Number Placeholder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25033776-C2D3-4F6C-863D-9C3E63BECEBA}" type="slidenum">
              <a:rPr lang="en-US" altLang="pt-BR" sz="1200" b="0" smtClean="0"/>
              <a:pPr/>
              <a:t>17</a:t>
            </a:fld>
            <a:endParaRPr lang="en-US" altLang="pt-BR" sz="1200" b="0"/>
          </a:p>
        </p:txBody>
      </p:sp>
    </p:spTree>
    <p:extLst>
      <p:ext uri="{BB962C8B-B14F-4D97-AF65-F5344CB8AC3E}">
        <p14:creationId xmlns:p14="http://schemas.microsoft.com/office/powerpoint/2010/main" val="3851309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La </a:t>
            </a:r>
            <a:r>
              <a:rPr lang="es-ES_tradnl" sz="1200" b="0" i="0" kern="1200" dirty="0" smtClean="0">
                <a:solidFill>
                  <a:srgbClr val="FF0000"/>
                </a:solidFill>
                <a:effectLst/>
                <a:latin typeface="+mn-lt"/>
                <a:ea typeface="+mn-ea"/>
                <a:cs typeface="+mn-cs"/>
              </a:rPr>
              <a:t>adhesión</a:t>
            </a:r>
            <a:r>
              <a:rPr lang="es-ES_tradnl" sz="1200" b="0" i="0" kern="1200" dirty="0" smtClean="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a las normas IEC garantiza </a:t>
            </a:r>
            <a:r>
              <a:rPr lang="es-ES_tradnl" sz="1200" b="0" i="0" kern="1200" dirty="0" smtClean="0">
                <a:solidFill>
                  <a:schemeClr val="tx1"/>
                </a:solidFill>
                <a:effectLst/>
                <a:latin typeface="+mn-lt"/>
                <a:ea typeface="+mn-ea"/>
                <a:cs typeface="+mn-cs"/>
              </a:rPr>
              <a:t>seguridad </a:t>
            </a:r>
            <a:r>
              <a:rPr lang="es-ES_tradnl" sz="1200" b="0" i="0" kern="1200" dirty="0">
                <a:solidFill>
                  <a:schemeClr val="tx1"/>
                </a:solidFill>
                <a:effectLst/>
                <a:latin typeface="+mn-lt"/>
                <a:ea typeface="+mn-ea"/>
                <a:cs typeface="+mn-cs"/>
              </a:rPr>
              <a:t>y confiabilidad del rendimiento y </a:t>
            </a:r>
            <a:r>
              <a:rPr lang="es-ES_tradnl" sz="1200" b="0" i="0" kern="1200" dirty="0" smtClean="0">
                <a:solidFill>
                  <a:schemeClr val="tx1"/>
                </a:solidFill>
                <a:effectLst/>
                <a:latin typeface="+mn-lt"/>
                <a:ea typeface="+mn-ea"/>
                <a:cs typeface="+mn-cs"/>
              </a:rPr>
              <a:t>de las </a:t>
            </a:r>
            <a:r>
              <a:rPr lang="es-ES_tradnl" sz="1200" b="0" i="0" kern="1200" dirty="0">
                <a:solidFill>
                  <a:schemeClr val="tx1"/>
                </a:solidFill>
                <a:effectLst/>
                <a:latin typeface="+mn-lt"/>
                <a:ea typeface="+mn-ea"/>
                <a:cs typeface="+mn-cs"/>
              </a:rPr>
              <a:t>mediciones del detector, proporcionando así el nivel especificado de protección para el usuario contra los efectos de la radiación ionizante.</a:t>
            </a:r>
            <a:endParaRPr lang="en-GB" sz="1200" b="0" kern="1200" dirty="0">
              <a:solidFill>
                <a:schemeClr val="tx1"/>
              </a:solidFill>
              <a:effectLst/>
              <a:latin typeface="+mn-lt"/>
              <a:ea typeface="+mn-ea"/>
              <a:cs typeface="+mn-cs"/>
            </a:endParaRPr>
          </a:p>
          <a:p>
            <a:endParaRPr lang="en-GB" sz="1200" b="0" kern="1200" dirty="0">
              <a:solidFill>
                <a:schemeClr val="tx1"/>
              </a:solidFill>
              <a:effectLst/>
              <a:latin typeface="+mn-lt"/>
              <a:ea typeface="+mn-ea"/>
              <a:cs typeface="+mn-cs"/>
            </a:endParaRPr>
          </a:p>
          <a:p>
            <a:r>
              <a:rPr lang="en-GB" sz="1200" b="0" kern="1200" dirty="0">
                <a:solidFill>
                  <a:schemeClr val="tx1"/>
                </a:solidFill>
                <a:effectLst/>
                <a:latin typeface="+mn-lt"/>
                <a:ea typeface="+mn-ea"/>
                <a:cs typeface="+mn-cs"/>
              </a:rPr>
              <a:t>IEC 60846  </a:t>
            </a:r>
            <a:r>
              <a:rPr lang="es-ES_tradnl" sz="1200" b="0" i="0" kern="1200" dirty="0">
                <a:solidFill>
                  <a:schemeClr val="tx1"/>
                </a:solidFill>
                <a:effectLst/>
                <a:latin typeface="+mn-lt"/>
                <a:ea typeface="+mn-ea"/>
                <a:cs typeface="+mn-cs"/>
              </a:rPr>
              <a:t>se aplica a </a:t>
            </a:r>
            <a:r>
              <a:rPr lang="es-ES_tradnl" sz="1200" b="0" i="0" kern="1200" dirty="0" smtClean="0">
                <a:solidFill>
                  <a:schemeClr val="tx1"/>
                </a:solidFill>
                <a:effectLst/>
                <a:latin typeface="+mn-lt"/>
                <a:ea typeface="+mn-ea"/>
                <a:cs typeface="+mn-cs"/>
              </a:rPr>
              <a:t>detectores </a:t>
            </a:r>
            <a:r>
              <a:rPr lang="es-ES_tradnl" sz="1200" b="0" i="0" kern="1200" dirty="0">
                <a:solidFill>
                  <a:schemeClr val="tx1"/>
                </a:solidFill>
                <a:effectLst/>
                <a:latin typeface="+mn-lt"/>
                <a:ea typeface="+mn-ea"/>
                <a:cs typeface="+mn-cs"/>
              </a:rPr>
              <a:t>calibrados en </a:t>
            </a:r>
            <a:r>
              <a:rPr lang="es-ES_tradnl" sz="1200" b="0" i="0" kern="1200" dirty="0" smtClean="0">
                <a:solidFill>
                  <a:schemeClr val="tx1"/>
                </a:solidFill>
                <a:effectLst/>
                <a:latin typeface="+mn-lt"/>
                <a:ea typeface="+mn-ea"/>
                <a:cs typeface="+mn-cs"/>
              </a:rPr>
              <a:t>Sv/h.</a:t>
            </a:r>
            <a:endParaRPr lang="es-ES_tradnl" sz="1200" b="0" i="0" kern="1200" dirty="0">
              <a:solidFill>
                <a:schemeClr val="tx1"/>
              </a:solidFill>
              <a:effectLst/>
              <a:latin typeface="+mn-lt"/>
              <a:ea typeface="+mn-ea"/>
              <a:cs typeface="+mn-cs"/>
            </a:endParaRPr>
          </a:p>
          <a:p>
            <a:endParaRPr lang="es-ES_tradnl" sz="1200" b="0" i="0" kern="1200" dirty="0">
              <a:solidFill>
                <a:schemeClr val="tx1"/>
              </a:solidFill>
              <a:effectLst/>
              <a:latin typeface="+mn-lt"/>
              <a:ea typeface="+mn-ea"/>
              <a:cs typeface="+mn-cs"/>
            </a:endParaRPr>
          </a:p>
          <a:p>
            <a:r>
              <a:rPr lang="en-GB" sz="1200" b="0" kern="1200" dirty="0">
                <a:solidFill>
                  <a:schemeClr val="tx1"/>
                </a:solidFill>
                <a:effectLst/>
                <a:latin typeface="+mn-lt"/>
                <a:ea typeface="+mn-ea"/>
                <a:cs typeface="+mn-cs"/>
              </a:rPr>
              <a:t>IEC 60325 </a:t>
            </a:r>
            <a:r>
              <a:rPr lang="es-ES_tradnl" sz="1200" b="0" i="0" kern="1200" dirty="0">
                <a:solidFill>
                  <a:schemeClr val="tx1"/>
                </a:solidFill>
                <a:effectLst/>
                <a:latin typeface="+mn-lt"/>
                <a:ea typeface="+mn-ea"/>
                <a:cs typeface="+mn-cs"/>
              </a:rPr>
              <a:t>se aplica a detectores que miden en cps: G-M de ventana </a:t>
            </a:r>
            <a:r>
              <a:rPr lang="es-ES_tradnl" sz="1200" b="0" i="0" kern="1200" dirty="0" smtClean="0">
                <a:solidFill>
                  <a:srgbClr val="FF0000"/>
                </a:solidFill>
                <a:effectLst/>
                <a:latin typeface="+mn-lt"/>
                <a:ea typeface="+mn-ea"/>
                <a:cs typeface="+mn-cs"/>
              </a:rPr>
              <a:t>final</a:t>
            </a:r>
            <a:r>
              <a:rPr lang="es-ES_tradnl" sz="1200" b="0" i="0" kern="1200" dirty="0" smtClean="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El factor de conversión cps para tasa de dosis beta también es necesario.</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 calibración se realiza normalmente comprobando la respuesta a una fuente de </a:t>
            </a:r>
            <a:r>
              <a:rPr lang="es-ES_tradnl" sz="1200" b="0" i="0" kern="1200" baseline="30000" dirty="0">
                <a:solidFill>
                  <a:schemeClr val="tx1"/>
                </a:solidFill>
                <a:effectLst/>
                <a:latin typeface="+mn-lt"/>
                <a:ea typeface="+mn-ea"/>
                <a:cs typeface="+mn-cs"/>
              </a:rPr>
              <a:t>137</a:t>
            </a:r>
            <a:r>
              <a:rPr lang="es-ES_tradnl" sz="1200" b="0" i="0" kern="1200" dirty="0">
                <a:solidFill>
                  <a:schemeClr val="tx1"/>
                </a:solidFill>
                <a:effectLst/>
                <a:latin typeface="+mn-lt"/>
                <a:ea typeface="+mn-ea"/>
                <a:cs typeface="+mn-cs"/>
              </a:rPr>
              <a:t>Cs en condiciones de equilibrio electrónico.  Las cámaras de ionización generalmente miden cerca del valor real. Los equipos G-M deben tener una respuesta, en μSv/h por cps, </a:t>
            </a:r>
            <a:r>
              <a:rPr lang="es-ES_tradnl" sz="1200" b="0" i="0" kern="1200" dirty="0" smtClean="0">
                <a:solidFill>
                  <a:schemeClr val="tx1"/>
                </a:solidFill>
                <a:effectLst/>
                <a:latin typeface="+mn-lt"/>
                <a:ea typeface="+mn-ea"/>
                <a:cs typeface="+mn-cs"/>
              </a:rPr>
              <a:t>cercana al </a:t>
            </a:r>
            <a:r>
              <a:rPr lang="es-ES_tradnl" sz="1200" b="0" i="0" kern="1200" dirty="0">
                <a:solidFill>
                  <a:schemeClr val="tx1"/>
                </a:solidFill>
                <a:effectLst/>
                <a:latin typeface="+mn-lt"/>
                <a:ea typeface="+mn-ea"/>
                <a:cs typeface="+mn-cs"/>
              </a:rPr>
              <a:t>valor </a:t>
            </a:r>
            <a:r>
              <a:rPr lang="es-ES_tradnl" sz="1200" b="0" i="0" kern="1200" dirty="0" smtClean="0">
                <a:solidFill>
                  <a:schemeClr val="tx1"/>
                </a:solidFill>
                <a:effectLst/>
                <a:latin typeface="+mn-lt"/>
                <a:ea typeface="+mn-ea"/>
                <a:cs typeface="+mn-cs"/>
              </a:rPr>
              <a:t>de la prueba de aptitud.</a:t>
            </a:r>
            <a:endParaRPr lang="es-ES_tradnl" sz="1200" b="0" i="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19</a:t>
            </a:fld>
            <a:endParaRPr lang="en-GB"/>
          </a:p>
        </p:txBody>
      </p:sp>
    </p:spTree>
    <p:extLst>
      <p:ext uri="{BB962C8B-B14F-4D97-AF65-F5344CB8AC3E}">
        <p14:creationId xmlns:p14="http://schemas.microsoft.com/office/powerpoint/2010/main" val="1609898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lvl="0"/>
            <a:r>
              <a:rPr lang="es-ES_tradnl" sz="1200" b="0" i="0" kern="1200" dirty="0">
                <a:solidFill>
                  <a:schemeClr val="tx1"/>
                </a:solidFill>
                <a:effectLst/>
                <a:latin typeface="+mn-lt"/>
                <a:ea typeface="+mn-ea"/>
                <a:cs typeface="+mn-cs"/>
              </a:rPr>
              <a:t>El detector debe ser movido para maximizar la indicación que puede depender de cómo el detector </a:t>
            </a:r>
            <a:r>
              <a:rPr lang="es-ES_tradnl" sz="1200" b="0" i="0" kern="1200" dirty="0" smtClean="0">
                <a:solidFill>
                  <a:schemeClr val="tx1"/>
                </a:solidFill>
                <a:effectLst/>
                <a:latin typeface="+mn-lt"/>
                <a:ea typeface="+mn-ea"/>
                <a:cs typeface="+mn-cs"/>
              </a:rPr>
              <a:t>est</a:t>
            </a:r>
            <a:r>
              <a:rPr lang="es-ES_tradnl" sz="1200" b="1" i="0" kern="1200" dirty="0" smtClean="0">
                <a:solidFill>
                  <a:srgbClr val="FF0000"/>
                </a:solidFill>
                <a:effectLst/>
                <a:latin typeface="+mn-lt"/>
                <a:ea typeface="+mn-ea"/>
                <a:cs typeface="+mn-cs"/>
              </a:rPr>
              <a:t>é</a:t>
            </a:r>
            <a:r>
              <a:rPr lang="es-ES_tradnl" sz="1200" b="0" i="0" kern="1200" dirty="0" smtClean="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alineado en relación con el campo de radiación.</a:t>
            </a:r>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21</a:t>
            </a:fld>
            <a:endParaRPr lang="en-GB"/>
          </a:p>
        </p:txBody>
      </p:sp>
    </p:spTree>
    <p:extLst>
      <p:ext uri="{BB962C8B-B14F-4D97-AF65-F5344CB8AC3E}">
        <p14:creationId xmlns:p14="http://schemas.microsoft.com/office/powerpoint/2010/main" val="542842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ço Reservado para Imagem de Slide 1"/>
          <p:cNvSpPr>
            <a:spLocks noGrp="1" noRot="1" noChangeAspect="1" noTextEdit="1"/>
          </p:cNvSpPr>
          <p:nvPr>
            <p:ph type="sldImg"/>
          </p:nvPr>
        </p:nvSpPr>
        <p:spPr>
          <a:ln/>
        </p:spPr>
      </p:sp>
      <p:sp>
        <p:nvSpPr>
          <p:cNvPr id="68611" name="Espaço Reservado para Anotações 2"/>
          <p:cNvSpPr>
            <a:spLocks noGrp="1"/>
          </p:cNvSpPr>
          <p:nvPr>
            <p:ph type="body" idx="1"/>
          </p:nvPr>
        </p:nvSpPr>
        <p:spPr>
          <a:noFill/>
        </p:spPr>
        <p:txBody>
          <a:bodyPr/>
          <a:lstStyle/>
          <a:p>
            <a:endParaRPr lang="pt-BR" altLang="pt-BR" dirty="0"/>
          </a:p>
        </p:txBody>
      </p:sp>
      <p:sp>
        <p:nvSpPr>
          <p:cNvPr id="68612"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4D28DD83-0F5E-4066-9C7E-51D1B1B51F43}" type="slidenum">
              <a:rPr lang="en-US" altLang="pt-BR" sz="1200" b="0" smtClean="0"/>
              <a:pPr/>
              <a:t>23</a:t>
            </a:fld>
            <a:endParaRPr lang="en-US" altLang="pt-BR" sz="1200" b="0" dirty="0"/>
          </a:p>
        </p:txBody>
      </p:sp>
    </p:spTree>
    <p:extLst>
      <p:ext uri="{BB962C8B-B14F-4D97-AF65-F5344CB8AC3E}">
        <p14:creationId xmlns:p14="http://schemas.microsoft.com/office/powerpoint/2010/main" val="9658266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Espaço Reservado para Imagem de Slide 1"/>
          <p:cNvSpPr>
            <a:spLocks noGrp="1" noRot="1" noChangeAspect="1" noTextEdit="1"/>
          </p:cNvSpPr>
          <p:nvPr>
            <p:ph type="sldImg"/>
          </p:nvPr>
        </p:nvSpPr>
        <p:spPr>
          <a:ln/>
        </p:spPr>
      </p:sp>
      <p:sp>
        <p:nvSpPr>
          <p:cNvPr id="69635" name="Espaço Reservado para Anotações 2"/>
          <p:cNvSpPr>
            <a:spLocks noGrp="1"/>
          </p:cNvSpPr>
          <p:nvPr>
            <p:ph type="body" idx="1"/>
          </p:nvPr>
        </p:nvSpPr>
        <p:spPr>
          <a:noFill/>
        </p:spPr>
        <p:txBody>
          <a:bodyPr/>
          <a:lstStyle/>
          <a:p>
            <a:r>
              <a:rPr lang="es-ES_tradnl" sz="1200" b="0" i="0" kern="1200" dirty="0">
                <a:solidFill>
                  <a:schemeClr val="tx1"/>
                </a:solidFill>
                <a:effectLst/>
                <a:latin typeface="+mn-lt"/>
                <a:ea typeface="+mn-ea"/>
                <a:cs typeface="+mn-cs"/>
              </a:rPr>
              <a:t>Cuando las tasas de dosis son </a:t>
            </a:r>
            <a:r>
              <a:rPr lang="es-ES_tradnl" sz="1200" b="0" i="0" kern="1200" dirty="0" smtClean="0">
                <a:solidFill>
                  <a:schemeClr val="tx1"/>
                </a:solidFill>
                <a:effectLst/>
                <a:latin typeface="+mn-lt"/>
                <a:ea typeface="+mn-ea"/>
                <a:cs typeface="+mn-cs"/>
              </a:rPr>
              <a:t>&lt; </a:t>
            </a:r>
            <a:r>
              <a:rPr lang="es-ES_tradnl" sz="1200" b="0" i="0" kern="1200" dirty="0">
                <a:solidFill>
                  <a:schemeClr val="tx1"/>
                </a:solidFill>
                <a:effectLst/>
                <a:latin typeface="+mn-lt"/>
                <a:ea typeface="+mn-ea"/>
                <a:cs typeface="+mn-cs"/>
              </a:rPr>
              <a:t>200 </a:t>
            </a:r>
            <a:r>
              <a:rPr lang="es-ES_tradnl" sz="1200" b="0" i="0" kern="1200" dirty="0" err="1" smtClean="0">
                <a:solidFill>
                  <a:schemeClr val="tx1"/>
                </a:solidFill>
                <a:effectLst/>
                <a:latin typeface="+mn-lt"/>
                <a:ea typeface="+mn-ea"/>
                <a:cs typeface="+mn-cs"/>
              </a:rPr>
              <a:t>microSv</a:t>
            </a:r>
            <a:r>
              <a:rPr lang="es-ES_tradnl" sz="1200" b="0" i="0" kern="1200" dirty="0" smtClean="0">
                <a:solidFill>
                  <a:schemeClr val="tx1"/>
                </a:solidFill>
                <a:effectLst/>
                <a:latin typeface="+mn-lt"/>
                <a:ea typeface="+mn-ea"/>
                <a:cs typeface="+mn-cs"/>
              </a:rPr>
              <a:t>/h </a:t>
            </a:r>
            <a:r>
              <a:rPr lang="es-ES_tradnl" sz="1200" b="0" i="0" kern="1200" dirty="0">
                <a:solidFill>
                  <a:schemeClr val="tx1"/>
                </a:solidFill>
                <a:effectLst/>
                <a:latin typeface="+mn-lt"/>
                <a:ea typeface="+mn-ea"/>
                <a:cs typeface="+mn-cs"/>
              </a:rPr>
              <a:t>la monitorización se realiza mejor utilizando un detector G-M de ventana final </a:t>
            </a:r>
            <a:r>
              <a:rPr lang="es-ES_tradnl" sz="1200" b="0" i="0" kern="1200" dirty="0" smtClean="0">
                <a:solidFill>
                  <a:schemeClr val="tx1"/>
                </a:solidFill>
                <a:effectLst/>
                <a:latin typeface="+mn-lt"/>
                <a:ea typeface="+mn-ea"/>
                <a:cs typeface="+mn-cs"/>
              </a:rPr>
              <a:t>delgada.</a:t>
            </a:r>
            <a:endParaRPr lang="en-GB" altLang="pt-BR" b="0" dirty="0"/>
          </a:p>
          <a:p>
            <a:endParaRPr lang="pt-BR" altLang="pt-BR" dirty="0"/>
          </a:p>
        </p:txBody>
      </p:sp>
      <p:sp>
        <p:nvSpPr>
          <p:cNvPr id="69636"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9B7DD784-2426-4786-A972-2509259E4651}" type="slidenum">
              <a:rPr lang="en-US" altLang="pt-BR" sz="1200" b="0" smtClean="0"/>
              <a:pPr/>
              <a:t>24</a:t>
            </a:fld>
            <a:endParaRPr lang="en-US" altLang="pt-BR" sz="1200" b="0"/>
          </a:p>
        </p:txBody>
      </p:sp>
    </p:spTree>
    <p:extLst>
      <p:ext uri="{BB962C8B-B14F-4D97-AF65-F5344CB8AC3E}">
        <p14:creationId xmlns:p14="http://schemas.microsoft.com/office/powerpoint/2010/main" val="24189311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26</a:t>
            </a:fld>
            <a:endParaRPr lang="en-GB"/>
          </a:p>
        </p:txBody>
      </p:sp>
    </p:spTree>
    <p:extLst>
      <p:ext uri="{BB962C8B-B14F-4D97-AF65-F5344CB8AC3E}">
        <p14:creationId xmlns:p14="http://schemas.microsoft.com/office/powerpoint/2010/main" val="4000106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La radiación beta difiere de la radiación alfa de cuatro maneras.</a:t>
            </a:r>
          </a:p>
          <a:p>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r>
              <a:rPr lang="es-ES_tradnl" sz="1200" b="0" i="0" u="none" strike="noStrike" kern="1200" dirty="0">
                <a:solidFill>
                  <a:schemeClr val="tx1"/>
                </a:solidFill>
                <a:effectLst/>
                <a:latin typeface="+mn-lt"/>
                <a:ea typeface="+mn-ea"/>
                <a:cs typeface="+mn-cs"/>
              </a:rPr>
              <a:t>1) L</a:t>
            </a:r>
            <a:r>
              <a:rPr lang="es-ES_tradnl" sz="1200" b="0" i="0" kern="1200" dirty="0">
                <a:solidFill>
                  <a:schemeClr val="tx1"/>
                </a:solidFill>
                <a:effectLst/>
                <a:latin typeface="+mn-lt"/>
                <a:ea typeface="+mn-ea"/>
                <a:cs typeface="+mn-cs"/>
              </a:rPr>
              <a:t>a gama muy amplia de energías máximas a partir de </a:t>
            </a:r>
            <a:r>
              <a:rPr lang="es-ES_tradnl" sz="1200" b="0" i="0" kern="1200" baseline="30000" dirty="0">
                <a:solidFill>
                  <a:schemeClr val="tx1"/>
                </a:solidFill>
                <a:effectLst/>
                <a:latin typeface="+mn-lt"/>
                <a:ea typeface="+mn-ea"/>
                <a:cs typeface="+mn-cs"/>
              </a:rPr>
              <a:t>3</a:t>
            </a:r>
            <a:r>
              <a:rPr lang="es-ES_tradnl" sz="1200" b="0" i="0" kern="1200" dirty="0">
                <a:solidFill>
                  <a:schemeClr val="tx1"/>
                </a:solidFill>
                <a:effectLst/>
                <a:latin typeface="+mn-lt"/>
                <a:ea typeface="+mn-ea"/>
                <a:cs typeface="+mn-cs"/>
              </a:rPr>
              <a:t>H: 18 keV a </a:t>
            </a:r>
            <a:r>
              <a:rPr lang="es-ES_tradnl" sz="1200" b="0" i="0" kern="1200" baseline="30000" dirty="0">
                <a:solidFill>
                  <a:schemeClr val="tx1"/>
                </a:solidFill>
                <a:effectLst/>
                <a:latin typeface="+mn-lt"/>
                <a:ea typeface="+mn-ea"/>
                <a:cs typeface="+mn-cs"/>
              </a:rPr>
              <a:t>32</a:t>
            </a:r>
            <a:r>
              <a:rPr lang="es-ES_tradnl" sz="1200" b="0" i="0" kern="1200" dirty="0">
                <a:solidFill>
                  <a:schemeClr val="tx1"/>
                </a:solidFill>
                <a:effectLst/>
                <a:latin typeface="+mn-lt"/>
                <a:ea typeface="+mn-ea"/>
                <a:cs typeface="+mn-cs"/>
              </a:rPr>
              <a:t>P:  1,7 MeV y </a:t>
            </a:r>
            <a:r>
              <a:rPr lang="es-ES_tradnl" sz="1200" b="0" i="0" kern="1200" baseline="30000" dirty="0">
                <a:solidFill>
                  <a:schemeClr val="tx1"/>
                </a:solidFill>
                <a:effectLst/>
                <a:latin typeface="+mn-lt"/>
                <a:ea typeface="+mn-ea"/>
                <a:cs typeface="+mn-cs"/>
              </a:rPr>
              <a:t>90</a:t>
            </a:r>
            <a:r>
              <a:rPr lang="es-ES_tradnl" sz="1200" b="0" i="0" kern="1200" dirty="0">
                <a:solidFill>
                  <a:schemeClr val="tx1"/>
                </a:solidFill>
                <a:effectLst/>
                <a:latin typeface="+mn-lt"/>
                <a:ea typeface="+mn-ea"/>
                <a:cs typeface="+mn-cs"/>
              </a:rPr>
              <a:t>Y: 2,2 MeV.</a:t>
            </a:r>
            <a:endParaRPr lang="es-ES_tradnl" sz="1200" b="0" i="0" u="none" strike="noStrike" kern="1200" dirty="0">
              <a:solidFill>
                <a:schemeClr val="tx1"/>
              </a:solidFill>
              <a:effectLst/>
              <a:latin typeface="+mn-lt"/>
              <a:ea typeface="+mn-ea"/>
              <a:cs typeface="+mn-cs"/>
            </a:endParaRPr>
          </a:p>
          <a:p>
            <a:endParaRPr lang="es-ES_tradnl" sz="1200" b="0" i="0" u="none" strike="noStrike"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2) Los </a:t>
            </a:r>
            <a:r>
              <a:rPr lang="es-ES_tradnl" sz="1200" b="0" i="0" kern="1200" dirty="0" err="1" smtClean="0">
                <a:solidFill>
                  <a:schemeClr val="tx1"/>
                </a:solidFill>
                <a:effectLst/>
                <a:latin typeface="+mn-lt"/>
                <a:ea typeface="+mn-ea"/>
                <a:cs typeface="+mn-cs"/>
              </a:rPr>
              <a:t>radionucleidos</a:t>
            </a:r>
            <a:r>
              <a:rPr lang="es-ES_tradnl" sz="1200" b="0" i="0" kern="1200" dirty="0" smtClean="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emisores beta no emiten energías discretas. Cada desintegración tiene un rango de energía posible desde esencialmente cero hasta un valor máximo definido. La energía media de la partícula beta es de aproximadamente un 30% de la energía máxima [E</a:t>
            </a:r>
            <a:r>
              <a:rPr lang="es-ES_tradnl" sz="1200" b="0" i="0" kern="1200" baseline="-25000" dirty="0">
                <a:solidFill>
                  <a:schemeClr val="tx1"/>
                </a:solidFill>
                <a:effectLst/>
                <a:latin typeface="+mn-lt"/>
                <a:ea typeface="+mn-ea"/>
                <a:cs typeface="+mn-cs"/>
              </a:rPr>
              <a:t>max</a:t>
            </a:r>
            <a:r>
              <a:rPr lang="es-ES_tradnl" sz="1200" b="0" i="0" kern="1200" dirty="0">
                <a:solidFill>
                  <a:schemeClr val="tx1"/>
                </a:solidFill>
                <a:effectLst/>
                <a:latin typeface="+mn-lt"/>
                <a:ea typeface="+mn-ea"/>
                <a:cs typeface="+mn-cs"/>
              </a:rPr>
              <a:t>].</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3) Todos los detectores beta tendrán una tasa de recuento causada por el fondo gamma y rayos cósmicos. Un valor típico es un recuento por segundo (cps)</a:t>
            </a:r>
            <a:r>
              <a:rPr lang="es-ES_tradnl" sz="1200" b="0" i="0" kern="1200" baseline="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por cada 20 o 30 cm</a:t>
            </a:r>
            <a:r>
              <a:rPr lang="es-ES_tradnl" sz="1200" b="0" i="0" kern="1200" baseline="30000" dirty="0">
                <a:solidFill>
                  <a:schemeClr val="tx1"/>
                </a:solidFill>
                <a:effectLst/>
                <a:latin typeface="+mn-lt"/>
                <a:ea typeface="+mn-ea"/>
                <a:cs typeface="+mn-cs"/>
              </a:rPr>
              <a:t>2</a:t>
            </a:r>
            <a:r>
              <a:rPr lang="es-ES_tradnl" sz="1200" b="0" i="0" kern="1200" dirty="0">
                <a:solidFill>
                  <a:schemeClr val="tx1"/>
                </a:solidFill>
                <a:effectLst/>
                <a:latin typeface="+mn-lt"/>
                <a:ea typeface="+mn-ea"/>
                <a:cs typeface="+mn-cs"/>
              </a:rPr>
              <a:t> de la ventana del detector. No todos los recuentos significan un acontecimiento significativo.</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4)</a:t>
            </a:r>
            <a:r>
              <a:rPr lang="es-ES_tradnl" sz="1200" b="0" i="0" kern="1200" baseline="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La </a:t>
            </a:r>
            <a:r>
              <a:rPr lang="es-ES_tradnl" sz="1200" b="0" i="0" kern="1200" dirty="0" err="1">
                <a:solidFill>
                  <a:schemeClr val="tx1"/>
                </a:solidFill>
                <a:effectLst/>
                <a:latin typeface="+mn-lt"/>
                <a:ea typeface="+mn-ea"/>
                <a:cs typeface="+mn-cs"/>
              </a:rPr>
              <a:t>radiotoxicidad</a:t>
            </a:r>
            <a:r>
              <a:rPr lang="es-ES_tradnl" sz="1200" b="0" i="0" kern="1200" dirty="0">
                <a:solidFill>
                  <a:schemeClr val="tx1"/>
                </a:solidFill>
                <a:effectLst/>
                <a:latin typeface="+mn-lt"/>
                <a:ea typeface="+mn-ea"/>
                <a:cs typeface="+mn-cs"/>
              </a:rPr>
              <a:t> de los emisores beta es mucho menor en comparación con los emisores alfa que resultan en niveles de trabajo derivados más altos y mayores tasas de recuento limitante.</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El límite práctico para la monitorización directa es una energía máxima [E</a:t>
            </a:r>
            <a:r>
              <a:rPr lang="es-ES_tradnl" sz="1200" b="0" i="0" kern="1200" baseline="-25000" dirty="0">
                <a:solidFill>
                  <a:schemeClr val="tx1"/>
                </a:solidFill>
                <a:effectLst/>
                <a:latin typeface="+mn-lt"/>
                <a:ea typeface="+mn-ea"/>
                <a:cs typeface="+mn-cs"/>
              </a:rPr>
              <a:t>max</a:t>
            </a:r>
            <a:r>
              <a:rPr lang="es-ES_tradnl" sz="1200" b="0" i="0" kern="1200" dirty="0">
                <a:solidFill>
                  <a:schemeClr val="tx1"/>
                </a:solidFill>
                <a:effectLst/>
                <a:latin typeface="+mn-lt"/>
                <a:ea typeface="+mn-ea"/>
                <a:cs typeface="+mn-cs"/>
              </a:rPr>
              <a:t>] de aproximadamente 156 keV</a:t>
            </a:r>
            <a:r>
              <a:rPr lang="es-ES_tradnl" sz="1200" b="0" i="0" kern="1200" baseline="0" dirty="0">
                <a:solidFill>
                  <a:schemeClr val="tx1"/>
                </a:solidFill>
                <a:effectLst/>
                <a:latin typeface="+mn-lt"/>
                <a:ea typeface="+mn-ea"/>
                <a:cs typeface="+mn-cs"/>
              </a:rPr>
              <a:t> = </a:t>
            </a:r>
            <a:r>
              <a:rPr lang="es-ES_tradnl" sz="1200" b="0" i="0" kern="1200" baseline="30000" dirty="0">
                <a:solidFill>
                  <a:schemeClr val="tx1"/>
                </a:solidFill>
                <a:effectLst/>
                <a:latin typeface="+mn-lt"/>
                <a:ea typeface="+mn-ea"/>
                <a:cs typeface="+mn-cs"/>
              </a:rPr>
              <a:t>14</a:t>
            </a:r>
            <a:r>
              <a:rPr lang="es-ES_tradnl" sz="1200" b="0" i="0" kern="1200" dirty="0">
                <a:solidFill>
                  <a:schemeClr val="tx1"/>
                </a:solidFill>
                <a:effectLst/>
                <a:latin typeface="+mn-lt"/>
                <a:ea typeface="+mn-ea"/>
                <a:cs typeface="+mn-cs"/>
              </a:rPr>
              <a:t>C.</a:t>
            </a:r>
          </a:p>
          <a:p>
            <a:r>
              <a:rPr lang="es-ES_tradnl" sz="1200" b="0" i="0" u="none" strike="noStrike" kern="1200" dirty="0">
                <a:solidFill>
                  <a:schemeClr val="tx1"/>
                </a:solidFill>
                <a:effectLst/>
                <a:latin typeface="+mn-lt"/>
                <a:ea typeface="+mn-ea"/>
                <a:cs typeface="+mn-cs"/>
                <a:hlinkClick r:id="rId4"/>
              </a:rPr>
              <a:t/>
            </a:r>
            <a:br>
              <a:rPr lang="es-ES_tradnl" sz="1200" b="0" i="0" u="none" strike="noStrike" kern="1200" dirty="0">
                <a:solidFill>
                  <a:schemeClr val="tx1"/>
                </a:solidFill>
                <a:effectLst/>
                <a:latin typeface="+mn-lt"/>
                <a:ea typeface="+mn-ea"/>
                <a:cs typeface="+mn-cs"/>
                <a:hlinkClick r:id="rId4"/>
              </a:rPr>
            </a:br>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3</a:t>
            </a:fld>
            <a:endParaRPr lang="en-GB"/>
          </a:p>
        </p:txBody>
      </p:sp>
    </p:spTree>
    <p:extLst>
      <p:ext uri="{BB962C8B-B14F-4D97-AF65-F5344CB8AC3E}">
        <p14:creationId xmlns:p14="http://schemas.microsoft.com/office/powerpoint/2010/main" val="25083894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pPr/>
              <a:t>32</a:t>
            </a:fld>
            <a:endParaRPr lang="en-GB"/>
          </a:p>
        </p:txBody>
      </p:sp>
    </p:spTree>
    <p:extLst>
      <p:ext uri="{BB962C8B-B14F-4D97-AF65-F5344CB8AC3E}">
        <p14:creationId xmlns:p14="http://schemas.microsoft.com/office/powerpoint/2010/main" val="35751255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El problema más importante es el efecto de la </a:t>
            </a:r>
            <a:r>
              <a:rPr lang="es-ES_tradnl" sz="1200" b="0" i="0" kern="1200" dirty="0" smtClean="0">
                <a:solidFill>
                  <a:schemeClr val="tx1"/>
                </a:solidFill>
                <a:effectLst/>
                <a:latin typeface="+mn-lt"/>
                <a:ea typeface="+mn-ea"/>
                <a:cs typeface="+mn-cs"/>
              </a:rPr>
              <a:t>distancia fuente/detector, </a:t>
            </a:r>
            <a:r>
              <a:rPr lang="es-ES_tradnl" sz="1200" b="0" i="0" kern="1200" dirty="0">
                <a:solidFill>
                  <a:schemeClr val="tx1"/>
                </a:solidFill>
                <a:effectLst/>
                <a:latin typeface="+mn-lt"/>
                <a:ea typeface="+mn-ea"/>
                <a:cs typeface="+mn-cs"/>
              </a:rPr>
              <a:t>especialmente para la cámara de ionización.</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Como se mencionó anteriormente, cualquier equipo comenzará a subestimar la tasa de dosis cuando la separación fuente/detector </a:t>
            </a:r>
            <a:r>
              <a:rPr lang="es-ES_tradnl" sz="1200" b="0" i="0" kern="1200" dirty="0" smtClean="0">
                <a:solidFill>
                  <a:schemeClr val="tx1"/>
                </a:solidFill>
                <a:effectLst/>
                <a:latin typeface="+mn-lt"/>
                <a:ea typeface="+mn-ea"/>
                <a:cs typeface="+mn-cs"/>
              </a:rPr>
              <a:t>sea </a:t>
            </a:r>
            <a:r>
              <a:rPr lang="es-ES_tradnl" sz="1200" b="0" i="0" kern="1200" dirty="0">
                <a:solidFill>
                  <a:schemeClr val="tx1"/>
                </a:solidFill>
                <a:effectLst/>
                <a:latin typeface="+mn-lt"/>
                <a:ea typeface="+mn-ea"/>
                <a:cs typeface="+mn-cs"/>
              </a:rPr>
              <a:t>&lt;  3 veces la dimensión principal del detector.</a:t>
            </a:r>
          </a:p>
          <a:p>
            <a:endParaRPr lang="es-ES_tradnl" sz="1200" b="0" i="0" kern="1200" dirty="0">
              <a:solidFill>
                <a:schemeClr val="tx1"/>
              </a:solidFill>
              <a:effectLst/>
              <a:latin typeface="+mn-lt"/>
              <a:ea typeface="+mn-ea"/>
              <a:cs typeface="+mn-cs"/>
            </a:endParaRPr>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33</a:t>
            </a:fld>
            <a:endParaRPr lang="en-GB"/>
          </a:p>
        </p:txBody>
      </p:sp>
    </p:spTree>
    <p:extLst>
      <p:ext uri="{BB962C8B-B14F-4D97-AF65-F5344CB8AC3E}">
        <p14:creationId xmlns:p14="http://schemas.microsoft.com/office/powerpoint/2010/main" val="36821135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35</a:t>
            </a:fld>
            <a:endParaRPr lang="en-GB"/>
          </a:p>
        </p:txBody>
      </p:sp>
    </p:spTree>
    <p:extLst>
      <p:ext uri="{BB962C8B-B14F-4D97-AF65-F5344CB8AC3E}">
        <p14:creationId xmlns:p14="http://schemas.microsoft.com/office/powerpoint/2010/main" val="8944953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Los neutrones tienen masa pero ninguna carga eléctrica. Debido a esto no pueden producir directamente </a:t>
            </a:r>
            <a:r>
              <a:rPr lang="es-ES_tradnl" sz="1200" b="0" i="0" kern="1200" dirty="0" smtClean="0">
                <a:solidFill>
                  <a:schemeClr val="tx1"/>
                </a:solidFill>
                <a:effectLst/>
                <a:latin typeface="+mn-lt"/>
                <a:ea typeface="+mn-ea"/>
                <a:cs typeface="+mn-cs"/>
              </a:rPr>
              <a:t>ionización </a:t>
            </a:r>
            <a:r>
              <a:rPr lang="es-ES_tradnl" sz="1200" b="0" i="0" kern="1200" dirty="0">
                <a:solidFill>
                  <a:schemeClr val="tx1"/>
                </a:solidFill>
                <a:effectLst/>
                <a:latin typeface="+mn-lt"/>
                <a:ea typeface="+mn-ea"/>
                <a:cs typeface="+mn-cs"/>
              </a:rPr>
              <a:t>en un detector, y por lo tanto no pueden ser detectados directamente.</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Los detectores de neutrones deben basarse en un proceso de conversión donde un neutrón incidente interactúa con un núcleo para producir una partícula secundaria cargada.</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Las partículas cargadas </a:t>
            </a:r>
            <a:r>
              <a:rPr lang="es-ES_tradnl" sz="1200" b="0" i="0" kern="1200" dirty="0" smtClean="0">
                <a:solidFill>
                  <a:schemeClr val="tx1"/>
                </a:solidFill>
                <a:effectLst/>
                <a:latin typeface="+mn-lt"/>
                <a:ea typeface="+mn-ea"/>
                <a:cs typeface="+mn-cs"/>
              </a:rPr>
              <a:t>se detectan </a:t>
            </a:r>
            <a:r>
              <a:rPr lang="es-ES_tradnl" sz="1200" b="0" i="0" kern="1200" dirty="0">
                <a:solidFill>
                  <a:schemeClr val="tx1"/>
                </a:solidFill>
                <a:effectLst/>
                <a:latin typeface="+mn-lt"/>
                <a:ea typeface="+mn-ea"/>
                <a:cs typeface="+mn-cs"/>
              </a:rPr>
              <a:t>directamente y </a:t>
            </a:r>
            <a:r>
              <a:rPr lang="es-ES_tradnl" sz="1200" b="0" i="0" kern="1200" dirty="0" smtClean="0">
                <a:solidFill>
                  <a:schemeClr val="tx1"/>
                </a:solidFill>
                <a:effectLst/>
                <a:latin typeface="+mn-lt"/>
                <a:ea typeface="+mn-ea"/>
                <a:cs typeface="+mn-cs"/>
              </a:rPr>
              <a:t>a partir de éstas, se deduce la </a:t>
            </a:r>
            <a:r>
              <a:rPr lang="es-ES_tradnl" sz="1200" b="0" i="0" kern="1200" dirty="0">
                <a:solidFill>
                  <a:schemeClr val="tx1"/>
                </a:solidFill>
                <a:effectLst/>
                <a:latin typeface="+mn-lt"/>
                <a:ea typeface="+mn-ea"/>
                <a:cs typeface="+mn-cs"/>
              </a:rPr>
              <a:t>presencia de </a:t>
            </a:r>
            <a:r>
              <a:rPr lang="es-ES_tradnl" sz="1200" b="0" i="0" kern="1200" dirty="0" smtClean="0">
                <a:solidFill>
                  <a:schemeClr val="tx1"/>
                </a:solidFill>
                <a:effectLst/>
                <a:latin typeface="+mn-lt"/>
                <a:ea typeface="+mn-ea"/>
                <a:cs typeface="+mn-cs"/>
              </a:rPr>
              <a:t>neutrones. </a:t>
            </a:r>
            <a:r>
              <a:rPr lang="es-ES_tradnl" sz="1200" b="0" i="0" kern="1200" dirty="0">
                <a:solidFill>
                  <a:schemeClr val="tx1"/>
                </a:solidFill>
                <a:effectLst/>
                <a:latin typeface="+mn-lt"/>
                <a:ea typeface="+mn-ea"/>
                <a:cs typeface="+mn-cs"/>
              </a:rPr>
              <a:t>Los neutrones interactúan con los núcleos a través de reacciones como la absorción, la dispersión elástica y la dispersión inelástica.</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Los neutrones tienen un alto factor de ponderación de tejido </a:t>
            </a:r>
            <a:r>
              <a:rPr lang="es-ES_tradnl" sz="1200" b="0" i="0" kern="1200" dirty="0" err="1">
                <a:solidFill>
                  <a:schemeClr val="tx1"/>
                </a:solidFill>
                <a:effectLst/>
                <a:latin typeface="+mn-lt"/>
                <a:ea typeface="+mn-ea"/>
                <a:cs typeface="+mn-cs"/>
              </a:rPr>
              <a:t>w</a:t>
            </a:r>
            <a:r>
              <a:rPr lang="es-ES_tradnl" sz="1200" b="0" i="0" kern="1200" baseline="-25000" dirty="0" err="1">
                <a:solidFill>
                  <a:schemeClr val="tx1"/>
                </a:solidFill>
                <a:effectLst/>
                <a:latin typeface="+mn-lt"/>
                <a:ea typeface="+mn-ea"/>
                <a:cs typeface="+mn-cs"/>
              </a:rPr>
              <a:t>T</a:t>
            </a:r>
            <a:r>
              <a:rPr lang="es-ES_tradnl" sz="1200" b="0" i="0" kern="1200" dirty="0">
                <a:solidFill>
                  <a:schemeClr val="tx1"/>
                </a:solidFill>
                <a:effectLst/>
                <a:latin typeface="+mn-lt"/>
                <a:ea typeface="+mn-ea"/>
                <a:cs typeface="+mn-cs"/>
              </a:rPr>
              <a:t>.</a:t>
            </a:r>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38</a:t>
            </a:fld>
            <a:endParaRPr lang="en-GB"/>
          </a:p>
        </p:txBody>
      </p:sp>
    </p:spTree>
    <p:extLst>
      <p:ext uri="{BB962C8B-B14F-4D97-AF65-F5344CB8AC3E}">
        <p14:creationId xmlns:p14="http://schemas.microsoft.com/office/powerpoint/2010/main" val="32495771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s-ES_tradnl" sz="1200" b="0" i="0" kern="1200" dirty="0">
                <a:solidFill>
                  <a:srgbClr val="00B050"/>
                </a:solidFill>
                <a:effectLst/>
                <a:latin typeface="+mn-lt"/>
                <a:ea typeface="+mn-ea"/>
                <a:cs typeface="+mn-cs"/>
              </a:rPr>
              <a:t>Existen campos de radiación de neutrones en reactores nucleares y en instalaciones de calibración que utilizan fuentes de neutrones.</a:t>
            </a:r>
          </a:p>
          <a:p>
            <a:r>
              <a:rPr lang="es-ES_tradnl" sz="1200" b="0" i="0" u="none" strike="noStrike" kern="1200" dirty="0">
                <a:solidFill>
                  <a:schemeClr val="tx1"/>
                </a:solidFill>
                <a:effectLst/>
                <a:latin typeface="+mn-lt"/>
                <a:ea typeface="+mn-ea"/>
                <a:cs typeface="+mn-cs"/>
              </a:rPr>
              <a:t/>
            </a:r>
            <a:br>
              <a:rPr lang="es-ES_tradnl" sz="1200" b="0" i="0" u="none" strike="noStrike" kern="1200" dirty="0">
                <a:solidFill>
                  <a:schemeClr val="tx1"/>
                </a:solidFill>
                <a:effectLst/>
                <a:latin typeface="+mn-lt"/>
                <a:ea typeface="+mn-ea"/>
                <a:cs typeface="+mn-cs"/>
              </a:rPr>
            </a:br>
            <a:endParaRPr lang="es-ES_tradnl"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endParaRPr lang="sv-SE" baseline="0" dirty="0"/>
          </a:p>
          <a:p>
            <a:endParaRPr lang="sv-SE" baseline="0" dirty="0"/>
          </a:p>
          <a:p>
            <a:endParaRPr lang="sv-SE" dirty="0"/>
          </a:p>
        </p:txBody>
      </p:sp>
      <p:sp>
        <p:nvSpPr>
          <p:cNvPr id="4" name="Platshållare för bildnummer 3"/>
          <p:cNvSpPr>
            <a:spLocks noGrp="1"/>
          </p:cNvSpPr>
          <p:nvPr>
            <p:ph type="sldNum" sz="quarter" idx="10"/>
          </p:nvPr>
        </p:nvSpPr>
        <p:spPr/>
        <p:txBody>
          <a:bodyPr/>
          <a:lstStyle/>
          <a:p>
            <a:fld id="{54D05437-913A-44E9-9FB7-536385B62583}" type="slidenum">
              <a:rPr lang="en-GB" smtClean="0"/>
              <a:pPr/>
              <a:t>41</a:t>
            </a:fld>
            <a:endParaRPr lang="en-GB"/>
          </a:p>
        </p:txBody>
      </p:sp>
    </p:spTree>
    <p:extLst>
      <p:ext uri="{BB962C8B-B14F-4D97-AF65-F5344CB8AC3E}">
        <p14:creationId xmlns:p14="http://schemas.microsoft.com/office/powerpoint/2010/main" val="28884985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mn-lt"/>
                <a:ea typeface="+mn-ea"/>
                <a:cs typeface="+mn-cs"/>
              </a:rPr>
              <a:t>La </a:t>
            </a:r>
            <a:r>
              <a:rPr lang="es-ES_tradnl" sz="1200" b="0" i="0" kern="1200" dirty="0" smtClean="0">
                <a:solidFill>
                  <a:schemeClr val="tx1"/>
                </a:solidFill>
                <a:effectLst/>
                <a:latin typeface="+mn-lt"/>
                <a:ea typeface="+mn-ea"/>
                <a:cs typeface="+mn-cs"/>
              </a:rPr>
              <a:t>magnitud dosis </a:t>
            </a:r>
            <a:r>
              <a:rPr lang="es-ES_tradnl" sz="1200" b="0" i="0" kern="1200" dirty="0">
                <a:solidFill>
                  <a:schemeClr val="tx1"/>
                </a:solidFill>
                <a:effectLst/>
                <a:latin typeface="+mn-lt"/>
                <a:ea typeface="+mn-ea"/>
                <a:cs typeface="+mn-cs"/>
              </a:rPr>
              <a:t>equivalente ambiental H*(10) se utiliza para </a:t>
            </a:r>
            <a:r>
              <a:rPr lang="es-ES_tradnl" sz="1200" b="0" i="0" kern="1200" dirty="0" smtClean="0">
                <a:solidFill>
                  <a:schemeClr val="tx1"/>
                </a:solidFill>
                <a:effectLst/>
                <a:latin typeface="+mn-lt"/>
                <a:ea typeface="+mn-ea"/>
                <a:cs typeface="+mn-cs"/>
              </a:rPr>
              <a:t>la exposición </a:t>
            </a:r>
            <a:r>
              <a:rPr lang="es-ES_tradnl" sz="1200" b="0" i="0" kern="1200" dirty="0">
                <a:solidFill>
                  <a:schemeClr val="tx1"/>
                </a:solidFill>
                <a:effectLst/>
                <a:latin typeface="+mn-lt"/>
                <a:ea typeface="+mn-ea"/>
                <a:cs typeface="+mn-cs"/>
              </a:rPr>
              <a:t>de neutrones.</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Existen otras fuentes de neutrones que emplean reacciones de deuterio – deuterio, deuterio-tritio y reacciones de protones-litio.</a:t>
            </a:r>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pPr/>
              <a:t>42</a:t>
            </a:fld>
            <a:endParaRPr lang="en-GB"/>
          </a:p>
        </p:txBody>
      </p:sp>
    </p:spTree>
    <p:extLst>
      <p:ext uri="{BB962C8B-B14F-4D97-AF65-F5344CB8AC3E}">
        <p14:creationId xmlns:p14="http://schemas.microsoft.com/office/powerpoint/2010/main" val="19552358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pPr/>
              <a:t>43</a:t>
            </a:fld>
            <a:endParaRPr lang="en-GB"/>
          </a:p>
        </p:txBody>
      </p:sp>
    </p:spTree>
    <p:extLst>
      <p:ext uri="{BB962C8B-B14F-4D97-AF65-F5344CB8AC3E}">
        <p14:creationId xmlns:p14="http://schemas.microsoft.com/office/powerpoint/2010/main" val="19552358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Las reacciones que se utilizan para la detección de neutrones son:</a:t>
            </a:r>
          </a:p>
          <a:p>
            <a:r>
              <a:rPr lang="es-ES_tradnl" sz="1200" b="1" kern="1200" noProof="0" dirty="0">
                <a:solidFill>
                  <a:schemeClr val="tx1"/>
                </a:solidFill>
                <a:effectLst/>
                <a:latin typeface="+mn-lt"/>
                <a:ea typeface="+mn-ea"/>
                <a:cs typeface="+mn-cs"/>
              </a:rPr>
              <a:t> </a:t>
            </a:r>
            <a:endParaRPr lang="es-ES_tradnl" sz="1200" kern="1200" noProof="0" dirty="0">
              <a:solidFill>
                <a:schemeClr val="tx1"/>
              </a:solidFill>
              <a:effectLst/>
              <a:latin typeface="+mn-lt"/>
              <a:ea typeface="+mn-ea"/>
              <a:cs typeface="+mn-cs"/>
            </a:endParaRPr>
          </a:p>
          <a:p>
            <a:pPr lvl="0"/>
            <a:r>
              <a:rPr lang="es-ES_tradnl" sz="1200" kern="1200" noProof="0" dirty="0">
                <a:solidFill>
                  <a:schemeClr val="tx1"/>
                </a:solidFill>
                <a:effectLst/>
                <a:latin typeface="+mn-lt"/>
                <a:ea typeface="+mn-ea"/>
                <a:cs typeface="+mn-cs"/>
              </a:rPr>
              <a:t>n + </a:t>
            </a:r>
            <a:r>
              <a:rPr lang="es-ES_tradnl" sz="1200" kern="1200" baseline="30000" noProof="0" dirty="0">
                <a:solidFill>
                  <a:schemeClr val="tx1"/>
                </a:solidFill>
                <a:effectLst/>
                <a:latin typeface="+mn-lt"/>
                <a:ea typeface="+mn-ea"/>
                <a:cs typeface="+mn-cs"/>
              </a:rPr>
              <a:t>3</a:t>
            </a:r>
            <a:r>
              <a:rPr lang="es-ES_tradnl" sz="1200" kern="1200" noProof="0" dirty="0">
                <a:solidFill>
                  <a:schemeClr val="tx1"/>
                </a:solidFill>
                <a:effectLst/>
                <a:latin typeface="+mn-lt"/>
                <a:ea typeface="+mn-ea"/>
                <a:cs typeface="+mn-cs"/>
              </a:rPr>
              <a:t>He </a:t>
            </a:r>
            <a:r>
              <a:rPr lang="es-ES_tradnl" sz="1200" kern="1200" noProof="0" dirty="0">
                <a:solidFill>
                  <a:schemeClr val="tx1"/>
                </a:solidFill>
                <a:effectLst/>
                <a:latin typeface="+mn-lt"/>
                <a:ea typeface="+mn-ea"/>
                <a:cs typeface="+mn-cs"/>
                <a:sym typeface="Symbol"/>
              </a:rPr>
              <a:t></a:t>
            </a:r>
            <a:r>
              <a:rPr lang="es-ES_tradnl" sz="1200" kern="1200" noProof="0" dirty="0">
                <a:solidFill>
                  <a:schemeClr val="tx1"/>
                </a:solidFill>
                <a:effectLst/>
                <a:latin typeface="+mn-lt"/>
                <a:ea typeface="+mn-ea"/>
                <a:cs typeface="+mn-cs"/>
              </a:rPr>
              <a:t> </a:t>
            </a:r>
            <a:r>
              <a:rPr lang="es-ES_tradnl" sz="1200" kern="1200" baseline="30000" noProof="0" dirty="0">
                <a:solidFill>
                  <a:schemeClr val="tx1"/>
                </a:solidFill>
                <a:effectLst/>
                <a:latin typeface="+mn-lt"/>
                <a:ea typeface="+mn-ea"/>
                <a:cs typeface="+mn-cs"/>
              </a:rPr>
              <a:t>3</a:t>
            </a:r>
            <a:r>
              <a:rPr lang="es-ES_tradnl" sz="1200" kern="1200" noProof="0" dirty="0">
                <a:solidFill>
                  <a:schemeClr val="tx1"/>
                </a:solidFill>
                <a:effectLst/>
                <a:latin typeface="+mn-lt"/>
                <a:ea typeface="+mn-ea"/>
                <a:cs typeface="+mn-cs"/>
              </a:rPr>
              <a:t>H + </a:t>
            </a:r>
            <a:r>
              <a:rPr lang="es-ES_tradnl" sz="1200" kern="1200" baseline="30000" noProof="0" dirty="0">
                <a:solidFill>
                  <a:schemeClr val="tx1"/>
                </a:solidFill>
                <a:effectLst/>
                <a:latin typeface="+mn-lt"/>
                <a:ea typeface="+mn-ea"/>
                <a:cs typeface="+mn-cs"/>
              </a:rPr>
              <a:t>1</a:t>
            </a:r>
            <a:r>
              <a:rPr lang="es-ES_tradnl" sz="1200" kern="1200" noProof="0" dirty="0">
                <a:solidFill>
                  <a:schemeClr val="tx1"/>
                </a:solidFill>
                <a:effectLst/>
                <a:latin typeface="+mn-lt"/>
                <a:ea typeface="+mn-ea"/>
                <a:cs typeface="+mn-cs"/>
              </a:rPr>
              <a:t>H + 0,764 MeV		</a:t>
            </a:r>
          </a:p>
          <a:p>
            <a:pPr lvl="0"/>
            <a:r>
              <a:rPr lang="es-ES_tradnl" sz="1200" kern="1200" noProof="0" dirty="0">
                <a:solidFill>
                  <a:schemeClr val="tx1"/>
                </a:solidFill>
                <a:effectLst/>
                <a:latin typeface="+mn-lt"/>
                <a:ea typeface="+mn-ea"/>
                <a:cs typeface="+mn-cs"/>
              </a:rPr>
              <a:t>n + </a:t>
            </a:r>
            <a:r>
              <a:rPr lang="es-ES_tradnl" sz="1200" kern="1200" baseline="30000" noProof="0" dirty="0">
                <a:solidFill>
                  <a:schemeClr val="tx1"/>
                </a:solidFill>
                <a:effectLst/>
                <a:latin typeface="+mn-lt"/>
                <a:ea typeface="+mn-ea"/>
                <a:cs typeface="+mn-cs"/>
              </a:rPr>
              <a:t>6</a:t>
            </a:r>
            <a:r>
              <a:rPr lang="es-ES_tradnl" sz="1200" kern="1200" noProof="0" dirty="0">
                <a:solidFill>
                  <a:schemeClr val="tx1"/>
                </a:solidFill>
                <a:effectLst/>
                <a:latin typeface="+mn-lt"/>
                <a:ea typeface="+mn-ea"/>
                <a:cs typeface="+mn-cs"/>
              </a:rPr>
              <a:t>Li </a:t>
            </a:r>
            <a:r>
              <a:rPr lang="es-ES_tradnl" sz="1200" kern="1200" noProof="0" dirty="0">
                <a:solidFill>
                  <a:schemeClr val="tx1"/>
                </a:solidFill>
                <a:effectLst/>
                <a:latin typeface="+mn-lt"/>
                <a:ea typeface="+mn-ea"/>
                <a:cs typeface="+mn-cs"/>
                <a:sym typeface="Symbol"/>
              </a:rPr>
              <a:t></a:t>
            </a:r>
            <a:r>
              <a:rPr lang="es-ES_tradnl" sz="1200" kern="1200" noProof="0" dirty="0">
                <a:solidFill>
                  <a:schemeClr val="tx1"/>
                </a:solidFill>
                <a:effectLst/>
                <a:latin typeface="+mn-lt"/>
                <a:ea typeface="+mn-ea"/>
                <a:cs typeface="+mn-cs"/>
              </a:rPr>
              <a:t> </a:t>
            </a:r>
            <a:r>
              <a:rPr lang="es-ES_tradnl" sz="1200" kern="1200" baseline="30000" noProof="0" dirty="0">
                <a:solidFill>
                  <a:schemeClr val="tx1"/>
                </a:solidFill>
                <a:effectLst/>
                <a:latin typeface="+mn-lt"/>
                <a:ea typeface="+mn-ea"/>
                <a:cs typeface="+mn-cs"/>
              </a:rPr>
              <a:t>4</a:t>
            </a:r>
            <a:r>
              <a:rPr lang="es-ES_tradnl" sz="1200" kern="1200" noProof="0" dirty="0">
                <a:solidFill>
                  <a:schemeClr val="tx1"/>
                </a:solidFill>
                <a:effectLst/>
                <a:latin typeface="+mn-lt"/>
                <a:ea typeface="+mn-ea"/>
                <a:cs typeface="+mn-cs"/>
              </a:rPr>
              <a:t>He + </a:t>
            </a:r>
            <a:r>
              <a:rPr lang="es-ES_tradnl" sz="1200" kern="1200" baseline="30000" noProof="0" dirty="0">
                <a:solidFill>
                  <a:schemeClr val="tx1"/>
                </a:solidFill>
                <a:effectLst/>
                <a:latin typeface="+mn-lt"/>
                <a:ea typeface="+mn-ea"/>
                <a:cs typeface="+mn-cs"/>
              </a:rPr>
              <a:t>3</a:t>
            </a:r>
            <a:r>
              <a:rPr lang="es-ES_tradnl" sz="1200" kern="1200" noProof="0" dirty="0">
                <a:solidFill>
                  <a:schemeClr val="tx1"/>
                </a:solidFill>
                <a:effectLst/>
                <a:latin typeface="+mn-lt"/>
                <a:ea typeface="+mn-ea"/>
                <a:cs typeface="+mn-cs"/>
              </a:rPr>
              <a:t>H + 4,79 MeV		</a:t>
            </a:r>
          </a:p>
          <a:p>
            <a:pPr lvl="0"/>
            <a:r>
              <a:rPr lang="es-ES_tradnl" sz="1200" kern="1200" noProof="0" dirty="0">
                <a:solidFill>
                  <a:schemeClr val="tx1"/>
                </a:solidFill>
                <a:effectLst/>
                <a:latin typeface="+mn-lt"/>
                <a:ea typeface="+mn-ea"/>
                <a:cs typeface="+mn-cs"/>
              </a:rPr>
              <a:t>n + </a:t>
            </a:r>
            <a:r>
              <a:rPr lang="es-ES_tradnl" sz="1200" kern="1200" baseline="30000" noProof="0" dirty="0">
                <a:solidFill>
                  <a:schemeClr val="tx1"/>
                </a:solidFill>
                <a:effectLst/>
                <a:latin typeface="+mn-lt"/>
                <a:ea typeface="+mn-ea"/>
                <a:cs typeface="+mn-cs"/>
              </a:rPr>
              <a:t>10</a:t>
            </a:r>
            <a:r>
              <a:rPr lang="es-ES_tradnl" sz="1200" kern="1200" noProof="0" dirty="0">
                <a:solidFill>
                  <a:schemeClr val="tx1"/>
                </a:solidFill>
                <a:effectLst/>
                <a:latin typeface="+mn-lt"/>
                <a:ea typeface="+mn-ea"/>
                <a:cs typeface="+mn-cs"/>
              </a:rPr>
              <a:t>B </a:t>
            </a:r>
            <a:r>
              <a:rPr lang="es-ES_tradnl" sz="1200" kern="1200" noProof="0" dirty="0">
                <a:solidFill>
                  <a:schemeClr val="tx1"/>
                </a:solidFill>
                <a:effectLst/>
                <a:latin typeface="+mn-lt"/>
                <a:ea typeface="+mn-ea"/>
                <a:cs typeface="+mn-cs"/>
                <a:sym typeface="Symbol"/>
              </a:rPr>
              <a:t></a:t>
            </a:r>
            <a:r>
              <a:rPr lang="es-ES_tradnl" sz="1200" kern="1200" noProof="0" dirty="0">
                <a:solidFill>
                  <a:schemeClr val="tx1"/>
                </a:solidFill>
                <a:effectLst/>
                <a:latin typeface="+mn-lt"/>
                <a:ea typeface="+mn-ea"/>
                <a:cs typeface="+mn-cs"/>
              </a:rPr>
              <a:t> </a:t>
            </a:r>
            <a:r>
              <a:rPr lang="es-ES_tradnl" sz="1200" kern="1200" baseline="30000" noProof="0" dirty="0">
                <a:solidFill>
                  <a:schemeClr val="tx1"/>
                </a:solidFill>
                <a:effectLst/>
                <a:latin typeface="+mn-lt"/>
                <a:ea typeface="+mn-ea"/>
                <a:cs typeface="+mn-cs"/>
              </a:rPr>
              <a:t>7</a:t>
            </a:r>
            <a:r>
              <a:rPr lang="es-ES_tradnl" sz="1200" kern="1200" noProof="0" dirty="0">
                <a:solidFill>
                  <a:schemeClr val="tx1"/>
                </a:solidFill>
                <a:effectLst/>
                <a:latin typeface="+mn-lt"/>
                <a:ea typeface="+mn-ea"/>
                <a:cs typeface="+mn-cs"/>
              </a:rPr>
              <a:t>Li* + </a:t>
            </a:r>
            <a:r>
              <a:rPr lang="es-ES_tradnl" sz="1200" kern="1200" baseline="30000" noProof="0" dirty="0">
                <a:solidFill>
                  <a:schemeClr val="tx1"/>
                </a:solidFill>
                <a:effectLst/>
                <a:latin typeface="+mn-lt"/>
                <a:ea typeface="+mn-ea"/>
                <a:cs typeface="+mn-cs"/>
              </a:rPr>
              <a:t>4</a:t>
            </a:r>
            <a:r>
              <a:rPr lang="es-ES_tradnl" sz="1200" kern="1200" noProof="0" dirty="0">
                <a:solidFill>
                  <a:schemeClr val="tx1"/>
                </a:solidFill>
                <a:effectLst/>
                <a:latin typeface="+mn-lt"/>
                <a:ea typeface="+mn-ea"/>
                <a:cs typeface="+mn-cs"/>
              </a:rPr>
              <a:t>He</a:t>
            </a:r>
            <a:r>
              <a:rPr lang="es-ES_tradnl" sz="1200" kern="1200" noProof="0" dirty="0">
                <a:solidFill>
                  <a:schemeClr val="tx1"/>
                </a:solidFill>
                <a:effectLst/>
                <a:latin typeface="+mn-lt"/>
                <a:ea typeface="+mn-ea"/>
                <a:cs typeface="+mn-cs"/>
                <a:sym typeface="Symbol"/>
              </a:rPr>
              <a:t></a:t>
            </a:r>
            <a:r>
              <a:rPr lang="es-ES_tradnl" sz="1200" kern="1200" baseline="30000" noProof="0" dirty="0">
                <a:solidFill>
                  <a:schemeClr val="tx1"/>
                </a:solidFill>
                <a:effectLst/>
                <a:latin typeface="+mn-lt"/>
                <a:ea typeface="+mn-ea"/>
                <a:cs typeface="+mn-cs"/>
              </a:rPr>
              <a:t>7</a:t>
            </a:r>
            <a:r>
              <a:rPr lang="es-ES_tradnl" sz="1200" kern="1200" noProof="0" dirty="0">
                <a:solidFill>
                  <a:schemeClr val="tx1"/>
                </a:solidFill>
                <a:effectLst/>
                <a:latin typeface="+mn-lt"/>
                <a:ea typeface="+mn-ea"/>
                <a:cs typeface="+mn-cs"/>
              </a:rPr>
              <a:t>Li + </a:t>
            </a:r>
            <a:r>
              <a:rPr lang="es-ES_tradnl" sz="1200" kern="1200" baseline="30000" noProof="0" dirty="0">
                <a:solidFill>
                  <a:schemeClr val="tx1"/>
                </a:solidFill>
                <a:effectLst/>
                <a:latin typeface="+mn-lt"/>
                <a:ea typeface="+mn-ea"/>
                <a:cs typeface="+mn-cs"/>
              </a:rPr>
              <a:t>4</a:t>
            </a:r>
            <a:r>
              <a:rPr lang="es-ES_tradnl" sz="1200" kern="1200" noProof="0" dirty="0">
                <a:solidFill>
                  <a:schemeClr val="tx1"/>
                </a:solidFill>
                <a:effectLst/>
                <a:latin typeface="+mn-lt"/>
                <a:ea typeface="+mn-ea"/>
                <a:cs typeface="+mn-cs"/>
              </a:rPr>
              <a:t>He + 0,48 MeV </a:t>
            </a:r>
            <a:r>
              <a:rPr lang="es-ES_tradnl" sz="1200" kern="1200" noProof="0" dirty="0">
                <a:solidFill>
                  <a:schemeClr val="tx1"/>
                </a:solidFill>
                <a:effectLst/>
                <a:latin typeface="+mn-lt"/>
                <a:ea typeface="+mn-ea"/>
                <a:cs typeface="+mn-cs"/>
                <a:sym typeface="Symbol"/>
              </a:rPr>
              <a:t></a:t>
            </a:r>
            <a:r>
              <a:rPr lang="es-ES_tradnl" sz="1200" kern="1200" noProof="0" dirty="0">
                <a:solidFill>
                  <a:schemeClr val="tx1"/>
                </a:solidFill>
                <a:effectLst/>
                <a:latin typeface="+mn-lt"/>
                <a:ea typeface="+mn-ea"/>
                <a:cs typeface="+mn-cs"/>
              </a:rPr>
              <a:t> +2,3 MeV				  </a:t>
            </a:r>
          </a:p>
          <a:p>
            <a:pPr lvl="0"/>
            <a:r>
              <a:rPr lang="es-ES_tradnl" sz="1200" kern="1200" noProof="0" dirty="0">
                <a:solidFill>
                  <a:schemeClr val="tx1"/>
                </a:solidFill>
                <a:effectLst/>
                <a:latin typeface="+mn-lt"/>
                <a:ea typeface="+mn-ea"/>
                <a:cs typeface="+mn-cs"/>
              </a:rPr>
              <a:t>n + </a:t>
            </a:r>
            <a:r>
              <a:rPr lang="es-ES_tradnl" sz="1200" kern="1200" baseline="30000" noProof="0" dirty="0">
                <a:solidFill>
                  <a:schemeClr val="tx1"/>
                </a:solidFill>
                <a:effectLst/>
                <a:latin typeface="+mn-lt"/>
                <a:ea typeface="+mn-ea"/>
                <a:cs typeface="+mn-cs"/>
              </a:rPr>
              <a:t>155</a:t>
            </a:r>
            <a:r>
              <a:rPr lang="es-ES_tradnl" sz="1200" kern="1200" noProof="0" dirty="0">
                <a:solidFill>
                  <a:schemeClr val="tx1"/>
                </a:solidFill>
                <a:effectLst/>
                <a:latin typeface="+mn-lt"/>
                <a:ea typeface="+mn-ea"/>
                <a:cs typeface="+mn-cs"/>
              </a:rPr>
              <a:t>Gd </a:t>
            </a:r>
            <a:r>
              <a:rPr lang="es-ES_tradnl" sz="1200" kern="1200" noProof="0" dirty="0">
                <a:solidFill>
                  <a:schemeClr val="tx1"/>
                </a:solidFill>
                <a:effectLst/>
                <a:latin typeface="+mn-lt"/>
                <a:ea typeface="+mn-ea"/>
                <a:cs typeface="+mn-cs"/>
                <a:sym typeface="Symbol"/>
              </a:rPr>
              <a:t></a:t>
            </a:r>
            <a:r>
              <a:rPr lang="es-ES_tradnl" sz="1200" kern="1200" noProof="0" dirty="0">
                <a:solidFill>
                  <a:schemeClr val="tx1"/>
                </a:solidFill>
                <a:effectLst/>
                <a:latin typeface="+mn-lt"/>
                <a:ea typeface="+mn-ea"/>
                <a:cs typeface="+mn-cs"/>
              </a:rPr>
              <a:t> Gd* </a:t>
            </a:r>
            <a:r>
              <a:rPr lang="es-ES_tradnl" sz="1200" kern="1200" noProof="0" dirty="0">
                <a:solidFill>
                  <a:schemeClr val="tx1"/>
                </a:solidFill>
                <a:effectLst/>
                <a:latin typeface="+mn-lt"/>
                <a:ea typeface="+mn-ea"/>
                <a:cs typeface="+mn-cs"/>
                <a:sym typeface="Symbol"/>
              </a:rPr>
              <a:t></a:t>
            </a:r>
            <a:r>
              <a:rPr lang="es-ES_tradnl" sz="1200" kern="1200" noProof="0" dirty="0">
                <a:solidFill>
                  <a:schemeClr val="tx1"/>
                </a:solidFill>
                <a:effectLst/>
                <a:latin typeface="+mn-lt"/>
                <a:ea typeface="+mn-ea"/>
                <a:cs typeface="+mn-cs"/>
              </a:rPr>
              <a:t> espectro </a:t>
            </a:r>
            <a:r>
              <a:rPr lang="es-ES_tradnl" sz="1200" kern="1200" noProof="0" dirty="0">
                <a:solidFill>
                  <a:schemeClr val="tx1"/>
                </a:solidFill>
                <a:effectLst/>
                <a:latin typeface="+mn-lt"/>
                <a:ea typeface="+mn-ea"/>
                <a:cs typeface="+mn-cs"/>
                <a:sym typeface="Symbol"/>
              </a:rPr>
              <a:t> </a:t>
            </a:r>
            <a:r>
              <a:rPr lang="es-ES_tradnl" sz="1200" kern="1200" noProof="0" dirty="0">
                <a:solidFill>
                  <a:schemeClr val="tx1"/>
                </a:solidFill>
                <a:effectLst/>
                <a:latin typeface="+mn-lt"/>
                <a:ea typeface="+mn-ea"/>
                <a:cs typeface="+mn-cs"/>
              </a:rPr>
              <a:t> </a:t>
            </a:r>
            <a:r>
              <a:rPr lang="es-ES_tradnl" sz="1200" b="0" i="0" kern="1200" noProof="0" dirty="0">
                <a:solidFill>
                  <a:schemeClr val="tx1"/>
                </a:solidFill>
                <a:effectLst/>
                <a:latin typeface="+mn-lt"/>
                <a:ea typeface="+mn-ea"/>
                <a:cs typeface="+mn-cs"/>
              </a:rPr>
              <a:t>electrón de conversión</a:t>
            </a:r>
            <a:endParaRPr lang="es-ES_tradnl" sz="1200" kern="1200" noProof="0" dirty="0">
              <a:solidFill>
                <a:schemeClr val="tx1"/>
              </a:solidFill>
              <a:effectLst/>
              <a:latin typeface="+mn-lt"/>
              <a:ea typeface="+mn-ea"/>
              <a:cs typeface="+mn-cs"/>
            </a:endParaRPr>
          </a:p>
          <a:p>
            <a:pPr lvl="0"/>
            <a:r>
              <a:rPr lang="es-ES_tradnl" sz="1200" kern="1200" noProof="0" dirty="0">
                <a:solidFill>
                  <a:schemeClr val="tx1"/>
                </a:solidFill>
                <a:effectLst/>
                <a:latin typeface="+mn-lt"/>
                <a:ea typeface="+mn-ea"/>
                <a:cs typeface="+mn-cs"/>
              </a:rPr>
              <a:t>n + </a:t>
            </a:r>
            <a:r>
              <a:rPr lang="es-ES_tradnl" sz="1200" kern="1200" baseline="30000" noProof="0" dirty="0">
                <a:solidFill>
                  <a:schemeClr val="tx1"/>
                </a:solidFill>
                <a:effectLst/>
                <a:latin typeface="+mn-lt"/>
                <a:ea typeface="+mn-ea"/>
                <a:cs typeface="+mn-cs"/>
              </a:rPr>
              <a:t>157</a:t>
            </a:r>
            <a:r>
              <a:rPr lang="es-ES_tradnl" sz="1200" kern="1200" noProof="0" dirty="0">
                <a:solidFill>
                  <a:schemeClr val="tx1"/>
                </a:solidFill>
                <a:effectLst/>
                <a:latin typeface="+mn-lt"/>
                <a:ea typeface="+mn-ea"/>
                <a:cs typeface="+mn-cs"/>
              </a:rPr>
              <a:t>Gd </a:t>
            </a:r>
            <a:r>
              <a:rPr lang="es-ES_tradnl" sz="1200" kern="1200" noProof="0" dirty="0">
                <a:solidFill>
                  <a:schemeClr val="tx1"/>
                </a:solidFill>
                <a:effectLst/>
                <a:latin typeface="+mn-lt"/>
                <a:ea typeface="+mn-ea"/>
                <a:cs typeface="+mn-cs"/>
                <a:sym typeface="Symbol"/>
              </a:rPr>
              <a:t></a:t>
            </a:r>
            <a:r>
              <a:rPr lang="es-ES_tradnl" sz="1200" kern="1200" noProof="0" dirty="0">
                <a:solidFill>
                  <a:schemeClr val="tx1"/>
                </a:solidFill>
                <a:effectLst/>
                <a:latin typeface="+mn-lt"/>
                <a:ea typeface="+mn-ea"/>
                <a:cs typeface="+mn-cs"/>
              </a:rPr>
              <a:t> Gd* </a:t>
            </a:r>
            <a:r>
              <a:rPr lang="es-ES_tradnl" sz="1200" kern="1200" noProof="0" dirty="0">
                <a:solidFill>
                  <a:schemeClr val="tx1"/>
                </a:solidFill>
                <a:effectLst/>
                <a:latin typeface="+mn-lt"/>
                <a:ea typeface="+mn-ea"/>
                <a:cs typeface="+mn-cs"/>
                <a:sym typeface="Symbol"/>
              </a:rPr>
              <a:t></a:t>
            </a:r>
            <a:r>
              <a:rPr lang="es-ES_tradnl" sz="1200" kern="1200" noProof="0" dirty="0">
                <a:solidFill>
                  <a:schemeClr val="tx1"/>
                </a:solidFill>
                <a:effectLst/>
                <a:latin typeface="+mn-lt"/>
                <a:ea typeface="+mn-ea"/>
                <a:cs typeface="+mn-cs"/>
              </a:rPr>
              <a:t> espectro </a:t>
            </a:r>
            <a:r>
              <a:rPr lang="es-ES_tradnl" sz="1200" kern="1200" noProof="0" dirty="0">
                <a:solidFill>
                  <a:schemeClr val="tx1"/>
                </a:solidFill>
                <a:effectLst/>
                <a:latin typeface="+mn-lt"/>
                <a:ea typeface="+mn-ea"/>
                <a:cs typeface="+mn-cs"/>
                <a:sym typeface="Symbol"/>
              </a:rPr>
              <a:t> </a:t>
            </a:r>
            <a:r>
              <a:rPr lang="es-ES_tradnl" sz="1200" kern="1200" noProof="0" dirty="0">
                <a:solidFill>
                  <a:schemeClr val="tx1"/>
                </a:solidFill>
                <a:effectLst/>
                <a:latin typeface="+mn-lt"/>
                <a:ea typeface="+mn-ea"/>
                <a:cs typeface="+mn-cs"/>
              </a:rPr>
              <a:t> </a:t>
            </a:r>
            <a:r>
              <a:rPr lang="es-ES_tradnl" sz="1200" b="0" i="0" kern="1200" noProof="0" dirty="0">
                <a:solidFill>
                  <a:schemeClr val="tx1"/>
                </a:solidFill>
                <a:effectLst/>
                <a:latin typeface="+mn-lt"/>
                <a:ea typeface="+mn-ea"/>
                <a:cs typeface="+mn-cs"/>
              </a:rPr>
              <a:t>electrón de conversión</a:t>
            </a:r>
          </a:p>
          <a:p>
            <a:pPr lvl="0"/>
            <a:r>
              <a:rPr lang="es-ES_tradnl" sz="1200" kern="1200" noProof="0" dirty="0">
                <a:solidFill>
                  <a:schemeClr val="tx1"/>
                </a:solidFill>
                <a:effectLst/>
                <a:latin typeface="+mn-lt"/>
                <a:ea typeface="+mn-ea"/>
                <a:cs typeface="+mn-cs"/>
              </a:rPr>
              <a:t>n + </a:t>
            </a:r>
            <a:r>
              <a:rPr lang="es-ES_tradnl" sz="1200" kern="1200" baseline="30000" noProof="0" dirty="0">
                <a:solidFill>
                  <a:schemeClr val="tx1"/>
                </a:solidFill>
                <a:effectLst/>
                <a:latin typeface="+mn-lt"/>
                <a:ea typeface="+mn-ea"/>
                <a:cs typeface="+mn-cs"/>
              </a:rPr>
              <a:t>235</a:t>
            </a:r>
            <a:r>
              <a:rPr lang="es-ES_tradnl" sz="1200" kern="1200" noProof="0" dirty="0">
                <a:solidFill>
                  <a:schemeClr val="tx1"/>
                </a:solidFill>
                <a:effectLst/>
                <a:latin typeface="+mn-lt"/>
                <a:ea typeface="+mn-ea"/>
                <a:cs typeface="+mn-cs"/>
              </a:rPr>
              <a:t>U </a:t>
            </a:r>
            <a:r>
              <a:rPr lang="es-ES_tradnl" sz="1200" kern="1200" noProof="0" dirty="0">
                <a:solidFill>
                  <a:schemeClr val="tx1"/>
                </a:solidFill>
                <a:effectLst/>
                <a:latin typeface="+mn-lt"/>
                <a:ea typeface="+mn-ea"/>
                <a:cs typeface="+mn-cs"/>
                <a:sym typeface="Symbol"/>
              </a:rPr>
              <a:t></a:t>
            </a:r>
            <a:r>
              <a:rPr lang="es-ES_tradnl" sz="1200" kern="1200" noProof="0" dirty="0">
                <a:solidFill>
                  <a:schemeClr val="tx1"/>
                </a:solidFill>
                <a:effectLst/>
                <a:latin typeface="+mn-lt"/>
                <a:ea typeface="+mn-ea"/>
                <a:cs typeface="+mn-cs"/>
              </a:rPr>
              <a:t> </a:t>
            </a:r>
            <a:r>
              <a:rPr lang="es-ES_tradnl" sz="1200" b="0" i="0" kern="1200" noProof="0" dirty="0">
                <a:solidFill>
                  <a:schemeClr val="tx1"/>
                </a:solidFill>
                <a:effectLst/>
                <a:latin typeface="+mn-lt"/>
                <a:ea typeface="+mn-ea"/>
                <a:cs typeface="+mn-cs"/>
              </a:rPr>
              <a:t>productos de fisión </a:t>
            </a:r>
            <a:r>
              <a:rPr lang="es-ES_tradnl" sz="1200" kern="1200" noProof="0" dirty="0">
                <a:solidFill>
                  <a:schemeClr val="tx1"/>
                </a:solidFill>
                <a:effectLst/>
                <a:latin typeface="+mn-lt"/>
                <a:ea typeface="+mn-ea"/>
                <a:cs typeface="+mn-cs"/>
              </a:rPr>
              <a:t>+ ~160 MeV </a:t>
            </a:r>
          </a:p>
          <a:p>
            <a:pPr lvl="0"/>
            <a:r>
              <a:rPr lang="es-ES_tradnl" sz="1200" kern="1200" noProof="0" dirty="0">
                <a:solidFill>
                  <a:schemeClr val="tx1"/>
                </a:solidFill>
                <a:effectLst/>
                <a:latin typeface="+mn-lt"/>
                <a:ea typeface="+mn-ea"/>
                <a:cs typeface="+mn-cs"/>
              </a:rPr>
              <a:t>n + </a:t>
            </a:r>
            <a:r>
              <a:rPr lang="es-ES_tradnl" sz="1200" kern="1200" baseline="30000" noProof="0" dirty="0">
                <a:solidFill>
                  <a:schemeClr val="tx1"/>
                </a:solidFill>
                <a:effectLst/>
                <a:latin typeface="+mn-lt"/>
                <a:ea typeface="+mn-ea"/>
                <a:cs typeface="+mn-cs"/>
              </a:rPr>
              <a:t>239</a:t>
            </a:r>
            <a:r>
              <a:rPr lang="es-ES_tradnl" sz="1200" kern="1200" noProof="0" dirty="0">
                <a:solidFill>
                  <a:schemeClr val="tx1"/>
                </a:solidFill>
                <a:effectLst/>
                <a:latin typeface="+mn-lt"/>
                <a:ea typeface="+mn-ea"/>
                <a:cs typeface="+mn-cs"/>
              </a:rPr>
              <a:t>Pu </a:t>
            </a:r>
            <a:r>
              <a:rPr lang="es-ES_tradnl" sz="1200" kern="1200" noProof="0" dirty="0">
                <a:solidFill>
                  <a:schemeClr val="tx1"/>
                </a:solidFill>
                <a:effectLst/>
                <a:latin typeface="+mn-lt"/>
                <a:ea typeface="+mn-ea"/>
                <a:cs typeface="+mn-cs"/>
                <a:sym typeface="Symbol"/>
              </a:rPr>
              <a:t></a:t>
            </a:r>
            <a:r>
              <a:rPr lang="es-ES_tradnl" sz="1200" kern="1200" noProof="0" dirty="0">
                <a:solidFill>
                  <a:schemeClr val="tx1"/>
                </a:solidFill>
                <a:effectLst/>
                <a:latin typeface="+mn-lt"/>
                <a:ea typeface="+mn-ea"/>
                <a:cs typeface="+mn-cs"/>
              </a:rPr>
              <a:t> </a:t>
            </a:r>
            <a:r>
              <a:rPr lang="es-ES_tradnl" sz="1200" b="0" i="0" kern="1200" noProof="0" dirty="0">
                <a:solidFill>
                  <a:schemeClr val="tx1"/>
                </a:solidFill>
                <a:effectLst/>
                <a:latin typeface="+mn-lt"/>
                <a:ea typeface="+mn-ea"/>
                <a:cs typeface="+mn-cs"/>
              </a:rPr>
              <a:t>productos de fisión </a:t>
            </a:r>
            <a:r>
              <a:rPr lang="es-ES_tradnl" sz="1200" kern="1200" noProof="0" dirty="0">
                <a:solidFill>
                  <a:schemeClr val="tx1"/>
                </a:solidFill>
                <a:effectLst/>
                <a:latin typeface="+mn-lt"/>
                <a:ea typeface="+mn-ea"/>
                <a:cs typeface="+mn-cs"/>
              </a:rPr>
              <a:t>+ ~160 MeV </a:t>
            </a:r>
          </a:p>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44</a:t>
            </a:fld>
            <a:endParaRPr lang="en-GB"/>
          </a:p>
        </p:txBody>
      </p:sp>
    </p:spTree>
    <p:extLst>
      <p:ext uri="{BB962C8B-B14F-4D97-AF65-F5344CB8AC3E}">
        <p14:creationId xmlns:p14="http://schemas.microsoft.com/office/powerpoint/2010/main" val="18073257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pPr/>
              <a:t>45</a:t>
            </a:fld>
            <a:endParaRPr lang="en-GB"/>
          </a:p>
        </p:txBody>
      </p:sp>
    </p:spTree>
    <p:extLst>
      <p:ext uri="{BB962C8B-B14F-4D97-AF65-F5344CB8AC3E}">
        <p14:creationId xmlns:p14="http://schemas.microsoft.com/office/powerpoint/2010/main" val="22682917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mn-lt"/>
                <a:ea typeface="+mn-ea"/>
                <a:cs typeface="+mn-cs"/>
              </a:rPr>
              <a:t>La evaluación del espectro energético de neutrones se realiza utilizando esferas de </a:t>
            </a:r>
            <a:r>
              <a:rPr lang="es-ES_tradnl" sz="1200" b="0" i="0" kern="1200" dirty="0" err="1">
                <a:solidFill>
                  <a:schemeClr val="tx1"/>
                </a:solidFill>
                <a:effectLst/>
                <a:latin typeface="+mn-lt"/>
                <a:ea typeface="+mn-ea"/>
                <a:cs typeface="+mn-cs"/>
              </a:rPr>
              <a:t>Bonner</a:t>
            </a:r>
            <a:r>
              <a:rPr lang="es-ES_tradnl" sz="1200" b="0" i="0" kern="1200" dirty="0">
                <a:solidFill>
                  <a:schemeClr val="tx1"/>
                </a:solidFill>
                <a:effectLst/>
                <a:latin typeface="+mn-lt"/>
                <a:ea typeface="+mn-ea"/>
                <a:cs typeface="+mn-cs"/>
              </a:rPr>
              <a:t>. </a:t>
            </a:r>
            <a:endParaRPr lang="es-ES_tradnl" sz="1200" b="0" i="0" kern="1200" dirty="0" smtClean="0">
              <a:solidFill>
                <a:schemeClr val="tx1"/>
              </a:solidFill>
              <a:effectLst/>
              <a:latin typeface="+mn-lt"/>
              <a:ea typeface="+mn-ea"/>
              <a:cs typeface="+mn-cs"/>
            </a:endParaRP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https</a:t>
            </a:r>
            <a:r>
              <a:rPr lang="es-ES_tradnl" sz="1200" b="0" i="0" kern="1200" dirty="0">
                <a:solidFill>
                  <a:schemeClr val="tx1"/>
                </a:solidFill>
                <a:effectLst/>
                <a:latin typeface="+mn-lt"/>
                <a:ea typeface="+mn-ea"/>
                <a:cs typeface="+mn-cs"/>
              </a:rPr>
              <a:t>://inis.iaea.org/collection/NCLCollectionStore/_Public/45/089/45089755.pdf?r=1&amp;r=1</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 medición de tasas de dosis de neutrones está sujeta a grandes incertidumbres debido al amplio espectro </a:t>
            </a:r>
            <a:r>
              <a:rPr lang="es-ES_tradnl" sz="1200" b="0" i="0" kern="1200" dirty="0" smtClean="0">
                <a:solidFill>
                  <a:schemeClr val="tx1"/>
                </a:solidFill>
                <a:effectLst/>
                <a:latin typeface="+mn-lt"/>
                <a:ea typeface="+mn-ea"/>
                <a:cs typeface="+mn-cs"/>
              </a:rPr>
              <a:t>energético.</a:t>
            </a:r>
            <a:endParaRPr lang="es-ES_tradnl" sz="1200" b="0" i="0" kern="1200" dirty="0">
              <a:solidFill>
                <a:schemeClr val="tx1"/>
              </a:solidFill>
              <a:effectLst/>
              <a:latin typeface="+mn-lt"/>
              <a:ea typeface="+mn-ea"/>
              <a:cs typeface="+mn-cs"/>
            </a:endParaRPr>
          </a:p>
          <a:p>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r>
              <a:rPr lang="es-ES_tradnl" sz="1200" b="0" i="0" kern="1200" dirty="0">
                <a:solidFill>
                  <a:schemeClr val="tx1"/>
                </a:solidFill>
                <a:effectLst/>
                <a:latin typeface="+mn-lt"/>
                <a:ea typeface="+mn-ea"/>
                <a:cs typeface="+mn-cs"/>
              </a:rPr>
              <a:t>La incertidumbre puede reducirse evaluando el espectro de neutrones en el lugar de trabajo para que se pueda calcular y utilizar un factor de corrección en el proceso de interpretación.</a:t>
            </a:r>
          </a:p>
          <a:p>
            <a:endParaRPr lang="es-ES_tradnl"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D05437-913A-44E9-9FB7-536385B62583}" type="slidenum">
              <a:rPr lang="en-GB" smtClean="0"/>
              <a:pPr/>
              <a:t>46</a:t>
            </a:fld>
            <a:endParaRPr lang="en-GB"/>
          </a:p>
        </p:txBody>
      </p:sp>
    </p:spTree>
    <p:extLst>
      <p:ext uri="{BB962C8B-B14F-4D97-AF65-F5344CB8AC3E}">
        <p14:creationId xmlns:p14="http://schemas.microsoft.com/office/powerpoint/2010/main" val="2268291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La exposición beta es posible en el procesamiento de minerales radiactivos naturales y en las áreas médicas, industriales y de investigación.</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La importancia de evaluar con exactitud los peligros de las partículas beta </a:t>
            </a:r>
            <a:r>
              <a:rPr lang="es-ES_tradnl" sz="1200" b="0" i="0" kern="1200" dirty="0" smtClean="0">
                <a:solidFill>
                  <a:schemeClr val="tx1"/>
                </a:solidFill>
                <a:effectLst/>
                <a:latin typeface="+mn-lt"/>
                <a:ea typeface="+mn-ea"/>
                <a:cs typeface="+mn-cs"/>
              </a:rPr>
              <a:t>aumenta considerablemente </a:t>
            </a:r>
            <a:r>
              <a:rPr lang="es-ES_tradnl" sz="1200" b="0" i="0" kern="1200" dirty="0">
                <a:solidFill>
                  <a:schemeClr val="tx1"/>
                </a:solidFill>
                <a:effectLst/>
                <a:latin typeface="+mn-lt"/>
                <a:ea typeface="+mn-ea"/>
                <a:cs typeface="+mn-cs"/>
              </a:rPr>
              <a:t>después de una liberación accidental de materiales radiactivos.</a:t>
            </a:r>
            <a:r>
              <a:rPr lang="es-ES_tradnl" sz="1200" b="0" i="0" kern="1200" baseline="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Puede ser necesario trabajar en campos intensos de radiación beta para limpiar la contaminación radiactiva.</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Se puede notar que las exposiciones beta contribuyeron significativamente a la tasa de mortalidad de los trabajadores de emergencia de </a:t>
            </a:r>
            <a:r>
              <a:rPr lang="es-ES_tradnl" sz="1200" b="0" i="0" kern="1200" dirty="0" err="1">
                <a:solidFill>
                  <a:schemeClr val="tx1"/>
                </a:solidFill>
                <a:effectLst/>
                <a:latin typeface="+mn-lt"/>
                <a:ea typeface="+mn-ea"/>
                <a:cs typeface="+mn-cs"/>
              </a:rPr>
              <a:t>Chernobyl</a:t>
            </a:r>
            <a:r>
              <a:rPr lang="es-ES_tradnl" sz="1200" b="0" i="0" kern="1200" dirty="0">
                <a:solidFill>
                  <a:schemeClr val="tx1"/>
                </a:solidFill>
                <a:effectLst/>
                <a:latin typeface="+mn-lt"/>
                <a:ea typeface="+mn-ea"/>
                <a:cs typeface="+mn-cs"/>
              </a:rPr>
              <a:t> durante el accidente.</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smtClean="0">
                <a:solidFill>
                  <a:schemeClr val="tx1"/>
                </a:solidFill>
                <a:effectLst/>
                <a:latin typeface="+mn-lt"/>
                <a:ea typeface="+mn-ea"/>
                <a:cs typeface="+mn-cs"/>
              </a:rPr>
              <a:t>Puede </a:t>
            </a:r>
            <a:r>
              <a:rPr lang="es-ES_tradnl" sz="1200" b="0" i="0" kern="1200" dirty="0">
                <a:solidFill>
                  <a:schemeClr val="tx1"/>
                </a:solidFill>
                <a:effectLst/>
                <a:latin typeface="+mn-lt"/>
                <a:ea typeface="+mn-ea"/>
                <a:cs typeface="+mn-cs"/>
              </a:rPr>
              <a:t>ser necesario manipular los emisores beta de alta actividad sin blindaje o ligeramente blindados. Las tasas de dosis de una fuente puntual sin blindaje de partículas beta pueden ser más de 50 veces las tasas dosis de radiación gamma de la misma fuente.</a:t>
            </a:r>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4</a:t>
            </a:fld>
            <a:endParaRPr lang="en-GB"/>
          </a:p>
        </p:txBody>
      </p:sp>
    </p:spTree>
    <p:extLst>
      <p:ext uri="{BB962C8B-B14F-4D97-AF65-F5344CB8AC3E}">
        <p14:creationId xmlns:p14="http://schemas.microsoft.com/office/powerpoint/2010/main" val="8893494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p:spPr>
        <p:txBody>
          <a:bodyPr/>
          <a:lstStyle/>
          <a:p>
            <a:r>
              <a:rPr lang="es-ES_tradnl" sz="1200" b="0" i="0" kern="1200" dirty="0">
                <a:solidFill>
                  <a:schemeClr val="tx1"/>
                </a:solidFill>
                <a:effectLst/>
                <a:latin typeface="+mn-lt"/>
                <a:ea typeface="+mn-ea"/>
                <a:cs typeface="+mn-cs"/>
              </a:rPr>
              <a:t>Los neutrones térmicos están en equilibrio térmico con su ambiente.</a:t>
            </a:r>
          </a:p>
          <a:p>
            <a:endParaRPr lang="en-GB" altLang="en-US" sz="800" dirty="0">
              <a:solidFill>
                <a:srgbClr val="000066"/>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Los neutrones sufren más dispersión que los fotones y no están blindados eficientemente por materiales de alto Z.</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Normalmente </a:t>
            </a:r>
            <a:r>
              <a:rPr lang="es-ES_tradnl" sz="1200" b="0" i="0" kern="1200" dirty="0" smtClean="0">
                <a:solidFill>
                  <a:schemeClr val="tx1"/>
                </a:solidFill>
                <a:effectLst/>
                <a:latin typeface="+mn-lt"/>
                <a:ea typeface="+mn-ea"/>
                <a:cs typeface="+mn-cs"/>
              </a:rPr>
              <a:t>los neutrones </a:t>
            </a:r>
            <a:r>
              <a:rPr lang="es-ES_tradnl" sz="1200" b="0" i="0" kern="1200" dirty="0">
                <a:solidFill>
                  <a:schemeClr val="tx1"/>
                </a:solidFill>
                <a:effectLst/>
                <a:latin typeface="+mn-lt"/>
                <a:ea typeface="+mn-ea"/>
                <a:cs typeface="+mn-cs"/>
              </a:rPr>
              <a:t>que </a:t>
            </a:r>
            <a:r>
              <a:rPr lang="es-ES_tradnl" sz="1200" b="0" i="0" kern="1200" dirty="0" smtClean="0">
                <a:solidFill>
                  <a:schemeClr val="tx1"/>
                </a:solidFill>
                <a:effectLst/>
                <a:latin typeface="+mn-lt"/>
                <a:ea typeface="+mn-ea"/>
                <a:cs typeface="+mn-cs"/>
              </a:rPr>
              <a:t>llegan </a:t>
            </a:r>
            <a:r>
              <a:rPr lang="es-ES_tradnl" sz="1200" b="0" i="0" kern="1200" dirty="0">
                <a:solidFill>
                  <a:schemeClr val="tx1"/>
                </a:solidFill>
                <a:effectLst/>
                <a:latin typeface="+mn-lt"/>
                <a:ea typeface="+mn-ea"/>
                <a:cs typeface="+mn-cs"/>
              </a:rPr>
              <a:t>al trabajador </a:t>
            </a:r>
            <a:r>
              <a:rPr lang="es-ES_tradnl" sz="1200" b="0" i="0" kern="1200" dirty="0" smtClean="0">
                <a:solidFill>
                  <a:schemeClr val="tx1"/>
                </a:solidFill>
                <a:effectLst/>
                <a:latin typeface="+mn-lt"/>
                <a:ea typeface="+mn-ea"/>
                <a:cs typeface="+mn-cs"/>
              </a:rPr>
              <a:t>tiene</a:t>
            </a:r>
            <a:r>
              <a:rPr lang="es-ES_tradnl" sz="1200" b="1" i="0" kern="1200" dirty="0" smtClean="0">
                <a:solidFill>
                  <a:schemeClr val="tx1"/>
                </a:solidFill>
                <a:effectLst/>
                <a:latin typeface="+mn-lt"/>
                <a:ea typeface="+mn-ea"/>
                <a:cs typeface="+mn-cs"/>
              </a:rPr>
              <a:t>n</a:t>
            </a:r>
            <a:r>
              <a:rPr lang="es-ES_tradnl" sz="1200" b="0" i="0" kern="1200" dirty="0" smtClean="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un espectro energético muy amplio, que va desde la generación de energía de 2 MeV hasta los </a:t>
            </a:r>
            <a:r>
              <a:rPr lang="es-ES_tradnl" sz="1200" b="0" i="0" kern="1200" dirty="0" smtClean="0">
                <a:solidFill>
                  <a:schemeClr val="tx1"/>
                </a:solidFill>
                <a:effectLst/>
                <a:latin typeface="+mn-lt"/>
                <a:ea typeface="+mn-ea"/>
                <a:cs typeface="+mn-cs"/>
              </a:rPr>
              <a:t>neutrones térmicos </a:t>
            </a:r>
            <a:r>
              <a:rPr lang="es-ES_tradnl" sz="1200" b="0" i="0" kern="1200" dirty="0">
                <a:solidFill>
                  <a:schemeClr val="tx1"/>
                </a:solidFill>
                <a:effectLst/>
                <a:latin typeface="+mn-lt"/>
                <a:ea typeface="+mn-ea"/>
                <a:cs typeface="+mn-cs"/>
              </a:rPr>
              <a:t>(0.025 eV), un rango energético de ocho </a:t>
            </a:r>
            <a:r>
              <a:rPr lang="es-ES_tradnl" sz="1200" b="0" i="0" kern="1200" dirty="0" smtClean="0">
                <a:solidFill>
                  <a:schemeClr val="tx1"/>
                </a:solidFill>
                <a:effectLst/>
                <a:latin typeface="+mn-lt"/>
                <a:ea typeface="+mn-ea"/>
                <a:cs typeface="+mn-cs"/>
              </a:rPr>
              <a:t>decenas </a:t>
            </a:r>
            <a:r>
              <a:rPr lang="es-ES_tradnl" sz="1200" b="0" i="0" kern="1200" dirty="0">
                <a:solidFill>
                  <a:schemeClr val="tx1"/>
                </a:solidFill>
                <a:effectLst/>
                <a:latin typeface="+mn-lt"/>
                <a:ea typeface="+mn-ea"/>
                <a:cs typeface="+mn-cs"/>
              </a:rPr>
              <a:t>(10</a:t>
            </a:r>
            <a:r>
              <a:rPr lang="es-ES_tradnl" sz="1200" b="0" i="0" kern="1200" baseline="30000" dirty="0">
                <a:solidFill>
                  <a:schemeClr val="tx1"/>
                </a:solidFill>
                <a:effectLst/>
                <a:latin typeface="+mn-lt"/>
                <a:ea typeface="+mn-ea"/>
                <a:cs typeface="+mn-cs"/>
              </a:rPr>
              <a:t>8</a:t>
            </a:r>
            <a:r>
              <a:rPr lang="es-ES_tradnl" sz="1200" b="0" i="0" kern="1200" dirty="0">
                <a:solidFill>
                  <a:schemeClr val="tx1"/>
                </a:solidFill>
                <a:effectLst/>
                <a:latin typeface="+mn-lt"/>
                <a:ea typeface="+mn-ea"/>
                <a:cs typeface="+mn-cs"/>
              </a:rPr>
              <a:t>).</a:t>
            </a:r>
            <a:endParaRPr lang="sv-SE" altLang="en-US" dirty="0"/>
          </a:p>
        </p:txBody>
      </p:sp>
      <p:sp>
        <p:nvSpPr>
          <p:cNvPr id="50180" name="Slide Number Placeholder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4C2D8ECF-640B-47F0-8C59-680A735101E8}" type="slidenum">
              <a:rPr lang="en-US" altLang="pt-BR" sz="1200" b="0" smtClean="0"/>
              <a:pPr/>
              <a:t>47</a:t>
            </a:fld>
            <a:endParaRPr lang="en-US" altLang="pt-BR" sz="1200" b="0"/>
          </a:p>
        </p:txBody>
      </p:sp>
    </p:spTree>
    <p:extLst>
      <p:ext uri="{BB962C8B-B14F-4D97-AF65-F5344CB8AC3E}">
        <p14:creationId xmlns:p14="http://schemas.microsoft.com/office/powerpoint/2010/main" val="4357192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noProof="0" dirty="0">
                <a:solidFill>
                  <a:schemeClr val="tx1"/>
                </a:solidFill>
                <a:effectLst/>
                <a:latin typeface="+mn-lt"/>
                <a:ea typeface="+mn-ea"/>
                <a:cs typeface="+mn-cs"/>
              </a:rPr>
              <a:t>Las principales ventajas de usar fuentes (α, n) son:</a:t>
            </a:r>
          </a:p>
          <a:p>
            <a:endParaRPr lang="es-ES_tradnl" sz="1200" kern="1200" noProof="0" dirty="0">
              <a:solidFill>
                <a:schemeClr val="tx1"/>
              </a:solidFill>
              <a:effectLst/>
              <a:latin typeface="+mn-lt"/>
              <a:ea typeface="+mn-ea"/>
              <a:cs typeface="+mn-cs"/>
            </a:endParaRPr>
          </a:p>
          <a:p>
            <a:pPr marL="228600" indent="-228600">
              <a:buAutoNum type="arabicParenBoth"/>
            </a:pPr>
            <a:r>
              <a:rPr lang="es-ES_tradnl" sz="1200" b="0" i="0" kern="1200" noProof="0" dirty="0">
                <a:solidFill>
                  <a:schemeClr val="tx1"/>
                </a:solidFill>
                <a:effectLst/>
                <a:latin typeface="+mn-lt"/>
                <a:ea typeface="+mn-ea"/>
                <a:cs typeface="+mn-cs"/>
              </a:rPr>
              <a:t>tamaño pequeño y construcción robusta,</a:t>
            </a:r>
          </a:p>
          <a:p>
            <a:pPr marL="228600" indent="-228600">
              <a:buAutoNum type="arabicParenBoth"/>
            </a:pPr>
            <a:r>
              <a:rPr lang="es-ES_tradnl" sz="1200" b="0" i="0" kern="1200" noProof="0" dirty="0">
                <a:solidFill>
                  <a:schemeClr val="tx1"/>
                </a:solidFill>
                <a:effectLst/>
                <a:latin typeface="+mn-lt"/>
                <a:ea typeface="+mn-ea"/>
                <a:cs typeface="+mn-cs"/>
              </a:rPr>
              <a:t>estabilidad del flujo de neutrones, y</a:t>
            </a:r>
          </a:p>
          <a:p>
            <a:pPr marL="228600" indent="-228600">
              <a:buAutoNum type="arabicParenBoth"/>
            </a:pPr>
            <a:r>
              <a:rPr lang="es-ES_tradnl" sz="1200" b="0" i="0" kern="1200" noProof="0" dirty="0">
                <a:solidFill>
                  <a:schemeClr val="tx1"/>
                </a:solidFill>
                <a:effectLst/>
                <a:latin typeface="+mn-lt"/>
                <a:ea typeface="+mn-ea"/>
                <a:cs typeface="+mn-cs"/>
              </a:rPr>
              <a:t>larga vida útil (más de 20 años).</a:t>
            </a:r>
          </a:p>
          <a:p>
            <a:pPr marL="228600" indent="-228600">
              <a:buAutoNum type="arabicParenBoth"/>
            </a:pPr>
            <a:endParaRPr lang="es-ES_tradnl" sz="1200" b="0" i="0" kern="1200" noProof="0" dirty="0">
              <a:solidFill>
                <a:schemeClr val="tx1"/>
              </a:solidFill>
              <a:effectLst/>
              <a:latin typeface="+mn-lt"/>
              <a:ea typeface="+mn-ea"/>
              <a:cs typeface="+mn-cs"/>
            </a:endParaRPr>
          </a:p>
          <a:p>
            <a:pPr marL="0" indent="0">
              <a:buNone/>
            </a:pPr>
            <a:r>
              <a:rPr lang="es-ES_tradnl" sz="1200" b="0" i="0" kern="1200" noProof="0" dirty="0">
                <a:solidFill>
                  <a:schemeClr val="tx1"/>
                </a:solidFill>
                <a:effectLst/>
                <a:latin typeface="+mn-lt"/>
                <a:ea typeface="+mn-ea"/>
                <a:cs typeface="+mn-cs"/>
              </a:rPr>
              <a:t>Las fuentes de neutrones (α, n) se construyen como una mezcla (generalmente en forma de polvo de óxido) de un </a:t>
            </a:r>
            <a:r>
              <a:rPr lang="es-ES_tradnl" sz="1200" b="0" i="0" kern="1200" noProof="0" dirty="0" err="1" smtClean="0">
                <a:solidFill>
                  <a:schemeClr val="tx1"/>
                </a:solidFill>
                <a:effectLst/>
                <a:latin typeface="+mn-lt"/>
                <a:ea typeface="+mn-ea"/>
                <a:cs typeface="+mn-cs"/>
              </a:rPr>
              <a:t>radionucleido</a:t>
            </a:r>
            <a:r>
              <a:rPr lang="es-ES_tradnl" sz="1200" b="0" i="0" kern="1200" noProof="0" dirty="0" smtClean="0">
                <a:solidFill>
                  <a:schemeClr val="tx1"/>
                </a:solidFill>
                <a:effectLst/>
                <a:latin typeface="+mn-lt"/>
                <a:ea typeface="+mn-ea"/>
                <a:cs typeface="+mn-cs"/>
              </a:rPr>
              <a:t> </a:t>
            </a:r>
            <a:r>
              <a:rPr lang="es-ES_tradnl" sz="1200" b="0" i="0" kern="1200" noProof="0" dirty="0">
                <a:solidFill>
                  <a:schemeClr val="tx1"/>
                </a:solidFill>
                <a:effectLst/>
                <a:latin typeface="+mn-lt"/>
                <a:ea typeface="+mn-ea"/>
                <a:cs typeface="+mn-cs"/>
              </a:rPr>
              <a:t>emisor alfa y un material “blanco” como el berilio.</a:t>
            </a:r>
          </a:p>
          <a:p>
            <a:endParaRPr lang="es-ES_tradnl" sz="1200" kern="1200" noProof="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Los neutrones se producen </a:t>
            </a:r>
            <a:r>
              <a:rPr lang="es-ES_tradnl" sz="1200" b="0" i="0" kern="1200" dirty="0" smtClean="0">
                <a:solidFill>
                  <a:schemeClr val="tx1"/>
                </a:solidFill>
                <a:effectLst/>
                <a:latin typeface="+mn-lt"/>
                <a:ea typeface="+mn-ea"/>
                <a:cs typeface="+mn-cs"/>
              </a:rPr>
              <a:t>mediante</a:t>
            </a:r>
            <a:r>
              <a:rPr lang="es-ES_tradnl" sz="1200" b="0" i="0" kern="1200" baseline="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la </a:t>
            </a:r>
            <a:r>
              <a:rPr lang="es-ES_tradnl" sz="1200" b="0" i="0" kern="1200" dirty="0">
                <a:solidFill>
                  <a:schemeClr val="tx1"/>
                </a:solidFill>
                <a:effectLst/>
                <a:latin typeface="+mn-lt"/>
                <a:ea typeface="+mn-ea"/>
                <a:cs typeface="+mn-cs"/>
              </a:rPr>
              <a:t>siguiente reacción:</a:t>
            </a:r>
          </a:p>
          <a:p>
            <a:endParaRPr lang="es-ES_tradnl" sz="1200" kern="1200" noProof="0" dirty="0">
              <a:solidFill>
                <a:schemeClr val="tx1"/>
              </a:solidFill>
              <a:effectLst/>
              <a:latin typeface="+mn-lt"/>
              <a:ea typeface="+mn-ea"/>
              <a:cs typeface="+mn-cs"/>
            </a:endParaRPr>
          </a:p>
          <a:p>
            <a:r>
              <a:rPr lang="es-ES_tradnl" sz="1200" kern="1200" noProof="0" dirty="0">
                <a:solidFill>
                  <a:schemeClr val="tx1"/>
                </a:solidFill>
                <a:effectLst/>
                <a:latin typeface="+mn-lt"/>
                <a:ea typeface="+mn-ea"/>
                <a:cs typeface="+mn-cs"/>
              </a:rPr>
              <a:t> </a:t>
            </a:r>
            <a:r>
              <a:rPr lang="es-ES_tradnl" sz="1200" kern="1200" baseline="30000" noProof="0" dirty="0">
                <a:solidFill>
                  <a:schemeClr val="tx1"/>
                </a:solidFill>
                <a:effectLst/>
                <a:latin typeface="+mn-lt"/>
                <a:ea typeface="+mn-ea"/>
                <a:cs typeface="+mn-cs"/>
              </a:rPr>
              <a:t>4 </a:t>
            </a:r>
            <a:r>
              <a:rPr lang="es-ES_tradnl" sz="1200" kern="1200" noProof="0" dirty="0">
                <a:solidFill>
                  <a:schemeClr val="tx1"/>
                </a:solidFill>
                <a:effectLst/>
                <a:latin typeface="+mn-lt"/>
                <a:ea typeface="+mn-ea"/>
                <a:cs typeface="+mn-cs"/>
              </a:rPr>
              <a:t>He</a:t>
            </a:r>
            <a:r>
              <a:rPr lang="es-ES_tradnl" sz="1200" kern="1200" baseline="-25000" noProof="0" dirty="0">
                <a:solidFill>
                  <a:schemeClr val="tx1"/>
                </a:solidFill>
                <a:effectLst/>
                <a:latin typeface="+mn-lt"/>
                <a:ea typeface="+mn-ea"/>
                <a:cs typeface="+mn-cs"/>
              </a:rPr>
              <a:t>2</a:t>
            </a:r>
            <a:r>
              <a:rPr lang="es-ES_tradnl" sz="1200" kern="1200" noProof="0" dirty="0">
                <a:solidFill>
                  <a:schemeClr val="tx1"/>
                </a:solidFill>
                <a:effectLst/>
                <a:latin typeface="+mn-lt"/>
                <a:ea typeface="+mn-ea"/>
                <a:cs typeface="+mn-cs"/>
              </a:rPr>
              <a:t> + </a:t>
            </a:r>
            <a:r>
              <a:rPr lang="es-ES_tradnl" sz="1200" kern="1200" baseline="30000" noProof="0" dirty="0">
                <a:solidFill>
                  <a:schemeClr val="tx1"/>
                </a:solidFill>
                <a:effectLst/>
                <a:latin typeface="+mn-lt"/>
                <a:ea typeface="+mn-ea"/>
                <a:cs typeface="+mn-cs"/>
              </a:rPr>
              <a:t>9</a:t>
            </a:r>
            <a:r>
              <a:rPr lang="es-ES_tradnl" sz="1200" kern="1200" noProof="0" dirty="0">
                <a:solidFill>
                  <a:schemeClr val="tx1"/>
                </a:solidFill>
                <a:effectLst/>
                <a:latin typeface="+mn-lt"/>
                <a:ea typeface="+mn-ea"/>
                <a:cs typeface="+mn-cs"/>
              </a:rPr>
              <a:t>Be</a:t>
            </a:r>
            <a:r>
              <a:rPr lang="es-ES_tradnl" sz="1200" kern="1200" baseline="-25000" noProof="0" dirty="0">
                <a:solidFill>
                  <a:schemeClr val="tx1"/>
                </a:solidFill>
                <a:effectLst/>
                <a:latin typeface="+mn-lt"/>
                <a:ea typeface="+mn-ea"/>
                <a:cs typeface="+mn-cs"/>
              </a:rPr>
              <a:t>4</a:t>
            </a:r>
            <a:r>
              <a:rPr lang="es-ES_tradnl" sz="1200" kern="1200" noProof="0" dirty="0">
                <a:solidFill>
                  <a:schemeClr val="tx1"/>
                </a:solidFill>
                <a:effectLst/>
                <a:latin typeface="+mn-lt"/>
                <a:ea typeface="+mn-ea"/>
                <a:cs typeface="+mn-cs"/>
              </a:rPr>
              <a:t>  → </a:t>
            </a:r>
            <a:r>
              <a:rPr lang="es-ES_tradnl" sz="1200" kern="1200" baseline="30000" noProof="0" dirty="0">
                <a:solidFill>
                  <a:schemeClr val="tx1"/>
                </a:solidFill>
                <a:effectLst/>
                <a:latin typeface="+mn-lt"/>
                <a:ea typeface="+mn-ea"/>
                <a:cs typeface="+mn-cs"/>
              </a:rPr>
              <a:t>12</a:t>
            </a:r>
            <a:r>
              <a:rPr lang="es-ES_tradnl" sz="1200" kern="1200" noProof="0" dirty="0">
                <a:solidFill>
                  <a:schemeClr val="tx1"/>
                </a:solidFill>
                <a:effectLst/>
                <a:latin typeface="+mn-lt"/>
                <a:ea typeface="+mn-ea"/>
                <a:cs typeface="+mn-cs"/>
              </a:rPr>
              <a:t>C</a:t>
            </a:r>
            <a:r>
              <a:rPr lang="es-ES_tradnl" sz="1200" kern="1200" baseline="-25000" noProof="0" dirty="0">
                <a:solidFill>
                  <a:schemeClr val="tx1"/>
                </a:solidFill>
                <a:effectLst/>
                <a:latin typeface="+mn-lt"/>
                <a:ea typeface="+mn-ea"/>
                <a:cs typeface="+mn-cs"/>
              </a:rPr>
              <a:t>6 </a:t>
            </a:r>
            <a:r>
              <a:rPr lang="es-ES_tradnl" sz="1200" kern="1200" noProof="0" dirty="0">
                <a:solidFill>
                  <a:schemeClr val="tx1"/>
                </a:solidFill>
                <a:effectLst/>
                <a:latin typeface="+mn-lt"/>
                <a:ea typeface="+mn-ea"/>
                <a:cs typeface="+mn-cs"/>
              </a:rPr>
              <a:t>+ neutrón + 4,2 MeV (energía promedio). </a:t>
            </a:r>
          </a:p>
          <a:p>
            <a:endParaRPr lang="es-ES_tradnl" sz="1200" kern="1200" noProof="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Los neutrones tienen energías de hasta 10 MeV, con un valor promedio de ~ 4 MeV.</a:t>
            </a:r>
            <a:endParaRPr lang="es-ES_tradnl" noProof="0"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48</a:t>
            </a:fld>
            <a:endParaRPr lang="en-GB"/>
          </a:p>
        </p:txBody>
      </p:sp>
    </p:spTree>
    <p:extLst>
      <p:ext uri="{BB962C8B-B14F-4D97-AF65-F5344CB8AC3E}">
        <p14:creationId xmlns:p14="http://schemas.microsoft.com/office/powerpoint/2010/main" val="15988888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Características importantes de los monitores de </a:t>
            </a:r>
            <a:r>
              <a:rPr lang="es-ES_tradnl" sz="1200" b="0" i="0" kern="1200" dirty="0" smtClean="0">
                <a:solidFill>
                  <a:schemeClr val="tx1"/>
                </a:solidFill>
                <a:effectLst/>
                <a:latin typeface="+mn-lt"/>
                <a:ea typeface="+mn-ea"/>
                <a:cs typeface="+mn-cs"/>
              </a:rPr>
              <a:t>neutrones:</a:t>
            </a:r>
            <a:endParaRPr lang="es-ES_tradnl" sz="1200" b="0" i="0" kern="1200" dirty="0">
              <a:solidFill>
                <a:schemeClr val="tx1"/>
              </a:solidFill>
              <a:effectLst/>
              <a:latin typeface="+mn-lt"/>
              <a:ea typeface="+mn-ea"/>
              <a:cs typeface="+mn-cs"/>
            </a:endParaRPr>
          </a:p>
          <a:p>
            <a:pPr marL="171450" indent="-171450">
              <a:buFont typeface="Arial" panose="020B0604020202020204" pitchFamily="34" charset="0"/>
              <a:buChar char="•"/>
            </a:pPr>
            <a:endParaRPr lang="es-ES_tradnl" sz="1200" kern="1200" dirty="0">
              <a:solidFill>
                <a:schemeClr val="tx1"/>
              </a:solidFill>
              <a:effectLst/>
              <a:latin typeface="+mn-lt"/>
              <a:ea typeface="+mn-ea"/>
              <a:cs typeface="+mn-cs"/>
            </a:endParaRPr>
          </a:p>
          <a:p>
            <a:pPr marL="285750" indent="-285750">
              <a:buFont typeface="Arial" panose="020B0604020202020204" pitchFamily="34" charset="0"/>
              <a:buChar char="•"/>
            </a:pPr>
            <a:r>
              <a:rPr lang="es-ES_tradnl" sz="1200" b="0" i="0" kern="1200" dirty="0">
                <a:solidFill>
                  <a:schemeClr val="tx1"/>
                </a:solidFill>
                <a:effectLst/>
                <a:latin typeface="+mn-lt"/>
                <a:ea typeface="+mn-ea"/>
                <a:cs typeface="+mn-cs"/>
              </a:rPr>
              <a:t>alta eficiencia de detección;</a:t>
            </a:r>
          </a:p>
          <a:p>
            <a:pPr marL="285750" indent="-285750">
              <a:buFont typeface="Arial" panose="020B0604020202020204" pitchFamily="34" charset="0"/>
              <a:buChar char="•"/>
            </a:pPr>
            <a:r>
              <a:rPr lang="es-ES_tradnl" sz="1200" b="0" i="0" kern="1200" dirty="0" smtClean="0">
                <a:solidFill>
                  <a:schemeClr val="tx1"/>
                </a:solidFill>
                <a:effectLst/>
                <a:latin typeface="+mn-lt"/>
                <a:ea typeface="+mn-ea"/>
                <a:cs typeface="+mn-cs"/>
              </a:rPr>
              <a:t>gran</a:t>
            </a:r>
            <a:r>
              <a:rPr lang="es-ES_tradnl" sz="1200" b="1" i="0" strike="sngStrike" kern="1200" dirty="0" smtClean="0">
                <a:solidFill>
                  <a:schemeClr val="tx1"/>
                </a:solidFill>
                <a:effectLst/>
                <a:latin typeface="+mn-lt"/>
                <a:ea typeface="+mn-ea"/>
                <a:cs typeface="+mn-cs"/>
              </a:rPr>
              <a:t>de</a:t>
            </a:r>
            <a:r>
              <a:rPr lang="es-ES_tradnl" sz="1200" b="0" i="0" kern="1200" dirty="0" smtClean="0">
                <a:solidFill>
                  <a:schemeClr val="tx1"/>
                </a:solidFill>
                <a:effectLst/>
                <a:latin typeface="+mn-lt"/>
                <a:ea typeface="+mn-ea"/>
                <a:cs typeface="+mn-cs"/>
              </a:rPr>
              <a:t> sección </a:t>
            </a:r>
            <a:r>
              <a:rPr lang="es-ES_tradnl" sz="1200" b="0" i="0" kern="1200" dirty="0">
                <a:solidFill>
                  <a:schemeClr val="tx1"/>
                </a:solidFill>
                <a:effectLst/>
                <a:latin typeface="+mn-lt"/>
                <a:ea typeface="+mn-ea"/>
                <a:cs typeface="+mn-cs"/>
              </a:rPr>
              <a:t>transversal </a:t>
            </a:r>
            <a:r>
              <a:rPr lang="es-ES_tradnl" sz="1200" b="0" i="0" kern="1200" dirty="0" smtClean="0">
                <a:solidFill>
                  <a:schemeClr val="tx1"/>
                </a:solidFill>
                <a:effectLst/>
                <a:latin typeface="+mn-lt"/>
                <a:ea typeface="+mn-ea"/>
                <a:cs typeface="+mn-cs"/>
              </a:rPr>
              <a:t>de </a:t>
            </a:r>
            <a:r>
              <a:rPr lang="es-ES_tradnl" sz="1200" b="0" i="0" kern="1200" dirty="0">
                <a:solidFill>
                  <a:schemeClr val="tx1"/>
                </a:solidFill>
                <a:effectLst/>
                <a:latin typeface="+mn-lt"/>
                <a:ea typeface="+mn-ea"/>
                <a:cs typeface="+mn-cs"/>
              </a:rPr>
              <a:t>la reacción de neutrón;</a:t>
            </a:r>
          </a:p>
          <a:p>
            <a:pPr marL="228600" indent="-228600">
              <a:buFont typeface="Arial" panose="020B0604020202020204" pitchFamily="34" charset="0"/>
              <a:buChar char="•"/>
            </a:pPr>
            <a:r>
              <a:rPr lang="es-ES_tradnl" sz="1200" b="0" i="0" kern="1200" dirty="0" smtClean="0">
                <a:solidFill>
                  <a:schemeClr val="tx1"/>
                </a:solidFill>
                <a:effectLst/>
                <a:latin typeface="+mn-lt"/>
                <a:ea typeface="+mn-ea"/>
                <a:cs typeface="+mn-cs"/>
              </a:rPr>
              <a:t> otras </a:t>
            </a:r>
            <a:r>
              <a:rPr lang="es-ES_tradnl" sz="1200" b="0" i="0" kern="1200" dirty="0">
                <a:solidFill>
                  <a:schemeClr val="tx1"/>
                </a:solidFill>
                <a:effectLst/>
                <a:latin typeface="+mn-lt"/>
                <a:ea typeface="+mn-ea"/>
                <a:cs typeface="+mn-cs"/>
              </a:rPr>
              <a:t>interacciones (gamma) deben tener una probabilidad muy baja.</a:t>
            </a:r>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50</a:t>
            </a:fld>
            <a:endParaRPr lang="en-GB"/>
          </a:p>
        </p:txBody>
      </p:sp>
    </p:spTree>
    <p:extLst>
      <p:ext uri="{BB962C8B-B14F-4D97-AF65-F5344CB8AC3E}">
        <p14:creationId xmlns:p14="http://schemas.microsoft.com/office/powerpoint/2010/main" val="1510860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ço Reservado para Imagem de Slide 1"/>
          <p:cNvSpPr>
            <a:spLocks noGrp="1" noRot="1" noChangeAspect="1" noTextEdit="1"/>
          </p:cNvSpPr>
          <p:nvPr>
            <p:ph type="sldImg"/>
          </p:nvPr>
        </p:nvSpPr>
        <p:spPr>
          <a:ln/>
        </p:spPr>
      </p:sp>
      <p:sp>
        <p:nvSpPr>
          <p:cNvPr id="58371" name="Espaço Reservado para Anotações 2"/>
          <p:cNvSpPr>
            <a:spLocks noGrp="1"/>
          </p:cNvSpPr>
          <p:nvPr>
            <p:ph type="body" idx="1"/>
          </p:nvPr>
        </p:nvSpPr>
        <p:spPr>
          <a:noFill/>
        </p:spPr>
        <p:txBody>
          <a:bodyPr/>
          <a:lstStyle/>
          <a:p>
            <a:r>
              <a:rPr lang="es-ES_tradnl" sz="1200" b="0" i="0" kern="1200" dirty="0" smtClean="0">
                <a:solidFill>
                  <a:schemeClr val="tx1"/>
                </a:solidFill>
                <a:effectLst/>
                <a:latin typeface="+mn-lt"/>
                <a:ea typeface="+mn-ea"/>
                <a:cs typeface="+mn-cs"/>
              </a:rPr>
              <a:t>Típicamente 10 cm de polietileno rodean el detector. La figura muestra una dispersión elástica de un neutrón de un núcleo.</a:t>
            </a:r>
          </a:p>
          <a:p>
            <a:endParaRPr lang="pt-BR" altLang="pt-BR" dirty="0"/>
          </a:p>
          <a:p>
            <a:pPr lvl="0"/>
            <a:r>
              <a:rPr lang="es-ES_tradnl" sz="1200" b="0" i="0" kern="1200" dirty="0" smtClean="0">
                <a:solidFill>
                  <a:schemeClr val="tx1"/>
                </a:solidFill>
                <a:effectLst/>
                <a:latin typeface="+mn-lt"/>
                <a:ea typeface="+mn-ea"/>
                <a:cs typeface="+mn-cs"/>
              </a:rPr>
              <a:t>El moderador de neutrones los frena a la energía térmica (0,025 eV, 2 km/s). El detector tiene una sección eficaz alta para neutrones térmicos.</a:t>
            </a:r>
            <a:r>
              <a:rPr lang="en-US" sz="1200" kern="1200" dirty="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endParaRPr lang="es-ES_tradnl" sz="1200" kern="1200" dirty="0">
              <a:solidFill>
                <a:schemeClr val="tx1"/>
              </a:solidFill>
              <a:effectLst/>
              <a:latin typeface="+mn-lt"/>
              <a:ea typeface="+mn-ea"/>
              <a:cs typeface="+mn-cs"/>
            </a:endParaRPr>
          </a:p>
          <a:p>
            <a:pPr lvl="0"/>
            <a:r>
              <a:rPr lang="es-ES_tradnl" sz="1200" b="0" i="0" kern="1200" dirty="0" smtClean="0">
                <a:solidFill>
                  <a:schemeClr val="tx1"/>
                </a:solidFill>
                <a:effectLst/>
                <a:latin typeface="+mn-lt"/>
                <a:ea typeface="+mn-ea"/>
                <a:cs typeface="+mn-cs"/>
              </a:rPr>
              <a:t>La probabilidad de que se produzca fisión depende de la energía del neutrón incidente.</a:t>
            </a:r>
          </a:p>
          <a:p>
            <a:pPr lvl="0"/>
            <a:endParaRPr lang="es-ES_tradnl" sz="1200" b="0" i="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H</a:t>
            </a:r>
            <a:r>
              <a:rPr lang="en-US" sz="1200" kern="1200" baseline="-25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O</a:t>
            </a:r>
            <a:r>
              <a:rPr lang="en-US" sz="1200" kern="1200" dirty="0">
                <a:solidFill>
                  <a:schemeClr val="tx1"/>
                </a:solidFill>
                <a:effectLst/>
                <a:latin typeface="+mn-lt"/>
                <a:ea typeface="+mn-ea"/>
                <a:cs typeface="+mn-cs"/>
              </a:rPr>
              <a:t>, D</a:t>
            </a:r>
            <a:r>
              <a:rPr lang="en-US" sz="1200" kern="1200" baseline="-25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O </a:t>
            </a:r>
            <a:r>
              <a:rPr lang="es-ES_tradnl" sz="1200" b="0" i="0" kern="1200" dirty="0" smtClean="0">
                <a:solidFill>
                  <a:schemeClr val="tx1"/>
                </a:solidFill>
                <a:effectLst/>
                <a:latin typeface="+mn-lt"/>
                <a:ea typeface="+mn-ea"/>
                <a:cs typeface="+mn-cs"/>
              </a:rPr>
              <a:t>y grafito son buenos moderadores: se utilizan en reactores nucleares</a:t>
            </a:r>
            <a:r>
              <a:rPr lang="en-US" sz="1200" kern="1200" dirty="0" smtClean="0">
                <a:solidFill>
                  <a:schemeClr val="tx1"/>
                </a:solidFill>
                <a:effectLst/>
                <a:latin typeface="+mn-lt"/>
                <a:ea typeface="+mn-ea"/>
                <a:cs typeface="+mn-cs"/>
              </a:rPr>
              <a:t>.</a:t>
            </a:r>
            <a:endParaRPr lang="es-ES_tradnl"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endParaRPr lang="pt-BR" altLang="pt-BR" dirty="0"/>
          </a:p>
        </p:txBody>
      </p:sp>
      <p:sp>
        <p:nvSpPr>
          <p:cNvPr id="58372"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4E0A748F-BBCA-4ABF-9A69-A45213D53A7C}" type="slidenum">
              <a:rPr lang="en-US" altLang="pt-BR" sz="1200" b="0" smtClean="0"/>
              <a:pPr/>
              <a:t>51</a:t>
            </a:fld>
            <a:endParaRPr lang="en-US" altLang="pt-BR" sz="1200" b="0"/>
          </a:p>
        </p:txBody>
      </p:sp>
    </p:spTree>
    <p:extLst>
      <p:ext uri="{BB962C8B-B14F-4D97-AF65-F5344CB8AC3E}">
        <p14:creationId xmlns:p14="http://schemas.microsoft.com/office/powerpoint/2010/main" val="34727920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lvl="0"/>
            <a:endParaRPr lang="es-ES_tradnl"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10"/>
          </p:nvPr>
        </p:nvSpPr>
        <p:spPr/>
        <p:txBody>
          <a:bodyPr/>
          <a:lstStyle/>
          <a:p>
            <a:fld id="{54D05437-913A-44E9-9FB7-536385B62583}" type="slidenum">
              <a:rPr lang="en-GB" smtClean="0"/>
              <a:pPr/>
              <a:t>52</a:t>
            </a:fld>
            <a:endParaRPr lang="en-GB"/>
          </a:p>
        </p:txBody>
      </p:sp>
    </p:spTree>
    <p:extLst>
      <p:ext uri="{BB962C8B-B14F-4D97-AF65-F5344CB8AC3E}">
        <p14:creationId xmlns:p14="http://schemas.microsoft.com/office/powerpoint/2010/main" val="14455512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54D05437-913A-44E9-9FB7-536385B62583}" type="slidenum">
              <a:rPr lang="en-GB" smtClean="0"/>
              <a:pPr/>
              <a:t>53</a:t>
            </a:fld>
            <a:endParaRPr lang="en-GB" dirty="0"/>
          </a:p>
        </p:txBody>
      </p:sp>
    </p:spTree>
    <p:extLst>
      <p:ext uri="{BB962C8B-B14F-4D97-AF65-F5344CB8AC3E}">
        <p14:creationId xmlns:p14="http://schemas.microsoft.com/office/powerpoint/2010/main" val="14455512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54D05437-913A-44E9-9FB7-536385B62583}" type="slidenum">
              <a:rPr lang="en-GB" smtClean="0"/>
              <a:pPr/>
              <a:t>54</a:t>
            </a:fld>
            <a:endParaRPr lang="en-GB" dirty="0"/>
          </a:p>
        </p:txBody>
      </p:sp>
    </p:spTree>
    <p:extLst>
      <p:ext uri="{BB962C8B-B14F-4D97-AF65-F5344CB8AC3E}">
        <p14:creationId xmlns:p14="http://schemas.microsoft.com/office/powerpoint/2010/main" val="14455512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57</a:t>
            </a:fld>
            <a:endParaRPr lang="en-GB"/>
          </a:p>
        </p:txBody>
      </p:sp>
    </p:spTree>
    <p:extLst>
      <p:ext uri="{BB962C8B-B14F-4D97-AF65-F5344CB8AC3E}">
        <p14:creationId xmlns:p14="http://schemas.microsoft.com/office/powerpoint/2010/main" val="42106611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lvl="0"/>
            <a:r>
              <a:rPr lang="es-ES_tradnl" sz="1200" b="0" i="0" kern="1200" dirty="0">
                <a:solidFill>
                  <a:schemeClr val="tx1"/>
                </a:solidFill>
                <a:effectLst/>
                <a:latin typeface="+mn-lt"/>
                <a:ea typeface="+mn-ea"/>
                <a:cs typeface="+mn-cs"/>
              </a:rPr>
              <a:t>La mayoría de los monitores que operan en la región proporcional detectan </a:t>
            </a:r>
            <a:r>
              <a:rPr lang="es-ES_tradnl" sz="1200" b="0" i="0" kern="1200" dirty="0" smtClean="0">
                <a:solidFill>
                  <a:schemeClr val="tx1"/>
                </a:solidFill>
                <a:effectLst/>
                <a:latin typeface="+mn-lt"/>
                <a:ea typeface="+mn-ea"/>
                <a:cs typeface="+mn-cs"/>
              </a:rPr>
              <a:t>neutrones </a:t>
            </a:r>
            <a:r>
              <a:rPr lang="es-ES_tradnl" sz="1200" b="0" i="0" kern="1200" dirty="0">
                <a:solidFill>
                  <a:schemeClr val="tx1"/>
                </a:solidFill>
                <a:effectLst/>
                <a:latin typeface="+mn-lt"/>
                <a:ea typeface="+mn-ea"/>
                <a:cs typeface="+mn-cs"/>
              </a:rPr>
              <a:t>térmicos.</a:t>
            </a:r>
          </a:p>
          <a:p>
            <a:pPr lvl="0"/>
            <a:endParaRPr lang="es-ES_tradnl" sz="1200" kern="1200" dirty="0">
              <a:solidFill>
                <a:schemeClr val="tx1"/>
              </a:solidFill>
              <a:effectLst/>
              <a:latin typeface="+mn-lt"/>
              <a:ea typeface="+mn-ea"/>
              <a:cs typeface="+mn-cs"/>
            </a:endParaRPr>
          </a:p>
          <a:p>
            <a:pPr lvl="0"/>
            <a:r>
              <a:rPr lang="es-ES_tradnl" sz="1200" b="0" i="0" kern="1200" dirty="0" smtClean="0">
                <a:solidFill>
                  <a:schemeClr val="tx1"/>
                </a:solidFill>
                <a:effectLst/>
                <a:latin typeface="+mn-lt"/>
                <a:ea typeface="+mn-ea"/>
                <a:cs typeface="+mn-cs"/>
              </a:rPr>
              <a:t>Estos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tienen una alta sección eficaz (https://es.wikipedia.org/wiki/Secci%C3%B3n_eficaz)  en las energías térmicas, es decir, una fuerte probabilidad de interacción</a:t>
            </a:r>
            <a:r>
              <a:rPr lang="en-GB" sz="1200" b="0" i="0" kern="1200" dirty="0">
                <a:solidFill>
                  <a:schemeClr val="tx1"/>
                </a:solidFill>
                <a:effectLst/>
                <a:latin typeface="+mn-lt"/>
                <a:ea typeface="+mn-ea"/>
                <a:cs typeface="+mn-cs"/>
              </a:rPr>
              <a:t>.</a:t>
            </a:r>
            <a:r>
              <a:rPr lang="en-GB" sz="1200" b="0" i="0" kern="1200" baseline="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La sección eficaz es un parámetro altamente dependiente de la energía. Según la fórmula que se ha aportado de la sección eficaz, </a:t>
            </a:r>
            <a:r>
              <a:rPr lang="el-GR" sz="1200" b="0" i="0" kern="1200" dirty="0">
                <a:solidFill>
                  <a:schemeClr val="tx1"/>
                </a:solidFill>
                <a:effectLst/>
                <a:latin typeface="+mn-lt"/>
                <a:ea typeface="+mn-ea"/>
                <a:cs typeface="+mn-cs"/>
              </a:rPr>
              <a:t>σ</a:t>
            </a:r>
            <a:r>
              <a:rPr lang="pt-BR" sz="1200" b="0" i="0" kern="120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es proporcional a 1/E</a:t>
            </a:r>
            <a:r>
              <a:rPr lang="es-ES_tradnl" sz="1200" b="0" i="0" kern="1200" baseline="30000" dirty="0">
                <a:solidFill>
                  <a:schemeClr val="tx1"/>
                </a:solidFill>
                <a:effectLst/>
                <a:latin typeface="+mn-lt"/>
                <a:ea typeface="+mn-ea"/>
                <a:cs typeface="+mn-cs"/>
              </a:rPr>
              <a:t>2</a:t>
            </a:r>
            <a:r>
              <a:rPr lang="es-ES_tradnl" sz="1200" b="0" i="0" kern="1200" dirty="0">
                <a:solidFill>
                  <a:schemeClr val="tx1"/>
                </a:solidFill>
                <a:effectLst/>
                <a:latin typeface="+mn-lt"/>
                <a:ea typeface="+mn-ea"/>
                <a:cs typeface="+mn-cs"/>
              </a:rPr>
              <a:t>.</a:t>
            </a:r>
          </a:p>
          <a:p>
            <a:pPr lvl="0"/>
            <a:endParaRPr lang="es-ES_tradnl" sz="1200" b="0" i="0" kern="1200" dirty="0">
              <a:solidFill>
                <a:schemeClr val="tx1"/>
              </a:solidFill>
              <a:effectLst/>
              <a:latin typeface="+mn-lt"/>
              <a:ea typeface="+mn-ea"/>
              <a:cs typeface="+mn-cs"/>
            </a:endParaRPr>
          </a:p>
          <a:p>
            <a:pPr lvl="0"/>
            <a:r>
              <a:rPr lang="es-ES_tradnl" sz="1200" b="0" i="0" kern="1200" dirty="0">
                <a:solidFill>
                  <a:schemeClr val="tx1"/>
                </a:solidFill>
                <a:effectLst/>
                <a:latin typeface="+mn-lt"/>
                <a:ea typeface="+mn-ea"/>
                <a:cs typeface="+mn-cs"/>
              </a:rPr>
              <a:t>Por lo tanto, un detector proporcional por si</a:t>
            </a:r>
            <a:r>
              <a:rPr lang="es-ES_tradnl" sz="1200" b="0" i="0" kern="1200" baseline="0" dirty="0">
                <a:solidFill>
                  <a:schemeClr val="tx1"/>
                </a:solidFill>
                <a:effectLst/>
                <a:latin typeface="+mn-lt"/>
                <a:ea typeface="+mn-ea"/>
                <a:cs typeface="+mn-cs"/>
              </a:rPr>
              <a:t> mismo</a:t>
            </a:r>
            <a:r>
              <a:rPr lang="es-ES_tradnl" sz="1200" b="0" i="0" kern="1200" dirty="0">
                <a:solidFill>
                  <a:schemeClr val="tx1"/>
                </a:solidFill>
                <a:effectLst/>
                <a:latin typeface="+mn-lt"/>
                <a:ea typeface="+mn-ea"/>
                <a:cs typeface="+mn-cs"/>
              </a:rPr>
              <a:t> detectaría </a:t>
            </a:r>
            <a:r>
              <a:rPr lang="es-ES_tradnl" sz="1200" b="0" i="0" kern="1200" dirty="0" smtClean="0">
                <a:solidFill>
                  <a:srgbClr val="FF0000"/>
                </a:solidFill>
                <a:effectLst/>
                <a:latin typeface="+mn-lt"/>
                <a:ea typeface="+mn-ea"/>
                <a:cs typeface="+mn-cs"/>
              </a:rPr>
              <a:t>bastante bien</a:t>
            </a:r>
            <a:r>
              <a:rPr lang="es-ES_tradnl" sz="1200" b="0" i="0" kern="1200" dirty="0" smtClean="0">
                <a:solidFill>
                  <a:schemeClr val="tx1"/>
                </a:solidFill>
                <a:effectLst/>
                <a:latin typeface="+mn-lt"/>
                <a:ea typeface="+mn-ea"/>
                <a:cs typeface="+mn-cs"/>
              </a:rPr>
              <a:t> energías </a:t>
            </a:r>
            <a:r>
              <a:rPr lang="es-ES_tradnl" sz="1200" b="0" i="0" kern="1200" dirty="0">
                <a:solidFill>
                  <a:schemeClr val="tx1"/>
                </a:solidFill>
                <a:effectLst/>
                <a:latin typeface="+mn-lt"/>
                <a:ea typeface="+mn-ea"/>
                <a:cs typeface="+mn-cs"/>
              </a:rPr>
              <a:t>muy bajas </a:t>
            </a:r>
            <a:r>
              <a:rPr lang="es-ES_tradnl" sz="1200" b="0" i="0" kern="1200" dirty="0" smtClean="0">
                <a:solidFill>
                  <a:schemeClr val="tx1"/>
                </a:solidFill>
                <a:effectLst/>
                <a:latin typeface="+mn-lt"/>
                <a:ea typeface="+mn-ea"/>
                <a:cs typeface="+mn-cs"/>
              </a:rPr>
              <a:t>y </a:t>
            </a:r>
            <a:r>
              <a:rPr lang="es-ES_tradnl" sz="1200" b="0" i="0" kern="1200" dirty="0">
                <a:solidFill>
                  <a:schemeClr val="tx1"/>
                </a:solidFill>
                <a:effectLst/>
                <a:latin typeface="+mn-lt"/>
                <a:ea typeface="+mn-ea"/>
                <a:cs typeface="+mn-cs"/>
              </a:rPr>
              <a:t>virtualmente </a:t>
            </a:r>
            <a:r>
              <a:rPr lang="es-ES_tradnl" sz="1200" b="0" i="0" kern="1200" dirty="0" smtClean="0">
                <a:solidFill>
                  <a:schemeClr val="tx1"/>
                </a:solidFill>
                <a:effectLst/>
                <a:latin typeface="+mn-lt"/>
                <a:ea typeface="+mn-ea"/>
                <a:cs typeface="+mn-cs"/>
              </a:rPr>
              <a:t>ignora</a:t>
            </a:r>
            <a:r>
              <a:rPr lang="es-ES_tradnl" sz="1200" b="0" i="0" kern="1200" dirty="0" smtClean="0">
                <a:solidFill>
                  <a:srgbClr val="FF0000"/>
                </a:solidFill>
                <a:effectLst/>
                <a:latin typeface="+mn-lt"/>
                <a:ea typeface="+mn-ea"/>
                <a:cs typeface="+mn-cs"/>
              </a:rPr>
              <a:t>ría</a:t>
            </a:r>
            <a:r>
              <a:rPr lang="es-ES_tradnl" sz="1200" b="0" i="0" kern="1200" dirty="0" smtClean="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las altas energías</a:t>
            </a:r>
            <a:r>
              <a:rPr lang="en-GB" sz="1200" kern="1200" dirty="0">
                <a:solidFill>
                  <a:schemeClr val="tx1"/>
                </a:solidFill>
                <a:effectLst/>
                <a:latin typeface="+mn-lt"/>
                <a:ea typeface="+mn-ea"/>
                <a:cs typeface="+mn-cs"/>
              </a:rPr>
              <a:t>.</a:t>
            </a:r>
          </a:p>
          <a:p>
            <a:pPr lvl="0"/>
            <a:endParaRPr lang="es-ES_tradnl" sz="1200" kern="1200" dirty="0">
              <a:solidFill>
                <a:schemeClr val="tx1"/>
              </a:solidFill>
              <a:effectLst/>
              <a:latin typeface="+mn-lt"/>
              <a:ea typeface="+mn-ea"/>
              <a:cs typeface="+mn-cs"/>
            </a:endParaRPr>
          </a:p>
          <a:p>
            <a:pPr lvl="0"/>
            <a:r>
              <a:rPr lang="es-ES_tradnl" sz="1200" b="0" i="0" kern="1200" dirty="0">
                <a:solidFill>
                  <a:schemeClr val="tx1"/>
                </a:solidFill>
                <a:effectLst/>
                <a:latin typeface="+mn-lt"/>
                <a:ea typeface="+mn-ea"/>
                <a:cs typeface="+mn-cs"/>
              </a:rPr>
              <a:t>Para compensar esto, el detector se rodea a menudo por una masa grande de polietileno, hasta 12 kilogramos, que </a:t>
            </a:r>
            <a:r>
              <a:rPr lang="es-ES_tradnl" sz="1200" b="0" i="0" kern="1200" dirty="0" err="1">
                <a:solidFill>
                  <a:schemeClr val="tx1"/>
                </a:solidFill>
                <a:effectLst/>
                <a:latin typeface="+mn-lt"/>
                <a:ea typeface="+mn-ea"/>
                <a:cs typeface="+mn-cs"/>
              </a:rPr>
              <a:t>termaliza</a:t>
            </a:r>
            <a:r>
              <a:rPr lang="es-ES_tradnl" sz="1200" b="0" i="0" kern="1200" dirty="0">
                <a:solidFill>
                  <a:schemeClr val="tx1"/>
                </a:solidFill>
                <a:effectLst/>
                <a:latin typeface="+mn-lt"/>
                <a:ea typeface="+mn-ea"/>
                <a:cs typeface="+mn-cs"/>
              </a:rPr>
              <a:t> los neutrones principalmente por </a:t>
            </a:r>
            <a:r>
              <a:rPr lang="es-ES_tradnl" sz="1200" b="0" i="0" kern="1200" dirty="0" smtClean="0">
                <a:solidFill>
                  <a:schemeClr val="tx1"/>
                </a:solidFill>
                <a:effectLst/>
                <a:latin typeface="+mn-lt"/>
                <a:ea typeface="+mn-ea"/>
                <a:cs typeface="+mn-cs"/>
              </a:rPr>
              <a:t>colisión </a:t>
            </a:r>
            <a:r>
              <a:rPr lang="es-ES_tradnl" sz="1200" b="0" i="0" kern="1200" dirty="0">
                <a:solidFill>
                  <a:schemeClr val="tx1"/>
                </a:solidFill>
                <a:effectLst/>
                <a:latin typeface="+mn-lt"/>
                <a:ea typeface="+mn-ea"/>
                <a:cs typeface="+mn-cs"/>
              </a:rPr>
              <a:t>neutrón-hidrógeno.</a:t>
            </a:r>
          </a:p>
          <a:p>
            <a:pPr lvl="0"/>
            <a:endParaRPr lang="es-ES_tradnl" sz="1200" b="0" i="0" kern="1200" dirty="0">
              <a:solidFill>
                <a:schemeClr val="tx1"/>
              </a:solidFill>
              <a:effectLst/>
              <a:latin typeface="+mn-lt"/>
              <a:ea typeface="+mn-ea"/>
              <a:cs typeface="+mn-cs"/>
            </a:endParaRPr>
          </a:p>
          <a:p>
            <a:pPr lvl="0"/>
            <a:r>
              <a:rPr lang="es-ES_tradnl" sz="1200" b="0" i="0" kern="1200" dirty="0" smtClean="0">
                <a:solidFill>
                  <a:schemeClr val="tx1"/>
                </a:solidFill>
                <a:effectLst/>
                <a:latin typeface="+mn-lt"/>
                <a:ea typeface="+mn-ea"/>
                <a:cs typeface="+mn-cs"/>
              </a:rPr>
              <a:t>Debe tenerse</a:t>
            </a:r>
            <a:r>
              <a:rPr lang="es-ES_tradnl" sz="1200" b="0" i="0" kern="1200" baseline="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en </a:t>
            </a:r>
            <a:r>
              <a:rPr lang="es-ES_tradnl" sz="1200" b="0" i="0" kern="1200" dirty="0">
                <a:solidFill>
                  <a:schemeClr val="tx1"/>
                </a:solidFill>
                <a:effectLst/>
                <a:latin typeface="+mn-lt"/>
                <a:ea typeface="+mn-ea"/>
                <a:cs typeface="+mn-cs"/>
              </a:rPr>
              <a:t>cuenta que esta esfera no tiene nada que ver con la realización de la cantidad H*(10).</a:t>
            </a:r>
          </a:p>
          <a:p>
            <a:pPr lvl="0"/>
            <a:endParaRPr lang="es-ES_tradnl" sz="1200" kern="1200" dirty="0">
              <a:solidFill>
                <a:schemeClr val="tx1"/>
              </a:solidFill>
              <a:effectLst/>
              <a:latin typeface="+mn-lt"/>
              <a:ea typeface="+mn-ea"/>
              <a:cs typeface="+mn-cs"/>
            </a:endParaRPr>
          </a:p>
          <a:p>
            <a:pPr lvl="0"/>
            <a:r>
              <a:rPr lang="es-ES_tradnl" sz="1200" b="0" i="0" kern="1200" dirty="0">
                <a:solidFill>
                  <a:schemeClr val="tx1"/>
                </a:solidFill>
                <a:effectLst/>
                <a:latin typeface="+mn-lt"/>
                <a:ea typeface="+mn-ea"/>
                <a:cs typeface="+mn-cs"/>
              </a:rPr>
              <a:t>Dentro del polietileno, hay “filtros” de materiales absorbentes de neutrones, generalmente boro o cadmio, que </a:t>
            </a:r>
            <a:r>
              <a:rPr lang="es-ES_tradnl" sz="1200" b="0" i="0" kern="1200" dirty="0" smtClean="0">
                <a:solidFill>
                  <a:schemeClr val="tx1"/>
                </a:solidFill>
                <a:effectLst/>
                <a:latin typeface="+mn-lt"/>
                <a:ea typeface="+mn-ea"/>
                <a:cs typeface="+mn-cs"/>
              </a:rPr>
              <a:t>absorben </a:t>
            </a:r>
            <a:r>
              <a:rPr lang="es-ES_tradnl" sz="1200" b="0" i="0" kern="1200" dirty="0">
                <a:solidFill>
                  <a:schemeClr val="tx1"/>
                </a:solidFill>
                <a:effectLst/>
                <a:latin typeface="+mn-lt"/>
                <a:ea typeface="+mn-ea"/>
                <a:cs typeface="+mn-cs"/>
              </a:rPr>
              <a:t>una proporción de los neutrones de baja energía.</a:t>
            </a:r>
          </a:p>
          <a:p>
            <a:pPr lvl="0"/>
            <a:endParaRPr lang="es-ES_tradnl" sz="1200" b="0" i="0" kern="1200" dirty="0">
              <a:solidFill>
                <a:schemeClr val="tx1"/>
              </a:solidFill>
              <a:effectLst/>
              <a:latin typeface="+mn-lt"/>
              <a:ea typeface="+mn-ea"/>
              <a:cs typeface="+mn-cs"/>
            </a:endParaRPr>
          </a:p>
          <a:p>
            <a:pPr lvl="0"/>
            <a:r>
              <a:rPr lang="es-ES_tradnl" sz="1200" b="0" i="0" kern="1200" dirty="0">
                <a:solidFill>
                  <a:schemeClr val="tx1"/>
                </a:solidFill>
                <a:effectLst/>
                <a:latin typeface="+mn-lt"/>
                <a:ea typeface="+mn-ea"/>
                <a:cs typeface="+mn-cs"/>
              </a:rPr>
              <a:t>De esta manera se puede obtener una respuesta razonable sobre el rango normal de energías de neutrones.</a:t>
            </a:r>
            <a:endParaRPr lang="en-GB" sz="1200" kern="1200" dirty="0">
              <a:solidFill>
                <a:schemeClr val="tx1"/>
              </a:solidFill>
              <a:effectLst/>
              <a:latin typeface="+mn-lt"/>
              <a:ea typeface="+mn-ea"/>
              <a:cs typeface="+mn-cs"/>
            </a:endParaRPr>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58</a:t>
            </a:fld>
            <a:endParaRPr lang="en-GB"/>
          </a:p>
        </p:txBody>
      </p:sp>
    </p:spTree>
    <p:extLst>
      <p:ext uri="{BB962C8B-B14F-4D97-AF65-F5344CB8AC3E}">
        <p14:creationId xmlns:p14="http://schemas.microsoft.com/office/powerpoint/2010/main" val="40252871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Los detectores de neutrones son contadores "proporcionales" porque la cantidad total de carga creada sigue siendo proporcional a la cantidad de carga liberada en el evento de detección de neutrones original.</a:t>
            </a:r>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59</a:t>
            </a:fld>
            <a:endParaRPr lang="en-GB"/>
          </a:p>
        </p:txBody>
      </p:sp>
    </p:spTree>
    <p:extLst>
      <p:ext uri="{BB962C8B-B14F-4D97-AF65-F5344CB8AC3E}">
        <p14:creationId xmlns:p14="http://schemas.microsoft.com/office/powerpoint/2010/main" val="2802607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dirty="0"/>
              <a:t>(*) De 150 mSv </a:t>
            </a:r>
            <a:r>
              <a:rPr lang="es-ES_tradnl" sz="1200" b="0" i="0" kern="1200" dirty="0">
                <a:solidFill>
                  <a:schemeClr val="tx1"/>
                </a:solidFill>
                <a:effectLst/>
                <a:latin typeface="+mn-lt"/>
                <a:ea typeface="+mn-ea"/>
                <a:cs typeface="+mn-cs"/>
              </a:rPr>
              <a:t>a 20 mSv por año.</a:t>
            </a:r>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5</a:t>
            </a:fld>
            <a:endParaRPr lang="en-GB"/>
          </a:p>
        </p:txBody>
      </p:sp>
    </p:spTree>
    <p:extLst>
      <p:ext uri="{BB962C8B-B14F-4D97-AF65-F5344CB8AC3E}">
        <p14:creationId xmlns:p14="http://schemas.microsoft.com/office/powerpoint/2010/main" val="2753747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60</a:t>
            </a:fld>
            <a:endParaRPr lang="en-GB"/>
          </a:p>
        </p:txBody>
      </p:sp>
    </p:spTree>
    <p:extLst>
      <p:ext uri="{BB962C8B-B14F-4D97-AF65-F5344CB8AC3E}">
        <p14:creationId xmlns:p14="http://schemas.microsoft.com/office/powerpoint/2010/main" val="2995473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noProof="0" dirty="0">
                <a:solidFill>
                  <a:schemeClr val="tx1"/>
                </a:solidFill>
                <a:effectLst/>
                <a:latin typeface="+mn-lt"/>
                <a:ea typeface="+mn-ea"/>
                <a:cs typeface="+mn-cs"/>
              </a:rPr>
              <a:t>L</a:t>
            </a:r>
            <a:r>
              <a:rPr lang="es-ES_tradnl" sz="1200" b="0" i="0" kern="1200" noProof="0" dirty="0" smtClean="0">
                <a:solidFill>
                  <a:schemeClr val="tx1"/>
                </a:solidFill>
                <a:effectLst/>
                <a:latin typeface="+mn-lt"/>
                <a:ea typeface="+mn-ea"/>
                <a:cs typeface="+mn-cs"/>
              </a:rPr>
              <a:t>os </a:t>
            </a:r>
            <a:r>
              <a:rPr lang="es-ES_tradnl" sz="1200" b="0" i="0" kern="1200" noProof="0" dirty="0">
                <a:solidFill>
                  <a:schemeClr val="tx1"/>
                </a:solidFill>
                <a:effectLst/>
                <a:latin typeface="+mn-lt"/>
                <a:ea typeface="+mn-ea"/>
                <a:cs typeface="+mn-cs"/>
              </a:rPr>
              <a:t>detectores de neutrones </a:t>
            </a:r>
            <a:r>
              <a:rPr lang="es-ES_tradnl" sz="1200" b="0" i="0" kern="1200" baseline="30000" noProof="0" dirty="0">
                <a:solidFill>
                  <a:schemeClr val="tx1"/>
                </a:solidFill>
                <a:effectLst/>
                <a:latin typeface="+mn-lt"/>
                <a:ea typeface="+mn-ea"/>
                <a:cs typeface="+mn-cs"/>
              </a:rPr>
              <a:t>3</a:t>
            </a:r>
            <a:r>
              <a:rPr lang="es-ES_tradnl" sz="1200" b="0" i="0" kern="1200" noProof="0" dirty="0">
                <a:solidFill>
                  <a:schemeClr val="tx1"/>
                </a:solidFill>
                <a:effectLst/>
                <a:latin typeface="+mn-lt"/>
                <a:ea typeface="+mn-ea"/>
                <a:cs typeface="+mn-cs"/>
              </a:rPr>
              <a:t>He proporcionan un pulso de salida </a:t>
            </a:r>
            <a:r>
              <a:rPr lang="es-ES_tradnl" sz="1200" b="0" i="0" kern="1200" noProof="0" dirty="0" smtClean="0">
                <a:solidFill>
                  <a:schemeClr val="tx1"/>
                </a:solidFill>
                <a:effectLst/>
                <a:latin typeface="+mn-lt"/>
                <a:ea typeface="+mn-ea"/>
                <a:cs typeface="+mn-cs"/>
              </a:rPr>
              <a:t>proporcional </a:t>
            </a:r>
            <a:r>
              <a:rPr lang="es-ES_tradnl" sz="1200" b="0" i="0" kern="1200" noProof="0" dirty="0">
                <a:solidFill>
                  <a:schemeClr val="tx1"/>
                </a:solidFill>
                <a:effectLst/>
                <a:latin typeface="+mn-lt"/>
                <a:ea typeface="+mn-ea"/>
                <a:cs typeface="+mn-cs"/>
              </a:rPr>
              <a:t>a 764 keV para neutrones térmicos. </a:t>
            </a:r>
            <a:r>
              <a:rPr lang="es-ES_tradnl" sz="1200" b="0" i="0" kern="1200" dirty="0">
                <a:solidFill>
                  <a:schemeClr val="tx1"/>
                </a:solidFill>
                <a:effectLst/>
                <a:latin typeface="+mn-lt"/>
                <a:ea typeface="+mn-ea"/>
                <a:cs typeface="+mn-cs"/>
              </a:rPr>
              <a:t>La sección eficaz de </a:t>
            </a:r>
            <a:r>
              <a:rPr lang="es-ES_tradnl" sz="1200" b="0" i="0" kern="1200" baseline="30000" dirty="0">
                <a:solidFill>
                  <a:schemeClr val="tx1"/>
                </a:solidFill>
                <a:effectLst/>
                <a:latin typeface="+mn-lt"/>
                <a:ea typeface="+mn-ea"/>
                <a:cs typeface="+mn-cs"/>
              </a:rPr>
              <a:t>3</a:t>
            </a:r>
            <a:r>
              <a:rPr lang="es-ES_tradnl" sz="1200" b="0" i="0" kern="1200" dirty="0">
                <a:solidFill>
                  <a:schemeClr val="tx1"/>
                </a:solidFill>
                <a:effectLst/>
                <a:latin typeface="+mn-lt"/>
                <a:ea typeface="+mn-ea"/>
                <a:cs typeface="+mn-cs"/>
              </a:rPr>
              <a:t>He para </a:t>
            </a:r>
            <a:r>
              <a:rPr lang="es-ES_tradnl" sz="1200" b="0" i="0" kern="1200" dirty="0" smtClean="0">
                <a:solidFill>
                  <a:schemeClr val="tx1"/>
                </a:solidFill>
                <a:effectLst/>
                <a:latin typeface="+mn-lt"/>
                <a:ea typeface="+mn-ea"/>
                <a:cs typeface="+mn-cs"/>
              </a:rPr>
              <a:t>neutrones </a:t>
            </a:r>
            <a:r>
              <a:rPr lang="es-ES_tradnl" sz="1200" b="0" i="0" kern="1200" dirty="0">
                <a:solidFill>
                  <a:schemeClr val="tx1"/>
                </a:solidFill>
                <a:effectLst/>
                <a:latin typeface="+mn-lt"/>
                <a:ea typeface="+mn-ea"/>
                <a:cs typeface="+mn-cs"/>
              </a:rPr>
              <a:t>térmicos es 5330 barns.</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 sensibilidad del </a:t>
            </a:r>
            <a:r>
              <a:rPr lang="es-ES_tradnl" sz="1200" b="0" i="0" kern="1200" baseline="30000" dirty="0">
                <a:solidFill>
                  <a:schemeClr val="tx1"/>
                </a:solidFill>
                <a:effectLst/>
                <a:latin typeface="+mn-lt"/>
                <a:ea typeface="+mn-ea"/>
                <a:cs typeface="+mn-cs"/>
              </a:rPr>
              <a:t>3</a:t>
            </a:r>
            <a:r>
              <a:rPr lang="es-ES_tradnl" sz="1200" b="0" i="0" kern="1200" dirty="0">
                <a:solidFill>
                  <a:schemeClr val="tx1"/>
                </a:solidFill>
                <a:effectLst/>
                <a:latin typeface="+mn-lt"/>
                <a:ea typeface="+mn-ea"/>
                <a:cs typeface="+mn-cs"/>
              </a:rPr>
              <a:t>He detector es proporcional con la cantidad de </a:t>
            </a:r>
            <a:r>
              <a:rPr lang="es-ES_tradnl" sz="1200" b="0" i="0" kern="1200" baseline="30000" dirty="0">
                <a:solidFill>
                  <a:schemeClr val="tx1"/>
                </a:solidFill>
                <a:effectLst/>
                <a:latin typeface="+mn-lt"/>
                <a:ea typeface="+mn-ea"/>
                <a:cs typeface="+mn-cs"/>
              </a:rPr>
              <a:t>3</a:t>
            </a:r>
            <a:r>
              <a:rPr lang="es-ES_tradnl" sz="1200" b="0" i="0" kern="1200" dirty="0">
                <a:solidFill>
                  <a:schemeClr val="tx1"/>
                </a:solidFill>
                <a:effectLst/>
                <a:latin typeface="+mn-lt"/>
                <a:ea typeface="+mn-ea"/>
                <a:cs typeface="+mn-cs"/>
              </a:rPr>
              <a:t>He en el detector y aumenta con la presión. La presión está en el rango de 3 a 10 atmósferas.</a:t>
            </a:r>
            <a:r>
              <a:rPr lang="es-ES_tradnl" sz="1200" b="1" kern="1200" noProof="0" dirty="0">
                <a:solidFill>
                  <a:schemeClr val="tx1"/>
                </a:solidFill>
                <a:effectLst/>
                <a:latin typeface="+mn-lt"/>
                <a:ea typeface="+mn-ea"/>
                <a:cs typeface="+mn-cs"/>
              </a:rPr>
              <a:t> </a:t>
            </a:r>
            <a:endParaRPr lang="es-ES_tradnl" sz="1200" kern="1200" noProof="0" dirty="0">
              <a:solidFill>
                <a:schemeClr val="tx1"/>
              </a:solidFill>
              <a:effectLst/>
              <a:latin typeface="+mn-lt"/>
              <a:ea typeface="+mn-ea"/>
              <a:cs typeface="+mn-cs"/>
            </a:endParaRPr>
          </a:p>
          <a:p>
            <a:r>
              <a:rPr lang="es-ES_tradnl" sz="1200" kern="1200" noProof="0" dirty="0">
                <a:solidFill>
                  <a:schemeClr val="tx1"/>
                </a:solidFill>
                <a:effectLst/>
                <a:latin typeface="+mn-lt"/>
                <a:ea typeface="+mn-ea"/>
                <a:cs typeface="+mn-cs"/>
              </a:rPr>
              <a:t> </a:t>
            </a:r>
          </a:p>
          <a:p>
            <a:pPr lvl="0"/>
            <a:r>
              <a:rPr lang="es-ES_tradnl" sz="1200" b="0" i="0" kern="1200" dirty="0">
                <a:solidFill>
                  <a:schemeClr val="tx1"/>
                </a:solidFill>
                <a:effectLst/>
                <a:latin typeface="+mn-lt"/>
                <a:ea typeface="+mn-ea"/>
                <a:cs typeface="+mn-cs"/>
              </a:rPr>
              <a:t>Se considera que un detector de neutrones es "ideal" </a:t>
            </a:r>
            <a:r>
              <a:rPr lang="es-ES_tradnl" sz="1200" b="0" i="0" kern="1200" dirty="0" smtClean="0">
                <a:solidFill>
                  <a:schemeClr val="tx1"/>
                </a:solidFill>
                <a:effectLst/>
                <a:latin typeface="+mn-lt"/>
                <a:ea typeface="+mn-ea"/>
                <a:cs typeface="+mn-cs"/>
              </a:rPr>
              <a:t>si </a:t>
            </a:r>
            <a:r>
              <a:rPr lang="es-ES_tradnl" sz="1200" b="0" i="0" kern="1200" dirty="0">
                <a:solidFill>
                  <a:schemeClr val="tx1"/>
                </a:solidFill>
                <a:effectLst/>
                <a:latin typeface="+mn-lt"/>
                <a:ea typeface="+mn-ea"/>
                <a:cs typeface="+mn-cs"/>
              </a:rPr>
              <a:t>responde al neutrón según la curva ICRP (ICRP </a:t>
            </a:r>
            <a:r>
              <a:rPr lang="es-ES_tradnl" sz="1200" b="0" i="0" kern="1200" dirty="0" err="1">
                <a:solidFill>
                  <a:schemeClr val="tx1"/>
                </a:solidFill>
                <a:effectLst/>
                <a:latin typeface="+mn-lt"/>
                <a:ea typeface="+mn-ea"/>
                <a:cs typeface="+mn-cs"/>
              </a:rPr>
              <a:t>publ</a:t>
            </a:r>
            <a:r>
              <a:rPr lang="es-ES_tradnl" sz="1200" b="0" i="0" kern="1200" dirty="0">
                <a:solidFill>
                  <a:schemeClr val="tx1"/>
                </a:solidFill>
                <a:effectLst/>
                <a:latin typeface="+mn-lt"/>
                <a:ea typeface="+mn-ea"/>
                <a:cs typeface="+mn-cs"/>
              </a:rPr>
              <a:t>. 74, figura 31) o la curva </a:t>
            </a:r>
            <a:r>
              <a:rPr lang="es-ES_tradnl" sz="1200" b="0" i="0" kern="1200" dirty="0" smtClean="0">
                <a:solidFill>
                  <a:srgbClr val="FF0000"/>
                </a:solidFill>
                <a:effectLst/>
                <a:latin typeface="+mn-lt"/>
                <a:ea typeface="+mn-ea"/>
                <a:cs typeface="+mn-cs"/>
              </a:rPr>
              <a:t>mostrada</a:t>
            </a:r>
            <a:r>
              <a:rPr lang="es-ES_tradnl" sz="1200" b="0" i="0" kern="1200" dirty="0" smtClean="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junto con la respuesta del detector).</a:t>
            </a:r>
          </a:p>
          <a:p>
            <a:pPr lvl="0"/>
            <a:endParaRPr lang="es-ES_tradnl" sz="1200" b="0" i="0" kern="1200" noProof="0" dirty="0">
              <a:solidFill>
                <a:schemeClr val="tx1"/>
              </a:solidFill>
              <a:effectLst/>
              <a:latin typeface="+mn-lt"/>
              <a:ea typeface="+mn-ea"/>
              <a:cs typeface="+mn-cs"/>
            </a:endParaRPr>
          </a:p>
          <a:p>
            <a:pPr lvl="0"/>
            <a:r>
              <a:rPr lang="es-ES_tradnl" sz="1200" b="0" i="0" kern="1200" dirty="0">
                <a:solidFill>
                  <a:schemeClr val="tx1"/>
                </a:solidFill>
                <a:effectLst/>
                <a:latin typeface="+mn-lt"/>
                <a:ea typeface="+mn-ea"/>
                <a:cs typeface="+mn-cs"/>
              </a:rPr>
              <a:t>Estos detectores pueden pesar </a:t>
            </a:r>
            <a:r>
              <a:rPr lang="es-ES_tradnl" sz="1200" b="0" i="0" kern="1200" dirty="0" smtClean="0">
                <a:solidFill>
                  <a:schemeClr val="tx1"/>
                </a:solidFill>
                <a:effectLst/>
                <a:latin typeface="+mn-lt"/>
                <a:ea typeface="+mn-ea"/>
                <a:cs typeface="+mn-cs"/>
              </a:rPr>
              <a:t>de </a:t>
            </a:r>
            <a:r>
              <a:rPr lang="es-ES_tradnl" sz="1200" b="0" i="0" kern="1200" dirty="0">
                <a:solidFill>
                  <a:schemeClr val="tx1"/>
                </a:solidFill>
                <a:effectLst/>
                <a:latin typeface="+mn-lt"/>
                <a:ea typeface="+mn-ea"/>
                <a:cs typeface="+mn-cs"/>
              </a:rPr>
              <a:t>6 – 12 kg. En los campos de neutrones normales, la tasa de conteo es baja. Los operadores tienen que ser entrenados en las técnicas que tienen en cuenta esta limitación.</a:t>
            </a:r>
          </a:p>
        </p:txBody>
      </p:sp>
      <p:sp>
        <p:nvSpPr>
          <p:cNvPr id="4" name="Slide Number Placeholder 3"/>
          <p:cNvSpPr>
            <a:spLocks noGrp="1"/>
          </p:cNvSpPr>
          <p:nvPr>
            <p:ph type="sldNum" sz="quarter" idx="10"/>
          </p:nvPr>
        </p:nvSpPr>
        <p:spPr/>
        <p:txBody>
          <a:bodyPr/>
          <a:lstStyle/>
          <a:p>
            <a:fld id="{54D05437-913A-44E9-9FB7-536385B62583}" type="slidenum">
              <a:rPr lang="en-GB" smtClean="0"/>
              <a:pPr/>
              <a:t>62</a:t>
            </a:fld>
            <a:endParaRPr lang="en-GB"/>
          </a:p>
        </p:txBody>
      </p:sp>
    </p:spTree>
    <p:extLst>
      <p:ext uri="{BB962C8B-B14F-4D97-AF65-F5344CB8AC3E}">
        <p14:creationId xmlns:p14="http://schemas.microsoft.com/office/powerpoint/2010/main" val="20706736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Los detectores de neutrones proporcionales BF</a:t>
            </a:r>
            <a:r>
              <a:rPr lang="es-ES_tradnl" sz="1200" b="0" i="0" kern="1200" baseline="-25000" dirty="0">
                <a:solidFill>
                  <a:schemeClr val="tx1"/>
                </a:solidFill>
                <a:effectLst/>
                <a:latin typeface="+mn-lt"/>
                <a:ea typeface="+mn-ea"/>
                <a:cs typeface="+mn-cs"/>
              </a:rPr>
              <a:t>3</a:t>
            </a:r>
            <a:r>
              <a:rPr lang="es-ES_tradnl" sz="1200" b="0" i="0" kern="1200" dirty="0">
                <a:solidFill>
                  <a:schemeClr val="tx1"/>
                </a:solidFill>
                <a:effectLst/>
                <a:latin typeface="+mn-lt"/>
                <a:ea typeface="+mn-ea"/>
                <a:cs typeface="+mn-cs"/>
              </a:rPr>
              <a:t> contienen boro enriquecido a más de 90% </a:t>
            </a:r>
            <a:r>
              <a:rPr lang="es-ES_tradnl" sz="1200" b="0" i="0" kern="1200" baseline="30000" dirty="0">
                <a:solidFill>
                  <a:schemeClr val="tx1"/>
                </a:solidFill>
                <a:effectLst/>
                <a:latin typeface="+mn-lt"/>
                <a:ea typeface="+mn-ea"/>
                <a:cs typeface="+mn-cs"/>
              </a:rPr>
              <a:t>10</a:t>
            </a:r>
            <a:r>
              <a:rPr lang="es-ES_tradnl" sz="1200" b="0" i="0" kern="1200" dirty="0">
                <a:solidFill>
                  <a:schemeClr val="tx1"/>
                </a:solidFill>
                <a:effectLst/>
                <a:latin typeface="+mn-lt"/>
                <a:ea typeface="+mn-ea"/>
                <a:cs typeface="+mn-cs"/>
              </a:rPr>
              <a:t>B. La sección eficaz de </a:t>
            </a:r>
            <a:r>
              <a:rPr lang="es-ES_tradnl" sz="1200" b="0" i="0" kern="1200" baseline="30000" dirty="0">
                <a:solidFill>
                  <a:schemeClr val="tx1"/>
                </a:solidFill>
                <a:effectLst/>
                <a:latin typeface="+mn-lt"/>
                <a:ea typeface="+mn-ea"/>
                <a:cs typeface="+mn-cs"/>
              </a:rPr>
              <a:t>10</a:t>
            </a:r>
            <a:r>
              <a:rPr lang="es-ES_tradnl" sz="1200" b="0" i="0" kern="1200" dirty="0">
                <a:solidFill>
                  <a:schemeClr val="tx1"/>
                </a:solidFill>
                <a:effectLst/>
                <a:latin typeface="+mn-lt"/>
                <a:ea typeface="+mn-ea"/>
                <a:cs typeface="+mn-cs"/>
              </a:rPr>
              <a:t>B para los neutrones térmicos es 3840 barns,</a:t>
            </a:r>
            <a:r>
              <a:rPr lang="es-ES_tradnl" sz="1200" b="0" i="0" kern="1200" baseline="0" dirty="0">
                <a:solidFill>
                  <a:schemeClr val="tx1"/>
                </a:solidFill>
                <a:effectLst/>
                <a:latin typeface="+mn-lt"/>
                <a:ea typeface="+mn-ea"/>
                <a:cs typeface="+mn-cs"/>
              </a:rPr>
              <a:t> i</a:t>
            </a:r>
            <a:r>
              <a:rPr lang="es-ES_tradnl" sz="1200" b="0" i="0" kern="1200" dirty="0">
                <a:solidFill>
                  <a:schemeClr val="tx1"/>
                </a:solidFill>
                <a:effectLst/>
                <a:latin typeface="+mn-lt"/>
                <a:ea typeface="+mn-ea"/>
                <a:cs typeface="+mn-cs"/>
              </a:rPr>
              <a:t>nferior a la sección eficaz de </a:t>
            </a:r>
            <a:r>
              <a:rPr lang="es-ES_tradnl" sz="1200" b="0" i="0" kern="1200" baseline="30000" dirty="0">
                <a:solidFill>
                  <a:schemeClr val="tx1"/>
                </a:solidFill>
                <a:effectLst/>
                <a:latin typeface="+mn-lt"/>
                <a:ea typeface="+mn-ea"/>
                <a:cs typeface="+mn-cs"/>
              </a:rPr>
              <a:t>3</a:t>
            </a:r>
            <a:r>
              <a:rPr lang="es-ES_tradnl" sz="1200" b="0" i="0" kern="1200" dirty="0">
                <a:solidFill>
                  <a:schemeClr val="tx1"/>
                </a:solidFill>
                <a:effectLst/>
                <a:latin typeface="+mn-lt"/>
                <a:ea typeface="+mn-ea"/>
                <a:cs typeface="+mn-cs"/>
              </a:rPr>
              <a:t>He. </a:t>
            </a:r>
          </a:p>
          <a:p>
            <a:endParaRPr lang="en-GB" sz="120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A ventaja de </a:t>
            </a:r>
            <a:r>
              <a:rPr lang="es-ES_tradnl" sz="1200" b="0" i="0" kern="1200" baseline="30000" dirty="0">
                <a:solidFill>
                  <a:schemeClr val="tx1"/>
                </a:solidFill>
                <a:effectLst/>
                <a:latin typeface="+mn-lt"/>
                <a:ea typeface="+mn-ea"/>
                <a:cs typeface="+mn-cs"/>
              </a:rPr>
              <a:t>10</a:t>
            </a:r>
            <a:r>
              <a:rPr lang="es-ES_tradnl" sz="1200" b="0" i="0" kern="1200" dirty="0">
                <a:solidFill>
                  <a:schemeClr val="tx1"/>
                </a:solidFill>
                <a:effectLst/>
                <a:latin typeface="+mn-lt"/>
                <a:ea typeface="+mn-ea"/>
                <a:cs typeface="+mn-cs"/>
              </a:rPr>
              <a:t>B es que el Q (2,4 MeV) de la reacción del neutrón es mucho </a:t>
            </a:r>
            <a:r>
              <a:rPr lang="es-ES_tradnl" sz="1200" b="0" i="0" kern="1200" dirty="0" smtClean="0">
                <a:solidFill>
                  <a:schemeClr val="tx1"/>
                </a:solidFill>
                <a:effectLst/>
                <a:latin typeface="+mn-lt"/>
                <a:ea typeface="+mn-ea"/>
                <a:cs typeface="+mn-cs"/>
              </a:rPr>
              <a:t>mayor </a:t>
            </a:r>
            <a:r>
              <a:rPr lang="es-ES_tradnl" sz="1200" b="0" i="0" kern="1200" dirty="0">
                <a:solidFill>
                  <a:schemeClr val="tx1"/>
                </a:solidFill>
                <a:effectLst/>
                <a:latin typeface="+mn-lt"/>
                <a:ea typeface="+mn-ea"/>
                <a:cs typeface="+mn-cs"/>
              </a:rPr>
              <a:t>que el Q de la reacción </a:t>
            </a:r>
            <a:r>
              <a:rPr lang="es-ES_tradnl" sz="1200" b="0" i="0" kern="1200" baseline="30000" dirty="0">
                <a:solidFill>
                  <a:schemeClr val="tx1"/>
                </a:solidFill>
                <a:effectLst/>
                <a:latin typeface="+mn-lt"/>
                <a:ea typeface="+mn-ea"/>
                <a:cs typeface="+mn-cs"/>
              </a:rPr>
              <a:t>3</a:t>
            </a:r>
            <a:r>
              <a:rPr lang="es-ES_tradnl" sz="1200" b="0" i="0" kern="1200" dirty="0">
                <a:solidFill>
                  <a:schemeClr val="tx1"/>
                </a:solidFill>
                <a:effectLst/>
                <a:latin typeface="+mn-lt"/>
                <a:ea typeface="+mn-ea"/>
                <a:cs typeface="+mn-cs"/>
              </a:rPr>
              <a:t>He, haciendo más fácil discriminar contra radiación gamma.</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Los detectores BF</a:t>
            </a:r>
            <a:r>
              <a:rPr lang="es-ES_tradnl" sz="1200" b="0" i="0" kern="1200" baseline="-25000" dirty="0">
                <a:solidFill>
                  <a:schemeClr val="tx1"/>
                </a:solidFill>
                <a:effectLst/>
                <a:latin typeface="+mn-lt"/>
                <a:ea typeface="+mn-ea"/>
                <a:cs typeface="+mn-cs"/>
              </a:rPr>
              <a:t>3</a:t>
            </a:r>
            <a:r>
              <a:rPr lang="es-ES_tradnl" sz="1200" b="0" i="0" kern="1200" dirty="0">
                <a:solidFill>
                  <a:schemeClr val="tx1"/>
                </a:solidFill>
                <a:effectLst/>
                <a:latin typeface="+mn-lt"/>
                <a:ea typeface="+mn-ea"/>
                <a:cs typeface="+mn-cs"/>
              </a:rPr>
              <a:t> se pueden utilizar en un campo gamma &lt; 1 Sv/h</a:t>
            </a:r>
            <a:r>
              <a:rPr lang="en-GB" sz="1200" b="0" kern="120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y </a:t>
            </a:r>
            <a:r>
              <a:rPr lang="es-ES_tradnl" sz="1200" b="0" i="0" kern="1200" dirty="0" smtClean="0">
                <a:solidFill>
                  <a:srgbClr val="FF0000"/>
                </a:solidFill>
                <a:effectLst/>
                <a:latin typeface="+mn-lt"/>
                <a:ea typeface="+mn-ea"/>
                <a:cs typeface="+mn-cs"/>
              </a:rPr>
              <a:t>tienen </a:t>
            </a:r>
            <a:r>
              <a:rPr lang="es-ES_tradnl" sz="1200" b="0" i="0" kern="1200" dirty="0" smtClean="0">
                <a:solidFill>
                  <a:schemeClr val="tx1"/>
                </a:solidFill>
                <a:effectLst/>
                <a:latin typeface="+mn-lt"/>
                <a:ea typeface="+mn-ea"/>
                <a:cs typeface="+mn-cs"/>
              </a:rPr>
              <a:t>un </a:t>
            </a:r>
            <a:r>
              <a:rPr lang="es-ES_tradnl" sz="1200" b="0" i="0" kern="1200" dirty="0">
                <a:solidFill>
                  <a:schemeClr val="tx1"/>
                </a:solidFill>
                <a:effectLst/>
                <a:latin typeface="+mn-lt"/>
                <a:ea typeface="+mn-ea"/>
                <a:cs typeface="+mn-cs"/>
              </a:rPr>
              <a:t>tiempo de vida &gt; 10</a:t>
            </a:r>
            <a:r>
              <a:rPr lang="es-ES_tradnl" sz="1200" b="0" i="0" kern="1200" baseline="30000" dirty="0">
                <a:solidFill>
                  <a:schemeClr val="tx1"/>
                </a:solidFill>
                <a:effectLst/>
                <a:latin typeface="+mn-lt"/>
                <a:ea typeface="+mn-ea"/>
                <a:cs typeface="+mn-cs"/>
              </a:rPr>
              <a:t>17</a:t>
            </a:r>
            <a:r>
              <a:rPr lang="es-ES_tradnl" sz="1200" b="0" i="0" kern="1200" dirty="0">
                <a:solidFill>
                  <a:schemeClr val="tx1"/>
                </a:solidFill>
                <a:effectLst/>
                <a:latin typeface="+mn-lt"/>
                <a:ea typeface="+mn-ea"/>
                <a:cs typeface="+mn-cs"/>
              </a:rPr>
              <a:t> n/cm</a:t>
            </a:r>
            <a:r>
              <a:rPr lang="es-ES_tradnl" sz="1200" b="0" i="0" kern="1200" baseline="30000" dirty="0">
                <a:solidFill>
                  <a:schemeClr val="tx1"/>
                </a:solidFill>
                <a:effectLst/>
                <a:latin typeface="+mn-lt"/>
                <a:ea typeface="+mn-ea"/>
                <a:cs typeface="+mn-cs"/>
              </a:rPr>
              <a:t>2</a:t>
            </a:r>
            <a:r>
              <a:rPr lang="es-ES_tradnl" sz="1200" b="0" i="0" kern="1200" dirty="0">
                <a:solidFill>
                  <a:schemeClr val="tx1"/>
                </a:solidFill>
                <a:effectLst/>
                <a:latin typeface="+mn-lt"/>
                <a:ea typeface="+mn-ea"/>
                <a:cs typeface="+mn-cs"/>
              </a:rPr>
              <a:t>. (El tiempo de vida del detector se define como reducción </a:t>
            </a:r>
            <a:r>
              <a:rPr lang="es-ES_tradnl" sz="1200" b="0" i="0" kern="1200" dirty="0" smtClean="0">
                <a:solidFill>
                  <a:schemeClr val="tx1"/>
                </a:solidFill>
                <a:effectLst/>
                <a:latin typeface="+mn-lt"/>
                <a:ea typeface="+mn-ea"/>
                <a:cs typeface="+mn-cs"/>
              </a:rPr>
              <a:t>de </a:t>
            </a:r>
            <a:r>
              <a:rPr lang="es-ES_tradnl" sz="1200" b="0" i="0" kern="1200" dirty="0">
                <a:solidFill>
                  <a:schemeClr val="tx1"/>
                </a:solidFill>
                <a:effectLst/>
                <a:latin typeface="+mn-lt"/>
                <a:ea typeface="+mn-ea"/>
                <a:cs typeface="+mn-cs"/>
              </a:rPr>
              <a:t>10% en la sensibilidad original).</a:t>
            </a:r>
            <a:endParaRPr lang="es-ES_tradnl"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pPr/>
              <a:t>63</a:t>
            </a:fld>
            <a:endParaRPr lang="en-GB"/>
          </a:p>
        </p:txBody>
      </p:sp>
    </p:spTree>
    <p:extLst>
      <p:ext uri="{BB962C8B-B14F-4D97-AF65-F5344CB8AC3E}">
        <p14:creationId xmlns:p14="http://schemas.microsoft.com/office/powerpoint/2010/main" val="6726837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altLang="pt-BR" sz="1200" dirty="0"/>
              <a:t> </a:t>
            </a:r>
            <a:endParaRPr lang="sv-SE" dirty="0"/>
          </a:p>
        </p:txBody>
      </p:sp>
      <p:sp>
        <p:nvSpPr>
          <p:cNvPr id="4" name="Platshållare för bildnummer 3"/>
          <p:cNvSpPr>
            <a:spLocks noGrp="1"/>
          </p:cNvSpPr>
          <p:nvPr>
            <p:ph type="sldNum" sz="quarter" idx="10"/>
          </p:nvPr>
        </p:nvSpPr>
        <p:spPr/>
        <p:txBody>
          <a:bodyPr/>
          <a:lstStyle/>
          <a:p>
            <a:fld id="{54D05437-913A-44E9-9FB7-536385B62583}" type="slidenum">
              <a:rPr lang="en-GB" smtClean="0"/>
              <a:pPr/>
              <a:t>64</a:t>
            </a:fld>
            <a:endParaRPr lang="en-GB"/>
          </a:p>
        </p:txBody>
      </p:sp>
    </p:spTree>
    <p:extLst>
      <p:ext uri="{BB962C8B-B14F-4D97-AF65-F5344CB8AC3E}">
        <p14:creationId xmlns:p14="http://schemas.microsoft.com/office/powerpoint/2010/main" val="23353070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altLang="pt-BR" sz="1200" dirty="0"/>
              <a:t> </a:t>
            </a:r>
            <a:endParaRPr lang="sv-SE" dirty="0"/>
          </a:p>
        </p:txBody>
      </p:sp>
      <p:sp>
        <p:nvSpPr>
          <p:cNvPr id="4" name="Platshållare för bildnummer 3"/>
          <p:cNvSpPr>
            <a:spLocks noGrp="1"/>
          </p:cNvSpPr>
          <p:nvPr>
            <p:ph type="sldNum" sz="quarter" idx="10"/>
          </p:nvPr>
        </p:nvSpPr>
        <p:spPr/>
        <p:txBody>
          <a:bodyPr/>
          <a:lstStyle/>
          <a:p>
            <a:fld id="{54D05437-913A-44E9-9FB7-536385B62583}" type="slidenum">
              <a:rPr lang="en-GB" smtClean="0"/>
              <a:pPr/>
              <a:t>65</a:t>
            </a:fld>
            <a:endParaRPr lang="en-GB"/>
          </a:p>
        </p:txBody>
      </p:sp>
    </p:spTree>
    <p:extLst>
      <p:ext uri="{BB962C8B-B14F-4D97-AF65-F5344CB8AC3E}">
        <p14:creationId xmlns:p14="http://schemas.microsoft.com/office/powerpoint/2010/main" val="233530706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ço Reservado para Imagem de Slide 1"/>
          <p:cNvSpPr>
            <a:spLocks noGrp="1" noRot="1" noChangeAspect="1" noTextEdit="1"/>
          </p:cNvSpPr>
          <p:nvPr>
            <p:ph type="sldImg"/>
          </p:nvPr>
        </p:nvSpPr>
        <p:spPr>
          <a:ln/>
        </p:spPr>
      </p:sp>
      <p:sp>
        <p:nvSpPr>
          <p:cNvPr id="64515" name="Espaço Reservado para Anotações 2"/>
          <p:cNvSpPr>
            <a:spLocks noGrp="1"/>
          </p:cNvSpPr>
          <p:nvPr>
            <p:ph type="body" idx="1"/>
          </p:nvPr>
        </p:nvSpPr>
        <p:spPr>
          <a:noFill/>
        </p:spPr>
        <p:txBody>
          <a:bodyPr/>
          <a:lstStyle/>
          <a:p>
            <a:r>
              <a:rPr lang="es-ES_tradnl" sz="1200" b="0" i="0" kern="1200" dirty="0">
                <a:solidFill>
                  <a:schemeClr val="tx1"/>
                </a:solidFill>
                <a:effectLst/>
                <a:latin typeface="+mn-lt"/>
                <a:ea typeface="+mn-ea"/>
                <a:cs typeface="+mn-cs"/>
              </a:rPr>
              <a:t>Por lo general, se requiere una calibración  anual, y una fuente de Am/Be se podría utilizar como una fuente de referencia de </a:t>
            </a:r>
            <a:r>
              <a:rPr lang="es-ES_tradnl" sz="1200" b="0" i="0" kern="1200" dirty="0" smtClean="0">
                <a:solidFill>
                  <a:schemeClr val="tx1"/>
                </a:solidFill>
                <a:effectLst/>
                <a:latin typeface="+mn-lt"/>
                <a:ea typeface="+mn-ea"/>
                <a:cs typeface="+mn-cs"/>
              </a:rPr>
              <a:t>neutrones.</a:t>
            </a:r>
            <a:endParaRPr lang="es-ES_tradnl" sz="1200" b="0" i="0" kern="1200" dirty="0">
              <a:solidFill>
                <a:schemeClr val="tx1"/>
              </a:solidFill>
              <a:effectLst/>
              <a:latin typeface="+mn-lt"/>
              <a:ea typeface="+mn-ea"/>
              <a:cs typeface="+mn-cs"/>
            </a:endParaRPr>
          </a:p>
          <a:p>
            <a:endParaRPr lang="pt-BR" altLang="en-US" strike="sngStrike" dirty="0"/>
          </a:p>
        </p:txBody>
      </p:sp>
      <p:sp>
        <p:nvSpPr>
          <p:cNvPr id="64516"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1F52C8D3-F7D9-4A02-B414-CC2B150AE0FA}" type="slidenum">
              <a:rPr lang="en-US" altLang="pt-BR" sz="1200" b="0" smtClean="0"/>
              <a:pPr/>
              <a:t>68</a:t>
            </a:fld>
            <a:endParaRPr lang="en-US" altLang="pt-BR" sz="1200" b="0"/>
          </a:p>
        </p:txBody>
      </p:sp>
    </p:spTree>
    <p:extLst>
      <p:ext uri="{BB962C8B-B14F-4D97-AF65-F5344CB8AC3E}">
        <p14:creationId xmlns:p14="http://schemas.microsoft.com/office/powerpoint/2010/main" val="80433541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ço Reservado para Imagem de Slide 1"/>
          <p:cNvSpPr>
            <a:spLocks noGrp="1" noRot="1" noChangeAspect="1" noTextEdit="1"/>
          </p:cNvSpPr>
          <p:nvPr>
            <p:ph type="sldImg"/>
          </p:nvPr>
        </p:nvSpPr>
        <p:spPr>
          <a:ln/>
        </p:spPr>
      </p:sp>
      <p:sp>
        <p:nvSpPr>
          <p:cNvPr id="64515" name="Espaço Reservado para Anotações 2"/>
          <p:cNvSpPr>
            <a:spLocks noGrp="1"/>
          </p:cNvSpPr>
          <p:nvPr>
            <p:ph type="body" idx="1"/>
          </p:nvPr>
        </p:nvSpPr>
        <p:spPr>
          <a:noFill/>
        </p:spPr>
        <p:txBody>
          <a:bodyPr/>
          <a:lstStyle/>
          <a:p>
            <a:endParaRPr lang="pt-BR" altLang="en-US" strike="sngStrike" dirty="0"/>
          </a:p>
        </p:txBody>
      </p:sp>
      <p:sp>
        <p:nvSpPr>
          <p:cNvPr id="64516"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1F52C8D3-F7D9-4A02-B414-CC2B150AE0FA}" type="slidenum">
              <a:rPr lang="en-US" altLang="pt-BR" sz="1200" b="0" smtClean="0"/>
              <a:pPr/>
              <a:t>69</a:t>
            </a:fld>
            <a:endParaRPr lang="en-US" altLang="pt-BR" sz="1200" b="0"/>
          </a:p>
        </p:txBody>
      </p:sp>
    </p:spTree>
    <p:extLst>
      <p:ext uri="{BB962C8B-B14F-4D97-AF65-F5344CB8AC3E}">
        <p14:creationId xmlns:p14="http://schemas.microsoft.com/office/powerpoint/2010/main" val="1545932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ço Reservado para Imagem de Slide 1"/>
          <p:cNvSpPr>
            <a:spLocks noGrp="1" noRot="1" noChangeAspect="1" noTextEdit="1"/>
          </p:cNvSpPr>
          <p:nvPr>
            <p:ph type="sldImg"/>
          </p:nvPr>
        </p:nvSpPr>
        <p:spPr>
          <a:ln/>
        </p:spPr>
      </p:sp>
      <p:sp>
        <p:nvSpPr>
          <p:cNvPr id="64515" name="Espaço Reservado para Anotações 2"/>
          <p:cNvSpPr>
            <a:spLocks noGrp="1"/>
          </p:cNvSpPr>
          <p:nvPr>
            <p:ph type="body" idx="1"/>
          </p:nvPr>
        </p:nvSpPr>
        <p:spPr>
          <a:noFill/>
        </p:spPr>
        <p:txBody>
          <a:bodyPr/>
          <a:lstStyle/>
          <a:p>
            <a:endParaRPr lang="pt-BR" altLang="en-US" strike="sngStrike" dirty="0"/>
          </a:p>
        </p:txBody>
      </p:sp>
      <p:sp>
        <p:nvSpPr>
          <p:cNvPr id="64516"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1F52C8D3-F7D9-4A02-B414-CC2B150AE0FA}" type="slidenum">
              <a:rPr lang="en-US" altLang="pt-BR" sz="1200" b="0" smtClean="0"/>
              <a:pPr/>
              <a:t>70</a:t>
            </a:fld>
            <a:endParaRPr lang="en-US" altLang="pt-BR" sz="1200" b="0"/>
          </a:p>
        </p:txBody>
      </p:sp>
    </p:spTree>
    <p:extLst>
      <p:ext uri="{BB962C8B-B14F-4D97-AF65-F5344CB8AC3E}">
        <p14:creationId xmlns:p14="http://schemas.microsoft.com/office/powerpoint/2010/main" val="15459321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 </a:t>
            </a:r>
          </a:p>
        </p:txBody>
      </p:sp>
      <p:sp>
        <p:nvSpPr>
          <p:cNvPr id="4" name="Slide Number Placeholder 3"/>
          <p:cNvSpPr>
            <a:spLocks noGrp="1"/>
          </p:cNvSpPr>
          <p:nvPr>
            <p:ph type="sldNum" sz="quarter" idx="10"/>
          </p:nvPr>
        </p:nvSpPr>
        <p:spPr/>
        <p:txBody>
          <a:bodyPr/>
          <a:lstStyle/>
          <a:p>
            <a:fld id="{54D05437-913A-44E9-9FB7-536385B62583}" type="slidenum">
              <a:rPr lang="en-GB" smtClean="0"/>
              <a:pPr/>
              <a:t>71</a:t>
            </a:fld>
            <a:endParaRPr lang="en-GB"/>
          </a:p>
        </p:txBody>
      </p:sp>
    </p:spTree>
    <p:extLst>
      <p:ext uri="{BB962C8B-B14F-4D97-AF65-F5344CB8AC3E}">
        <p14:creationId xmlns:p14="http://schemas.microsoft.com/office/powerpoint/2010/main" val="293204024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mn-lt"/>
                <a:ea typeface="+mn-ea"/>
                <a:cs typeface="+mn-cs"/>
              </a:rPr>
              <a:t>Todos los monitores de neutrones sobreestiman la tasa de dosis a las energías intermedias, </a:t>
            </a:r>
            <a:r>
              <a:rPr lang="es-ES_tradnl" sz="1200" b="0" i="0" kern="1200" dirty="0" smtClean="0">
                <a:solidFill>
                  <a:schemeClr val="tx1"/>
                </a:solidFill>
                <a:effectLst/>
                <a:latin typeface="+mn-lt"/>
                <a:ea typeface="+mn-ea"/>
                <a:cs typeface="+mn-cs"/>
              </a:rPr>
              <a:t>de 100 </a:t>
            </a:r>
            <a:r>
              <a:rPr lang="es-ES_tradnl" sz="1200" b="0" i="0" kern="1200" dirty="0">
                <a:solidFill>
                  <a:schemeClr val="tx1"/>
                </a:solidFill>
                <a:effectLst/>
                <a:latin typeface="+mn-lt"/>
                <a:ea typeface="+mn-ea"/>
                <a:cs typeface="+mn-cs"/>
              </a:rPr>
              <a:t>eV a 100 keV, y la mayoría tienen una respuesta que cae significativamente por encima de 2 MeV.</a:t>
            </a:r>
          </a:p>
          <a:p>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r>
              <a:rPr lang="es-ES_tradnl" sz="1200" b="0" i="0" kern="1200" dirty="0">
                <a:solidFill>
                  <a:schemeClr val="tx1"/>
                </a:solidFill>
                <a:effectLst/>
                <a:latin typeface="+mn-lt"/>
                <a:ea typeface="+mn-ea"/>
                <a:cs typeface="+mn-cs"/>
              </a:rPr>
              <a:t>A menos que el espectro sea muy </a:t>
            </a:r>
            <a:r>
              <a:rPr lang="es-ES_tradnl" sz="1200" b="0" i="0" kern="1200" dirty="0" smtClean="0">
                <a:solidFill>
                  <a:schemeClr val="tx1"/>
                </a:solidFill>
                <a:effectLst/>
                <a:latin typeface="+mn-lt"/>
                <a:ea typeface="+mn-ea"/>
                <a:cs typeface="+mn-cs"/>
              </a:rPr>
              <a:t>conocido, </a:t>
            </a:r>
            <a:r>
              <a:rPr lang="es-ES_tradnl" sz="1200" b="0" i="0" kern="1200" dirty="0">
                <a:solidFill>
                  <a:schemeClr val="tx1"/>
                </a:solidFill>
                <a:effectLst/>
                <a:latin typeface="+mn-lt"/>
                <a:ea typeface="+mn-ea"/>
                <a:cs typeface="+mn-cs"/>
              </a:rPr>
              <a:t>la mayoría de los instrumentos responden razonablemente bien al espectro de neutrones del lugar de trabajo y la medida se puede utilizar sin corrección.</a:t>
            </a:r>
          </a:p>
          <a:p>
            <a:endParaRPr lang="es-ES_tradnl" sz="1200" kern="1200" dirty="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Si </a:t>
            </a:r>
            <a:r>
              <a:rPr lang="es-ES_tradnl" sz="1200" b="0" i="0" kern="1200" dirty="0">
                <a:solidFill>
                  <a:schemeClr val="tx1"/>
                </a:solidFill>
                <a:effectLst/>
                <a:latin typeface="+mn-lt"/>
                <a:ea typeface="+mn-ea"/>
                <a:cs typeface="+mn-cs"/>
              </a:rPr>
              <a:t>el H*(10)/h está </a:t>
            </a:r>
            <a:r>
              <a:rPr lang="es-ES_tradnl" sz="1200" b="0" i="0" kern="1200" dirty="0" smtClean="0">
                <a:solidFill>
                  <a:schemeClr val="tx1"/>
                </a:solidFill>
                <a:effectLst/>
                <a:latin typeface="+mn-lt"/>
                <a:ea typeface="+mn-ea"/>
                <a:cs typeface="+mn-cs"/>
              </a:rPr>
              <a:t>sobreestimado </a:t>
            </a:r>
            <a:r>
              <a:rPr lang="es-ES_tradnl" sz="1200" b="0" i="0" kern="1200" dirty="0">
                <a:solidFill>
                  <a:schemeClr val="tx1"/>
                </a:solidFill>
                <a:effectLst/>
                <a:latin typeface="+mn-lt"/>
                <a:ea typeface="+mn-ea"/>
                <a:cs typeface="+mn-cs"/>
              </a:rPr>
              <a:t>esto es aceptable pues la </a:t>
            </a:r>
            <a:r>
              <a:rPr lang="es-ES_tradnl" sz="1200" b="0" i="0" kern="1200" dirty="0" smtClean="0">
                <a:solidFill>
                  <a:schemeClr val="tx1"/>
                </a:solidFill>
                <a:effectLst/>
                <a:latin typeface="+mn-lt"/>
                <a:ea typeface="+mn-ea"/>
                <a:cs typeface="+mn-cs"/>
              </a:rPr>
              <a:t>sobreestimación es un aspecto positivo </a:t>
            </a:r>
            <a:r>
              <a:rPr lang="es-ES_tradnl" sz="1200" b="0" i="0" kern="1200" dirty="0">
                <a:solidFill>
                  <a:schemeClr val="tx1"/>
                </a:solidFill>
                <a:effectLst/>
                <a:latin typeface="+mn-lt"/>
                <a:ea typeface="+mn-ea"/>
                <a:cs typeface="+mn-cs"/>
              </a:rPr>
              <a:t>de la protección contra radiación.</a:t>
            </a:r>
            <a:endParaRPr lang="en-GB" dirty="0"/>
          </a:p>
        </p:txBody>
      </p:sp>
      <p:sp>
        <p:nvSpPr>
          <p:cNvPr id="4" name="Slide Number Placeholder 3"/>
          <p:cNvSpPr>
            <a:spLocks noGrp="1"/>
          </p:cNvSpPr>
          <p:nvPr>
            <p:ph type="sldNum" sz="quarter" idx="10"/>
          </p:nvPr>
        </p:nvSpPr>
        <p:spPr/>
        <p:txBody>
          <a:bodyPr/>
          <a:lstStyle/>
          <a:p>
            <a:fld id="{54D05437-913A-44E9-9FB7-536385B62583}" type="slidenum">
              <a:rPr lang="en-GB" smtClean="0"/>
              <a:pPr/>
              <a:t>73</a:t>
            </a:fld>
            <a:endParaRPr lang="en-GB"/>
          </a:p>
        </p:txBody>
      </p:sp>
    </p:spTree>
    <p:extLst>
      <p:ext uri="{BB962C8B-B14F-4D97-AF65-F5344CB8AC3E}">
        <p14:creationId xmlns:p14="http://schemas.microsoft.com/office/powerpoint/2010/main" val="823591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10"/>
          </p:nvPr>
        </p:nvSpPr>
        <p:spPr/>
        <p:txBody>
          <a:bodyPr/>
          <a:lstStyle/>
          <a:p>
            <a:fld id="{54D05437-913A-44E9-9FB7-536385B62583}" type="slidenum">
              <a:rPr lang="en-GB" smtClean="0"/>
              <a:pPr/>
              <a:t>6</a:t>
            </a:fld>
            <a:endParaRPr lang="en-GB" dirty="0"/>
          </a:p>
        </p:txBody>
      </p:sp>
    </p:spTree>
    <p:extLst>
      <p:ext uri="{BB962C8B-B14F-4D97-AF65-F5344CB8AC3E}">
        <p14:creationId xmlns:p14="http://schemas.microsoft.com/office/powerpoint/2010/main" val="2258948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1" kern="1200" noProof="0" dirty="0">
                <a:solidFill>
                  <a:schemeClr val="tx1"/>
                </a:solidFill>
                <a:effectLst/>
                <a:latin typeface="+mn-lt"/>
                <a:ea typeface="+mn-ea"/>
                <a:cs typeface="+mn-cs"/>
              </a:rPr>
              <a:t>El vector radiológico.</a:t>
            </a:r>
          </a:p>
          <a:p>
            <a:endParaRPr lang="es-ES_tradnl" sz="1200" kern="1200" noProof="0" dirty="0">
              <a:solidFill>
                <a:schemeClr val="tx1"/>
              </a:solidFill>
              <a:effectLst/>
              <a:latin typeface="+mn-lt"/>
              <a:ea typeface="+mn-ea"/>
              <a:cs typeface="+mn-cs"/>
            </a:endParaRPr>
          </a:p>
          <a:p>
            <a:pPr algn="just"/>
            <a:r>
              <a:rPr lang="es-ES_tradnl" sz="1200" noProof="0" dirty="0"/>
              <a:t>La mayoría de las instalaciones </a:t>
            </a:r>
            <a:r>
              <a:rPr lang="es-ES_tradnl" sz="1200" b="0" noProof="0" dirty="0"/>
              <a:t>manipulan más de un </a:t>
            </a:r>
            <a:r>
              <a:rPr lang="es-ES_tradnl" sz="1200" b="0" noProof="0" dirty="0" err="1" smtClean="0"/>
              <a:t>radion</a:t>
            </a:r>
            <a:r>
              <a:rPr lang="es-ES_tradnl" sz="1200" b="0" noProof="0" dirty="0" err="1" smtClean="0">
                <a:solidFill>
                  <a:srgbClr val="FF0000"/>
                </a:solidFill>
              </a:rPr>
              <a:t>ucleido</a:t>
            </a:r>
            <a:r>
              <a:rPr lang="es-ES_tradnl" sz="1200" b="0" noProof="0" dirty="0" smtClean="0"/>
              <a:t>. </a:t>
            </a:r>
            <a:endParaRPr lang="es-ES_tradnl" sz="1200" b="0" noProof="0" dirty="0"/>
          </a:p>
          <a:p>
            <a:pPr algn="just"/>
            <a:endParaRPr lang="es-ES_tradnl" sz="1200" b="0" noProof="0" dirty="0"/>
          </a:p>
          <a:p>
            <a:pPr algn="just"/>
            <a:r>
              <a:rPr lang="es-ES_tradnl" sz="1200" b="0" noProof="0" dirty="0"/>
              <a:t>Para calcular la dosis debida a la contaminación superficial o a la contaminación del aire, se debe conocer la lista de </a:t>
            </a:r>
            <a:r>
              <a:rPr lang="es-ES_tradnl" sz="1200" b="0" noProof="0" dirty="0" err="1" smtClean="0"/>
              <a:t>radionucleidos</a:t>
            </a:r>
            <a:r>
              <a:rPr lang="es-ES_tradnl" sz="1200" b="0" noProof="0" dirty="0" smtClean="0"/>
              <a:t> </a:t>
            </a:r>
            <a:r>
              <a:rPr lang="es-ES_tradnl" sz="1200" b="0" noProof="0" dirty="0"/>
              <a:t>en </a:t>
            </a:r>
            <a:r>
              <a:rPr lang="es-ES_tradnl" sz="1200" b="0" noProof="0" dirty="0" smtClean="0"/>
              <a:t>la </a:t>
            </a:r>
            <a:r>
              <a:rPr lang="es-ES_tradnl" sz="1200" b="0" noProof="0" dirty="0"/>
              <a:t>instalación y sus actividades relativas</a:t>
            </a:r>
          </a:p>
          <a:p>
            <a:pPr algn="just"/>
            <a:endParaRPr lang="es-ES_tradnl" sz="1200" b="0" noProof="0" dirty="0"/>
          </a:p>
          <a:p>
            <a:pPr algn="just"/>
            <a:r>
              <a:rPr lang="es-ES_tradnl" sz="1200" b="0" noProof="0" dirty="0"/>
              <a:t>La mezcla de </a:t>
            </a:r>
            <a:r>
              <a:rPr lang="es-ES_tradnl" sz="1200" b="0" noProof="0" dirty="0" err="1" smtClean="0"/>
              <a:t>radionucleidos</a:t>
            </a:r>
            <a:r>
              <a:rPr lang="es-ES_tradnl" sz="1200" b="0" noProof="0" dirty="0" smtClean="0"/>
              <a:t> </a:t>
            </a:r>
            <a:r>
              <a:rPr lang="es-ES_tradnl" sz="1200" b="0" noProof="0" dirty="0"/>
              <a:t>también se conoce como el vector de </a:t>
            </a:r>
            <a:r>
              <a:rPr lang="es-ES_tradnl" sz="1200" b="0" noProof="0" dirty="0" err="1" smtClean="0"/>
              <a:t>radionucleidos</a:t>
            </a:r>
            <a:r>
              <a:rPr lang="es-ES_tradnl" sz="1200" b="0" noProof="0" dirty="0" smtClean="0"/>
              <a:t>.</a:t>
            </a:r>
            <a:endParaRPr lang="es-ES_tradnl" sz="1200" b="0" noProof="0" dirty="0"/>
          </a:p>
          <a:p>
            <a:pPr algn="just"/>
            <a:endParaRPr lang="es-ES_tradnl" sz="1200" noProof="0" dirty="0"/>
          </a:p>
          <a:p>
            <a:pPr algn="just"/>
            <a:r>
              <a:rPr lang="es-ES_tradnl" sz="1200" noProof="0" dirty="0"/>
              <a:t>Se utiliza el vector para ayudar a identificar los requisitos de la monitorización radiológica del lugar de trabajo y la interpretación de los resultados. El vector puede determinarse a partir de las siguientes fuentes de información:</a:t>
            </a:r>
          </a:p>
          <a:p>
            <a:pPr marL="0" indent="0" algn="just">
              <a:buNone/>
            </a:pPr>
            <a:endParaRPr lang="es-ES_tradnl" sz="1200" noProof="0" dirty="0"/>
          </a:p>
          <a:p>
            <a:pPr marL="171450" indent="-171450" algn="just">
              <a:buFont typeface="Arial" panose="020B0604020202020204" pitchFamily="34" charset="0"/>
              <a:buChar char="•"/>
            </a:pPr>
            <a:r>
              <a:rPr lang="es-ES_tradnl" sz="1200" noProof="0" dirty="0"/>
              <a:t>Cálculos basados en software;</a:t>
            </a:r>
          </a:p>
          <a:p>
            <a:pPr marL="171450" indent="-171450" algn="just">
              <a:buFont typeface="Arial" panose="020B0604020202020204" pitchFamily="34" charset="0"/>
              <a:buChar char="•"/>
            </a:pPr>
            <a:r>
              <a:rPr lang="es-ES_tradnl" sz="1200" noProof="0" dirty="0"/>
              <a:t>Historial operacional de la instalación;</a:t>
            </a:r>
          </a:p>
          <a:p>
            <a:pPr marL="171450" indent="-171450" algn="just">
              <a:buFont typeface="Arial" panose="020B0604020202020204" pitchFamily="34" charset="0"/>
              <a:buChar char="•"/>
            </a:pPr>
            <a:r>
              <a:rPr lang="es-ES_tradnl" sz="1200" noProof="0" dirty="0"/>
              <a:t>Análisis </a:t>
            </a:r>
            <a:r>
              <a:rPr lang="es-ES_tradnl" sz="1200" noProof="0" dirty="0" err="1"/>
              <a:t>radioquímico</a:t>
            </a:r>
            <a:r>
              <a:rPr lang="es-ES_tradnl" sz="1200" noProof="0" dirty="0"/>
              <a:t> del material radiactivo;</a:t>
            </a:r>
          </a:p>
          <a:p>
            <a:pPr marL="171450" indent="-171450" algn="just">
              <a:buFont typeface="Arial" panose="020B0604020202020204" pitchFamily="34" charset="0"/>
              <a:buChar char="•"/>
            </a:pPr>
            <a:r>
              <a:rPr lang="es-ES_tradnl" sz="1200" noProof="0" dirty="0"/>
              <a:t>Evaluación previa de la seguridad radiológica;</a:t>
            </a:r>
          </a:p>
          <a:p>
            <a:pPr marL="171450" indent="-171450" algn="just">
              <a:buFont typeface="Arial" panose="020B0604020202020204" pitchFamily="34" charset="0"/>
              <a:buChar char="•"/>
            </a:pPr>
            <a:r>
              <a:rPr lang="es-ES_tradnl" sz="1200" noProof="0" dirty="0"/>
              <a:t>Una combinación de las posibilidades anteriormente descritas.</a:t>
            </a:r>
            <a:endParaRPr lang="es-ES_tradnl" altLang="en-US" sz="1400" noProof="0" dirty="0"/>
          </a:p>
          <a:p>
            <a:pPr algn="just"/>
            <a:endParaRPr lang="es-ES_tradnl" sz="1200" kern="1200" noProof="0" dirty="0">
              <a:solidFill>
                <a:schemeClr val="tx1"/>
              </a:solidFill>
              <a:effectLst/>
              <a:latin typeface="+mn-lt"/>
              <a:ea typeface="+mn-ea"/>
              <a:cs typeface="+mn-cs"/>
            </a:endParaRPr>
          </a:p>
          <a:p>
            <a:pPr algn="just"/>
            <a:r>
              <a:rPr lang="es-ES_tradnl" sz="1200" b="0" i="0" kern="1200" noProof="0" dirty="0">
                <a:solidFill>
                  <a:schemeClr val="tx1"/>
                </a:solidFill>
                <a:effectLst/>
                <a:latin typeface="+mn-lt"/>
                <a:ea typeface="+mn-ea"/>
                <a:cs typeface="+mn-cs"/>
              </a:rPr>
              <a:t>En los reactores nucleares, el vector incluirá: </a:t>
            </a:r>
            <a:r>
              <a:rPr lang="es-ES_tradnl" sz="1200" kern="1200" noProof="0" dirty="0">
                <a:solidFill>
                  <a:schemeClr val="tx1"/>
                </a:solidFill>
                <a:effectLst/>
                <a:latin typeface="+mn-lt"/>
                <a:ea typeface="+mn-ea"/>
                <a:cs typeface="+mn-cs"/>
              </a:rPr>
              <a:t> </a:t>
            </a:r>
            <a:r>
              <a:rPr lang="es-ES_tradnl" sz="1200" kern="1200" baseline="30000" noProof="0" dirty="0">
                <a:solidFill>
                  <a:schemeClr val="tx1"/>
                </a:solidFill>
                <a:effectLst/>
                <a:latin typeface="+mn-lt"/>
                <a:ea typeface="+mn-ea"/>
                <a:cs typeface="+mn-cs"/>
              </a:rPr>
              <a:t>90</a:t>
            </a:r>
            <a:r>
              <a:rPr lang="es-ES_tradnl" sz="1200" kern="1200" noProof="0" dirty="0">
                <a:solidFill>
                  <a:schemeClr val="tx1"/>
                </a:solidFill>
                <a:effectLst/>
                <a:latin typeface="+mn-lt"/>
                <a:ea typeface="+mn-ea"/>
                <a:cs typeface="+mn-cs"/>
              </a:rPr>
              <a:t>Sr, </a:t>
            </a:r>
            <a:r>
              <a:rPr lang="es-ES_tradnl" sz="1200" kern="1200" baseline="30000" noProof="0" dirty="0">
                <a:solidFill>
                  <a:schemeClr val="tx1"/>
                </a:solidFill>
                <a:effectLst/>
                <a:latin typeface="+mn-lt"/>
                <a:ea typeface="+mn-ea"/>
                <a:cs typeface="+mn-cs"/>
              </a:rPr>
              <a:t>90</a:t>
            </a:r>
            <a:r>
              <a:rPr lang="es-ES_tradnl" sz="1200" kern="1200" noProof="0" dirty="0">
                <a:solidFill>
                  <a:schemeClr val="tx1"/>
                </a:solidFill>
                <a:effectLst/>
                <a:latin typeface="+mn-lt"/>
                <a:ea typeface="+mn-ea"/>
                <a:cs typeface="+mn-cs"/>
              </a:rPr>
              <a:t>Y, </a:t>
            </a:r>
            <a:r>
              <a:rPr lang="es-ES_tradnl" sz="1200" kern="1200" baseline="30000" noProof="0" dirty="0">
                <a:solidFill>
                  <a:schemeClr val="tx1"/>
                </a:solidFill>
                <a:effectLst/>
                <a:latin typeface="+mn-lt"/>
                <a:ea typeface="+mn-ea"/>
                <a:cs typeface="+mn-cs"/>
              </a:rPr>
              <a:t>85</a:t>
            </a:r>
            <a:r>
              <a:rPr lang="es-ES_tradnl" sz="1200" kern="1200" noProof="0" dirty="0">
                <a:solidFill>
                  <a:schemeClr val="tx1"/>
                </a:solidFill>
                <a:effectLst/>
                <a:latin typeface="+mn-lt"/>
                <a:ea typeface="+mn-ea"/>
                <a:cs typeface="+mn-cs"/>
              </a:rPr>
              <a:t>Kr, </a:t>
            </a:r>
            <a:r>
              <a:rPr lang="es-ES_tradnl" sz="1200" kern="1200" baseline="30000" noProof="0" dirty="0">
                <a:solidFill>
                  <a:schemeClr val="tx1"/>
                </a:solidFill>
                <a:effectLst/>
                <a:latin typeface="+mn-lt"/>
                <a:ea typeface="+mn-ea"/>
                <a:cs typeface="+mn-cs"/>
              </a:rPr>
              <a:t>137</a:t>
            </a:r>
            <a:r>
              <a:rPr lang="es-ES_tradnl" sz="1200" kern="1200" noProof="0" dirty="0">
                <a:solidFill>
                  <a:schemeClr val="tx1"/>
                </a:solidFill>
                <a:effectLst/>
                <a:latin typeface="+mn-lt"/>
                <a:ea typeface="+mn-ea"/>
                <a:cs typeface="+mn-cs"/>
              </a:rPr>
              <a:t>Cs, </a:t>
            </a:r>
            <a:r>
              <a:rPr lang="es-ES_tradnl" sz="1200" kern="1200" baseline="30000" noProof="0" dirty="0">
                <a:solidFill>
                  <a:schemeClr val="tx1"/>
                </a:solidFill>
                <a:effectLst/>
                <a:latin typeface="+mn-lt"/>
                <a:ea typeface="+mn-ea"/>
                <a:cs typeface="+mn-cs"/>
              </a:rPr>
              <a:t>60</a:t>
            </a:r>
            <a:r>
              <a:rPr lang="es-ES_tradnl" sz="1200" kern="1200" noProof="0" dirty="0">
                <a:solidFill>
                  <a:schemeClr val="tx1"/>
                </a:solidFill>
                <a:effectLst/>
                <a:latin typeface="+mn-lt"/>
                <a:ea typeface="+mn-ea"/>
                <a:cs typeface="+mn-cs"/>
              </a:rPr>
              <a:t>Co</a:t>
            </a:r>
            <a:r>
              <a:rPr lang="es-ES_tradnl" sz="1200" kern="1200" baseline="0" noProof="0" dirty="0">
                <a:solidFill>
                  <a:schemeClr val="tx1"/>
                </a:solidFill>
                <a:effectLst/>
                <a:latin typeface="+mn-lt"/>
                <a:ea typeface="+mn-ea"/>
                <a:cs typeface="+mn-cs"/>
              </a:rPr>
              <a:t> </a:t>
            </a:r>
            <a:r>
              <a:rPr lang="es-ES_tradnl" sz="1200" b="0" i="0" kern="1200" baseline="0" noProof="0" dirty="0">
                <a:solidFill>
                  <a:schemeClr val="tx1"/>
                </a:solidFill>
                <a:effectLst/>
                <a:latin typeface="+mn-lt"/>
                <a:ea typeface="+mn-ea"/>
                <a:cs typeface="+mn-cs"/>
              </a:rPr>
              <a:t>y</a:t>
            </a:r>
            <a:r>
              <a:rPr lang="es-ES_tradnl" sz="1200" b="0" i="0" kern="1200" noProof="0" dirty="0">
                <a:solidFill>
                  <a:schemeClr val="tx1"/>
                </a:solidFill>
                <a:effectLst/>
                <a:latin typeface="+mn-lt"/>
                <a:ea typeface="+mn-ea"/>
                <a:cs typeface="+mn-cs"/>
              </a:rPr>
              <a:t> tritio en reactores de agua pesada.</a:t>
            </a:r>
            <a:endParaRPr lang="es-ES_tradnl" sz="1200" kern="1200" noProof="0" dirty="0">
              <a:solidFill>
                <a:schemeClr val="tx1"/>
              </a:solidFill>
              <a:effectLst/>
              <a:latin typeface="+mn-lt"/>
              <a:ea typeface="+mn-ea"/>
              <a:cs typeface="+mn-cs"/>
            </a:endParaRPr>
          </a:p>
          <a:p>
            <a:pPr lvl="0" hangingPunct="0"/>
            <a:r>
              <a:rPr lang="es-ES_tradnl" sz="1200" b="0" i="0" kern="1200" noProof="0" dirty="0">
                <a:solidFill>
                  <a:schemeClr val="tx1"/>
                </a:solidFill>
                <a:effectLst/>
                <a:latin typeface="+mn-lt"/>
                <a:ea typeface="+mn-ea"/>
                <a:cs typeface="+mn-cs"/>
              </a:rPr>
              <a:t>En hospitales e centros de investigación: </a:t>
            </a:r>
            <a:r>
              <a:rPr lang="es-ES_tradnl" sz="1200" b="0" i="0" kern="1200" baseline="30000" noProof="0" dirty="0">
                <a:solidFill>
                  <a:schemeClr val="tx1"/>
                </a:solidFill>
                <a:effectLst/>
                <a:latin typeface="+mn-lt"/>
                <a:ea typeface="+mn-ea"/>
                <a:cs typeface="+mn-cs"/>
              </a:rPr>
              <a:t>32</a:t>
            </a:r>
            <a:r>
              <a:rPr lang="es-ES_tradnl" sz="1200" kern="1200" noProof="0" dirty="0">
                <a:solidFill>
                  <a:schemeClr val="tx1"/>
                </a:solidFill>
                <a:effectLst/>
                <a:latin typeface="+mn-lt"/>
                <a:ea typeface="+mn-ea"/>
                <a:cs typeface="+mn-cs"/>
              </a:rPr>
              <a:t>P, </a:t>
            </a:r>
            <a:r>
              <a:rPr lang="es-ES_tradnl" sz="1200" kern="1200" baseline="30000" noProof="0" dirty="0">
                <a:solidFill>
                  <a:schemeClr val="tx1"/>
                </a:solidFill>
                <a:effectLst/>
                <a:latin typeface="+mn-lt"/>
                <a:ea typeface="+mn-ea"/>
                <a:cs typeface="+mn-cs"/>
              </a:rPr>
              <a:t>90</a:t>
            </a:r>
            <a:r>
              <a:rPr lang="es-ES_tradnl" sz="1200" kern="1200" noProof="0" dirty="0">
                <a:solidFill>
                  <a:schemeClr val="tx1"/>
                </a:solidFill>
                <a:effectLst/>
                <a:latin typeface="+mn-lt"/>
                <a:ea typeface="+mn-ea"/>
                <a:cs typeface="+mn-cs"/>
              </a:rPr>
              <a:t>Y and  </a:t>
            </a:r>
            <a:r>
              <a:rPr lang="es-ES_tradnl" sz="1200" kern="1200" baseline="30000" noProof="0" dirty="0">
                <a:solidFill>
                  <a:schemeClr val="tx1"/>
                </a:solidFill>
                <a:effectLst/>
                <a:latin typeface="+mn-lt"/>
                <a:ea typeface="+mn-ea"/>
                <a:cs typeface="+mn-cs"/>
              </a:rPr>
              <a:t>35</a:t>
            </a:r>
            <a:r>
              <a:rPr lang="es-ES_tradnl" sz="1200" kern="1200" noProof="0" dirty="0">
                <a:solidFill>
                  <a:schemeClr val="tx1"/>
                </a:solidFill>
                <a:effectLst/>
                <a:latin typeface="+mn-lt"/>
                <a:ea typeface="+mn-ea"/>
                <a:cs typeface="+mn-cs"/>
              </a:rPr>
              <a:t>S.</a:t>
            </a:r>
          </a:p>
          <a:p>
            <a:endParaRPr lang="es-ES_tradnl" noProof="0" dirty="0"/>
          </a:p>
        </p:txBody>
      </p:sp>
      <p:sp>
        <p:nvSpPr>
          <p:cNvPr id="4" name="Slide Number Placeholder 3"/>
          <p:cNvSpPr>
            <a:spLocks noGrp="1"/>
          </p:cNvSpPr>
          <p:nvPr>
            <p:ph type="sldNum" sz="quarter" idx="10"/>
          </p:nvPr>
        </p:nvSpPr>
        <p:spPr/>
        <p:txBody>
          <a:bodyPr/>
          <a:lstStyle/>
          <a:p>
            <a:fld id="{54D05437-913A-44E9-9FB7-536385B62583}" type="slidenum">
              <a:rPr lang="en-GB" smtClean="0"/>
              <a:pPr/>
              <a:t>7</a:t>
            </a:fld>
            <a:endParaRPr lang="en-GB" dirty="0"/>
          </a:p>
        </p:txBody>
      </p:sp>
    </p:spTree>
    <p:extLst>
      <p:ext uri="{BB962C8B-B14F-4D97-AF65-F5344CB8AC3E}">
        <p14:creationId xmlns:p14="http://schemas.microsoft.com/office/powerpoint/2010/main" val="3101005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pPr/>
              <a:t>8</a:t>
            </a:fld>
            <a:endParaRPr lang="en-GB" dirty="0"/>
          </a:p>
        </p:txBody>
      </p:sp>
    </p:spTree>
    <p:extLst>
      <p:ext uri="{BB962C8B-B14F-4D97-AF65-F5344CB8AC3E}">
        <p14:creationId xmlns:p14="http://schemas.microsoft.com/office/powerpoint/2010/main" val="3101005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4D05437-913A-44E9-9FB7-536385B62583}" type="slidenum">
              <a:rPr lang="en-GB" smtClean="0"/>
              <a:pPr/>
              <a:t>10</a:t>
            </a:fld>
            <a:endParaRPr lang="en-GB" dirty="0"/>
          </a:p>
        </p:txBody>
      </p:sp>
    </p:spTree>
    <p:extLst>
      <p:ext uri="{BB962C8B-B14F-4D97-AF65-F5344CB8AC3E}">
        <p14:creationId xmlns:p14="http://schemas.microsoft.com/office/powerpoint/2010/main" val="2760135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dirty="0"/>
              <a:t>Bremsstrahlung - </a:t>
            </a:r>
            <a:r>
              <a:rPr lang="es-ES" sz="1200" b="0" i="0" kern="1200" dirty="0">
                <a:solidFill>
                  <a:schemeClr val="tx1"/>
                </a:solidFill>
                <a:effectLst/>
                <a:latin typeface="+mn-lt"/>
                <a:ea typeface="+mn-ea"/>
                <a:cs typeface="+mn-cs"/>
              </a:rPr>
              <a:t>Radiación de frenado</a:t>
            </a:r>
            <a:r>
              <a:rPr lang="es-ES_tradnl" sz="1200" dirty="0"/>
              <a:t>:</a:t>
            </a:r>
            <a:r>
              <a:rPr lang="en-GB" dirty="0"/>
              <a:t> https://es.wikipedia.org/wiki/Radiaci%C3%B3n_de_frenado</a:t>
            </a:r>
          </a:p>
        </p:txBody>
      </p:sp>
      <p:sp>
        <p:nvSpPr>
          <p:cNvPr id="4" name="Slide Number Placeholder 3"/>
          <p:cNvSpPr>
            <a:spLocks noGrp="1"/>
          </p:cNvSpPr>
          <p:nvPr>
            <p:ph type="sldNum" sz="quarter" idx="10"/>
          </p:nvPr>
        </p:nvSpPr>
        <p:spPr/>
        <p:txBody>
          <a:bodyPr/>
          <a:lstStyle/>
          <a:p>
            <a:fld id="{54D05437-913A-44E9-9FB7-536385B62583}" type="slidenum">
              <a:rPr lang="en-GB" smtClean="0"/>
              <a:pPr/>
              <a:t>11</a:t>
            </a:fld>
            <a:endParaRPr lang="en-GB" dirty="0"/>
          </a:p>
        </p:txBody>
      </p:sp>
    </p:spTree>
    <p:extLst>
      <p:ext uri="{BB962C8B-B14F-4D97-AF65-F5344CB8AC3E}">
        <p14:creationId xmlns:p14="http://schemas.microsoft.com/office/powerpoint/2010/main" val="27601350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5" name="Text Box 9"/>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a:solidFill>
                  <a:srgbClr val="FFFFFF"/>
                </a:solidFill>
                <a:latin typeface="Arial" charset="0"/>
              </a:rPr>
              <a:t>IAEA</a:t>
            </a:r>
          </a:p>
          <a:p>
            <a:pPr algn="ctr">
              <a:spcBef>
                <a:spcPct val="50000"/>
              </a:spcBef>
            </a:pPr>
            <a:r>
              <a:rPr lang="en-US" sz="900" b="1">
                <a:solidFill>
                  <a:srgbClr val="FFFFFF"/>
                </a:solidFill>
                <a:latin typeface="Arial" charset="0"/>
              </a:rPr>
              <a:t>International Atomic Energy Agency</a:t>
            </a:r>
          </a:p>
        </p:txBody>
      </p:sp>
      <p:pic>
        <p:nvPicPr>
          <p:cNvPr id="4106" name="Picture 10" descr="\\pc26995\Projects\ICS\ICS.VB6\ICSUI\Graphics\IAEAlogo_Black.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black">
          <a:xfrm>
            <a:off x="4114800" y="5105400"/>
            <a:ext cx="105092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pic>
        <p:nvPicPr>
          <p:cNvPr id="4104" name="Picture 8" descr="title_logo_bglight.jpg                                         00056D31Macintosh HD                   B746CC0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4099" name="Rectangle 3"/>
          <p:cNvSpPr>
            <a:spLocks noGrp="1" noChangeArrowheads="1"/>
          </p:cNvSpPr>
          <p:nvPr>
            <p:ph type="ctrTitle"/>
          </p:nvPr>
        </p:nvSpPr>
        <p:spPr bwMode="gray">
          <a:xfrm>
            <a:off x="0" y="1000125"/>
            <a:ext cx="9144000" cy="1771650"/>
          </a:xfrm>
        </p:spPr>
        <p:txBody>
          <a:bodyPr/>
          <a:lstStyle>
            <a:lvl1pPr algn="ctr">
              <a:defRPr/>
            </a:lvl1pPr>
          </a:lstStyle>
          <a:p>
            <a:pPr lvl="0"/>
            <a:r>
              <a:rPr lang="en-US" noProof="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US" noProof="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2C3BACF-D3F2-4680-8A83-F235EF9DE0FB}" type="slidenum">
              <a:rPr lang="en-US"/>
              <a:pPr/>
              <a:t>‹nº›</a:t>
            </a:fld>
            <a:endParaRPr lang="en-US"/>
          </a:p>
        </p:txBody>
      </p:sp>
    </p:spTree>
    <p:extLst>
      <p:ext uri="{BB962C8B-B14F-4D97-AF65-F5344CB8AC3E}">
        <p14:creationId xmlns:p14="http://schemas.microsoft.com/office/powerpoint/2010/main" val="4180070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47EFD44-B94C-4C57-AE01-A4B8882DABE8}" type="slidenum">
              <a:rPr lang="en-US"/>
              <a:pPr/>
              <a:t>‹nº›</a:t>
            </a:fld>
            <a:endParaRPr lang="en-US"/>
          </a:p>
        </p:txBody>
      </p:sp>
    </p:spTree>
    <p:extLst>
      <p:ext uri="{BB962C8B-B14F-4D97-AF65-F5344CB8AC3E}">
        <p14:creationId xmlns:p14="http://schemas.microsoft.com/office/powerpoint/2010/main" val="3382451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268288" y="0"/>
            <a:ext cx="8604250" cy="1295400"/>
          </a:xfrm>
        </p:spPr>
        <p:txBody>
          <a:bodyPr/>
          <a:lstStyle/>
          <a:p>
            <a:r>
              <a:rPr lang="pt-BR"/>
              <a:t>Clique para editar o título mestre</a:t>
            </a:r>
          </a:p>
        </p:txBody>
      </p:sp>
      <p:sp>
        <p:nvSpPr>
          <p:cNvPr id="3" name="Espaço Reservado para Texto 2"/>
          <p:cNvSpPr>
            <a:spLocks noGrp="1"/>
          </p:cNvSpPr>
          <p:nvPr>
            <p:ph type="body" sz="half" idx="1"/>
          </p:nvPr>
        </p:nvSpPr>
        <p:spPr>
          <a:xfrm>
            <a:off x="268288" y="1412875"/>
            <a:ext cx="4225925" cy="4775200"/>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6613" y="1412875"/>
            <a:ext cx="4225925" cy="4775200"/>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Rectangle 58"/>
          <p:cNvSpPr>
            <a:spLocks noGrp="1" noChangeArrowheads="1"/>
          </p:cNvSpPr>
          <p:nvPr>
            <p:ph type="dt" sz="half" idx="10"/>
          </p:nvPr>
        </p:nvSpPr>
        <p:spPr>
          <a:ln/>
        </p:spPr>
        <p:txBody>
          <a:bodyPr/>
          <a:lstStyle>
            <a:lvl1pPr>
              <a:defRPr/>
            </a:lvl1pPr>
          </a:lstStyle>
          <a:p>
            <a:pPr>
              <a:defRPr/>
            </a:pPr>
            <a:endParaRPr lang="en-GB" altLang="pt-BR"/>
          </a:p>
        </p:txBody>
      </p:sp>
      <p:sp>
        <p:nvSpPr>
          <p:cNvPr id="6" name="Rectangle 59"/>
          <p:cNvSpPr>
            <a:spLocks noGrp="1" noChangeArrowheads="1"/>
          </p:cNvSpPr>
          <p:nvPr>
            <p:ph type="ftr" sz="quarter" idx="11"/>
          </p:nvPr>
        </p:nvSpPr>
        <p:spPr>
          <a:ln/>
        </p:spPr>
        <p:txBody>
          <a:bodyPr/>
          <a:lstStyle>
            <a:lvl1pPr>
              <a:defRPr/>
            </a:lvl1pPr>
          </a:lstStyle>
          <a:p>
            <a:pPr>
              <a:defRPr/>
            </a:pPr>
            <a:endParaRPr lang="en-GB" altLang="pt-BR"/>
          </a:p>
        </p:txBody>
      </p:sp>
      <p:sp>
        <p:nvSpPr>
          <p:cNvPr id="7" name="Rectangle 60"/>
          <p:cNvSpPr>
            <a:spLocks noGrp="1" noChangeArrowheads="1"/>
          </p:cNvSpPr>
          <p:nvPr>
            <p:ph type="sldNum" sz="quarter" idx="12"/>
          </p:nvPr>
        </p:nvSpPr>
        <p:spPr>
          <a:ln/>
        </p:spPr>
        <p:txBody>
          <a:bodyPr/>
          <a:lstStyle>
            <a:lvl1pPr>
              <a:defRPr/>
            </a:lvl1pPr>
          </a:lstStyle>
          <a:p>
            <a:pPr>
              <a:defRPr/>
            </a:pPr>
            <a:fld id="{8568F1B2-E46C-45CF-AE36-E6803BF628EB}" type="slidenum">
              <a:rPr lang="en-GB" altLang="pt-BR"/>
              <a:pPr>
                <a:defRPr/>
              </a:pPr>
              <a:t>‹nº›</a:t>
            </a:fld>
            <a:endParaRPr lang="en-GB" altLang="pt-BR"/>
          </a:p>
        </p:txBody>
      </p:sp>
    </p:spTree>
    <p:extLst>
      <p:ext uri="{BB962C8B-B14F-4D97-AF65-F5344CB8AC3E}">
        <p14:creationId xmlns:p14="http://schemas.microsoft.com/office/powerpoint/2010/main" val="3118897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783388" y="6369050"/>
            <a:ext cx="524916" cy="293688"/>
          </a:xfrm>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r>
              <a:rPr lang="en-US" dirty="0" err="1"/>
              <a:t>Página</a:t>
            </a:r>
            <a:r>
              <a:rPr lang="en-US" dirty="0"/>
              <a:t> </a:t>
            </a:r>
            <a:fld id="{8F25D2BF-40DD-4153-8CA3-FA72C0D116DE}" type="slidenum">
              <a:rPr lang="en-US" smtClean="0"/>
              <a:pPr/>
              <a:t>‹nº›</a:t>
            </a:fld>
            <a:endParaRPr lang="en-US" dirty="0"/>
          </a:p>
        </p:txBody>
      </p:sp>
    </p:spTree>
    <p:extLst>
      <p:ext uri="{BB962C8B-B14F-4D97-AF65-F5344CB8AC3E}">
        <p14:creationId xmlns:p14="http://schemas.microsoft.com/office/powerpoint/2010/main" val="92519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r>
              <a:rPr lang="en-US" dirty="0" err="1"/>
              <a:t>Página</a:t>
            </a:r>
            <a:r>
              <a:rPr lang="en-US" dirty="0"/>
              <a:t> </a:t>
            </a:r>
            <a:fld id="{9AB426EB-D8B9-4590-84E5-2B7372505E30}" type="slidenum">
              <a:rPr lang="en-US" smtClean="0"/>
              <a:pPr/>
              <a:t>‹nº›</a:t>
            </a:fld>
            <a:endParaRPr lang="en-US" dirty="0"/>
          </a:p>
        </p:txBody>
      </p:sp>
    </p:spTree>
    <p:extLst>
      <p:ext uri="{BB962C8B-B14F-4D97-AF65-F5344CB8AC3E}">
        <p14:creationId xmlns:p14="http://schemas.microsoft.com/office/powerpoint/2010/main" val="2797728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0328EFB-EE01-4A70-9A4E-807F4C30E73B}" type="slidenum">
              <a:rPr lang="en-US"/>
              <a:pPr/>
              <a:t>‹nº›</a:t>
            </a:fld>
            <a:endParaRPr lang="en-US"/>
          </a:p>
        </p:txBody>
      </p:sp>
    </p:spTree>
    <p:extLst>
      <p:ext uri="{BB962C8B-B14F-4D97-AF65-F5344CB8AC3E}">
        <p14:creationId xmlns:p14="http://schemas.microsoft.com/office/powerpoint/2010/main" val="2758805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496FF85-89A4-4D2F-9A47-F254EE67E025}" type="slidenum">
              <a:rPr lang="en-US"/>
              <a:pPr/>
              <a:t>‹nº›</a:t>
            </a:fld>
            <a:endParaRPr lang="en-US"/>
          </a:p>
        </p:txBody>
      </p:sp>
    </p:spTree>
    <p:extLst>
      <p:ext uri="{BB962C8B-B14F-4D97-AF65-F5344CB8AC3E}">
        <p14:creationId xmlns:p14="http://schemas.microsoft.com/office/powerpoint/2010/main" val="3699818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4E0F0D9-1BD1-4BB2-9AEF-C45FC83CEFD4}" type="slidenum">
              <a:rPr lang="en-US"/>
              <a:pPr/>
              <a:t>‹nº›</a:t>
            </a:fld>
            <a:endParaRPr lang="en-US"/>
          </a:p>
        </p:txBody>
      </p:sp>
    </p:spTree>
    <p:extLst>
      <p:ext uri="{BB962C8B-B14F-4D97-AF65-F5344CB8AC3E}">
        <p14:creationId xmlns:p14="http://schemas.microsoft.com/office/powerpoint/2010/main" val="3181803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0122FAA-958D-4FF6-BF9F-0C9279367AB9}" type="slidenum">
              <a:rPr lang="en-US"/>
              <a:pPr/>
              <a:t>‹nº›</a:t>
            </a:fld>
            <a:endParaRPr lang="en-US"/>
          </a:p>
        </p:txBody>
      </p:sp>
    </p:spTree>
    <p:extLst>
      <p:ext uri="{BB962C8B-B14F-4D97-AF65-F5344CB8AC3E}">
        <p14:creationId xmlns:p14="http://schemas.microsoft.com/office/powerpoint/2010/main" val="4091353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98927C1-C2C8-4D21-B9BC-DE421986B189}" type="slidenum">
              <a:rPr lang="en-US"/>
              <a:pPr/>
              <a:t>‹nº›</a:t>
            </a:fld>
            <a:endParaRPr lang="en-US"/>
          </a:p>
        </p:txBody>
      </p:sp>
    </p:spTree>
    <p:extLst>
      <p:ext uri="{BB962C8B-B14F-4D97-AF65-F5344CB8AC3E}">
        <p14:creationId xmlns:p14="http://schemas.microsoft.com/office/powerpoint/2010/main" val="918417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CA23273-90C5-4DFB-9ABE-5A8277E46A94}" type="slidenum">
              <a:rPr lang="en-US"/>
              <a:pPr/>
              <a:t>‹nº›</a:t>
            </a:fld>
            <a:endParaRPr lang="en-US"/>
          </a:p>
        </p:txBody>
      </p:sp>
    </p:spTree>
    <p:extLst>
      <p:ext uri="{BB962C8B-B14F-4D97-AF65-F5344CB8AC3E}">
        <p14:creationId xmlns:p14="http://schemas.microsoft.com/office/powerpoint/2010/main" val="1641246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3082" name="Picture 10" descr="\\pc26995\Projects\ICS\ICS.VB6\ICSUI\Graphics\IAEAlogo_Black.wmf"/>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black">
          <a:xfrm>
            <a:off x="304800" y="6110288"/>
            <a:ext cx="685800" cy="59690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sp>
        <p:nvSpPr>
          <p:cNvPr id="3083" name="Text Box 11"/>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200" b="1">
                <a:solidFill>
                  <a:srgbClr val="FFFFFF"/>
                </a:solidFill>
                <a:latin typeface="Arial" charset="0"/>
              </a:rPr>
              <a:t>IAEA</a:t>
            </a:r>
          </a:p>
        </p:txBody>
      </p:sp>
      <p:pic>
        <p:nvPicPr>
          <p:cNvPr id="3081" name="Picture 9" descr="slide_logo_bglight.jpg                                         00056D31Macintosh HD                   B746CC0A:"/>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title"/>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4"/>
          <p:cNvSpPr>
            <a:spLocks noGrp="1" noChangeArrowheads="1"/>
          </p:cNvSpPr>
          <p:nvPr>
            <p:ph type="body" idx="1"/>
          </p:nvPr>
        </p:nvSpPr>
        <p:spPr bwMode="gray">
          <a:xfrm>
            <a:off x="274638" y="1524000"/>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7" name="Rectangle 5"/>
          <p:cNvSpPr>
            <a:spLocks noGrp="1" noChangeArrowheads="1"/>
          </p:cNvSpPr>
          <p:nvPr>
            <p:ph type="dt" sz="half" idx="2"/>
          </p:nvPr>
        </p:nvSpPr>
        <p:spPr bwMode="white">
          <a:xfrm>
            <a:off x="6783388" y="6369050"/>
            <a:ext cx="167640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endParaRPr lang="en-US" dirty="0"/>
          </a:p>
        </p:txBody>
      </p:sp>
      <p:sp>
        <p:nvSpPr>
          <p:cNvPr id="3078" name="Rectangle 6"/>
          <p:cNvSpPr>
            <a:spLocks noGrp="1" noChangeArrowheads="1"/>
          </p:cNvSpPr>
          <p:nvPr>
            <p:ph type="ftr" sz="quarter" idx="3"/>
          </p:nvPr>
        </p:nvSpPr>
        <p:spPr bwMode="white">
          <a:xfrm>
            <a:off x="4154488" y="6369050"/>
            <a:ext cx="262413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endParaRPr lang="en-US"/>
          </a:p>
        </p:txBody>
      </p:sp>
      <p:sp>
        <p:nvSpPr>
          <p:cNvPr id="3079" name="Rectangle 7"/>
          <p:cNvSpPr>
            <a:spLocks noGrp="1" noChangeArrowheads="1"/>
          </p:cNvSpPr>
          <p:nvPr>
            <p:ph type="sldNum" sz="quarter" idx="4"/>
          </p:nvPr>
        </p:nvSpPr>
        <p:spPr bwMode="white">
          <a:xfrm>
            <a:off x="8028384" y="6381328"/>
            <a:ext cx="953691"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r>
              <a:rPr lang="en-US" dirty="0" err="1"/>
              <a:t>Página</a:t>
            </a:r>
            <a:fld id="{E358438C-7C3B-4B33-AF5F-D51E5B379824}"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hdr="0" ftr="0" dt="0"/>
  <p:txStyles>
    <p:title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audio1.spanishdict.com/audio?lang=es&amp;text=los-monitores-beta-se-hacen-del-material-bajo-de-z-para-reducir-la-producci%C3%B3n-del-bremsstrahlun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1.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6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hyperlink" Target="https://audio1.spanishdict.com/audio?lang=es&amp;text=la-nueva-norma-iso-12789-1-especifica-campos-realistas"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891" name="Rectangle 3"/>
          <p:cNvSpPr>
            <a:spLocks noGrp="1" noChangeArrowheads="1"/>
          </p:cNvSpPr>
          <p:nvPr>
            <p:ph type="body" idx="1"/>
          </p:nvPr>
        </p:nvSpPr>
        <p:spPr/>
        <p:txBody>
          <a:bodyPr/>
          <a:lstStyle/>
          <a:p>
            <a:pPr algn="ctr">
              <a:buFontTx/>
              <a:buNone/>
            </a:pPr>
            <a:endParaRPr lang="en-US" altLang="en-US" sz="3600" dirty="0"/>
          </a:p>
          <a:p>
            <a:pPr algn="ctr">
              <a:buFontTx/>
              <a:buNone/>
            </a:pPr>
            <a:r>
              <a:rPr lang="es-ES_tradnl" altLang="en-US" b="1" dirty="0"/>
              <a:t>Lección</a:t>
            </a:r>
            <a:r>
              <a:rPr lang="en-US" altLang="en-US" b="1" dirty="0"/>
              <a:t> 4</a:t>
            </a:r>
          </a:p>
          <a:p>
            <a:pPr algn="ctr">
              <a:buFontTx/>
              <a:buNone/>
            </a:pPr>
            <a:endParaRPr lang="en-US" altLang="en-US" b="1" dirty="0"/>
          </a:p>
          <a:p>
            <a:pPr algn="ctr">
              <a:buFontTx/>
              <a:buNone/>
            </a:pPr>
            <a:r>
              <a:rPr lang="es-ES_tradnl" altLang="en-US" dirty="0"/>
              <a:t>Monitorización</a:t>
            </a:r>
            <a:r>
              <a:rPr lang="es-ES_tradnl" dirty="0"/>
              <a:t> del lugar del </a:t>
            </a:r>
            <a:r>
              <a:rPr lang="es-ES_tradnl" dirty="0" smtClean="0"/>
              <a:t>trabajo </a:t>
            </a:r>
            <a:r>
              <a:rPr lang="pt-BR" dirty="0" smtClean="0"/>
              <a:t>partículas </a:t>
            </a:r>
            <a:r>
              <a:rPr lang="pt-BR" dirty="0"/>
              <a:t>beta y </a:t>
            </a:r>
            <a:r>
              <a:rPr lang="es-ES_tradnl" dirty="0"/>
              <a:t>neutrones</a:t>
            </a:r>
            <a:endParaRPr lang="en-US" altLang="en-US"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1</a:t>
            </a:fld>
            <a:endParaRPr lang="en-US" dirty="0"/>
          </a:p>
        </p:txBody>
      </p:sp>
    </p:spTree>
    <p:extLst>
      <p:ext uri="{BB962C8B-B14F-4D97-AF65-F5344CB8AC3E}">
        <p14:creationId xmlns:p14="http://schemas.microsoft.com/office/powerpoint/2010/main" val="4106442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986" name="Rectangle 2"/>
          <p:cNvSpPr>
            <a:spLocks noGrp="1" noChangeArrowheads="1"/>
          </p:cNvSpPr>
          <p:nvPr>
            <p:ph type="title"/>
          </p:nvPr>
        </p:nvSpPr>
        <p:spPr/>
        <p:txBody>
          <a:bodyPr/>
          <a:lstStyle/>
          <a:p>
            <a:r>
              <a:rPr lang="en-GB" altLang="en-US" sz="2800" dirty="0"/>
              <a:t>La </a:t>
            </a:r>
            <a:r>
              <a:rPr lang="en-GB" altLang="en-US" sz="2800" dirty="0" err="1"/>
              <a:t>técnica</a:t>
            </a:r>
            <a:endParaRPr lang="en-GB" altLang="en-US" sz="2800" dirty="0"/>
          </a:p>
        </p:txBody>
      </p:sp>
      <p:sp>
        <p:nvSpPr>
          <p:cNvPr id="809987" name="Rectangle 3"/>
          <p:cNvSpPr>
            <a:spLocks noGrp="1" noChangeArrowheads="1"/>
          </p:cNvSpPr>
          <p:nvPr>
            <p:ph type="body" idx="1"/>
          </p:nvPr>
        </p:nvSpPr>
        <p:spPr>
          <a:xfrm>
            <a:off x="323528" y="1700808"/>
            <a:ext cx="8352928" cy="4248472"/>
          </a:xfrm>
        </p:spPr>
        <p:txBody>
          <a:bodyPr/>
          <a:lstStyle/>
          <a:p>
            <a:r>
              <a:rPr lang="es-ES_tradnl" sz="2400" dirty="0"/>
              <a:t>Los monitores para </a:t>
            </a:r>
            <a:r>
              <a:rPr lang="es-ES_tradnl" sz="2400" dirty="0" smtClean="0"/>
              <a:t>H'(</a:t>
            </a:r>
            <a:r>
              <a:rPr lang="es-ES_tradnl" sz="2400" dirty="0"/>
              <a:t>0,07) son:</a:t>
            </a:r>
          </a:p>
          <a:p>
            <a:pPr marL="0" indent="0">
              <a:buNone/>
            </a:pPr>
            <a:endParaRPr lang="en-GB" altLang="en-US" sz="2800" dirty="0"/>
          </a:p>
          <a:p>
            <a:pPr lvl="1" algn="just"/>
            <a:r>
              <a:rPr lang="es-ES_tradnl" altLang="en-US" sz="2400" dirty="0" smtClean="0"/>
              <a:t>ventana </a:t>
            </a:r>
            <a:r>
              <a:rPr lang="es-ES_tradnl" altLang="en-US" sz="2400" dirty="0"/>
              <a:t>final </a:t>
            </a:r>
            <a:r>
              <a:rPr lang="es-ES_tradnl" altLang="en-US" sz="2400" dirty="0" smtClean="0"/>
              <a:t>delgada</a:t>
            </a:r>
            <a:r>
              <a:rPr lang="es-ES_tradnl" altLang="en-US" sz="2400" dirty="0"/>
              <a:t>;</a:t>
            </a:r>
          </a:p>
          <a:p>
            <a:pPr lvl="1" algn="just"/>
            <a:endParaRPr lang="es-ES_tradnl" altLang="en-US" sz="2400" dirty="0"/>
          </a:p>
          <a:p>
            <a:pPr lvl="1" algn="just"/>
            <a:r>
              <a:rPr lang="es-ES_tradnl" sz="2400" dirty="0"/>
              <a:t>c</a:t>
            </a:r>
            <a:r>
              <a:rPr lang="es-ES_tradnl" sz="2400" dirty="0" smtClean="0"/>
              <a:t>ámaras </a:t>
            </a:r>
            <a:r>
              <a:rPr lang="es-ES_tradnl" sz="2400" dirty="0"/>
              <a:t>de </a:t>
            </a:r>
            <a:r>
              <a:rPr lang="es-ES_tradnl" sz="2400" dirty="0" smtClean="0"/>
              <a:t>ionización, y</a:t>
            </a:r>
            <a:endParaRPr lang="es-ES_tradnl" altLang="en-US" sz="2400" dirty="0"/>
          </a:p>
          <a:p>
            <a:pPr lvl="1" algn="just"/>
            <a:endParaRPr lang="es-ES_tradnl" altLang="en-US" sz="2400" dirty="0"/>
          </a:p>
          <a:p>
            <a:pPr lvl="1" algn="just"/>
            <a:r>
              <a:rPr lang="es-ES_tradnl" sz="2400" dirty="0"/>
              <a:t>c</a:t>
            </a:r>
            <a:r>
              <a:rPr lang="es-ES_tradnl" sz="2400" dirty="0" smtClean="0"/>
              <a:t>entelladores </a:t>
            </a:r>
            <a:r>
              <a:rPr lang="es-ES_tradnl" sz="2400" dirty="0"/>
              <a:t>de plástico</a:t>
            </a:r>
            <a:r>
              <a:rPr lang="es-ES_tradnl" altLang="pt-BR" sz="2400" dirty="0"/>
              <a:t>.</a:t>
            </a:r>
          </a:p>
          <a:p>
            <a:pPr lvl="1" algn="just"/>
            <a:endParaRPr lang="en-GB" altLang="pt-BR" sz="2400" dirty="0"/>
          </a:p>
          <a:p>
            <a:pPr lvl="1" algn="just"/>
            <a:endParaRPr lang="en-GB" altLang="pt-BR" sz="2400" dirty="0"/>
          </a:p>
          <a:p>
            <a:pPr algn="just"/>
            <a:endParaRPr lang="en-GB" altLang="en-US" sz="2800" dirty="0"/>
          </a:p>
          <a:p>
            <a:pPr algn="just"/>
            <a:endParaRPr lang="en-US" altLang="en-US" sz="28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10</a:t>
            </a:fld>
            <a:endParaRPr lang="en-US" dirty="0"/>
          </a:p>
        </p:txBody>
      </p:sp>
    </p:spTree>
    <p:extLst>
      <p:ext uri="{BB962C8B-B14F-4D97-AF65-F5344CB8AC3E}">
        <p14:creationId xmlns:p14="http://schemas.microsoft.com/office/powerpoint/2010/main" val="9025493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986" name="Rectangle 2"/>
          <p:cNvSpPr>
            <a:spLocks noGrp="1" noChangeArrowheads="1"/>
          </p:cNvSpPr>
          <p:nvPr>
            <p:ph type="title"/>
          </p:nvPr>
        </p:nvSpPr>
        <p:spPr/>
        <p:txBody>
          <a:bodyPr/>
          <a:lstStyle/>
          <a:p>
            <a:r>
              <a:rPr lang="en-GB" altLang="en-US" sz="2800" dirty="0"/>
              <a:t>La </a:t>
            </a:r>
            <a:r>
              <a:rPr lang="en-GB" altLang="en-US" sz="2800" dirty="0" err="1"/>
              <a:t>técnica</a:t>
            </a:r>
            <a:endParaRPr lang="en-GB" altLang="en-US" sz="2800" dirty="0"/>
          </a:p>
        </p:txBody>
      </p:sp>
      <p:sp>
        <p:nvSpPr>
          <p:cNvPr id="809987" name="Rectangle 3"/>
          <p:cNvSpPr>
            <a:spLocks noGrp="1" noChangeArrowheads="1"/>
          </p:cNvSpPr>
          <p:nvPr>
            <p:ph type="body" idx="1"/>
          </p:nvPr>
        </p:nvSpPr>
        <p:spPr>
          <a:xfrm>
            <a:off x="274638" y="1700808"/>
            <a:ext cx="8617842" cy="3024336"/>
          </a:xfrm>
        </p:spPr>
        <p:txBody>
          <a:bodyPr/>
          <a:lstStyle/>
          <a:p>
            <a:r>
              <a:rPr lang="es-ES_tradnl" sz="2400" dirty="0"/>
              <a:t>Los monitores beta se hacen de materiales de Z bajo para reducir la producción de bremsstrahlung.</a:t>
            </a:r>
          </a:p>
          <a:p>
            <a:pPr marL="0" indent="0">
              <a:buNone/>
            </a:pPr>
            <a:r>
              <a:rPr lang="es-ES_tradnl" sz="2400" dirty="0">
                <a:hlinkClick r:id="rId3"/>
              </a:rPr>
              <a:t/>
            </a:r>
            <a:br>
              <a:rPr lang="es-ES_tradnl" sz="2400" dirty="0">
                <a:hlinkClick r:id="rId3"/>
              </a:rPr>
            </a:br>
            <a:endParaRPr lang="en-US" sz="2400" dirty="0"/>
          </a:p>
          <a:p>
            <a:pPr algn="just"/>
            <a:r>
              <a:rPr lang="es-ES_tradnl" sz="2400" dirty="0"/>
              <a:t>Las tasas de dosis medidas sólo son confiables si la distancia del detector a la fuente es al menos tres veces la dimensión máxima del detector.</a:t>
            </a:r>
            <a:endParaRPr lang="en-GB" altLang="pt-BR" sz="2400" dirty="0"/>
          </a:p>
          <a:p>
            <a:pPr lvl="1" algn="just"/>
            <a:endParaRPr lang="en-GB" altLang="pt-BR" sz="2400" dirty="0"/>
          </a:p>
          <a:p>
            <a:pPr algn="just"/>
            <a:endParaRPr lang="en-GB" altLang="en-US" sz="2800" dirty="0"/>
          </a:p>
          <a:p>
            <a:pPr algn="just"/>
            <a:endParaRPr lang="en-US" altLang="en-US" sz="28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11</a:t>
            </a:fld>
            <a:endParaRPr lang="en-US" dirty="0"/>
          </a:p>
        </p:txBody>
      </p:sp>
    </p:spTree>
    <p:extLst>
      <p:ext uri="{BB962C8B-B14F-4D97-AF65-F5344CB8AC3E}">
        <p14:creationId xmlns:p14="http://schemas.microsoft.com/office/powerpoint/2010/main" val="2455441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3" name="Rectangle 1027"/>
          <p:cNvSpPr>
            <a:spLocks noGrp="1" noChangeArrowheads="1"/>
          </p:cNvSpPr>
          <p:nvPr>
            <p:ph type="body" idx="1"/>
          </p:nvPr>
        </p:nvSpPr>
        <p:spPr>
          <a:xfrm>
            <a:off x="304800" y="1143000"/>
            <a:ext cx="8604250" cy="4775200"/>
          </a:xfrm>
        </p:spPr>
        <p:txBody>
          <a:bodyPr/>
          <a:lstStyle/>
          <a:p>
            <a:pPr algn="ctr">
              <a:buFontTx/>
              <a:buNone/>
            </a:pPr>
            <a:endParaRPr lang="en-GB" altLang="en-US" sz="3600" dirty="0"/>
          </a:p>
          <a:p>
            <a:pPr algn="ctr">
              <a:buFontTx/>
              <a:buNone/>
            </a:pPr>
            <a:endParaRPr lang="en-GB" altLang="en-US" sz="3600" dirty="0"/>
          </a:p>
          <a:p>
            <a:pPr algn="ctr">
              <a:buFontTx/>
              <a:buNone/>
            </a:pPr>
            <a:endParaRPr lang="en-GB" altLang="en-US" sz="3600" dirty="0"/>
          </a:p>
          <a:p>
            <a:pPr algn="ctr">
              <a:buNone/>
            </a:pPr>
            <a:r>
              <a:rPr lang="pt-BR" sz="3600" dirty="0"/>
              <a:t>Características de </a:t>
            </a:r>
            <a:r>
              <a:rPr lang="pt-BR" sz="3600" dirty="0" err="1"/>
              <a:t>los</a:t>
            </a:r>
            <a:r>
              <a:rPr lang="pt-BR" sz="3600" dirty="0"/>
              <a:t> </a:t>
            </a:r>
            <a:r>
              <a:rPr lang="pt-BR" sz="3600" dirty="0" err="1"/>
              <a:t>equipos</a:t>
            </a:r>
            <a:endParaRPr lang="en-US" altLang="en-US" sz="36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12</a:t>
            </a:fld>
            <a:endParaRPr lang="en-US" dirty="0"/>
          </a:p>
        </p:txBody>
      </p:sp>
    </p:spTree>
    <p:extLst>
      <p:ext uri="{BB962C8B-B14F-4D97-AF65-F5344CB8AC3E}">
        <p14:creationId xmlns:p14="http://schemas.microsoft.com/office/powerpoint/2010/main" val="1458798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10" name="Rectangle 2"/>
          <p:cNvSpPr>
            <a:spLocks noGrp="1" noChangeArrowheads="1"/>
          </p:cNvSpPr>
          <p:nvPr>
            <p:ph type="title"/>
          </p:nvPr>
        </p:nvSpPr>
        <p:spPr/>
        <p:txBody>
          <a:bodyPr/>
          <a:lstStyle/>
          <a:p>
            <a:r>
              <a:rPr lang="pt-BR" sz="2800" dirty="0"/>
              <a:t>Características de </a:t>
            </a:r>
            <a:r>
              <a:rPr lang="pt-BR" sz="2800" dirty="0" err="1"/>
              <a:t>los</a:t>
            </a:r>
            <a:r>
              <a:rPr lang="pt-BR" sz="2800" dirty="0"/>
              <a:t> </a:t>
            </a:r>
            <a:r>
              <a:rPr lang="pt-BR" sz="2800" dirty="0" err="1"/>
              <a:t>equipos</a:t>
            </a:r>
            <a:endParaRPr lang="en-US" altLang="en-US" sz="2800" dirty="0"/>
          </a:p>
        </p:txBody>
      </p:sp>
      <p:sp>
        <p:nvSpPr>
          <p:cNvPr id="811011" name="Rectangle 3"/>
          <p:cNvSpPr>
            <a:spLocks noGrp="1" noChangeArrowheads="1"/>
          </p:cNvSpPr>
          <p:nvPr>
            <p:ph type="body" idx="1"/>
          </p:nvPr>
        </p:nvSpPr>
        <p:spPr>
          <a:xfrm>
            <a:off x="179512" y="1340768"/>
            <a:ext cx="8593137" cy="4572000"/>
          </a:xfrm>
        </p:spPr>
        <p:txBody>
          <a:bodyPr/>
          <a:lstStyle/>
          <a:p>
            <a:pPr algn="just">
              <a:lnSpc>
                <a:spcPct val="90000"/>
              </a:lnSpc>
              <a:buFontTx/>
              <a:buNone/>
            </a:pPr>
            <a:r>
              <a:rPr lang="en-GB" altLang="en-US" sz="2400" dirty="0"/>
              <a:t>	</a:t>
            </a:r>
            <a:r>
              <a:rPr lang="es-ES_tradnl" sz="2400" dirty="0"/>
              <a:t>Elegir un medidor de tasa de dosis beta es más difícil que elegir un medidor de tasa de dosis de fotones debido a:</a:t>
            </a:r>
          </a:p>
          <a:p>
            <a:pPr algn="just">
              <a:lnSpc>
                <a:spcPct val="90000"/>
              </a:lnSpc>
              <a:buFontTx/>
              <a:buNone/>
            </a:pPr>
            <a:endParaRPr lang="en-GB" altLang="en-US" sz="2400" dirty="0">
              <a:sym typeface="Symbol" pitchFamily="18" charset="2"/>
            </a:endParaRPr>
          </a:p>
          <a:p>
            <a:pPr lvl="1" algn="just">
              <a:lnSpc>
                <a:spcPct val="90000"/>
              </a:lnSpc>
            </a:pPr>
            <a:r>
              <a:rPr lang="es-ES" sz="2400" dirty="0"/>
              <a:t>l</a:t>
            </a:r>
            <a:r>
              <a:rPr lang="es-ES" sz="2400" dirty="0" smtClean="0"/>
              <a:t>as </a:t>
            </a:r>
            <a:r>
              <a:rPr lang="pt-BR" sz="2400" dirty="0"/>
              <a:t>características de </a:t>
            </a:r>
            <a:r>
              <a:rPr lang="es-ES" sz="2400" dirty="0"/>
              <a:t>partículas beta y el “bremsstrahlung”  asociado (rayos X</a:t>
            </a:r>
            <a:r>
              <a:rPr lang="es-ES" sz="2400" dirty="0" smtClean="0"/>
              <a:t>);</a:t>
            </a:r>
            <a:endParaRPr lang="es-ES" sz="2400" dirty="0"/>
          </a:p>
          <a:p>
            <a:pPr lvl="1" algn="just">
              <a:lnSpc>
                <a:spcPct val="90000"/>
              </a:lnSpc>
            </a:pPr>
            <a:endParaRPr lang="en-GB" altLang="en-US" sz="2400" dirty="0">
              <a:sym typeface="Symbol" pitchFamily="18" charset="2"/>
            </a:endParaRPr>
          </a:p>
          <a:p>
            <a:pPr lvl="1" algn="just">
              <a:lnSpc>
                <a:spcPct val="90000"/>
              </a:lnSpc>
            </a:pPr>
            <a:r>
              <a:rPr lang="es-ES" sz="2400" dirty="0"/>
              <a:t>l</a:t>
            </a:r>
            <a:r>
              <a:rPr lang="es-ES" sz="2400" dirty="0" smtClean="0"/>
              <a:t>a </a:t>
            </a:r>
            <a:r>
              <a:rPr lang="es-ES" sz="2400" dirty="0"/>
              <a:t>necesidad de hacer mediciones relativamente cercanas a la </a:t>
            </a:r>
            <a:r>
              <a:rPr lang="es-ES" sz="2400" dirty="0" smtClean="0"/>
              <a:t>fuente, y</a:t>
            </a:r>
            <a:endParaRPr lang="es-ES" sz="2400" dirty="0"/>
          </a:p>
          <a:p>
            <a:pPr lvl="1" algn="just">
              <a:lnSpc>
                <a:spcPct val="90000"/>
              </a:lnSpc>
            </a:pPr>
            <a:endParaRPr lang="en-GB" altLang="en-US" sz="2400" dirty="0"/>
          </a:p>
          <a:p>
            <a:pPr lvl="1" algn="just">
              <a:lnSpc>
                <a:spcPct val="90000"/>
              </a:lnSpc>
            </a:pPr>
            <a:r>
              <a:rPr lang="es-ES" sz="2400" dirty="0"/>
              <a:t>la absorción de partículas beta en la ventana</a:t>
            </a:r>
            <a:r>
              <a:rPr lang="en-GB" altLang="en-US" sz="2400" dirty="0">
                <a:sym typeface="Symbol" pitchFamily="18" charset="2"/>
              </a:rPr>
              <a:t>.</a:t>
            </a:r>
          </a:p>
        </p:txBody>
      </p:sp>
      <p:sp>
        <p:nvSpPr>
          <p:cNvPr id="3" name="Slide Number Placeholder 2"/>
          <p:cNvSpPr>
            <a:spLocks noGrp="1"/>
          </p:cNvSpPr>
          <p:nvPr>
            <p:ph type="sldNum" sz="quarter" idx="12"/>
          </p:nvPr>
        </p:nvSpPr>
        <p:spPr/>
        <p:txBody>
          <a:bodyPr/>
          <a:lstStyle/>
          <a:p>
            <a:fld id="{8F25D2BF-40DD-4153-8CA3-FA72C0D116DE}" type="slidenum">
              <a:rPr lang="en-US" smtClean="0"/>
              <a:pPr/>
              <a:t>13</a:t>
            </a:fld>
            <a:endParaRPr lang="en-US" dirty="0"/>
          </a:p>
        </p:txBody>
      </p:sp>
    </p:spTree>
    <p:extLst>
      <p:ext uri="{BB962C8B-B14F-4D97-AF65-F5344CB8AC3E}">
        <p14:creationId xmlns:p14="http://schemas.microsoft.com/office/powerpoint/2010/main" val="18909595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4" name="Rectangle 2"/>
          <p:cNvSpPr>
            <a:spLocks noGrp="1" noChangeArrowheads="1"/>
          </p:cNvSpPr>
          <p:nvPr>
            <p:ph type="title"/>
          </p:nvPr>
        </p:nvSpPr>
        <p:spPr/>
        <p:txBody>
          <a:bodyPr/>
          <a:lstStyle/>
          <a:p>
            <a:r>
              <a:rPr lang="pt-BR" sz="2800" dirty="0"/>
              <a:t>Características de </a:t>
            </a:r>
            <a:r>
              <a:rPr lang="pt-BR" sz="2800" dirty="0" err="1"/>
              <a:t>los</a:t>
            </a:r>
            <a:r>
              <a:rPr lang="pt-BR" sz="2800" dirty="0"/>
              <a:t> </a:t>
            </a:r>
            <a:r>
              <a:rPr lang="pt-BR" sz="2800" dirty="0" err="1"/>
              <a:t>equipos</a:t>
            </a:r>
            <a:endParaRPr lang="en-US" altLang="en-US" sz="2800" dirty="0"/>
          </a:p>
        </p:txBody>
      </p:sp>
      <p:sp>
        <p:nvSpPr>
          <p:cNvPr id="812035" name="Rectangle 3"/>
          <p:cNvSpPr>
            <a:spLocks noGrp="1" noChangeArrowheads="1"/>
          </p:cNvSpPr>
          <p:nvPr>
            <p:ph type="body" idx="1"/>
          </p:nvPr>
        </p:nvSpPr>
        <p:spPr>
          <a:xfrm>
            <a:off x="251520" y="1556792"/>
            <a:ext cx="8545834" cy="4320480"/>
          </a:xfrm>
        </p:spPr>
        <p:txBody>
          <a:bodyPr/>
          <a:lstStyle/>
          <a:p>
            <a:pPr algn="just">
              <a:lnSpc>
                <a:spcPct val="80000"/>
              </a:lnSpc>
            </a:pPr>
            <a:r>
              <a:rPr lang="es-ES_tradnl" sz="2400" dirty="0"/>
              <a:t>El espectro de energía beta es mejor medido utilizando cámaras de ionización (baja dependencia de energía).</a:t>
            </a:r>
          </a:p>
          <a:p>
            <a:pPr algn="just">
              <a:lnSpc>
                <a:spcPct val="80000"/>
              </a:lnSpc>
            </a:pPr>
            <a:endParaRPr lang="en-GB" altLang="en-US" sz="2400" dirty="0"/>
          </a:p>
          <a:p>
            <a:r>
              <a:rPr lang="es-ES_tradnl" sz="2400" dirty="0"/>
              <a:t>No obstante, cuanto más cerca esté el detector de la fuente, mayor será la subestimación de la tasa de dosis beta en el punto de referencia de la cámara</a:t>
            </a:r>
            <a:r>
              <a:rPr lang="es-ES_tradnl" sz="2400" dirty="0" smtClean="0"/>
              <a:t>.</a:t>
            </a:r>
          </a:p>
          <a:p>
            <a:endParaRPr lang="es-ES_tradnl" sz="2400" dirty="0"/>
          </a:p>
          <a:p>
            <a:r>
              <a:rPr lang="es-ES_tradnl" sz="2400" dirty="0"/>
              <a:t>Usando una cámara de ionización con una ventana deslizante, la tasa de dosis beta se puede medir en un campo beta/gamma. Las tasas de dosis beta y gamma se pueden medir por separado.</a:t>
            </a:r>
            <a:endParaRPr lang="en-GB" altLang="en-US" sz="28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14</a:t>
            </a:fld>
            <a:endParaRPr lang="en-US" dirty="0"/>
          </a:p>
        </p:txBody>
      </p:sp>
    </p:spTree>
    <p:extLst>
      <p:ext uri="{BB962C8B-B14F-4D97-AF65-F5344CB8AC3E}">
        <p14:creationId xmlns:p14="http://schemas.microsoft.com/office/powerpoint/2010/main" val="2978191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3058" name="Rectangle 2"/>
          <p:cNvSpPr>
            <a:spLocks noGrp="1" noChangeArrowheads="1"/>
          </p:cNvSpPr>
          <p:nvPr>
            <p:ph type="title"/>
          </p:nvPr>
        </p:nvSpPr>
        <p:spPr/>
        <p:txBody>
          <a:bodyPr/>
          <a:lstStyle/>
          <a:p>
            <a:r>
              <a:rPr lang="pt-BR" sz="2800" dirty="0"/>
              <a:t>Características de </a:t>
            </a:r>
            <a:r>
              <a:rPr lang="pt-BR" sz="2800" dirty="0" err="1"/>
              <a:t>los</a:t>
            </a:r>
            <a:r>
              <a:rPr lang="pt-BR" sz="2800" dirty="0"/>
              <a:t> </a:t>
            </a:r>
            <a:r>
              <a:rPr lang="pt-BR" sz="2800" dirty="0" err="1"/>
              <a:t>equipos</a:t>
            </a:r>
            <a:endParaRPr lang="en-US" altLang="en-US" sz="2800" dirty="0"/>
          </a:p>
        </p:txBody>
      </p:sp>
      <p:sp>
        <p:nvSpPr>
          <p:cNvPr id="813059" name="Rectangle 3"/>
          <p:cNvSpPr>
            <a:spLocks noGrp="1" noChangeArrowheads="1"/>
          </p:cNvSpPr>
          <p:nvPr>
            <p:ph type="body" idx="1"/>
          </p:nvPr>
        </p:nvSpPr>
        <p:spPr>
          <a:xfrm>
            <a:off x="107504" y="1449288"/>
            <a:ext cx="8676456" cy="4139952"/>
          </a:xfrm>
        </p:spPr>
        <p:txBody>
          <a:bodyPr/>
          <a:lstStyle/>
          <a:p>
            <a:pPr lvl="1" algn="just"/>
            <a:r>
              <a:rPr lang="es-ES" altLang="en-US" sz="2400" dirty="0"/>
              <a:t>Los tubos G-M de ventanas finales delgadas </a:t>
            </a:r>
            <a:r>
              <a:rPr lang="en-GB" altLang="en-US" sz="2400" dirty="0"/>
              <a:t>(1 a 3 mg/cm</a:t>
            </a:r>
            <a:r>
              <a:rPr lang="en-GB" altLang="en-US" sz="2400" baseline="30000" dirty="0"/>
              <a:t>2</a:t>
            </a:r>
            <a:r>
              <a:rPr lang="en-GB" altLang="en-US" sz="2400" dirty="0"/>
              <a:t>) </a:t>
            </a:r>
            <a:r>
              <a:rPr lang="es-ES" altLang="en-US" sz="2400" dirty="0"/>
              <a:t>pueden detectar partículas beta </a:t>
            </a:r>
            <a:r>
              <a:rPr lang="en-GB" altLang="en-US" sz="2400" dirty="0"/>
              <a:t>y </a:t>
            </a:r>
            <a:r>
              <a:rPr lang="es-ES" sz="2400" dirty="0" smtClean="0"/>
              <a:t>tienen </a:t>
            </a:r>
            <a:r>
              <a:rPr lang="es-ES" sz="2400" dirty="0"/>
              <a:t>una respuesta beta razonable en </a:t>
            </a:r>
            <a:r>
              <a:rPr lang="en-GB" altLang="en-US" sz="2400" dirty="0"/>
              <a:t>H</a:t>
            </a:r>
            <a:r>
              <a:rPr lang="en-GB" altLang="en-US" sz="2400" dirty="0">
                <a:sym typeface="Symbol" pitchFamily="18" charset="2"/>
              </a:rPr>
              <a:t></a:t>
            </a:r>
            <a:r>
              <a:rPr lang="en-GB" altLang="en-US" sz="2400" dirty="0"/>
              <a:t>(0,07).</a:t>
            </a:r>
          </a:p>
          <a:p>
            <a:pPr algn="just"/>
            <a:endParaRPr lang="en-GB" altLang="en-US" sz="2400" dirty="0"/>
          </a:p>
          <a:p>
            <a:pPr lvl="1" algn="just"/>
            <a:r>
              <a:rPr lang="es-ES" sz="2400" dirty="0"/>
              <a:t>El equipo es más pequeño y más fácil de posicionar</a:t>
            </a:r>
          </a:p>
          <a:p>
            <a:pPr lvl="1" algn="just"/>
            <a:endParaRPr lang="es-ES" sz="2400" dirty="0"/>
          </a:p>
          <a:p>
            <a:pPr lvl="1" algn="just"/>
            <a:r>
              <a:rPr lang="es-ES" sz="2400" dirty="0"/>
              <a:t>El detector, sin embargo, </a:t>
            </a:r>
            <a:r>
              <a:rPr lang="pt-BR" sz="2400" dirty="0" err="1"/>
              <a:t>sobreestima</a:t>
            </a:r>
            <a:r>
              <a:rPr lang="pt-BR" sz="2400" dirty="0"/>
              <a:t> </a:t>
            </a:r>
            <a:r>
              <a:rPr lang="pt-BR" sz="2400" dirty="0" err="1"/>
              <a:t>la</a:t>
            </a:r>
            <a:r>
              <a:rPr lang="pt-BR" sz="2400" dirty="0"/>
              <a:t> </a:t>
            </a:r>
            <a:r>
              <a:rPr lang="es-ES_tradnl" sz="2400" dirty="0"/>
              <a:t>respuesta</a:t>
            </a:r>
            <a:r>
              <a:rPr lang="es-ES" sz="2400" dirty="0"/>
              <a:t> para bremsstrahlung, si el equipo se calibra en H*(10) con la radiación gamma de </a:t>
            </a:r>
            <a:r>
              <a:rPr lang="es-ES" sz="2400" baseline="30000" dirty="0"/>
              <a:t>137</a:t>
            </a:r>
            <a:r>
              <a:rPr lang="es-ES" sz="2400" dirty="0"/>
              <a:t>Cs, ver Lección 3.</a:t>
            </a:r>
            <a:endParaRPr lang="en-GB" altLang="en-US" sz="28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15</a:t>
            </a:fld>
            <a:endParaRPr lang="en-US" dirty="0"/>
          </a:p>
        </p:txBody>
      </p:sp>
    </p:spTree>
    <p:extLst>
      <p:ext uri="{BB962C8B-B14F-4D97-AF65-F5344CB8AC3E}">
        <p14:creationId xmlns:p14="http://schemas.microsoft.com/office/powerpoint/2010/main" val="66188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5"/>
          <p:cNvSpPr>
            <a:spLocks noGrp="1" noChangeArrowheads="1"/>
          </p:cNvSpPr>
          <p:nvPr>
            <p:ph type="title"/>
          </p:nvPr>
        </p:nvSpPr>
        <p:spPr/>
        <p:txBody>
          <a:bodyPr/>
          <a:lstStyle/>
          <a:p>
            <a:r>
              <a:rPr lang="es-ES_tradnl" sz="2800" dirty="0"/>
              <a:t>Características de los equipos</a:t>
            </a:r>
            <a:endParaRPr lang="es-ES_tradnl" altLang="en-US" sz="2800" dirty="0"/>
          </a:p>
        </p:txBody>
      </p:sp>
      <p:sp>
        <p:nvSpPr>
          <p:cNvPr id="3" name="Content Placeholder 2"/>
          <p:cNvSpPr>
            <a:spLocks noGrp="1"/>
          </p:cNvSpPr>
          <p:nvPr>
            <p:ph idx="1"/>
          </p:nvPr>
        </p:nvSpPr>
        <p:spPr/>
        <p:txBody>
          <a:bodyPr/>
          <a:lstStyle/>
          <a:p>
            <a:pPr algn="just">
              <a:defRPr/>
            </a:pPr>
            <a:r>
              <a:rPr lang="es-ES" sz="2400" dirty="0"/>
              <a:t>Un G-M tipo “pancake” dará una indicación de la tasa de dosis a la piel promediada sobre 1 cm</a:t>
            </a:r>
            <a:r>
              <a:rPr lang="es-ES" sz="2400" baseline="30000" dirty="0"/>
              <a:t>2</a:t>
            </a:r>
            <a:r>
              <a:rPr lang="es-ES" sz="2400" dirty="0"/>
              <a:t>.</a:t>
            </a:r>
          </a:p>
          <a:p>
            <a:pPr algn="just">
              <a:defRPr/>
            </a:pPr>
            <a:endParaRPr lang="en-US" altLang="pt-BR" sz="2400" dirty="0"/>
          </a:p>
          <a:p>
            <a:pPr algn="just">
              <a:defRPr/>
            </a:pPr>
            <a:r>
              <a:rPr lang="es-ES" sz="2400" dirty="0"/>
              <a:t>Los detectores "pancake" tienen típicamente un área de ventana de 15 cm</a:t>
            </a:r>
            <a:r>
              <a:rPr lang="es-ES" sz="2400" baseline="30000" dirty="0"/>
              <a:t>2</a:t>
            </a:r>
            <a:r>
              <a:rPr lang="es-ES" sz="2400" dirty="0"/>
              <a:t>.</a:t>
            </a:r>
          </a:p>
          <a:p>
            <a:pPr algn="just">
              <a:defRPr/>
            </a:pPr>
            <a:endParaRPr lang="en-US" altLang="pt-BR" sz="2400" dirty="0"/>
          </a:p>
          <a:p>
            <a:pPr algn="just">
              <a:defRPr/>
            </a:pPr>
            <a:r>
              <a:rPr lang="es-ES" sz="2400" dirty="0"/>
              <a:t>Las estimaciones de la tasa de dosis se pueden hacer utilizando la eficiencia del detector junto con factores de conversión publicados.</a:t>
            </a:r>
            <a:endParaRPr lang="en-GB" altLang="pt-BR" sz="1800" dirty="0">
              <a:effectLst>
                <a:outerShdw blurRad="38100" dist="38100" dir="2700000" algn="tl">
                  <a:srgbClr val="FFFFFF"/>
                </a:outerShdw>
              </a:effectLst>
            </a:endParaRPr>
          </a:p>
          <a:p>
            <a:pPr algn="just"/>
            <a:endParaRPr lang="en-GB"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16</a:t>
            </a:fld>
            <a:endParaRPr lang="en-US" dirty="0"/>
          </a:p>
        </p:txBody>
      </p:sp>
    </p:spTree>
    <p:extLst>
      <p:ext uri="{BB962C8B-B14F-4D97-AF65-F5344CB8AC3E}">
        <p14:creationId xmlns:p14="http://schemas.microsoft.com/office/powerpoint/2010/main" val="1501740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1689189"/>
            <a:ext cx="5256584" cy="3902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987" name="Rectangle 5"/>
          <p:cNvSpPr>
            <a:spLocks noGrp="1" noChangeArrowheads="1"/>
          </p:cNvSpPr>
          <p:nvPr>
            <p:ph type="title"/>
          </p:nvPr>
        </p:nvSpPr>
        <p:spPr/>
        <p:txBody>
          <a:bodyPr/>
          <a:lstStyle/>
          <a:p>
            <a:pPr>
              <a:defRPr/>
            </a:pPr>
            <a:r>
              <a:rPr lang="es-ES_tradnl" sz="2800" dirty="0"/>
              <a:t>Características de los equipos</a:t>
            </a:r>
            <a:endParaRPr lang="es-ES_tradnl" altLang="pt-BR" sz="2800" i="0" u="none" kern="1200" dirty="0"/>
          </a:p>
        </p:txBody>
      </p:sp>
      <p:sp>
        <p:nvSpPr>
          <p:cNvPr id="38917" name="TextBox 2"/>
          <p:cNvSpPr txBox="1">
            <a:spLocks noChangeArrowheads="1"/>
          </p:cNvSpPr>
          <p:nvPr/>
        </p:nvSpPr>
        <p:spPr bwMode="auto">
          <a:xfrm>
            <a:off x="319089" y="1689189"/>
            <a:ext cx="2956767"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pPr algn="just"/>
            <a:r>
              <a:rPr lang="es-ES" sz="1800" b="0" dirty="0">
                <a:solidFill>
                  <a:schemeClr val="tx2"/>
                </a:solidFill>
                <a:latin typeface="+mn-lt"/>
              </a:rPr>
              <a:t>El gráfico muestra la tasa de conteo esperada (cps) por tasa de dosis (mGy/h) en función de la energía beta media para un detector de “pancake” G-M </a:t>
            </a:r>
            <a:r>
              <a:rPr lang="es-ES" sz="1800" b="0" dirty="0" smtClean="0">
                <a:solidFill>
                  <a:schemeClr val="tx2"/>
                </a:solidFill>
                <a:latin typeface="+mn-lt"/>
              </a:rPr>
              <a:t>típico.</a:t>
            </a:r>
            <a:endParaRPr lang="sv-SE" altLang="en-US" dirty="0"/>
          </a:p>
        </p:txBody>
      </p:sp>
      <p:sp>
        <p:nvSpPr>
          <p:cNvPr id="3" name="Slide Number Placeholder 2"/>
          <p:cNvSpPr>
            <a:spLocks noGrp="1"/>
          </p:cNvSpPr>
          <p:nvPr>
            <p:ph type="sldNum" sz="quarter" idx="12"/>
          </p:nvPr>
        </p:nvSpPr>
        <p:spPr/>
        <p:txBody>
          <a:bodyPr/>
          <a:lstStyle/>
          <a:p>
            <a:fld id="{64E0F0D9-1BD1-4BB2-9AEF-C45FC83CEFD4}" type="slidenum">
              <a:rPr lang="en-US" smtClean="0"/>
              <a:pPr/>
              <a:t>17</a:t>
            </a:fld>
            <a:endParaRPr lang="en-US"/>
          </a:p>
        </p:txBody>
      </p:sp>
    </p:spTree>
    <p:extLst>
      <p:ext uri="{BB962C8B-B14F-4D97-AF65-F5344CB8AC3E}">
        <p14:creationId xmlns:p14="http://schemas.microsoft.com/office/powerpoint/2010/main" val="1839804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8707" name="Rectangle 3"/>
          <p:cNvSpPr>
            <a:spLocks noGrp="1" noChangeArrowheads="1"/>
          </p:cNvSpPr>
          <p:nvPr>
            <p:ph type="body" idx="1"/>
          </p:nvPr>
        </p:nvSpPr>
        <p:spPr>
          <a:xfrm>
            <a:off x="304800" y="1219200"/>
            <a:ext cx="8604250" cy="4775200"/>
          </a:xfrm>
        </p:spPr>
        <p:txBody>
          <a:bodyPr/>
          <a:lstStyle/>
          <a:p>
            <a:pPr algn="ctr">
              <a:buFontTx/>
              <a:buNone/>
            </a:pPr>
            <a:endParaRPr lang="en-US" altLang="en-US" sz="3600" dirty="0"/>
          </a:p>
          <a:p>
            <a:pPr algn="ctr">
              <a:buFontTx/>
              <a:buNone/>
            </a:pPr>
            <a:endParaRPr lang="en-US" altLang="en-US" sz="3600" dirty="0"/>
          </a:p>
          <a:p>
            <a:pPr algn="ctr">
              <a:buFontTx/>
              <a:buNone/>
            </a:pPr>
            <a:endParaRPr lang="en-US" altLang="en-US" sz="3600" dirty="0"/>
          </a:p>
          <a:p>
            <a:pPr algn="ctr">
              <a:buFontTx/>
              <a:buNone/>
            </a:pPr>
            <a:r>
              <a:rPr lang="es-ES" sz="3600" dirty="0"/>
              <a:t>Calibración y </a:t>
            </a:r>
            <a:r>
              <a:rPr lang="es-ES" sz="3600" dirty="0" smtClean="0"/>
              <a:t>pruebas de aptitud</a:t>
            </a:r>
          </a:p>
          <a:p>
            <a:pPr algn="ctr">
              <a:buFontTx/>
              <a:buNone/>
            </a:pPr>
            <a:r>
              <a:rPr lang="pt-BR" sz="3600" dirty="0" smtClean="0"/>
              <a:t>(</a:t>
            </a:r>
            <a:r>
              <a:rPr lang="pt-BR" sz="3600" i="1" dirty="0" err="1"/>
              <a:t>type</a:t>
            </a:r>
            <a:r>
              <a:rPr lang="pt-BR" sz="3600" i="1" dirty="0"/>
              <a:t> </a:t>
            </a:r>
            <a:r>
              <a:rPr lang="pt-BR" sz="3600" i="1" dirty="0" err="1"/>
              <a:t>tests</a:t>
            </a:r>
            <a:r>
              <a:rPr lang="pt-BR" sz="3600" dirty="0"/>
              <a:t>) </a:t>
            </a:r>
            <a:endParaRPr lang="en-US" altLang="en-US" sz="36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18</a:t>
            </a:fld>
            <a:endParaRPr lang="en-US"/>
          </a:p>
        </p:txBody>
      </p:sp>
    </p:spTree>
    <p:extLst>
      <p:ext uri="{BB962C8B-B14F-4D97-AF65-F5344CB8AC3E}">
        <p14:creationId xmlns:p14="http://schemas.microsoft.com/office/powerpoint/2010/main" val="12291433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082" name="Rectangle 2"/>
          <p:cNvSpPr>
            <a:spLocks noGrp="1" noChangeArrowheads="1"/>
          </p:cNvSpPr>
          <p:nvPr>
            <p:ph type="title"/>
          </p:nvPr>
        </p:nvSpPr>
        <p:spPr>
          <a:xfrm>
            <a:off x="251520" y="0"/>
            <a:ext cx="8604250" cy="1151384"/>
          </a:xfrm>
        </p:spPr>
        <p:txBody>
          <a:bodyPr/>
          <a:lstStyle/>
          <a:p>
            <a:r>
              <a:rPr lang="es-ES" sz="2800" dirty="0"/>
              <a:t>Calibración y </a:t>
            </a:r>
            <a:r>
              <a:rPr lang="pt-BR" sz="2800" dirty="0" err="1"/>
              <a:t>pruebas</a:t>
            </a:r>
            <a:r>
              <a:rPr lang="pt-BR" sz="2800" dirty="0"/>
              <a:t> de </a:t>
            </a:r>
            <a:r>
              <a:rPr lang="pt-BR" sz="2800" dirty="0" err="1"/>
              <a:t>aptitud</a:t>
            </a:r>
            <a:r>
              <a:rPr lang="pt-BR" sz="2800" dirty="0"/>
              <a:t> </a:t>
            </a:r>
            <a:endParaRPr lang="en-US" altLang="en-US" sz="2800" dirty="0"/>
          </a:p>
        </p:txBody>
      </p:sp>
      <p:sp>
        <p:nvSpPr>
          <p:cNvPr id="814083" name="Rectangle 3"/>
          <p:cNvSpPr>
            <a:spLocks noGrp="1" noChangeArrowheads="1"/>
          </p:cNvSpPr>
          <p:nvPr>
            <p:ph type="body" idx="1"/>
          </p:nvPr>
        </p:nvSpPr>
        <p:spPr>
          <a:xfrm>
            <a:off x="251520" y="1700808"/>
            <a:ext cx="8496944" cy="3672408"/>
          </a:xfrm>
        </p:spPr>
        <p:txBody>
          <a:bodyPr/>
          <a:lstStyle/>
          <a:p>
            <a:pPr algn="just"/>
            <a:r>
              <a:rPr lang="es-ES" sz="2400" dirty="0" smtClean="0"/>
              <a:t>Las </a:t>
            </a:r>
            <a:r>
              <a:rPr lang="es-ES" sz="2400" dirty="0"/>
              <a:t>pruebas de aptitud implican irradiar un equipo con una serie de fuentes beta.</a:t>
            </a:r>
          </a:p>
          <a:p>
            <a:pPr algn="just"/>
            <a:endParaRPr lang="en-GB" sz="2400" dirty="0"/>
          </a:p>
          <a:p>
            <a:pPr algn="just"/>
            <a:r>
              <a:rPr lang="es-ES" sz="2400" dirty="0"/>
              <a:t>Al seleccionar un equipo de tasa de dosis beta, es necesario que el equipo cumpla con los estándares reconocidos por la industria, tales como IEC 60846, IEC 60325, ANSI N323, etc.</a:t>
            </a:r>
            <a:endParaRPr lang="en-GB" altLang="en-US" sz="24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19</a:t>
            </a:fld>
            <a:endParaRPr lang="en-US"/>
          </a:p>
        </p:txBody>
      </p:sp>
    </p:spTree>
    <p:extLst>
      <p:ext uri="{BB962C8B-B14F-4D97-AF65-F5344CB8AC3E}">
        <p14:creationId xmlns:p14="http://schemas.microsoft.com/office/powerpoint/2010/main" val="3207913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4019" name="Rectangle 3"/>
          <p:cNvSpPr>
            <a:spLocks noGrp="1" noChangeArrowheads="1"/>
          </p:cNvSpPr>
          <p:nvPr>
            <p:ph type="body" idx="1"/>
          </p:nvPr>
        </p:nvSpPr>
        <p:spPr>
          <a:xfrm>
            <a:off x="304800" y="1143000"/>
            <a:ext cx="8604250" cy="4775200"/>
          </a:xfrm>
        </p:spPr>
        <p:txBody>
          <a:bodyPr/>
          <a:lstStyle/>
          <a:p>
            <a:pPr algn="ctr">
              <a:buFontTx/>
              <a:buNone/>
            </a:pPr>
            <a:endParaRPr lang="en-US" altLang="en-US" sz="3600" dirty="0"/>
          </a:p>
          <a:p>
            <a:pPr algn="ctr">
              <a:buFontTx/>
              <a:buNone/>
            </a:pPr>
            <a:endParaRPr lang="en-US" altLang="en-US" sz="3600" dirty="0"/>
          </a:p>
          <a:p>
            <a:pPr algn="ctr">
              <a:buFontTx/>
              <a:buNone/>
            </a:pPr>
            <a:endParaRPr lang="en-US" altLang="en-US" sz="2400" dirty="0"/>
          </a:p>
          <a:p>
            <a:pPr algn="ctr">
              <a:buFontTx/>
              <a:buNone/>
            </a:pPr>
            <a:r>
              <a:rPr lang="es-ES" sz="3600" dirty="0"/>
              <a:t>Monitorización de partículas beta</a:t>
            </a:r>
            <a:endParaRPr lang="en-US" altLang="en-US" sz="3600" b="1"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2</a:t>
            </a:fld>
            <a:endParaRPr lang="en-US"/>
          </a:p>
        </p:txBody>
      </p:sp>
    </p:spTree>
    <p:extLst>
      <p:ext uri="{BB962C8B-B14F-4D97-AF65-F5344CB8AC3E}">
        <p14:creationId xmlns:p14="http://schemas.microsoft.com/office/powerpoint/2010/main" val="3271432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731" name="Rectangle 3"/>
          <p:cNvSpPr>
            <a:spLocks noGrp="1" noChangeArrowheads="1"/>
          </p:cNvSpPr>
          <p:nvPr>
            <p:ph type="body" idx="1"/>
          </p:nvPr>
        </p:nvSpPr>
        <p:spPr>
          <a:xfrm>
            <a:off x="304800" y="1219200"/>
            <a:ext cx="8604250" cy="4775200"/>
          </a:xfrm>
        </p:spPr>
        <p:txBody>
          <a:bodyPr/>
          <a:lstStyle/>
          <a:p>
            <a:pPr algn="ctr">
              <a:buFontTx/>
              <a:buNone/>
            </a:pPr>
            <a:endParaRPr lang="en-US" altLang="en-US" sz="3600" dirty="0"/>
          </a:p>
          <a:p>
            <a:pPr algn="ctr">
              <a:buFontTx/>
              <a:buNone/>
            </a:pPr>
            <a:endParaRPr lang="en-US" altLang="en-US" sz="3600" dirty="0"/>
          </a:p>
          <a:p>
            <a:pPr algn="ctr">
              <a:buFontTx/>
              <a:buNone/>
            </a:pPr>
            <a:endParaRPr lang="en-US" altLang="en-US" sz="3600" dirty="0"/>
          </a:p>
          <a:p>
            <a:pPr algn="ctr">
              <a:buFontTx/>
              <a:buNone/>
            </a:pPr>
            <a:r>
              <a:rPr lang="pt-BR" sz="3600" dirty="0" err="1"/>
              <a:t>Medición</a:t>
            </a:r>
            <a:r>
              <a:rPr lang="pt-BR" sz="3600" dirty="0"/>
              <a:t> </a:t>
            </a:r>
            <a:r>
              <a:rPr lang="pt-BR" sz="3600" dirty="0" err="1"/>
              <a:t>en</a:t>
            </a:r>
            <a:r>
              <a:rPr lang="pt-BR" sz="3600" dirty="0"/>
              <a:t> </a:t>
            </a:r>
            <a:r>
              <a:rPr lang="pt-BR" sz="3600" dirty="0" err="1"/>
              <a:t>la</a:t>
            </a:r>
            <a:r>
              <a:rPr lang="pt-BR" sz="3600" dirty="0"/>
              <a:t> </a:t>
            </a:r>
            <a:r>
              <a:rPr lang="pt-BR" sz="3600" dirty="0" err="1"/>
              <a:t>práctica</a:t>
            </a:r>
            <a:endParaRPr lang="en-US" altLang="en-US" sz="3600" b="1"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20</a:t>
            </a:fld>
            <a:endParaRPr lang="en-US"/>
          </a:p>
        </p:txBody>
      </p:sp>
    </p:spTree>
    <p:extLst>
      <p:ext uri="{BB962C8B-B14F-4D97-AF65-F5344CB8AC3E}">
        <p14:creationId xmlns:p14="http://schemas.microsoft.com/office/powerpoint/2010/main" val="42757958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6130" name="Rectangle 2"/>
          <p:cNvSpPr>
            <a:spLocks noGrp="1" noChangeArrowheads="1"/>
          </p:cNvSpPr>
          <p:nvPr>
            <p:ph type="title"/>
          </p:nvPr>
        </p:nvSpPr>
        <p:spPr/>
        <p:txBody>
          <a:bodyPr/>
          <a:lstStyle/>
          <a:p>
            <a:r>
              <a:rPr lang="pt-BR" sz="2800" dirty="0" err="1"/>
              <a:t>Medición</a:t>
            </a:r>
            <a:r>
              <a:rPr lang="pt-BR" sz="2800" dirty="0"/>
              <a:t> </a:t>
            </a:r>
            <a:r>
              <a:rPr lang="pt-BR" sz="2800" dirty="0" err="1"/>
              <a:t>en</a:t>
            </a:r>
            <a:r>
              <a:rPr lang="pt-BR" sz="2800" dirty="0"/>
              <a:t> </a:t>
            </a:r>
            <a:r>
              <a:rPr lang="pt-BR" sz="2800" dirty="0" err="1"/>
              <a:t>la</a:t>
            </a:r>
            <a:r>
              <a:rPr lang="pt-BR" sz="2800" dirty="0"/>
              <a:t> </a:t>
            </a:r>
            <a:r>
              <a:rPr lang="pt-BR" sz="2800" dirty="0" err="1"/>
              <a:t>práctica</a:t>
            </a:r>
            <a:endParaRPr lang="en-US" altLang="en-US" sz="2800" dirty="0"/>
          </a:p>
        </p:txBody>
      </p:sp>
      <p:sp>
        <p:nvSpPr>
          <p:cNvPr id="816131" name="Rectangle 3"/>
          <p:cNvSpPr>
            <a:spLocks noGrp="1" noChangeArrowheads="1"/>
          </p:cNvSpPr>
          <p:nvPr>
            <p:ph type="body" idx="1"/>
          </p:nvPr>
        </p:nvSpPr>
        <p:spPr>
          <a:xfrm>
            <a:off x="0" y="1340768"/>
            <a:ext cx="9108504" cy="5040560"/>
          </a:xfrm>
        </p:spPr>
        <p:txBody>
          <a:bodyPr/>
          <a:lstStyle/>
          <a:p>
            <a:pPr algn="just"/>
            <a:r>
              <a:rPr lang="es-ES" sz="2400" dirty="0"/>
              <a:t>Debe colocarse el detector con su punto de referencia (para una cámara de ionización) o el centro de la ventana (para un tubo G-M de ventana final) en el punto de medición.</a:t>
            </a:r>
          </a:p>
          <a:p>
            <a:pPr algn="just"/>
            <a:endParaRPr lang="en-GB" altLang="en-US" sz="2400" dirty="0"/>
          </a:p>
          <a:p>
            <a:pPr algn="just"/>
            <a:r>
              <a:rPr lang="es-ES" sz="2400" dirty="0"/>
              <a:t>Los puntos de medición para radiación beta son la posición de las manos y la posición de los ojos, especialmente cuando la cabeza esté más expuesta que el cuerpo</a:t>
            </a:r>
          </a:p>
          <a:p>
            <a:pPr algn="just"/>
            <a:endParaRPr lang="en-GB" altLang="en-US" sz="2400" dirty="0"/>
          </a:p>
          <a:p>
            <a:pPr algn="just"/>
            <a:r>
              <a:rPr lang="es-ES" sz="2400" dirty="0"/>
              <a:t>Debe girarse el detector para maximizar la indicación, ya que la indicación puede depender significativamente de cómo el detector esté alineado con el campo de radiación.</a:t>
            </a:r>
            <a:endParaRPr lang="en-GB" altLang="en-US" dirty="0"/>
          </a:p>
          <a:p>
            <a:pPr algn="just"/>
            <a:endParaRPr lang="en-GB" altLang="en-US"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21</a:t>
            </a:fld>
            <a:endParaRPr lang="en-US"/>
          </a:p>
        </p:txBody>
      </p:sp>
    </p:spTree>
    <p:extLst>
      <p:ext uri="{BB962C8B-B14F-4D97-AF65-F5344CB8AC3E}">
        <p14:creationId xmlns:p14="http://schemas.microsoft.com/office/powerpoint/2010/main" val="31772393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7154" name="Rectangle 2"/>
          <p:cNvSpPr>
            <a:spLocks noGrp="1" noChangeArrowheads="1"/>
          </p:cNvSpPr>
          <p:nvPr>
            <p:ph type="title"/>
          </p:nvPr>
        </p:nvSpPr>
        <p:spPr/>
        <p:txBody>
          <a:bodyPr/>
          <a:lstStyle/>
          <a:p>
            <a:r>
              <a:rPr lang="pt-BR" sz="2800" dirty="0" err="1"/>
              <a:t>Medición</a:t>
            </a:r>
            <a:r>
              <a:rPr lang="pt-BR" sz="2800" dirty="0"/>
              <a:t> </a:t>
            </a:r>
            <a:r>
              <a:rPr lang="pt-BR" sz="2800" dirty="0" err="1"/>
              <a:t>en</a:t>
            </a:r>
            <a:r>
              <a:rPr lang="pt-BR" sz="2800" dirty="0"/>
              <a:t> </a:t>
            </a:r>
            <a:r>
              <a:rPr lang="pt-BR" sz="2800" dirty="0" err="1"/>
              <a:t>la</a:t>
            </a:r>
            <a:r>
              <a:rPr lang="pt-BR" sz="2800" dirty="0"/>
              <a:t> </a:t>
            </a:r>
            <a:r>
              <a:rPr lang="pt-BR" sz="2800" dirty="0" err="1"/>
              <a:t>práctica</a:t>
            </a:r>
            <a:endParaRPr lang="en-US" altLang="en-US" sz="2800" dirty="0"/>
          </a:p>
        </p:txBody>
      </p:sp>
      <p:sp>
        <p:nvSpPr>
          <p:cNvPr id="817155" name="Rectangle 3"/>
          <p:cNvSpPr>
            <a:spLocks noGrp="1" noChangeArrowheads="1"/>
          </p:cNvSpPr>
          <p:nvPr>
            <p:ph type="body" idx="1"/>
          </p:nvPr>
        </p:nvSpPr>
        <p:spPr/>
        <p:txBody>
          <a:bodyPr/>
          <a:lstStyle/>
          <a:p>
            <a:pPr algn="just"/>
            <a:r>
              <a:rPr lang="es-ES" sz="2400" dirty="0"/>
              <a:t>En muchos casos, incluso cuando se utiliza una cámara de ionización para la medición final, una búsqueda con un detector G-M de ventana final delgada identificará áreas de tasa de dosis significativa de forma rápida y eficiente, generalmente mediante el uso de la salida de audio.</a:t>
            </a:r>
          </a:p>
          <a:p>
            <a:pPr algn="just"/>
            <a:endParaRPr lang="en-GB" altLang="en-US" sz="2400" dirty="0"/>
          </a:p>
          <a:p>
            <a:pPr algn="just"/>
            <a:r>
              <a:rPr lang="es-ES" sz="2400" dirty="0"/>
              <a:t>La aplicación de esta técnica puede estar limitada por el alto ruido de fondo o de zonas con altas tasas de dosis de  radiación gamma.</a:t>
            </a:r>
            <a:endParaRPr lang="en-US" altLang="en-US" sz="28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22</a:t>
            </a:fld>
            <a:endParaRPr lang="en-US" dirty="0"/>
          </a:p>
        </p:txBody>
      </p:sp>
    </p:spTree>
    <p:extLst>
      <p:ext uri="{BB962C8B-B14F-4D97-AF65-F5344CB8AC3E}">
        <p14:creationId xmlns:p14="http://schemas.microsoft.com/office/powerpoint/2010/main" val="6424516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AutoShape 4" descr="14bb"/>
          <p:cNvSpPr>
            <a:spLocks noChangeAspect="1" noChangeArrowheads="1"/>
          </p:cNvSpPr>
          <p:nvPr/>
        </p:nvSpPr>
        <p:spPr bwMode="auto">
          <a:xfrm>
            <a:off x="2505075" y="2014538"/>
            <a:ext cx="4133850"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endParaRPr lang="pt-BR" altLang="pt-BR" dirty="0"/>
          </a:p>
        </p:txBody>
      </p:sp>
      <p:sp>
        <p:nvSpPr>
          <p:cNvPr id="35844" name="AutoShape 5" descr="14bb"/>
          <p:cNvSpPr>
            <a:spLocks noChangeAspect="1" noChangeArrowheads="1"/>
          </p:cNvSpPr>
          <p:nvPr/>
        </p:nvSpPr>
        <p:spPr bwMode="auto">
          <a:xfrm>
            <a:off x="2530549" y="1964175"/>
            <a:ext cx="4133850"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endParaRPr lang="pt-BR" altLang="pt-BR" dirty="0"/>
          </a:p>
        </p:txBody>
      </p:sp>
      <p:pic>
        <p:nvPicPr>
          <p:cNvPr id="35845"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2137" y="2014538"/>
            <a:ext cx="3161928" cy="2529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fld id="{64E0F0D9-1BD1-4BB2-9AEF-C45FC83CEFD4}" type="slidenum">
              <a:rPr lang="en-US" smtClean="0"/>
              <a:pPr/>
              <a:t>23</a:t>
            </a:fld>
            <a:endParaRPr lang="en-US" dirty="0"/>
          </a:p>
        </p:txBody>
      </p:sp>
      <p:sp>
        <p:nvSpPr>
          <p:cNvPr id="5" name="Rectangle 4"/>
          <p:cNvSpPr/>
          <p:nvPr/>
        </p:nvSpPr>
        <p:spPr>
          <a:xfrm>
            <a:off x="1307778" y="1332057"/>
            <a:ext cx="6432574" cy="461665"/>
          </a:xfrm>
          <a:prstGeom prst="rect">
            <a:avLst/>
          </a:prstGeom>
        </p:spPr>
        <p:txBody>
          <a:bodyPr wrap="square">
            <a:spAutoFit/>
          </a:bodyPr>
          <a:lstStyle/>
          <a:p>
            <a:pPr lvl="0" algn="ctr">
              <a:spcBef>
                <a:spcPct val="20000"/>
              </a:spcBef>
            </a:pPr>
            <a:r>
              <a:rPr lang="en-GB" altLang="pt-BR" kern="0" dirty="0" err="1" smtClean="0">
                <a:solidFill>
                  <a:srgbClr val="003399"/>
                </a:solidFill>
                <a:latin typeface="Arial"/>
                <a:ea typeface="+mj-ea"/>
                <a:cs typeface="+mj-cs"/>
              </a:rPr>
              <a:t>Cámara</a:t>
            </a:r>
            <a:r>
              <a:rPr lang="en-GB" altLang="pt-BR" kern="0" dirty="0" smtClean="0">
                <a:solidFill>
                  <a:srgbClr val="003399"/>
                </a:solidFill>
                <a:latin typeface="Arial"/>
                <a:ea typeface="+mj-ea"/>
                <a:cs typeface="+mj-cs"/>
              </a:rPr>
              <a:t> </a:t>
            </a:r>
            <a:r>
              <a:rPr lang="en-GB" altLang="pt-BR" kern="0" dirty="0">
                <a:solidFill>
                  <a:srgbClr val="003399"/>
                </a:solidFill>
                <a:latin typeface="Arial"/>
                <a:ea typeface="+mj-ea"/>
                <a:cs typeface="+mj-cs"/>
              </a:rPr>
              <a:t>de </a:t>
            </a:r>
            <a:r>
              <a:rPr lang="en-GB" altLang="pt-BR" kern="0" dirty="0" err="1">
                <a:solidFill>
                  <a:srgbClr val="003399"/>
                </a:solidFill>
                <a:latin typeface="Arial"/>
                <a:ea typeface="+mj-ea"/>
                <a:cs typeface="+mj-cs"/>
              </a:rPr>
              <a:t>ionización</a:t>
            </a:r>
            <a:endParaRPr lang="en-GB" altLang="pt-BR" kern="0" dirty="0">
              <a:solidFill>
                <a:srgbClr val="003399"/>
              </a:solidFill>
              <a:latin typeface="Arial"/>
              <a:ea typeface="+mj-ea"/>
              <a:cs typeface="+mj-cs"/>
            </a:endParaRPr>
          </a:p>
        </p:txBody>
      </p:sp>
      <p:sp>
        <p:nvSpPr>
          <p:cNvPr id="2" name="Título 1"/>
          <p:cNvSpPr>
            <a:spLocks noGrp="1"/>
          </p:cNvSpPr>
          <p:nvPr>
            <p:ph type="title"/>
          </p:nvPr>
        </p:nvSpPr>
        <p:spPr/>
        <p:txBody>
          <a:bodyPr/>
          <a:lstStyle/>
          <a:p>
            <a:r>
              <a:rPr lang="pt-BR" sz="2800" dirty="0" err="1"/>
              <a:t>Medición</a:t>
            </a:r>
            <a:r>
              <a:rPr lang="pt-BR" sz="2800" dirty="0"/>
              <a:t> </a:t>
            </a:r>
            <a:r>
              <a:rPr lang="pt-BR" sz="2800" dirty="0" err="1"/>
              <a:t>en</a:t>
            </a:r>
            <a:r>
              <a:rPr lang="pt-BR" sz="2800" dirty="0"/>
              <a:t> </a:t>
            </a:r>
            <a:r>
              <a:rPr lang="pt-BR" sz="2800" dirty="0" err="1"/>
              <a:t>la</a:t>
            </a:r>
            <a:r>
              <a:rPr lang="pt-BR" sz="2800" dirty="0"/>
              <a:t> </a:t>
            </a:r>
            <a:r>
              <a:rPr lang="pt-BR" sz="2800" dirty="0" err="1"/>
              <a:t>práctica</a:t>
            </a:r>
            <a:endParaRPr lang="es-ES_tradnl" sz="2800" dirty="0"/>
          </a:p>
        </p:txBody>
      </p:sp>
      <p:sp>
        <p:nvSpPr>
          <p:cNvPr id="11" name="TextBox 1"/>
          <p:cNvSpPr txBox="1"/>
          <p:nvPr/>
        </p:nvSpPr>
        <p:spPr>
          <a:xfrm>
            <a:off x="3563888" y="4869160"/>
            <a:ext cx="2315696" cy="276999"/>
          </a:xfrm>
          <a:prstGeom prst="rect">
            <a:avLst/>
          </a:prstGeom>
          <a:noFill/>
        </p:spPr>
        <p:txBody>
          <a:bodyPr wrap="square" rtlCol="0">
            <a:spAutoFit/>
          </a:bodyPr>
          <a:lstStyle/>
          <a:p>
            <a:pPr algn="ctr"/>
            <a:r>
              <a:rPr lang="en-GB" sz="1200" dirty="0" err="1">
                <a:solidFill>
                  <a:schemeClr val="tx2"/>
                </a:solidFill>
              </a:rPr>
              <a:t>Cortesía</a:t>
            </a:r>
            <a:r>
              <a:rPr lang="en-GB" sz="1200" dirty="0">
                <a:solidFill>
                  <a:schemeClr val="tx2"/>
                </a:solidFill>
              </a:rPr>
              <a:t>: </a:t>
            </a:r>
            <a:r>
              <a:rPr lang="en-GB" sz="1200" dirty="0" err="1">
                <a:solidFill>
                  <a:schemeClr val="tx2"/>
                </a:solidFill>
              </a:rPr>
              <a:t>Thermoscientific</a:t>
            </a:r>
            <a:endParaRPr lang="en-GB" sz="1200" dirty="0">
              <a:solidFill>
                <a:schemeClr val="tx2"/>
              </a:solidFill>
            </a:endParaRPr>
          </a:p>
        </p:txBody>
      </p:sp>
      <p:pic>
        <p:nvPicPr>
          <p:cNvPr id="12"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7188" y="2081170"/>
            <a:ext cx="2214563" cy="2488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42274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0" y="1928945"/>
            <a:ext cx="3225899" cy="2541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36867"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1928944"/>
            <a:ext cx="1638061" cy="2501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3" name="Title 2"/>
          <p:cNvSpPr>
            <a:spLocks noGrp="1"/>
          </p:cNvSpPr>
          <p:nvPr>
            <p:ph type="title"/>
          </p:nvPr>
        </p:nvSpPr>
        <p:spPr>
          <a:xfrm>
            <a:off x="323528" y="146720"/>
            <a:ext cx="8534400" cy="762000"/>
          </a:xfrm>
        </p:spPr>
        <p:txBody>
          <a:bodyPr/>
          <a:lstStyle/>
          <a:p>
            <a:r>
              <a:rPr lang="pt-BR" sz="2800" dirty="0" err="1"/>
              <a:t>Medición</a:t>
            </a:r>
            <a:r>
              <a:rPr lang="pt-BR" sz="2800" dirty="0"/>
              <a:t> </a:t>
            </a:r>
            <a:r>
              <a:rPr lang="pt-BR" sz="2800" dirty="0" err="1"/>
              <a:t>en</a:t>
            </a:r>
            <a:r>
              <a:rPr lang="pt-BR" sz="2800" dirty="0"/>
              <a:t> </a:t>
            </a:r>
            <a:r>
              <a:rPr lang="pt-BR" sz="2800" dirty="0" err="1"/>
              <a:t>la</a:t>
            </a:r>
            <a:r>
              <a:rPr lang="pt-BR" sz="2800" dirty="0"/>
              <a:t> </a:t>
            </a:r>
            <a:r>
              <a:rPr lang="pt-BR" sz="2800" dirty="0" err="1"/>
              <a:t>práctica</a:t>
            </a:r>
            <a:endParaRPr lang="en-US" altLang="en-US" sz="2800" dirty="0"/>
          </a:p>
        </p:txBody>
      </p:sp>
      <p:sp>
        <p:nvSpPr>
          <p:cNvPr id="4" name="Slide Number Placeholder 3"/>
          <p:cNvSpPr>
            <a:spLocks noGrp="1"/>
          </p:cNvSpPr>
          <p:nvPr>
            <p:ph type="sldNum" sz="quarter" idx="12"/>
          </p:nvPr>
        </p:nvSpPr>
        <p:spPr/>
        <p:txBody>
          <a:bodyPr/>
          <a:lstStyle/>
          <a:p>
            <a:fld id="{64E0F0D9-1BD1-4BB2-9AEF-C45FC83CEFD4}" type="slidenum">
              <a:rPr lang="en-US" smtClean="0"/>
              <a:pPr/>
              <a:t>24</a:t>
            </a:fld>
            <a:endParaRPr lang="en-US" dirty="0"/>
          </a:p>
        </p:txBody>
      </p:sp>
      <p:sp>
        <p:nvSpPr>
          <p:cNvPr id="5" name="Rectangle 4"/>
          <p:cNvSpPr/>
          <p:nvPr/>
        </p:nvSpPr>
        <p:spPr>
          <a:xfrm>
            <a:off x="557676" y="1239143"/>
            <a:ext cx="7254684" cy="461665"/>
          </a:xfrm>
          <a:prstGeom prst="rect">
            <a:avLst/>
          </a:prstGeom>
        </p:spPr>
        <p:txBody>
          <a:bodyPr wrap="square">
            <a:spAutoFit/>
          </a:bodyPr>
          <a:lstStyle/>
          <a:p>
            <a:pPr algn="ctr"/>
            <a:r>
              <a:rPr lang="en-GB" altLang="pt-BR" kern="0" dirty="0">
                <a:solidFill>
                  <a:srgbClr val="003399"/>
                </a:solidFill>
                <a:latin typeface="Arial"/>
                <a:ea typeface="+mj-ea"/>
                <a:cs typeface="+mj-cs"/>
              </a:rPr>
              <a:t>Detector G-M </a:t>
            </a:r>
            <a:r>
              <a:rPr lang="en-GB" altLang="pt-BR" kern="0" dirty="0" err="1" smtClean="0">
                <a:solidFill>
                  <a:srgbClr val="003399"/>
                </a:solidFill>
                <a:latin typeface="Arial"/>
                <a:ea typeface="+mj-ea"/>
                <a:cs typeface="+mj-cs"/>
              </a:rPr>
              <a:t>tipo</a:t>
            </a:r>
            <a:r>
              <a:rPr lang="en-GB" altLang="pt-BR" kern="0" dirty="0" smtClean="0">
                <a:solidFill>
                  <a:srgbClr val="003399"/>
                </a:solidFill>
                <a:latin typeface="Arial"/>
                <a:ea typeface="+mj-ea"/>
                <a:cs typeface="+mj-cs"/>
              </a:rPr>
              <a:t> </a:t>
            </a:r>
            <a:r>
              <a:rPr lang="en-GB" altLang="pt-BR" kern="0" dirty="0">
                <a:solidFill>
                  <a:srgbClr val="003399"/>
                </a:solidFill>
                <a:latin typeface="Arial"/>
                <a:ea typeface="+mj-ea"/>
                <a:cs typeface="+mj-cs"/>
              </a:rPr>
              <a:t>“pancake”</a:t>
            </a:r>
            <a:endParaRPr lang="en-GB" kern="0" dirty="0">
              <a:solidFill>
                <a:srgbClr val="003399"/>
              </a:solidFill>
              <a:latin typeface="Arial"/>
              <a:ea typeface="+mj-ea"/>
              <a:cs typeface="+mj-cs"/>
            </a:endParaRPr>
          </a:p>
        </p:txBody>
      </p:sp>
      <p:sp>
        <p:nvSpPr>
          <p:cNvPr id="9" name="TextBox 1"/>
          <p:cNvSpPr txBox="1"/>
          <p:nvPr/>
        </p:nvSpPr>
        <p:spPr>
          <a:xfrm>
            <a:off x="3491880" y="4664169"/>
            <a:ext cx="2315696" cy="276999"/>
          </a:xfrm>
          <a:prstGeom prst="rect">
            <a:avLst/>
          </a:prstGeom>
          <a:noFill/>
        </p:spPr>
        <p:txBody>
          <a:bodyPr wrap="square" rtlCol="0">
            <a:spAutoFit/>
          </a:bodyPr>
          <a:lstStyle/>
          <a:p>
            <a:pPr algn="ctr"/>
            <a:r>
              <a:rPr lang="en-GB" sz="1200" dirty="0" err="1">
                <a:solidFill>
                  <a:schemeClr val="tx2"/>
                </a:solidFill>
              </a:rPr>
              <a:t>Cortesía</a:t>
            </a:r>
            <a:r>
              <a:rPr lang="en-GB" sz="1200" dirty="0">
                <a:solidFill>
                  <a:schemeClr val="tx2"/>
                </a:solidFill>
              </a:rPr>
              <a:t>: </a:t>
            </a:r>
            <a:r>
              <a:rPr lang="en-GB" sz="1200" dirty="0" err="1">
                <a:solidFill>
                  <a:schemeClr val="tx2"/>
                </a:solidFill>
              </a:rPr>
              <a:t>Thermoscientific</a:t>
            </a:r>
            <a:endParaRPr lang="en-GB" sz="1200" dirty="0">
              <a:solidFill>
                <a:schemeClr val="tx2"/>
              </a:solidFill>
            </a:endParaRPr>
          </a:p>
        </p:txBody>
      </p:sp>
    </p:spTree>
    <p:extLst>
      <p:ext uri="{BB962C8B-B14F-4D97-AF65-F5344CB8AC3E}">
        <p14:creationId xmlns:p14="http://schemas.microsoft.com/office/powerpoint/2010/main" val="19492803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755" name="Rectangle 3"/>
          <p:cNvSpPr>
            <a:spLocks noGrp="1" noChangeArrowheads="1"/>
          </p:cNvSpPr>
          <p:nvPr>
            <p:ph type="body" idx="1"/>
          </p:nvPr>
        </p:nvSpPr>
        <p:spPr>
          <a:xfrm>
            <a:off x="304800" y="1066800"/>
            <a:ext cx="8604250" cy="4775200"/>
          </a:xfrm>
        </p:spPr>
        <p:txBody>
          <a:bodyPr/>
          <a:lstStyle/>
          <a:p>
            <a:pPr algn="ctr">
              <a:buFontTx/>
              <a:buNone/>
            </a:pPr>
            <a:endParaRPr lang="en-US" altLang="en-US" sz="3600" dirty="0"/>
          </a:p>
          <a:p>
            <a:pPr algn="ctr">
              <a:buFontTx/>
              <a:buNone/>
            </a:pPr>
            <a:endParaRPr lang="en-US" altLang="en-US" sz="3600" dirty="0"/>
          </a:p>
          <a:p>
            <a:pPr algn="ctr">
              <a:buFontTx/>
              <a:buNone/>
            </a:pPr>
            <a:endParaRPr lang="en-US" altLang="en-US" sz="3600" dirty="0"/>
          </a:p>
          <a:p>
            <a:pPr marL="0" indent="0" algn="ctr">
              <a:buNone/>
            </a:pPr>
            <a:r>
              <a:rPr lang="pt-BR" sz="3600" dirty="0" err="1"/>
              <a:t>Análisis</a:t>
            </a:r>
            <a:r>
              <a:rPr lang="pt-BR" sz="3600" dirty="0"/>
              <a:t> de </a:t>
            </a:r>
            <a:r>
              <a:rPr lang="pt-BR" sz="3600" dirty="0" err="1"/>
              <a:t>los</a:t>
            </a:r>
            <a:r>
              <a:rPr lang="pt-BR" sz="3600" dirty="0"/>
              <a:t> resultados</a:t>
            </a:r>
          </a:p>
        </p:txBody>
      </p:sp>
      <p:sp>
        <p:nvSpPr>
          <p:cNvPr id="3" name="Slide Number Placeholder 2"/>
          <p:cNvSpPr>
            <a:spLocks noGrp="1"/>
          </p:cNvSpPr>
          <p:nvPr>
            <p:ph type="sldNum" sz="quarter" idx="12"/>
          </p:nvPr>
        </p:nvSpPr>
        <p:spPr/>
        <p:txBody>
          <a:bodyPr/>
          <a:lstStyle/>
          <a:p>
            <a:fld id="{8F25D2BF-40DD-4153-8CA3-FA72C0D116DE}" type="slidenum">
              <a:rPr lang="en-US" smtClean="0"/>
              <a:pPr/>
              <a:t>25</a:t>
            </a:fld>
            <a:endParaRPr lang="en-US"/>
          </a:p>
        </p:txBody>
      </p:sp>
    </p:spTree>
    <p:extLst>
      <p:ext uri="{BB962C8B-B14F-4D97-AF65-F5344CB8AC3E}">
        <p14:creationId xmlns:p14="http://schemas.microsoft.com/office/powerpoint/2010/main" val="23159004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8178" name="Rectangle 2"/>
          <p:cNvSpPr>
            <a:spLocks noGrp="1" noChangeArrowheads="1"/>
          </p:cNvSpPr>
          <p:nvPr>
            <p:ph type="title"/>
          </p:nvPr>
        </p:nvSpPr>
        <p:spPr/>
        <p:txBody>
          <a:bodyPr/>
          <a:lstStyle/>
          <a:p>
            <a:pPr marL="0" indent="0"/>
            <a:r>
              <a:rPr lang="pt-BR" sz="2800" dirty="0" err="1"/>
              <a:t>Análisis</a:t>
            </a:r>
            <a:r>
              <a:rPr lang="pt-BR" sz="2800" dirty="0"/>
              <a:t> de </a:t>
            </a:r>
            <a:r>
              <a:rPr lang="pt-BR" sz="2800" dirty="0" err="1"/>
              <a:t>los</a:t>
            </a:r>
            <a:r>
              <a:rPr lang="pt-BR" sz="2800" dirty="0"/>
              <a:t> resultados</a:t>
            </a:r>
          </a:p>
        </p:txBody>
      </p:sp>
      <p:sp>
        <p:nvSpPr>
          <p:cNvPr id="818179" name="Rectangle 3"/>
          <p:cNvSpPr>
            <a:spLocks noGrp="1" noChangeArrowheads="1"/>
          </p:cNvSpPr>
          <p:nvPr>
            <p:ph type="body" idx="1"/>
          </p:nvPr>
        </p:nvSpPr>
        <p:spPr/>
        <p:txBody>
          <a:bodyPr/>
          <a:lstStyle/>
          <a:p>
            <a:pPr algn="just"/>
            <a:r>
              <a:rPr lang="es-ES" sz="2400" dirty="0"/>
              <a:t>La interpretación es generalmente más difícil </a:t>
            </a:r>
            <a:r>
              <a:rPr lang="es-ES" sz="2400" dirty="0" smtClean="0"/>
              <a:t>para </a:t>
            </a:r>
            <a:r>
              <a:rPr lang="es-ES" sz="2400" dirty="0"/>
              <a:t>radiación beta que para </a:t>
            </a:r>
            <a:r>
              <a:rPr lang="es-ES" sz="2400" dirty="0" smtClean="0"/>
              <a:t>radiación </a:t>
            </a:r>
            <a:r>
              <a:rPr lang="es-ES" sz="2400" dirty="0"/>
              <a:t>gamma o rayos </a:t>
            </a:r>
            <a:r>
              <a:rPr lang="es-ES" sz="2400" dirty="0" smtClean="0"/>
              <a:t>X.</a:t>
            </a:r>
            <a:endParaRPr lang="es-ES" sz="2400" dirty="0"/>
          </a:p>
          <a:p>
            <a:pPr algn="just"/>
            <a:endParaRPr lang="en-GB" altLang="en-US" sz="2400" dirty="0"/>
          </a:p>
          <a:p>
            <a:pPr algn="just"/>
            <a:r>
              <a:rPr lang="es-ES" sz="2400" dirty="0"/>
              <a:t>La respuesta del equipo es más dependiente de la energía.</a:t>
            </a:r>
          </a:p>
          <a:p>
            <a:pPr algn="just"/>
            <a:endParaRPr lang="en-GB" altLang="en-US" sz="2400" dirty="0"/>
          </a:p>
          <a:p>
            <a:pPr algn="just"/>
            <a:r>
              <a:rPr lang="es-ES_tradnl" sz="2400" dirty="0"/>
              <a:t>Las cámaras de ionización tienen respuestas para H' (0,07) dentro de los intervalos de energía mostrados en la diapositiva siguiente, cuando se </a:t>
            </a:r>
            <a:r>
              <a:rPr lang="es-ES_tradnl" sz="2400" dirty="0" smtClean="0"/>
              <a:t>calibra </a:t>
            </a:r>
            <a:r>
              <a:rPr lang="es-ES_tradnl" sz="2400" dirty="0"/>
              <a:t>el equipo correctamente para la radiación gamma de </a:t>
            </a:r>
            <a:r>
              <a:rPr lang="es-ES_tradnl" sz="2400" baseline="30000" dirty="0"/>
              <a:t>137</a:t>
            </a:r>
            <a:r>
              <a:rPr lang="es-ES_tradnl" sz="2400" dirty="0"/>
              <a:t>Cs en la magnitud H*(10).</a:t>
            </a:r>
            <a:endParaRPr lang="es-ES_tradnl" altLang="en-US" sz="24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26</a:t>
            </a:fld>
            <a:endParaRPr lang="en-US"/>
          </a:p>
        </p:txBody>
      </p:sp>
    </p:spTree>
    <p:extLst>
      <p:ext uri="{BB962C8B-B14F-4D97-AF65-F5344CB8AC3E}">
        <p14:creationId xmlns:p14="http://schemas.microsoft.com/office/powerpoint/2010/main" val="30026515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02" name="Rectangle 2"/>
          <p:cNvSpPr>
            <a:spLocks noGrp="1" noChangeArrowheads="1"/>
          </p:cNvSpPr>
          <p:nvPr>
            <p:ph type="title"/>
          </p:nvPr>
        </p:nvSpPr>
        <p:spPr/>
        <p:txBody>
          <a:bodyPr/>
          <a:lstStyle/>
          <a:p>
            <a:pPr marL="0" indent="0"/>
            <a:r>
              <a:rPr lang="pt-BR" sz="2800" dirty="0" err="1"/>
              <a:t>Análisis</a:t>
            </a:r>
            <a:r>
              <a:rPr lang="pt-BR" sz="2800" dirty="0"/>
              <a:t> de </a:t>
            </a:r>
            <a:r>
              <a:rPr lang="pt-BR" sz="2800" dirty="0" err="1"/>
              <a:t>los</a:t>
            </a:r>
            <a:r>
              <a:rPr lang="pt-BR" sz="2800" dirty="0"/>
              <a:t> resultados</a:t>
            </a:r>
          </a:p>
        </p:txBody>
      </p:sp>
      <p:sp>
        <p:nvSpPr>
          <p:cNvPr id="819203" name="Rectangle 3"/>
          <p:cNvSpPr>
            <a:spLocks noGrp="1" noChangeArrowheads="1"/>
          </p:cNvSpPr>
          <p:nvPr>
            <p:ph type="body" idx="1"/>
          </p:nvPr>
        </p:nvSpPr>
        <p:spPr>
          <a:xfrm>
            <a:off x="304800" y="1600200"/>
            <a:ext cx="8604250" cy="4114800"/>
          </a:xfrm>
        </p:spPr>
        <p:txBody>
          <a:bodyPr/>
          <a:lstStyle/>
          <a:p>
            <a:pPr algn="ctr">
              <a:buFontTx/>
              <a:buNone/>
            </a:pPr>
            <a:r>
              <a:rPr lang="es-ES" sz="2400" dirty="0"/>
              <a:t>Respuesta de una cámara de ionización típica:</a:t>
            </a:r>
          </a:p>
          <a:p>
            <a:pPr>
              <a:buFontTx/>
              <a:buNone/>
            </a:pPr>
            <a:endParaRPr lang="en-GB" altLang="en-US" sz="2400" dirty="0"/>
          </a:p>
          <a:p>
            <a:pPr>
              <a:buFontTx/>
              <a:buNone/>
            </a:pPr>
            <a:r>
              <a:rPr lang="en-GB" altLang="en-US" sz="2400" dirty="0" err="1" smtClean="0">
                <a:solidFill>
                  <a:schemeClr val="accent1">
                    <a:lumMod val="50000"/>
                  </a:schemeClr>
                </a:solidFill>
              </a:rPr>
              <a:t>Radionu</a:t>
            </a:r>
            <a:r>
              <a:rPr lang="en-GB" altLang="en-US" sz="2400" dirty="0" err="1">
                <a:solidFill>
                  <a:schemeClr val="accent1">
                    <a:lumMod val="50000"/>
                  </a:schemeClr>
                </a:solidFill>
              </a:rPr>
              <a:t>cleido</a:t>
            </a:r>
            <a:r>
              <a:rPr lang="en-GB" altLang="en-US" sz="2400" dirty="0" smtClean="0">
                <a:solidFill>
                  <a:schemeClr val="accent1">
                    <a:lumMod val="50000"/>
                  </a:schemeClr>
                </a:solidFill>
              </a:rPr>
              <a:t>             </a:t>
            </a:r>
            <a:r>
              <a:rPr lang="en-GB" altLang="en-US" sz="2400" dirty="0">
                <a:solidFill>
                  <a:schemeClr val="accent1">
                    <a:lumMod val="50000"/>
                  </a:schemeClr>
                </a:solidFill>
              </a:rPr>
              <a:t>E</a:t>
            </a:r>
            <a:r>
              <a:rPr lang="en-GB" altLang="en-US" sz="2400" baseline="-25000" dirty="0">
                <a:solidFill>
                  <a:schemeClr val="accent1">
                    <a:lumMod val="50000"/>
                  </a:schemeClr>
                </a:solidFill>
              </a:rPr>
              <a:t>max</a:t>
            </a:r>
            <a:r>
              <a:rPr lang="en-GB" altLang="en-US" sz="2400" dirty="0">
                <a:solidFill>
                  <a:schemeClr val="accent1">
                    <a:lumMod val="50000"/>
                  </a:schemeClr>
                </a:solidFill>
              </a:rPr>
              <a:t> (MeV)	      </a:t>
            </a:r>
            <a:r>
              <a:rPr lang="en-GB" altLang="en-US" sz="2400" dirty="0" smtClean="0">
                <a:solidFill>
                  <a:schemeClr val="accent1">
                    <a:lumMod val="50000"/>
                  </a:schemeClr>
                </a:solidFill>
              </a:rPr>
              <a:t>            </a:t>
            </a:r>
            <a:r>
              <a:rPr lang="es-ES" sz="2400" dirty="0">
                <a:solidFill>
                  <a:schemeClr val="accent1">
                    <a:lumMod val="50000"/>
                  </a:schemeClr>
                </a:solidFill>
              </a:rPr>
              <a:t>Respuesta</a:t>
            </a:r>
            <a:r>
              <a:rPr lang="en-GB" altLang="en-US" sz="2400" dirty="0">
                <a:solidFill>
                  <a:schemeClr val="accent1">
                    <a:lumMod val="50000"/>
                  </a:schemeClr>
                </a:solidFill>
              </a:rPr>
              <a:t> </a:t>
            </a:r>
          </a:p>
          <a:p>
            <a:pPr>
              <a:buFontTx/>
              <a:buNone/>
            </a:pPr>
            <a:r>
              <a:rPr lang="en-GB" altLang="en-US" sz="2400" baseline="30000" dirty="0"/>
              <a:t>90</a:t>
            </a:r>
            <a:r>
              <a:rPr lang="en-GB" altLang="en-US" sz="2400" dirty="0"/>
              <a:t>Sr + </a:t>
            </a:r>
            <a:r>
              <a:rPr lang="en-GB" altLang="en-US" sz="2400" baseline="30000" dirty="0"/>
              <a:t>90</a:t>
            </a:r>
            <a:r>
              <a:rPr lang="en-GB" altLang="en-US" sz="2400" dirty="0"/>
              <a:t>Y		    0,54 + 2,27		0,9 - 1,1</a:t>
            </a:r>
          </a:p>
          <a:p>
            <a:pPr>
              <a:buFontTx/>
              <a:buNone/>
            </a:pPr>
            <a:r>
              <a:rPr lang="en-GB" altLang="en-US" sz="2400" baseline="30000" dirty="0"/>
              <a:t>85</a:t>
            </a:r>
            <a:r>
              <a:rPr lang="en-GB" altLang="en-US" sz="2400" dirty="0"/>
              <a:t>Kr			          0,69			0,5 – 0,7</a:t>
            </a:r>
          </a:p>
          <a:p>
            <a:pPr>
              <a:buFontTx/>
              <a:buNone/>
            </a:pPr>
            <a:r>
              <a:rPr lang="en-GB" altLang="en-US" sz="2400" baseline="30000" dirty="0"/>
              <a:t>204</a:t>
            </a:r>
            <a:r>
              <a:rPr lang="en-GB" altLang="en-US" sz="2400" dirty="0"/>
              <a:t>Tl			          0,76			0,5 - 0,7</a:t>
            </a:r>
          </a:p>
          <a:p>
            <a:pPr>
              <a:buFontTx/>
              <a:buNone/>
            </a:pPr>
            <a:r>
              <a:rPr lang="en-GB" altLang="en-US" sz="2400" baseline="30000" dirty="0"/>
              <a:t>147</a:t>
            </a:r>
            <a:r>
              <a:rPr lang="en-GB" altLang="en-US" sz="2400" dirty="0"/>
              <a:t>Pm		                     0,227			0,5 - 1,2</a:t>
            </a:r>
            <a:endParaRPr lang="en-US" altLang="en-US" sz="2400" dirty="0"/>
          </a:p>
          <a:p>
            <a:endParaRPr lang="en-US" altLang="en-US" sz="28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27</a:t>
            </a:fld>
            <a:endParaRPr lang="en-US"/>
          </a:p>
        </p:txBody>
      </p:sp>
    </p:spTree>
    <p:extLst>
      <p:ext uri="{BB962C8B-B14F-4D97-AF65-F5344CB8AC3E}">
        <p14:creationId xmlns:p14="http://schemas.microsoft.com/office/powerpoint/2010/main" val="22701410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26" name="Rectangle 2"/>
          <p:cNvSpPr>
            <a:spLocks noGrp="1" noChangeArrowheads="1"/>
          </p:cNvSpPr>
          <p:nvPr>
            <p:ph type="title"/>
          </p:nvPr>
        </p:nvSpPr>
        <p:spPr/>
        <p:txBody>
          <a:bodyPr/>
          <a:lstStyle/>
          <a:p>
            <a:pPr marL="0" indent="0"/>
            <a:r>
              <a:rPr lang="pt-BR" sz="2800" dirty="0" err="1"/>
              <a:t>Análisis</a:t>
            </a:r>
            <a:r>
              <a:rPr lang="pt-BR" sz="2800" dirty="0"/>
              <a:t> de </a:t>
            </a:r>
            <a:r>
              <a:rPr lang="pt-BR" sz="2800" dirty="0" err="1"/>
              <a:t>los</a:t>
            </a:r>
            <a:r>
              <a:rPr lang="pt-BR" sz="2800" dirty="0"/>
              <a:t> resultados</a:t>
            </a:r>
          </a:p>
        </p:txBody>
      </p:sp>
      <p:sp>
        <p:nvSpPr>
          <p:cNvPr id="820227" name="Rectangle 3"/>
          <p:cNvSpPr>
            <a:spLocks noGrp="1" noChangeArrowheads="1"/>
          </p:cNvSpPr>
          <p:nvPr>
            <p:ph type="body" idx="1"/>
          </p:nvPr>
        </p:nvSpPr>
        <p:spPr>
          <a:xfrm>
            <a:off x="304800" y="1676400"/>
            <a:ext cx="8731696" cy="4775200"/>
          </a:xfrm>
        </p:spPr>
        <p:txBody>
          <a:bodyPr/>
          <a:lstStyle/>
          <a:p>
            <a:pPr>
              <a:buFontTx/>
              <a:buNone/>
            </a:pPr>
            <a:r>
              <a:rPr lang="es-ES" sz="2400" dirty="0"/>
              <a:t>Respuesta de un detector G-M de ventana final </a:t>
            </a:r>
            <a:r>
              <a:rPr lang="es-ES" sz="2400" dirty="0" smtClean="0"/>
              <a:t>típico:</a:t>
            </a:r>
            <a:endParaRPr lang="es-ES" sz="2400" dirty="0"/>
          </a:p>
          <a:p>
            <a:pPr>
              <a:buFontTx/>
              <a:buNone/>
            </a:pPr>
            <a:endParaRPr lang="en-GB" altLang="en-US" sz="2800" dirty="0"/>
          </a:p>
          <a:p>
            <a:endParaRPr lang="en-GB" altLang="en-US" sz="1000" dirty="0"/>
          </a:p>
          <a:p>
            <a:pPr>
              <a:buFontTx/>
              <a:buNone/>
            </a:pPr>
            <a:r>
              <a:rPr lang="en-GB" altLang="en-US" sz="2400" dirty="0" err="1" smtClean="0">
                <a:solidFill>
                  <a:schemeClr val="accent1">
                    <a:lumMod val="50000"/>
                  </a:schemeClr>
                </a:solidFill>
              </a:rPr>
              <a:t>Radionu</a:t>
            </a:r>
            <a:r>
              <a:rPr lang="en-GB" altLang="en-US" sz="2400" dirty="0" err="1">
                <a:solidFill>
                  <a:schemeClr val="accent1">
                    <a:lumMod val="50000"/>
                  </a:schemeClr>
                </a:solidFill>
              </a:rPr>
              <a:t>cleido</a:t>
            </a:r>
            <a:r>
              <a:rPr lang="en-GB" altLang="en-US" sz="2400" dirty="0">
                <a:solidFill>
                  <a:schemeClr val="accent1">
                    <a:lumMod val="50000"/>
                  </a:schemeClr>
                </a:solidFill>
              </a:rPr>
              <a:t> </a:t>
            </a:r>
            <a:r>
              <a:rPr lang="en-GB" altLang="en-US" sz="2400" dirty="0" smtClean="0">
                <a:solidFill>
                  <a:schemeClr val="accent1">
                    <a:lumMod val="50000"/>
                  </a:schemeClr>
                </a:solidFill>
              </a:rPr>
              <a:t>            </a:t>
            </a:r>
            <a:r>
              <a:rPr lang="en-GB" altLang="en-US" sz="2400" dirty="0">
                <a:solidFill>
                  <a:schemeClr val="accent1">
                    <a:lumMod val="50000"/>
                  </a:schemeClr>
                </a:solidFill>
              </a:rPr>
              <a:t>E</a:t>
            </a:r>
            <a:r>
              <a:rPr lang="en-GB" altLang="en-US" sz="2400" baseline="-25000" dirty="0">
                <a:solidFill>
                  <a:schemeClr val="accent1">
                    <a:lumMod val="50000"/>
                  </a:schemeClr>
                </a:solidFill>
              </a:rPr>
              <a:t>max</a:t>
            </a:r>
            <a:r>
              <a:rPr lang="en-GB" altLang="en-US" sz="2400" dirty="0">
                <a:solidFill>
                  <a:schemeClr val="accent1">
                    <a:lumMod val="50000"/>
                  </a:schemeClr>
                </a:solidFill>
              </a:rPr>
              <a:t> (MeV)	               </a:t>
            </a:r>
            <a:r>
              <a:rPr lang="es-ES" sz="2400" dirty="0">
                <a:solidFill>
                  <a:schemeClr val="accent1">
                    <a:lumMod val="50000"/>
                  </a:schemeClr>
                </a:solidFill>
              </a:rPr>
              <a:t>Respuesta</a:t>
            </a:r>
            <a:r>
              <a:rPr lang="en-GB" altLang="en-US" sz="2400" dirty="0">
                <a:solidFill>
                  <a:schemeClr val="accent1">
                    <a:lumMod val="50000"/>
                  </a:schemeClr>
                </a:solidFill>
              </a:rPr>
              <a:t> </a:t>
            </a:r>
          </a:p>
          <a:p>
            <a:pPr>
              <a:buFontTx/>
              <a:buNone/>
            </a:pPr>
            <a:r>
              <a:rPr lang="en-GB" altLang="en-US" sz="2400" baseline="30000" dirty="0"/>
              <a:t>90</a:t>
            </a:r>
            <a:r>
              <a:rPr lang="en-GB" altLang="en-US" sz="2400" dirty="0"/>
              <a:t>Sr + </a:t>
            </a:r>
            <a:r>
              <a:rPr lang="en-GB" altLang="en-US" sz="2400" baseline="30000" dirty="0"/>
              <a:t>90</a:t>
            </a:r>
            <a:r>
              <a:rPr lang="en-GB" altLang="en-US" sz="2400" dirty="0"/>
              <a:t>Y		    0,54 + 2,27		1,0</a:t>
            </a:r>
          </a:p>
          <a:p>
            <a:pPr>
              <a:buFontTx/>
              <a:buNone/>
            </a:pPr>
            <a:r>
              <a:rPr lang="en-GB" altLang="en-US" sz="2400" baseline="30000" dirty="0"/>
              <a:t>85</a:t>
            </a:r>
            <a:r>
              <a:rPr lang="en-GB" altLang="en-US" sz="2400" dirty="0"/>
              <a:t>Kr			         0,69			0,7</a:t>
            </a:r>
          </a:p>
          <a:p>
            <a:pPr>
              <a:buFontTx/>
              <a:buNone/>
            </a:pPr>
            <a:r>
              <a:rPr lang="en-GB" altLang="en-US" sz="2400" baseline="30000" dirty="0"/>
              <a:t>204</a:t>
            </a:r>
            <a:r>
              <a:rPr lang="en-GB" altLang="en-US" sz="2400" dirty="0"/>
              <a:t>Tl			         0,76			0,7</a:t>
            </a:r>
          </a:p>
          <a:p>
            <a:pPr>
              <a:buFontTx/>
              <a:buNone/>
            </a:pPr>
            <a:r>
              <a:rPr lang="en-GB" altLang="en-US" sz="2400" baseline="30000" dirty="0"/>
              <a:t>147</a:t>
            </a:r>
            <a:r>
              <a:rPr lang="en-GB" altLang="en-US" sz="2400" dirty="0"/>
              <a:t>Pm  		         0,227			0,7</a:t>
            </a:r>
            <a:endParaRPr lang="en-US" altLang="en-US" sz="2400" dirty="0"/>
          </a:p>
          <a:p>
            <a:endParaRPr lang="en-US" altLang="en-US" sz="2800" dirty="0"/>
          </a:p>
          <a:p>
            <a:endParaRPr lang="en-GB" altLang="en-US" sz="24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28</a:t>
            </a:fld>
            <a:endParaRPr lang="en-US"/>
          </a:p>
        </p:txBody>
      </p:sp>
    </p:spTree>
    <p:extLst>
      <p:ext uri="{BB962C8B-B14F-4D97-AF65-F5344CB8AC3E}">
        <p14:creationId xmlns:p14="http://schemas.microsoft.com/office/powerpoint/2010/main" val="19006179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1250" name="Rectangle 2"/>
          <p:cNvSpPr>
            <a:spLocks noGrp="1" noChangeArrowheads="1"/>
          </p:cNvSpPr>
          <p:nvPr>
            <p:ph type="title"/>
          </p:nvPr>
        </p:nvSpPr>
        <p:spPr>
          <a:xfrm>
            <a:off x="323528" y="260648"/>
            <a:ext cx="8534400" cy="504056"/>
          </a:xfrm>
        </p:spPr>
        <p:txBody>
          <a:bodyPr/>
          <a:lstStyle/>
          <a:p>
            <a:r>
              <a:rPr lang="en-US" altLang="en-US" u="sng" dirty="0"/>
              <a:t/>
            </a:r>
            <a:br>
              <a:rPr lang="en-US" altLang="en-US" u="sng" dirty="0"/>
            </a:br>
            <a:r>
              <a:rPr lang="pt-BR" sz="2800" dirty="0" err="1"/>
              <a:t>Análisis</a:t>
            </a:r>
            <a:r>
              <a:rPr lang="pt-BR" sz="2800" dirty="0"/>
              <a:t> de </a:t>
            </a:r>
            <a:r>
              <a:rPr lang="pt-BR" sz="2800" dirty="0" err="1"/>
              <a:t>los</a:t>
            </a:r>
            <a:r>
              <a:rPr lang="pt-BR" sz="2800" dirty="0"/>
              <a:t> resultados</a:t>
            </a:r>
            <a:r>
              <a:rPr lang="en-US" altLang="en-US" dirty="0"/>
              <a:t/>
            </a:r>
            <a:br>
              <a:rPr lang="en-US" altLang="en-US" dirty="0"/>
            </a:br>
            <a:endParaRPr lang="en-US" altLang="en-US" dirty="0"/>
          </a:p>
        </p:txBody>
      </p:sp>
      <p:sp>
        <p:nvSpPr>
          <p:cNvPr id="821251" name="Rectangle 3"/>
          <p:cNvSpPr>
            <a:spLocks noGrp="1" noChangeArrowheads="1"/>
          </p:cNvSpPr>
          <p:nvPr>
            <p:ph type="body" idx="1"/>
          </p:nvPr>
        </p:nvSpPr>
        <p:spPr>
          <a:xfrm>
            <a:off x="274638" y="1844824"/>
            <a:ext cx="8593137" cy="2880320"/>
          </a:xfrm>
        </p:spPr>
        <p:txBody>
          <a:bodyPr/>
          <a:lstStyle/>
          <a:p>
            <a:pPr algn="just">
              <a:lnSpc>
                <a:spcPct val="80000"/>
              </a:lnSpc>
            </a:pPr>
            <a:r>
              <a:rPr lang="es-ES" sz="2400" dirty="0"/>
              <a:t>Para los detectores G-M de ventana final, la respuesta al bremsstrahlung tiende a aumentar a medida que la energía de rayos X disminuye.</a:t>
            </a:r>
          </a:p>
          <a:p>
            <a:pPr algn="just">
              <a:lnSpc>
                <a:spcPct val="80000"/>
              </a:lnSpc>
            </a:pPr>
            <a:endParaRPr lang="en-GB" altLang="en-US" sz="2400" dirty="0"/>
          </a:p>
          <a:p>
            <a:pPr algn="just">
              <a:lnSpc>
                <a:spcPct val="80000"/>
              </a:lnSpc>
            </a:pPr>
            <a:r>
              <a:rPr lang="es-ES" sz="2400" dirty="0"/>
              <a:t>La sobre respuesta típica máxima se encuentra dentro del rango de 400% a 800% en la magnitud de tasa de dosis equivalente direccional. La incertidumbre podría ser de hasta un factor </a:t>
            </a:r>
            <a:r>
              <a:rPr lang="es-ES" sz="2400" dirty="0" smtClean="0"/>
              <a:t>10</a:t>
            </a:r>
            <a:r>
              <a:rPr lang="es-ES" sz="2400" dirty="0"/>
              <a:t>.</a:t>
            </a:r>
            <a:endParaRPr lang="en-GB" altLang="en-US" sz="2400" dirty="0"/>
          </a:p>
          <a:p>
            <a:pPr algn="just">
              <a:lnSpc>
                <a:spcPct val="80000"/>
              </a:lnSpc>
            </a:pPr>
            <a:endParaRPr lang="en-GB" altLang="en-US" sz="24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29</a:t>
            </a:fld>
            <a:endParaRPr lang="en-US"/>
          </a:p>
        </p:txBody>
      </p:sp>
    </p:spTree>
    <p:extLst>
      <p:ext uri="{BB962C8B-B14F-4D97-AF65-F5344CB8AC3E}">
        <p14:creationId xmlns:p14="http://schemas.microsoft.com/office/powerpoint/2010/main" val="1142380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6914" name="Rectangle 2"/>
          <p:cNvSpPr>
            <a:spLocks noGrp="1" noChangeArrowheads="1"/>
          </p:cNvSpPr>
          <p:nvPr>
            <p:ph type="title"/>
          </p:nvPr>
        </p:nvSpPr>
        <p:spPr>
          <a:xfrm>
            <a:off x="251520" y="188640"/>
            <a:ext cx="8604250" cy="671736"/>
          </a:xfrm>
        </p:spPr>
        <p:txBody>
          <a:bodyPr/>
          <a:lstStyle/>
          <a:p>
            <a:r>
              <a:rPr lang="es-ES" sz="2800" dirty="0"/>
              <a:t>Monitorización de la tasa de dosis beta</a:t>
            </a:r>
            <a:endParaRPr lang="en-US" altLang="en-US" sz="2800" u="sng" dirty="0"/>
          </a:p>
        </p:txBody>
      </p:sp>
      <p:sp>
        <p:nvSpPr>
          <p:cNvPr id="806915" name="Rectangle 3"/>
          <p:cNvSpPr>
            <a:spLocks noGrp="1" noChangeArrowheads="1"/>
          </p:cNvSpPr>
          <p:nvPr>
            <p:ph type="body" idx="1"/>
          </p:nvPr>
        </p:nvSpPr>
        <p:spPr>
          <a:xfrm>
            <a:off x="304800" y="1892424"/>
            <a:ext cx="8604250" cy="3408784"/>
          </a:xfrm>
        </p:spPr>
        <p:txBody>
          <a:bodyPr/>
          <a:lstStyle/>
          <a:p>
            <a:r>
              <a:rPr lang="es-ES_tradnl" altLang="en-US" sz="2400" dirty="0"/>
              <a:t>Objetivos</a:t>
            </a:r>
          </a:p>
          <a:p>
            <a:r>
              <a:rPr lang="es-ES_tradnl" altLang="en-US" sz="2400" dirty="0"/>
              <a:t>La técnica</a:t>
            </a:r>
          </a:p>
          <a:p>
            <a:r>
              <a:rPr lang="es-ES_tradnl" sz="2400" dirty="0"/>
              <a:t>Características de los equipos</a:t>
            </a:r>
            <a:endParaRPr lang="es-ES_tradnl" altLang="en-US" sz="2400" dirty="0"/>
          </a:p>
          <a:p>
            <a:r>
              <a:rPr lang="es-ES_tradnl" sz="2400" dirty="0"/>
              <a:t>Calibración y </a:t>
            </a:r>
            <a:r>
              <a:rPr lang="es-ES_tradnl" sz="2400" dirty="0" smtClean="0"/>
              <a:t>pruebas de </a:t>
            </a:r>
            <a:r>
              <a:rPr lang="es-ES_tradnl" sz="2400" dirty="0"/>
              <a:t>aptitud (</a:t>
            </a:r>
            <a:r>
              <a:rPr lang="es-ES_tradnl" sz="2400" i="1" dirty="0" err="1"/>
              <a:t>type</a:t>
            </a:r>
            <a:r>
              <a:rPr lang="es-ES_tradnl" sz="2400" i="1" dirty="0"/>
              <a:t> </a:t>
            </a:r>
            <a:r>
              <a:rPr lang="es-ES_tradnl" sz="2400" i="1" dirty="0" err="1"/>
              <a:t>tests</a:t>
            </a:r>
            <a:r>
              <a:rPr lang="es-ES_tradnl" sz="2400" dirty="0"/>
              <a:t>) </a:t>
            </a:r>
          </a:p>
          <a:p>
            <a:r>
              <a:rPr lang="es-ES_tradnl" sz="2400" dirty="0"/>
              <a:t>Medición en la práctica</a:t>
            </a:r>
          </a:p>
          <a:p>
            <a:r>
              <a:rPr lang="es-ES_tradnl" sz="2400" dirty="0"/>
              <a:t>Análisis de los resultados</a:t>
            </a:r>
          </a:p>
        </p:txBody>
      </p:sp>
      <p:sp>
        <p:nvSpPr>
          <p:cNvPr id="3" name="Slide Number Placeholder 2"/>
          <p:cNvSpPr>
            <a:spLocks noGrp="1"/>
          </p:cNvSpPr>
          <p:nvPr>
            <p:ph type="sldNum" sz="quarter" idx="12"/>
          </p:nvPr>
        </p:nvSpPr>
        <p:spPr/>
        <p:txBody>
          <a:bodyPr/>
          <a:lstStyle/>
          <a:p>
            <a:fld id="{8F25D2BF-40DD-4153-8CA3-FA72C0D116DE}" type="slidenum">
              <a:rPr lang="en-US" smtClean="0"/>
              <a:pPr/>
              <a:t>3</a:t>
            </a:fld>
            <a:endParaRPr lang="en-US" dirty="0"/>
          </a:p>
        </p:txBody>
      </p:sp>
    </p:spTree>
    <p:extLst>
      <p:ext uri="{BB962C8B-B14F-4D97-AF65-F5344CB8AC3E}">
        <p14:creationId xmlns:p14="http://schemas.microsoft.com/office/powerpoint/2010/main" val="39257644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1250" name="Rectangle 2"/>
          <p:cNvSpPr>
            <a:spLocks noGrp="1" noChangeArrowheads="1"/>
          </p:cNvSpPr>
          <p:nvPr>
            <p:ph type="title"/>
          </p:nvPr>
        </p:nvSpPr>
        <p:spPr>
          <a:xfrm>
            <a:off x="251520" y="260648"/>
            <a:ext cx="8534400" cy="504056"/>
          </a:xfrm>
        </p:spPr>
        <p:txBody>
          <a:bodyPr/>
          <a:lstStyle/>
          <a:p>
            <a:r>
              <a:rPr lang="en-US" altLang="en-US" u="sng" dirty="0"/>
              <a:t/>
            </a:r>
            <a:br>
              <a:rPr lang="en-US" altLang="en-US" u="sng" dirty="0"/>
            </a:br>
            <a:r>
              <a:rPr lang="pt-BR" sz="2800" dirty="0" err="1"/>
              <a:t>Análisis</a:t>
            </a:r>
            <a:r>
              <a:rPr lang="pt-BR" sz="2800" dirty="0"/>
              <a:t> de </a:t>
            </a:r>
            <a:r>
              <a:rPr lang="pt-BR" sz="2800" dirty="0" err="1"/>
              <a:t>los</a:t>
            </a:r>
            <a:r>
              <a:rPr lang="pt-BR" sz="2800" dirty="0"/>
              <a:t> resultados</a:t>
            </a:r>
            <a:r>
              <a:rPr lang="en-US" altLang="en-US" dirty="0"/>
              <a:t/>
            </a:r>
            <a:br>
              <a:rPr lang="en-US" altLang="en-US" dirty="0"/>
            </a:br>
            <a:endParaRPr lang="en-US" altLang="en-US" dirty="0"/>
          </a:p>
        </p:txBody>
      </p:sp>
      <p:sp>
        <p:nvSpPr>
          <p:cNvPr id="821251" name="Rectangle 3"/>
          <p:cNvSpPr>
            <a:spLocks noGrp="1" noChangeArrowheads="1"/>
          </p:cNvSpPr>
          <p:nvPr>
            <p:ph type="body" idx="1"/>
          </p:nvPr>
        </p:nvSpPr>
        <p:spPr>
          <a:xfrm>
            <a:off x="274638" y="1268760"/>
            <a:ext cx="8593137" cy="4896544"/>
          </a:xfrm>
        </p:spPr>
        <p:txBody>
          <a:bodyPr/>
          <a:lstStyle/>
          <a:p>
            <a:pPr algn="just">
              <a:lnSpc>
                <a:spcPct val="80000"/>
              </a:lnSpc>
            </a:pPr>
            <a:endParaRPr lang="en-GB" altLang="en-US" sz="2400" dirty="0"/>
          </a:p>
          <a:p>
            <a:pPr algn="just">
              <a:lnSpc>
                <a:spcPct val="80000"/>
              </a:lnSpc>
            </a:pPr>
            <a:r>
              <a:rPr lang="es-ES" sz="2400" dirty="0"/>
              <a:t>Una solución parcial a este problema es identificar por separado la tasa de dosis beta y de “</a:t>
            </a:r>
            <a:r>
              <a:rPr lang="es-ES" sz="2400" dirty="0" err="1"/>
              <a:t>bremsstrahlung</a:t>
            </a:r>
            <a:r>
              <a:rPr lang="es-ES" sz="2400" dirty="0"/>
              <a:t>”.</a:t>
            </a:r>
          </a:p>
          <a:p>
            <a:pPr algn="just">
              <a:lnSpc>
                <a:spcPct val="80000"/>
              </a:lnSpc>
            </a:pPr>
            <a:endParaRPr lang="en-GB" altLang="en-US" sz="2400" dirty="0"/>
          </a:p>
          <a:p>
            <a:pPr algn="just">
              <a:lnSpc>
                <a:spcPct val="90000"/>
              </a:lnSpc>
            </a:pPr>
            <a:r>
              <a:rPr lang="es-ES" sz="2400" dirty="0"/>
              <a:t>Hacer dos mediciones en la misma posición, una con la ventana abierta y otra con la ventana cubierta por unos 12 mm de plástico.</a:t>
            </a:r>
          </a:p>
          <a:p>
            <a:pPr algn="just">
              <a:lnSpc>
                <a:spcPct val="90000"/>
              </a:lnSpc>
            </a:pPr>
            <a:endParaRPr lang="en-GB" altLang="en-US" sz="2400" dirty="0"/>
          </a:p>
          <a:p>
            <a:pPr algn="just">
              <a:lnSpc>
                <a:spcPct val="90000"/>
              </a:lnSpc>
            </a:pPr>
            <a:r>
              <a:rPr lang="es-ES" sz="2400" dirty="0"/>
              <a:t>La medición con la ventana cubierta es la contribución del “bremsstrahlung”</a:t>
            </a:r>
            <a:r>
              <a:rPr lang="en-GB" altLang="en-US" sz="2400" dirty="0"/>
              <a:t>.</a:t>
            </a:r>
          </a:p>
          <a:p>
            <a:pPr algn="just">
              <a:lnSpc>
                <a:spcPct val="90000"/>
              </a:lnSpc>
            </a:pPr>
            <a:endParaRPr lang="en-GB" altLang="en-US" sz="2400" dirty="0"/>
          </a:p>
          <a:p>
            <a:pPr algn="just">
              <a:lnSpc>
                <a:spcPct val="90000"/>
              </a:lnSpc>
            </a:pPr>
            <a:r>
              <a:rPr lang="es-ES" sz="2400" dirty="0"/>
              <a:t>La diferencia entre los valores de ventana abierta y</a:t>
            </a:r>
            <a:r>
              <a:rPr lang="es-ES" sz="2400" dirty="0" smtClean="0"/>
              <a:t> </a:t>
            </a:r>
            <a:r>
              <a:rPr lang="es-ES" sz="2400" dirty="0"/>
              <a:t>cubierta se debe a las partículas beta.</a:t>
            </a:r>
          </a:p>
          <a:p>
            <a:pPr algn="just">
              <a:lnSpc>
                <a:spcPct val="90000"/>
              </a:lnSpc>
            </a:pPr>
            <a:endParaRPr lang="en-US" altLang="en-US" sz="2400" dirty="0"/>
          </a:p>
          <a:p>
            <a:pPr algn="just">
              <a:lnSpc>
                <a:spcPct val="80000"/>
              </a:lnSpc>
            </a:pPr>
            <a:endParaRPr lang="en-GB" altLang="en-US" sz="24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30</a:t>
            </a:fld>
            <a:endParaRPr lang="en-US"/>
          </a:p>
        </p:txBody>
      </p:sp>
    </p:spTree>
    <p:extLst>
      <p:ext uri="{BB962C8B-B14F-4D97-AF65-F5344CB8AC3E}">
        <p14:creationId xmlns:p14="http://schemas.microsoft.com/office/powerpoint/2010/main" val="29534436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pt-BR" sz="2800" dirty="0" err="1"/>
              <a:t>Análisis</a:t>
            </a:r>
            <a:r>
              <a:rPr lang="pt-BR" sz="2800" dirty="0"/>
              <a:t> de </a:t>
            </a:r>
            <a:r>
              <a:rPr lang="pt-BR" sz="2800" dirty="0" err="1"/>
              <a:t>los</a:t>
            </a:r>
            <a:r>
              <a:rPr lang="pt-BR" sz="2800" dirty="0"/>
              <a:t> resultados</a:t>
            </a:r>
          </a:p>
        </p:txBody>
      </p:sp>
      <p:sp>
        <p:nvSpPr>
          <p:cNvPr id="3" name="Content Placeholder 2"/>
          <p:cNvSpPr>
            <a:spLocks noGrp="1"/>
          </p:cNvSpPr>
          <p:nvPr>
            <p:ph idx="1"/>
          </p:nvPr>
        </p:nvSpPr>
        <p:spPr>
          <a:xfrm>
            <a:off x="274638" y="1124744"/>
            <a:ext cx="8593137" cy="5040560"/>
          </a:xfrm>
        </p:spPr>
        <p:txBody>
          <a:bodyPr/>
          <a:lstStyle/>
          <a:p>
            <a:pPr algn="just"/>
            <a:r>
              <a:rPr lang="es-ES" sz="2400" dirty="0"/>
              <a:t>La mayor incertidumbre es debida al efecto de la distancia fuente-detector, especialmente para cámaras de ionización.</a:t>
            </a:r>
          </a:p>
          <a:p>
            <a:pPr algn="just"/>
            <a:endParaRPr lang="en-US" sz="2400" dirty="0"/>
          </a:p>
          <a:p>
            <a:pPr marL="342900" lvl="1" indent="-342900" algn="just"/>
            <a:r>
              <a:rPr lang="es-ES" sz="2400" dirty="0">
                <a:ea typeface="+mn-ea"/>
                <a:cs typeface="+mn-cs"/>
              </a:rPr>
              <a:t>Si el detector está a una distancia inferior a tres veces la dimensión máxima del detector</a:t>
            </a:r>
            <a:r>
              <a:rPr lang="es-ES" sz="2400" dirty="0"/>
              <a:t>, para evaluar la tasa de dosis a 1 cm</a:t>
            </a:r>
            <a:r>
              <a:rPr lang="es-ES" sz="2400" baseline="30000" dirty="0"/>
              <a:t>2</a:t>
            </a:r>
            <a:r>
              <a:rPr lang="es-ES" sz="2400" dirty="0"/>
              <a:t> de piel, se debe:</a:t>
            </a:r>
          </a:p>
          <a:p>
            <a:pPr marL="342900" lvl="1" indent="-342900" algn="just"/>
            <a:endParaRPr lang="es-ES" sz="2400" dirty="0"/>
          </a:p>
          <a:p>
            <a:pPr lvl="1" algn="just"/>
            <a:r>
              <a:rPr lang="es-ES" sz="2400" dirty="0"/>
              <a:t>m</a:t>
            </a:r>
            <a:r>
              <a:rPr lang="es-ES" sz="2400" dirty="0" smtClean="0"/>
              <a:t>ultiplicar </a:t>
            </a:r>
            <a:r>
              <a:rPr lang="es-ES" sz="2400" dirty="0"/>
              <a:t>la tasa de dosis por </a:t>
            </a:r>
            <a:r>
              <a:rPr lang="es-ES_tradnl" sz="2400" dirty="0"/>
              <a:t>un factor </a:t>
            </a:r>
            <a:r>
              <a:rPr lang="es-ES" sz="2400" dirty="0"/>
              <a:t>5 para </a:t>
            </a:r>
            <a:r>
              <a:rPr lang="pt-BR" sz="2400" dirty="0"/>
              <a:t>una extensa  </a:t>
            </a:r>
            <a:r>
              <a:rPr lang="es-ES" sz="2400" dirty="0"/>
              <a:t>contaminación de </a:t>
            </a:r>
            <a:r>
              <a:rPr lang="es-ES" sz="2400" dirty="0" smtClean="0"/>
              <a:t>superficie</a:t>
            </a:r>
            <a:r>
              <a:rPr lang="en-US" sz="2400" dirty="0" smtClean="0"/>
              <a:t>, y </a:t>
            </a:r>
            <a:endParaRPr lang="en-US" sz="2400" dirty="0"/>
          </a:p>
          <a:p>
            <a:pPr lvl="1" algn="just"/>
            <a:endParaRPr lang="en-US" sz="2400" dirty="0"/>
          </a:p>
          <a:p>
            <a:pPr lvl="1" algn="just"/>
            <a:r>
              <a:rPr lang="es-ES" sz="2400" dirty="0"/>
              <a:t>m</a:t>
            </a:r>
            <a:r>
              <a:rPr lang="es-ES" sz="2400" dirty="0" smtClean="0"/>
              <a:t>ultiplicar </a:t>
            </a:r>
            <a:r>
              <a:rPr lang="es-ES" sz="2400" dirty="0"/>
              <a:t>por un factor 100 para una fuente puntual</a:t>
            </a:r>
            <a:r>
              <a:rPr lang="en-US" sz="2400" dirty="0"/>
              <a:t>. </a:t>
            </a:r>
          </a:p>
          <a:p>
            <a:pPr lvl="1" algn="just"/>
            <a:endParaRPr lang="en-US" sz="2400"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31</a:t>
            </a:fld>
            <a:endParaRPr lang="en-US"/>
          </a:p>
        </p:txBody>
      </p:sp>
    </p:spTree>
    <p:extLst>
      <p:ext uri="{BB962C8B-B14F-4D97-AF65-F5344CB8AC3E}">
        <p14:creationId xmlns:p14="http://schemas.microsoft.com/office/powerpoint/2010/main" val="8963005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pt-BR" sz="2800" dirty="0" err="1"/>
              <a:t>Análisis</a:t>
            </a:r>
            <a:r>
              <a:rPr lang="pt-BR" sz="2800" dirty="0"/>
              <a:t> de </a:t>
            </a:r>
            <a:r>
              <a:rPr lang="pt-BR" sz="2800" dirty="0" err="1"/>
              <a:t>los</a:t>
            </a:r>
            <a:r>
              <a:rPr lang="pt-BR" sz="2800" dirty="0"/>
              <a:t> resultados</a:t>
            </a:r>
          </a:p>
        </p:txBody>
      </p:sp>
      <p:sp>
        <p:nvSpPr>
          <p:cNvPr id="3" name="Content Placeholder 2"/>
          <p:cNvSpPr>
            <a:spLocks noGrp="1"/>
          </p:cNvSpPr>
          <p:nvPr>
            <p:ph idx="1"/>
          </p:nvPr>
        </p:nvSpPr>
        <p:spPr>
          <a:xfrm>
            <a:off x="274638" y="1524000"/>
            <a:ext cx="8593137" cy="2121024"/>
          </a:xfrm>
        </p:spPr>
        <p:txBody>
          <a:bodyPr/>
          <a:lstStyle/>
          <a:p>
            <a:pPr algn="just"/>
            <a:r>
              <a:rPr lang="es-ES" sz="2400" dirty="0"/>
              <a:t>La tasa de dosis verdadera </a:t>
            </a:r>
            <a:r>
              <a:rPr lang="es-ES" sz="2400" dirty="0"/>
              <a:t>debida </a:t>
            </a:r>
            <a:r>
              <a:rPr lang="es-ES" sz="2400" dirty="0"/>
              <a:t>a las partículas beta es difícil de medir debido a las grandes variaciones en su corto alcance en aire.</a:t>
            </a:r>
          </a:p>
          <a:p>
            <a:pPr algn="just"/>
            <a:endParaRPr lang="es-ES" sz="2400" dirty="0"/>
          </a:p>
          <a:p>
            <a:r>
              <a:rPr lang="pt-BR" sz="2400" dirty="0"/>
              <a:t>La </a:t>
            </a:r>
            <a:r>
              <a:rPr lang="pt-BR" sz="2400" dirty="0" err="1"/>
              <a:t>tasa</a:t>
            </a:r>
            <a:r>
              <a:rPr lang="pt-BR" sz="2400" dirty="0"/>
              <a:t> de </a:t>
            </a:r>
            <a:r>
              <a:rPr lang="pt-BR" sz="2400" dirty="0" err="1"/>
              <a:t>dosis</a:t>
            </a:r>
            <a:r>
              <a:rPr lang="pt-BR" sz="2400" dirty="0"/>
              <a:t> beta </a:t>
            </a:r>
            <a:r>
              <a:rPr lang="pt-BR" sz="2400" dirty="0" err="1"/>
              <a:t>verdadera</a:t>
            </a:r>
            <a:r>
              <a:rPr lang="pt-BR" sz="2400" dirty="0"/>
              <a:t> se </a:t>
            </a:r>
            <a:r>
              <a:rPr lang="pt-BR" sz="2400" dirty="0" err="1"/>
              <a:t>mide</a:t>
            </a:r>
            <a:r>
              <a:rPr lang="pt-BR" sz="2400" dirty="0"/>
              <a:t> </a:t>
            </a:r>
            <a:r>
              <a:rPr lang="pt-BR" sz="2400" dirty="0" err="1"/>
              <a:t>con</a:t>
            </a:r>
            <a:r>
              <a:rPr lang="pt-BR" sz="2400" dirty="0"/>
              <a:t> </a:t>
            </a:r>
            <a:r>
              <a:rPr lang="es-ES" sz="2400" dirty="0" err="1" smtClean="0"/>
              <a:t>TLDs</a:t>
            </a:r>
            <a:r>
              <a:rPr lang="es-ES" sz="2400" dirty="0"/>
              <a:t>.</a:t>
            </a:r>
          </a:p>
          <a:p>
            <a:endParaRPr lang="es-ES" sz="2400" dirty="0"/>
          </a:p>
          <a:p>
            <a:pPr algn="just"/>
            <a:endParaRPr lang="es-ES" sz="2400" b="1"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32</a:t>
            </a:fld>
            <a:endParaRPr lang="en-US"/>
          </a:p>
        </p:txBody>
      </p:sp>
      <p:sp>
        <p:nvSpPr>
          <p:cNvPr id="4" name="CaixaDeTexto 3"/>
          <p:cNvSpPr txBox="1"/>
          <p:nvPr/>
        </p:nvSpPr>
        <p:spPr>
          <a:xfrm>
            <a:off x="1115616" y="4221088"/>
            <a:ext cx="6480720" cy="1200329"/>
          </a:xfrm>
          <a:prstGeom prst="rect">
            <a:avLst/>
          </a:prstGeom>
          <a:noFill/>
        </p:spPr>
        <p:txBody>
          <a:bodyPr wrap="square" rtlCol="0">
            <a:spAutoFit/>
          </a:bodyPr>
          <a:lstStyle/>
          <a:p>
            <a:pPr algn="ctr"/>
            <a:r>
              <a:rPr lang="es-ES_tradnl" b="1" dirty="0">
                <a:solidFill>
                  <a:schemeClr val="tx2"/>
                </a:solidFill>
                <a:latin typeface="+mn-lt"/>
              </a:rPr>
              <a:t>Es más fácil blindar las partículas beta que medir su tasa de dosis</a:t>
            </a:r>
          </a:p>
          <a:p>
            <a:endParaRPr lang="es-ES_tradnl" dirty="0"/>
          </a:p>
        </p:txBody>
      </p:sp>
    </p:spTree>
    <p:extLst>
      <p:ext uri="{BB962C8B-B14F-4D97-AF65-F5344CB8AC3E}">
        <p14:creationId xmlns:p14="http://schemas.microsoft.com/office/powerpoint/2010/main" val="28936444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p:cNvSpPr>
            <a:spLocks noGrp="1"/>
          </p:cNvSpPr>
          <p:nvPr>
            <p:ph type="title"/>
          </p:nvPr>
        </p:nvSpPr>
        <p:spPr>
          <a:xfrm>
            <a:off x="0" y="98425"/>
            <a:ext cx="9144000" cy="762000"/>
          </a:xfrm>
        </p:spPr>
        <p:txBody>
          <a:bodyPr/>
          <a:lstStyle/>
          <a:p>
            <a:r>
              <a:rPr lang="es-ES_tradnl" sz="2800" dirty="0"/>
              <a:t>El desafío de monitorización de la tasa de dosis beta</a:t>
            </a:r>
            <a:endParaRPr lang="sv-SE" sz="2800" dirty="0"/>
          </a:p>
        </p:txBody>
      </p:sp>
      <p:sp>
        <p:nvSpPr>
          <p:cNvPr id="5" name="Platshållare för innehåll 2"/>
          <p:cNvSpPr>
            <a:spLocks noGrp="1"/>
          </p:cNvSpPr>
          <p:nvPr>
            <p:ph idx="1"/>
          </p:nvPr>
        </p:nvSpPr>
        <p:spPr>
          <a:xfrm>
            <a:off x="251520" y="1484784"/>
            <a:ext cx="8593137" cy="3888432"/>
          </a:xfrm>
        </p:spPr>
        <p:txBody>
          <a:bodyPr/>
          <a:lstStyle/>
          <a:p>
            <a:r>
              <a:rPr lang="es-ES_tradnl" sz="2400" dirty="0"/>
              <a:t>La tasa de dosis beta pura es difícil de medir con los equipos de monitoreo.</a:t>
            </a:r>
          </a:p>
          <a:p>
            <a:endParaRPr lang="en-US" sz="2400" dirty="0"/>
          </a:p>
          <a:p>
            <a:r>
              <a:rPr lang="es-ES_tradnl" sz="2400" dirty="0"/>
              <a:t>La distancia de medición es pequeña y, por lo tanto, la distancia es un factor importante debido a la rápida absorción de betas en el aire.</a:t>
            </a:r>
          </a:p>
          <a:p>
            <a:pPr marL="0" indent="0">
              <a:buNone/>
            </a:pPr>
            <a:endParaRPr lang="en-US" sz="2400" dirty="0"/>
          </a:p>
          <a:p>
            <a:r>
              <a:rPr lang="es-ES_tradnl" sz="2400" dirty="0"/>
              <a:t>La necesidad de hacer mediciones cerca de la fuente</a:t>
            </a:r>
          </a:p>
          <a:p>
            <a:endParaRPr lang="en-US" sz="2400" dirty="0"/>
          </a:p>
        </p:txBody>
      </p:sp>
      <p:sp>
        <p:nvSpPr>
          <p:cNvPr id="7" name="Slide Number Placeholder 6"/>
          <p:cNvSpPr>
            <a:spLocks noGrp="1"/>
          </p:cNvSpPr>
          <p:nvPr>
            <p:ph type="sldNum" sz="quarter" idx="12"/>
          </p:nvPr>
        </p:nvSpPr>
        <p:spPr/>
        <p:txBody>
          <a:bodyPr/>
          <a:lstStyle/>
          <a:p>
            <a:fld id="{8F25D2BF-40DD-4153-8CA3-FA72C0D116DE}" type="slidenum">
              <a:rPr lang="en-US" smtClean="0"/>
              <a:pPr/>
              <a:t>33</a:t>
            </a:fld>
            <a:endParaRPr lang="en-US"/>
          </a:p>
        </p:txBody>
      </p:sp>
    </p:spTree>
    <p:extLst>
      <p:ext uri="{BB962C8B-B14F-4D97-AF65-F5344CB8AC3E}">
        <p14:creationId xmlns:p14="http://schemas.microsoft.com/office/powerpoint/2010/main" val="28617209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p:cNvSpPr>
            <a:spLocks noGrp="1"/>
          </p:cNvSpPr>
          <p:nvPr>
            <p:ph type="title"/>
          </p:nvPr>
        </p:nvSpPr>
        <p:spPr>
          <a:xfrm>
            <a:off x="0" y="98425"/>
            <a:ext cx="9144000" cy="762000"/>
          </a:xfrm>
        </p:spPr>
        <p:txBody>
          <a:bodyPr/>
          <a:lstStyle/>
          <a:p>
            <a:r>
              <a:rPr lang="es-ES_tradnl" sz="2800" dirty="0"/>
              <a:t>El desafío de monitorización de la tasa de dosis beta</a:t>
            </a:r>
            <a:endParaRPr lang="sv-SE" sz="2800" dirty="0"/>
          </a:p>
        </p:txBody>
      </p:sp>
      <p:sp>
        <p:nvSpPr>
          <p:cNvPr id="5" name="Platshållare för innehåll 2"/>
          <p:cNvSpPr>
            <a:spLocks noGrp="1"/>
          </p:cNvSpPr>
          <p:nvPr>
            <p:ph idx="1"/>
          </p:nvPr>
        </p:nvSpPr>
        <p:spPr>
          <a:xfrm>
            <a:off x="251520" y="1916832"/>
            <a:ext cx="8593137" cy="2376264"/>
          </a:xfrm>
        </p:spPr>
        <p:txBody>
          <a:bodyPr/>
          <a:lstStyle/>
          <a:p>
            <a:r>
              <a:rPr lang="es-ES_tradnl" sz="2400" dirty="0"/>
              <a:t>Alta tasa de dosis por Bq en comparación con la radiación gamma</a:t>
            </a:r>
          </a:p>
          <a:p>
            <a:endParaRPr lang="en-US" sz="2400" dirty="0"/>
          </a:p>
          <a:p>
            <a:r>
              <a:rPr lang="es-ES_tradnl" sz="2400" dirty="0"/>
              <a:t>Un espectro complejo, a menudo una mezcla de partículas beta, </a:t>
            </a:r>
            <a:r>
              <a:rPr lang="es-ES_tradnl" sz="2400" dirty="0" smtClean="0"/>
              <a:t>bremsstrahlung </a:t>
            </a:r>
            <a:r>
              <a:rPr lang="es-ES_tradnl" sz="2400" dirty="0"/>
              <a:t>y radiación gamma.</a:t>
            </a:r>
            <a:endParaRPr lang="en-US" sz="2000" dirty="0"/>
          </a:p>
          <a:p>
            <a:endParaRPr lang="en-US" sz="2400" dirty="0"/>
          </a:p>
          <a:p>
            <a:endParaRPr lang="en-US" dirty="0"/>
          </a:p>
          <a:p>
            <a:pPr lvl="1"/>
            <a:endParaRPr lang="sv-SE" dirty="0"/>
          </a:p>
        </p:txBody>
      </p:sp>
      <p:sp>
        <p:nvSpPr>
          <p:cNvPr id="7" name="Slide Number Placeholder 6"/>
          <p:cNvSpPr>
            <a:spLocks noGrp="1"/>
          </p:cNvSpPr>
          <p:nvPr>
            <p:ph type="sldNum" sz="quarter" idx="12"/>
          </p:nvPr>
        </p:nvSpPr>
        <p:spPr/>
        <p:txBody>
          <a:bodyPr/>
          <a:lstStyle/>
          <a:p>
            <a:fld id="{8F25D2BF-40DD-4153-8CA3-FA72C0D116DE}" type="slidenum">
              <a:rPr lang="en-US" smtClean="0"/>
              <a:pPr/>
              <a:t>34</a:t>
            </a:fld>
            <a:endParaRPr lang="en-US"/>
          </a:p>
        </p:txBody>
      </p:sp>
    </p:spTree>
    <p:extLst>
      <p:ext uri="{BB962C8B-B14F-4D97-AF65-F5344CB8AC3E}">
        <p14:creationId xmlns:p14="http://schemas.microsoft.com/office/powerpoint/2010/main" val="3720555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ubrik 1"/>
          <p:cNvSpPr>
            <a:spLocks noGrp="1"/>
          </p:cNvSpPr>
          <p:nvPr>
            <p:ph type="title"/>
          </p:nvPr>
        </p:nvSpPr>
        <p:spPr>
          <a:xfrm>
            <a:off x="282575" y="98425"/>
            <a:ext cx="8534400" cy="762000"/>
          </a:xfrm>
        </p:spPr>
        <p:txBody>
          <a:bodyPr/>
          <a:lstStyle/>
          <a:p>
            <a:r>
              <a:rPr lang="sv-SE" sz="2800" dirty="0"/>
              <a:t>Consecuentemente....</a:t>
            </a:r>
          </a:p>
        </p:txBody>
      </p:sp>
      <p:sp>
        <p:nvSpPr>
          <p:cNvPr id="9" name="Platshållare för innehåll 2"/>
          <p:cNvSpPr>
            <a:spLocks noGrp="1"/>
          </p:cNvSpPr>
          <p:nvPr>
            <p:ph idx="1"/>
          </p:nvPr>
        </p:nvSpPr>
        <p:spPr>
          <a:xfrm>
            <a:off x="274638" y="1524000"/>
            <a:ext cx="8593137" cy="4572000"/>
          </a:xfrm>
        </p:spPr>
        <p:txBody>
          <a:bodyPr/>
          <a:lstStyle/>
          <a:p>
            <a:pPr marL="0" indent="0">
              <a:buNone/>
            </a:pPr>
            <a:r>
              <a:rPr lang="es-ES" sz="2400" dirty="0"/>
              <a:t>Recomendaciones generales en centrales nucleares:</a:t>
            </a:r>
          </a:p>
          <a:p>
            <a:pPr marL="0" indent="0">
              <a:buNone/>
            </a:pPr>
            <a:endParaRPr lang="sv-SE" sz="2400" dirty="0"/>
          </a:p>
          <a:p>
            <a:pPr marL="857250" lvl="1" indent="-457200"/>
            <a:r>
              <a:rPr lang="es-ES" sz="2400" dirty="0"/>
              <a:t>Utilizar monitores de tasa de dosis beta para identificar la existencia de campos de radiación beta, pero no para su cuantificación.</a:t>
            </a:r>
          </a:p>
          <a:p>
            <a:pPr marL="400050" lvl="1" indent="0">
              <a:buNone/>
            </a:pPr>
            <a:endParaRPr lang="sv-SE" sz="2400" dirty="0"/>
          </a:p>
          <a:p>
            <a:pPr lvl="1"/>
            <a:r>
              <a:rPr lang="es-ES" sz="2400" b="1" dirty="0"/>
              <a:t>Protegerse contra la radiación beta en lugar de medir.</a:t>
            </a:r>
          </a:p>
          <a:p>
            <a:endParaRPr lang="sv-SE" dirty="0"/>
          </a:p>
        </p:txBody>
      </p:sp>
      <p:sp>
        <p:nvSpPr>
          <p:cNvPr id="11" name="Slide Number Placeholder 10"/>
          <p:cNvSpPr>
            <a:spLocks noGrp="1"/>
          </p:cNvSpPr>
          <p:nvPr>
            <p:ph type="sldNum" sz="quarter" idx="12"/>
          </p:nvPr>
        </p:nvSpPr>
        <p:spPr/>
        <p:txBody>
          <a:bodyPr/>
          <a:lstStyle/>
          <a:p>
            <a:fld id="{8F25D2BF-40DD-4153-8CA3-FA72C0D116DE}" type="slidenum">
              <a:rPr lang="en-US" smtClean="0"/>
              <a:pPr/>
              <a:t>35</a:t>
            </a:fld>
            <a:endParaRPr lang="en-US"/>
          </a:p>
        </p:txBody>
      </p:sp>
    </p:spTree>
    <p:extLst>
      <p:ext uri="{BB962C8B-B14F-4D97-AF65-F5344CB8AC3E}">
        <p14:creationId xmlns:p14="http://schemas.microsoft.com/office/powerpoint/2010/main" val="19345583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82575" y="98425"/>
            <a:ext cx="8534400" cy="762000"/>
          </a:xfrm>
        </p:spPr>
        <p:txBody>
          <a:bodyPr/>
          <a:lstStyle/>
          <a:p>
            <a:r>
              <a:rPr lang="es-ES" sz="2800" dirty="0"/>
              <a:t>Reducción de la exposición beta</a:t>
            </a:r>
            <a:endParaRPr lang="en-US" sz="2800" dirty="0"/>
          </a:p>
        </p:txBody>
      </p:sp>
      <p:sp>
        <p:nvSpPr>
          <p:cNvPr id="4" name="Content Placeholder 2"/>
          <p:cNvSpPr txBox="1">
            <a:spLocks/>
          </p:cNvSpPr>
          <p:nvPr/>
        </p:nvSpPr>
        <p:spPr>
          <a:xfrm>
            <a:off x="273733" y="1700808"/>
            <a:ext cx="8869361" cy="4572000"/>
          </a:xfrm>
          <a:prstGeom prst="rect">
            <a:avLst/>
          </a:prstGeom>
        </p:spPr>
        <p:txBody>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r>
              <a:rPr lang="es-ES" sz="2400" dirty="0"/>
              <a:t>Las fuentes beta pueden ser blindadas para reducir la exposición beta. 4 mm de metal absorberán todas las partículas beta.</a:t>
            </a:r>
          </a:p>
          <a:p>
            <a:pPr lvl="1"/>
            <a:endParaRPr lang="en-GB" altLang="en-US" sz="2400" dirty="0"/>
          </a:p>
          <a:p>
            <a:r>
              <a:rPr lang="es-ES" sz="2400" dirty="0"/>
              <a:t>Los emisores beta de energía más alta deberían ser protegidos con materiales con número atómico bajo para reducir la producción de bremsstrahlung</a:t>
            </a:r>
            <a:r>
              <a:rPr lang="es-ES" sz="2400" dirty="0" smtClean="0"/>
              <a:t>. </a:t>
            </a:r>
            <a:endParaRPr lang="es-ES" sz="2400" dirty="0"/>
          </a:p>
          <a:p>
            <a:pPr marL="0" indent="0">
              <a:buNone/>
            </a:pPr>
            <a:r>
              <a:rPr lang="en-US" sz="2400" dirty="0"/>
              <a:t> </a:t>
            </a:r>
          </a:p>
        </p:txBody>
      </p:sp>
      <p:sp>
        <p:nvSpPr>
          <p:cNvPr id="6" name="Slide Number Placeholder 5"/>
          <p:cNvSpPr>
            <a:spLocks noGrp="1"/>
          </p:cNvSpPr>
          <p:nvPr>
            <p:ph type="sldNum" sz="quarter" idx="12"/>
          </p:nvPr>
        </p:nvSpPr>
        <p:spPr/>
        <p:txBody>
          <a:bodyPr/>
          <a:lstStyle/>
          <a:p>
            <a:fld id="{64E0F0D9-1BD1-4BB2-9AEF-C45FC83CEFD4}" type="slidenum">
              <a:rPr lang="en-US" smtClean="0"/>
              <a:pPr/>
              <a:t>36</a:t>
            </a:fld>
            <a:endParaRPr lang="en-US"/>
          </a:p>
        </p:txBody>
      </p:sp>
    </p:spTree>
    <p:extLst>
      <p:ext uri="{BB962C8B-B14F-4D97-AF65-F5344CB8AC3E}">
        <p14:creationId xmlns:p14="http://schemas.microsoft.com/office/powerpoint/2010/main" val="27086122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82575" y="98425"/>
            <a:ext cx="8534400" cy="762000"/>
          </a:xfrm>
        </p:spPr>
        <p:txBody>
          <a:bodyPr/>
          <a:lstStyle/>
          <a:p>
            <a:r>
              <a:rPr lang="es-ES" sz="2800" dirty="0"/>
              <a:t>Reducción de la exposición beta</a:t>
            </a:r>
            <a:endParaRPr lang="en-US" sz="2800" dirty="0"/>
          </a:p>
        </p:txBody>
      </p:sp>
      <p:sp>
        <p:nvSpPr>
          <p:cNvPr id="4" name="Content Placeholder 2"/>
          <p:cNvSpPr txBox="1">
            <a:spLocks/>
          </p:cNvSpPr>
          <p:nvPr/>
        </p:nvSpPr>
        <p:spPr>
          <a:xfrm>
            <a:off x="274638" y="1196752"/>
            <a:ext cx="8869361" cy="5184576"/>
          </a:xfrm>
          <a:prstGeom prst="rect">
            <a:avLst/>
          </a:prstGeom>
        </p:spPr>
        <p:txBody>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endParaRPr lang="es-ES" sz="2400" dirty="0"/>
          </a:p>
          <a:p>
            <a:r>
              <a:rPr lang="es-ES_tradnl" sz="2400" dirty="0"/>
              <a:t>Vale la pena </a:t>
            </a:r>
            <a:r>
              <a:rPr lang="es-ES" sz="2400" dirty="0"/>
              <a:t>utilizar la distancia para reducir la exposición, por ejemplo, manejar la fuente al final de una varilla o </a:t>
            </a:r>
            <a:r>
              <a:rPr lang="es-ES_tradnl" sz="2400" dirty="0" smtClean="0"/>
              <a:t>con </a:t>
            </a:r>
            <a:r>
              <a:rPr lang="es-ES_tradnl" sz="2400" dirty="0"/>
              <a:t>una pinza</a:t>
            </a:r>
            <a:r>
              <a:rPr lang="es-ES" sz="2400" dirty="0"/>
              <a:t>.</a:t>
            </a:r>
            <a:endParaRPr lang="en-US" sz="24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0152" y="3221055"/>
            <a:ext cx="1944216" cy="2351874"/>
          </a:xfrm>
          <a:prstGeom prst="rect">
            <a:avLst/>
          </a:prstGeom>
        </p:spPr>
      </p:pic>
      <p:sp>
        <p:nvSpPr>
          <p:cNvPr id="6" name="Slide Number Placeholder 5"/>
          <p:cNvSpPr>
            <a:spLocks noGrp="1"/>
          </p:cNvSpPr>
          <p:nvPr>
            <p:ph type="sldNum" sz="quarter" idx="12"/>
          </p:nvPr>
        </p:nvSpPr>
        <p:spPr/>
        <p:txBody>
          <a:bodyPr/>
          <a:lstStyle/>
          <a:p>
            <a:fld id="{64E0F0D9-1BD1-4BB2-9AEF-C45FC83CEFD4}" type="slidenum">
              <a:rPr lang="en-US" smtClean="0"/>
              <a:pPr/>
              <a:t>37</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9291" y="3212975"/>
            <a:ext cx="2153022" cy="2330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895" y="3221054"/>
            <a:ext cx="1923417" cy="23220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aixaDeTexto 1"/>
          <p:cNvSpPr txBox="1"/>
          <p:nvPr/>
        </p:nvSpPr>
        <p:spPr>
          <a:xfrm>
            <a:off x="1187624" y="5651956"/>
            <a:ext cx="4474430" cy="369332"/>
          </a:xfrm>
          <a:prstGeom prst="rect">
            <a:avLst/>
          </a:prstGeom>
          <a:noFill/>
        </p:spPr>
        <p:txBody>
          <a:bodyPr wrap="square" rtlCol="0">
            <a:spAutoFit/>
          </a:bodyPr>
          <a:lstStyle/>
          <a:p>
            <a:r>
              <a:rPr lang="es-ES_tradnl" sz="1800" dirty="0">
                <a:solidFill>
                  <a:schemeClr val="tx2"/>
                </a:solidFill>
                <a:latin typeface="+mn-lt"/>
              </a:rPr>
              <a:t>Blindajes para partículas beta de plástico</a:t>
            </a:r>
          </a:p>
        </p:txBody>
      </p:sp>
      <p:sp>
        <p:nvSpPr>
          <p:cNvPr id="9" name="CaixaDeTexto 8"/>
          <p:cNvSpPr txBox="1"/>
          <p:nvPr/>
        </p:nvSpPr>
        <p:spPr>
          <a:xfrm>
            <a:off x="5786202" y="5651956"/>
            <a:ext cx="2602222" cy="369332"/>
          </a:xfrm>
          <a:prstGeom prst="rect">
            <a:avLst/>
          </a:prstGeom>
          <a:noFill/>
        </p:spPr>
        <p:txBody>
          <a:bodyPr wrap="square" rtlCol="0">
            <a:spAutoFit/>
          </a:bodyPr>
          <a:lstStyle/>
          <a:p>
            <a:r>
              <a:rPr lang="es-ES_tradnl" sz="1800" dirty="0">
                <a:solidFill>
                  <a:schemeClr val="tx2"/>
                </a:solidFill>
                <a:latin typeface="+mn-lt"/>
              </a:rPr>
              <a:t>Fuente beta con varilla</a:t>
            </a:r>
          </a:p>
        </p:txBody>
      </p:sp>
    </p:spTree>
    <p:extLst>
      <p:ext uri="{BB962C8B-B14F-4D97-AF65-F5344CB8AC3E}">
        <p14:creationId xmlns:p14="http://schemas.microsoft.com/office/powerpoint/2010/main" val="14746514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4019" name="Rectangle 3"/>
          <p:cNvSpPr>
            <a:spLocks noGrp="1" noChangeArrowheads="1"/>
          </p:cNvSpPr>
          <p:nvPr>
            <p:ph type="body" idx="1"/>
          </p:nvPr>
        </p:nvSpPr>
        <p:spPr>
          <a:xfrm>
            <a:off x="304800" y="1143000"/>
            <a:ext cx="8604250" cy="4775200"/>
          </a:xfrm>
        </p:spPr>
        <p:txBody>
          <a:bodyPr/>
          <a:lstStyle/>
          <a:p>
            <a:pPr algn="ctr">
              <a:buFontTx/>
              <a:buNone/>
            </a:pPr>
            <a:endParaRPr lang="en-US" altLang="en-US" sz="3600" dirty="0"/>
          </a:p>
          <a:p>
            <a:pPr algn="ctr">
              <a:buFontTx/>
              <a:buNone/>
            </a:pPr>
            <a:endParaRPr lang="en-US" altLang="en-US" sz="3600" dirty="0"/>
          </a:p>
          <a:p>
            <a:pPr algn="ctr">
              <a:buFontTx/>
              <a:buNone/>
            </a:pPr>
            <a:endParaRPr lang="en-US" altLang="en-US" sz="2400" dirty="0"/>
          </a:p>
          <a:p>
            <a:pPr algn="ctr">
              <a:buFontTx/>
              <a:buNone/>
            </a:pPr>
            <a:r>
              <a:rPr lang="es-ES" sz="3600" dirty="0"/>
              <a:t>Monitorización de neutrones</a:t>
            </a:r>
            <a:endParaRPr lang="en-US" altLang="en-US" sz="3600" b="1"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38</a:t>
            </a:fld>
            <a:endParaRPr lang="en-US"/>
          </a:p>
        </p:txBody>
      </p:sp>
    </p:spTree>
    <p:extLst>
      <p:ext uri="{BB962C8B-B14F-4D97-AF65-F5344CB8AC3E}">
        <p14:creationId xmlns:p14="http://schemas.microsoft.com/office/powerpoint/2010/main" val="3433148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5042" name="Rectangle 2"/>
          <p:cNvSpPr>
            <a:spLocks noGrp="1" noChangeArrowheads="1"/>
          </p:cNvSpPr>
          <p:nvPr>
            <p:ph type="title"/>
          </p:nvPr>
        </p:nvSpPr>
        <p:spPr>
          <a:xfrm>
            <a:off x="304800" y="304800"/>
            <a:ext cx="8604250" cy="963960"/>
          </a:xfrm>
        </p:spPr>
        <p:txBody>
          <a:bodyPr/>
          <a:lstStyle/>
          <a:p>
            <a:r>
              <a:rPr lang="es-ES" sz="2800" dirty="0"/>
              <a:t>Monitorización de neutrones</a:t>
            </a:r>
            <a:r>
              <a:rPr lang="en-US" altLang="en-US" u="sng" dirty="0"/>
              <a:t/>
            </a:r>
            <a:br>
              <a:rPr lang="en-US" altLang="en-US" u="sng" dirty="0"/>
            </a:br>
            <a:endParaRPr lang="en-US" altLang="en-US" u="sng" dirty="0"/>
          </a:p>
        </p:txBody>
      </p:sp>
      <p:sp>
        <p:nvSpPr>
          <p:cNvPr id="855043" name="Rectangle 3"/>
          <p:cNvSpPr>
            <a:spLocks noGrp="1" noChangeArrowheads="1"/>
          </p:cNvSpPr>
          <p:nvPr>
            <p:ph type="body" idx="1"/>
          </p:nvPr>
        </p:nvSpPr>
        <p:spPr>
          <a:xfrm>
            <a:off x="251520" y="1700808"/>
            <a:ext cx="8604250" cy="3528392"/>
          </a:xfrm>
        </p:spPr>
        <p:txBody>
          <a:bodyPr/>
          <a:lstStyle/>
          <a:p>
            <a:r>
              <a:rPr lang="es-ES_tradnl" altLang="en-US" sz="2400" dirty="0"/>
              <a:t>Objetivos</a:t>
            </a:r>
          </a:p>
          <a:p>
            <a:r>
              <a:rPr lang="es-ES_tradnl" sz="2400" dirty="0"/>
              <a:t>Elaborando el programa</a:t>
            </a:r>
            <a:endParaRPr lang="es-ES_tradnl" altLang="en-US" sz="2400" dirty="0"/>
          </a:p>
          <a:p>
            <a:r>
              <a:rPr lang="es-ES_tradnl" altLang="en-US" sz="2400" dirty="0"/>
              <a:t>La técnica</a:t>
            </a:r>
          </a:p>
          <a:p>
            <a:r>
              <a:rPr lang="es-ES_tradnl" sz="2400" dirty="0"/>
              <a:t>Características de los</a:t>
            </a:r>
            <a:r>
              <a:rPr lang="es-ES_tradnl" altLang="en-US" sz="2400" dirty="0"/>
              <a:t> equipos</a:t>
            </a:r>
          </a:p>
          <a:p>
            <a:r>
              <a:rPr lang="es-ES_tradnl" sz="2400" dirty="0"/>
              <a:t>Medición en la práctica</a:t>
            </a:r>
          </a:p>
          <a:p>
            <a:r>
              <a:rPr lang="es-ES_tradnl" sz="2400" dirty="0"/>
              <a:t>Calibración y medición</a:t>
            </a:r>
          </a:p>
          <a:p>
            <a:r>
              <a:rPr lang="es-ES_tradnl" sz="2400" dirty="0"/>
              <a:t>Análisis de los resultados</a:t>
            </a:r>
          </a:p>
          <a:p>
            <a:pPr marL="0" indent="0">
              <a:buNone/>
            </a:pPr>
            <a:endParaRPr lang="en-US" altLang="en-US" sz="2800" dirty="0"/>
          </a:p>
          <a:p>
            <a:pPr marL="0" indent="0">
              <a:buNone/>
            </a:pP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39</a:t>
            </a:fld>
            <a:endParaRPr lang="en-US"/>
          </a:p>
        </p:txBody>
      </p:sp>
    </p:spTree>
    <p:extLst>
      <p:ext uri="{BB962C8B-B14F-4D97-AF65-F5344CB8AC3E}">
        <p14:creationId xmlns:p14="http://schemas.microsoft.com/office/powerpoint/2010/main" val="1170288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82575" y="146720"/>
            <a:ext cx="8534400" cy="762000"/>
          </a:xfrm>
        </p:spPr>
        <p:txBody>
          <a:bodyPr/>
          <a:lstStyle/>
          <a:p>
            <a:pPr>
              <a:lnSpc>
                <a:spcPct val="80000"/>
              </a:lnSpc>
            </a:pPr>
            <a:r>
              <a:rPr lang="es-ES" sz="2800" dirty="0"/>
              <a:t>Importancia de la exposición beta</a:t>
            </a:r>
            <a:endParaRPr lang="en-GB" altLang="pt-BR" sz="2800" i="0" u="none" dirty="0"/>
          </a:p>
        </p:txBody>
      </p:sp>
      <p:pic>
        <p:nvPicPr>
          <p:cNvPr id="6"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2276872"/>
            <a:ext cx="2958480"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3563888" y="2047488"/>
            <a:ext cx="5472608" cy="2973122"/>
          </a:xfrm>
          <a:prstGeom prst="rect">
            <a:avLst/>
          </a:prstGeom>
        </p:spPr>
        <p:txBody>
          <a:bodyPr wrap="square">
            <a:spAutoFit/>
          </a:bodyPr>
          <a:lstStyle/>
          <a:p>
            <a:pPr lvl="0" algn="just">
              <a:lnSpc>
                <a:spcPct val="80000"/>
              </a:lnSpc>
              <a:spcBef>
                <a:spcPct val="20000"/>
              </a:spcBef>
            </a:pPr>
            <a:r>
              <a:rPr lang="es-ES" dirty="0">
                <a:solidFill>
                  <a:schemeClr val="tx2"/>
                </a:solidFill>
                <a:latin typeface="+mn-lt"/>
              </a:rPr>
              <a:t>La monitorización beta es importante debido al potencial de las partículas beta para causar </a:t>
            </a:r>
            <a:r>
              <a:rPr lang="es-ES" dirty="0" smtClean="0">
                <a:solidFill>
                  <a:schemeClr val="tx2"/>
                </a:solidFill>
                <a:latin typeface="+mn-lt"/>
              </a:rPr>
              <a:t>exposición </a:t>
            </a:r>
            <a:r>
              <a:rPr lang="es-ES" dirty="0">
                <a:solidFill>
                  <a:schemeClr val="tx2"/>
                </a:solidFill>
                <a:latin typeface="+mn-lt"/>
              </a:rPr>
              <a:t>de la piel a la profundidad de las células madre (0,07 mm).</a:t>
            </a:r>
          </a:p>
          <a:p>
            <a:pPr lvl="0" algn="just">
              <a:lnSpc>
                <a:spcPct val="80000"/>
              </a:lnSpc>
              <a:spcBef>
                <a:spcPct val="20000"/>
              </a:spcBef>
            </a:pPr>
            <a:endParaRPr lang="en-GB" altLang="pt-BR" dirty="0">
              <a:solidFill>
                <a:schemeClr val="tx2"/>
              </a:solidFill>
              <a:latin typeface="+mn-lt"/>
            </a:endParaRPr>
          </a:p>
          <a:p>
            <a:pPr algn="just">
              <a:lnSpc>
                <a:spcPct val="80000"/>
              </a:lnSpc>
              <a:spcBef>
                <a:spcPct val="20000"/>
              </a:spcBef>
            </a:pPr>
            <a:r>
              <a:rPr lang="es-ES" dirty="0">
                <a:solidFill>
                  <a:schemeClr val="tx2"/>
                </a:solidFill>
                <a:latin typeface="+mn-lt"/>
              </a:rPr>
              <a:t>La magnitud de la medición es el equivalente de dosis direccional,</a:t>
            </a:r>
          </a:p>
          <a:p>
            <a:pPr algn="just">
              <a:lnSpc>
                <a:spcPct val="80000"/>
              </a:lnSpc>
              <a:spcBef>
                <a:spcPct val="20000"/>
              </a:spcBef>
            </a:pPr>
            <a:r>
              <a:rPr lang="es-ES" dirty="0">
                <a:solidFill>
                  <a:schemeClr val="tx2"/>
                </a:solidFill>
                <a:latin typeface="+mn-lt"/>
              </a:rPr>
              <a:t>H' (0,07).</a:t>
            </a:r>
            <a:endParaRPr lang="en-US" dirty="0">
              <a:solidFill>
                <a:schemeClr val="tx2"/>
              </a:solidFill>
              <a:latin typeface="+mn-lt"/>
            </a:endParaRPr>
          </a:p>
        </p:txBody>
      </p:sp>
      <p:sp>
        <p:nvSpPr>
          <p:cNvPr id="3" name="Slide Number Placeholder 2"/>
          <p:cNvSpPr>
            <a:spLocks noGrp="1"/>
          </p:cNvSpPr>
          <p:nvPr>
            <p:ph type="sldNum" sz="quarter" idx="12"/>
          </p:nvPr>
        </p:nvSpPr>
        <p:spPr/>
        <p:txBody>
          <a:bodyPr/>
          <a:lstStyle/>
          <a:p>
            <a:fld id="{8F25D2BF-40DD-4153-8CA3-FA72C0D116DE}" type="slidenum">
              <a:rPr lang="en-US" smtClean="0"/>
              <a:pPr/>
              <a:t>4</a:t>
            </a:fld>
            <a:endParaRPr lang="en-US" dirty="0"/>
          </a:p>
        </p:txBody>
      </p:sp>
    </p:spTree>
    <p:extLst>
      <p:ext uri="{BB962C8B-B14F-4D97-AF65-F5344CB8AC3E}">
        <p14:creationId xmlns:p14="http://schemas.microsoft.com/office/powerpoint/2010/main" val="31782628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780928"/>
            <a:ext cx="8593137" cy="1296144"/>
          </a:xfrm>
        </p:spPr>
        <p:txBody>
          <a:bodyPr/>
          <a:lstStyle/>
          <a:p>
            <a:pPr marL="0" indent="0" algn="ctr">
              <a:buNone/>
            </a:pPr>
            <a:r>
              <a:rPr lang="es-ES" dirty="0" smtClean="0"/>
              <a:t>Objetivo </a:t>
            </a:r>
            <a:r>
              <a:rPr lang="es-ES" dirty="0"/>
              <a:t>de la monitorización de neutrones</a:t>
            </a:r>
            <a:endParaRPr lang="en-GB"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40</a:t>
            </a:fld>
            <a:endParaRPr lang="en-US"/>
          </a:p>
        </p:txBody>
      </p:sp>
    </p:spTree>
    <p:extLst>
      <p:ext uri="{BB962C8B-B14F-4D97-AF65-F5344CB8AC3E}">
        <p14:creationId xmlns:p14="http://schemas.microsoft.com/office/powerpoint/2010/main" val="26668250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s-ES" sz="2800" dirty="0"/>
              <a:t>Monitorización de neutrones - objetivo</a:t>
            </a:r>
            <a:endParaRPr lang="en-GB" sz="2800" dirty="0"/>
          </a:p>
        </p:txBody>
      </p:sp>
      <p:sp>
        <p:nvSpPr>
          <p:cNvPr id="3" name="Content Placeholder 2"/>
          <p:cNvSpPr>
            <a:spLocks noGrp="1"/>
          </p:cNvSpPr>
          <p:nvPr>
            <p:ph idx="1"/>
          </p:nvPr>
        </p:nvSpPr>
        <p:spPr>
          <a:xfrm>
            <a:off x="251520" y="2060848"/>
            <a:ext cx="8712968" cy="3059832"/>
          </a:xfrm>
        </p:spPr>
        <p:txBody>
          <a:bodyPr/>
          <a:lstStyle/>
          <a:p>
            <a:pPr algn="just"/>
            <a:r>
              <a:rPr lang="es-ES" sz="2400" dirty="0"/>
              <a:t>MLT para neutrones ayuda a controlar la exposición y mejorar la monitorización individual.</a:t>
            </a:r>
          </a:p>
          <a:p>
            <a:pPr algn="just"/>
            <a:endParaRPr lang="en-GB" altLang="en-US" sz="2400" dirty="0"/>
          </a:p>
          <a:p>
            <a:r>
              <a:rPr lang="es-ES" sz="2400" dirty="0"/>
              <a:t>También ayuda a mantener las dosis ALARA optimizando el blindaje.</a:t>
            </a:r>
          </a:p>
          <a:p>
            <a:pPr marL="0" indent="0">
              <a:buNone/>
            </a:pPr>
            <a:endParaRPr lang="en-GB" sz="18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41</a:t>
            </a:fld>
            <a:endParaRPr lang="en-US"/>
          </a:p>
        </p:txBody>
      </p:sp>
    </p:spTree>
    <p:extLst>
      <p:ext uri="{BB962C8B-B14F-4D97-AF65-F5344CB8AC3E}">
        <p14:creationId xmlns:p14="http://schemas.microsoft.com/office/powerpoint/2010/main" val="31483807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z="2800" dirty="0"/>
              <a:t>Campos </a:t>
            </a:r>
            <a:r>
              <a:rPr lang="pt-BR" sz="2800" dirty="0" err="1"/>
              <a:t>neutrónicos</a:t>
            </a:r>
            <a:r>
              <a:rPr lang="pt-BR" sz="2800" dirty="0"/>
              <a:t> </a:t>
            </a:r>
            <a:endParaRPr lang="en-GB" sz="2800" dirty="0">
              <a:solidFill>
                <a:schemeClr val="tx1"/>
              </a:solidFill>
            </a:endParaRPr>
          </a:p>
        </p:txBody>
      </p:sp>
      <p:sp>
        <p:nvSpPr>
          <p:cNvPr id="3" name="Content Placeholder 2"/>
          <p:cNvSpPr>
            <a:spLocks noGrp="1"/>
          </p:cNvSpPr>
          <p:nvPr>
            <p:ph idx="1"/>
          </p:nvPr>
        </p:nvSpPr>
        <p:spPr>
          <a:xfrm>
            <a:off x="251521" y="1772816"/>
            <a:ext cx="8568952" cy="3456384"/>
          </a:xfrm>
        </p:spPr>
        <p:txBody>
          <a:bodyPr/>
          <a:lstStyle/>
          <a:p>
            <a:pPr algn="just">
              <a:spcBef>
                <a:spcPts val="0"/>
              </a:spcBef>
            </a:pPr>
            <a:r>
              <a:rPr lang="es-ES_tradnl" sz="2400" dirty="0"/>
              <a:t>Los neutrones son emitidos:</a:t>
            </a:r>
          </a:p>
          <a:p>
            <a:pPr lvl="1" algn="just">
              <a:spcBef>
                <a:spcPts val="0"/>
              </a:spcBef>
            </a:pPr>
            <a:endParaRPr lang="es-ES_tradnl" sz="2400" dirty="0"/>
          </a:p>
          <a:p>
            <a:pPr lvl="1" algn="just">
              <a:spcBef>
                <a:spcPts val="0"/>
              </a:spcBef>
            </a:pPr>
            <a:r>
              <a:rPr lang="es-ES_tradnl" sz="2400" dirty="0"/>
              <a:t>De </a:t>
            </a:r>
            <a:r>
              <a:rPr lang="es-ES_tradnl" sz="2400" dirty="0" err="1"/>
              <a:t>radionucleidos</a:t>
            </a:r>
            <a:r>
              <a:rPr lang="es-ES_tradnl" sz="2400" dirty="0"/>
              <a:t> a través de reacciones (α,n) y (</a:t>
            </a:r>
            <a:r>
              <a:rPr lang="es-ES_tradnl" sz="2400" dirty="0" err="1"/>
              <a:t>γ,n</a:t>
            </a:r>
            <a:r>
              <a:rPr lang="es-ES_tradnl" sz="2400" dirty="0"/>
              <a:t>);</a:t>
            </a:r>
          </a:p>
          <a:p>
            <a:pPr lvl="1" algn="just"/>
            <a:r>
              <a:rPr lang="es-ES_tradnl" sz="2400" dirty="0"/>
              <a:t>en el reactor </a:t>
            </a:r>
            <a:r>
              <a:rPr lang="es-ES_tradnl" sz="2400" dirty="0" smtClean="0"/>
              <a:t>nuclear, y</a:t>
            </a:r>
            <a:endParaRPr lang="es-ES_tradnl" sz="2400" dirty="0"/>
          </a:p>
          <a:p>
            <a:pPr lvl="1" algn="just"/>
            <a:r>
              <a:rPr lang="es-ES_tradnl" sz="2400" dirty="0"/>
              <a:t>en la fisión espontánea de los combustibles gastados (</a:t>
            </a:r>
            <a:r>
              <a:rPr lang="es-ES_tradnl" sz="2400" baseline="30000" dirty="0"/>
              <a:t>242</a:t>
            </a:r>
            <a:r>
              <a:rPr lang="es-ES_tradnl" sz="2400" dirty="0"/>
              <a:t>Cm,</a:t>
            </a:r>
            <a:r>
              <a:rPr lang="es-ES_tradnl" sz="2400" baseline="30000" dirty="0"/>
              <a:t> 244</a:t>
            </a:r>
            <a:r>
              <a:rPr lang="es-ES_tradnl" sz="2400" dirty="0"/>
              <a:t>Cm y </a:t>
            </a:r>
            <a:r>
              <a:rPr lang="es-ES_tradnl" sz="2400" baseline="30000" dirty="0"/>
              <a:t>238</a:t>
            </a:r>
            <a:r>
              <a:rPr lang="es-ES_tradnl" sz="2400" dirty="0"/>
              <a:t>Pu a </a:t>
            </a:r>
            <a:r>
              <a:rPr lang="es-ES_tradnl" sz="2400" baseline="30000" dirty="0"/>
              <a:t>242</a:t>
            </a:r>
            <a:r>
              <a:rPr lang="es-ES_tradnl" sz="2400" dirty="0"/>
              <a:t>Pu).</a:t>
            </a:r>
          </a:p>
        </p:txBody>
      </p:sp>
      <p:sp>
        <p:nvSpPr>
          <p:cNvPr id="4" name="Slide Number Placeholder 3"/>
          <p:cNvSpPr>
            <a:spLocks noGrp="1"/>
          </p:cNvSpPr>
          <p:nvPr>
            <p:ph type="sldNum" sz="quarter" idx="12"/>
          </p:nvPr>
        </p:nvSpPr>
        <p:spPr/>
        <p:txBody>
          <a:bodyPr/>
          <a:lstStyle/>
          <a:p>
            <a:fld id="{8F25D2BF-40DD-4153-8CA3-FA72C0D116DE}" type="slidenum">
              <a:rPr lang="en-US" smtClean="0"/>
              <a:pPr/>
              <a:t>42</a:t>
            </a:fld>
            <a:endParaRPr lang="en-US"/>
          </a:p>
        </p:txBody>
      </p:sp>
    </p:spTree>
    <p:extLst>
      <p:ext uri="{BB962C8B-B14F-4D97-AF65-F5344CB8AC3E}">
        <p14:creationId xmlns:p14="http://schemas.microsoft.com/office/powerpoint/2010/main" val="5354964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smtClean="0"/>
              <a:t>Campos neutrónicos </a:t>
            </a:r>
            <a:endParaRPr lang="es-ES_tradnl" sz="2800" dirty="0">
              <a:solidFill>
                <a:schemeClr val="tx1"/>
              </a:solidFill>
            </a:endParaRPr>
          </a:p>
        </p:txBody>
      </p:sp>
      <p:sp>
        <p:nvSpPr>
          <p:cNvPr id="3" name="Content Placeholder 2"/>
          <p:cNvSpPr>
            <a:spLocks noGrp="1"/>
          </p:cNvSpPr>
          <p:nvPr>
            <p:ph idx="1"/>
          </p:nvPr>
        </p:nvSpPr>
        <p:spPr>
          <a:xfrm>
            <a:off x="251521" y="1556792"/>
            <a:ext cx="8568952" cy="4104456"/>
          </a:xfrm>
        </p:spPr>
        <p:txBody>
          <a:bodyPr/>
          <a:lstStyle/>
          <a:p>
            <a:pPr algn="just"/>
            <a:r>
              <a:rPr lang="es-ES_tradnl" sz="2400" dirty="0"/>
              <a:t>Neutrones producidos a partir de aceleradores de iones.</a:t>
            </a:r>
          </a:p>
          <a:p>
            <a:pPr algn="just"/>
            <a:endParaRPr lang="es-ES_tradnl" sz="2400" dirty="0"/>
          </a:p>
          <a:p>
            <a:pPr algn="just"/>
            <a:r>
              <a:rPr lang="es-ES_tradnl" sz="2400" dirty="0"/>
              <a:t>Los neutrones son emitidos de </a:t>
            </a:r>
            <a:r>
              <a:rPr lang="es-ES_tradnl" sz="2400" dirty="0" err="1"/>
              <a:t>radionucleidos</a:t>
            </a:r>
            <a:r>
              <a:rPr lang="es-ES_tradnl" sz="2400" dirty="0"/>
              <a:t> a través de reacciones (α,n) y (</a:t>
            </a:r>
            <a:r>
              <a:rPr lang="es-ES_tradnl" sz="2400" dirty="0" err="1"/>
              <a:t>γ,n</a:t>
            </a:r>
            <a:r>
              <a:rPr lang="es-ES_tradnl" sz="2400" dirty="0"/>
              <a:t>). Por </a:t>
            </a:r>
            <a:r>
              <a:rPr lang="es-ES_tradnl" sz="2400" dirty="0" smtClean="0"/>
              <a:t>ejemplo, </a:t>
            </a:r>
            <a:r>
              <a:rPr lang="es-ES_tradnl" sz="2400" dirty="0"/>
              <a:t>fuentes de neutrones utilizadas para fines de calibración y medición industrial como </a:t>
            </a:r>
            <a:r>
              <a:rPr lang="es-ES_tradnl" sz="2400" baseline="30000" dirty="0"/>
              <a:t>241</a:t>
            </a:r>
            <a:r>
              <a:rPr lang="es-ES_tradnl" sz="2400" dirty="0"/>
              <a:t>Am-Be.</a:t>
            </a:r>
          </a:p>
          <a:p>
            <a:pPr algn="just"/>
            <a:endParaRPr lang="es-ES_tradnl" sz="2400" dirty="0"/>
          </a:p>
          <a:p>
            <a:pPr algn="just"/>
            <a:r>
              <a:rPr lang="es-ES_tradnl" sz="2400" dirty="0"/>
              <a:t>Fuentes de neutrones usadas para </a:t>
            </a:r>
            <a:r>
              <a:rPr lang="es-ES_tradnl" sz="2400" dirty="0" smtClean="0"/>
              <a:t>calibración </a:t>
            </a:r>
            <a:r>
              <a:rPr lang="es-ES_tradnl" sz="2400" dirty="0"/>
              <a:t>y en mediciones industriales tal como </a:t>
            </a:r>
            <a:r>
              <a:rPr lang="es-ES_tradnl" sz="2400" baseline="30000" dirty="0"/>
              <a:t>252</a:t>
            </a:r>
            <a:r>
              <a:rPr lang="es-ES_tradnl" sz="2400" dirty="0"/>
              <a:t>Cf.</a:t>
            </a:r>
          </a:p>
          <a:p>
            <a:endParaRPr lang="en-GB"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43</a:t>
            </a:fld>
            <a:endParaRPr lang="en-US"/>
          </a:p>
        </p:txBody>
      </p:sp>
    </p:spTree>
    <p:extLst>
      <p:ext uri="{BB962C8B-B14F-4D97-AF65-F5344CB8AC3E}">
        <p14:creationId xmlns:p14="http://schemas.microsoft.com/office/powerpoint/2010/main" val="1527596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9" name="Rectangle 1027"/>
          <p:cNvSpPr>
            <a:spLocks noGrp="1" noChangeArrowheads="1"/>
          </p:cNvSpPr>
          <p:nvPr>
            <p:ph type="body" idx="1"/>
          </p:nvPr>
        </p:nvSpPr>
        <p:spPr>
          <a:xfrm>
            <a:off x="304800" y="1219200"/>
            <a:ext cx="8604250" cy="4775200"/>
          </a:xfrm>
        </p:spPr>
        <p:txBody>
          <a:bodyPr/>
          <a:lstStyle/>
          <a:p>
            <a:pPr algn="ctr">
              <a:buFontTx/>
              <a:buNone/>
            </a:pPr>
            <a:endParaRPr lang="en-GB" altLang="en-US" sz="3600" dirty="0"/>
          </a:p>
          <a:p>
            <a:pPr algn="ctr">
              <a:buFontTx/>
              <a:buNone/>
            </a:pPr>
            <a:endParaRPr lang="en-GB" altLang="en-US" sz="3600" dirty="0"/>
          </a:p>
          <a:p>
            <a:pPr algn="ctr">
              <a:buFontTx/>
              <a:buNone/>
            </a:pPr>
            <a:endParaRPr lang="en-GB" altLang="en-US" sz="3600" dirty="0"/>
          </a:p>
          <a:p>
            <a:pPr marL="0" indent="0" algn="ctr">
              <a:buNone/>
            </a:pPr>
            <a:r>
              <a:rPr lang="pt-BR" sz="3600" dirty="0"/>
              <a:t>Elaborando </a:t>
            </a:r>
            <a:r>
              <a:rPr lang="pt-BR" sz="3600" dirty="0" err="1"/>
              <a:t>el</a:t>
            </a:r>
            <a:r>
              <a:rPr lang="pt-BR" sz="3600" dirty="0"/>
              <a:t> programa</a:t>
            </a:r>
            <a:endParaRPr lang="es-ES_tradnl" altLang="en-US" sz="36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44</a:t>
            </a:fld>
            <a:endParaRPr lang="en-US"/>
          </a:p>
        </p:txBody>
      </p:sp>
    </p:spTree>
    <p:extLst>
      <p:ext uri="{BB962C8B-B14F-4D97-AF65-F5344CB8AC3E}">
        <p14:creationId xmlns:p14="http://schemas.microsoft.com/office/powerpoint/2010/main" val="1500274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pt-BR" sz="2800" dirty="0"/>
              <a:t>Elaborando </a:t>
            </a:r>
            <a:r>
              <a:rPr lang="pt-BR" sz="2800" dirty="0" err="1"/>
              <a:t>el</a:t>
            </a:r>
            <a:r>
              <a:rPr lang="pt-BR" sz="2800" dirty="0"/>
              <a:t> programa</a:t>
            </a:r>
            <a:endParaRPr lang="es-ES_tradnl" altLang="en-US" sz="2800" dirty="0"/>
          </a:p>
        </p:txBody>
      </p:sp>
      <p:sp>
        <p:nvSpPr>
          <p:cNvPr id="3" name="Content Placeholder 2"/>
          <p:cNvSpPr>
            <a:spLocks noGrp="1"/>
          </p:cNvSpPr>
          <p:nvPr>
            <p:ph idx="1"/>
          </p:nvPr>
        </p:nvSpPr>
        <p:spPr>
          <a:xfrm>
            <a:off x="251520" y="1196752"/>
            <a:ext cx="8665145" cy="4572000"/>
          </a:xfrm>
        </p:spPr>
        <p:txBody>
          <a:bodyPr/>
          <a:lstStyle/>
          <a:p>
            <a:endParaRPr lang="en-US" sz="2400" dirty="0"/>
          </a:p>
          <a:p>
            <a:pPr lvl="1"/>
            <a:r>
              <a:rPr lang="es-ES" sz="2400" dirty="0"/>
              <a:t>Para las fuentes selladas, las ubicaciones son evidentes y las energías son bien conocidas.</a:t>
            </a:r>
          </a:p>
          <a:p>
            <a:pPr lvl="1"/>
            <a:endParaRPr lang="en-US" sz="2400" dirty="0"/>
          </a:p>
          <a:p>
            <a:pPr lvl="1"/>
            <a:r>
              <a:rPr lang="es-ES" sz="2400" dirty="0"/>
              <a:t>Para otras fuentes, se debe trazar el campo, identificar los puntos de monitorización y evaluar las energías.</a:t>
            </a:r>
          </a:p>
          <a:p>
            <a:pPr lvl="1"/>
            <a:endParaRPr lang="en-US" sz="2400" dirty="0"/>
          </a:p>
          <a:p>
            <a:pPr lvl="1"/>
            <a:r>
              <a:rPr lang="es-ES" sz="2400" dirty="0"/>
              <a:t>El OIEA ha publicado un compendio de espectros de neutrones en el lugar de trabajo (informe técnico serie-403</a:t>
            </a:r>
            <a:r>
              <a:rPr lang="es-ES" sz="2400" dirty="0" smtClean="0"/>
              <a:t>).</a:t>
            </a:r>
            <a:endParaRPr lang="en-US" dirty="0"/>
          </a:p>
          <a:p>
            <a:pPr marL="0" indent="0">
              <a:buNone/>
            </a:pPr>
            <a:endParaRPr lang="en-US" sz="28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45</a:t>
            </a:fld>
            <a:endParaRPr lang="en-US"/>
          </a:p>
        </p:txBody>
      </p:sp>
    </p:spTree>
    <p:extLst>
      <p:ext uri="{BB962C8B-B14F-4D97-AF65-F5344CB8AC3E}">
        <p14:creationId xmlns:p14="http://schemas.microsoft.com/office/powerpoint/2010/main" val="29146931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s-ES_tradnl" sz="2800" dirty="0"/>
              <a:t>Elaborando el programa</a:t>
            </a:r>
            <a:endParaRPr lang="es-ES_tradnl" altLang="en-US" sz="2800" dirty="0"/>
          </a:p>
        </p:txBody>
      </p:sp>
      <p:sp>
        <p:nvSpPr>
          <p:cNvPr id="3" name="Content Placeholder 2"/>
          <p:cNvSpPr>
            <a:spLocks noGrp="1"/>
          </p:cNvSpPr>
          <p:nvPr>
            <p:ph idx="1"/>
          </p:nvPr>
        </p:nvSpPr>
        <p:spPr>
          <a:xfrm>
            <a:off x="251520" y="1484784"/>
            <a:ext cx="8593137" cy="4572000"/>
          </a:xfrm>
        </p:spPr>
        <p:txBody>
          <a:bodyPr/>
          <a:lstStyle/>
          <a:p>
            <a:pPr algn="just"/>
            <a:r>
              <a:rPr lang="es-ES" sz="2400" dirty="0"/>
              <a:t>La dispersión causa una amplia gama de energías de neutrones.</a:t>
            </a:r>
          </a:p>
          <a:p>
            <a:pPr algn="just"/>
            <a:endParaRPr lang="en-US" sz="2400" dirty="0"/>
          </a:p>
          <a:p>
            <a:pPr algn="just"/>
            <a:r>
              <a:rPr lang="es-ES" sz="2400" dirty="0"/>
              <a:t>Casi siempre hay radiación gamma junto con neutrones.</a:t>
            </a:r>
          </a:p>
          <a:p>
            <a:pPr algn="just"/>
            <a:endParaRPr lang="en-US" sz="2400" dirty="0"/>
          </a:p>
          <a:p>
            <a:pPr algn="just"/>
            <a:r>
              <a:rPr lang="es-ES" sz="2400" dirty="0"/>
              <a:t>Los puntos típicos para monitorización son los lugares de almacenamiento para las fuentes, los contenedores de combustible nuclear, las áreas donde se generan los neutrones, etc.</a:t>
            </a:r>
          </a:p>
          <a:p>
            <a:pPr algn="just"/>
            <a:endParaRPr lang="en-US" sz="2400" dirty="0"/>
          </a:p>
          <a:p>
            <a:pPr algn="just"/>
            <a:r>
              <a:rPr lang="pt-BR" sz="2400" dirty="0"/>
              <a:t>La </a:t>
            </a:r>
            <a:r>
              <a:rPr lang="pt-BR" sz="2400" dirty="0" err="1"/>
              <a:t>tasa</a:t>
            </a:r>
            <a:r>
              <a:rPr lang="pt-BR" sz="2400" dirty="0"/>
              <a:t> de </a:t>
            </a:r>
            <a:r>
              <a:rPr lang="pt-BR" sz="2400" dirty="0" err="1"/>
              <a:t>dosis</a:t>
            </a:r>
            <a:r>
              <a:rPr lang="pt-BR" sz="2400" dirty="0"/>
              <a:t> de </a:t>
            </a:r>
            <a:r>
              <a:rPr lang="pt-BR" sz="2400" dirty="0" err="1"/>
              <a:t>neutrones</a:t>
            </a:r>
            <a:r>
              <a:rPr lang="pt-BR" sz="2400" dirty="0"/>
              <a:t> se </a:t>
            </a:r>
            <a:r>
              <a:rPr lang="pt-BR" sz="2400" dirty="0" err="1"/>
              <a:t>mide</a:t>
            </a:r>
            <a:r>
              <a:rPr lang="pt-BR" sz="2400" dirty="0"/>
              <a:t> </a:t>
            </a:r>
            <a:r>
              <a:rPr lang="pt-BR" sz="2400" dirty="0" err="1"/>
              <a:t>en</a:t>
            </a:r>
            <a:r>
              <a:rPr lang="pt-BR" sz="2400" dirty="0"/>
              <a:t> H*(10) por hora.</a:t>
            </a:r>
            <a:endParaRPr lang="en-US" dirty="0"/>
          </a:p>
          <a:p>
            <a:endParaRPr lang="en-US" sz="28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46</a:t>
            </a:fld>
            <a:endParaRPr lang="en-US"/>
          </a:p>
        </p:txBody>
      </p:sp>
    </p:spTree>
    <p:extLst>
      <p:ext uri="{BB962C8B-B14F-4D97-AF65-F5344CB8AC3E}">
        <p14:creationId xmlns:p14="http://schemas.microsoft.com/office/powerpoint/2010/main" val="40522650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z="2800" dirty="0"/>
              <a:t>Espectro de neutrones de la fisión de </a:t>
            </a:r>
            <a:r>
              <a:rPr lang="es-ES" sz="2800" baseline="30000" dirty="0"/>
              <a:t>235</a:t>
            </a:r>
            <a:r>
              <a:rPr lang="es-ES" sz="2800" dirty="0"/>
              <a:t>U</a:t>
            </a:r>
            <a:endParaRPr lang="en-GB" sz="2800" dirty="0"/>
          </a:p>
        </p:txBody>
      </p:sp>
      <p:sp>
        <p:nvSpPr>
          <p:cNvPr id="8" name="Content Placeholder 7"/>
          <p:cNvSpPr>
            <a:spLocks noGrp="1"/>
          </p:cNvSpPr>
          <p:nvPr>
            <p:ph idx="1"/>
          </p:nvPr>
        </p:nvSpPr>
        <p:spPr>
          <a:xfrm>
            <a:off x="17161" y="1844824"/>
            <a:ext cx="4554840" cy="3528392"/>
          </a:xfrm>
        </p:spPr>
        <p:txBody>
          <a:bodyPr/>
          <a:lstStyle/>
          <a:p>
            <a:pPr algn="just">
              <a:defRPr/>
            </a:pPr>
            <a:r>
              <a:rPr lang="es-ES" sz="2000" dirty="0"/>
              <a:t>Los neutrones provenientes de la fisión tienen una amplia gama de energías. La energía máxima es 7 MeV y la energía media es 2 MeV.</a:t>
            </a:r>
          </a:p>
          <a:p>
            <a:pPr algn="just">
              <a:defRPr/>
            </a:pPr>
            <a:endParaRPr lang="es-ES" altLang="pt-BR" sz="2000" baseline="30000" dirty="0"/>
          </a:p>
          <a:p>
            <a:pPr algn="just">
              <a:defRPr/>
            </a:pPr>
            <a:r>
              <a:rPr lang="es-ES" sz="2000" baseline="30000" dirty="0"/>
              <a:t>252</a:t>
            </a:r>
            <a:r>
              <a:rPr lang="es-ES" sz="2000" dirty="0"/>
              <a:t>Cf sufre una fisión espontánea con una amplia gama de energías de neutrones. La energía más probable es 1 MeV y la energía media 2,3 MeV.</a:t>
            </a:r>
            <a:endParaRPr lang="en-GB"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47</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1412776"/>
            <a:ext cx="4091533" cy="45041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7396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2800" dirty="0"/>
              <a:t>Espectro de neutrones de </a:t>
            </a:r>
            <a:r>
              <a:rPr lang="en-US" altLang="pt-BR" sz="2800" baseline="30000" dirty="0"/>
              <a:t>241</a:t>
            </a:r>
            <a:r>
              <a:rPr lang="en-US" altLang="pt-BR" sz="2800" dirty="0"/>
              <a:t>Am-Be</a:t>
            </a:r>
            <a:endParaRPr lang="en-GB" sz="2800" dirty="0"/>
          </a:p>
        </p:txBody>
      </p:sp>
      <p:sp>
        <p:nvSpPr>
          <p:cNvPr id="3" name="Content Placeholder 2"/>
          <p:cNvSpPr>
            <a:spLocks noGrp="1"/>
          </p:cNvSpPr>
          <p:nvPr>
            <p:ph idx="1"/>
          </p:nvPr>
        </p:nvSpPr>
        <p:spPr>
          <a:xfrm>
            <a:off x="274638" y="1340768"/>
            <a:ext cx="8593137" cy="4755232"/>
          </a:xfrm>
        </p:spPr>
        <p:txBody>
          <a:bodyPr/>
          <a:lstStyle/>
          <a:p>
            <a:r>
              <a:rPr lang="es-ES" sz="2400" dirty="0"/>
              <a:t>Los neutrones provenientes de reacciones nucleares son de alta energía. La energía promedio de </a:t>
            </a:r>
            <a:r>
              <a:rPr lang="es-ES" sz="2400" baseline="30000" dirty="0"/>
              <a:t>241</a:t>
            </a:r>
            <a:r>
              <a:rPr lang="es-ES" sz="2400" dirty="0"/>
              <a:t>Am-Be es 4,2 MeV.</a:t>
            </a:r>
            <a:endParaRPr lang="en-GB" altLang="pt-BR" sz="2400" dirty="0"/>
          </a:p>
          <a:p>
            <a:endParaRPr lang="en-GB" sz="2800" dirty="0"/>
          </a:p>
        </p:txBody>
      </p:sp>
      <p:pic>
        <p:nvPicPr>
          <p:cNvPr id="5" name="Picture 4"/>
          <p:cNvPicPr>
            <a:picLocks noChangeAspect="1"/>
          </p:cNvPicPr>
          <p:nvPr/>
        </p:nvPicPr>
        <p:blipFill rotWithShape="1">
          <a:blip r:embed="rId3" cstate="print"/>
          <a:srcRect l="5726" t="20470" r="22882" b="4719"/>
          <a:stretch/>
        </p:blipFill>
        <p:spPr>
          <a:xfrm>
            <a:off x="2051718" y="2492895"/>
            <a:ext cx="5976666" cy="3521137"/>
          </a:xfrm>
          <a:prstGeom prst="rect">
            <a:avLst/>
          </a:prstGeom>
        </p:spPr>
      </p:pic>
      <p:sp>
        <p:nvSpPr>
          <p:cNvPr id="4" name="TextBox 3"/>
          <p:cNvSpPr txBox="1"/>
          <p:nvPr/>
        </p:nvSpPr>
        <p:spPr>
          <a:xfrm>
            <a:off x="3347864" y="2708920"/>
            <a:ext cx="4608512" cy="400110"/>
          </a:xfrm>
          <a:prstGeom prst="rect">
            <a:avLst/>
          </a:prstGeom>
          <a:noFill/>
        </p:spPr>
        <p:txBody>
          <a:bodyPr wrap="square" rtlCol="0">
            <a:spAutoFit/>
          </a:bodyPr>
          <a:lstStyle/>
          <a:p>
            <a:r>
              <a:rPr lang="es-ES" sz="2000" dirty="0">
                <a:solidFill>
                  <a:schemeClr val="tx2"/>
                </a:solidFill>
                <a:latin typeface="+mn-lt"/>
              </a:rPr>
              <a:t>Espectro de neutrones </a:t>
            </a:r>
            <a:r>
              <a:rPr lang="es-ES" sz="2000" baseline="30000" dirty="0">
                <a:solidFill>
                  <a:schemeClr val="tx2"/>
                </a:solidFill>
                <a:latin typeface="+mn-lt"/>
              </a:rPr>
              <a:t>241</a:t>
            </a:r>
            <a:r>
              <a:rPr lang="es-ES" sz="2000" dirty="0">
                <a:solidFill>
                  <a:schemeClr val="tx2"/>
                </a:solidFill>
                <a:latin typeface="+mn-lt"/>
              </a:rPr>
              <a:t>Am-Be</a:t>
            </a:r>
            <a:endParaRPr lang="en-GB" sz="2000" dirty="0">
              <a:solidFill>
                <a:schemeClr val="tx2"/>
              </a:solidFill>
              <a:latin typeface="+mn-lt"/>
            </a:endParaRPr>
          </a:p>
        </p:txBody>
      </p:sp>
      <p:sp>
        <p:nvSpPr>
          <p:cNvPr id="6" name="Slide Number Placeholder 5"/>
          <p:cNvSpPr>
            <a:spLocks noGrp="1"/>
          </p:cNvSpPr>
          <p:nvPr>
            <p:ph type="sldNum" sz="quarter" idx="12"/>
          </p:nvPr>
        </p:nvSpPr>
        <p:spPr/>
        <p:txBody>
          <a:bodyPr/>
          <a:lstStyle/>
          <a:p>
            <a:fld id="{8F25D2BF-40DD-4153-8CA3-FA72C0D116DE}" type="slidenum">
              <a:rPr lang="en-US" smtClean="0"/>
              <a:pPr/>
              <a:t>48</a:t>
            </a:fld>
            <a:endParaRPr lang="en-US"/>
          </a:p>
        </p:txBody>
      </p:sp>
    </p:spTree>
    <p:extLst>
      <p:ext uri="{BB962C8B-B14F-4D97-AF65-F5344CB8AC3E}">
        <p14:creationId xmlns:p14="http://schemas.microsoft.com/office/powerpoint/2010/main" val="29421367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Clasificación de neutrones</a:t>
            </a:r>
            <a:endParaRPr lang="en-US" sz="2800" dirty="0"/>
          </a:p>
        </p:txBody>
      </p:sp>
      <p:sp>
        <p:nvSpPr>
          <p:cNvPr id="3" name="Content Placeholder 2"/>
          <p:cNvSpPr>
            <a:spLocks noGrp="1"/>
          </p:cNvSpPr>
          <p:nvPr>
            <p:ph idx="1"/>
          </p:nvPr>
        </p:nvSpPr>
        <p:spPr>
          <a:xfrm>
            <a:off x="251520" y="1340768"/>
            <a:ext cx="8593137" cy="4572000"/>
          </a:xfrm>
        </p:spPr>
        <p:txBody>
          <a:bodyPr/>
          <a:lstStyle/>
          <a:p>
            <a:r>
              <a:rPr lang="es-ES" sz="2400" dirty="0"/>
              <a:t>Los neutrones se clasifican según su energía:</a:t>
            </a:r>
          </a:p>
          <a:p>
            <a:pPr marL="0" indent="0">
              <a:buNone/>
            </a:pPr>
            <a:r>
              <a:rPr lang="es-ES" sz="2400" dirty="0"/>
              <a:t> </a:t>
            </a:r>
          </a:p>
          <a:p>
            <a:pPr marL="0" indent="0">
              <a:buNone/>
            </a:pPr>
            <a:r>
              <a:rPr lang="en-US" sz="2400" dirty="0"/>
              <a:t>                 </a:t>
            </a:r>
            <a:r>
              <a:rPr lang="es-ES" sz="2400" dirty="0">
                <a:solidFill>
                  <a:schemeClr val="accent5">
                    <a:lumMod val="50000"/>
                  </a:schemeClr>
                </a:solidFill>
              </a:rPr>
              <a:t>Energía 			</a:t>
            </a:r>
            <a:r>
              <a:rPr lang="es-ES_tradnl" sz="2400" dirty="0">
                <a:solidFill>
                  <a:schemeClr val="accent5">
                    <a:lumMod val="50000"/>
                  </a:schemeClr>
                </a:solidFill>
              </a:rPr>
              <a:t> Clasificación</a:t>
            </a:r>
            <a:r>
              <a:rPr lang="es-ES" sz="2400" dirty="0">
                <a:solidFill>
                  <a:schemeClr val="accent5">
                    <a:lumMod val="50000"/>
                  </a:schemeClr>
                </a:solidFill>
              </a:rPr>
              <a:t>     </a:t>
            </a:r>
            <a:endParaRPr lang="en-US" sz="2400" dirty="0">
              <a:solidFill>
                <a:schemeClr val="accent5">
                  <a:lumMod val="50000"/>
                </a:schemeClr>
              </a:solidFill>
            </a:endParaRPr>
          </a:p>
          <a:p>
            <a:pPr lvl="1"/>
            <a:r>
              <a:rPr lang="en-US" sz="2400" dirty="0"/>
              <a:t> 	  </a:t>
            </a:r>
            <a:r>
              <a:rPr lang="en-US" sz="2400" dirty="0" err="1"/>
              <a:t>Energia</a:t>
            </a:r>
            <a:r>
              <a:rPr lang="en-US" sz="2400" dirty="0"/>
              <a:t>  &gt; 100 keV 	</a:t>
            </a:r>
            <a:r>
              <a:rPr lang="es-ES_tradnl" sz="2400" dirty="0"/>
              <a:t>Alta energía</a:t>
            </a:r>
            <a:r>
              <a:rPr lang="pt-BR" sz="2400" dirty="0"/>
              <a:t> </a:t>
            </a:r>
          </a:p>
          <a:p>
            <a:pPr lvl="1"/>
            <a:r>
              <a:rPr lang="pt-BR" sz="2400" dirty="0"/>
              <a:t>    </a:t>
            </a:r>
            <a:r>
              <a:rPr lang="en-US" sz="2400" dirty="0"/>
              <a:t>0,025 </a:t>
            </a:r>
            <a:r>
              <a:rPr lang="en-US" sz="2400" dirty="0" smtClean="0"/>
              <a:t>eV - </a:t>
            </a:r>
            <a:r>
              <a:rPr lang="en-US" sz="2400" dirty="0"/>
              <a:t>100 keV	</a:t>
            </a:r>
            <a:r>
              <a:rPr lang="es-ES_tradnl" sz="2400" dirty="0" smtClean="0"/>
              <a:t>Intermedios</a:t>
            </a:r>
            <a:r>
              <a:rPr lang="en-US" sz="2400" dirty="0" smtClean="0"/>
              <a:t> </a:t>
            </a:r>
            <a:endParaRPr lang="en-US" sz="2400" dirty="0"/>
          </a:p>
          <a:p>
            <a:pPr lvl="1"/>
            <a:r>
              <a:rPr lang="en-US" sz="2400" dirty="0"/>
              <a:t>      E &lt; 0,025 eV 		</a:t>
            </a:r>
            <a:r>
              <a:rPr lang="pt-BR" sz="2400" dirty="0"/>
              <a:t>Térmicos</a:t>
            </a:r>
          </a:p>
          <a:p>
            <a:pPr lvl="1"/>
            <a:endParaRPr lang="en-US" sz="2400" dirty="0"/>
          </a:p>
          <a:p>
            <a:pPr marL="457200" lvl="1" indent="0">
              <a:buNone/>
            </a:pPr>
            <a:r>
              <a:rPr lang="es-ES" sz="2400" dirty="0"/>
              <a:t>Los neutrones pierden </a:t>
            </a:r>
            <a:r>
              <a:rPr lang="es-ES" sz="2400" dirty="0" smtClean="0"/>
              <a:t>energía </a:t>
            </a:r>
            <a:r>
              <a:rPr lang="es-ES" sz="2400" dirty="0"/>
              <a:t>a través de interacciones en su ambiente.</a:t>
            </a:r>
            <a:endParaRPr lang="en-US"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49</a:t>
            </a:fld>
            <a:endParaRPr lang="en-US"/>
          </a:p>
        </p:txBody>
      </p:sp>
    </p:spTree>
    <p:extLst>
      <p:ext uri="{BB962C8B-B14F-4D97-AF65-F5344CB8AC3E}">
        <p14:creationId xmlns:p14="http://schemas.microsoft.com/office/powerpoint/2010/main" val="2238598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82575" y="98425"/>
            <a:ext cx="8534400" cy="762000"/>
          </a:xfrm>
        </p:spPr>
        <p:txBody>
          <a:bodyPr/>
          <a:lstStyle/>
          <a:p>
            <a:pPr>
              <a:lnSpc>
                <a:spcPct val="80000"/>
              </a:lnSpc>
            </a:pPr>
            <a:r>
              <a:rPr lang="es-ES" sz="2800" dirty="0"/>
              <a:t>Importancia de la exposición beta</a:t>
            </a:r>
            <a:endParaRPr lang="en-GB" altLang="pt-BR" sz="2800" i="0" u="none" dirty="0"/>
          </a:p>
        </p:txBody>
      </p:sp>
      <p:sp>
        <p:nvSpPr>
          <p:cNvPr id="10" name="Rectangle 9"/>
          <p:cNvSpPr/>
          <p:nvPr/>
        </p:nvSpPr>
        <p:spPr>
          <a:xfrm>
            <a:off x="3563888" y="2193362"/>
            <a:ext cx="5472608" cy="3637919"/>
          </a:xfrm>
          <a:prstGeom prst="rect">
            <a:avLst/>
          </a:prstGeom>
        </p:spPr>
        <p:txBody>
          <a:bodyPr wrap="square">
            <a:spAutoFit/>
          </a:bodyPr>
          <a:lstStyle/>
          <a:p>
            <a:pPr marL="342900" indent="-342900" algn="just">
              <a:lnSpc>
                <a:spcPct val="80000"/>
              </a:lnSpc>
              <a:spcBef>
                <a:spcPct val="20000"/>
              </a:spcBef>
              <a:buFont typeface="Arial" panose="020B0604020202020204" pitchFamily="34" charset="0"/>
              <a:buChar char="•"/>
            </a:pPr>
            <a:r>
              <a:rPr lang="es-ES" kern="0" dirty="0">
                <a:solidFill>
                  <a:srgbClr val="003399"/>
                </a:solidFill>
                <a:latin typeface="Arial"/>
              </a:rPr>
              <a:t>Las partículas beta t</a:t>
            </a:r>
            <a:r>
              <a:rPr lang="es-ES" altLang="pt-BR" kern="0" dirty="0">
                <a:solidFill>
                  <a:srgbClr val="003399"/>
                </a:solidFill>
                <a:latin typeface="Arial"/>
              </a:rPr>
              <a:t>ambién pueden contribuir a la exposición del cristalino a la profundidad de 3 mm.</a:t>
            </a:r>
          </a:p>
          <a:p>
            <a:pPr marL="342900" indent="-342900" algn="just">
              <a:lnSpc>
                <a:spcPct val="80000"/>
              </a:lnSpc>
              <a:spcBef>
                <a:spcPct val="20000"/>
              </a:spcBef>
              <a:buFont typeface="Arial" panose="020B0604020202020204" pitchFamily="34" charset="0"/>
              <a:buChar char="•"/>
            </a:pPr>
            <a:endParaRPr lang="es-ES" altLang="pt-BR" kern="0" dirty="0">
              <a:solidFill>
                <a:srgbClr val="003399"/>
              </a:solidFill>
              <a:latin typeface="Arial"/>
            </a:endParaRPr>
          </a:p>
          <a:p>
            <a:pPr marL="342900" indent="-342900" algn="just">
              <a:lnSpc>
                <a:spcPct val="80000"/>
              </a:lnSpc>
              <a:spcBef>
                <a:spcPct val="20000"/>
              </a:spcBef>
              <a:buFont typeface="Arial" panose="020B0604020202020204" pitchFamily="34" charset="0"/>
              <a:buChar char="•"/>
            </a:pPr>
            <a:r>
              <a:rPr lang="es-ES" kern="0" dirty="0">
                <a:solidFill>
                  <a:srgbClr val="003399"/>
                </a:solidFill>
                <a:latin typeface="Arial"/>
              </a:rPr>
              <a:t>La magnitud es el equivalente de dosis direccional, H'(3).</a:t>
            </a:r>
          </a:p>
          <a:p>
            <a:pPr marL="342900" indent="-342900" algn="just">
              <a:lnSpc>
                <a:spcPct val="80000"/>
              </a:lnSpc>
              <a:spcBef>
                <a:spcPct val="20000"/>
              </a:spcBef>
              <a:buFont typeface="Arial" panose="020B0604020202020204" pitchFamily="34" charset="0"/>
              <a:buChar char="•"/>
            </a:pPr>
            <a:endParaRPr lang="en-GB" kern="0" dirty="0">
              <a:solidFill>
                <a:srgbClr val="003399"/>
              </a:solidFill>
              <a:latin typeface="Arial"/>
            </a:endParaRPr>
          </a:p>
          <a:p>
            <a:pPr marL="342900" indent="-342900" algn="just">
              <a:lnSpc>
                <a:spcPct val="80000"/>
              </a:lnSpc>
              <a:spcBef>
                <a:spcPct val="20000"/>
              </a:spcBef>
              <a:buFont typeface="Arial" panose="020B0604020202020204" pitchFamily="34" charset="0"/>
              <a:buChar char="•"/>
            </a:pPr>
            <a:r>
              <a:rPr lang="es-ES" kern="0" dirty="0">
                <a:solidFill>
                  <a:srgbClr val="003399"/>
                </a:solidFill>
                <a:latin typeface="Arial"/>
              </a:rPr>
              <a:t>La reciente reducción (*) del límite de dosis al cristalino por el ICRP y el OIEA requiere una </a:t>
            </a:r>
            <a:r>
              <a:rPr lang="es-ES_tradnl" altLang="en-US" kern="0" dirty="0">
                <a:solidFill>
                  <a:srgbClr val="003399"/>
                </a:solidFill>
                <a:latin typeface="Arial"/>
              </a:rPr>
              <a:t>monitorización </a:t>
            </a:r>
            <a:r>
              <a:rPr lang="es-ES" kern="0" dirty="0">
                <a:solidFill>
                  <a:srgbClr val="003399"/>
                </a:solidFill>
                <a:latin typeface="Arial"/>
              </a:rPr>
              <a:t>más detallada.</a:t>
            </a:r>
            <a:endParaRPr lang="en-US" kern="0" dirty="0">
              <a:solidFill>
                <a:srgbClr val="003399"/>
              </a:solidFill>
              <a:latin typeface="Arial"/>
            </a:endParaRPr>
          </a:p>
        </p:txBody>
      </p:sp>
      <p:sp>
        <p:nvSpPr>
          <p:cNvPr id="3" name="Slide Number Placeholder 2"/>
          <p:cNvSpPr>
            <a:spLocks noGrp="1"/>
          </p:cNvSpPr>
          <p:nvPr>
            <p:ph type="sldNum" sz="quarter" idx="12"/>
          </p:nvPr>
        </p:nvSpPr>
        <p:spPr/>
        <p:txBody>
          <a:bodyPr/>
          <a:lstStyle/>
          <a:p>
            <a:fld id="{8F25D2BF-40DD-4153-8CA3-FA72C0D116DE}" type="slidenum">
              <a:rPr lang="en-US" smtClean="0"/>
              <a:pPr/>
              <a:t>5</a:t>
            </a:fld>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913" y="2564904"/>
            <a:ext cx="3276600"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11830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03" name="Rectangle 1027"/>
          <p:cNvSpPr>
            <a:spLocks noGrp="1" noChangeArrowheads="1"/>
          </p:cNvSpPr>
          <p:nvPr>
            <p:ph type="body" idx="1"/>
          </p:nvPr>
        </p:nvSpPr>
        <p:spPr>
          <a:xfrm>
            <a:off x="304800" y="1219200"/>
            <a:ext cx="8604250" cy="4775200"/>
          </a:xfrm>
        </p:spPr>
        <p:txBody>
          <a:bodyPr/>
          <a:lstStyle/>
          <a:p>
            <a:pPr algn="ctr">
              <a:buFontTx/>
              <a:buNone/>
            </a:pPr>
            <a:endParaRPr lang="en-GB" altLang="en-US" sz="3600" dirty="0"/>
          </a:p>
          <a:p>
            <a:pPr algn="ctr">
              <a:buFontTx/>
              <a:buNone/>
            </a:pPr>
            <a:endParaRPr lang="en-GB" altLang="en-US" sz="3600" dirty="0"/>
          </a:p>
          <a:p>
            <a:pPr algn="ctr">
              <a:buFontTx/>
              <a:buNone/>
            </a:pPr>
            <a:endParaRPr lang="en-GB" altLang="en-US" sz="3600" dirty="0"/>
          </a:p>
          <a:p>
            <a:pPr marL="0" indent="0" algn="ctr">
              <a:buNone/>
            </a:pPr>
            <a:r>
              <a:rPr lang="es-ES_tradnl" altLang="en-US" sz="3600" dirty="0"/>
              <a:t>La técnica</a:t>
            </a:r>
          </a:p>
        </p:txBody>
      </p:sp>
      <p:sp>
        <p:nvSpPr>
          <p:cNvPr id="2" name="Slide Number Placeholder 1"/>
          <p:cNvSpPr>
            <a:spLocks noGrp="1"/>
          </p:cNvSpPr>
          <p:nvPr>
            <p:ph type="sldNum" sz="quarter" idx="12"/>
          </p:nvPr>
        </p:nvSpPr>
        <p:spPr/>
        <p:txBody>
          <a:bodyPr/>
          <a:lstStyle/>
          <a:p>
            <a:fld id="{8F25D2BF-40DD-4153-8CA3-FA72C0D116DE}" type="slidenum">
              <a:rPr lang="en-US" smtClean="0"/>
              <a:pPr/>
              <a:t>50</a:t>
            </a:fld>
            <a:endParaRPr lang="en-US"/>
          </a:p>
        </p:txBody>
      </p:sp>
    </p:spTree>
    <p:extLst>
      <p:ext uri="{BB962C8B-B14F-4D97-AF65-F5344CB8AC3E}">
        <p14:creationId xmlns:p14="http://schemas.microsoft.com/office/powerpoint/2010/main" val="25736914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4581128"/>
            <a:ext cx="3672408" cy="2040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5" name="Title 4"/>
          <p:cNvSpPr>
            <a:spLocks noGrp="1"/>
          </p:cNvSpPr>
          <p:nvPr>
            <p:ph type="title"/>
          </p:nvPr>
        </p:nvSpPr>
        <p:spPr/>
        <p:txBody>
          <a:bodyPr/>
          <a:lstStyle/>
          <a:p>
            <a:r>
              <a:rPr lang="pt-BR" sz="2800" dirty="0" err="1"/>
              <a:t>Moderación</a:t>
            </a:r>
            <a:r>
              <a:rPr lang="pt-BR" sz="2800" dirty="0"/>
              <a:t> </a:t>
            </a:r>
            <a:r>
              <a:rPr lang="pt-BR" sz="2800" dirty="0" err="1"/>
              <a:t>neutrónica</a:t>
            </a:r>
            <a:endParaRPr lang="en-GB" sz="2800" dirty="0">
              <a:solidFill>
                <a:schemeClr val="tx1"/>
              </a:solidFill>
            </a:endParaRPr>
          </a:p>
        </p:txBody>
      </p:sp>
      <p:sp>
        <p:nvSpPr>
          <p:cNvPr id="3" name="Content Placeholder 2"/>
          <p:cNvSpPr>
            <a:spLocks noGrp="1"/>
          </p:cNvSpPr>
          <p:nvPr>
            <p:ph idx="1"/>
          </p:nvPr>
        </p:nvSpPr>
        <p:spPr>
          <a:xfrm>
            <a:off x="251520" y="1556792"/>
            <a:ext cx="8593137" cy="4392488"/>
          </a:xfrm>
        </p:spPr>
        <p:txBody>
          <a:bodyPr/>
          <a:lstStyle/>
          <a:p>
            <a:pPr algn="just"/>
            <a:r>
              <a:rPr lang="es-ES" sz="2400" dirty="0"/>
              <a:t>La mayoría de los monitores se basan en la detección de neutrones térmicos. Los neutrones de alta energía sufren moderación para reducir su energía.</a:t>
            </a:r>
          </a:p>
          <a:p>
            <a:pPr algn="just"/>
            <a:endParaRPr lang="en-US" altLang="pt-BR" sz="2400" dirty="0"/>
          </a:p>
          <a:p>
            <a:pPr algn="just"/>
            <a:r>
              <a:rPr lang="es-ES" sz="2400" dirty="0"/>
              <a:t>Por lo general, la moderación se realiza rodeando el detector con un material rico en hidrógeno (moderador), como el polietileno de alta densidad.</a:t>
            </a:r>
          </a:p>
          <a:p>
            <a:pPr algn="just"/>
            <a:endParaRPr lang="en-US" altLang="pt-BR" sz="2400" dirty="0"/>
          </a:p>
          <a:p>
            <a:pPr algn="just"/>
            <a:r>
              <a:rPr lang="es-ES" sz="2400" dirty="0"/>
              <a:t>Esto hace que el equipo sea </a:t>
            </a:r>
            <a:r>
              <a:rPr lang="es-ES" sz="2400" dirty="0" smtClean="0"/>
              <a:t>pesado.</a:t>
            </a:r>
            <a:endParaRPr lang="pt-BR" altLang="pt-BR" dirty="0"/>
          </a:p>
          <a:p>
            <a:pPr algn="just"/>
            <a:endParaRPr lang="en-GB" dirty="0"/>
          </a:p>
        </p:txBody>
      </p:sp>
      <p:sp>
        <p:nvSpPr>
          <p:cNvPr id="2" name="TextBox 1"/>
          <p:cNvSpPr txBox="1"/>
          <p:nvPr/>
        </p:nvSpPr>
        <p:spPr>
          <a:xfrm>
            <a:off x="5004048" y="6237312"/>
            <a:ext cx="2088232" cy="461665"/>
          </a:xfrm>
          <a:prstGeom prst="rect">
            <a:avLst/>
          </a:prstGeom>
          <a:noFill/>
        </p:spPr>
        <p:txBody>
          <a:bodyPr wrap="square" rtlCol="0">
            <a:spAutoFit/>
          </a:bodyPr>
          <a:lstStyle/>
          <a:p>
            <a:r>
              <a:rPr lang="pt-BR" dirty="0" err="1">
                <a:solidFill>
                  <a:schemeClr val="tx2"/>
                </a:solidFill>
                <a:latin typeface="+mn-lt"/>
              </a:rPr>
              <a:t>Moderación</a:t>
            </a:r>
            <a:endParaRPr lang="en-GB"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51</a:t>
            </a:fld>
            <a:endParaRPr lang="en-US"/>
          </a:p>
        </p:txBody>
      </p:sp>
    </p:spTree>
    <p:extLst>
      <p:ext uri="{BB962C8B-B14F-4D97-AF65-F5344CB8AC3E}">
        <p14:creationId xmlns:p14="http://schemas.microsoft.com/office/powerpoint/2010/main" val="11640152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62" name="Rectangle 2"/>
          <p:cNvSpPr>
            <a:spLocks noGrp="1" noChangeArrowheads="1"/>
          </p:cNvSpPr>
          <p:nvPr>
            <p:ph type="title"/>
          </p:nvPr>
        </p:nvSpPr>
        <p:spPr/>
        <p:txBody>
          <a:bodyPr/>
          <a:lstStyle/>
          <a:p>
            <a:r>
              <a:rPr lang="en-GB" altLang="en-US" sz="2800" dirty="0"/>
              <a:t>La </a:t>
            </a:r>
            <a:r>
              <a:rPr lang="en-GB" altLang="en-US" sz="2800" dirty="0" err="1"/>
              <a:t>técnica</a:t>
            </a:r>
            <a:endParaRPr lang="en-US" altLang="en-US" sz="2800" dirty="0">
              <a:solidFill>
                <a:schemeClr val="tx1"/>
              </a:solidFill>
            </a:endParaRPr>
          </a:p>
        </p:txBody>
      </p:sp>
      <p:sp>
        <p:nvSpPr>
          <p:cNvPr id="860163" name="Rectangle 3"/>
          <p:cNvSpPr>
            <a:spLocks noGrp="1" noChangeArrowheads="1"/>
          </p:cNvSpPr>
          <p:nvPr>
            <p:ph type="body" idx="1"/>
          </p:nvPr>
        </p:nvSpPr>
        <p:spPr>
          <a:xfrm>
            <a:off x="0" y="1628800"/>
            <a:ext cx="8909050" cy="3888432"/>
          </a:xfrm>
        </p:spPr>
        <p:txBody>
          <a:bodyPr/>
          <a:lstStyle/>
          <a:p>
            <a:pPr algn="just"/>
            <a:r>
              <a:rPr lang="es-ES" sz="2400" dirty="0"/>
              <a:t>El detector convierte neutrones en partículas cargadas a través de reacciones con </a:t>
            </a:r>
            <a:r>
              <a:rPr lang="es-ES" sz="2400" baseline="30000" dirty="0"/>
              <a:t>6</a:t>
            </a:r>
            <a:r>
              <a:rPr lang="es-ES" sz="2400" dirty="0"/>
              <a:t>Li, </a:t>
            </a:r>
            <a:r>
              <a:rPr lang="es-ES" sz="2400" baseline="30000" dirty="0"/>
              <a:t>3</a:t>
            </a:r>
            <a:r>
              <a:rPr lang="es-ES" sz="2400" dirty="0"/>
              <a:t>He y </a:t>
            </a:r>
            <a:r>
              <a:rPr lang="es-ES" sz="2400" baseline="30000" dirty="0"/>
              <a:t>10</a:t>
            </a:r>
            <a:r>
              <a:rPr lang="es-ES" sz="2400" dirty="0"/>
              <a:t>B.</a:t>
            </a:r>
          </a:p>
          <a:p>
            <a:pPr algn="just"/>
            <a:endParaRPr lang="en-GB" sz="2400" dirty="0"/>
          </a:p>
          <a:p>
            <a:pPr algn="just"/>
            <a:r>
              <a:rPr lang="es-ES" sz="2400" dirty="0"/>
              <a:t>Un monitor de neutrones se diseña para tener una respuesta “equivalente al tejido” sobre un amplio rango de energías</a:t>
            </a:r>
          </a:p>
          <a:p>
            <a:pPr algn="just"/>
            <a:endParaRPr lang="en-GB" sz="2400" dirty="0"/>
          </a:p>
          <a:p>
            <a:pPr algn="just"/>
            <a:r>
              <a:rPr lang="es-ES" sz="2400" dirty="0"/>
              <a:t>Los detectores de neutrones tienen una sensibilidad menor en comparación con los detectores de fotones o de beta.</a:t>
            </a:r>
            <a:endParaRPr lang="en-GB"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52</a:t>
            </a:fld>
            <a:endParaRPr lang="en-US"/>
          </a:p>
        </p:txBody>
      </p:sp>
    </p:spTree>
    <p:extLst>
      <p:ext uri="{BB962C8B-B14F-4D97-AF65-F5344CB8AC3E}">
        <p14:creationId xmlns:p14="http://schemas.microsoft.com/office/powerpoint/2010/main" val="315529130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62" name="Rectangle 2"/>
          <p:cNvSpPr>
            <a:spLocks noGrp="1" noChangeArrowheads="1"/>
          </p:cNvSpPr>
          <p:nvPr>
            <p:ph type="title"/>
          </p:nvPr>
        </p:nvSpPr>
        <p:spPr/>
        <p:txBody>
          <a:bodyPr/>
          <a:lstStyle/>
          <a:p>
            <a:r>
              <a:rPr lang="en-GB" altLang="en-US" sz="2800" dirty="0"/>
              <a:t>La </a:t>
            </a:r>
            <a:r>
              <a:rPr lang="en-GB" altLang="en-US" sz="2800" dirty="0" err="1"/>
              <a:t>técnica</a:t>
            </a:r>
            <a:endParaRPr lang="en-US" altLang="en-US" sz="2800" u="sng" dirty="0">
              <a:solidFill>
                <a:schemeClr val="tx1"/>
              </a:solidFill>
            </a:endParaRPr>
          </a:p>
        </p:txBody>
      </p:sp>
      <p:sp>
        <p:nvSpPr>
          <p:cNvPr id="860163" name="Rectangle 3"/>
          <p:cNvSpPr>
            <a:spLocks noGrp="1" noChangeArrowheads="1"/>
          </p:cNvSpPr>
          <p:nvPr>
            <p:ph type="body" idx="1"/>
          </p:nvPr>
        </p:nvSpPr>
        <p:spPr>
          <a:xfrm>
            <a:off x="323528" y="1628800"/>
            <a:ext cx="8585522" cy="4176464"/>
          </a:xfrm>
        </p:spPr>
        <p:txBody>
          <a:bodyPr/>
          <a:lstStyle/>
          <a:p>
            <a:pPr algn="just"/>
            <a:r>
              <a:rPr lang="es-ES" sz="2400" dirty="0"/>
              <a:t>El equipo utilizado debe tener una respuesta adecuada para el espectro energético de neutrones encontrado en el lugar de trabajo.</a:t>
            </a:r>
          </a:p>
          <a:p>
            <a:pPr algn="just"/>
            <a:endParaRPr lang="es-ES" sz="2400" dirty="0"/>
          </a:p>
          <a:p>
            <a:pPr algn="just"/>
            <a:r>
              <a:rPr lang="es-ES" sz="2400" dirty="0"/>
              <a:t>Cuando el espectro no se conoce completamente, se pueden hacer mediciones espectrales adicionales.</a:t>
            </a:r>
          </a:p>
          <a:p>
            <a:pPr algn="just"/>
            <a:endParaRPr lang="en-GB" altLang="en-US" sz="2400" dirty="0"/>
          </a:p>
          <a:p>
            <a:pPr algn="just"/>
            <a:r>
              <a:rPr lang="es-ES" sz="2400" dirty="0"/>
              <a:t>En la práctica, el espectro de la mayoría de los campos de neutrones es bien conocido.</a:t>
            </a:r>
            <a:endParaRPr lang="en-GB"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53</a:t>
            </a:fld>
            <a:endParaRPr lang="en-US" dirty="0"/>
          </a:p>
        </p:txBody>
      </p:sp>
    </p:spTree>
    <p:extLst>
      <p:ext uri="{BB962C8B-B14F-4D97-AF65-F5344CB8AC3E}">
        <p14:creationId xmlns:p14="http://schemas.microsoft.com/office/powerpoint/2010/main" val="5085297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62" name="Rectangle 2"/>
          <p:cNvSpPr>
            <a:spLocks noGrp="1" noChangeArrowheads="1"/>
          </p:cNvSpPr>
          <p:nvPr>
            <p:ph type="title"/>
          </p:nvPr>
        </p:nvSpPr>
        <p:spPr/>
        <p:txBody>
          <a:bodyPr/>
          <a:lstStyle/>
          <a:p>
            <a:r>
              <a:rPr lang="en-GB" altLang="en-US" sz="2800" dirty="0"/>
              <a:t>La </a:t>
            </a:r>
            <a:r>
              <a:rPr lang="en-GB" altLang="en-US" sz="2800" dirty="0" err="1"/>
              <a:t>técnica</a:t>
            </a:r>
            <a:endParaRPr lang="en-US" altLang="en-US" sz="2800" u="sng" dirty="0">
              <a:solidFill>
                <a:schemeClr val="tx1"/>
              </a:solidFill>
            </a:endParaRPr>
          </a:p>
        </p:txBody>
      </p:sp>
      <p:sp>
        <p:nvSpPr>
          <p:cNvPr id="860163" name="Rectangle 3"/>
          <p:cNvSpPr>
            <a:spLocks noGrp="1" noChangeArrowheads="1"/>
          </p:cNvSpPr>
          <p:nvPr>
            <p:ph type="body" idx="1"/>
          </p:nvPr>
        </p:nvSpPr>
        <p:spPr>
          <a:xfrm>
            <a:off x="467544" y="1628800"/>
            <a:ext cx="8441506" cy="3672408"/>
          </a:xfrm>
        </p:spPr>
        <p:txBody>
          <a:bodyPr/>
          <a:lstStyle/>
          <a:p>
            <a:pPr algn="just"/>
            <a:r>
              <a:rPr lang="es-ES_tradnl" sz="2400" dirty="0"/>
              <a:t>La monitorización se realiza en H*(10) por hora.</a:t>
            </a:r>
          </a:p>
          <a:p>
            <a:pPr algn="just"/>
            <a:endParaRPr lang="es-ES_tradnl" sz="2400" dirty="0"/>
          </a:p>
          <a:p>
            <a:pPr algn="just"/>
            <a:r>
              <a:rPr lang="es-ES_tradnl" sz="2400" dirty="0"/>
              <a:t>La sensibilidad es baja y necesita tiempos de integración largos.</a:t>
            </a:r>
          </a:p>
          <a:p>
            <a:pPr algn="just"/>
            <a:endParaRPr lang="es-ES_tradnl" sz="2400" dirty="0"/>
          </a:p>
          <a:p>
            <a:pPr algn="just"/>
            <a:r>
              <a:rPr lang="es-ES_tradnl" sz="2400" dirty="0"/>
              <a:t>Los equipos miden generalmente a partir de 10 μSv/h a 50 mSv/h, para energías del neutrón a partir de 0,025 eV hasta aproximadamente 10 MeV.</a:t>
            </a:r>
          </a:p>
          <a:p>
            <a:pPr marL="0" indent="0" algn="just">
              <a:buNone/>
            </a:pPr>
            <a:endParaRPr lang="en-GB" altLang="en-US" sz="2800" dirty="0"/>
          </a:p>
          <a:p>
            <a:endParaRPr lang="en-GB"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54</a:t>
            </a:fld>
            <a:endParaRPr lang="en-US" dirty="0"/>
          </a:p>
        </p:txBody>
      </p:sp>
    </p:spTree>
    <p:extLst>
      <p:ext uri="{BB962C8B-B14F-4D97-AF65-F5344CB8AC3E}">
        <p14:creationId xmlns:p14="http://schemas.microsoft.com/office/powerpoint/2010/main" val="41783800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Rectangle 2"/>
          <p:cNvSpPr>
            <a:spLocks noGrp="1" noChangeArrowheads="1"/>
          </p:cNvSpPr>
          <p:nvPr>
            <p:ph type="title"/>
          </p:nvPr>
        </p:nvSpPr>
        <p:spPr/>
        <p:txBody>
          <a:bodyPr/>
          <a:lstStyle/>
          <a:p>
            <a:r>
              <a:rPr lang="en-GB" altLang="en-US" sz="2800" dirty="0"/>
              <a:t>La </a:t>
            </a:r>
            <a:r>
              <a:rPr lang="en-GB" altLang="en-US" sz="2800" dirty="0" err="1"/>
              <a:t>técnica</a:t>
            </a:r>
            <a:endParaRPr lang="en-US" altLang="en-US" sz="2800" u="sng" dirty="0"/>
          </a:p>
        </p:txBody>
      </p:sp>
      <p:sp>
        <p:nvSpPr>
          <p:cNvPr id="861187" name="Rectangle 3"/>
          <p:cNvSpPr>
            <a:spLocks noGrp="1" noChangeArrowheads="1"/>
          </p:cNvSpPr>
          <p:nvPr>
            <p:ph type="body" idx="1"/>
          </p:nvPr>
        </p:nvSpPr>
        <p:spPr>
          <a:xfrm>
            <a:off x="323528" y="1556792"/>
            <a:ext cx="8593137" cy="4680520"/>
          </a:xfrm>
        </p:spPr>
        <p:txBody>
          <a:bodyPr/>
          <a:lstStyle/>
          <a:p>
            <a:pPr algn="just"/>
            <a:r>
              <a:rPr lang="es-ES" sz="2400" dirty="0"/>
              <a:t>Colocar el equipo con el centro del moderador en el punto de interés e integrar la medición durante un tiempo suficiente para obtener una alta precisión.</a:t>
            </a:r>
          </a:p>
          <a:p>
            <a:pPr algn="just"/>
            <a:endParaRPr lang="en-GB" sz="2400" dirty="0"/>
          </a:p>
          <a:p>
            <a:r>
              <a:rPr lang="es-ES" sz="2400" dirty="0"/>
              <a:t>Sostener el monitor cerca del cuerpo puede aumentar la tasa de dosis. Por lo tanto, se debe utilizar un soporte </a:t>
            </a:r>
            <a:r>
              <a:rPr lang="es-ES_tradnl" sz="2400" dirty="0"/>
              <a:t>metálico </a:t>
            </a:r>
            <a:r>
              <a:rPr lang="es-ES" sz="2400" dirty="0"/>
              <a:t>de un metro de altura y dejar el equipo solo durante la medición.</a:t>
            </a:r>
          </a:p>
          <a:p>
            <a:pPr lvl="1"/>
            <a:endParaRPr lang="en-GB" sz="2400" dirty="0">
              <a:ea typeface="+mn-ea"/>
              <a:cs typeface="+mn-cs"/>
            </a:endParaRPr>
          </a:p>
          <a:p>
            <a:pPr algn="just"/>
            <a:r>
              <a:rPr lang="es-ES" sz="2400" dirty="0"/>
              <a:t>Los neutrones están acompañados por radiación gamma que también tiene que ser medida.</a:t>
            </a:r>
            <a:endParaRPr lang="en-GB" altLang="en-US" sz="2400" dirty="0"/>
          </a:p>
          <a:p>
            <a:pPr algn="just"/>
            <a:endParaRPr lang="en-US" altLang="en-US" sz="2400" dirty="0">
              <a:solidFill>
                <a:srgbClr val="CC3300"/>
              </a:solidFill>
            </a:endParaRPr>
          </a:p>
        </p:txBody>
      </p:sp>
      <p:sp>
        <p:nvSpPr>
          <p:cNvPr id="2" name="Slide Number Placeholder 1"/>
          <p:cNvSpPr>
            <a:spLocks noGrp="1"/>
          </p:cNvSpPr>
          <p:nvPr>
            <p:ph type="sldNum" sz="quarter" idx="12"/>
          </p:nvPr>
        </p:nvSpPr>
        <p:spPr/>
        <p:txBody>
          <a:bodyPr/>
          <a:lstStyle/>
          <a:p>
            <a:fld id="{8F25D2BF-40DD-4153-8CA3-FA72C0D116DE}" type="slidenum">
              <a:rPr lang="en-US" smtClean="0"/>
              <a:pPr/>
              <a:t>55</a:t>
            </a:fld>
            <a:endParaRPr lang="en-US" dirty="0"/>
          </a:p>
        </p:txBody>
      </p:sp>
    </p:spTree>
    <p:extLst>
      <p:ext uri="{BB962C8B-B14F-4D97-AF65-F5344CB8AC3E}">
        <p14:creationId xmlns:p14="http://schemas.microsoft.com/office/powerpoint/2010/main" val="9843823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827" name="Rectangle 1027"/>
          <p:cNvSpPr>
            <a:spLocks noGrp="1" noChangeArrowheads="1"/>
          </p:cNvSpPr>
          <p:nvPr>
            <p:ph type="body" idx="1"/>
          </p:nvPr>
        </p:nvSpPr>
        <p:spPr>
          <a:xfrm>
            <a:off x="304800" y="1143000"/>
            <a:ext cx="8604250" cy="4775200"/>
          </a:xfrm>
        </p:spPr>
        <p:txBody>
          <a:bodyPr/>
          <a:lstStyle/>
          <a:p>
            <a:pPr algn="ctr">
              <a:buFontTx/>
              <a:buNone/>
            </a:pPr>
            <a:endParaRPr lang="en-GB" altLang="en-US" sz="3600" dirty="0"/>
          </a:p>
          <a:p>
            <a:pPr algn="ctr">
              <a:buFontTx/>
              <a:buNone/>
            </a:pPr>
            <a:endParaRPr lang="en-GB" altLang="en-US" sz="3600" dirty="0"/>
          </a:p>
          <a:p>
            <a:pPr algn="ctr">
              <a:buFontTx/>
              <a:buNone/>
            </a:pPr>
            <a:endParaRPr lang="en-GB" altLang="en-US" sz="3600" dirty="0"/>
          </a:p>
          <a:p>
            <a:pPr algn="ctr">
              <a:buFontTx/>
              <a:buNone/>
            </a:pPr>
            <a:r>
              <a:rPr lang="en-GB" altLang="en-US" sz="3600" dirty="0"/>
              <a:t>El </a:t>
            </a:r>
            <a:r>
              <a:rPr lang="en-GB" altLang="en-US" sz="3600" dirty="0" err="1"/>
              <a:t>equipo</a:t>
            </a:r>
            <a:endParaRPr lang="en-US" altLang="en-US" sz="36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56</a:t>
            </a:fld>
            <a:endParaRPr lang="en-US" dirty="0"/>
          </a:p>
        </p:txBody>
      </p:sp>
    </p:spTree>
    <p:extLst>
      <p:ext uri="{BB962C8B-B14F-4D97-AF65-F5344CB8AC3E}">
        <p14:creationId xmlns:p14="http://schemas.microsoft.com/office/powerpoint/2010/main" val="123460069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23528" y="1484784"/>
            <a:ext cx="8640960" cy="4176464"/>
          </a:xfrm>
        </p:spPr>
        <p:txBody>
          <a:bodyPr/>
          <a:lstStyle/>
          <a:p>
            <a:pPr algn="just"/>
            <a:r>
              <a:rPr lang="es-ES" sz="2400" dirty="0"/>
              <a:t>No es posible tener una buena dependencia de la energía en todo el rango de energía – las energías intermedias siempre son sobreestimadas.</a:t>
            </a:r>
          </a:p>
          <a:p>
            <a:pPr algn="just"/>
            <a:endParaRPr lang="en-GB" sz="2400" dirty="0"/>
          </a:p>
          <a:p>
            <a:pPr algn="just"/>
            <a:r>
              <a:rPr lang="es-ES" sz="2400" dirty="0"/>
              <a:t>También se deben considerar factores prácticos como el peso del equipo y la coexistencia del campo gamma con el campo de neutrones.</a:t>
            </a:r>
          </a:p>
          <a:p>
            <a:pPr algn="just"/>
            <a:endParaRPr lang="en-GB" sz="2400" dirty="0"/>
          </a:p>
          <a:p>
            <a:pPr algn="just"/>
            <a:r>
              <a:rPr lang="es-ES" sz="2400" dirty="0"/>
              <a:t>La insensibilidad a gamma es deseable, pero contribuye a una menor sensibilidad a los neutrones.</a:t>
            </a:r>
            <a:endParaRPr lang="en-GB" altLang="pt-BR" sz="2400" dirty="0"/>
          </a:p>
        </p:txBody>
      </p:sp>
      <p:sp>
        <p:nvSpPr>
          <p:cNvPr id="5" name="Rectangle 2"/>
          <p:cNvSpPr>
            <a:spLocks noGrp="1" noChangeArrowheads="1"/>
          </p:cNvSpPr>
          <p:nvPr>
            <p:ph type="title"/>
          </p:nvPr>
        </p:nvSpPr>
        <p:spPr>
          <a:xfrm>
            <a:off x="282574" y="98425"/>
            <a:ext cx="8753921" cy="762000"/>
          </a:xfrm>
        </p:spPr>
        <p:txBody>
          <a:bodyPr/>
          <a:lstStyle/>
          <a:p>
            <a:r>
              <a:rPr lang="es-ES" sz="2800" dirty="0"/>
              <a:t>Equipos para la monitorización de neutrones</a:t>
            </a:r>
            <a:endParaRPr lang="en-GB"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57</a:t>
            </a:fld>
            <a:endParaRPr lang="en-US" dirty="0"/>
          </a:p>
        </p:txBody>
      </p:sp>
    </p:spTree>
    <p:extLst>
      <p:ext uri="{BB962C8B-B14F-4D97-AF65-F5344CB8AC3E}">
        <p14:creationId xmlns:p14="http://schemas.microsoft.com/office/powerpoint/2010/main" val="17994627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534400" cy="762000"/>
          </a:xfrm>
        </p:spPr>
        <p:txBody>
          <a:bodyPr/>
          <a:lstStyle/>
          <a:p>
            <a:r>
              <a:rPr lang="en-GB" dirty="0">
                <a:solidFill>
                  <a:srgbClr val="FF0000"/>
                </a:solidFill>
              </a:rPr>
              <a:t/>
            </a:r>
            <a:br>
              <a:rPr lang="en-GB" dirty="0">
                <a:solidFill>
                  <a:srgbClr val="FF0000"/>
                </a:solidFill>
              </a:rPr>
            </a:br>
            <a:r>
              <a:rPr lang="en-GB" dirty="0">
                <a:solidFill>
                  <a:srgbClr val="FF0000"/>
                </a:solidFill>
              </a:rPr>
              <a:t/>
            </a:r>
            <a:br>
              <a:rPr lang="en-GB" dirty="0">
                <a:solidFill>
                  <a:srgbClr val="FF0000"/>
                </a:solidFill>
              </a:rPr>
            </a:br>
            <a:endParaRPr lang="en-GB" dirty="0"/>
          </a:p>
        </p:txBody>
      </p:sp>
      <p:sp>
        <p:nvSpPr>
          <p:cNvPr id="3" name="Content Placeholder 2"/>
          <p:cNvSpPr>
            <a:spLocks noGrp="1"/>
          </p:cNvSpPr>
          <p:nvPr>
            <p:ph idx="1"/>
          </p:nvPr>
        </p:nvSpPr>
        <p:spPr>
          <a:xfrm>
            <a:off x="280242" y="1268760"/>
            <a:ext cx="8712968" cy="4896544"/>
          </a:xfrm>
        </p:spPr>
        <p:txBody>
          <a:bodyPr/>
          <a:lstStyle/>
          <a:p>
            <a:pPr algn="just"/>
            <a:r>
              <a:rPr lang="es-ES" sz="2400" dirty="0"/>
              <a:t>Los contadores </a:t>
            </a:r>
            <a:r>
              <a:rPr lang="es-ES_tradnl" sz="2400" dirty="0"/>
              <a:t>proporcionales son ampliamente empleados.</a:t>
            </a:r>
          </a:p>
          <a:p>
            <a:pPr marL="0" indent="0" algn="just">
              <a:buNone/>
            </a:pPr>
            <a:endParaRPr lang="es-ES_tradnl" sz="2400" b="1" dirty="0"/>
          </a:p>
          <a:p>
            <a:pPr algn="just"/>
            <a:r>
              <a:rPr lang="es-ES_tradnl" sz="2400" dirty="0"/>
              <a:t>El método utiliza reacciones nucleares, por ejemplo, </a:t>
            </a:r>
            <a:r>
              <a:rPr lang="es-ES_tradnl" sz="2400" baseline="30000" dirty="0"/>
              <a:t>10</a:t>
            </a:r>
            <a:r>
              <a:rPr lang="es-ES_tradnl" sz="2400" dirty="0"/>
              <a:t>B(n,α)</a:t>
            </a:r>
            <a:r>
              <a:rPr lang="es-ES_tradnl" sz="2400" baseline="30000" dirty="0"/>
              <a:t>7</a:t>
            </a:r>
            <a:r>
              <a:rPr lang="es-ES_tradnl" sz="2400" dirty="0"/>
              <a:t>Li, </a:t>
            </a:r>
            <a:r>
              <a:rPr lang="es-ES_tradnl" sz="2400" baseline="30000" dirty="0"/>
              <a:t>3</a:t>
            </a:r>
            <a:r>
              <a:rPr lang="es-ES_tradnl" sz="2400" dirty="0"/>
              <a:t>He(</a:t>
            </a:r>
            <a:r>
              <a:rPr lang="es-ES_tradnl" sz="2400" dirty="0" err="1"/>
              <a:t>n,p</a:t>
            </a:r>
            <a:r>
              <a:rPr lang="es-ES_tradnl" sz="2400" dirty="0"/>
              <a:t>)</a:t>
            </a:r>
            <a:r>
              <a:rPr lang="es-ES_tradnl" sz="2400" baseline="30000" dirty="0"/>
              <a:t>3</a:t>
            </a:r>
            <a:r>
              <a:rPr lang="es-ES_tradnl" sz="2400" dirty="0"/>
              <a:t>H o </a:t>
            </a:r>
            <a:r>
              <a:rPr lang="es-ES_tradnl" sz="2400" baseline="30000" dirty="0"/>
              <a:t>6</a:t>
            </a:r>
            <a:r>
              <a:rPr lang="es-ES_tradnl" sz="2400" dirty="0"/>
              <a:t>Li(n,</a:t>
            </a:r>
            <a:r>
              <a:rPr lang="es-ES_tradnl" sz="2400" baseline="30000" dirty="0"/>
              <a:t>3</a:t>
            </a:r>
            <a:r>
              <a:rPr lang="es-ES_tradnl" sz="2400" dirty="0"/>
              <a:t>H) </a:t>
            </a:r>
            <a:r>
              <a:rPr lang="es-ES_tradnl" sz="2400" baseline="30000" dirty="0"/>
              <a:t>4</a:t>
            </a:r>
            <a:r>
              <a:rPr lang="es-ES_tradnl" sz="2400" dirty="0"/>
              <a:t>He.</a:t>
            </a:r>
          </a:p>
          <a:p>
            <a:pPr algn="just"/>
            <a:endParaRPr lang="es-ES_tradnl" sz="2400" dirty="0"/>
          </a:p>
          <a:p>
            <a:pPr algn="just"/>
            <a:r>
              <a:rPr lang="es-ES_tradnl" sz="2400" dirty="0"/>
              <a:t>Las partículas alfa, protones y </a:t>
            </a:r>
            <a:r>
              <a:rPr lang="es-ES_tradnl" sz="2400" baseline="30000" dirty="0"/>
              <a:t>3</a:t>
            </a:r>
            <a:r>
              <a:rPr lang="es-ES_tradnl" sz="2400" dirty="0"/>
              <a:t>H pueden distinguirse fácilmente para que el rechazo gamma sea alto.</a:t>
            </a:r>
          </a:p>
          <a:p>
            <a:pPr algn="just"/>
            <a:endParaRPr lang="es-ES_tradnl" sz="2400" dirty="0"/>
          </a:p>
          <a:p>
            <a:pPr algn="just"/>
            <a:r>
              <a:rPr lang="es-ES_tradnl" sz="2400" dirty="0"/>
              <a:t>Es posible diseñar contadores proporcionales que tengan una respuesta razonable de equivalente al tejido</a:t>
            </a:r>
            <a:r>
              <a:rPr lang="es-ES" sz="2400" dirty="0"/>
              <a:t>.</a:t>
            </a:r>
            <a:endParaRPr lang="en-GB" dirty="0"/>
          </a:p>
        </p:txBody>
      </p:sp>
      <p:sp>
        <p:nvSpPr>
          <p:cNvPr id="4" name="Rectangle 2"/>
          <p:cNvSpPr txBox="1">
            <a:spLocks noChangeArrowheads="1"/>
          </p:cNvSpPr>
          <p:nvPr/>
        </p:nvSpPr>
        <p:spPr bwMode="black">
          <a:xfrm>
            <a:off x="251520" y="116632"/>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a:lstStyle>
          <a:p>
            <a:r>
              <a:rPr lang="es-ES" sz="2800" dirty="0"/>
              <a:t>Contadores proporcionales </a:t>
            </a:r>
            <a:endParaRPr lang="en-GB" altLang="en-US" sz="2800" kern="0"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58</a:t>
            </a:fld>
            <a:endParaRPr lang="en-US"/>
          </a:p>
        </p:txBody>
      </p:sp>
    </p:spTree>
    <p:extLst>
      <p:ext uri="{BB962C8B-B14F-4D97-AF65-F5344CB8AC3E}">
        <p14:creationId xmlns:p14="http://schemas.microsoft.com/office/powerpoint/2010/main" val="137871171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2800" dirty="0"/>
              <a:t>Contadores proporcionales </a:t>
            </a:r>
            <a:endParaRPr lang="en-GB" sz="2800" dirty="0"/>
          </a:p>
        </p:txBody>
      </p:sp>
      <p:sp>
        <p:nvSpPr>
          <p:cNvPr id="3" name="Content Placeholder 2"/>
          <p:cNvSpPr>
            <a:spLocks noGrp="1"/>
          </p:cNvSpPr>
          <p:nvPr>
            <p:ph idx="1"/>
          </p:nvPr>
        </p:nvSpPr>
        <p:spPr>
          <a:xfrm>
            <a:off x="107504" y="1484784"/>
            <a:ext cx="8784976" cy="4572000"/>
          </a:xfrm>
        </p:spPr>
        <p:txBody>
          <a:bodyPr/>
          <a:lstStyle/>
          <a:p>
            <a:pPr algn="just">
              <a:lnSpc>
                <a:spcPct val="90000"/>
              </a:lnSpc>
              <a:spcAft>
                <a:spcPct val="50000"/>
              </a:spcAft>
              <a:buFont typeface="Arial" panose="020B0604020202020204" pitchFamily="34" charset="0"/>
              <a:buChar char="•"/>
            </a:pPr>
            <a:r>
              <a:rPr lang="es-ES" sz="2400" dirty="0"/>
              <a:t>La altura del pulso es proporcional al número de iones resultantes de la interacción de partículas cargadas</a:t>
            </a:r>
            <a:r>
              <a:rPr lang="es-ES" sz="2400" dirty="0" smtClean="0"/>
              <a:t>.</a:t>
            </a:r>
            <a:endParaRPr lang="es-ES" sz="2400" dirty="0"/>
          </a:p>
          <a:p>
            <a:pPr algn="just">
              <a:lnSpc>
                <a:spcPct val="90000"/>
              </a:lnSpc>
              <a:spcAft>
                <a:spcPct val="50000"/>
              </a:spcAft>
              <a:buFont typeface="Arial" panose="020B0604020202020204" pitchFamily="34" charset="0"/>
              <a:buChar char="•"/>
            </a:pPr>
            <a:endParaRPr lang="en-US" altLang="pt-BR" sz="2400" dirty="0"/>
          </a:p>
          <a:p>
            <a:pPr algn="just">
              <a:lnSpc>
                <a:spcPct val="90000"/>
              </a:lnSpc>
              <a:spcAft>
                <a:spcPct val="50000"/>
              </a:spcAft>
              <a:buFont typeface="Arial" panose="020B0604020202020204" pitchFamily="34" charset="0"/>
              <a:buChar char="•"/>
            </a:pPr>
            <a:r>
              <a:rPr lang="es-ES" sz="2400" dirty="0"/>
              <a:t>El discriminador de </a:t>
            </a:r>
            <a:r>
              <a:rPr lang="es-ES" sz="2400" dirty="0" smtClean="0"/>
              <a:t>altura </a:t>
            </a:r>
            <a:r>
              <a:rPr lang="es-ES" sz="2400" dirty="0"/>
              <a:t>del pulso rechaza la ionización causada por los fotones, lo que permite que el monitor de neutrones sea relativamente insensible a los fotones.</a:t>
            </a:r>
            <a:endParaRPr lang="en-US" altLang="pt-BR" sz="2400" dirty="0"/>
          </a:p>
          <a:p>
            <a:pPr marL="0" indent="0" algn="just">
              <a:lnSpc>
                <a:spcPct val="90000"/>
              </a:lnSpc>
              <a:spcAft>
                <a:spcPct val="50000"/>
              </a:spcAft>
              <a:buNone/>
            </a:pPr>
            <a:endParaRPr lang="en-US" altLang="pt-BR" dirty="0"/>
          </a:p>
          <a:p>
            <a:pPr algn="just">
              <a:lnSpc>
                <a:spcPct val="90000"/>
              </a:lnSpc>
              <a:spcAft>
                <a:spcPct val="50000"/>
              </a:spcAft>
              <a:buFont typeface="Arial" panose="020B0604020202020204" pitchFamily="34" charset="0"/>
              <a:buChar char="•"/>
            </a:pPr>
            <a:endParaRPr lang="en-US" altLang="pt-BR" dirty="0"/>
          </a:p>
          <a:p>
            <a:pPr algn="just"/>
            <a:endParaRPr lang="en-GB"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59</a:t>
            </a:fld>
            <a:endParaRPr lang="en-US"/>
          </a:p>
        </p:txBody>
      </p:sp>
    </p:spTree>
    <p:extLst>
      <p:ext uri="{BB962C8B-B14F-4D97-AF65-F5344CB8AC3E}">
        <p14:creationId xmlns:p14="http://schemas.microsoft.com/office/powerpoint/2010/main" val="2363671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7938" name="Rectangle 2"/>
          <p:cNvSpPr>
            <a:spLocks noGrp="1" noChangeArrowheads="1"/>
          </p:cNvSpPr>
          <p:nvPr>
            <p:ph type="title"/>
          </p:nvPr>
        </p:nvSpPr>
        <p:spPr>
          <a:xfrm>
            <a:off x="304800" y="116632"/>
            <a:ext cx="8604250" cy="747936"/>
          </a:xfrm>
        </p:spPr>
        <p:txBody>
          <a:bodyPr/>
          <a:lstStyle/>
          <a:p>
            <a:r>
              <a:rPr lang="es-ES" sz="2800" dirty="0"/>
              <a:t>Monitorización de la tasa de dosis beta</a:t>
            </a:r>
            <a:endParaRPr lang="en-US" altLang="en-US" u="sng" dirty="0"/>
          </a:p>
        </p:txBody>
      </p:sp>
      <p:sp>
        <p:nvSpPr>
          <p:cNvPr id="807939" name="Rectangle 3"/>
          <p:cNvSpPr>
            <a:spLocks noGrp="1" noChangeArrowheads="1"/>
          </p:cNvSpPr>
          <p:nvPr>
            <p:ph type="body" idx="1"/>
          </p:nvPr>
        </p:nvSpPr>
        <p:spPr>
          <a:xfrm>
            <a:off x="287524" y="1196752"/>
            <a:ext cx="8568952" cy="5508612"/>
          </a:xfrm>
        </p:spPr>
        <p:txBody>
          <a:bodyPr/>
          <a:lstStyle/>
          <a:p>
            <a:pPr algn="just">
              <a:buFontTx/>
              <a:buNone/>
            </a:pPr>
            <a:r>
              <a:rPr lang="en-GB" altLang="en-US" sz="2400" dirty="0" err="1" smtClean="0"/>
              <a:t>Objetivos</a:t>
            </a:r>
            <a:r>
              <a:rPr lang="en-GB" altLang="en-US" sz="2400" dirty="0" smtClean="0"/>
              <a:t>:</a:t>
            </a:r>
            <a:endParaRPr lang="en-GB" altLang="en-US" sz="2400" dirty="0"/>
          </a:p>
          <a:p>
            <a:pPr algn="just">
              <a:buFontTx/>
              <a:buNone/>
            </a:pPr>
            <a:endParaRPr lang="en-GB" altLang="en-US" sz="2400" dirty="0"/>
          </a:p>
          <a:p>
            <a:pPr algn="just"/>
            <a:r>
              <a:rPr lang="es-ES" sz="2400" dirty="0" smtClean="0"/>
              <a:t>identificar </a:t>
            </a:r>
            <a:r>
              <a:rPr lang="es-ES" sz="2400" dirty="0"/>
              <a:t>las áreas donde existen tasas de dosis beta para limitar las </a:t>
            </a:r>
            <a:r>
              <a:rPr lang="es-ES" sz="2400" dirty="0" smtClean="0"/>
              <a:t>exposiciones;</a:t>
            </a:r>
            <a:endParaRPr lang="es-ES" sz="2400" dirty="0"/>
          </a:p>
          <a:p>
            <a:pPr algn="just"/>
            <a:endParaRPr lang="es-ES_tradnl" altLang="en-US" sz="2400" dirty="0"/>
          </a:p>
          <a:p>
            <a:pPr algn="just"/>
            <a:r>
              <a:rPr lang="es-ES_tradnl" sz="2400" dirty="0" smtClean="0"/>
              <a:t>medir </a:t>
            </a:r>
            <a:r>
              <a:rPr lang="es-ES_tradnl" sz="2400" dirty="0"/>
              <a:t>la tasa de dosis beta, H'(0,07) por hora, </a:t>
            </a:r>
            <a:br>
              <a:rPr lang="es-ES_tradnl" sz="2400" dirty="0"/>
            </a:br>
            <a:r>
              <a:rPr lang="es-ES_tradnl" sz="2400" dirty="0"/>
              <a:t>con el fin de confirmar que las tasas de equivalente de dosis a la piel son </a:t>
            </a:r>
            <a:r>
              <a:rPr lang="es-ES_tradnl" sz="2400" dirty="0" smtClean="0"/>
              <a:t>ALARA, y</a:t>
            </a:r>
            <a:endParaRPr lang="es-ES_tradnl" sz="2400" dirty="0"/>
          </a:p>
          <a:p>
            <a:pPr algn="just"/>
            <a:endParaRPr lang="es-ES_tradnl" altLang="en-US" sz="2400" dirty="0"/>
          </a:p>
          <a:p>
            <a:pPr algn="just"/>
            <a:r>
              <a:rPr lang="es-ES_tradnl" sz="2400" dirty="0"/>
              <a:t>confirmar que la tasa de dosis H'(3) al cristalino </a:t>
            </a:r>
            <a:r>
              <a:rPr lang="es-ES_tradnl" sz="2400" dirty="0" smtClean="0"/>
              <a:t>se </a:t>
            </a:r>
            <a:r>
              <a:rPr lang="es-ES_tradnl" sz="2400" dirty="0"/>
              <a:t>mantiene dentro del límite</a:t>
            </a:r>
            <a:r>
              <a:rPr lang="es-ES_tradnl" altLang="en-US" sz="2400" dirty="0" smtClean="0"/>
              <a:t>.</a:t>
            </a:r>
            <a:endParaRPr lang="es-ES_tradnl" altLang="en-US" sz="2400" dirty="0" smtClean="0">
              <a:solidFill>
                <a:srgbClr val="FF0000"/>
              </a:solidFill>
            </a:endParaRPr>
          </a:p>
        </p:txBody>
      </p:sp>
      <p:sp>
        <p:nvSpPr>
          <p:cNvPr id="3" name="Slide Number Placeholder 2"/>
          <p:cNvSpPr>
            <a:spLocks noGrp="1"/>
          </p:cNvSpPr>
          <p:nvPr>
            <p:ph type="sldNum" sz="quarter" idx="12"/>
          </p:nvPr>
        </p:nvSpPr>
        <p:spPr/>
        <p:txBody>
          <a:bodyPr/>
          <a:lstStyle/>
          <a:p>
            <a:fld id="{8F25D2BF-40DD-4153-8CA3-FA72C0D116DE}" type="slidenum">
              <a:rPr lang="en-US" smtClean="0"/>
              <a:pPr/>
              <a:t>6</a:t>
            </a:fld>
            <a:endParaRPr lang="en-US" dirty="0"/>
          </a:p>
        </p:txBody>
      </p:sp>
    </p:spTree>
    <p:extLst>
      <p:ext uri="{BB962C8B-B14F-4D97-AF65-F5344CB8AC3E}">
        <p14:creationId xmlns:p14="http://schemas.microsoft.com/office/powerpoint/2010/main" val="350616448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574" y="98425"/>
            <a:ext cx="8753921" cy="762000"/>
          </a:xfrm>
        </p:spPr>
        <p:txBody>
          <a:bodyPr/>
          <a:lstStyle/>
          <a:p>
            <a:r>
              <a:rPr lang="es-ES" sz="2400" dirty="0"/>
              <a:t>Otros equipos para la monitorización de neutrones</a:t>
            </a:r>
            <a:endParaRPr lang="en-US" sz="2400" dirty="0"/>
          </a:p>
        </p:txBody>
      </p:sp>
      <p:sp>
        <p:nvSpPr>
          <p:cNvPr id="3" name="Content Placeholder 2"/>
          <p:cNvSpPr>
            <a:spLocks noGrp="1"/>
          </p:cNvSpPr>
          <p:nvPr>
            <p:ph idx="1"/>
          </p:nvPr>
        </p:nvSpPr>
        <p:spPr>
          <a:xfrm>
            <a:off x="251520" y="1196752"/>
            <a:ext cx="8593137" cy="5184576"/>
          </a:xfrm>
        </p:spPr>
        <p:txBody>
          <a:bodyPr/>
          <a:lstStyle/>
          <a:p>
            <a:pPr algn="just"/>
            <a:r>
              <a:rPr lang="es-ES" sz="2400" dirty="0"/>
              <a:t>Un desarrollo más reciente utiliza la combinación de la detección rápida del neutrón usando colisiones n-p en plástico seguida por la detección de protones usando el centellador de yoduro de Li(Eu). </a:t>
            </a:r>
          </a:p>
          <a:p>
            <a:pPr algn="just"/>
            <a:endParaRPr lang="en-US" sz="2400" dirty="0"/>
          </a:p>
          <a:p>
            <a:pPr algn="just"/>
            <a:r>
              <a:rPr lang="es-ES" sz="2400" dirty="0"/>
              <a:t>Es un equipo de peso ligero con buena respuesta energética y alta sensibilidad. </a:t>
            </a:r>
          </a:p>
          <a:p>
            <a:pPr algn="just"/>
            <a:endParaRPr lang="en-US" sz="2400" dirty="0"/>
          </a:p>
          <a:p>
            <a:pPr algn="just"/>
            <a:r>
              <a:rPr lang="es-ES" sz="2400" dirty="0"/>
              <a:t>Desventaja: rechazo gamma ineficiente.</a:t>
            </a:r>
          </a:p>
          <a:p>
            <a:pPr algn="just"/>
            <a:endParaRPr lang="en-US" sz="2400" dirty="0"/>
          </a:p>
          <a:p>
            <a:pPr algn="just"/>
            <a:r>
              <a:rPr lang="es-ES" sz="2400" dirty="0"/>
              <a:t>Útil para indicar la presencia o ausencia de neutrones pero no para mediciones de </a:t>
            </a:r>
            <a:r>
              <a:rPr lang="es-ES" sz="2400" dirty="0" smtClean="0"/>
              <a:t>tasa </a:t>
            </a:r>
            <a:r>
              <a:rPr lang="es-ES" sz="2400" dirty="0"/>
              <a:t>de dosis.  </a:t>
            </a:r>
            <a:endParaRPr lang="en-US" sz="2400" strike="sngStrike"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60</a:t>
            </a:fld>
            <a:endParaRPr lang="en-US"/>
          </a:p>
        </p:txBody>
      </p:sp>
    </p:spTree>
    <p:extLst>
      <p:ext uri="{BB962C8B-B14F-4D97-AF65-F5344CB8AC3E}">
        <p14:creationId xmlns:p14="http://schemas.microsoft.com/office/powerpoint/2010/main" val="10889862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140968"/>
            <a:ext cx="8593137" cy="864096"/>
          </a:xfrm>
        </p:spPr>
        <p:txBody>
          <a:bodyPr/>
          <a:lstStyle/>
          <a:p>
            <a:pPr marL="0" indent="0" algn="ctr">
              <a:buNone/>
            </a:pPr>
            <a:r>
              <a:rPr lang="pt-BR" dirty="0" err="1"/>
              <a:t>Medición</a:t>
            </a:r>
            <a:r>
              <a:rPr lang="pt-BR" dirty="0"/>
              <a:t> </a:t>
            </a:r>
            <a:r>
              <a:rPr lang="pt-BR" dirty="0" err="1"/>
              <a:t>en</a:t>
            </a:r>
            <a:r>
              <a:rPr lang="pt-BR" dirty="0"/>
              <a:t> </a:t>
            </a:r>
            <a:r>
              <a:rPr lang="pt-BR" dirty="0" err="1"/>
              <a:t>la</a:t>
            </a:r>
            <a:r>
              <a:rPr lang="pt-BR" dirty="0"/>
              <a:t> </a:t>
            </a:r>
            <a:r>
              <a:rPr lang="pt-BR" dirty="0" err="1"/>
              <a:t>práctica</a:t>
            </a:r>
            <a:endParaRPr lang="pt-BR"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61</a:t>
            </a:fld>
            <a:endParaRPr lang="en-US"/>
          </a:p>
        </p:txBody>
      </p:sp>
    </p:spTree>
    <p:extLst>
      <p:ext uri="{BB962C8B-B14F-4D97-AF65-F5344CB8AC3E}">
        <p14:creationId xmlns:p14="http://schemas.microsoft.com/office/powerpoint/2010/main" val="259965916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smtClean="0"/>
              <a:t>Medición en la práctica</a:t>
            </a:r>
            <a:endParaRPr lang="es-ES_tradnl" sz="2800" dirty="0"/>
          </a:p>
        </p:txBody>
      </p:sp>
      <p:sp>
        <p:nvSpPr>
          <p:cNvPr id="4" name="TextBox 3"/>
          <p:cNvSpPr txBox="1"/>
          <p:nvPr/>
        </p:nvSpPr>
        <p:spPr>
          <a:xfrm>
            <a:off x="827584" y="4509120"/>
            <a:ext cx="2449512" cy="646331"/>
          </a:xfrm>
          <a:prstGeom prst="rect">
            <a:avLst/>
          </a:prstGeom>
          <a:noFill/>
        </p:spPr>
        <p:txBody>
          <a:bodyPr wrap="square" rtlCol="0">
            <a:spAutoFit/>
          </a:bodyPr>
          <a:lstStyle/>
          <a:p>
            <a:pPr algn="ctr"/>
            <a:r>
              <a:rPr lang="en-GB" dirty="0">
                <a:solidFill>
                  <a:schemeClr val="tx2"/>
                </a:solidFill>
                <a:latin typeface="+mj-lt"/>
              </a:rPr>
              <a:t>Detector </a:t>
            </a:r>
            <a:r>
              <a:rPr lang="en-GB" baseline="30000" dirty="0">
                <a:solidFill>
                  <a:schemeClr val="tx2"/>
                </a:solidFill>
                <a:latin typeface="+mj-lt"/>
              </a:rPr>
              <a:t>3</a:t>
            </a:r>
            <a:r>
              <a:rPr lang="en-GB" dirty="0">
                <a:solidFill>
                  <a:schemeClr val="tx2"/>
                </a:solidFill>
                <a:latin typeface="+mj-lt"/>
              </a:rPr>
              <a:t>He </a:t>
            </a:r>
          </a:p>
          <a:p>
            <a:pPr algn="ctr"/>
            <a:r>
              <a:rPr lang="en-GB" sz="1200" dirty="0" err="1">
                <a:solidFill>
                  <a:schemeClr val="tx2"/>
                </a:solidFill>
              </a:rPr>
              <a:t>Cortesia</a:t>
            </a:r>
            <a:r>
              <a:rPr lang="en-GB" sz="1200" dirty="0">
                <a:solidFill>
                  <a:schemeClr val="tx2"/>
                </a:solidFill>
              </a:rPr>
              <a:t>: </a:t>
            </a:r>
            <a:r>
              <a:rPr lang="en-GB" sz="1200" dirty="0" err="1">
                <a:solidFill>
                  <a:schemeClr val="tx2"/>
                </a:solidFill>
              </a:rPr>
              <a:t>Thermo</a:t>
            </a:r>
            <a:endParaRPr lang="en-GB" sz="1200" dirty="0">
              <a:solidFill>
                <a:schemeClr val="tx2"/>
              </a:solidFill>
            </a:endParaRPr>
          </a:p>
        </p:txBody>
      </p:sp>
      <p:sp>
        <p:nvSpPr>
          <p:cNvPr id="7" name="TextBox 6"/>
          <p:cNvSpPr txBox="1"/>
          <p:nvPr/>
        </p:nvSpPr>
        <p:spPr>
          <a:xfrm>
            <a:off x="1979712" y="5157192"/>
            <a:ext cx="7416824" cy="1200329"/>
          </a:xfrm>
          <a:prstGeom prst="rect">
            <a:avLst/>
          </a:prstGeom>
          <a:noFill/>
        </p:spPr>
        <p:txBody>
          <a:bodyPr wrap="square" rtlCol="0">
            <a:spAutoFit/>
          </a:bodyPr>
          <a:lstStyle/>
          <a:p>
            <a:r>
              <a:rPr lang="es-ES_tradnl" dirty="0">
                <a:solidFill>
                  <a:schemeClr val="tx2"/>
                </a:solidFill>
              </a:rPr>
              <a:t>Rango: 1 μSv/h a 100 mSv/h.</a:t>
            </a:r>
          </a:p>
          <a:p>
            <a:r>
              <a:rPr lang="es-ES_tradnl" dirty="0">
                <a:solidFill>
                  <a:schemeClr val="tx2"/>
                </a:solidFill>
              </a:rPr>
              <a:t>Magnitud: H*(10) /h</a:t>
            </a:r>
          </a:p>
          <a:p>
            <a:r>
              <a:rPr lang="es-ES_tradnl" dirty="0">
                <a:solidFill>
                  <a:schemeClr val="tx2"/>
                </a:solidFill>
              </a:rPr>
              <a:t>Dependencia energética: ± 30% de 25 meV a 9 MeV </a:t>
            </a:r>
          </a:p>
        </p:txBody>
      </p:sp>
      <p:sp>
        <p:nvSpPr>
          <p:cNvPr id="5" name="Slide Number Placeholder 4"/>
          <p:cNvSpPr>
            <a:spLocks noGrp="1"/>
          </p:cNvSpPr>
          <p:nvPr>
            <p:ph type="sldNum" sz="quarter" idx="12"/>
          </p:nvPr>
        </p:nvSpPr>
        <p:spPr/>
        <p:txBody>
          <a:bodyPr/>
          <a:lstStyle/>
          <a:p>
            <a:fld id="{64E0F0D9-1BD1-4BB2-9AEF-C45FC83CEFD4}" type="slidenum">
              <a:rPr lang="en-US" smtClean="0"/>
              <a:pPr/>
              <a:t>62</a:t>
            </a:fld>
            <a:endParaRPr 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074" y="1340768"/>
            <a:ext cx="2249022" cy="3170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1329704"/>
            <a:ext cx="4536504" cy="3229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70068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z="2800" dirty="0" err="1"/>
              <a:t>Medición</a:t>
            </a:r>
            <a:r>
              <a:rPr lang="pt-BR" sz="2800" dirty="0"/>
              <a:t> </a:t>
            </a:r>
            <a:r>
              <a:rPr lang="pt-BR" sz="2800" dirty="0" err="1"/>
              <a:t>en</a:t>
            </a:r>
            <a:r>
              <a:rPr lang="pt-BR" sz="2800" dirty="0"/>
              <a:t> </a:t>
            </a:r>
            <a:r>
              <a:rPr lang="pt-BR" sz="2800" dirty="0" err="1"/>
              <a:t>la</a:t>
            </a:r>
            <a:r>
              <a:rPr lang="pt-BR" sz="2800" dirty="0"/>
              <a:t> </a:t>
            </a:r>
            <a:r>
              <a:rPr lang="pt-BR" sz="2800" dirty="0" err="1"/>
              <a:t>práctica</a:t>
            </a:r>
            <a:endParaRPr lang="pt-BR" sz="2800" dirty="0"/>
          </a:p>
        </p:txBody>
      </p:sp>
      <p:sp>
        <p:nvSpPr>
          <p:cNvPr id="4" name="TextBox 3"/>
          <p:cNvSpPr txBox="1"/>
          <p:nvPr/>
        </p:nvSpPr>
        <p:spPr>
          <a:xfrm>
            <a:off x="1043608" y="4360764"/>
            <a:ext cx="2232248" cy="461665"/>
          </a:xfrm>
          <a:prstGeom prst="rect">
            <a:avLst/>
          </a:prstGeom>
          <a:noFill/>
        </p:spPr>
        <p:txBody>
          <a:bodyPr wrap="square" rtlCol="0">
            <a:spAutoFit/>
          </a:bodyPr>
          <a:lstStyle/>
          <a:p>
            <a:pPr algn="ctr"/>
            <a:r>
              <a:rPr lang="en-GB" dirty="0">
                <a:solidFill>
                  <a:schemeClr val="tx2"/>
                </a:solidFill>
                <a:latin typeface="+mn-lt"/>
              </a:rPr>
              <a:t>Detector BF</a:t>
            </a:r>
            <a:r>
              <a:rPr lang="en-GB" baseline="-25000" dirty="0">
                <a:solidFill>
                  <a:schemeClr val="tx2"/>
                </a:solidFill>
                <a:latin typeface="+mn-lt"/>
              </a:rPr>
              <a:t>3</a:t>
            </a:r>
            <a:r>
              <a:rPr lang="en-GB" dirty="0">
                <a:solidFill>
                  <a:schemeClr val="tx2"/>
                </a:solidFill>
                <a:latin typeface="+mn-lt"/>
              </a:rPr>
              <a:t> </a:t>
            </a:r>
          </a:p>
        </p:txBody>
      </p:sp>
      <p:pic>
        <p:nvPicPr>
          <p:cNvPr id="5122" name="Picture 2" descr="http://www.thermoscientific.com/content/dam/tfs/ATG/EPD/EPD%20Product%20Images/Radiation%20Measurement%20and%20Safety%20Products/Radiation%20Survey%20Meters/F73087~p.eps/jcr:content/renditions/cq5dam.thumbnail.250.25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1556792"/>
            <a:ext cx="2232248" cy="280433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Table 4"/>
          <p:cNvGraphicFramePr>
            <a:graphicFrameLocks noGrp="1"/>
          </p:cNvGraphicFramePr>
          <p:nvPr>
            <p:extLst>
              <p:ext uri="{D42A27DB-BD31-4B8C-83A1-F6EECF244321}">
                <p14:modId xmlns:p14="http://schemas.microsoft.com/office/powerpoint/2010/main" val="1359607141"/>
              </p:ext>
            </p:extLst>
          </p:nvPr>
        </p:nvGraphicFramePr>
        <p:xfrm>
          <a:off x="3563888" y="2276872"/>
          <a:ext cx="4971628" cy="1752600"/>
        </p:xfrm>
        <a:graphic>
          <a:graphicData uri="http://schemas.openxmlformats.org/drawingml/2006/table">
            <a:tbl>
              <a:tblPr firstRow="1" bandRow="1">
                <a:tableStyleId>{5C22544A-7EE6-4342-B048-85BDC9FD1C3A}</a:tableStyleId>
              </a:tblPr>
              <a:tblGrid>
                <a:gridCol w="2485814">
                  <a:extLst>
                    <a:ext uri="{9D8B030D-6E8A-4147-A177-3AD203B41FA5}">
                      <a16:colId xmlns:a16="http://schemas.microsoft.com/office/drawing/2014/main" xmlns="" val="20000"/>
                    </a:ext>
                  </a:extLst>
                </a:gridCol>
                <a:gridCol w="2485814">
                  <a:extLst>
                    <a:ext uri="{9D8B030D-6E8A-4147-A177-3AD203B41FA5}">
                      <a16:colId xmlns:a16="http://schemas.microsoft.com/office/drawing/2014/main" xmlns="" val="20001"/>
                    </a:ext>
                  </a:extLst>
                </a:gridCol>
              </a:tblGrid>
              <a:tr h="370840">
                <a:tc>
                  <a:txBody>
                    <a:bodyPr/>
                    <a:lstStyle/>
                    <a:p>
                      <a:r>
                        <a:rPr lang="es-ES_tradnl" noProof="0" dirty="0">
                          <a:solidFill>
                            <a:schemeClr val="tx2"/>
                          </a:solidFill>
                          <a:effectLst/>
                        </a:rPr>
                        <a:t> Monitor de neutrones</a:t>
                      </a:r>
                      <a:endParaRPr lang="es-ES_tradnl" noProof="0" dirty="0">
                        <a:solidFill>
                          <a:schemeClr val="tx2"/>
                        </a:solidFill>
                      </a:endParaRPr>
                    </a:p>
                  </a:txBody>
                  <a:tcPr/>
                </a:tc>
                <a:tc>
                  <a:txBody>
                    <a:bodyPr/>
                    <a:lstStyle/>
                    <a:p>
                      <a:r>
                        <a:rPr lang="es-ES_tradnl" noProof="0" dirty="0">
                          <a:solidFill>
                            <a:schemeClr val="tx2"/>
                          </a:solidFill>
                          <a:effectLst/>
                        </a:rPr>
                        <a:t> </a:t>
                      </a:r>
                      <a:r>
                        <a:rPr lang="es-ES_tradnl" noProof="0" dirty="0" smtClean="0">
                          <a:solidFill>
                            <a:schemeClr val="tx2"/>
                          </a:solidFill>
                          <a:effectLst/>
                        </a:rPr>
                        <a:t>Detector BF</a:t>
                      </a:r>
                      <a:r>
                        <a:rPr lang="es-ES_tradnl" baseline="-25000" noProof="0" dirty="0" smtClean="0">
                          <a:solidFill>
                            <a:schemeClr val="tx2"/>
                          </a:solidFill>
                          <a:effectLst/>
                        </a:rPr>
                        <a:t>3</a:t>
                      </a:r>
                      <a:r>
                        <a:rPr lang="es-ES_tradnl" noProof="0" dirty="0" smtClean="0">
                          <a:solidFill>
                            <a:schemeClr val="tx2"/>
                          </a:solidFill>
                          <a:effectLst/>
                        </a:rPr>
                        <a:t>  </a:t>
                      </a:r>
                      <a:endParaRPr lang="es-ES_tradnl" noProof="0" dirty="0">
                        <a:solidFill>
                          <a:schemeClr val="tx2"/>
                        </a:solidFill>
                      </a:endParaRPr>
                    </a:p>
                  </a:txBody>
                  <a:tcPr/>
                </a:tc>
                <a:extLst>
                  <a:ext uri="{0D108BD9-81ED-4DB2-BD59-A6C34878D82A}">
                    <a16:rowId xmlns:a16="http://schemas.microsoft.com/office/drawing/2014/main" xmlns="" val="10000"/>
                  </a:ext>
                </a:extLst>
              </a:tr>
              <a:tr h="370840">
                <a:tc>
                  <a:txBody>
                    <a:bodyPr/>
                    <a:lstStyle/>
                    <a:p>
                      <a:r>
                        <a:rPr lang="es-ES_tradnl" sz="1800" kern="1200" noProof="0" dirty="0">
                          <a:solidFill>
                            <a:schemeClr val="tx2"/>
                          </a:solidFill>
                          <a:latin typeface="+mn-lt"/>
                          <a:ea typeface="+mn-ea"/>
                          <a:cs typeface="+mn-cs"/>
                        </a:rPr>
                        <a:t>Rango de energía</a:t>
                      </a:r>
                    </a:p>
                  </a:txBody>
                  <a:tcPr/>
                </a:tc>
                <a:tc>
                  <a:txBody>
                    <a:bodyPr/>
                    <a:lstStyle/>
                    <a:p>
                      <a:r>
                        <a:rPr lang="es-ES_tradnl" noProof="0" dirty="0" smtClean="0">
                          <a:solidFill>
                            <a:schemeClr val="tx2"/>
                          </a:solidFill>
                          <a:effectLst/>
                        </a:rPr>
                        <a:t>Térmica </a:t>
                      </a:r>
                      <a:r>
                        <a:rPr lang="es-ES_tradnl" noProof="0" dirty="0">
                          <a:solidFill>
                            <a:schemeClr val="tx2"/>
                          </a:solidFill>
                          <a:effectLst/>
                        </a:rPr>
                        <a:t>a 10 MeV</a:t>
                      </a:r>
                      <a:endParaRPr lang="es-ES_tradnl" noProof="0" dirty="0">
                        <a:solidFill>
                          <a:schemeClr val="tx2"/>
                        </a:solidFill>
                      </a:endParaRPr>
                    </a:p>
                  </a:txBody>
                  <a:tcPr/>
                </a:tc>
                <a:extLst>
                  <a:ext uri="{0D108BD9-81ED-4DB2-BD59-A6C34878D82A}">
                    <a16:rowId xmlns:a16="http://schemas.microsoft.com/office/drawing/2014/main" xmlns="" val="10001"/>
                  </a:ext>
                </a:extLst>
              </a:tr>
              <a:tr h="370840">
                <a:tc>
                  <a:txBody>
                    <a:bodyPr/>
                    <a:lstStyle/>
                    <a:p>
                      <a:r>
                        <a:rPr lang="es-ES_tradnl" noProof="0" dirty="0">
                          <a:solidFill>
                            <a:schemeClr val="tx2"/>
                          </a:solidFill>
                        </a:rPr>
                        <a:t>Rango de medición</a:t>
                      </a:r>
                    </a:p>
                  </a:txBody>
                  <a:tcPr/>
                </a:tc>
                <a:tc>
                  <a:txBody>
                    <a:bodyPr/>
                    <a:lstStyle/>
                    <a:p>
                      <a:r>
                        <a:rPr lang="es-ES_tradnl" noProof="0" dirty="0">
                          <a:solidFill>
                            <a:schemeClr val="tx2"/>
                          </a:solidFill>
                        </a:rPr>
                        <a:t>10 μSv/h a 100 mSv/h</a:t>
                      </a:r>
                    </a:p>
                  </a:txBody>
                  <a:tcPr/>
                </a:tc>
                <a:extLst>
                  <a:ext uri="{0D108BD9-81ED-4DB2-BD59-A6C34878D82A}">
                    <a16:rowId xmlns:a16="http://schemas.microsoft.com/office/drawing/2014/main" xmlns="" val="10003"/>
                  </a:ext>
                </a:extLst>
              </a:tr>
              <a:tr h="370840">
                <a:tc>
                  <a:txBody>
                    <a:bodyPr/>
                    <a:lstStyle/>
                    <a:p>
                      <a:r>
                        <a:rPr lang="es-ES_tradnl" noProof="0" dirty="0">
                          <a:solidFill>
                            <a:schemeClr val="tx2"/>
                          </a:solidFill>
                        </a:rPr>
                        <a:t>Rechazo gamma</a:t>
                      </a:r>
                    </a:p>
                  </a:txBody>
                  <a:tcPr/>
                </a:tc>
                <a:tc>
                  <a:txBody>
                    <a:bodyPr/>
                    <a:lstStyle/>
                    <a:p>
                      <a:r>
                        <a:rPr lang="es-ES_tradnl" noProof="0" dirty="0">
                          <a:solidFill>
                            <a:schemeClr val="tx2"/>
                          </a:solidFill>
                        </a:rPr>
                        <a:t> 1 Sv/h gamma</a:t>
                      </a:r>
                    </a:p>
                  </a:txBody>
                  <a:tcPr/>
                </a:tc>
                <a:extLst>
                  <a:ext uri="{0D108BD9-81ED-4DB2-BD59-A6C34878D82A}">
                    <a16:rowId xmlns:a16="http://schemas.microsoft.com/office/drawing/2014/main" xmlns="" val="10004"/>
                  </a:ext>
                </a:extLst>
              </a:tr>
            </a:tbl>
          </a:graphicData>
        </a:graphic>
      </p:graphicFrame>
      <p:sp>
        <p:nvSpPr>
          <p:cNvPr id="6" name="Rectangle 5"/>
          <p:cNvSpPr/>
          <p:nvPr/>
        </p:nvSpPr>
        <p:spPr>
          <a:xfrm>
            <a:off x="2159732" y="5013176"/>
            <a:ext cx="6300700" cy="1015663"/>
          </a:xfrm>
          <a:prstGeom prst="rect">
            <a:avLst/>
          </a:prstGeom>
        </p:spPr>
        <p:txBody>
          <a:bodyPr wrap="square">
            <a:spAutoFit/>
          </a:bodyPr>
          <a:lstStyle/>
          <a:p>
            <a:r>
              <a:rPr lang="es-ES" sz="2000" dirty="0">
                <a:solidFill>
                  <a:schemeClr val="tx2"/>
                </a:solidFill>
                <a:latin typeface="+mn-lt"/>
              </a:rPr>
              <a:t>PRECAUCIÓN: monitores de neutrones llenos de gas perderán </a:t>
            </a:r>
            <a:r>
              <a:rPr lang="es-ES" sz="2000" dirty="0" smtClean="0">
                <a:solidFill>
                  <a:schemeClr val="tx2"/>
                </a:solidFill>
                <a:latin typeface="+mn-lt"/>
              </a:rPr>
              <a:t>presión</a:t>
            </a:r>
            <a:r>
              <a:rPr lang="es-ES" sz="2000" dirty="0">
                <a:solidFill>
                  <a:schemeClr val="tx2"/>
                </a:solidFill>
                <a:latin typeface="+mn-lt"/>
              </a:rPr>
              <a:t>. Pruebas de funcionamiento periódicos son obligatorias</a:t>
            </a:r>
            <a:r>
              <a:rPr lang="es-ES" sz="2000" dirty="0">
                <a:latin typeface="+mn-lt"/>
              </a:rPr>
              <a:t>.</a:t>
            </a:r>
            <a:endParaRPr lang="en-US" altLang="pt-BR" sz="2000" dirty="0">
              <a:solidFill>
                <a:schemeClr val="tx2"/>
              </a:solidFill>
              <a:latin typeface="+mn-lt"/>
            </a:endParaRPr>
          </a:p>
        </p:txBody>
      </p:sp>
      <p:sp>
        <p:nvSpPr>
          <p:cNvPr id="3" name="Slide Number Placeholder 2"/>
          <p:cNvSpPr>
            <a:spLocks noGrp="1"/>
          </p:cNvSpPr>
          <p:nvPr>
            <p:ph type="sldNum" sz="quarter" idx="12"/>
          </p:nvPr>
        </p:nvSpPr>
        <p:spPr/>
        <p:txBody>
          <a:bodyPr/>
          <a:lstStyle/>
          <a:p>
            <a:fld id="{64E0F0D9-1BD1-4BB2-9AEF-C45FC83CEFD4}" type="slidenum">
              <a:rPr lang="en-US" smtClean="0"/>
              <a:pPr/>
              <a:t>63</a:t>
            </a:fld>
            <a:endParaRPr lang="en-US"/>
          </a:p>
        </p:txBody>
      </p:sp>
    </p:spTree>
    <p:extLst>
      <p:ext uri="{BB962C8B-B14F-4D97-AF65-F5344CB8AC3E}">
        <p14:creationId xmlns:p14="http://schemas.microsoft.com/office/powerpoint/2010/main" val="133438001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t-BR" sz="2800" dirty="0" err="1"/>
              <a:t>Medición</a:t>
            </a:r>
            <a:r>
              <a:rPr lang="pt-BR" sz="2800" dirty="0"/>
              <a:t> </a:t>
            </a:r>
            <a:r>
              <a:rPr lang="pt-BR" sz="2800" dirty="0" err="1"/>
              <a:t>en</a:t>
            </a:r>
            <a:r>
              <a:rPr lang="pt-BR" sz="2800" dirty="0"/>
              <a:t> </a:t>
            </a:r>
            <a:r>
              <a:rPr lang="pt-BR" sz="2800" dirty="0" err="1"/>
              <a:t>la</a:t>
            </a:r>
            <a:r>
              <a:rPr lang="pt-BR" sz="2800" dirty="0"/>
              <a:t> </a:t>
            </a:r>
            <a:r>
              <a:rPr lang="pt-BR" sz="2800" dirty="0" err="1"/>
              <a:t>práctica</a:t>
            </a:r>
            <a:endParaRPr lang="pt-BR" sz="2800" dirty="0"/>
          </a:p>
        </p:txBody>
      </p:sp>
      <p:sp>
        <p:nvSpPr>
          <p:cNvPr id="6" name="Content Placeholder 5"/>
          <p:cNvSpPr>
            <a:spLocks noGrp="1"/>
          </p:cNvSpPr>
          <p:nvPr>
            <p:ph idx="1"/>
          </p:nvPr>
        </p:nvSpPr>
        <p:spPr>
          <a:xfrm>
            <a:off x="179512" y="2492896"/>
            <a:ext cx="4729410" cy="2376264"/>
          </a:xfrm>
        </p:spPr>
        <p:txBody>
          <a:bodyPr/>
          <a:lstStyle/>
          <a:p>
            <a:pPr marL="0" indent="0" algn="just">
              <a:buNone/>
            </a:pPr>
            <a:r>
              <a:rPr lang="es-ES" sz="2400" dirty="0"/>
              <a:t>El error causado por la influencia del cuerpo del operario puede reducirse montando el equipo en un soporte para apoyarlo a la altura deseada. </a:t>
            </a:r>
            <a:endParaRPr lang="pt-BR" altLang="pt-BR" sz="2800" dirty="0">
              <a:solidFill>
                <a:schemeClr val="tx1"/>
              </a:solidFill>
            </a:endParaRPr>
          </a:p>
        </p:txBody>
      </p:sp>
      <p:pic>
        <p:nvPicPr>
          <p:cNvPr id="4098" name="Picture 1" descr="image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7827" y="2276872"/>
            <a:ext cx="3400637" cy="3020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8F25D2BF-40DD-4153-8CA3-FA72C0D116DE}" type="slidenum">
              <a:rPr lang="en-US" smtClean="0"/>
              <a:pPr/>
              <a:t>64</a:t>
            </a:fld>
            <a:endParaRPr lang="en-US"/>
          </a:p>
        </p:txBody>
      </p:sp>
    </p:spTree>
    <p:extLst>
      <p:ext uri="{BB962C8B-B14F-4D97-AF65-F5344CB8AC3E}">
        <p14:creationId xmlns:p14="http://schemas.microsoft.com/office/powerpoint/2010/main" val="297114871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pt-BR" sz="3200" dirty="0" err="1"/>
              <a:t>Medición</a:t>
            </a:r>
            <a:r>
              <a:rPr lang="pt-BR" sz="3200" dirty="0"/>
              <a:t> </a:t>
            </a:r>
            <a:r>
              <a:rPr lang="pt-BR" sz="3200" dirty="0" err="1"/>
              <a:t>en</a:t>
            </a:r>
            <a:r>
              <a:rPr lang="pt-BR" sz="3200" dirty="0"/>
              <a:t> </a:t>
            </a:r>
            <a:r>
              <a:rPr lang="pt-BR" sz="3200" dirty="0" err="1"/>
              <a:t>la</a:t>
            </a:r>
            <a:r>
              <a:rPr lang="pt-BR" sz="3200" dirty="0"/>
              <a:t> </a:t>
            </a:r>
            <a:r>
              <a:rPr lang="pt-BR" sz="3200" dirty="0" err="1"/>
              <a:t>práctica</a:t>
            </a:r>
            <a:endParaRPr lang="pt-BR" sz="3200" dirty="0"/>
          </a:p>
        </p:txBody>
      </p:sp>
      <p:sp>
        <p:nvSpPr>
          <p:cNvPr id="7" name="Content Placeholder 5"/>
          <p:cNvSpPr txBox="1">
            <a:spLocks/>
          </p:cNvSpPr>
          <p:nvPr/>
        </p:nvSpPr>
        <p:spPr bwMode="gray">
          <a:xfrm>
            <a:off x="515366" y="1484784"/>
            <a:ext cx="7873058"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algn="just"/>
            <a:r>
              <a:rPr lang="es-ES" sz="2400" dirty="0"/>
              <a:t>Esto también permitirá que la medición se </a:t>
            </a:r>
            <a:r>
              <a:rPr lang="es-ES" sz="2400" dirty="0" smtClean="0"/>
              <a:t>re</a:t>
            </a:r>
            <a:r>
              <a:rPr lang="es-ES" sz="2400" dirty="0"/>
              <a:t>alice</a:t>
            </a:r>
            <a:r>
              <a:rPr lang="es-ES" sz="2400" dirty="0" smtClean="0"/>
              <a:t> </a:t>
            </a:r>
            <a:r>
              <a:rPr lang="es-ES" sz="2400" dirty="0"/>
              <a:t>durante un período más largo y es el método preferido en áreas de tasa de dosis </a:t>
            </a:r>
            <a:r>
              <a:rPr lang="es-ES" sz="2400" dirty="0" smtClean="0"/>
              <a:t>baja</a:t>
            </a:r>
            <a:r>
              <a:rPr lang="es-ES" sz="2400" dirty="0"/>
              <a:t>. </a:t>
            </a:r>
          </a:p>
          <a:p>
            <a:pPr algn="just"/>
            <a:endParaRPr lang="es-ES" sz="2400" dirty="0"/>
          </a:p>
          <a:p>
            <a:pPr algn="just"/>
            <a:r>
              <a:rPr lang="es-ES" sz="2400" dirty="0"/>
              <a:t>La proporción de la dosis de </a:t>
            </a:r>
            <a:r>
              <a:rPr lang="pt-BR" sz="2400" dirty="0" err="1"/>
              <a:t>neutrones</a:t>
            </a:r>
            <a:r>
              <a:rPr lang="es-ES" sz="2400" dirty="0"/>
              <a:t> a la dosis gamma es aproximadamente constante para el mismo lugar de trabajo</a:t>
            </a:r>
            <a:r>
              <a:rPr lang="en-US" altLang="pt-BR" sz="2400" kern="0" dirty="0"/>
              <a:t>. </a:t>
            </a:r>
          </a:p>
          <a:p>
            <a:pPr algn="just"/>
            <a:endParaRPr lang="en-US" altLang="pt-BR" sz="2400" kern="0" dirty="0"/>
          </a:p>
          <a:p>
            <a:pPr algn="just"/>
            <a:r>
              <a:rPr lang="es-ES" sz="2400" dirty="0"/>
              <a:t>Si se conoce esta relación, la dosis de neutrones se puede estimar midiendo la tasa de dosis gamma.</a:t>
            </a:r>
            <a:endParaRPr lang="en-US" altLang="pt-BR" sz="2400" kern="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65</a:t>
            </a:fld>
            <a:endParaRPr lang="en-US"/>
          </a:p>
        </p:txBody>
      </p:sp>
    </p:spTree>
    <p:extLst>
      <p:ext uri="{BB962C8B-B14F-4D97-AF65-F5344CB8AC3E}">
        <p14:creationId xmlns:p14="http://schemas.microsoft.com/office/powerpoint/2010/main" val="20002595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a:p>
            <a:endParaRPr lang="en-GB" dirty="0"/>
          </a:p>
          <a:p>
            <a:endParaRPr lang="en-GB" dirty="0"/>
          </a:p>
          <a:p>
            <a:pPr marL="0" indent="0" algn="ctr">
              <a:buNone/>
            </a:pPr>
            <a:r>
              <a:rPr lang="pt-BR" sz="3600" dirty="0" err="1"/>
              <a:t>Calibración</a:t>
            </a:r>
            <a:r>
              <a:rPr lang="pt-BR" sz="3600" dirty="0"/>
              <a:t>, </a:t>
            </a:r>
            <a:r>
              <a:rPr lang="pt-BR" sz="3600" dirty="0" err="1" smtClean="0"/>
              <a:t>pruebas</a:t>
            </a:r>
            <a:r>
              <a:rPr lang="pt-BR" sz="3600" dirty="0" smtClean="0"/>
              <a:t> y </a:t>
            </a:r>
            <a:r>
              <a:rPr lang="pt-BR" sz="3600" dirty="0" err="1" smtClean="0"/>
              <a:t>verificación</a:t>
            </a:r>
            <a:endParaRPr lang="en-GB" sz="36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66</a:t>
            </a:fld>
            <a:endParaRPr lang="en-US"/>
          </a:p>
        </p:txBody>
      </p:sp>
    </p:spTree>
    <p:extLst>
      <p:ext uri="{BB962C8B-B14F-4D97-AF65-F5344CB8AC3E}">
        <p14:creationId xmlns:p14="http://schemas.microsoft.com/office/powerpoint/2010/main" val="26752328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z="2800" dirty="0" err="1"/>
              <a:t>Calibración</a:t>
            </a:r>
            <a:endParaRPr lang="en-GB" sz="2800" dirty="0"/>
          </a:p>
        </p:txBody>
      </p:sp>
      <p:sp>
        <p:nvSpPr>
          <p:cNvPr id="3" name="Content Placeholder 2"/>
          <p:cNvSpPr>
            <a:spLocks noGrp="1"/>
          </p:cNvSpPr>
          <p:nvPr>
            <p:ph idx="1"/>
          </p:nvPr>
        </p:nvSpPr>
        <p:spPr>
          <a:xfrm>
            <a:off x="179512" y="1412776"/>
            <a:ext cx="8647524" cy="4572000"/>
          </a:xfrm>
        </p:spPr>
        <p:txBody>
          <a:bodyPr/>
          <a:lstStyle/>
          <a:p>
            <a:pPr algn="just"/>
            <a:endParaRPr lang="en-GB" altLang="en-US" sz="2400" dirty="0"/>
          </a:p>
          <a:p>
            <a:pPr algn="just"/>
            <a:r>
              <a:rPr lang="es-ES_tradnl" sz="2400" dirty="0"/>
              <a:t>Para la calibración del monitor de neutrones se debe utilizar la cantidad de fluencia y el coeficiente de conversión para la fluencia a la dosis ambiente equivalente H*(10).</a:t>
            </a:r>
          </a:p>
          <a:p>
            <a:pPr algn="just"/>
            <a:endParaRPr lang="en-GB" sz="2400" dirty="0"/>
          </a:p>
          <a:p>
            <a:pPr algn="just"/>
            <a:r>
              <a:rPr lang="es-ES_tradnl" sz="2400" dirty="0" smtClean="0"/>
              <a:t>La </a:t>
            </a:r>
            <a:r>
              <a:rPr lang="es-ES_tradnl" sz="2400" dirty="0"/>
              <a:t>calibración del monitor de neutrones se realiza en el aire.</a:t>
            </a:r>
          </a:p>
          <a:p>
            <a:pPr algn="just"/>
            <a:endParaRPr lang="en-GB" sz="2400" dirty="0"/>
          </a:p>
          <a:p>
            <a:r>
              <a:rPr lang="es-ES_tradnl" sz="2400" dirty="0"/>
              <a:t>La nueva norma ISO 12789-1 especifica campos realistas.</a:t>
            </a:r>
          </a:p>
          <a:p>
            <a:pPr marL="0" indent="0">
              <a:buNone/>
            </a:pPr>
            <a:r>
              <a:rPr lang="es-ES_tradnl" sz="2400" dirty="0">
                <a:hlinkClick r:id="rId2"/>
              </a:rPr>
              <a:t/>
            </a:r>
            <a:br>
              <a:rPr lang="es-ES_tradnl" sz="2400" dirty="0">
                <a:hlinkClick r:id="rId2"/>
              </a:rPr>
            </a:br>
            <a:endParaRPr lang="en-GB" sz="2800" dirty="0"/>
          </a:p>
          <a:p>
            <a:endParaRPr lang="en-GB" sz="2800" dirty="0"/>
          </a:p>
          <a:p>
            <a:endParaRPr lang="en-GB" sz="2800"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67</a:t>
            </a:fld>
            <a:endParaRPr lang="en-US"/>
          </a:p>
        </p:txBody>
      </p:sp>
    </p:spTree>
    <p:extLst>
      <p:ext uri="{BB962C8B-B14F-4D97-AF65-F5344CB8AC3E}">
        <p14:creationId xmlns:p14="http://schemas.microsoft.com/office/powerpoint/2010/main" val="70187303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z="2800" dirty="0" err="1"/>
              <a:t>Calibración</a:t>
            </a:r>
            <a:endParaRPr lang="en-GB" sz="2800" dirty="0">
              <a:latin typeface="+mn-lt"/>
              <a:ea typeface="+mn-ea"/>
              <a:cs typeface="+mn-cs"/>
            </a:endParaRPr>
          </a:p>
        </p:txBody>
      </p:sp>
      <p:sp>
        <p:nvSpPr>
          <p:cNvPr id="4" name="Content Placeholder 3"/>
          <p:cNvSpPr>
            <a:spLocks noGrp="1"/>
          </p:cNvSpPr>
          <p:nvPr>
            <p:ph idx="1"/>
          </p:nvPr>
        </p:nvSpPr>
        <p:spPr>
          <a:xfrm>
            <a:off x="274638" y="1052736"/>
            <a:ext cx="8593137" cy="5184576"/>
          </a:xfrm>
        </p:spPr>
        <p:txBody>
          <a:bodyPr/>
          <a:lstStyle/>
          <a:p>
            <a:pPr algn="just">
              <a:lnSpc>
                <a:spcPct val="80000"/>
              </a:lnSpc>
            </a:pPr>
            <a:endParaRPr lang="en-GB" altLang="en-US" sz="2400" dirty="0"/>
          </a:p>
          <a:p>
            <a:pPr algn="just">
              <a:lnSpc>
                <a:spcPct val="80000"/>
              </a:lnSpc>
            </a:pPr>
            <a:endParaRPr lang="en-GB" altLang="en-US" sz="2400" dirty="0"/>
          </a:p>
          <a:p>
            <a:pPr algn="just"/>
            <a:r>
              <a:rPr lang="es-ES" sz="2400" dirty="0"/>
              <a:t>Las fuentes isotópicas proporcionan los campos de neutrones más convenientes para propósitos de calibración.</a:t>
            </a:r>
          </a:p>
          <a:p>
            <a:pPr algn="just"/>
            <a:endParaRPr lang="es-ES" sz="2400" dirty="0"/>
          </a:p>
          <a:p>
            <a:pPr algn="just"/>
            <a:r>
              <a:rPr lang="es-ES" sz="2400" dirty="0"/>
              <a:t>Los neutrones producidos por la fisión espontánea </a:t>
            </a:r>
            <a:r>
              <a:rPr lang="en-GB" sz="2400" dirty="0"/>
              <a:t>(</a:t>
            </a:r>
            <a:r>
              <a:rPr lang="en-GB" sz="2400" baseline="30000" dirty="0"/>
              <a:t>252</a:t>
            </a:r>
            <a:r>
              <a:rPr lang="en-GB" sz="2400" dirty="0"/>
              <a:t>Cf)</a:t>
            </a:r>
            <a:r>
              <a:rPr lang="es-ES" sz="2400" dirty="0"/>
              <a:t> o por reacciones (α, n: </a:t>
            </a:r>
            <a:r>
              <a:rPr lang="en-GB" sz="2400" baseline="30000" dirty="0"/>
              <a:t>241</a:t>
            </a:r>
            <a:r>
              <a:rPr lang="en-GB" sz="2400" dirty="0"/>
              <a:t>Am–Be, </a:t>
            </a:r>
            <a:r>
              <a:rPr lang="en-GB" sz="2400" baseline="30000" dirty="0"/>
              <a:t>241</a:t>
            </a:r>
            <a:r>
              <a:rPr lang="en-GB" sz="2400" dirty="0"/>
              <a:t>Am–B, </a:t>
            </a:r>
            <a:r>
              <a:rPr lang="en-GB" sz="2400" baseline="30000" dirty="0"/>
              <a:t>239</a:t>
            </a:r>
            <a:r>
              <a:rPr lang="en-GB" sz="2400" dirty="0"/>
              <a:t>Pu–Be, etc.) </a:t>
            </a:r>
            <a:r>
              <a:rPr lang="es-ES" sz="2400" dirty="0"/>
              <a:t>son recomendados en la norma IEC 1005. </a:t>
            </a:r>
          </a:p>
          <a:p>
            <a:pPr algn="just"/>
            <a:endParaRPr lang="en-GB" sz="2400" dirty="0"/>
          </a:p>
          <a:p>
            <a:pPr marL="461963" indent="-461963" algn="just">
              <a:lnSpc>
                <a:spcPct val="90000"/>
              </a:lnSpc>
            </a:pPr>
            <a:endParaRPr lang="en-US" altLang="en-US" sz="2400" dirty="0"/>
          </a:p>
          <a:p>
            <a:pPr marL="461963" indent="-461963" algn="just">
              <a:lnSpc>
                <a:spcPct val="90000"/>
              </a:lnSpc>
            </a:pPr>
            <a:endParaRPr lang="en-US" altLang="en-US" sz="2400" dirty="0"/>
          </a:p>
          <a:p>
            <a:pPr algn="just"/>
            <a:endParaRPr lang="en-GB" altLang="en-US" sz="2400" dirty="0"/>
          </a:p>
          <a:p>
            <a:pPr algn="just"/>
            <a:endParaRPr lang="en-GB" altLang="en-US" sz="2400" dirty="0"/>
          </a:p>
          <a:p>
            <a:pPr algn="just">
              <a:lnSpc>
                <a:spcPct val="80000"/>
              </a:lnSpc>
            </a:pPr>
            <a:endParaRPr lang="en-GB" altLang="en-US" sz="2400" dirty="0"/>
          </a:p>
          <a:p>
            <a:pPr marL="0" indent="0">
              <a:buNone/>
            </a:pPr>
            <a:endParaRPr lang="en-US" altLang="pt-BR" sz="2400" dirty="0"/>
          </a:p>
          <a:p>
            <a:endParaRPr lang="en-US" altLang="pt-BR" sz="2400" dirty="0"/>
          </a:p>
          <a:p>
            <a:endParaRPr lang="en-GB"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68</a:t>
            </a:fld>
            <a:endParaRPr lang="en-US"/>
          </a:p>
        </p:txBody>
      </p:sp>
    </p:spTree>
    <p:extLst>
      <p:ext uri="{BB962C8B-B14F-4D97-AF65-F5344CB8AC3E}">
        <p14:creationId xmlns:p14="http://schemas.microsoft.com/office/powerpoint/2010/main" val="102831889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z="2800" dirty="0" err="1" smtClean="0"/>
              <a:t>Prueba</a:t>
            </a:r>
            <a:r>
              <a:rPr lang="pt-BR" sz="2800" dirty="0" smtClean="0"/>
              <a:t> de </a:t>
            </a:r>
            <a:r>
              <a:rPr lang="pt-BR" sz="2800" dirty="0" err="1" smtClean="0"/>
              <a:t>aptitud</a:t>
            </a:r>
            <a:r>
              <a:rPr lang="pt-BR" sz="2800" dirty="0" smtClean="0"/>
              <a:t> (</a:t>
            </a:r>
            <a:r>
              <a:rPr lang="pt-BR" sz="2800" i="1" dirty="0" err="1" smtClean="0"/>
              <a:t>type</a:t>
            </a:r>
            <a:r>
              <a:rPr lang="pt-BR" sz="2800" i="1" dirty="0" smtClean="0"/>
              <a:t> </a:t>
            </a:r>
            <a:r>
              <a:rPr lang="pt-BR" sz="2800" i="1" dirty="0" err="1" smtClean="0"/>
              <a:t>test</a:t>
            </a:r>
            <a:r>
              <a:rPr lang="pt-BR" sz="2800" dirty="0" smtClean="0"/>
              <a:t>)</a:t>
            </a:r>
            <a:endParaRPr lang="en-US" altLang="en-US" sz="2800" dirty="0"/>
          </a:p>
        </p:txBody>
      </p:sp>
      <p:sp>
        <p:nvSpPr>
          <p:cNvPr id="4" name="Content Placeholder 3"/>
          <p:cNvSpPr>
            <a:spLocks noGrp="1"/>
          </p:cNvSpPr>
          <p:nvPr>
            <p:ph idx="1"/>
          </p:nvPr>
        </p:nvSpPr>
        <p:spPr>
          <a:xfrm>
            <a:off x="251520" y="1196752"/>
            <a:ext cx="8593137" cy="5040560"/>
          </a:xfrm>
        </p:spPr>
        <p:txBody>
          <a:bodyPr/>
          <a:lstStyle/>
          <a:p>
            <a:pPr algn="just">
              <a:lnSpc>
                <a:spcPct val="80000"/>
              </a:lnSpc>
            </a:pPr>
            <a:endParaRPr lang="en-GB" altLang="en-US" sz="2400" dirty="0"/>
          </a:p>
          <a:p>
            <a:pPr algn="just">
              <a:lnSpc>
                <a:spcPct val="80000"/>
              </a:lnSpc>
            </a:pPr>
            <a:r>
              <a:rPr lang="es-ES" sz="2400" dirty="0"/>
              <a:t>La </a:t>
            </a:r>
            <a:r>
              <a:rPr lang="es-ES" sz="2400" dirty="0" smtClean="0"/>
              <a:t>prueba </a:t>
            </a:r>
            <a:r>
              <a:rPr lang="es-ES" sz="2400" dirty="0"/>
              <a:t>de aptitud </a:t>
            </a:r>
            <a:r>
              <a:rPr lang="es-ES" sz="2400" dirty="0" smtClean="0"/>
              <a:t>debe </a:t>
            </a:r>
            <a:r>
              <a:rPr lang="es-ES" sz="2400" dirty="0"/>
              <a:t>basarse en la publicación IEC 61005.</a:t>
            </a:r>
          </a:p>
          <a:p>
            <a:pPr algn="just">
              <a:lnSpc>
                <a:spcPct val="80000"/>
              </a:lnSpc>
            </a:pPr>
            <a:endParaRPr lang="en-GB" altLang="en-US" sz="2400" dirty="0"/>
          </a:p>
          <a:p>
            <a:pPr algn="just">
              <a:lnSpc>
                <a:spcPct val="80000"/>
              </a:lnSpc>
            </a:pPr>
            <a:r>
              <a:rPr lang="es-ES" sz="2400" dirty="0" smtClean="0"/>
              <a:t>La prueba es </a:t>
            </a:r>
            <a:r>
              <a:rPr lang="es-ES" sz="2400" dirty="0"/>
              <a:t>difícil porque se dispone de </a:t>
            </a:r>
            <a:r>
              <a:rPr lang="es-ES_tradnl" sz="2400" dirty="0"/>
              <a:t>un número limitado de </a:t>
            </a:r>
            <a:r>
              <a:rPr lang="es-ES" sz="2400" dirty="0"/>
              <a:t>energías, incluso en los laboratorios bien equipados. </a:t>
            </a:r>
          </a:p>
          <a:p>
            <a:pPr algn="just">
              <a:lnSpc>
                <a:spcPct val="80000"/>
              </a:lnSpc>
            </a:pPr>
            <a:endParaRPr lang="en-GB" altLang="en-US" sz="2400" dirty="0"/>
          </a:p>
          <a:p>
            <a:pPr algn="just">
              <a:lnSpc>
                <a:spcPct val="80000"/>
              </a:lnSpc>
            </a:pPr>
            <a:r>
              <a:rPr lang="es-ES" sz="2400" dirty="0"/>
              <a:t>La modelización por ordenador (p. ej. MCNP) puede ser usada en el diseño de equipos apoyada por mediciones reales.</a:t>
            </a:r>
            <a:r>
              <a:rPr lang="es-ES" sz="2800" dirty="0"/>
              <a:t> </a:t>
            </a:r>
            <a:endParaRPr lang="en-GB" altLang="en-US" sz="2800" dirty="0"/>
          </a:p>
          <a:p>
            <a:pPr algn="just">
              <a:lnSpc>
                <a:spcPct val="80000"/>
              </a:lnSpc>
            </a:pPr>
            <a:endParaRPr lang="en-GB" altLang="en-US" sz="2800" dirty="0"/>
          </a:p>
          <a:p>
            <a:pPr algn="just">
              <a:lnSpc>
                <a:spcPct val="80000"/>
              </a:lnSpc>
            </a:pPr>
            <a:endParaRPr lang="en-GB" altLang="en-US" sz="2400" dirty="0"/>
          </a:p>
          <a:p>
            <a:pPr marL="0" indent="0">
              <a:buNone/>
            </a:pPr>
            <a:endParaRPr lang="en-US" altLang="pt-BR" sz="2400" dirty="0"/>
          </a:p>
          <a:p>
            <a:endParaRPr lang="en-US" altLang="pt-BR" sz="2400" dirty="0"/>
          </a:p>
          <a:p>
            <a:endParaRPr lang="en-GB"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69</a:t>
            </a:fld>
            <a:endParaRPr lang="en-US"/>
          </a:p>
        </p:txBody>
      </p:sp>
    </p:spTree>
    <p:extLst>
      <p:ext uri="{BB962C8B-B14F-4D97-AF65-F5344CB8AC3E}">
        <p14:creationId xmlns:p14="http://schemas.microsoft.com/office/powerpoint/2010/main" val="2575802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62" name="Rectangle 2"/>
          <p:cNvSpPr>
            <a:spLocks noGrp="1" noChangeArrowheads="1"/>
          </p:cNvSpPr>
          <p:nvPr>
            <p:ph type="title"/>
          </p:nvPr>
        </p:nvSpPr>
        <p:spPr/>
        <p:txBody>
          <a:bodyPr/>
          <a:lstStyle/>
          <a:p>
            <a:r>
              <a:rPr lang="pt-BR" sz="2800" dirty="0"/>
              <a:t>Elaborando </a:t>
            </a:r>
            <a:r>
              <a:rPr lang="pt-BR" sz="2800" dirty="0" err="1"/>
              <a:t>el</a:t>
            </a:r>
            <a:r>
              <a:rPr lang="pt-BR" sz="2800" dirty="0"/>
              <a:t> programa</a:t>
            </a:r>
            <a:endParaRPr lang="en-US" altLang="en-US" sz="2800" dirty="0"/>
          </a:p>
        </p:txBody>
      </p:sp>
      <p:sp>
        <p:nvSpPr>
          <p:cNvPr id="808963" name="Rectangle 3"/>
          <p:cNvSpPr>
            <a:spLocks noGrp="1" noChangeArrowheads="1"/>
          </p:cNvSpPr>
          <p:nvPr>
            <p:ph type="body" idx="1"/>
          </p:nvPr>
        </p:nvSpPr>
        <p:spPr>
          <a:xfrm>
            <a:off x="251520" y="1772816"/>
            <a:ext cx="8593137" cy="2664296"/>
          </a:xfrm>
        </p:spPr>
        <p:txBody>
          <a:bodyPr/>
          <a:lstStyle/>
          <a:p>
            <a:pPr algn="just">
              <a:lnSpc>
                <a:spcPct val="90000"/>
              </a:lnSpc>
            </a:pPr>
            <a:r>
              <a:rPr lang="es-ES_tradnl" altLang="en-US" sz="2400" dirty="0"/>
              <a:t>La </a:t>
            </a:r>
            <a:r>
              <a:rPr lang="es-ES_tradnl" sz="2400" dirty="0"/>
              <a:t>definición del “vector de </a:t>
            </a:r>
            <a:r>
              <a:rPr lang="es-ES_tradnl" sz="2400" dirty="0" err="1"/>
              <a:t>radionucleidos</a:t>
            </a:r>
            <a:r>
              <a:rPr lang="es-ES_tradnl" sz="2400" dirty="0"/>
              <a:t>” revelará los </a:t>
            </a:r>
            <a:r>
              <a:rPr lang="es-ES_tradnl" sz="2400" dirty="0" err="1"/>
              <a:t>radionucleidos</a:t>
            </a:r>
            <a:r>
              <a:rPr lang="es-ES_tradnl" sz="2400" dirty="0"/>
              <a:t> que emiten partículas beta.</a:t>
            </a:r>
          </a:p>
          <a:p>
            <a:pPr algn="just">
              <a:lnSpc>
                <a:spcPct val="90000"/>
              </a:lnSpc>
            </a:pPr>
            <a:endParaRPr lang="es-ES_tradnl" altLang="en-US" sz="2400" dirty="0"/>
          </a:p>
          <a:p>
            <a:pPr algn="just">
              <a:lnSpc>
                <a:spcPct val="90000"/>
              </a:lnSpc>
            </a:pPr>
            <a:r>
              <a:rPr lang="es-ES_tradnl" sz="2400" dirty="0"/>
              <a:t>En un área controlada en un reactor nuclear </a:t>
            </a:r>
            <a:r>
              <a:rPr lang="es-ES_tradnl" altLang="en-US" sz="2400" baseline="30000" dirty="0"/>
              <a:t>90</a:t>
            </a:r>
            <a:r>
              <a:rPr lang="es-ES_tradnl" altLang="en-US" sz="2400" dirty="0"/>
              <a:t>Sr, </a:t>
            </a:r>
            <a:r>
              <a:rPr lang="es-ES_tradnl" altLang="en-US" sz="2400" baseline="30000" dirty="0"/>
              <a:t>90</a:t>
            </a:r>
            <a:r>
              <a:rPr lang="es-ES_tradnl" altLang="en-US" sz="2400" dirty="0"/>
              <a:t>Y, </a:t>
            </a:r>
            <a:r>
              <a:rPr lang="es-ES_tradnl" altLang="en-US" sz="2400" baseline="30000" dirty="0"/>
              <a:t>85</a:t>
            </a:r>
            <a:r>
              <a:rPr lang="es-ES_tradnl" altLang="en-US" sz="2400" dirty="0"/>
              <a:t>Kr </a:t>
            </a:r>
            <a:r>
              <a:rPr lang="es-ES_tradnl" sz="2400" dirty="0"/>
              <a:t>son importantes emisores beta e y así son algunos emisores beta-gamma como</a:t>
            </a:r>
            <a:r>
              <a:rPr lang="es-ES_tradnl" altLang="en-US" sz="2400" dirty="0"/>
              <a:t> </a:t>
            </a:r>
            <a:r>
              <a:rPr lang="es-ES_tradnl" altLang="en-US" sz="2400" baseline="30000" dirty="0"/>
              <a:t>137</a:t>
            </a:r>
            <a:r>
              <a:rPr lang="es-ES_tradnl" altLang="en-US" sz="2400" dirty="0"/>
              <a:t>Cs, </a:t>
            </a:r>
            <a:r>
              <a:rPr lang="es-ES_tradnl" altLang="en-US" sz="2400" baseline="30000" dirty="0"/>
              <a:t>60</a:t>
            </a:r>
            <a:r>
              <a:rPr lang="es-ES_tradnl" altLang="en-US" sz="2400" dirty="0"/>
              <a:t>Co. </a:t>
            </a:r>
          </a:p>
          <a:p>
            <a:pPr algn="just">
              <a:lnSpc>
                <a:spcPct val="90000"/>
              </a:lnSpc>
            </a:pPr>
            <a:endParaRPr lang="es-ES_tradnl" altLang="en-US" sz="2400" dirty="0"/>
          </a:p>
          <a:p>
            <a:pPr algn="just">
              <a:lnSpc>
                <a:spcPct val="90000"/>
              </a:lnSpc>
              <a:buFontTx/>
              <a:buNone/>
            </a:pPr>
            <a:r>
              <a:rPr lang="es-ES_tradnl" altLang="en-US" sz="2800" dirty="0"/>
              <a:t> </a:t>
            </a:r>
          </a:p>
        </p:txBody>
      </p:sp>
      <p:sp>
        <p:nvSpPr>
          <p:cNvPr id="3" name="Slide Number Placeholder 2"/>
          <p:cNvSpPr>
            <a:spLocks noGrp="1"/>
          </p:cNvSpPr>
          <p:nvPr>
            <p:ph type="sldNum" sz="quarter" idx="12"/>
          </p:nvPr>
        </p:nvSpPr>
        <p:spPr/>
        <p:txBody>
          <a:bodyPr/>
          <a:lstStyle/>
          <a:p>
            <a:fld id="{8F25D2BF-40DD-4153-8CA3-FA72C0D116DE}" type="slidenum">
              <a:rPr lang="en-US" smtClean="0"/>
              <a:pPr/>
              <a:t>7</a:t>
            </a:fld>
            <a:endParaRPr lang="en-US" dirty="0"/>
          </a:p>
        </p:txBody>
      </p:sp>
    </p:spTree>
    <p:extLst>
      <p:ext uri="{BB962C8B-B14F-4D97-AF65-F5344CB8AC3E}">
        <p14:creationId xmlns:p14="http://schemas.microsoft.com/office/powerpoint/2010/main" val="235902511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z="2800" dirty="0" err="1"/>
              <a:t>Prueba</a:t>
            </a:r>
            <a:r>
              <a:rPr lang="pt-BR" sz="2800" dirty="0"/>
              <a:t> de </a:t>
            </a:r>
            <a:r>
              <a:rPr lang="pt-BR" sz="2800" dirty="0" err="1"/>
              <a:t>aptitud</a:t>
            </a:r>
            <a:r>
              <a:rPr lang="pt-BR" sz="2800" dirty="0"/>
              <a:t> (</a:t>
            </a:r>
            <a:r>
              <a:rPr lang="pt-BR" sz="2800" i="1" dirty="0" err="1"/>
              <a:t>type</a:t>
            </a:r>
            <a:r>
              <a:rPr lang="pt-BR" sz="2800" i="1" dirty="0"/>
              <a:t> </a:t>
            </a:r>
            <a:r>
              <a:rPr lang="pt-BR" sz="2800" i="1" dirty="0" err="1"/>
              <a:t>test</a:t>
            </a:r>
            <a:r>
              <a:rPr lang="pt-BR" sz="2800" dirty="0"/>
              <a:t>)</a:t>
            </a:r>
            <a:endParaRPr lang="en-US" altLang="en-US" sz="2800" dirty="0"/>
          </a:p>
        </p:txBody>
      </p:sp>
      <p:sp>
        <p:nvSpPr>
          <p:cNvPr id="4" name="Content Placeholder 3"/>
          <p:cNvSpPr>
            <a:spLocks noGrp="1"/>
          </p:cNvSpPr>
          <p:nvPr>
            <p:ph idx="1"/>
          </p:nvPr>
        </p:nvSpPr>
        <p:spPr>
          <a:xfrm>
            <a:off x="251520" y="1628800"/>
            <a:ext cx="8593137" cy="3024336"/>
          </a:xfrm>
        </p:spPr>
        <p:txBody>
          <a:bodyPr/>
          <a:lstStyle/>
          <a:p>
            <a:pPr algn="just">
              <a:lnSpc>
                <a:spcPct val="80000"/>
              </a:lnSpc>
            </a:pPr>
            <a:endParaRPr lang="en-GB" altLang="en-US" sz="2400" dirty="0"/>
          </a:p>
          <a:p>
            <a:pPr algn="just">
              <a:lnSpc>
                <a:spcPct val="80000"/>
              </a:lnSpc>
            </a:pPr>
            <a:r>
              <a:rPr lang="es-ES" sz="2400" dirty="0"/>
              <a:t>La respuesta del equipo debe ser probada en presencia de fuentes </a:t>
            </a:r>
            <a:r>
              <a:rPr lang="es-ES" sz="2400" baseline="30000" dirty="0"/>
              <a:t>241</a:t>
            </a:r>
            <a:r>
              <a:rPr lang="es-ES" sz="2400" dirty="0"/>
              <a:t>Am-Be y </a:t>
            </a:r>
            <a:r>
              <a:rPr lang="es-ES" sz="2400" baseline="30000" dirty="0"/>
              <a:t>137</a:t>
            </a:r>
            <a:r>
              <a:rPr lang="es-ES" sz="2400" dirty="0"/>
              <a:t>Cs simultáneamente.</a:t>
            </a:r>
          </a:p>
          <a:p>
            <a:pPr algn="just">
              <a:lnSpc>
                <a:spcPct val="80000"/>
              </a:lnSpc>
            </a:pPr>
            <a:endParaRPr lang="en-GB" sz="2400" dirty="0"/>
          </a:p>
          <a:p>
            <a:pPr algn="just">
              <a:lnSpc>
                <a:spcPct val="80000"/>
              </a:lnSpc>
            </a:pPr>
            <a:r>
              <a:rPr lang="es-ES" sz="2400" dirty="0"/>
              <a:t>Las mediciones de la tasa de dosis de neutrones no deben aumentar 10% en la presencia de una alta tasa de dosis gamma.</a:t>
            </a:r>
            <a:endParaRPr lang="en-GB" altLang="en-US" sz="2400" dirty="0"/>
          </a:p>
          <a:p>
            <a:pPr algn="just">
              <a:lnSpc>
                <a:spcPct val="80000"/>
              </a:lnSpc>
            </a:pPr>
            <a:endParaRPr lang="en-GB" altLang="en-US" sz="2800" dirty="0"/>
          </a:p>
          <a:p>
            <a:pPr algn="just">
              <a:lnSpc>
                <a:spcPct val="80000"/>
              </a:lnSpc>
            </a:pPr>
            <a:endParaRPr lang="en-GB" altLang="en-US" sz="2400" dirty="0"/>
          </a:p>
          <a:p>
            <a:pPr marL="0" indent="0">
              <a:buNone/>
            </a:pPr>
            <a:endParaRPr lang="en-US" altLang="pt-BR" sz="2400" dirty="0"/>
          </a:p>
          <a:p>
            <a:endParaRPr lang="en-US" altLang="pt-BR" sz="2400" dirty="0"/>
          </a:p>
          <a:p>
            <a:endParaRPr lang="en-GB"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70</a:t>
            </a:fld>
            <a:endParaRPr lang="en-US"/>
          </a:p>
        </p:txBody>
      </p:sp>
    </p:spTree>
    <p:extLst>
      <p:ext uri="{BB962C8B-B14F-4D97-AF65-F5344CB8AC3E}">
        <p14:creationId xmlns:p14="http://schemas.microsoft.com/office/powerpoint/2010/main" val="76489040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pt-BR" sz="2800" dirty="0" err="1"/>
              <a:t>Pruebas</a:t>
            </a:r>
            <a:r>
              <a:rPr lang="pt-BR" sz="2800" dirty="0"/>
              <a:t> de funcionamento</a:t>
            </a:r>
            <a:endParaRPr lang="en-GB" sz="2800" dirty="0"/>
          </a:p>
        </p:txBody>
      </p:sp>
      <p:sp>
        <p:nvSpPr>
          <p:cNvPr id="3" name="Content Placeholder 2"/>
          <p:cNvSpPr>
            <a:spLocks noGrp="1"/>
          </p:cNvSpPr>
          <p:nvPr>
            <p:ph idx="1"/>
          </p:nvPr>
        </p:nvSpPr>
        <p:spPr>
          <a:xfrm>
            <a:off x="539552" y="1988840"/>
            <a:ext cx="8208912" cy="3168352"/>
          </a:xfrm>
        </p:spPr>
        <p:txBody>
          <a:bodyPr/>
          <a:lstStyle/>
          <a:p>
            <a:pPr algn="just"/>
            <a:endParaRPr lang="en-GB" sz="2400" dirty="0"/>
          </a:p>
          <a:p>
            <a:pPr algn="just"/>
            <a:r>
              <a:rPr lang="es-ES" sz="2400" dirty="0"/>
              <a:t>La prueba incluye: </a:t>
            </a:r>
            <a:r>
              <a:rPr lang="es-ES" sz="2400" dirty="0" smtClean="0"/>
              <a:t>la </a:t>
            </a:r>
            <a:r>
              <a:rPr lang="es-ES" sz="2400" dirty="0"/>
              <a:t>batería, la indicación de fondo, el ajuste de cero y la respuesta a una fuente de p. ej., </a:t>
            </a:r>
            <a:r>
              <a:rPr lang="es-ES" sz="2400" baseline="30000" dirty="0"/>
              <a:t>252</a:t>
            </a:r>
            <a:r>
              <a:rPr lang="es-ES" sz="2400" dirty="0"/>
              <a:t>Cf o </a:t>
            </a:r>
            <a:r>
              <a:rPr lang="es-ES" sz="2400" baseline="30000" dirty="0"/>
              <a:t>241</a:t>
            </a:r>
            <a:r>
              <a:rPr lang="es-ES" sz="2400" dirty="0"/>
              <a:t>Am-Be. </a:t>
            </a:r>
            <a:endParaRPr lang="en-US" altLang="en-US" sz="2800" u="sng" dirty="0"/>
          </a:p>
          <a:p>
            <a:pPr marL="0" indent="0">
              <a:buNone/>
            </a:pPr>
            <a:endParaRPr lang="en-US" altLang="pt-BR" sz="2400" dirty="0"/>
          </a:p>
          <a:p>
            <a:endParaRPr lang="en-GB"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71</a:t>
            </a:fld>
            <a:endParaRPr lang="en-US"/>
          </a:p>
        </p:txBody>
      </p:sp>
    </p:spTree>
    <p:extLst>
      <p:ext uri="{BB962C8B-B14F-4D97-AF65-F5344CB8AC3E}">
        <p14:creationId xmlns:p14="http://schemas.microsoft.com/office/powerpoint/2010/main" val="114023271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9" name="Rectangle 1027"/>
          <p:cNvSpPr>
            <a:spLocks noGrp="1" noChangeArrowheads="1"/>
          </p:cNvSpPr>
          <p:nvPr>
            <p:ph type="body" idx="1"/>
          </p:nvPr>
        </p:nvSpPr>
        <p:spPr>
          <a:xfrm>
            <a:off x="304800" y="1219200"/>
            <a:ext cx="8604250" cy="4775200"/>
          </a:xfrm>
        </p:spPr>
        <p:txBody>
          <a:bodyPr/>
          <a:lstStyle/>
          <a:p>
            <a:pPr algn="ctr">
              <a:buFontTx/>
              <a:buNone/>
            </a:pPr>
            <a:endParaRPr lang="en-GB" altLang="en-US" sz="3600" dirty="0"/>
          </a:p>
          <a:p>
            <a:pPr algn="ctr">
              <a:buFontTx/>
              <a:buNone/>
            </a:pPr>
            <a:endParaRPr lang="en-GB" altLang="en-US" sz="3600" dirty="0"/>
          </a:p>
          <a:p>
            <a:pPr algn="ctr">
              <a:buFontTx/>
              <a:buNone/>
            </a:pPr>
            <a:endParaRPr lang="en-GB" altLang="en-US" sz="3600" dirty="0"/>
          </a:p>
          <a:p>
            <a:pPr marL="0" indent="0" algn="ctr">
              <a:buNone/>
            </a:pPr>
            <a:r>
              <a:rPr lang="pt-BR" sz="3600" dirty="0" err="1"/>
              <a:t>Análisis</a:t>
            </a:r>
            <a:r>
              <a:rPr lang="pt-BR" sz="3600" dirty="0"/>
              <a:t> de </a:t>
            </a:r>
            <a:r>
              <a:rPr lang="pt-BR" sz="3600" dirty="0" err="1"/>
              <a:t>los</a:t>
            </a:r>
            <a:r>
              <a:rPr lang="pt-BR" sz="3600" dirty="0"/>
              <a:t> resultados</a:t>
            </a:r>
          </a:p>
        </p:txBody>
      </p:sp>
      <p:sp>
        <p:nvSpPr>
          <p:cNvPr id="3" name="Slide Number Placeholder 2"/>
          <p:cNvSpPr>
            <a:spLocks noGrp="1"/>
          </p:cNvSpPr>
          <p:nvPr>
            <p:ph type="sldNum" sz="quarter" idx="12"/>
          </p:nvPr>
        </p:nvSpPr>
        <p:spPr/>
        <p:txBody>
          <a:bodyPr/>
          <a:lstStyle/>
          <a:p>
            <a:fld id="{8F25D2BF-40DD-4153-8CA3-FA72C0D116DE}" type="slidenum">
              <a:rPr lang="en-US" smtClean="0"/>
              <a:pPr/>
              <a:t>72</a:t>
            </a:fld>
            <a:endParaRPr lang="en-US"/>
          </a:p>
        </p:txBody>
      </p:sp>
    </p:spTree>
    <p:extLst>
      <p:ext uri="{BB962C8B-B14F-4D97-AF65-F5344CB8AC3E}">
        <p14:creationId xmlns:p14="http://schemas.microsoft.com/office/powerpoint/2010/main" val="174024706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smtClean="0"/>
              <a:t>Interpretación</a:t>
            </a:r>
            <a:endParaRPr lang="en-US" sz="2800" dirty="0"/>
          </a:p>
        </p:txBody>
      </p:sp>
      <p:sp>
        <p:nvSpPr>
          <p:cNvPr id="3" name="Content Placeholder 2"/>
          <p:cNvSpPr>
            <a:spLocks noGrp="1"/>
          </p:cNvSpPr>
          <p:nvPr>
            <p:ph idx="1"/>
          </p:nvPr>
        </p:nvSpPr>
        <p:spPr>
          <a:xfrm>
            <a:off x="395536" y="1772816"/>
            <a:ext cx="8496944" cy="3744416"/>
          </a:xfrm>
        </p:spPr>
        <p:txBody>
          <a:bodyPr/>
          <a:lstStyle/>
          <a:p>
            <a:r>
              <a:rPr lang="es-ES" sz="2400" dirty="0"/>
              <a:t>Los equipos tienden a sobrestimar la tasa </a:t>
            </a:r>
            <a:r>
              <a:rPr lang="es-ES" sz="2400" dirty="0" smtClean="0"/>
              <a:t>de dosis de </a:t>
            </a:r>
            <a:r>
              <a:rPr lang="es-ES" sz="2400" dirty="0"/>
              <a:t>neutrones de energía intermedia. Se debe decidir si un factor de corrección (reducción) es apropiado (o no). </a:t>
            </a:r>
            <a:br>
              <a:rPr lang="es-ES" sz="2400" dirty="0"/>
            </a:br>
            <a:endParaRPr lang="en-US" sz="2400" dirty="0"/>
          </a:p>
          <a:p>
            <a:pPr algn="just"/>
            <a:r>
              <a:rPr lang="es-ES" sz="2400" dirty="0"/>
              <a:t>La principal contribución a las incertidumbres es el desconocimiento del espectro energético.</a:t>
            </a:r>
          </a:p>
          <a:p>
            <a:pPr algn="just"/>
            <a:endParaRPr lang="en-US" sz="2400" dirty="0"/>
          </a:p>
          <a:p>
            <a:pPr algn="just"/>
            <a:r>
              <a:rPr lang="es-ES" sz="2400" dirty="0"/>
              <a:t>Para tasas de dosis bajas, hasta unos pocos μSv/h, la incertidumbre estadística </a:t>
            </a:r>
            <a:r>
              <a:rPr lang="es-ES" sz="2400" dirty="0" smtClean="0"/>
              <a:t>es </a:t>
            </a:r>
            <a:r>
              <a:rPr lang="es-ES" sz="2400" dirty="0"/>
              <a:t>grande.</a:t>
            </a:r>
            <a:endParaRPr lang="en-US" sz="2400"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73</a:t>
            </a:fld>
            <a:endParaRPr lang="en-US"/>
          </a:p>
        </p:txBody>
      </p:sp>
    </p:spTree>
    <p:extLst>
      <p:ext uri="{BB962C8B-B14F-4D97-AF65-F5344CB8AC3E}">
        <p14:creationId xmlns:p14="http://schemas.microsoft.com/office/powerpoint/2010/main" val="2533940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62" name="Rectangle 2"/>
          <p:cNvSpPr>
            <a:spLocks noGrp="1" noChangeArrowheads="1"/>
          </p:cNvSpPr>
          <p:nvPr>
            <p:ph type="title"/>
          </p:nvPr>
        </p:nvSpPr>
        <p:spPr/>
        <p:txBody>
          <a:bodyPr/>
          <a:lstStyle/>
          <a:p>
            <a:r>
              <a:rPr lang="pt-BR" sz="2800" dirty="0"/>
              <a:t>Elaborando </a:t>
            </a:r>
            <a:r>
              <a:rPr lang="pt-BR" sz="2800" dirty="0" err="1"/>
              <a:t>el</a:t>
            </a:r>
            <a:r>
              <a:rPr lang="pt-BR" sz="2800" dirty="0"/>
              <a:t> programa</a:t>
            </a:r>
            <a:endParaRPr lang="en-US" altLang="en-US" sz="2800" dirty="0"/>
          </a:p>
        </p:txBody>
      </p:sp>
      <p:sp>
        <p:nvSpPr>
          <p:cNvPr id="808963" name="Rectangle 3"/>
          <p:cNvSpPr>
            <a:spLocks noGrp="1" noChangeArrowheads="1"/>
          </p:cNvSpPr>
          <p:nvPr>
            <p:ph type="body" idx="1"/>
          </p:nvPr>
        </p:nvSpPr>
        <p:spPr>
          <a:xfrm>
            <a:off x="251520" y="1556792"/>
            <a:ext cx="8593137" cy="3240360"/>
          </a:xfrm>
        </p:spPr>
        <p:txBody>
          <a:bodyPr/>
          <a:lstStyle/>
          <a:p>
            <a:pPr algn="just">
              <a:lnSpc>
                <a:spcPct val="90000"/>
              </a:lnSpc>
            </a:pPr>
            <a:endParaRPr lang="es-ES_tradnl" altLang="en-US" sz="2400" dirty="0"/>
          </a:p>
          <a:p>
            <a:pPr algn="just">
              <a:lnSpc>
                <a:spcPct val="90000"/>
              </a:lnSpc>
            </a:pPr>
            <a:r>
              <a:rPr lang="es-ES_tradnl" sz="2400" dirty="0"/>
              <a:t>En hospitales e instituciones académicas se puede encontrar </a:t>
            </a:r>
            <a:r>
              <a:rPr lang="es-ES_tradnl" altLang="en-US" sz="2400" baseline="30000" dirty="0"/>
              <a:t>32</a:t>
            </a:r>
            <a:r>
              <a:rPr lang="es-ES_tradnl" altLang="en-US" sz="2400" dirty="0"/>
              <a:t>P, </a:t>
            </a:r>
            <a:r>
              <a:rPr lang="es-ES_tradnl" altLang="en-US" sz="2400" baseline="30000" dirty="0"/>
              <a:t>90</a:t>
            </a:r>
            <a:r>
              <a:rPr lang="es-ES_tradnl" altLang="en-US" sz="2400" dirty="0"/>
              <a:t>Y y </a:t>
            </a:r>
            <a:r>
              <a:rPr lang="es-ES_tradnl" altLang="en-US" sz="2400" baseline="30000" dirty="0"/>
              <a:t>35</a:t>
            </a:r>
            <a:r>
              <a:rPr lang="es-ES_tradnl" altLang="en-US" sz="2400" dirty="0"/>
              <a:t>S.</a:t>
            </a:r>
          </a:p>
          <a:p>
            <a:pPr marL="457200" lvl="1" indent="0" algn="just">
              <a:lnSpc>
                <a:spcPct val="90000"/>
              </a:lnSpc>
              <a:buNone/>
            </a:pPr>
            <a:endParaRPr lang="es-ES_tradnl" altLang="en-US" sz="2400" dirty="0"/>
          </a:p>
          <a:p>
            <a:pPr algn="just">
              <a:lnSpc>
                <a:spcPct val="90000"/>
              </a:lnSpc>
            </a:pPr>
            <a:r>
              <a:rPr lang="es-ES_tradnl" sz="2400" dirty="0"/>
              <a:t>Las fuentes radiactivas de emisión beta y la contaminación superficial con emisores beta pueden causar un importante riesgo de radiación externa, especialmente para la piel y el cristalino.</a:t>
            </a:r>
            <a:endParaRPr lang="es-ES_tradnl" altLang="en-US" sz="2400" dirty="0"/>
          </a:p>
          <a:p>
            <a:pPr algn="just">
              <a:lnSpc>
                <a:spcPct val="90000"/>
              </a:lnSpc>
              <a:buFontTx/>
              <a:buNone/>
            </a:pPr>
            <a:r>
              <a:rPr lang="es-ES_tradnl" altLang="en-US" sz="2800" dirty="0"/>
              <a:t> </a:t>
            </a:r>
          </a:p>
        </p:txBody>
      </p:sp>
      <p:sp>
        <p:nvSpPr>
          <p:cNvPr id="3" name="Slide Number Placeholder 2"/>
          <p:cNvSpPr>
            <a:spLocks noGrp="1"/>
          </p:cNvSpPr>
          <p:nvPr>
            <p:ph type="sldNum" sz="quarter" idx="12"/>
          </p:nvPr>
        </p:nvSpPr>
        <p:spPr/>
        <p:txBody>
          <a:bodyPr/>
          <a:lstStyle/>
          <a:p>
            <a:fld id="{8F25D2BF-40DD-4153-8CA3-FA72C0D116DE}" type="slidenum">
              <a:rPr lang="en-US" smtClean="0"/>
              <a:pPr/>
              <a:t>8</a:t>
            </a:fld>
            <a:endParaRPr lang="en-US" dirty="0"/>
          </a:p>
        </p:txBody>
      </p:sp>
    </p:spTree>
    <p:extLst>
      <p:ext uri="{BB962C8B-B14F-4D97-AF65-F5344CB8AC3E}">
        <p14:creationId xmlns:p14="http://schemas.microsoft.com/office/powerpoint/2010/main" val="728442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6659" name="Rectangle 1027"/>
          <p:cNvSpPr>
            <a:spLocks noGrp="1" noChangeArrowheads="1"/>
          </p:cNvSpPr>
          <p:nvPr>
            <p:ph type="body" idx="1"/>
          </p:nvPr>
        </p:nvSpPr>
        <p:spPr>
          <a:xfrm>
            <a:off x="228600" y="1219200"/>
            <a:ext cx="8604250" cy="4775200"/>
          </a:xfrm>
        </p:spPr>
        <p:txBody>
          <a:bodyPr/>
          <a:lstStyle/>
          <a:p>
            <a:pPr algn="ctr">
              <a:buFontTx/>
              <a:buNone/>
            </a:pPr>
            <a:endParaRPr lang="en-GB" altLang="en-US" sz="3600" dirty="0"/>
          </a:p>
          <a:p>
            <a:pPr algn="ctr">
              <a:buFontTx/>
              <a:buNone/>
            </a:pPr>
            <a:endParaRPr lang="en-GB" altLang="en-US" sz="3600" dirty="0"/>
          </a:p>
          <a:p>
            <a:pPr algn="ctr">
              <a:buFontTx/>
              <a:buNone/>
            </a:pPr>
            <a:endParaRPr lang="en-GB" altLang="en-US" sz="3600" dirty="0"/>
          </a:p>
          <a:p>
            <a:pPr algn="ctr">
              <a:buFontTx/>
              <a:buNone/>
            </a:pPr>
            <a:r>
              <a:rPr lang="es-ES_tradnl" altLang="en-US" sz="3600" dirty="0"/>
              <a:t>La técnica</a:t>
            </a:r>
          </a:p>
        </p:txBody>
      </p:sp>
      <p:sp>
        <p:nvSpPr>
          <p:cNvPr id="3" name="Slide Number Placeholder 2"/>
          <p:cNvSpPr>
            <a:spLocks noGrp="1"/>
          </p:cNvSpPr>
          <p:nvPr>
            <p:ph type="sldNum" sz="quarter" idx="12"/>
          </p:nvPr>
        </p:nvSpPr>
        <p:spPr/>
        <p:txBody>
          <a:bodyPr/>
          <a:lstStyle/>
          <a:p>
            <a:fld id="{8F25D2BF-40DD-4153-8CA3-FA72C0D116DE}" type="slidenum">
              <a:rPr lang="en-US" smtClean="0"/>
              <a:pPr/>
              <a:t>9</a:t>
            </a:fld>
            <a:endParaRPr lang="en-US" dirty="0"/>
          </a:p>
        </p:txBody>
      </p:sp>
    </p:spTree>
    <p:extLst>
      <p:ext uri="{BB962C8B-B14F-4D97-AF65-F5344CB8AC3E}">
        <p14:creationId xmlns:p14="http://schemas.microsoft.com/office/powerpoint/2010/main" val="1851441187"/>
      </p:ext>
    </p:extLst>
  </p:cSld>
  <p:clrMapOvr>
    <a:masterClrMapping/>
  </p:clrMapOvr>
</p:sld>
</file>

<file path=ppt/theme/theme1.xml><?xml version="1.0" encoding="utf-8"?>
<a:theme xmlns:a="http://schemas.openxmlformats.org/drawingml/2006/main" name="IAEA Light">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 Light</Template>
  <TotalTime>13380</TotalTime>
  <Words>4509</Words>
  <Application>Microsoft Office PowerPoint</Application>
  <PresentationFormat>Apresentação na tela (4:3)</PresentationFormat>
  <Paragraphs>699</Paragraphs>
  <Slides>73</Slides>
  <Notes>49</Notes>
  <HiddenSlides>0</HiddenSlides>
  <MMClips>0</MMClips>
  <ScaleCrop>false</ScaleCrop>
  <HeadingPairs>
    <vt:vector size="4" baseType="variant">
      <vt:variant>
        <vt:lpstr>Tema</vt:lpstr>
      </vt:variant>
      <vt:variant>
        <vt:i4>1</vt:i4>
      </vt:variant>
      <vt:variant>
        <vt:lpstr>Títulos de slides</vt:lpstr>
      </vt:variant>
      <vt:variant>
        <vt:i4>73</vt:i4>
      </vt:variant>
    </vt:vector>
  </HeadingPairs>
  <TitlesOfParts>
    <vt:vector size="74" baseType="lpstr">
      <vt:lpstr>IAEA Light</vt:lpstr>
      <vt:lpstr>Apresentação do PowerPoint</vt:lpstr>
      <vt:lpstr>Apresentação do PowerPoint</vt:lpstr>
      <vt:lpstr>Monitorización de la tasa de dosis beta</vt:lpstr>
      <vt:lpstr>Importancia de la exposición beta</vt:lpstr>
      <vt:lpstr>Importancia de la exposición beta</vt:lpstr>
      <vt:lpstr>Monitorización de la tasa de dosis beta</vt:lpstr>
      <vt:lpstr>Elaborando el programa</vt:lpstr>
      <vt:lpstr>Elaborando el programa</vt:lpstr>
      <vt:lpstr>Apresentação do PowerPoint</vt:lpstr>
      <vt:lpstr>La técnica</vt:lpstr>
      <vt:lpstr>La técnica</vt:lpstr>
      <vt:lpstr>Apresentação do PowerPoint</vt:lpstr>
      <vt:lpstr>Características de los equipos</vt:lpstr>
      <vt:lpstr>Características de los equipos</vt:lpstr>
      <vt:lpstr>Características de los equipos</vt:lpstr>
      <vt:lpstr>Características de los equipos</vt:lpstr>
      <vt:lpstr>Características de los equipos</vt:lpstr>
      <vt:lpstr>Apresentação do PowerPoint</vt:lpstr>
      <vt:lpstr>Calibración y pruebas de aptitud </vt:lpstr>
      <vt:lpstr>Apresentação do PowerPoint</vt:lpstr>
      <vt:lpstr>Medición en la práctica</vt:lpstr>
      <vt:lpstr>Medición en la práctica</vt:lpstr>
      <vt:lpstr>Medición en la práctica</vt:lpstr>
      <vt:lpstr>Medición en la práctica</vt:lpstr>
      <vt:lpstr>Apresentação do PowerPoint</vt:lpstr>
      <vt:lpstr>Análisis de los resultados</vt:lpstr>
      <vt:lpstr>Análisis de los resultados</vt:lpstr>
      <vt:lpstr>Análisis de los resultados</vt:lpstr>
      <vt:lpstr> Análisis de los resultados </vt:lpstr>
      <vt:lpstr> Análisis de los resultados </vt:lpstr>
      <vt:lpstr>Análisis de los resultados</vt:lpstr>
      <vt:lpstr>Análisis de los resultados</vt:lpstr>
      <vt:lpstr>El desafío de monitorización de la tasa de dosis beta</vt:lpstr>
      <vt:lpstr>El desafío de monitorización de la tasa de dosis beta</vt:lpstr>
      <vt:lpstr>Consecuentemente....</vt:lpstr>
      <vt:lpstr>Reducción de la exposición beta</vt:lpstr>
      <vt:lpstr>Reducción de la exposición beta</vt:lpstr>
      <vt:lpstr>Apresentação do PowerPoint</vt:lpstr>
      <vt:lpstr>Monitorización de neutrones </vt:lpstr>
      <vt:lpstr>Apresentação do PowerPoint</vt:lpstr>
      <vt:lpstr>Monitorización de neutrones - objetivo</vt:lpstr>
      <vt:lpstr>Campos neutrónicos </vt:lpstr>
      <vt:lpstr>Campos neutrónicos </vt:lpstr>
      <vt:lpstr>Apresentação do PowerPoint</vt:lpstr>
      <vt:lpstr>Elaborando el programa</vt:lpstr>
      <vt:lpstr>Elaborando el programa</vt:lpstr>
      <vt:lpstr>Espectro de neutrones de la fisión de 235U</vt:lpstr>
      <vt:lpstr>Espectro de neutrones de 241Am-Be</vt:lpstr>
      <vt:lpstr>Clasificación de neutrones</vt:lpstr>
      <vt:lpstr>Apresentação do PowerPoint</vt:lpstr>
      <vt:lpstr>Moderación neutrónica</vt:lpstr>
      <vt:lpstr>La técnica</vt:lpstr>
      <vt:lpstr>La técnica</vt:lpstr>
      <vt:lpstr>La técnica</vt:lpstr>
      <vt:lpstr>La técnica</vt:lpstr>
      <vt:lpstr>Apresentação do PowerPoint</vt:lpstr>
      <vt:lpstr>Equipos para la monitorización de neutrones</vt:lpstr>
      <vt:lpstr>  </vt:lpstr>
      <vt:lpstr>Contadores proporcionales </vt:lpstr>
      <vt:lpstr>Otros equipos para la monitorización de neutrones</vt:lpstr>
      <vt:lpstr>Apresentação do PowerPoint</vt:lpstr>
      <vt:lpstr>Medición en la práctica</vt:lpstr>
      <vt:lpstr>Medición en la práctica</vt:lpstr>
      <vt:lpstr>Medición en la práctica</vt:lpstr>
      <vt:lpstr>Medición en la práctica</vt:lpstr>
      <vt:lpstr>Apresentação do PowerPoint</vt:lpstr>
      <vt:lpstr>Calibración</vt:lpstr>
      <vt:lpstr>Calibración</vt:lpstr>
      <vt:lpstr>Prueba de aptitud (type test)</vt:lpstr>
      <vt:lpstr>Prueba de aptitud (type test)</vt:lpstr>
      <vt:lpstr>Pruebas de funcionamento</vt:lpstr>
      <vt:lpstr>Apresentação do PowerPoint</vt:lpstr>
      <vt:lpstr>Interpretación</vt:lpstr>
    </vt:vector>
  </TitlesOfParts>
  <Company>IAEA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Neutron and beta dose rate measurement</dc:title>
  <dc:creator>HOFVANDER, Hans Peter</dc:creator>
  <cp:lastModifiedBy>John G. Hunt</cp:lastModifiedBy>
  <cp:revision>621</cp:revision>
  <cp:lastPrinted>2015-10-14T13:20:46Z</cp:lastPrinted>
  <dcterms:created xsi:type="dcterms:W3CDTF">2015-03-04T12:55:38Z</dcterms:created>
  <dcterms:modified xsi:type="dcterms:W3CDTF">2019-03-28T12:54:47Z</dcterms:modified>
</cp:coreProperties>
</file>