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3"/>
  </p:notesMasterIdLst>
  <p:sldIdLst>
    <p:sldId id="256" r:id="rId2"/>
    <p:sldId id="319" r:id="rId3"/>
    <p:sldId id="305" r:id="rId4"/>
    <p:sldId id="323" r:id="rId5"/>
    <p:sldId id="324" r:id="rId6"/>
    <p:sldId id="308" r:id="rId7"/>
    <p:sldId id="325" r:id="rId8"/>
    <p:sldId id="309" r:id="rId9"/>
    <p:sldId id="310" r:id="rId10"/>
    <p:sldId id="336" r:id="rId11"/>
    <p:sldId id="311" r:id="rId12"/>
    <p:sldId id="312" r:id="rId13"/>
    <p:sldId id="326" r:id="rId14"/>
    <p:sldId id="313" r:id="rId15"/>
    <p:sldId id="327" r:id="rId16"/>
    <p:sldId id="314" r:id="rId17"/>
    <p:sldId id="315" r:id="rId18"/>
    <p:sldId id="328" r:id="rId19"/>
    <p:sldId id="317" r:id="rId20"/>
    <p:sldId id="318" r:id="rId21"/>
    <p:sldId id="329" r:id="rId22"/>
    <p:sldId id="330" r:id="rId23"/>
    <p:sldId id="331" r:id="rId24"/>
    <p:sldId id="332" r:id="rId25"/>
    <p:sldId id="289" r:id="rId26"/>
    <p:sldId id="290" r:id="rId27"/>
    <p:sldId id="333" r:id="rId28"/>
    <p:sldId id="334" r:id="rId29"/>
    <p:sldId id="335" r:id="rId30"/>
    <p:sldId id="301" r:id="rId31"/>
    <p:sldId id="337" r:id="rId3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 initials="p" lastIdx="3" clrIdx="0"/>
  <p:cmAuthor id="1" name="SOM System" initials="SOM" lastIdx="1" clrIdx="1"/>
  <p:cmAuthor id="2" name="KA" initials="KA" lastIdx="8"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F9F0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56" autoAdjust="0"/>
    <p:restoredTop sz="70163" autoAdjust="0"/>
  </p:normalViewPr>
  <p:slideViewPr>
    <p:cSldViewPr>
      <p:cViewPr varScale="1">
        <p:scale>
          <a:sx n="77" d="100"/>
          <a:sy n="77" d="100"/>
        </p:scale>
        <p:origin x="-1494" y="-90"/>
      </p:cViewPr>
      <p:guideLst>
        <p:guide orient="horz" pos="2160"/>
        <p:guide pos="2880"/>
      </p:guideLst>
    </p:cSldViewPr>
  </p:slideViewPr>
  <p:outlineViewPr>
    <p:cViewPr>
      <p:scale>
        <a:sx n="33" d="100"/>
        <a:sy n="33" d="100"/>
      </p:scale>
      <p:origin x="0" y="3324"/>
    </p:cViewPr>
  </p:outlineViewPr>
  <p:notesTextViewPr>
    <p:cViewPr>
      <p:scale>
        <a:sx n="1" d="1"/>
        <a:sy n="1" d="1"/>
      </p:scale>
      <p:origin x="0" y="0"/>
    </p:cViewPr>
  </p:notesTextViewPr>
  <p:notesViewPr>
    <p:cSldViewPr>
      <p:cViewPr varScale="1">
        <p:scale>
          <a:sx n="101" d="100"/>
          <a:sy n="101" d="100"/>
        </p:scale>
        <p:origin x="-352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12B79-B9D6-4BA9-AFFD-81B3613A957A}" type="datetimeFigureOut">
              <a:rPr lang="sv-SE" smtClean="0"/>
              <a:pPr/>
              <a:t>2019-03-13</a:t>
            </a:fld>
            <a:endParaRPr lang="sv-S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3C41F7-58C3-4289-A986-61CE62CB7158}" type="slidenum">
              <a:rPr lang="sv-SE" smtClean="0"/>
              <a:pPr/>
              <a:t>‹nº›</a:t>
            </a:fld>
            <a:endParaRPr lang="sv-SE"/>
          </a:p>
        </p:txBody>
      </p:sp>
    </p:spTree>
    <p:extLst>
      <p:ext uri="{BB962C8B-B14F-4D97-AF65-F5344CB8AC3E}">
        <p14:creationId xmlns:p14="http://schemas.microsoft.com/office/powerpoint/2010/main" val="52819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audio1.spanishdict.com/audio?lang=es&amp;text=si-la-tasa-de-conteo-promedio-es-r-entonces-cualquier-prueba-adicional-resultar%C3%A1-en-una-r-medida-que-probablemente-estar%C3%A1-cerca-pero-no-exactamente-igual-a-r"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D3C41F7-58C3-4289-A986-61CE62CB7158}" type="slidenum">
              <a:rPr lang="sv-SE" smtClean="0"/>
              <a:pPr/>
              <a:t>1</a:t>
            </a:fld>
            <a:endParaRPr lang="sv-SE" dirty="0"/>
          </a:p>
        </p:txBody>
      </p:sp>
    </p:spTree>
    <p:extLst>
      <p:ext uri="{BB962C8B-B14F-4D97-AF65-F5344CB8AC3E}">
        <p14:creationId xmlns:p14="http://schemas.microsoft.com/office/powerpoint/2010/main" val="21574000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Exactitud es el grado de concordancia entre el resultado de la medición y el valor verdadero. (La exactitud es cualitativa, solamente).</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La exactitud y la precisión (número de </a:t>
            </a:r>
            <a:r>
              <a:rPr lang="es-ES_tradnl" sz="1200" b="0" i="0" kern="1200" dirty="0" smtClean="0">
                <a:solidFill>
                  <a:schemeClr val="tx1"/>
                </a:solidFill>
                <a:effectLst/>
                <a:latin typeface="+mn-lt"/>
                <a:ea typeface="+mn-ea"/>
                <a:cs typeface="+mn-cs"/>
              </a:rPr>
              <a:t>cifras </a:t>
            </a:r>
            <a:r>
              <a:rPr lang="es-ES_tradnl" sz="1200" b="0" i="0" kern="1200" dirty="0">
                <a:solidFill>
                  <a:schemeClr val="tx1"/>
                </a:solidFill>
                <a:effectLst/>
                <a:latin typeface="+mn-lt"/>
                <a:ea typeface="+mn-ea"/>
                <a:cs typeface="+mn-cs"/>
              </a:rPr>
              <a:t>significativas) de una medición siempre están limitadas por el grado de refinamiento del aparato utilizado, por la habilidad del observador y por la física básica en el experimento.</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Cuando hacemos experimentos estamos tratando de establecer los mejores valores (valor verdadero) para ciertas cantidades. También debemos dar un rango de valores verdaderos posibles basados en nuestro número limitado de mediciones.</a:t>
            </a:r>
          </a:p>
          <a:p>
            <a:endParaRPr lang="es-ES_tradnl" sz="1200" b="0" i="0" kern="1200" dirty="0">
              <a:solidFill>
                <a:schemeClr val="tx1"/>
              </a:solidFill>
              <a:effectLst/>
              <a:latin typeface="+mn-lt"/>
              <a:ea typeface="+mn-ea"/>
              <a:cs typeface="+mn-cs"/>
            </a:endParaRPr>
          </a:p>
          <a:p>
            <a:endParaRPr lang="es-ES_tradnl" sz="1200" b="0" i="0" kern="1200" dirty="0">
              <a:solidFill>
                <a:schemeClr val="tx1"/>
              </a:solidFill>
              <a:effectLst/>
              <a:latin typeface="+mn-lt"/>
              <a:ea typeface="+mn-ea"/>
              <a:cs typeface="+mn-cs"/>
            </a:endParaRPr>
          </a:p>
          <a:p>
            <a:endParaRPr lang="es-ES_tradnl" sz="1200" b="0" i="0" kern="1200" dirty="0">
              <a:solidFill>
                <a:schemeClr val="tx1"/>
              </a:solidFill>
              <a:effectLst/>
              <a:latin typeface="+mn-lt"/>
              <a:ea typeface="+mn-ea"/>
              <a:cs typeface="+mn-cs"/>
            </a:endParaRPr>
          </a:p>
          <a:p>
            <a:endParaRPr lang="es-ES_tradnl" dirty="0"/>
          </a:p>
        </p:txBody>
      </p:sp>
      <p:sp>
        <p:nvSpPr>
          <p:cNvPr id="4" name="Espaço Reservado para Número de Slide 3"/>
          <p:cNvSpPr>
            <a:spLocks noGrp="1"/>
          </p:cNvSpPr>
          <p:nvPr>
            <p:ph type="sldNum" sz="quarter" idx="10"/>
          </p:nvPr>
        </p:nvSpPr>
        <p:spPr/>
        <p:txBody>
          <a:bodyPr/>
          <a:lstStyle/>
          <a:p>
            <a:fld id="{FD3C41F7-58C3-4289-A986-61CE62CB7158}" type="slidenum">
              <a:rPr lang="sv-SE" smtClean="0"/>
              <a:pPr/>
              <a:t>10</a:t>
            </a:fld>
            <a:endParaRPr lang="sv-SE"/>
          </a:p>
        </p:txBody>
      </p:sp>
    </p:spTree>
    <p:extLst>
      <p:ext uri="{BB962C8B-B14F-4D97-AF65-F5344CB8AC3E}">
        <p14:creationId xmlns:p14="http://schemas.microsoft.com/office/powerpoint/2010/main" val="19893449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a:solidFill>
                  <a:schemeClr val="tx1"/>
                </a:solidFill>
                <a:effectLst/>
                <a:latin typeface="+mn-lt"/>
                <a:ea typeface="+mn-ea"/>
                <a:cs typeface="+mn-cs"/>
              </a:rPr>
              <a:t>Cuando se mide la tasa de conteo cerca de una fuente radiactiva, el contador G-M mide tasa de dosis total debido a la fuente y radiación de fondo. ¿Cómo se elimina el fondo de la tasa de dosis medida para obtener la tasa de dosis neta, y cómo afecta esto su incertidumbre?</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Esta pregunta es particularmente importante si usted cree que está cerca de una fuente de actividad baja, una fuente que aumenta la tasa de dosis en su ubicación sólo ligeramente por encima del fondo. ¿Cómo decide si la fuente está realmente presente?</a:t>
            </a:r>
          </a:p>
          <a:p>
            <a:endParaRPr lang="en-GB" dirty="0"/>
          </a:p>
          <a:p>
            <a:r>
              <a:rPr lang="es-ES_tradnl" sz="1200" b="0" i="0" kern="1200" dirty="0">
                <a:solidFill>
                  <a:schemeClr val="tx1"/>
                </a:solidFill>
                <a:effectLst/>
                <a:latin typeface="+mn-lt"/>
                <a:ea typeface="+mn-ea"/>
                <a:cs typeface="+mn-cs"/>
              </a:rPr>
              <a:t>Ejemplo: un contador G-M se coloca cerca de una fuente sospechosa de radiactividad y registra 58 recuentos en 30 s. El origen se elimina y el recuento de fondo se encuentra en 48 recuentos en 30 s. ¿Podemos estar seguros de que la fuente es verdaderamente radiactiva?</a:t>
            </a:r>
            <a:endParaRPr lang="en-GB" dirty="0"/>
          </a:p>
        </p:txBody>
      </p:sp>
      <p:sp>
        <p:nvSpPr>
          <p:cNvPr id="4" name="Slide Number Placeholder 3"/>
          <p:cNvSpPr>
            <a:spLocks noGrp="1"/>
          </p:cNvSpPr>
          <p:nvPr>
            <p:ph type="sldNum" sz="quarter" idx="10"/>
          </p:nvPr>
        </p:nvSpPr>
        <p:spPr/>
        <p:txBody>
          <a:bodyPr/>
          <a:lstStyle/>
          <a:p>
            <a:fld id="{FD3C41F7-58C3-4289-A986-61CE62CB7158}" type="slidenum">
              <a:rPr lang="sv-SE" smtClean="0"/>
              <a:pPr/>
              <a:t>11</a:t>
            </a:fld>
            <a:endParaRPr lang="sv-SE"/>
          </a:p>
        </p:txBody>
      </p:sp>
    </p:spTree>
    <p:extLst>
      <p:ext uri="{BB962C8B-B14F-4D97-AF65-F5344CB8AC3E}">
        <p14:creationId xmlns:p14="http://schemas.microsoft.com/office/powerpoint/2010/main" val="34773900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dirty="0"/>
              <a:t>En estadística, </a:t>
            </a:r>
            <a:r>
              <a:rPr lang="es-ES_tradnl" b="0" dirty="0"/>
              <a:t>la desviación estándar (también representada por la letra griega minúscula sigma σ o la letra latina s, así como por las siglas SD -de “standard </a:t>
            </a:r>
            <a:r>
              <a:rPr lang="es-ES_tradnl" b="0" dirty="0" err="1"/>
              <a:t>deviation</a:t>
            </a:r>
            <a:r>
              <a:rPr lang="es-ES_tradnl" b="0" dirty="0"/>
              <a:t>” - en algunos textos traducidos del inglés) es una medida que se usa para cuantificar la variación o dispersión de un conjunto de datos numéricos.</a:t>
            </a:r>
          </a:p>
          <a:p>
            <a:endParaRPr lang="es-ES_tradnl" b="0" dirty="0"/>
          </a:p>
          <a:p>
            <a:r>
              <a:rPr lang="es-ES_tradnl" b="0" dirty="0"/>
              <a:t>Una desviación estándar baja indica que la mayor parte de los datos de una muestra tienden a estar agrupados cerca de su media aritmética (también denominada el valor esperado), mientras que una desviación estándar alta indica que los datos se extienden sobre un rango de valores más amplio.</a:t>
            </a:r>
          </a:p>
          <a:p>
            <a:endParaRPr lang="es-ES_tradnl" b="0" dirty="0"/>
          </a:p>
          <a:p>
            <a:r>
              <a:rPr lang="es-ES_tradnl" sz="1200" b="0" i="0" kern="1200" dirty="0">
                <a:solidFill>
                  <a:schemeClr val="tx1"/>
                </a:solidFill>
                <a:effectLst/>
                <a:latin typeface="+mn-lt"/>
                <a:ea typeface="+mn-ea"/>
                <a:cs typeface="+mn-cs"/>
              </a:rPr>
              <a:t>Matemáticamente, en una distribución normal, la desviación </a:t>
            </a:r>
            <a:r>
              <a:rPr lang="es-ES_tradnl" b="0" dirty="0"/>
              <a:t>estándar</a:t>
            </a:r>
            <a:r>
              <a:rPr lang="es-ES_tradnl" sz="1200" b="0" i="0" kern="1200" dirty="0">
                <a:solidFill>
                  <a:schemeClr val="tx1"/>
                </a:solidFill>
                <a:effectLst/>
                <a:latin typeface="+mn-lt"/>
                <a:ea typeface="+mn-ea"/>
                <a:cs typeface="+mn-cs"/>
              </a:rPr>
              <a:t> es la raíz cuadrada de la varianza. Un término más preciso que la varianza es la desviación </a:t>
            </a:r>
            <a:r>
              <a:rPr lang="es-ES_tradnl" b="0" dirty="0"/>
              <a:t>estándar</a:t>
            </a:r>
            <a:r>
              <a:rPr lang="es-ES_tradnl" sz="1200" b="0" i="0" kern="1200" dirty="0">
                <a:solidFill>
                  <a:schemeClr val="tx1"/>
                </a:solidFill>
                <a:effectLst/>
                <a:latin typeface="+mn-lt"/>
                <a:ea typeface="+mn-ea"/>
                <a:cs typeface="+mn-cs"/>
              </a:rPr>
              <a:t>, representada por σ.</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Para la distribución gaussiana:</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68,2% dos recuentos observados estarán dentro de ± 1 desviaciones </a:t>
            </a:r>
            <a:r>
              <a:rPr lang="es-ES_tradnl" b="0" dirty="0"/>
              <a:t>estándar</a:t>
            </a:r>
            <a:r>
              <a:rPr lang="es-ES_tradnl" sz="1200" b="0" i="0" kern="1200" dirty="0">
                <a:solidFill>
                  <a:schemeClr val="tx1"/>
                </a:solidFill>
                <a:effectLst/>
                <a:latin typeface="+mn-lt"/>
                <a:ea typeface="+mn-ea"/>
                <a:cs typeface="+mn-cs"/>
              </a:rPr>
              <a:t> de la media.</a:t>
            </a: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95,4% dos recuentos observados estarán dentro de ± 2 desviaciones </a:t>
            </a:r>
            <a:r>
              <a:rPr lang="es-ES_tradnl" b="0" dirty="0"/>
              <a:t>estándar </a:t>
            </a:r>
            <a:r>
              <a:rPr lang="es-ES_tradnl" sz="1200" b="0" i="0" kern="1200" dirty="0">
                <a:solidFill>
                  <a:schemeClr val="tx1"/>
                </a:solidFill>
                <a:effectLst/>
                <a:latin typeface="+mn-lt"/>
                <a:ea typeface="+mn-ea"/>
                <a:cs typeface="+mn-cs"/>
              </a:rPr>
              <a:t>de la media.</a:t>
            </a: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99,97% dos recuentos observados estarán dentro de ± 3 desviaciones </a:t>
            </a:r>
            <a:r>
              <a:rPr lang="es-ES_tradnl" b="0" dirty="0"/>
              <a:t>estándar </a:t>
            </a:r>
            <a:r>
              <a:rPr lang="es-ES_tradnl" sz="1200" b="0" i="0" kern="1200" dirty="0">
                <a:solidFill>
                  <a:schemeClr val="tx1"/>
                </a:solidFill>
                <a:effectLst/>
                <a:latin typeface="+mn-lt"/>
                <a:ea typeface="+mn-ea"/>
                <a:cs typeface="+mn-cs"/>
              </a:rPr>
              <a:t>de la media.</a:t>
            </a:r>
          </a:p>
          <a:p>
            <a:endParaRPr lang="es-ES_tradnl" dirty="0"/>
          </a:p>
          <a:p>
            <a:endParaRPr lang="es-ES_tradnl" dirty="0"/>
          </a:p>
          <a:p>
            <a:endParaRPr lang="es-ES_tradnl" dirty="0"/>
          </a:p>
        </p:txBody>
      </p:sp>
      <p:sp>
        <p:nvSpPr>
          <p:cNvPr id="4" name="Espaço Reservado para Número de Slide 3"/>
          <p:cNvSpPr>
            <a:spLocks noGrp="1"/>
          </p:cNvSpPr>
          <p:nvPr>
            <p:ph type="sldNum" sz="quarter" idx="10"/>
          </p:nvPr>
        </p:nvSpPr>
        <p:spPr/>
        <p:txBody>
          <a:bodyPr/>
          <a:lstStyle/>
          <a:p>
            <a:fld id="{FD3C41F7-58C3-4289-A986-61CE62CB7158}" type="slidenum">
              <a:rPr lang="sv-SE" smtClean="0"/>
              <a:pPr/>
              <a:t>12</a:t>
            </a:fld>
            <a:endParaRPr lang="sv-SE"/>
          </a:p>
        </p:txBody>
      </p:sp>
    </p:spTree>
    <p:extLst>
      <p:ext uri="{BB962C8B-B14F-4D97-AF65-F5344CB8AC3E}">
        <p14:creationId xmlns:p14="http://schemas.microsoft.com/office/powerpoint/2010/main" val="3253117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1" i="0" kern="1200" dirty="0">
                <a:solidFill>
                  <a:schemeClr val="tx1"/>
                </a:solidFill>
                <a:effectLst/>
                <a:latin typeface="+mn-lt"/>
                <a:ea typeface="+mn-ea"/>
                <a:cs typeface="+mn-cs"/>
              </a:rPr>
              <a:t>Auto-absorción: </a:t>
            </a:r>
            <a:r>
              <a:rPr lang="es-ES_tradnl" sz="1200" b="0" i="0" kern="1200" dirty="0">
                <a:solidFill>
                  <a:schemeClr val="tx1"/>
                </a:solidFill>
                <a:effectLst/>
                <a:latin typeface="+mn-lt"/>
                <a:ea typeface="+mn-ea"/>
                <a:cs typeface="+mn-cs"/>
              </a:rPr>
              <a:t>cuando una muestra tiene una gran cantidad de material en la superficie, se podría introducir un error de cuenta debido a auto-absorción. Es la absorción de la radiación emitida por el material de la muestra.</a:t>
            </a:r>
          </a:p>
          <a:p>
            <a:endParaRPr lang="es-ES_tradnl"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1" dirty="0"/>
              <a:t>Tiempo muerto: </a:t>
            </a:r>
            <a:r>
              <a:rPr lang="es-ES_tradnl" sz="1200" b="0" i="0" kern="1200" dirty="0">
                <a:solidFill>
                  <a:schemeClr val="tx1"/>
                </a:solidFill>
                <a:effectLst/>
                <a:latin typeface="+mn-lt"/>
                <a:ea typeface="+mn-ea"/>
                <a:cs typeface="+mn-cs"/>
              </a:rPr>
              <a:t>Cualquier radiación que penetre en el detector durante el tiempo muerto no se registrará como pulso.</a:t>
            </a:r>
            <a:r>
              <a:rPr lang="es-ES_tradnl" sz="1200" b="0" i="0" kern="1200" baseline="0" dirty="0">
                <a:solidFill>
                  <a:schemeClr val="tx1"/>
                </a:solidFill>
                <a:effectLst/>
                <a:latin typeface="+mn-lt"/>
                <a:ea typeface="+mn-ea"/>
                <a:cs typeface="+mn-cs"/>
              </a:rPr>
              <a:t> P</a:t>
            </a:r>
            <a:r>
              <a:rPr lang="es-ES_tradnl" sz="1200" b="0" i="0" kern="1200" dirty="0">
                <a:solidFill>
                  <a:schemeClr val="tx1"/>
                </a:solidFill>
                <a:effectLst/>
                <a:latin typeface="+mn-lt"/>
                <a:ea typeface="+mn-ea"/>
                <a:cs typeface="+mn-cs"/>
              </a:rPr>
              <a:t>or lo tanto, la información sobre esa interacción de radiación se pierde. A medida que aumenta la actividad de la muestra, se incrementa la cantidad de información perdida durante el tiempo muerto del detector. A medida que aumentan las pérdidas, se introduce un error adicional en la medición.</a:t>
            </a:r>
          </a:p>
          <a:p>
            <a:pPr marL="0" marR="0" indent="0" algn="l" defTabSz="914400" rtl="0" eaLnBrk="1" fontAlgn="auto" latinLnBrk="0" hangingPunct="1">
              <a:lnSpc>
                <a:spcPct val="100000"/>
              </a:lnSpc>
              <a:spcBef>
                <a:spcPts val="0"/>
              </a:spcBef>
              <a:spcAft>
                <a:spcPts val="0"/>
              </a:spcAft>
              <a:buClrTx/>
              <a:buSzTx/>
              <a:buFontTx/>
              <a:buNone/>
              <a:tabLst/>
              <a:defRPr/>
            </a:pPr>
            <a:endParaRPr lang="es-ES_tradnl"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1" i="0" dirty="0" err="1"/>
              <a:t>Geometría</a:t>
            </a:r>
            <a:r>
              <a:rPr lang="en-GB" sz="1200" b="1" i="0" dirty="0"/>
              <a:t>: </a:t>
            </a:r>
            <a:r>
              <a:rPr lang="es-ES_tradnl" sz="1200" b="0" i="0" kern="1200" dirty="0">
                <a:solidFill>
                  <a:schemeClr val="tx1"/>
                </a:solidFill>
                <a:effectLst/>
                <a:latin typeface="+mn-lt"/>
                <a:ea typeface="+mn-ea"/>
                <a:cs typeface="+mn-cs"/>
              </a:rPr>
              <a:t>Los errores de recuento relacionados con la geometría resultan de la posición de la muestra en relación con el detector. Normalmente, sólo una fracción de la radiación emitida por una muestra se emite en la dirección del detector porque el detector no rodea la muestra.</a:t>
            </a:r>
          </a:p>
          <a:p>
            <a:pPr marL="0" marR="0" indent="0" algn="l" defTabSz="914400" rtl="0" eaLnBrk="1" fontAlgn="auto" latinLnBrk="0" hangingPunct="1">
              <a:lnSpc>
                <a:spcPct val="100000"/>
              </a:lnSpc>
              <a:spcBef>
                <a:spcPts val="0"/>
              </a:spcBef>
              <a:spcAft>
                <a:spcPts val="0"/>
              </a:spcAft>
              <a:buClrTx/>
              <a:buSzTx/>
              <a:buFontTx/>
              <a:buNone/>
              <a:tabLst/>
              <a:defRPr/>
            </a:pPr>
            <a:endParaRPr lang="es-ES_tradnl"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Espaço Reservado para Número de Slide 3"/>
          <p:cNvSpPr>
            <a:spLocks noGrp="1"/>
          </p:cNvSpPr>
          <p:nvPr>
            <p:ph type="sldNum" sz="quarter" idx="10"/>
          </p:nvPr>
        </p:nvSpPr>
        <p:spPr/>
        <p:txBody>
          <a:bodyPr/>
          <a:lstStyle/>
          <a:p>
            <a:fld id="{FD3C41F7-58C3-4289-A986-61CE62CB7158}" type="slidenum">
              <a:rPr lang="sv-SE" smtClean="0"/>
              <a:pPr/>
              <a:t>16</a:t>
            </a:fld>
            <a:endParaRPr lang="sv-SE"/>
          </a:p>
        </p:txBody>
      </p:sp>
    </p:spTree>
    <p:extLst>
      <p:ext uri="{BB962C8B-B14F-4D97-AF65-F5344CB8AC3E}">
        <p14:creationId xmlns:p14="http://schemas.microsoft.com/office/powerpoint/2010/main" val="23464252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n-GB" b="1" dirty="0" err="1"/>
              <a:t>Errores</a:t>
            </a:r>
            <a:r>
              <a:rPr lang="en-GB" b="1" dirty="0"/>
              <a:t> </a:t>
            </a:r>
            <a:r>
              <a:rPr lang="es-ES_tradnl" b="1" dirty="0"/>
              <a:t>sistemáticos</a:t>
            </a:r>
            <a:r>
              <a:rPr lang="en-GB" dirty="0"/>
              <a:t>: u</a:t>
            </a:r>
            <a:r>
              <a:rPr lang="es-ES_tradnl" sz="1200" b="0" i="0" kern="1200" dirty="0">
                <a:solidFill>
                  <a:schemeClr val="tx1"/>
                </a:solidFill>
                <a:effectLst/>
                <a:latin typeface="+mn-lt"/>
                <a:ea typeface="+mn-ea"/>
                <a:cs typeface="+mn-cs"/>
              </a:rPr>
              <a:t>n ejemplo sería el uso de una regla de acero a temperatura de nitrógeno líquido para medir la longitud de una varilla. La regla se contraerá a bajas temperaturas y por lo tanto sobrestimará la longitud verdadera. El diseño cuidadoso de un experimento nos permitirá eliminar o corregir errores sistemáticos.</a:t>
            </a:r>
          </a:p>
          <a:p>
            <a:endParaRPr lang="es-ES_tradnl" sz="1200" b="0" i="0" kern="1200" dirty="0">
              <a:solidFill>
                <a:schemeClr val="tx1"/>
              </a:solidFill>
              <a:effectLst/>
              <a:latin typeface="+mn-lt"/>
              <a:ea typeface="+mn-ea"/>
              <a:cs typeface="+mn-cs"/>
            </a:endParaRPr>
          </a:p>
          <a:p>
            <a:endParaRPr lang="es-ES_tradnl" dirty="0"/>
          </a:p>
        </p:txBody>
      </p:sp>
      <p:sp>
        <p:nvSpPr>
          <p:cNvPr id="4" name="Espaço Reservado para Número de Slide 3"/>
          <p:cNvSpPr>
            <a:spLocks noGrp="1"/>
          </p:cNvSpPr>
          <p:nvPr>
            <p:ph type="sldNum" sz="quarter" idx="10"/>
          </p:nvPr>
        </p:nvSpPr>
        <p:spPr/>
        <p:txBody>
          <a:bodyPr/>
          <a:lstStyle/>
          <a:p>
            <a:fld id="{FD3C41F7-58C3-4289-A986-61CE62CB7158}" type="slidenum">
              <a:rPr lang="sv-SE" smtClean="0"/>
              <a:pPr/>
              <a:t>17</a:t>
            </a:fld>
            <a:endParaRPr lang="sv-SE"/>
          </a:p>
        </p:txBody>
      </p:sp>
    </p:spTree>
    <p:extLst>
      <p:ext uri="{BB962C8B-B14F-4D97-AF65-F5344CB8AC3E}">
        <p14:creationId xmlns:p14="http://schemas.microsoft.com/office/powerpoint/2010/main" val="4816335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1" i="0" kern="1200" dirty="0">
                <a:solidFill>
                  <a:schemeClr val="tx1"/>
                </a:solidFill>
                <a:effectLst/>
                <a:latin typeface="+mn-lt"/>
                <a:ea typeface="+mn-ea"/>
                <a:cs typeface="+mn-cs"/>
              </a:rPr>
              <a:t>Errores aleatorios</a:t>
            </a:r>
            <a:r>
              <a:rPr lang="es-ES_tradnl" sz="1200" b="0" i="0" kern="1200" dirty="0">
                <a:solidFill>
                  <a:schemeClr val="tx1"/>
                </a:solidFill>
                <a:effectLst/>
                <a:latin typeface="+mn-lt"/>
                <a:ea typeface="+mn-ea"/>
                <a:cs typeface="+mn-cs"/>
              </a:rPr>
              <a:t>: un segundo tipo de variación en los valores medidos de una sola cantidad. Estos errores restantes se pueden tratar de manera estadística.</a:t>
            </a:r>
            <a:endParaRPr lang="es-ES_tradnl" dirty="0"/>
          </a:p>
        </p:txBody>
      </p:sp>
      <p:sp>
        <p:nvSpPr>
          <p:cNvPr id="4" name="Espaço Reservado para Número de Slide 3"/>
          <p:cNvSpPr>
            <a:spLocks noGrp="1"/>
          </p:cNvSpPr>
          <p:nvPr>
            <p:ph type="sldNum" sz="quarter" idx="10"/>
          </p:nvPr>
        </p:nvSpPr>
        <p:spPr/>
        <p:txBody>
          <a:bodyPr/>
          <a:lstStyle/>
          <a:p>
            <a:fld id="{FD3C41F7-58C3-4289-A986-61CE62CB7158}" type="slidenum">
              <a:rPr lang="sv-SE" smtClean="0"/>
              <a:pPr/>
              <a:t>18</a:t>
            </a:fld>
            <a:endParaRPr lang="sv-SE"/>
          </a:p>
        </p:txBody>
      </p:sp>
    </p:spTree>
    <p:extLst>
      <p:ext uri="{BB962C8B-B14F-4D97-AF65-F5344CB8AC3E}">
        <p14:creationId xmlns:p14="http://schemas.microsoft.com/office/powerpoint/2010/main" val="20086997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1" i="0" kern="1200" dirty="0">
                <a:solidFill>
                  <a:schemeClr val="tx1"/>
                </a:solidFill>
                <a:effectLst/>
                <a:latin typeface="+mn-lt"/>
                <a:ea typeface="+mn-ea"/>
                <a:cs typeface="+mn-cs"/>
              </a:rPr>
              <a:t>Distribución binominal</a:t>
            </a:r>
            <a:r>
              <a:rPr lang="es-ES_tradnl" sz="1200" b="0" i="0" kern="1200" dirty="0">
                <a:solidFill>
                  <a:schemeClr val="tx1"/>
                </a:solidFill>
                <a:effectLst/>
                <a:latin typeface="+mn-lt"/>
                <a:ea typeface="+mn-ea"/>
                <a:cs typeface="+mn-cs"/>
              </a:rPr>
              <a:t>: No es ampliamente utilizada en aplicaciones nucleares, porque la matemática es demasiado compleja.</a:t>
            </a:r>
          </a:p>
          <a:p>
            <a:endParaRPr lang="es-ES_tradnl" sz="1200" b="0" i="0" kern="1200" dirty="0">
              <a:solidFill>
                <a:schemeClr val="tx1"/>
              </a:solidFill>
              <a:effectLst/>
              <a:latin typeface="+mn-lt"/>
              <a:ea typeface="+mn-ea"/>
              <a:cs typeface="+mn-cs"/>
            </a:endParaRPr>
          </a:p>
          <a:p>
            <a:endParaRPr lang="es-ES_tradnl" dirty="0"/>
          </a:p>
        </p:txBody>
      </p:sp>
      <p:sp>
        <p:nvSpPr>
          <p:cNvPr id="4" name="Espaço Reservado para Número de Slide 3"/>
          <p:cNvSpPr>
            <a:spLocks noGrp="1"/>
          </p:cNvSpPr>
          <p:nvPr>
            <p:ph type="sldNum" sz="quarter" idx="10"/>
          </p:nvPr>
        </p:nvSpPr>
        <p:spPr/>
        <p:txBody>
          <a:bodyPr/>
          <a:lstStyle/>
          <a:p>
            <a:fld id="{FD3C41F7-58C3-4289-A986-61CE62CB7158}" type="slidenum">
              <a:rPr lang="sv-SE" smtClean="0"/>
              <a:pPr/>
              <a:t>19</a:t>
            </a:fld>
            <a:endParaRPr lang="sv-SE"/>
          </a:p>
        </p:txBody>
      </p:sp>
    </p:spTree>
    <p:extLst>
      <p:ext uri="{BB962C8B-B14F-4D97-AF65-F5344CB8AC3E}">
        <p14:creationId xmlns:p14="http://schemas.microsoft.com/office/powerpoint/2010/main" val="39186426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A contribución de radiación de fondo producirá un error en las mediciones de radiactividad, a menos que la tasa de conteo de fondo se determine mediante una operación separada y se reste </a:t>
            </a:r>
            <a:r>
              <a:rPr lang="es-ES_tradnl" sz="1200" b="0" i="0" kern="1200" dirty="0" smtClean="0">
                <a:solidFill>
                  <a:schemeClr val="tx1"/>
                </a:solidFill>
                <a:effectLst/>
                <a:latin typeface="+mn-lt"/>
                <a:ea typeface="+mn-ea"/>
                <a:cs typeface="+mn-cs"/>
              </a:rPr>
              <a:t>de </a:t>
            </a:r>
            <a:r>
              <a:rPr lang="es-ES_tradnl" sz="1200" b="0" i="0" kern="1200" dirty="0">
                <a:solidFill>
                  <a:schemeClr val="tx1"/>
                </a:solidFill>
                <a:effectLst/>
                <a:latin typeface="+mn-lt"/>
                <a:ea typeface="+mn-ea"/>
                <a:cs typeface="+mn-cs"/>
              </a:rPr>
              <a:t>la actividad total o de la tasa bruta de conteo. La diferencia entre la tasa bruta y de fondo se denomina tasa neta de conteo.</a:t>
            </a:r>
            <a:endParaRPr lang="es-ES_tradnl" dirty="0"/>
          </a:p>
        </p:txBody>
      </p:sp>
      <p:sp>
        <p:nvSpPr>
          <p:cNvPr id="4" name="Espaço Reservado para Número de Slide 3"/>
          <p:cNvSpPr>
            <a:spLocks noGrp="1"/>
          </p:cNvSpPr>
          <p:nvPr>
            <p:ph type="sldNum" sz="quarter" idx="10"/>
          </p:nvPr>
        </p:nvSpPr>
        <p:spPr/>
        <p:txBody>
          <a:bodyPr/>
          <a:lstStyle/>
          <a:p>
            <a:fld id="{FD3C41F7-58C3-4289-A986-61CE62CB7158}" type="slidenum">
              <a:rPr lang="sv-SE" smtClean="0"/>
              <a:pPr/>
              <a:t>21</a:t>
            </a:fld>
            <a:endParaRPr lang="sv-SE"/>
          </a:p>
        </p:txBody>
      </p:sp>
    </p:spTree>
    <p:extLst>
      <p:ext uri="{BB962C8B-B14F-4D97-AF65-F5344CB8AC3E}">
        <p14:creationId xmlns:p14="http://schemas.microsoft.com/office/powerpoint/2010/main" val="33261598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N es el recuento de la muestra, B es el recuento de fondo, los tiempos de medición de la muestra y fondo son iguales.</a:t>
            </a:r>
            <a:endParaRPr lang="es-ES_tradnl" dirty="0"/>
          </a:p>
        </p:txBody>
      </p:sp>
      <p:sp>
        <p:nvSpPr>
          <p:cNvPr id="4" name="Espaço Reservado para Número de Slide 3"/>
          <p:cNvSpPr>
            <a:spLocks noGrp="1"/>
          </p:cNvSpPr>
          <p:nvPr>
            <p:ph type="sldNum" sz="quarter" idx="10"/>
          </p:nvPr>
        </p:nvSpPr>
        <p:spPr/>
        <p:txBody>
          <a:bodyPr/>
          <a:lstStyle/>
          <a:p>
            <a:fld id="{FD3C41F7-58C3-4289-A986-61CE62CB7158}" type="slidenum">
              <a:rPr lang="sv-SE" smtClean="0"/>
              <a:pPr/>
              <a:t>22</a:t>
            </a:fld>
            <a:endParaRPr lang="sv-SE"/>
          </a:p>
        </p:txBody>
      </p:sp>
    </p:spTree>
    <p:extLst>
      <p:ext uri="{BB962C8B-B14F-4D97-AF65-F5344CB8AC3E}">
        <p14:creationId xmlns:p14="http://schemas.microsoft.com/office/powerpoint/2010/main" val="3227164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3C41F7-58C3-4289-A986-61CE62CB7158}" type="slidenum">
              <a:rPr lang="sv-SE" smtClean="0"/>
              <a:pPr/>
              <a:t>25</a:t>
            </a:fld>
            <a:endParaRPr lang="sv-SE"/>
          </a:p>
        </p:txBody>
      </p:sp>
    </p:spTree>
    <p:extLst>
      <p:ext uri="{BB962C8B-B14F-4D97-AF65-F5344CB8AC3E}">
        <p14:creationId xmlns:p14="http://schemas.microsoft.com/office/powerpoint/2010/main" val="637893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dirty="0"/>
              <a:t>http://www.npl.co.uk/publications/a-beginners-guide-to-uncertainty-in-measurement</a:t>
            </a:r>
          </a:p>
          <a:p>
            <a:endParaRPr lang="es-ES_tradnl" dirty="0"/>
          </a:p>
          <a:p>
            <a:endParaRPr lang="es-ES_tradnl" dirty="0"/>
          </a:p>
        </p:txBody>
      </p:sp>
      <p:sp>
        <p:nvSpPr>
          <p:cNvPr id="4" name="Espaço Reservado para Número de Slide 3"/>
          <p:cNvSpPr>
            <a:spLocks noGrp="1"/>
          </p:cNvSpPr>
          <p:nvPr>
            <p:ph type="sldNum" sz="quarter" idx="10"/>
          </p:nvPr>
        </p:nvSpPr>
        <p:spPr/>
        <p:txBody>
          <a:bodyPr/>
          <a:lstStyle/>
          <a:p>
            <a:fld id="{FD3C41F7-58C3-4289-A986-61CE62CB7158}" type="slidenum">
              <a:rPr lang="sv-SE" smtClean="0"/>
              <a:pPr/>
              <a:t>2</a:t>
            </a:fld>
            <a:endParaRPr lang="sv-SE"/>
          </a:p>
        </p:txBody>
      </p:sp>
    </p:spTree>
    <p:extLst>
      <p:ext uri="{BB962C8B-B14F-4D97-AF65-F5344CB8AC3E}">
        <p14:creationId xmlns:p14="http://schemas.microsoft.com/office/powerpoint/2010/main" val="30703795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D3C41F7-58C3-4289-A986-61CE62CB7158}" type="slidenum">
              <a:rPr lang="sv-SE" smtClean="0"/>
              <a:pPr/>
              <a:t>26</a:t>
            </a:fld>
            <a:endParaRPr lang="sv-SE"/>
          </a:p>
        </p:txBody>
      </p:sp>
    </p:spTree>
    <p:extLst>
      <p:ext uri="{BB962C8B-B14F-4D97-AF65-F5344CB8AC3E}">
        <p14:creationId xmlns:p14="http://schemas.microsoft.com/office/powerpoint/2010/main" val="26534369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fld id="{FD3C41F7-58C3-4289-A986-61CE62CB7158}" type="slidenum">
              <a:rPr lang="sv-SE" smtClean="0"/>
              <a:pPr/>
              <a:t>27</a:t>
            </a:fld>
            <a:endParaRPr lang="sv-SE"/>
          </a:p>
        </p:txBody>
      </p:sp>
    </p:spTree>
    <p:extLst>
      <p:ext uri="{BB962C8B-B14F-4D97-AF65-F5344CB8AC3E}">
        <p14:creationId xmlns:p14="http://schemas.microsoft.com/office/powerpoint/2010/main" val="40807248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fld id="{FD3C41F7-58C3-4289-A986-61CE62CB7158}" type="slidenum">
              <a:rPr lang="sv-SE" smtClean="0"/>
              <a:pPr/>
              <a:t>29</a:t>
            </a:fld>
            <a:endParaRPr lang="sv-SE"/>
          </a:p>
        </p:txBody>
      </p:sp>
    </p:spTree>
    <p:extLst>
      <p:ext uri="{BB962C8B-B14F-4D97-AF65-F5344CB8AC3E}">
        <p14:creationId xmlns:p14="http://schemas.microsoft.com/office/powerpoint/2010/main" val="5028764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p:spPr>
        <p:txBody>
          <a:bodyPr/>
          <a:lstStyle/>
          <a:p>
            <a:endParaRPr lang="sv-SE" dirty="0"/>
          </a:p>
        </p:txBody>
      </p:sp>
      <p:sp>
        <p:nvSpPr>
          <p:cNvPr id="60420" name="Slide Number Placeholder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BB693CDC-7A9E-48B5-8FD8-0D2429A65C1F}" type="slidenum">
              <a:rPr lang="en-US" altLang="pt-BR" sz="1200" b="0" smtClean="0"/>
              <a:pPr/>
              <a:t>30</a:t>
            </a:fld>
            <a:endParaRPr lang="en-US" altLang="pt-BR" sz="1200" b="0"/>
          </a:p>
        </p:txBody>
      </p:sp>
    </p:spTree>
    <p:extLst>
      <p:ext uri="{BB962C8B-B14F-4D97-AF65-F5344CB8AC3E}">
        <p14:creationId xmlns:p14="http://schemas.microsoft.com/office/powerpoint/2010/main" val="1442540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Slide Number Placeholder 3"/>
          <p:cNvSpPr>
            <a:spLocks noGrp="1"/>
          </p:cNvSpPr>
          <p:nvPr>
            <p:ph type="sldNum" sz="quarter" idx="10"/>
          </p:nvPr>
        </p:nvSpPr>
        <p:spPr/>
        <p:txBody>
          <a:bodyPr/>
          <a:lstStyle/>
          <a:p>
            <a:fld id="{FD3C41F7-58C3-4289-A986-61CE62CB7158}" type="slidenum">
              <a:rPr lang="sv-SE" smtClean="0"/>
              <a:pPr/>
              <a:t>3</a:t>
            </a:fld>
            <a:endParaRPr lang="sv-SE" dirty="0"/>
          </a:p>
        </p:txBody>
      </p:sp>
    </p:spTree>
    <p:extLst>
      <p:ext uri="{BB962C8B-B14F-4D97-AF65-F5344CB8AC3E}">
        <p14:creationId xmlns:p14="http://schemas.microsoft.com/office/powerpoint/2010/main" val="896725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Todas las mediciones de laboratorio contienen fuentes de incertidumbre o error. Algunas se originan con las propiedades de los instrumentos de medición y otras, que incluyen la descomposición radiactiva, se originan con la variación estadística inherente al proceso.</a:t>
            </a:r>
            <a:endParaRPr lang="es-ES_tradnl" b="0" dirty="0"/>
          </a:p>
        </p:txBody>
      </p:sp>
      <p:sp>
        <p:nvSpPr>
          <p:cNvPr id="4" name="Espaço Reservado para Número de Slide 3"/>
          <p:cNvSpPr>
            <a:spLocks noGrp="1"/>
          </p:cNvSpPr>
          <p:nvPr>
            <p:ph type="sldNum" sz="quarter" idx="10"/>
          </p:nvPr>
        </p:nvSpPr>
        <p:spPr/>
        <p:txBody>
          <a:bodyPr/>
          <a:lstStyle/>
          <a:p>
            <a:fld id="{FD3C41F7-58C3-4289-A986-61CE62CB7158}" type="slidenum">
              <a:rPr lang="sv-SE" smtClean="0"/>
              <a:pPr/>
              <a:t>4</a:t>
            </a:fld>
            <a:endParaRPr lang="sv-SE"/>
          </a:p>
        </p:txBody>
      </p:sp>
    </p:spTree>
    <p:extLst>
      <p:ext uri="{BB962C8B-B14F-4D97-AF65-F5344CB8AC3E}">
        <p14:creationId xmlns:p14="http://schemas.microsoft.com/office/powerpoint/2010/main" val="6561678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fld id="{FD3C41F7-58C3-4289-A986-61CE62CB7158}" type="slidenum">
              <a:rPr lang="sv-SE" smtClean="0"/>
              <a:pPr/>
              <a:t>5</a:t>
            </a:fld>
            <a:endParaRPr lang="sv-SE"/>
          </a:p>
        </p:txBody>
      </p:sp>
    </p:spTree>
    <p:extLst>
      <p:ext uri="{BB962C8B-B14F-4D97-AF65-F5344CB8AC3E}">
        <p14:creationId xmlns:p14="http://schemas.microsoft.com/office/powerpoint/2010/main" val="3784903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a:solidFill>
                  <a:schemeClr val="tx1"/>
                </a:solidFill>
                <a:effectLst/>
                <a:latin typeface="+mn-lt"/>
                <a:ea typeface="+mn-ea"/>
                <a:cs typeface="+mn-cs"/>
              </a:rPr>
              <a:t>Guía de la incertidumbre en la medida: </a:t>
            </a:r>
            <a:r>
              <a:rPr lang="en-GB" b="0" dirty="0"/>
              <a:t>  https://www.cem.es/sites/default/files/gum20digital1202010.pdf</a:t>
            </a:r>
          </a:p>
          <a:p>
            <a:endParaRPr lang="en-GB" b="0" dirty="0"/>
          </a:p>
          <a:p>
            <a:r>
              <a:rPr lang="es-ES_tradnl" sz="1200" b="0" i="0" kern="1200" dirty="0">
                <a:solidFill>
                  <a:schemeClr val="tx1"/>
                </a:solidFill>
                <a:effectLst/>
                <a:latin typeface="+mn-lt"/>
                <a:ea typeface="+mn-ea"/>
                <a:cs typeface="+mn-cs"/>
              </a:rPr>
              <a:t>Guía para principiantes sobre la incertidumbre: </a:t>
            </a:r>
            <a:r>
              <a:rPr lang="en-GB" b="0" dirty="0"/>
              <a:t>http://www.npl.co.uk/publications/guides/a-beginners-guide-to-uncertainty-of-measurement. </a:t>
            </a:r>
          </a:p>
          <a:p>
            <a:endParaRPr lang="en-GB" b="0" dirty="0"/>
          </a:p>
          <a:p>
            <a:r>
              <a:rPr lang="es-ES_tradnl" sz="1200" b="0" i="0" kern="1200" dirty="0">
                <a:solidFill>
                  <a:schemeClr val="tx1"/>
                </a:solidFill>
                <a:effectLst/>
                <a:latin typeface="+mn-lt"/>
                <a:ea typeface="+mn-ea"/>
                <a:cs typeface="+mn-cs"/>
              </a:rPr>
              <a:t>El decaimiento radiactivo es un proceso aleatorio. Supongamos que en un experimento, se registran N recuentos en un tiempo T. La tasa de recuento para ese ensayo es R = N/T. Si la tasa de conteo promedio es R</a:t>
            </a:r>
            <a:r>
              <a:rPr lang="es-ES_tradnl" sz="1200" b="0" i="0" kern="1200" baseline="-25000" dirty="0">
                <a:solidFill>
                  <a:schemeClr val="tx1"/>
                </a:solidFill>
                <a:effectLst/>
                <a:latin typeface="+mn-lt"/>
                <a:ea typeface="+mn-ea"/>
                <a:cs typeface="+mn-cs"/>
              </a:rPr>
              <a:t>(promedio)</a:t>
            </a:r>
            <a:r>
              <a:rPr lang="es-ES_tradnl" sz="1200" b="0" i="0" kern="1200" dirty="0">
                <a:solidFill>
                  <a:schemeClr val="tx1"/>
                </a:solidFill>
                <a:effectLst/>
                <a:latin typeface="+mn-lt"/>
                <a:ea typeface="+mn-ea"/>
                <a:cs typeface="+mn-cs"/>
              </a:rPr>
              <a:t>, entonces cualquier prueba adicional resultará en una R medida que probablemente estará cerca, pero no exactamente igual a R</a:t>
            </a:r>
            <a:r>
              <a:rPr lang="es-ES_tradnl" sz="1200" b="0" i="0" kern="1200" baseline="-25000" dirty="0">
                <a:solidFill>
                  <a:schemeClr val="tx1"/>
                </a:solidFill>
                <a:effectLst/>
                <a:latin typeface="+mn-lt"/>
                <a:ea typeface="+mn-ea"/>
                <a:cs typeface="+mn-cs"/>
              </a:rPr>
              <a:t>(promedio).</a:t>
            </a:r>
          </a:p>
          <a:p>
            <a:endParaRPr lang="es-ES_tradnl" sz="1200" b="0" i="0" kern="1200" baseline="-250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En tales casos, las estadísticas de conteo tienen una regla simple llamada la regla √ N: Si el número de recuentos registrados en un tiempo T es N, entonces la incertidumbre en el número de recuentos es √ N.</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Si se repite el experimento muchas veces, se obtendrá una distribución gaussiana de N, centrada en el valor promedio de N, con una desviación típica de √ N.</a:t>
            </a:r>
          </a:p>
          <a:p>
            <a:endParaRPr lang="es-ES_tradnl" sz="1200" b="0" i="0" kern="1200" dirty="0">
              <a:solidFill>
                <a:schemeClr val="tx1"/>
              </a:solidFill>
              <a:effectLst/>
              <a:latin typeface="+mn-lt"/>
              <a:ea typeface="+mn-ea"/>
              <a:cs typeface="+mn-cs"/>
            </a:endParaRPr>
          </a:p>
          <a:p>
            <a:endParaRPr lang="es-ES_tradnl" sz="1200" b="0" i="0" kern="1200" dirty="0">
              <a:solidFill>
                <a:schemeClr val="tx1"/>
              </a:solidFill>
              <a:effectLst/>
              <a:latin typeface="+mn-lt"/>
              <a:ea typeface="+mn-ea"/>
              <a:cs typeface="+mn-cs"/>
            </a:endParaRPr>
          </a:p>
          <a:p>
            <a:r>
              <a:rPr lang="es-ES_tradnl" sz="1200" b="0" i="0" u="none" strike="noStrike" kern="1200" dirty="0">
                <a:solidFill>
                  <a:schemeClr val="tx1"/>
                </a:solidFill>
                <a:effectLst/>
                <a:latin typeface="+mn-lt"/>
                <a:ea typeface="+mn-ea"/>
                <a:cs typeface="+mn-cs"/>
                <a:hlinkClick r:id="rId3"/>
              </a:rPr>
              <a:t/>
            </a:r>
            <a:br>
              <a:rPr lang="es-ES_tradnl" sz="1200" b="0" i="0" u="none" strike="noStrike" kern="1200" dirty="0">
                <a:solidFill>
                  <a:schemeClr val="tx1"/>
                </a:solidFill>
                <a:effectLst/>
                <a:latin typeface="+mn-lt"/>
                <a:ea typeface="+mn-ea"/>
                <a:cs typeface="+mn-cs"/>
                <a:hlinkClick r:id="rId3"/>
              </a:rPr>
            </a:br>
            <a:endParaRPr lang="en-GB" dirty="0"/>
          </a:p>
          <a:p>
            <a:endParaRPr lang="en-GB" dirty="0"/>
          </a:p>
          <a:p>
            <a:endParaRPr lang="en-GB" dirty="0"/>
          </a:p>
          <a:p>
            <a:endParaRPr lang="en-GB" dirty="0"/>
          </a:p>
          <a:p>
            <a:endParaRPr lang="en-GB" dirty="0"/>
          </a:p>
          <a:p>
            <a:endParaRPr lang="en-GB" dirty="0"/>
          </a:p>
          <a:p>
            <a:endParaRPr lang="en-GB" dirty="0"/>
          </a:p>
          <a:p>
            <a:r>
              <a:rPr lang="en-GB" dirty="0"/>
              <a:t>Radioactive decay is a random process. Suppose that in a particular experiment, N counts are recorded in a time T. Then the counting rate, for that trial, is R = N/T. If the average counting rate is R (the bar means that the average is taken over many trials), then any particular trial will result in a measured R which will probably be close to, but not exactly equal to R . A very similar situation occurs if you flip a coin many times: the number of heads will be close to, but seldom exactly equal to, the number of tails. In such cases, the counting statistics have a simple rule, called the √N rule: If the number of counts recorded in a time T is √N, then the uncertainty in the number of counts is N . That is, if you repeat the experiment many times, you will get a </a:t>
            </a:r>
            <a:r>
              <a:rPr lang="en-GB" dirty="0" err="1"/>
              <a:t>gaussian</a:t>
            </a:r>
            <a:r>
              <a:rPr lang="en-GB" dirty="0"/>
              <a:t> distribution of N’s, </a:t>
            </a:r>
            <a:r>
              <a:rPr lang="en-GB" dirty="0" err="1"/>
              <a:t>centered</a:t>
            </a:r>
            <a:r>
              <a:rPr lang="en-GB" dirty="0"/>
              <a:t> on</a:t>
            </a:r>
            <a:r>
              <a:rPr lang="en-GB" baseline="0" dirty="0"/>
              <a:t> </a:t>
            </a:r>
            <a:r>
              <a:rPr lang="en-GB" dirty="0"/>
              <a:t>N , the average value of N, , with a standard deviation of √N .</a:t>
            </a:r>
          </a:p>
        </p:txBody>
      </p:sp>
      <p:sp>
        <p:nvSpPr>
          <p:cNvPr id="4" name="Slide Number Placeholder 3"/>
          <p:cNvSpPr>
            <a:spLocks noGrp="1"/>
          </p:cNvSpPr>
          <p:nvPr>
            <p:ph type="sldNum" sz="quarter" idx="10"/>
          </p:nvPr>
        </p:nvSpPr>
        <p:spPr/>
        <p:txBody>
          <a:bodyPr/>
          <a:lstStyle/>
          <a:p>
            <a:fld id="{FD3C41F7-58C3-4289-A986-61CE62CB7158}" type="slidenum">
              <a:rPr lang="sv-SE" smtClean="0"/>
              <a:pPr/>
              <a:t>6</a:t>
            </a:fld>
            <a:endParaRPr lang="sv-SE"/>
          </a:p>
        </p:txBody>
      </p:sp>
    </p:spTree>
    <p:extLst>
      <p:ext uri="{BB962C8B-B14F-4D97-AF65-F5344CB8AC3E}">
        <p14:creationId xmlns:p14="http://schemas.microsoft.com/office/powerpoint/2010/main" val="28372091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D3C41F7-58C3-4289-A986-61CE62CB7158}" type="slidenum">
              <a:rPr lang="sv-SE" smtClean="0"/>
              <a:pPr/>
              <a:t>7</a:t>
            </a:fld>
            <a:endParaRPr lang="sv-SE"/>
          </a:p>
        </p:txBody>
      </p:sp>
    </p:spTree>
    <p:extLst>
      <p:ext uri="{BB962C8B-B14F-4D97-AF65-F5344CB8AC3E}">
        <p14:creationId xmlns:p14="http://schemas.microsoft.com/office/powerpoint/2010/main" val="28372091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b="0" dirty="0"/>
              <a:t>Exactitud de la medida: grado de concordancia entre el resultado de una medición y un valor verdadero del mensurando. El </a:t>
            </a:r>
            <a:r>
              <a:rPr lang="es-ES_tradnl" dirty="0"/>
              <a:t>concepto “exactitud” es cualitativo. El término “precisión” no debe utilizarse por “exactitud”.</a:t>
            </a:r>
          </a:p>
          <a:p>
            <a:endParaRPr lang="es-ES_tradnl" dirty="0"/>
          </a:p>
          <a:p>
            <a:endParaRPr lang="es-ES_tradnl" dirty="0"/>
          </a:p>
        </p:txBody>
      </p:sp>
      <p:sp>
        <p:nvSpPr>
          <p:cNvPr id="4" name="Espaço Reservado para Número de Slide 3"/>
          <p:cNvSpPr>
            <a:spLocks noGrp="1"/>
          </p:cNvSpPr>
          <p:nvPr>
            <p:ph type="sldNum" sz="quarter" idx="10"/>
          </p:nvPr>
        </p:nvSpPr>
        <p:spPr/>
        <p:txBody>
          <a:bodyPr/>
          <a:lstStyle/>
          <a:p>
            <a:fld id="{FD3C41F7-58C3-4289-A986-61CE62CB7158}" type="slidenum">
              <a:rPr lang="sv-SE" smtClean="0"/>
              <a:pPr/>
              <a:t>8</a:t>
            </a:fld>
            <a:endParaRPr lang="sv-SE"/>
          </a:p>
        </p:txBody>
      </p:sp>
    </p:spTree>
    <p:extLst>
      <p:ext uri="{BB962C8B-B14F-4D97-AF65-F5344CB8AC3E}">
        <p14:creationId xmlns:p14="http://schemas.microsoft.com/office/powerpoint/2010/main" val="875012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dirty="0"/>
              <a:t>En general, en una medición se cometen imperfecciones que dan lugar a un error en el resultado de medida. Tradicionalmente, el error se ha considerado constituido por dos componentes, una componente aleatoria y una componente sistemática. </a:t>
            </a:r>
          </a:p>
          <a:p>
            <a:endParaRPr lang="es-ES_tradnl" b="0" dirty="0"/>
          </a:p>
          <a:p>
            <a:r>
              <a:rPr lang="es-ES_tradnl" b="0" dirty="0"/>
              <a:t>Hay que tener mucho </a:t>
            </a:r>
            <a:r>
              <a:rPr lang="es-ES_tradnl" b="0" dirty="0" smtClean="0"/>
              <a:t>cuidado </a:t>
            </a:r>
            <a:r>
              <a:rPr lang="es-ES_tradnl" b="0" dirty="0"/>
              <a:t>en distinguir entre los términos “error” e “incertidumbre”. No son sinónimos, sino que representan conceptos completamente diferentes. Por tanto, no deben ser confundidos entre sí o utilizados inadecuadamente, uno en lugar del otro.</a:t>
            </a:r>
          </a:p>
          <a:p>
            <a:endParaRPr lang="es-ES_tradnl" b="0" dirty="0"/>
          </a:p>
          <a:p>
            <a:r>
              <a:rPr lang="es-ES_tradnl" sz="1200" b="0" i="0" kern="1200" dirty="0">
                <a:solidFill>
                  <a:schemeClr val="tx1"/>
                </a:solidFill>
                <a:effectLst/>
                <a:latin typeface="+mn-lt"/>
                <a:ea typeface="+mn-ea"/>
                <a:cs typeface="+mn-cs"/>
              </a:rPr>
              <a:t>Exactitud es el grado de concordancia entre el resultado de la medición y el valor verdadero. (La exactitud es cualitativa, solamente).</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La exactitud y la precisión (número de </a:t>
            </a:r>
            <a:r>
              <a:rPr lang="es-ES_tradnl" sz="1200" b="0" i="0" kern="1200" dirty="0" smtClean="0">
                <a:solidFill>
                  <a:schemeClr val="tx1"/>
                </a:solidFill>
                <a:effectLst/>
                <a:latin typeface="+mn-lt"/>
                <a:ea typeface="+mn-ea"/>
                <a:cs typeface="+mn-cs"/>
              </a:rPr>
              <a:t>cifras </a:t>
            </a:r>
            <a:r>
              <a:rPr lang="es-ES_tradnl" sz="1200" b="0" i="0" kern="1200" dirty="0">
                <a:solidFill>
                  <a:schemeClr val="tx1"/>
                </a:solidFill>
                <a:effectLst/>
                <a:latin typeface="+mn-lt"/>
                <a:ea typeface="+mn-ea"/>
                <a:cs typeface="+mn-cs"/>
              </a:rPr>
              <a:t>significativas) de una medición siempre están limitadas por el grado de refinamiento del aparato utilizado, por la habilidad del observador y por la física básica en el experimento.</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Cuando hacemos experimentos estamos tratando de establecer los mejores valores (valor verdadero) para ciertas cantidades. También debemos dar un rango de valores verdaderos posibles basados en nuestro número limitado de mediciones.</a:t>
            </a:r>
          </a:p>
          <a:p>
            <a:endParaRPr lang="es-ES_tradnl" sz="1200" b="0" i="0" kern="1200" dirty="0">
              <a:solidFill>
                <a:schemeClr val="tx1"/>
              </a:solidFill>
              <a:effectLst/>
              <a:latin typeface="+mn-lt"/>
              <a:ea typeface="+mn-ea"/>
              <a:cs typeface="+mn-cs"/>
            </a:endParaRPr>
          </a:p>
          <a:p>
            <a:endParaRPr lang="es-ES_tradnl" sz="1200" b="0" i="0" kern="1200" dirty="0">
              <a:solidFill>
                <a:schemeClr val="tx1"/>
              </a:solidFill>
              <a:effectLst/>
              <a:latin typeface="+mn-lt"/>
              <a:ea typeface="+mn-ea"/>
              <a:cs typeface="+mn-cs"/>
            </a:endParaRPr>
          </a:p>
          <a:p>
            <a:endParaRPr lang="es-ES_tradnl" sz="1200" b="0" i="0" kern="1200" dirty="0">
              <a:solidFill>
                <a:schemeClr val="tx1"/>
              </a:solidFill>
              <a:effectLst/>
              <a:latin typeface="+mn-lt"/>
              <a:ea typeface="+mn-ea"/>
              <a:cs typeface="+mn-cs"/>
            </a:endParaRPr>
          </a:p>
          <a:p>
            <a:endParaRPr lang="es-ES_tradnl" dirty="0"/>
          </a:p>
        </p:txBody>
      </p:sp>
      <p:sp>
        <p:nvSpPr>
          <p:cNvPr id="4" name="Espaço Reservado para Número de Slide 3"/>
          <p:cNvSpPr>
            <a:spLocks noGrp="1"/>
          </p:cNvSpPr>
          <p:nvPr>
            <p:ph type="sldNum" sz="quarter" idx="10"/>
          </p:nvPr>
        </p:nvSpPr>
        <p:spPr/>
        <p:txBody>
          <a:bodyPr/>
          <a:lstStyle/>
          <a:p>
            <a:fld id="{FD3C41F7-58C3-4289-A986-61CE62CB7158}" type="slidenum">
              <a:rPr lang="sv-SE" smtClean="0"/>
              <a:pPr/>
              <a:t>9</a:t>
            </a:fld>
            <a:endParaRPr lang="sv-SE"/>
          </a:p>
        </p:txBody>
      </p:sp>
    </p:spTree>
    <p:extLst>
      <p:ext uri="{BB962C8B-B14F-4D97-AF65-F5344CB8AC3E}">
        <p14:creationId xmlns:p14="http://schemas.microsoft.com/office/powerpoint/2010/main" val="19893449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05" name="Text Box 9"/>
          <p:cNvSpPr txBox="1">
            <a:spLocks noChangeArrowheads="1"/>
          </p:cNvSpPr>
          <p:nvPr/>
        </p:nvSpPr>
        <p:spPr bwMode="black">
          <a:xfrm>
            <a:off x="3505200" y="6019800"/>
            <a:ext cx="2209800" cy="66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b="1">
                <a:solidFill>
                  <a:srgbClr val="FFFFFF"/>
                </a:solidFill>
                <a:latin typeface="Arial" charset="0"/>
              </a:rPr>
              <a:t>IAEA</a:t>
            </a:r>
          </a:p>
          <a:p>
            <a:pPr algn="ctr">
              <a:spcBef>
                <a:spcPct val="50000"/>
              </a:spcBef>
            </a:pPr>
            <a:r>
              <a:rPr lang="en-US" sz="900" b="1">
                <a:solidFill>
                  <a:srgbClr val="FFFFFF"/>
                </a:solidFill>
                <a:latin typeface="Arial" charset="0"/>
              </a:rPr>
              <a:t>International Atomic Energy Agency</a:t>
            </a:r>
          </a:p>
        </p:txBody>
      </p:sp>
      <p:pic>
        <p:nvPicPr>
          <p:cNvPr id="4106" name="Picture 10" descr="\\pc26995\Projects\ICS\ICS.VB6\ICSUI\Graphics\IAEAlogo_Black.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black">
          <a:xfrm>
            <a:off x="4114800" y="5105400"/>
            <a:ext cx="1050925"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pic>
        <p:nvPicPr>
          <p:cNvPr id="4104" name="Picture 8" descr="title_logo_bglight.jpg                                         00056D31Macintosh HD                   B746CC0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extLst>
            <a:ext uri="{909E8E84-426E-40DD-AFC4-6F175D3DCCD1}">
              <a14:hiddenFill xmlns:a14="http://schemas.microsoft.com/office/drawing/2010/main">
                <a:solidFill>
                  <a:srgbClr val="FFFFFF"/>
                </a:solidFill>
              </a14:hiddenFill>
            </a:ext>
          </a:extLst>
        </p:spPr>
      </p:pic>
      <p:sp>
        <p:nvSpPr>
          <p:cNvPr id="4099" name="Rectangle 3"/>
          <p:cNvSpPr>
            <a:spLocks noGrp="1" noChangeArrowheads="1"/>
          </p:cNvSpPr>
          <p:nvPr>
            <p:ph type="ctrTitle"/>
          </p:nvPr>
        </p:nvSpPr>
        <p:spPr bwMode="gray">
          <a:xfrm>
            <a:off x="0" y="1000125"/>
            <a:ext cx="9144000" cy="1771650"/>
          </a:xfrm>
        </p:spPr>
        <p:txBody>
          <a:bodyPr/>
          <a:lstStyle>
            <a:lvl1pPr algn="ctr">
              <a:defRPr/>
            </a:lvl1pPr>
          </a:lstStyle>
          <a:p>
            <a:pPr lvl="0"/>
            <a:r>
              <a:rPr lang="en-US" noProof="0"/>
              <a:t>Click to edit Master title style</a:t>
            </a:r>
          </a:p>
        </p:txBody>
      </p:sp>
      <p:sp>
        <p:nvSpPr>
          <p:cNvPr id="4100" name="Rectangle 4"/>
          <p:cNvSpPr>
            <a:spLocks noGrp="1" noChangeArrowheads="1"/>
          </p:cNvSpPr>
          <p:nvPr>
            <p:ph type="subTitle" idx="1"/>
          </p:nvPr>
        </p:nvSpPr>
        <p:spPr>
          <a:xfrm>
            <a:off x="0" y="2797175"/>
            <a:ext cx="9144000" cy="1727200"/>
          </a:xfrm>
        </p:spPr>
        <p:txBody>
          <a:bodyPr anchor="ctr" anchorCtr="1"/>
          <a:lstStyle>
            <a:lvl1pPr marL="0" indent="0" algn="ctr">
              <a:buFontTx/>
              <a:buNone/>
              <a:defRPr/>
            </a:lvl1pPr>
          </a:lstStyle>
          <a:p>
            <a:pPr lvl="0"/>
            <a:r>
              <a:rPr lang="en-US" noProof="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2C3BACF-D3F2-4680-8A83-F235EF9DE0FB}" type="slidenum">
              <a:rPr lang="en-US"/>
              <a:pPr/>
              <a:t>‹nº›</a:t>
            </a:fld>
            <a:endParaRPr lang="en-US"/>
          </a:p>
        </p:txBody>
      </p:sp>
    </p:spTree>
    <p:extLst>
      <p:ext uri="{BB962C8B-B14F-4D97-AF65-F5344CB8AC3E}">
        <p14:creationId xmlns:p14="http://schemas.microsoft.com/office/powerpoint/2010/main" val="4180070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98425"/>
            <a:ext cx="2147887" cy="59975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74638" y="98425"/>
            <a:ext cx="6292850" cy="59975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47EFD44-B94C-4C57-AE01-A4B8882DABE8}" type="slidenum">
              <a:rPr lang="en-US"/>
              <a:pPr/>
              <a:t>‹nº›</a:t>
            </a:fld>
            <a:endParaRPr lang="en-US"/>
          </a:p>
        </p:txBody>
      </p:sp>
    </p:spTree>
    <p:extLst>
      <p:ext uri="{BB962C8B-B14F-4D97-AF65-F5344CB8AC3E}">
        <p14:creationId xmlns:p14="http://schemas.microsoft.com/office/powerpoint/2010/main" val="33824517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ítulo e texto e 2 partes d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282575" y="98425"/>
            <a:ext cx="8534400" cy="762000"/>
          </a:xfrm>
        </p:spPr>
        <p:txBody>
          <a:bodyPr/>
          <a:lstStyle/>
          <a:p>
            <a:r>
              <a:rPr lang="pt-BR"/>
              <a:t>Clique para editar o título mestre</a:t>
            </a:r>
            <a:endParaRPr lang="en-US"/>
          </a:p>
        </p:txBody>
      </p:sp>
      <p:sp>
        <p:nvSpPr>
          <p:cNvPr id="3" name="Espaço Reservado para Texto 2"/>
          <p:cNvSpPr>
            <a:spLocks noGrp="1"/>
          </p:cNvSpPr>
          <p:nvPr>
            <p:ph type="body" sz="half" idx="1"/>
          </p:nvPr>
        </p:nvSpPr>
        <p:spPr>
          <a:xfrm>
            <a:off x="274638" y="1524000"/>
            <a:ext cx="4219575" cy="4572000"/>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Espaço Reservado para Conteúdo 3"/>
          <p:cNvSpPr>
            <a:spLocks noGrp="1"/>
          </p:cNvSpPr>
          <p:nvPr>
            <p:ph sz="quarter" idx="2"/>
          </p:nvPr>
        </p:nvSpPr>
        <p:spPr>
          <a:xfrm>
            <a:off x="4646613" y="1524000"/>
            <a:ext cx="4221162" cy="2209800"/>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5" name="Espaço Reservado para Conteúdo 4"/>
          <p:cNvSpPr>
            <a:spLocks noGrp="1"/>
          </p:cNvSpPr>
          <p:nvPr>
            <p:ph sz="quarter" idx="3"/>
          </p:nvPr>
        </p:nvSpPr>
        <p:spPr>
          <a:xfrm>
            <a:off x="4646613" y="3886200"/>
            <a:ext cx="4221162" cy="2209800"/>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a:p>
        </p:txBody>
      </p:sp>
    </p:spTree>
    <p:extLst>
      <p:ext uri="{BB962C8B-B14F-4D97-AF65-F5344CB8AC3E}">
        <p14:creationId xmlns:p14="http://schemas.microsoft.com/office/powerpoint/2010/main" val="2406929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25D2BF-40DD-4153-8CA3-FA72C0D116DE}" type="slidenum">
              <a:rPr lang="en-US"/>
              <a:pPr/>
              <a:t>‹nº›</a:t>
            </a:fld>
            <a:endParaRPr lang="en-US"/>
          </a:p>
        </p:txBody>
      </p:sp>
    </p:spTree>
    <p:extLst>
      <p:ext uri="{BB962C8B-B14F-4D97-AF65-F5344CB8AC3E}">
        <p14:creationId xmlns:p14="http://schemas.microsoft.com/office/powerpoint/2010/main" val="925198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AB426EB-D8B9-4590-84E5-2B7372505E30}" type="slidenum">
              <a:rPr lang="en-US"/>
              <a:pPr/>
              <a:t>‹nº›</a:t>
            </a:fld>
            <a:endParaRPr lang="en-US"/>
          </a:p>
        </p:txBody>
      </p:sp>
    </p:spTree>
    <p:extLst>
      <p:ext uri="{BB962C8B-B14F-4D97-AF65-F5344CB8AC3E}">
        <p14:creationId xmlns:p14="http://schemas.microsoft.com/office/powerpoint/2010/main" val="2797728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74638" y="1524000"/>
            <a:ext cx="4219575"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6613" y="1524000"/>
            <a:ext cx="4221162"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0328EFB-EE01-4A70-9A4E-807F4C30E73B}" type="slidenum">
              <a:rPr lang="en-US"/>
              <a:pPr/>
              <a:t>‹nº›</a:t>
            </a:fld>
            <a:endParaRPr lang="en-US"/>
          </a:p>
        </p:txBody>
      </p:sp>
    </p:spTree>
    <p:extLst>
      <p:ext uri="{BB962C8B-B14F-4D97-AF65-F5344CB8AC3E}">
        <p14:creationId xmlns:p14="http://schemas.microsoft.com/office/powerpoint/2010/main" val="2758805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496FF85-89A4-4D2F-9A47-F254EE67E025}" type="slidenum">
              <a:rPr lang="en-US"/>
              <a:pPr/>
              <a:t>‹nº›</a:t>
            </a:fld>
            <a:endParaRPr lang="en-US"/>
          </a:p>
        </p:txBody>
      </p:sp>
    </p:spTree>
    <p:extLst>
      <p:ext uri="{BB962C8B-B14F-4D97-AF65-F5344CB8AC3E}">
        <p14:creationId xmlns:p14="http://schemas.microsoft.com/office/powerpoint/2010/main" val="3699818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4E0F0D9-1BD1-4BB2-9AEF-C45FC83CEFD4}" type="slidenum">
              <a:rPr lang="en-US"/>
              <a:pPr/>
              <a:t>‹nº›</a:t>
            </a:fld>
            <a:endParaRPr lang="en-US"/>
          </a:p>
        </p:txBody>
      </p:sp>
    </p:spTree>
    <p:extLst>
      <p:ext uri="{BB962C8B-B14F-4D97-AF65-F5344CB8AC3E}">
        <p14:creationId xmlns:p14="http://schemas.microsoft.com/office/powerpoint/2010/main" val="3181803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0122FAA-958D-4FF6-BF9F-0C9279367AB9}" type="slidenum">
              <a:rPr lang="en-US"/>
              <a:pPr/>
              <a:t>‹nº›</a:t>
            </a:fld>
            <a:endParaRPr lang="en-US"/>
          </a:p>
        </p:txBody>
      </p:sp>
    </p:spTree>
    <p:extLst>
      <p:ext uri="{BB962C8B-B14F-4D97-AF65-F5344CB8AC3E}">
        <p14:creationId xmlns:p14="http://schemas.microsoft.com/office/powerpoint/2010/main" val="4091353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98927C1-C2C8-4D21-B9BC-DE421986B189}" type="slidenum">
              <a:rPr lang="en-US"/>
              <a:pPr/>
              <a:t>‹nº›</a:t>
            </a:fld>
            <a:endParaRPr lang="en-US"/>
          </a:p>
        </p:txBody>
      </p:sp>
    </p:spTree>
    <p:extLst>
      <p:ext uri="{BB962C8B-B14F-4D97-AF65-F5344CB8AC3E}">
        <p14:creationId xmlns:p14="http://schemas.microsoft.com/office/powerpoint/2010/main" val="918417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CA23273-90C5-4DFB-9ABE-5A8277E46A94}" type="slidenum">
              <a:rPr lang="en-US"/>
              <a:pPr/>
              <a:t>‹nº›</a:t>
            </a:fld>
            <a:endParaRPr lang="en-US"/>
          </a:p>
        </p:txBody>
      </p:sp>
    </p:spTree>
    <p:extLst>
      <p:ext uri="{BB962C8B-B14F-4D97-AF65-F5344CB8AC3E}">
        <p14:creationId xmlns:p14="http://schemas.microsoft.com/office/powerpoint/2010/main" val="1641246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0DF"/>
        </a:solidFill>
        <a:effectLst/>
      </p:bgPr>
    </p:bg>
    <p:spTree>
      <p:nvGrpSpPr>
        <p:cNvPr id="1" name=""/>
        <p:cNvGrpSpPr/>
        <p:nvPr/>
      </p:nvGrpSpPr>
      <p:grpSpPr>
        <a:xfrm>
          <a:off x="0" y="0"/>
          <a:ext cx="0" cy="0"/>
          <a:chOff x="0" y="0"/>
          <a:chExt cx="0" cy="0"/>
        </a:xfrm>
      </p:grpSpPr>
      <p:pic>
        <p:nvPicPr>
          <p:cNvPr id="3082" name="Picture 10" descr="\\pc26995\Projects\ICS\ICS.VB6\ICSUI\Graphics\IAEAlogo_Black.wmf"/>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black">
          <a:xfrm>
            <a:off x="304800" y="6110288"/>
            <a:ext cx="685800" cy="596900"/>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sp>
        <p:nvSpPr>
          <p:cNvPr id="3083" name="Text Box 11"/>
          <p:cNvSpPr txBox="1">
            <a:spLocks noChangeArrowheads="1"/>
          </p:cNvSpPr>
          <p:nvPr/>
        </p:nvSpPr>
        <p:spPr bwMode="black">
          <a:xfrm>
            <a:off x="990600" y="6202363"/>
            <a:ext cx="9144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200" b="1">
                <a:solidFill>
                  <a:srgbClr val="FFFFFF"/>
                </a:solidFill>
                <a:latin typeface="Arial" charset="0"/>
              </a:rPr>
              <a:t>IAEA</a:t>
            </a:r>
          </a:p>
        </p:txBody>
      </p:sp>
      <p:pic>
        <p:nvPicPr>
          <p:cNvPr id="3081" name="Picture 9" descr="slide_logo_bglight.jpg                                         00056D31Macintosh HD                   B746CC0A:"/>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extLst>
            <a:ext uri="{909E8E84-426E-40DD-AFC4-6F175D3DCCD1}">
              <a14:hiddenFill xmlns:a14="http://schemas.microsoft.com/office/drawing/2010/main">
                <a:solidFill>
                  <a:srgbClr val="FFFFFF"/>
                </a:solidFill>
              </a14:hiddenFill>
            </a:ext>
          </a:extLst>
        </p:spPr>
      </p:pic>
      <p:sp>
        <p:nvSpPr>
          <p:cNvPr id="3075" name="Rectangle 3"/>
          <p:cNvSpPr>
            <a:spLocks noGrp="1" noChangeArrowheads="1"/>
          </p:cNvSpPr>
          <p:nvPr>
            <p:ph type="title"/>
          </p:nvPr>
        </p:nvSpPr>
        <p:spPr bwMode="black">
          <a:xfrm>
            <a:off x="282575" y="98425"/>
            <a:ext cx="8534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4"/>
          <p:cNvSpPr>
            <a:spLocks noGrp="1" noChangeArrowheads="1"/>
          </p:cNvSpPr>
          <p:nvPr>
            <p:ph type="body" idx="1"/>
          </p:nvPr>
        </p:nvSpPr>
        <p:spPr bwMode="gray">
          <a:xfrm>
            <a:off x="274638" y="1524000"/>
            <a:ext cx="859313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7" name="Rectangle 5"/>
          <p:cNvSpPr>
            <a:spLocks noGrp="1" noChangeArrowheads="1"/>
          </p:cNvSpPr>
          <p:nvPr>
            <p:ph type="dt" sz="half" idx="2"/>
          </p:nvPr>
        </p:nvSpPr>
        <p:spPr bwMode="white">
          <a:xfrm>
            <a:off x="6783388" y="6369050"/>
            <a:ext cx="167640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endParaRPr lang="en-US"/>
          </a:p>
        </p:txBody>
      </p:sp>
      <p:sp>
        <p:nvSpPr>
          <p:cNvPr id="3078" name="Rectangle 6"/>
          <p:cNvSpPr>
            <a:spLocks noGrp="1" noChangeArrowheads="1"/>
          </p:cNvSpPr>
          <p:nvPr>
            <p:ph type="ftr" sz="quarter" idx="3"/>
          </p:nvPr>
        </p:nvSpPr>
        <p:spPr bwMode="white">
          <a:xfrm>
            <a:off x="4154488" y="6369050"/>
            <a:ext cx="262413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endParaRPr lang="en-US"/>
          </a:p>
        </p:txBody>
      </p:sp>
      <p:sp>
        <p:nvSpPr>
          <p:cNvPr id="3079" name="Rectangle 7"/>
          <p:cNvSpPr>
            <a:spLocks noGrp="1" noChangeArrowheads="1"/>
          </p:cNvSpPr>
          <p:nvPr>
            <p:ph type="sldNum" sz="quarter" idx="4"/>
          </p:nvPr>
        </p:nvSpPr>
        <p:spPr bwMode="white">
          <a:xfrm>
            <a:off x="8472488" y="6369050"/>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fld id="{E358438C-7C3B-4B33-AF5F-D51E5B379824}" type="slidenum">
              <a:rPr lang="en-US"/>
              <a:pPr/>
              <a:t>‹nº›</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2" r:id="rId12"/>
  </p:sldLayoutIdLst>
  <p:hf hdr="0" ftr="0" dt="0"/>
  <p:txStyles>
    <p:titleStyle>
      <a:lvl1pPr algn="l" rtl="0" eaLnBrk="1" fontAlgn="base" hangingPunct="1">
        <a:spcBef>
          <a:spcPct val="20000"/>
        </a:spcBef>
        <a:spcAft>
          <a:spcPct val="0"/>
        </a:spcAft>
        <a:defRPr sz="3600" b="1">
          <a:solidFill>
            <a:schemeClr val="tx2"/>
          </a:solidFill>
          <a:latin typeface="+mj-lt"/>
          <a:ea typeface="+mj-ea"/>
          <a:cs typeface="+mj-cs"/>
        </a:defRPr>
      </a:lvl1pPr>
      <a:lvl2pPr algn="l" rtl="0" eaLnBrk="1" fontAlgn="base" hangingPunct="1">
        <a:spcBef>
          <a:spcPct val="20000"/>
        </a:spcBef>
        <a:spcAft>
          <a:spcPct val="0"/>
        </a:spcAft>
        <a:defRPr sz="3600" b="1">
          <a:solidFill>
            <a:schemeClr val="tx2"/>
          </a:solidFill>
          <a:latin typeface="Arial" charset="0"/>
        </a:defRPr>
      </a:lvl2pPr>
      <a:lvl3pPr algn="l" rtl="0" eaLnBrk="1" fontAlgn="base" hangingPunct="1">
        <a:spcBef>
          <a:spcPct val="20000"/>
        </a:spcBef>
        <a:spcAft>
          <a:spcPct val="0"/>
        </a:spcAft>
        <a:defRPr sz="3600" b="1">
          <a:solidFill>
            <a:schemeClr val="tx2"/>
          </a:solidFill>
          <a:latin typeface="Arial" charset="0"/>
        </a:defRPr>
      </a:lvl3pPr>
      <a:lvl4pPr algn="l" rtl="0" eaLnBrk="1" fontAlgn="base" hangingPunct="1">
        <a:spcBef>
          <a:spcPct val="20000"/>
        </a:spcBef>
        <a:spcAft>
          <a:spcPct val="0"/>
        </a:spcAft>
        <a:defRPr sz="3600" b="1">
          <a:solidFill>
            <a:schemeClr val="tx2"/>
          </a:solidFill>
          <a:latin typeface="Arial" charset="0"/>
        </a:defRPr>
      </a:lvl4pPr>
      <a:lvl5pPr algn="l" rtl="0" eaLnBrk="1" fontAlgn="base" hangingPunct="1">
        <a:spcBef>
          <a:spcPct val="20000"/>
        </a:spcBef>
        <a:spcAft>
          <a:spcPct val="0"/>
        </a:spcAft>
        <a:defRPr sz="3600" b="1">
          <a:solidFill>
            <a:schemeClr val="tx2"/>
          </a:solidFill>
          <a:latin typeface="Arial" charset="0"/>
        </a:defRPr>
      </a:lvl5pPr>
      <a:lvl6pPr marL="457200" algn="l" rtl="0" eaLnBrk="1" fontAlgn="base" hangingPunct="1">
        <a:spcBef>
          <a:spcPct val="20000"/>
        </a:spcBef>
        <a:spcAft>
          <a:spcPct val="0"/>
        </a:spcAft>
        <a:defRPr sz="3600" b="1">
          <a:solidFill>
            <a:schemeClr val="tx2"/>
          </a:solidFill>
          <a:latin typeface="Arial" charset="0"/>
        </a:defRPr>
      </a:lvl6pPr>
      <a:lvl7pPr marL="914400" algn="l" rtl="0" eaLnBrk="1" fontAlgn="base" hangingPunct="1">
        <a:spcBef>
          <a:spcPct val="20000"/>
        </a:spcBef>
        <a:spcAft>
          <a:spcPct val="0"/>
        </a:spcAft>
        <a:defRPr sz="3600" b="1">
          <a:solidFill>
            <a:schemeClr val="tx2"/>
          </a:solidFill>
          <a:latin typeface="Arial" charset="0"/>
        </a:defRPr>
      </a:lvl7pPr>
      <a:lvl8pPr marL="1371600" algn="l" rtl="0" eaLnBrk="1" fontAlgn="base" hangingPunct="1">
        <a:spcBef>
          <a:spcPct val="20000"/>
        </a:spcBef>
        <a:spcAft>
          <a:spcPct val="0"/>
        </a:spcAft>
        <a:defRPr sz="3600" b="1">
          <a:solidFill>
            <a:schemeClr val="tx2"/>
          </a:solidFill>
          <a:latin typeface="Arial" charset="0"/>
        </a:defRPr>
      </a:lvl8pPr>
      <a:lvl9pPr marL="1828800" algn="l" rtl="0" eaLnBrk="1" fontAlgn="base" hangingPunct="1">
        <a:spcBef>
          <a:spcPct val="20000"/>
        </a:spcBef>
        <a:spcAft>
          <a:spcPct val="0"/>
        </a:spcAft>
        <a:defRPr sz="3600" b="1">
          <a:solidFill>
            <a:schemeClr val="tx2"/>
          </a:solidFill>
          <a:latin typeface="Arial" charset="0"/>
        </a:defRPr>
      </a:lvl9pPr>
    </p:titleStyle>
    <p:body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audio1.spanishdict.com/audio?lang=es&amp;text=calcule-la-diferencia-entre-cada-medici%C3%B3n-y-el-promedio"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wmf"/><Relationship Id="rId4" Type="http://schemas.openxmlformats.org/officeDocument/2006/relationships/oleObject" Target="../embeddings/oleObject1.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8.wmf"/><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7.wmf"/><Relationship Id="rId4" Type="http://schemas.openxmlformats.org/officeDocument/2006/relationships/oleObject" Target="../embeddings/oleObject2.bin"/></Relationships>
</file>

<file path=ppt/slides/_rels/slide28.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image" Target="../media/image10.wmf"/><Relationship Id="rId5" Type="http://schemas.openxmlformats.org/officeDocument/2006/relationships/oleObject" Target="../embeddings/oleObject5.bin"/><Relationship Id="rId4" Type="http://schemas.openxmlformats.org/officeDocument/2006/relationships/image" Target="../media/image9.wmf"/></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2.wmf"/><Relationship Id="rId4" Type="http://schemas.openxmlformats.org/officeDocument/2006/relationships/oleObject" Target="../embeddings/oleObject7.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0" y="1700808"/>
            <a:ext cx="9144000" cy="2592288"/>
          </a:xfrm>
        </p:spPr>
        <p:txBody>
          <a:bodyPr/>
          <a:lstStyle/>
          <a:p>
            <a:r>
              <a:rPr lang="en-US" altLang="pt-BR" dirty="0" err="1"/>
              <a:t>Lección</a:t>
            </a:r>
            <a:r>
              <a:rPr lang="en-US" altLang="pt-BR" dirty="0"/>
              <a:t> 9</a:t>
            </a:r>
            <a:r>
              <a:rPr lang="en-US" dirty="0"/>
              <a:t/>
            </a:r>
            <a:br>
              <a:rPr lang="en-US" dirty="0"/>
            </a:br>
            <a:r>
              <a:rPr lang="es-ES_tradnl" b="0" dirty="0"/>
              <a:t/>
            </a:r>
            <a:br>
              <a:rPr lang="es-ES_tradnl" b="0" dirty="0"/>
            </a:br>
            <a:r>
              <a:rPr lang="es-ES_tradnl" b="0" dirty="0"/>
              <a:t/>
            </a:r>
            <a:br>
              <a:rPr lang="es-ES_tradnl" b="0" dirty="0"/>
            </a:br>
            <a:r>
              <a:rPr lang="es-ES_tradnl" dirty="0"/>
              <a:t>Medición e incertidumbres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a:r>
            <a:br>
              <a:rPr lang="en-GB" dirty="0"/>
            </a:br>
            <a:r>
              <a:rPr lang="es-ES_tradnl" sz="2800" dirty="0"/>
              <a:t>Error e incertidumbre</a:t>
            </a:r>
            <a:r>
              <a:rPr lang="en-GB" dirty="0"/>
              <a:t/>
            </a:r>
            <a:br>
              <a:rPr lang="en-GB" dirty="0"/>
            </a:br>
            <a:endParaRPr lang="en-GB" dirty="0"/>
          </a:p>
        </p:txBody>
      </p:sp>
      <p:sp>
        <p:nvSpPr>
          <p:cNvPr id="3" name="Content Placeholder 2"/>
          <p:cNvSpPr>
            <a:spLocks noGrp="1"/>
          </p:cNvSpPr>
          <p:nvPr>
            <p:ph idx="1"/>
          </p:nvPr>
        </p:nvSpPr>
        <p:spPr>
          <a:xfrm>
            <a:off x="274638" y="1556792"/>
            <a:ext cx="8593137" cy="3816424"/>
          </a:xfrm>
        </p:spPr>
        <p:txBody>
          <a:bodyPr/>
          <a:lstStyle/>
          <a:p>
            <a:pPr algn="just"/>
            <a:r>
              <a:rPr lang="es-ES_tradnl" sz="2400" dirty="0"/>
              <a:t>Siempre que es posible tratamos de corregir cualquier error conocido. Por ejemplo, aplicando correcciones de certificados de calibración. Pero cualquier error cuyo valor no conocemos es una fuente de incertidumbre</a:t>
            </a:r>
            <a:r>
              <a:rPr lang="en-GB" sz="2400" dirty="0"/>
              <a:t>.</a:t>
            </a:r>
          </a:p>
          <a:p>
            <a:pPr algn="just"/>
            <a:endParaRPr lang="en-GB" sz="2400" dirty="0"/>
          </a:p>
          <a:p>
            <a:pPr algn="just"/>
            <a:r>
              <a:rPr lang="es-ES_tradnl" sz="2400" dirty="0"/>
              <a:t>Los errores cometidos por los operadores no son incertidumbres de medición. No se deben contar como contribuyendo a la incertidumbre. Deben evitarse errores trabajando con cuidado y comprobando el trabajo.</a:t>
            </a:r>
            <a:endParaRPr lang="en-GB"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10</a:t>
            </a:fld>
            <a:endParaRPr lang="en-US"/>
          </a:p>
        </p:txBody>
      </p:sp>
    </p:spTree>
    <p:extLst>
      <p:ext uri="{BB962C8B-B14F-4D97-AF65-F5344CB8AC3E}">
        <p14:creationId xmlns:p14="http://schemas.microsoft.com/office/powerpoint/2010/main" val="2905745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574" y="98425"/>
            <a:ext cx="8825929" cy="762000"/>
          </a:xfrm>
        </p:spPr>
        <p:txBody>
          <a:bodyPr/>
          <a:lstStyle/>
          <a:p>
            <a:r>
              <a:rPr lang="es-ES_tradnl" sz="2800" dirty="0"/>
              <a:t>¿Por qué es importante conocer la incertidumbre?</a:t>
            </a:r>
            <a:endParaRPr lang="en-GB" sz="2800" dirty="0"/>
          </a:p>
        </p:txBody>
      </p:sp>
      <p:sp>
        <p:nvSpPr>
          <p:cNvPr id="3" name="Content Placeholder 2"/>
          <p:cNvSpPr>
            <a:spLocks noGrp="1"/>
          </p:cNvSpPr>
          <p:nvPr>
            <p:ph idx="1"/>
          </p:nvPr>
        </p:nvSpPr>
        <p:spPr>
          <a:xfrm>
            <a:off x="274637" y="1121916"/>
            <a:ext cx="8833866" cy="5393978"/>
          </a:xfrm>
        </p:spPr>
        <p:txBody>
          <a:bodyPr/>
          <a:lstStyle/>
          <a:p>
            <a:pPr algn="just"/>
            <a:r>
              <a:rPr lang="es-ES_tradnl" sz="2400" dirty="0"/>
              <a:t>Podemos estar interesados en la incertidumbre de la medición simplemente porque deseamos hacer mediciones de alta calidad y entender mejor los resultados.</a:t>
            </a:r>
          </a:p>
          <a:p>
            <a:pPr algn="just"/>
            <a:endParaRPr lang="es-ES_tradnl" sz="2400" dirty="0"/>
          </a:p>
          <a:p>
            <a:pPr algn="just"/>
            <a:r>
              <a:rPr lang="es-ES_tradnl" sz="2400" dirty="0"/>
              <a:t>Podemos estar haciendo las mediciones como parte de:</a:t>
            </a:r>
          </a:p>
          <a:p>
            <a:pPr lvl="1" indent="-342900" algn="just"/>
            <a:r>
              <a:rPr lang="es-ES_tradnl" sz="2000" dirty="0"/>
              <a:t> </a:t>
            </a:r>
            <a:r>
              <a:rPr lang="es-ES_tradnl" sz="2400" dirty="0"/>
              <a:t>una calibración cuando la incertidumbre de medición debe ser reportada en el </a:t>
            </a:r>
            <a:r>
              <a:rPr lang="es-ES_tradnl" sz="2400" dirty="0" smtClean="0"/>
              <a:t>certificado;</a:t>
            </a:r>
            <a:endParaRPr lang="es-ES_tradnl" sz="2400" dirty="0"/>
          </a:p>
          <a:p>
            <a:pPr lvl="1" indent="-342900" algn="just"/>
            <a:r>
              <a:rPr lang="es-ES_tradnl" sz="2400" dirty="0"/>
              <a:t>una prueba cuando se necesita la incertidumbre de medición para determinar la aprobación o no de un equipo, o</a:t>
            </a:r>
          </a:p>
          <a:p>
            <a:pPr lvl="1" indent="-342900" algn="just"/>
            <a:r>
              <a:rPr lang="es-ES_tradnl" sz="2400" dirty="0"/>
              <a:t>el establecimiento de una tolerancia, cuando se necesita saber la incertidumbre para especificar </a:t>
            </a:r>
            <a:r>
              <a:rPr lang="es-ES_tradnl" sz="2400" dirty="0" smtClean="0"/>
              <a:t>el rango de tolerancia.</a:t>
            </a:r>
            <a:endParaRPr lang="es-ES_tradnl"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11</a:t>
            </a:fld>
            <a:endParaRPr lang="en-US"/>
          </a:p>
        </p:txBody>
      </p:sp>
    </p:spTree>
    <p:extLst>
      <p:ext uri="{BB962C8B-B14F-4D97-AF65-F5344CB8AC3E}">
        <p14:creationId xmlns:p14="http://schemas.microsoft.com/office/powerpoint/2010/main" val="1914794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Dispersión y</a:t>
            </a:r>
            <a:r>
              <a:rPr lang="en-GB" sz="2800" dirty="0"/>
              <a:t> </a:t>
            </a:r>
            <a:r>
              <a:rPr lang="es-ES_tradnl" sz="2800" dirty="0"/>
              <a:t>desviación estándar </a:t>
            </a:r>
            <a:r>
              <a:rPr lang="en-GB" sz="2800" i="1" dirty="0"/>
              <a:t>(</a:t>
            </a:r>
            <a:r>
              <a:rPr lang="el-GR" sz="2800" i="1" dirty="0"/>
              <a:t>σ</a:t>
            </a:r>
            <a:r>
              <a:rPr lang="en-GB" sz="2800" i="1" dirty="0"/>
              <a:t>)</a:t>
            </a:r>
            <a:endParaRPr lang="en-GB" sz="2800" dirty="0"/>
          </a:p>
        </p:txBody>
      </p:sp>
      <p:sp>
        <p:nvSpPr>
          <p:cNvPr id="3" name="Content Placeholder 2"/>
          <p:cNvSpPr>
            <a:spLocks noGrp="1"/>
          </p:cNvSpPr>
          <p:nvPr>
            <p:ph idx="1"/>
          </p:nvPr>
        </p:nvSpPr>
        <p:spPr>
          <a:xfrm>
            <a:off x="251520" y="1628800"/>
            <a:ext cx="8640960" cy="3744416"/>
          </a:xfrm>
        </p:spPr>
        <p:txBody>
          <a:bodyPr/>
          <a:lstStyle/>
          <a:p>
            <a:pPr algn="just" fontAlgn="auto"/>
            <a:r>
              <a:rPr lang="es-ES_tradnl" sz="2400" dirty="0"/>
              <a:t>La desviación estándar es una medida de dispersión de eventos que ocurren aleatoriamente alrededor de una media.</a:t>
            </a:r>
          </a:p>
          <a:p>
            <a:pPr algn="just" fontAlgn="auto"/>
            <a:endParaRPr lang="en-GB" sz="2400" dirty="0"/>
          </a:p>
          <a:p>
            <a:pPr algn="just" fontAlgn="auto"/>
            <a:r>
              <a:rPr lang="es-ES_tradnl" sz="2400" dirty="0"/>
              <a:t>La forma habitual de cuantificar la dispersión es la desviación estándar. La desviación estándar de un conjunto de números nos indica qué tan diferentes son las lecturas individuales de la media del conjunto.</a:t>
            </a:r>
            <a:endParaRPr lang="en-GB"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12</a:t>
            </a:fld>
            <a:endParaRPr lang="en-US"/>
          </a:p>
        </p:txBody>
      </p:sp>
    </p:spTree>
    <p:extLst>
      <p:ext uri="{BB962C8B-B14F-4D97-AF65-F5344CB8AC3E}">
        <p14:creationId xmlns:p14="http://schemas.microsoft.com/office/powerpoint/2010/main" val="3698973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Dispersión y</a:t>
            </a:r>
            <a:r>
              <a:rPr lang="en-GB" sz="2800" dirty="0"/>
              <a:t> </a:t>
            </a:r>
            <a:r>
              <a:rPr lang="es-ES_tradnl" sz="2800" dirty="0"/>
              <a:t>desviación estándar </a:t>
            </a:r>
            <a:r>
              <a:rPr lang="en-GB" sz="2800" dirty="0"/>
              <a:t>(</a:t>
            </a:r>
            <a:r>
              <a:rPr lang="el-GR" sz="2800" i="1" dirty="0"/>
              <a:t>σ</a:t>
            </a:r>
            <a:r>
              <a:rPr lang="en-GB" sz="2800" i="1" dirty="0"/>
              <a:t>)</a:t>
            </a:r>
            <a:endParaRPr lang="en-GB" sz="2800" dirty="0"/>
          </a:p>
        </p:txBody>
      </p:sp>
      <p:sp>
        <p:nvSpPr>
          <p:cNvPr id="3" name="Content Placeholder 2"/>
          <p:cNvSpPr>
            <a:spLocks noGrp="1"/>
          </p:cNvSpPr>
          <p:nvPr>
            <p:ph idx="1"/>
          </p:nvPr>
        </p:nvSpPr>
        <p:spPr>
          <a:xfrm>
            <a:off x="251520" y="1988840"/>
            <a:ext cx="8640960" cy="2448272"/>
          </a:xfrm>
        </p:spPr>
        <p:txBody>
          <a:bodyPr/>
          <a:lstStyle/>
          <a:p>
            <a:pPr algn="just" fontAlgn="auto"/>
            <a:r>
              <a:rPr lang="es-ES_tradnl" sz="2400" dirty="0"/>
              <a:t>Como una regla general, aproximadamente dos tercios de todas las lecturas caerán entre más y menos (±) una desviación estándar del promedio. Aproximadamente 95% de todas las lecturas caerán dentro de dos desviaciones estándar. Esta "regla" se aplica ampliamente, aunque no es de ninguna manera universal.</a:t>
            </a:r>
            <a:endParaRPr lang="en-GB"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13</a:t>
            </a:fld>
            <a:endParaRPr lang="en-US"/>
          </a:p>
        </p:txBody>
      </p:sp>
    </p:spTree>
    <p:extLst>
      <p:ext uri="{BB962C8B-B14F-4D97-AF65-F5344CB8AC3E}">
        <p14:creationId xmlns:p14="http://schemas.microsoft.com/office/powerpoint/2010/main" val="42856097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Cálculo de una desviación estándar</a:t>
            </a:r>
            <a:endParaRPr lang="en-GB" sz="2800" dirty="0"/>
          </a:p>
        </p:txBody>
      </p:sp>
      <p:sp>
        <p:nvSpPr>
          <p:cNvPr id="3" name="Content Placeholder 2"/>
          <p:cNvSpPr>
            <a:spLocks noGrp="1"/>
          </p:cNvSpPr>
          <p:nvPr>
            <p:ph idx="1"/>
          </p:nvPr>
        </p:nvSpPr>
        <p:spPr>
          <a:xfrm>
            <a:off x="0" y="1916832"/>
            <a:ext cx="9036496" cy="2376264"/>
          </a:xfrm>
        </p:spPr>
        <p:txBody>
          <a:bodyPr/>
          <a:lstStyle/>
          <a:p>
            <a:pPr algn="just"/>
            <a:r>
              <a:rPr lang="es-ES_tradnl" sz="2400" dirty="0"/>
              <a:t>Considere el conjunto de mediciones o recuentos </a:t>
            </a:r>
            <a:r>
              <a:rPr lang="en-GB" sz="2400" dirty="0"/>
              <a:t>1,2,3,4,5,6,7 con </a:t>
            </a:r>
            <a:r>
              <a:rPr lang="es-ES_tradnl" sz="2400" dirty="0"/>
              <a:t>promedio</a:t>
            </a:r>
            <a:r>
              <a:rPr lang="en-GB" sz="2400" dirty="0"/>
              <a:t> 4.</a:t>
            </a:r>
          </a:p>
          <a:p>
            <a:pPr algn="just"/>
            <a:endParaRPr lang="en-GB" sz="2400" dirty="0"/>
          </a:p>
          <a:p>
            <a:r>
              <a:rPr lang="es-ES_tradnl" sz="2400" dirty="0"/>
              <a:t>Calcular la diferencia entre cada medición y el promedio:</a:t>
            </a:r>
            <a:r>
              <a:rPr lang="es-ES_tradnl" sz="2400" dirty="0">
                <a:hlinkClick r:id="rId2"/>
              </a:rPr>
              <a:t> </a:t>
            </a:r>
            <a:r>
              <a:rPr lang="en-GB" sz="2400" dirty="0"/>
              <a:t>-3,-2.-1,0,1,2,3</a:t>
            </a:r>
          </a:p>
          <a:p>
            <a:pPr algn="just"/>
            <a:endParaRPr lang="en-GB" sz="2400" dirty="0"/>
          </a:p>
          <a:p>
            <a:pPr algn="just"/>
            <a:r>
              <a:rPr lang="es-ES_tradnl" sz="2400" dirty="0"/>
              <a:t>Calcular el cuadrado de cada uno: </a:t>
            </a:r>
            <a:r>
              <a:rPr lang="en-GB" sz="2400" dirty="0"/>
              <a:t>6, 4, 1, 0, 1, 4, 6.</a:t>
            </a:r>
          </a:p>
        </p:txBody>
      </p:sp>
      <p:sp>
        <p:nvSpPr>
          <p:cNvPr id="4" name="Slide Number Placeholder 3"/>
          <p:cNvSpPr>
            <a:spLocks noGrp="1"/>
          </p:cNvSpPr>
          <p:nvPr>
            <p:ph type="sldNum" sz="quarter" idx="12"/>
          </p:nvPr>
        </p:nvSpPr>
        <p:spPr/>
        <p:txBody>
          <a:bodyPr/>
          <a:lstStyle/>
          <a:p>
            <a:fld id="{8F25D2BF-40DD-4153-8CA3-FA72C0D116DE}" type="slidenum">
              <a:rPr lang="en-US" smtClean="0"/>
              <a:pPr/>
              <a:t>14</a:t>
            </a:fld>
            <a:endParaRPr lang="en-US"/>
          </a:p>
        </p:txBody>
      </p:sp>
    </p:spTree>
    <p:extLst>
      <p:ext uri="{BB962C8B-B14F-4D97-AF65-F5344CB8AC3E}">
        <p14:creationId xmlns:p14="http://schemas.microsoft.com/office/powerpoint/2010/main" val="23886080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Cálculo de una desviación típica</a:t>
            </a:r>
            <a:endParaRPr lang="en-GB" sz="2800" dirty="0"/>
          </a:p>
        </p:txBody>
      </p:sp>
      <p:sp>
        <p:nvSpPr>
          <p:cNvPr id="3" name="Content Placeholder 2"/>
          <p:cNvSpPr>
            <a:spLocks noGrp="1"/>
          </p:cNvSpPr>
          <p:nvPr>
            <p:ph idx="1"/>
          </p:nvPr>
        </p:nvSpPr>
        <p:spPr>
          <a:xfrm>
            <a:off x="0" y="1988840"/>
            <a:ext cx="9036496" cy="3024336"/>
          </a:xfrm>
        </p:spPr>
        <p:txBody>
          <a:bodyPr/>
          <a:lstStyle/>
          <a:p>
            <a:pPr algn="just"/>
            <a:r>
              <a:rPr lang="es-ES_tradnl" sz="2400" dirty="0"/>
              <a:t>Calcular el total y dividir por </a:t>
            </a:r>
            <a:r>
              <a:rPr lang="en-GB" sz="2400" i="1" dirty="0"/>
              <a:t>n </a:t>
            </a:r>
            <a:r>
              <a:rPr lang="en-GB" sz="2400" dirty="0"/>
              <a:t>- 1, (</a:t>
            </a:r>
            <a:r>
              <a:rPr lang="en-GB" sz="2400" i="1" dirty="0"/>
              <a:t>n </a:t>
            </a:r>
            <a:r>
              <a:rPr lang="en-GB" sz="2400" dirty="0"/>
              <a:t>=7).</a:t>
            </a:r>
          </a:p>
          <a:p>
            <a:pPr algn="just"/>
            <a:endParaRPr lang="en-GB" sz="2400" dirty="0"/>
          </a:p>
          <a:p>
            <a:pPr marL="0" indent="0" algn="just">
              <a:buNone/>
            </a:pPr>
            <a:r>
              <a:rPr lang="en-GB" sz="2400" dirty="0"/>
              <a:t>	     </a:t>
            </a:r>
            <a:r>
              <a:rPr lang="en-GB" sz="2400" u="sng" dirty="0"/>
              <a:t>6+4+1+0+1+4+6</a:t>
            </a:r>
            <a:r>
              <a:rPr lang="en-GB" sz="2400" dirty="0"/>
              <a:t> = 3,66</a:t>
            </a:r>
          </a:p>
          <a:p>
            <a:pPr marL="0" indent="0" algn="just">
              <a:buNone/>
            </a:pPr>
            <a:r>
              <a:rPr lang="en-GB" sz="2400" dirty="0"/>
              <a:t>		       6</a:t>
            </a:r>
          </a:p>
          <a:p>
            <a:pPr algn="just"/>
            <a:endParaRPr lang="en-GB" sz="2400" dirty="0"/>
          </a:p>
          <a:p>
            <a:pPr algn="just"/>
            <a:r>
              <a:rPr lang="es-ES_tradnl" sz="2400" dirty="0"/>
              <a:t>La desviación estándar estimada </a:t>
            </a:r>
            <a:r>
              <a:rPr lang="en-GB" sz="2400" dirty="0"/>
              <a:t>(</a:t>
            </a:r>
            <a:r>
              <a:rPr lang="el-GR" sz="2400" i="1" dirty="0"/>
              <a:t>σ</a:t>
            </a:r>
            <a:r>
              <a:rPr lang="en-GB" sz="2400" i="1" dirty="0"/>
              <a:t>)</a:t>
            </a:r>
            <a:r>
              <a:rPr lang="en-GB" sz="2400" dirty="0"/>
              <a:t> </a:t>
            </a:r>
            <a:r>
              <a:rPr lang="es-ES_tradnl" sz="2400" dirty="0"/>
              <a:t>es la raíz cuadrada del total</a:t>
            </a:r>
            <a:r>
              <a:rPr lang="en-GB" sz="2400" dirty="0"/>
              <a:t>, </a:t>
            </a:r>
            <a:r>
              <a:rPr lang="el-GR" sz="2400" i="1" dirty="0"/>
              <a:t>σ</a:t>
            </a:r>
            <a:r>
              <a:rPr lang="en-GB" sz="2400" i="1" dirty="0"/>
              <a:t>=</a:t>
            </a:r>
            <a:r>
              <a:rPr lang="en-GB" sz="2400" dirty="0"/>
              <a:t>√3,66 = 1,91.</a:t>
            </a:r>
          </a:p>
        </p:txBody>
      </p:sp>
      <p:sp>
        <p:nvSpPr>
          <p:cNvPr id="4" name="Slide Number Placeholder 3"/>
          <p:cNvSpPr>
            <a:spLocks noGrp="1"/>
          </p:cNvSpPr>
          <p:nvPr>
            <p:ph type="sldNum" sz="quarter" idx="12"/>
          </p:nvPr>
        </p:nvSpPr>
        <p:spPr/>
        <p:txBody>
          <a:bodyPr/>
          <a:lstStyle/>
          <a:p>
            <a:fld id="{8F25D2BF-40DD-4153-8CA3-FA72C0D116DE}" type="slidenum">
              <a:rPr lang="en-US" smtClean="0"/>
              <a:pPr/>
              <a:t>15</a:t>
            </a:fld>
            <a:endParaRPr lang="en-US"/>
          </a:p>
        </p:txBody>
      </p:sp>
    </p:spTree>
    <p:extLst>
      <p:ext uri="{BB962C8B-B14F-4D97-AF65-F5344CB8AC3E}">
        <p14:creationId xmlns:p14="http://schemas.microsoft.com/office/powerpoint/2010/main" val="38241488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Fuentes de errores e incertidumbres</a:t>
            </a:r>
            <a:endParaRPr lang="en-GB" sz="2800" dirty="0"/>
          </a:p>
        </p:txBody>
      </p:sp>
      <p:sp>
        <p:nvSpPr>
          <p:cNvPr id="3" name="Content Placeholder 2"/>
          <p:cNvSpPr>
            <a:spLocks noGrp="1"/>
          </p:cNvSpPr>
          <p:nvPr>
            <p:ph idx="1"/>
          </p:nvPr>
        </p:nvSpPr>
        <p:spPr>
          <a:xfrm>
            <a:off x="274638" y="1524000"/>
            <a:ext cx="8689850" cy="4572000"/>
          </a:xfrm>
        </p:spPr>
        <p:txBody>
          <a:bodyPr/>
          <a:lstStyle/>
          <a:p>
            <a:pPr marL="0" indent="0" algn="just">
              <a:buNone/>
            </a:pPr>
            <a:r>
              <a:rPr lang="es-ES_tradnl" sz="2400" dirty="0"/>
              <a:t>Suponiendo que el sistema de conteo esté calibrado correctamente, hay cinco fuentes de error asociadas con el recuento de una muestra:</a:t>
            </a:r>
          </a:p>
          <a:p>
            <a:pPr marL="0" indent="0" algn="just">
              <a:buNone/>
            </a:pPr>
            <a:endParaRPr lang="es-ES_tradnl" sz="2400" dirty="0"/>
          </a:p>
          <a:p>
            <a:pPr algn="just"/>
            <a:r>
              <a:rPr lang="es-ES_tradnl" sz="2400" dirty="0"/>
              <a:t>Auto-absorción</a:t>
            </a:r>
          </a:p>
          <a:p>
            <a:pPr algn="just"/>
            <a:r>
              <a:rPr lang="es-ES_tradnl" sz="2400" dirty="0"/>
              <a:t>Tiempo muerto</a:t>
            </a:r>
          </a:p>
          <a:p>
            <a:pPr algn="just"/>
            <a:r>
              <a:rPr lang="es-ES_tradnl" sz="2400" dirty="0"/>
              <a:t>Geometría</a:t>
            </a:r>
            <a:r>
              <a:rPr lang="es-ES_tradnl" sz="2400" i="1" dirty="0"/>
              <a:t> </a:t>
            </a:r>
            <a:r>
              <a:rPr lang="es-ES_tradnl" sz="2400" dirty="0"/>
              <a:t>muestra/detector</a:t>
            </a:r>
          </a:p>
          <a:p>
            <a:pPr algn="just"/>
            <a:r>
              <a:rPr lang="es-ES_tradnl" sz="2400" dirty="0"/>
              <a:t>Desintegración aleatoria de los átomos radiactivos (variaciones estadísticas).</a:t>
            </a:r>
          </a:p>
        </p:txBody>
      </p:sp>
      <p:sp>
        <p:nvSpPr>
          <p:cNvPr id="4" name="Slide Number Placeholder 3"/>
          <p:cNvSpPr>
            <a:spLocks noGrp="1"/>
          </p:cNvSpPr>
          <p:nvPr>
            <p:ph type="sldNum" sz="quarter" idx="12"/>
          </p:nvPr>
        </p:nvSpPr>
        <p:spPr/>
        <p:txBody>
          <a:bodyPr/>
          <a:lstStyle/>
          <a:p>
            <a:fld id="{8F25D2BF-40DD-4153-8CA3-FA72C0D116DE}" type="slidenum">
              <a:rPr lang="en-US" smtClean="0"/>
              <a:pPr/>
              <a:t>16</a:t>
            </a:fld>
            <a:endParaRPr lang="en-US"/>
          </a:p>
        </p:txBody>
      </p:sp>
    </p:spTree>
    <p:extLst>
      <p:ext uri="{BB962C8B-B14F-4D97-AF65-F5344CB8AC3E}">
        <p14:creationId xmlns:p14="http://schemas.microsoft.com/office/powerpoint/2010/main" val="22715587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err="1"/>
              <a:t>Tipos</a:t>
            </a:r>
            <a:r>
              <a:rPr lang="en-GB" sz="2800" dirty="0"/>
              <a:t> de </a:t>
            </a:r>
            <a:r>
              <a:rPr lang="en-GB" sz="2800" dirty="0" err="1"/>
              <a:t>errores</a:t>
            </a:r>
            <a:r>
              <a:rPr lang="en-GB" sz="2800" dirty="0"/>
              <a:t> </a:t>
            </a:r>
            <a:r>
              <a:rPr lang="es-ES_tradnl" sz="2800" dirty="0"/>
              <a:t>- sistemáticos</a:t>
            </a:r>
            <a:r>
              <a:rPr lang="en-GB" sz="2800" dirty="0"/>
              <a:t> </a:t>
            </a:r>
          </a:p>
        </p:txBody>
      </p:sp>
      <p:sp>
        <p:nvSpPr>
          <p:cNvPr id="3" name="Content Placeholder 2"/>
          <p:cNvSpPr>
            <a:spLocks noGrp="1"/>
          </p:cNvSpPr>
          <p:nvPr>
            <p:ph idx="1"/>
          </p:nvPr>
        </p:nvSpPr>
        <p:spPr>
          <a:xfrm>
            <a:off x="0" y="1556792"/>
            <a:ext cx="8892480" cy="4896544"/>
          </a:xfrm>
        </p:spPr>
        <p:txBody>
          <a:bodyPr/>
          <a:lstStyle/>
          <a:p>
            <a:pPr lvl="1"/>
            <a:r>
              <a:rPr lang="es-ES_tradnl" sz="2400" dirty="0"/>
              <a:t>Incertidumbre como una desviación constante desconocida, por ejemplo, la calibración incorrecta del equipo. En este caso todas las mediciones se desplazan la misma cantidad (desconocida) del valor verdadero. </a:t>
            </a:r>
          </a:p>
          <a:p>
            <a:pPr lvl="1"/>
            <a:endParaRPr lang="en-GB" sz="2400" dirty="0"/>
          </a:p>
          <a:p>
            <a:pPr lvl="1"/>
            <a:r>
              <a:rPr lang="es-ES_tradnl" sz="2400" dirty="0"/>
              <a:t>Mediciones con un bajo nivel de error sistemático tienen una alta precisión. </a:t>
            </a:r>
            <a:br>
              <a:rPr lang="es-ES_tradnl" sz="2400" dirty="0"/>
            </a:br>
            <a:endParaRPr lang="en-GB"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17</a:t>
            </a:fld>
            <a:endParaRPr lang="en-US"/>
          </a:p>
        </p:txBody>
      </p:sp>
    </p:spTree>
    <p:extLst>
      <p:ext uri="{BB962C8B-B14F-4D97-AF65-F5344CB8AC3E}">
        <p14:creationId xmlns:p14="http://schemas.microsoft.com/office/powerpoint/2010/main" val="11265863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err="1"/>
              <a:t>Tipos</a:t>
            </a:r>
            <a:r>
              <a:rPr lang="en-GB" sz="2800" dirty="0"/>
              <a:t> de </a:t>
            </a:r>
            <a:r>
              <a:rPr lang="en-GB" sz="2800" dirty="0" err="1"/>
              <a:t>errores</a:t>
            </a:r>
            <a:r>
              <a:rPr lang="en-GB" sz="2800" dirty="0"/>
              <a:t> </a:t>
            </a:r>
            <a:r>
              <a:rPr lang="es-ES_tradnl" sz="2800" dirty="0"/>
              <a:t>- aleatorios</a:t>
            </a:r>
            <a:endParaRPr lang="en-GB" sz="2800" dirty="0"/>
          </a:p>
        </p:txBody>
      </p:sp>
      <p:sp>
        <p:nvSpPr>
          <p:cNvPr id="3" name="Content Placeholder 2"/>
          <p:cNvSpPr>
            <a:spLocks noGrp="1"/>
          </p:cNvSpPr>
          <p:nvPr>
            <p:ph idx="1"/>
          </p:nvPr>
        </p:nvSpPr>
        <p:spPr>
          <a:xfrm>
            <a:off x="251520" y="1628800"/>
            <a:ext cx="8640960" cy="3672408"/>
          </a:xfrm>
        </p:spPr>
        <p:txBody>
          <a:bodyPr/>
          <a:lstStyle/>
          <a:p>
            <a:pPr algn="just"/>
            <a:r>
              <a:rPr lang="es-ES_tradnl" sz="2400" dirty="0"/>
              <a:t>Errores aleatorios derivan de la limitación inherente del equipo o instrumento y/o de la naturaleza del fenómeno (p. ej. estadísticas de conteo).</a:t>
            </a:r>
          </a:p>
          <a:p>
            <a:pPr algn="just"/>
            <a:endParaRPr lang="en-GB" sz="2400" dirty="0"/>
          </a:p>
          <a:p>
            <a:pPr algn="just"/>
            <a:r>
              <a:rPr lang="en-GB" sz="2400" dirty="0"/>
              <a:t> </a:t>
            </a:r>
            <a:r>
              <a:rPr lang="es-ES_tradnl" sz="2400" dirty="0"/>
              <a:t>Cada medición oscila independientemente de las mediciones previas, es decir, ninguna desviación constante. Mediciones con bajo nivel de error aleatorio tienen alta precisión. </a:t>
            </a:r>
            <a:endParaRPr lang="en-GB"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18</a:t>
            </a:fld>
            <a:endParaRPr lang="en-US"/>
          </a:p>
        </p:txBody>
      </p:sp>
    </p:spTree>
    <p:extLst>
      <p:ext uri="{BB962C8B-B14F-4D97-AF65-F5344CB8AC3E}">
        <p14:creationId xmlns:p14="http://schemas.microsoft.com/office/powerpoint/2010/main" val="307233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s-ES_tradnl" sz="2800" dirty="0"/>
              <a:t>Función de distribución de probabilidad </a:t>
            </a:r>
            <a:endParaRPr lang="en-GB" sz="2800" dirty="0"/>
          </a:p>
        </p:txBody>
      </p:sp>
      <p:sp>
        <p:nvSpPr>
          <p:cNvPr id="3" name="Content Placeholder 2"/>
          <p:cNvSpPr>
            <a:spLocks noGrp="1"/>
          </p:cNvSpPr>
          <p:nvPr>
            <p:ph idx="1"/>
          </p:nvPr>
        </p:nvSpPr>
        <p:spPr>
          <a:xfrm>
            <a:off x="179512" y="1196752"/>
            <a:ext cx="8784976" cy="4896544"/>
          </a:xfrm>
        </p:spPr>
        <p:txBody>
          <a:bodyPr/>
          <a:lstStyle/>
          <a:p>
            <a:pPr marL="0" indent="0" algn="just">
              <a:buNone/>
            </a:pPr>
            <a:r>
              <a:rPr lang="es-ES_tradnl" sz="2400" dirty="0"/>
              <a:t>Estas funciones caracterizan errores aleatorios con una distribución de modelos estadísticos.</a:t>
            </a:r>
          </a:p>
          <a:p>
            <a:pPr marL="0" indent="0" algn="just">
              <a:buNone/>
            </a:pPr>
            <a:endParaRPr lang="es-ES_tradnl" sz="2400" dirty="0"/>
          </a:p>
          <a:p>
            <a:pPr marL="0" indent="0" algn="just">
              <a:buNone/>
            </a:pPr>
            <a:r>
              <a:rPr lang="es-ES_tradnl" sz="2400" dirty="0"/>
              <a:t>Distribución binomial: Procesos independientes aleatorios con dos posibles resultados.</a:t>
            </a:r>
          </a:p>
          <a:p>
            <a:pPr marL="0" indent="0" algn="just">
              <a:buNone/>
            </a:pPr>
            <a:endParaRPr lang="es-ES_tradnl" sz="2400" dirty="0"/>
          </a:p>
          <a:p>
            <a:pPr marL="0" indent="0" algn="just">
              <a:buNone/>
            </a:pPr>
            <a:r>
              <a:rPr lang="es-ES_tradnl" sz="2400" dirty="0"/>
              <a:t>Distribución de Poisson: simplificación de la distribución binomial con ciertas limitaciones. </a:t>
            </a:r>
          </a:p>
          <a:p>
            <a:pPr marL="0" indent="0" algn="just">
              <a:buNone/>
            </a:pPr>
            <a:endParaRPr lang="es-ES_tradnl" sz="2400" dirty="0"/>
          </a:p>
          <a:p>
            <a:pPr marL="0" indent="0" algn="just">
              <a:buNone/>
            </a:pPr>
            <a:r>
              <a:rPr lang="es-ES_tradnl" sz="2400" dirty="0"/>
              <a:t>Distribución normal o gaussiana: simplificación adicional si el número de mediciones es grande (p. ej., &gt; 20). </a:t>
            </a:r>
          </a:p>
        </p:txBody>
      </p:sp>
      <p:sp>
        <p:nvSpPr>
          <p:cNvPr id="4" name="Slide Number Placeholder 3"/>
          <p:cNvSpPr>
            <a:spLocks noGrp="1"/>
          </p:cNvSpPr>
          <p:nvPr>
            <p:ph type="sldNum" sz="quarter" idx="12"/>
          </p:nvPr>
        </p:nvSpPr>
        <p:spPr/>
        <p:txBody>
          <a:bodyPr/>
          <a:lstStyle/>
          <a:p>
            <a:fld id="{8F25D2BF-40DD-4153-8CA3-FA72C0D116DE}" type="slidenum">
              <a:rPr lang="en-US" smtClean="0"/>
              <a:pPr/>
              <a:t>19</a:t>
            </a:fld>
            <a:endParaRPr lang="en-US"/>
          </a:p>
        </p:txBody>
      </p:sp>
    </p:spTree>
    <p:extLst>
      <p:ext uri="{BB962C8B-B14F-4D97-AF65-F5344CB8AC3E}">
        <p14:creationId xmlns:p14="http://schemas.microsoft.com/office/powerpoint/2010/main" val="3381022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282575" y="98425"/>
            <a:ext cx="8534400" cy="762000"/>
          </a:xfrm>
        </p:spPr>
        <p:txBody>
          <a:bodyPr/>
          <a:lstStyle/>
          <a:p>
            <a:r>
              <a:rPr lang="es-ES_tradnl" sz="2800" dirty="0"/>
              <a:t>Contenido</a:t>
            </a:r>
            <a:endParaRPr lang="en-US" sz="2800" dirty="0"/>
          </a:p>
        </p:txBody>
      </p:sp>
      <p:sp>
        <p:nvSpPr>
          <p:cNvPr id="9" name="Rectangle 3"/>
          <p:cNvSpPr txBox="1">
            <a:spLocks noChangeArrowheads="1"/>
          </p:cNvSpPr>
          <p:nvPr/>
        </p:nvSpPr>
        <p:spPr bwMode="gray">
          <a:xfrm>
            <a:off x="275956" y="1412776"/>
            <a:ext cx="859313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a:lstStyle>
          <a:p>
            <a:pPr>
              <a:spcAft>
                <a:spcPts val="600"/>
              </a:spcAft>
            </a:pPr>
            <a:r>
              <a:rPr lang="es-ES_tradnl" altLang="en-US" sz="2400" kern="0" dirty="0"/>
              <a:t>Introducción</a:t>
            </a:r>
          </a:p>
          <a:p>
            <a:pPr>
              <a:spcAft>
                <a:spcPts val="600"/>
              </a:spcAft>
            </a:pPr>
            <a:r>
              <a:rPr lang="es-ES_tradnl" sz="2400" kern="0" dirty="0"/>
              <a:t>Medición</a:t>
            </a:r>
            <a:r>
              <a:rPr lang="es-ES_tradnl" altLang="en-US" sz="2400" kern="0" dirty="0"/>
              <a:t> </a:t>
            </a:r>
          </a:p>
          <a:p>
            <a:pPr>
              <a:spcAft>
                <a:spcPts val="600"/>
              </a:spcAft>
            </a:pPr>
            <a:r>
              <a:rPr lang="es-ES_tradnl" sz="2400" dirty="0"/>
              <a:t>Incertidumbre y errores</a:t>
            </a:r>
          </a:p>
          <a:p>
            <a:pPr>
              <a:spcAft>
                <a:spcPts val="600"/>
              </a:spcAft>
            </a:pPr>
            <a:r>
              <a:rPr lang="es-ES_tradnl" sz="2400" dirty="0"/>
              <a:t>Desviación típico (estándar)</a:t>
            </a:r>
          </a:p>
          <a:p>
            <a:pPr>
              <a:spcAft>
                <a:spcPts val="600"/>
              </a:spcAft>
            </a:pPr>
            <a:r>
              <a:rPr lang="es-ES_tradnl" sz="2400" dirty="0"/>
              <a:t>Fuentes y tipos de incertidumbres</a:t>
            </a:r>
          </a:p>
          <a:p>
            <a:pPr>
              <a:spcAft>
                <a:spcPts val="600"/>
              </a:spcAft>
            </a:pPr>
            <a:r>
              <a:rPr lang="es-ES_tradnl" sz="2400" dirty="0"/>
              <a:t>Límites de detección y actividad mínima detectable (AMD)</a:t>
            </a:r>
            <a:r>
              <a:rPr lang="es-ES_tradnl" altLang="en-US" sz="2400" kern="0" dirty="0"/>
              <a:t> </a:t>
            </a:r>
          </a:p>
        </p:txBody>
      </p:sp>
      <p:sp>
        <p:nvSpPr>
          <p:cNvPr id="10" name="Slide Number Placeholder 1"/>
          <p:cNvSpPr>
            <a:spLocks noGrp="1"/>
          </p:cNvSpPr>
          <p:nvPr>
            <p:ph type="sldNum" sz="quarter" idx="12"/>
          </p:nvPr>
        </p:nvSpPr>
        <p:spPr>
          <a:xfrm>
            <a:off x="8472488" y="6369050"/>
            <a:ext cx="509587" cy="293688"/>
          </a:xfrm>
        </p:spPr>
        <p:txBody>
          <a:bodyPr/>
          <a:lstStyle/>
          <a:p>
            <a:fld id="{8F25D2BF-40DD-4153-8CA3-FA72C0D116DE}" type="slidenum">
              <a:rPr lang="en-US" smtClean="0"/>
              <a:pPr/>
              <a:t>2</a:t>
            </a:fld>
            <a:endParaRPr lang="en-US"/>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1124744"/>
            <a:ext cx="1906614" cy="2684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699187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Ejemplos sencillos </a:t>
            </a:r>
            <a:endParaRPr lang="en-GB" sz="2800" dirty="0"/>
          </a:p>
        </p:txBody>
      </p:sp>
      <p:sp>
        <p:nvSpPr>
          <p:cNvPr id="3" name="Content Placeholder 2"/>
          <p:cNvSpPr>
            <a:spLocks noGrp="1"/>
          </p:cNvSpPr>
          <p:nvPr>
            <p:ph idx="1"/>
          </p:nvPr>
        </p:nvSpPr>
        <p:spPr/>
        <p:txBody>
          <a:bodyPr/>
          <a:lstStyle/>
          <a:p>
            <a:r>
              <a:rPr lang="es-ES_tradnl" sz="2400" dirty="0"/>
              <a:t>Los siguientes números son mediciones de recuentos por segundo (cps) de una fuente de </a:t>
            </a:r>
            <a:r>
              <a:rPr lang="es-ES_tradnl" sz="2400" baseline="30000" dirty="0"/>
              <a:t>22</a:t>
            </a:r>
            <a:r>
              <a:rPr lang="es-ES_tradnl" sz="2400" dirty="0"/>
              <a:t>Na. ¿Cuál es la tasa de conteo y su incertidumbre? </a:t>
            </a:r>
          </a:p>
          <a:p>
            <a:endParaRPr lang="en-GB" sz="2400" dirty="0"/>
          </a:p>
          <a:p>
            <a:pPr lvl="1"/>
            <a:r>
              <a:rPr lang="en-GB" sz="2400" dirty="0"/>
              <a:t> 2204, 2210, 2222, 2105, 2301 </a:t>
            </a:r>
          </a:p>
          <a:p>
            <a:pPr lvl="1"/>
            <a:r>
              <a:rPr lang="en-GB" sz="2400" dirty="0"/>
              <a:t> </a:t>
            </a:r>
            <a:r>
              <a:rPr lang="es-ES_tradnl" sz="2400" dirty="0"/>
              <a:t>Promedio</a:t>
            </a:r>
            <a:r>
              <a:rPr lang="en-GB" sz="2400" dirty="0"/>
              <a:t> = 2208,4  y  </a:t>
            </a:r>
            <a:r>
              <a:rPr lang="el-GR" sz="2400" dirty="0"/>
              <a:t>σ</a:t>
            </a:r>
            <a:r>
              <a:rPr lang="pt-BR" sz="2400" dirty="0"/>
              <a:t> </a:t>
            </a:r>
            <a:r>
              <a:rPr lang="en-GB" sz="2400" dirty="0"/>
              <a:t>= 70 </a:t>
            </a:r>
          </a:p>
          <a:p>
            <a:pPr lvl="1"/>
            <a:r>
              <a:rPr lang="es-ES_tradnl" sz="2400" dirty="0"/>
              <a:t>Tasa de recuento registrada </a:t>
            </a:r>
            <a:r>
              <a:rPr lang="en-GB" sz="2400" dirty="0"/>
              <a:t>= (2208 ± 701) cps</a:t>
            </a:r>
          </a:p>
        </p:txBody>
      </p:sp>
      <p:sp>
        <p:nvSpPr>
          <p:cNvPr id="4" name="Slide Number Placeholder 3"/>
          <p:cNvSpPr>
            <a:spLocks noGrp="1"/>
          </p:cNvSpPr>
          <p:nvPr>
            <p:ph type="sldNum" sz="quarter" idx="12"/>
          </p:nvPr>
        </p:nvSpPr>
        <p:spPr/>
        <p:txBody>
          <a:bodyPr/>
          <a:lstStyle/>
          <a:p>
            <a:fld id="{8F25D2BF-40DD-4153-8CA3-FA72C0D116DE}" type="slidenum">
              <a:rPr lang="en-US" smtClean="0"/>
              <a:pPr/>
              <a:t>20</a:t>
            </a:fld>
            <a:endParaRPr lang="en-US"/>
          </a:p>
        </p:txBody>
      </p:sp>
    </p:spTree>
    <p:extLst>
      <p:ext uri="{BB962C8B-B14F-4D97-AF65-F5344CB8AC3E}">
        <p14:creationId xmlns:p14="http://schemas.microsoft.com/office/powerpoint/2010/main" val="30515494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1026" name="Rectangle 2"/>
          <p:cNvSpPr>
            <a:spLocks noGrp="1" noChangeArrowheads="1"/>
          </p:cNvSpPr>
          <p:nvPr>
            <p:ph type="title"/>
          </p:nvPr>
        </p:nvSpPr>
        <p:spPr/>
        <p:txBody>
          <a:bodyPr/>
          <a:lstStyle/>
          <a:p>
            <a:r>
              <a:rPr lang="es-ES" altLang="es-ES_tradnl" sz="2800" dirty="0"/>
              <a:t>El efecto del fondo</a:t>
            </a:r>
          </a:p>
        </p:txBody>
      </p:sp>
      <p:sp>
        <p:nvSpPr>
          <p:cNvPr id="641027" name="Rectangle 3"/>
          <p:cNvSpPr>
            <a:spLocks noGrp="1" noChangeArrowheads="1"/>
          </p:cNvSpPr>
          <p:nvPr>
            <p:ph type="body" idx="1"/>
          </p:nvPr>
        </p:nvSpPr>
        <p:spPr/>
        <p:txBody>
          <a:bodyPr/>
          <a:lstStyle/>
          <a:p>
            <a:pPr>
              <a:lnSpc>
                <a:spcPct val="90000"/>
              </a:lnSpc>
              <a:buFontTx/>
              <a:buNone/>
            </a:pPr>
            <a:endParaRPr lang="en-GB" altLang="es-ES_tradnl" sz="2400" b="1" dirty="0"/>
          </a:p>
          <a:p>
            <a:pPr>
              <a:lnSpc>
                <a:spcPct val="90000"/>
              </a:lnSpc>
            </a:pPr>
            <a:r>
              <a:rPr lang="es-ES_tradnl" altLang="es-ES_tradnl" sz="2400" dirty="0"/>
              <a:t>Cuando la medición también incluye una contribución significativa de radiación de fondo, este valor </a:t>
            </a:r>
            <a:r>
              <a:rPr lang="es-ES_tradnl" altLang="es-ES_tradnl" sz="2400" dirty="0" smtClean="0"/>
              <a:t>debe </a:t>
            </a:r>
            <a:r>
              <a:rPr lang="es-ES_tradnl" altLang="es-ES_tradnl" sz="2400" dirty="0"/>
              <a:t>ser descontado. </a:t>
            </a:r>
          </a:p>
          <a:p>
            <a:pPr>
              <a:lnSpc>
                <a:spcPct val="90000"/>
              </a:lnSpc>
            </a:pPr>
            <a:endParaRPr lang="es-ES_tradnl" altLang="es-ES_tradnl" sz="2400" dirty="0"/>
          </a:p>
          <a:p>
            <a:pPr>
              <a:lnSpc>
                <a:spcPct val="90000"/>
              </a:lnSpc>
            </a:pPr>
            <a:r>
              <a:rPr lang="es-ES_tradnl" altLang="es-ES_tradnl" sz="2400" dirty="0"/>
              <a:t>Los valores de mediciones de fondo repetidas son también aleatorios y siguen una distribución normal.</a:t>
            </a:r>
            <a:r>
              <a:rPr lang="es-ES_tradnl" altLang="es-ES_tradnl" sz="2400" b="1" dirty="0"/>
              <a:t> </a:t>
            </a:r>
          </a:p>
        </p:txBody>
      </p:sp>
    </p:spTree>
    <p:extLst>
      <p:ext uri="{BB962C8B-B14F-4D97-AF65-F5344CB8AC3E}">
        <p14:creationId xmlns:p14="http://schemas.microsoft.com/office/powerpoint/2010/main" val="27328089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2050" name="Rectangle 2"/>
          <p:cNvSpPr>
            <a:spLocks noGrp="1" noChangeArrowheads="1"/>
          </p:cNvSpPr>
          <p:nvPr>
            <p:ph type="title"/>
          </p:nvPr>
        </p:nvSpPr>
        <p:spPr/>
        <p:txBody>
          <a:bodyPr/>
          <a:lstStyle/>
          <a:p>
            <a:r>
              <a:rPr lang="es-ES" altLang="es-ES_tradnl" sz="2800" dirty="0"/>
              <a:t>El efecto de fondo</a:t>
            </a:r>
            <a:r>
              <a:rPr lang="en-US" altLang="es-ES_tradnl" sz="2800" dirty="0"/>
              <a:t> </a:t>
            </a:r>
            <a:endParaRPr lang="en-GB" altLang="es-ES_tradnl" sz="2800" dirty="0"/>
          </a:p>
        </p:txBody>
      </p:sp>
      <p:sp>
        <p:nvSpPr>
          <p:cNvPr id="642051" name="Rectangle 3"/>
          <p:cNvSpPr>
            <a:spLocks noGrp="1" noChangeArrowheads="1"/>
          </p:cNvSpPr>
          <p:nvPr>
            <p:ph type="body" idx="1"/>
          </p:nvPr>
        </p:nvSpPr>
        <p:spPr>
          <a:xfrm>
            <a:off x="274638" y="1524000"/>
            <a:ext cx="8593137" cy="4857328"/>
          </a:xfrm>
        </p:spPr>
        <p:txBody>
          <a:bodyPr/>
          <a:lstStyle/>
          <a:p>
            <a:pPr>
              <a:lnSpc>
                <a:spcPct val="80000"/>
              </a:lnSpc>
            </a:pPr>
            <a:r>
              <a:rPr lang="es-ES" altLang="es-ES_tradnl" sz="2400" dirty="0"/>
              <a:t>La diferencia entre los valores de la muestra y del fondo también siguen una distribución normal con un promedio verdadera igual a la diferencia de las medias verdaderas de la muestra y del fondo, pero con una variabilidad mayor que la variabilidad de los conteos de la muestra o del fondo por separado.</a:t>
            </a:r>
          </a:p>
          <a:p>
            <a:pPr>
              <a:lnSpc>
                <a:spcPct val="80000"/>
              </a:lnSpc>
            </a:pPr>
            <a:endParaRPr lang="es-ES" altLang="es-ES_tradnl" sz="2400" dirty="0"/>
          </a:p>
          <a:p>
            <a:pPr>
              <a:lnSpc>
                <a:spcPct val="80000"/>
              </a:lnSpc>
            </a:pPr>
            <a:r>
              <a:rPr lang="es-ES" altLang="es-ES_tradnl" sz="2400" dirty="0"/>
              <a:t>Si los tiempos de conteo de la muestra y del fondo son iguales, entonces la mejor estimación de la desviación estándar de la diferencia está dada por la raíz cuadrada de la suma de las dos mediciones, excepto cuando el número de cuentas sea muy bajo. </a:t>
            </a:r>
          </a:p>
        </p:txBody>
      </p:sp>
      <p:graphicFrame>
        <p:nvGraphicFramePr>
          <p:cNvPr id="2" name="Objeto 1"/>
          <p:cNvGraphicFramePr>
            <a:graphicFrameLocks noGrp="1" noChangeAspect="1"/>
          </p:cNvGraphicFramePr>
          <p:nvPr>
            <p:extLst>
              <p:ext uri="{D42A27DB-BD31-4B8C-83A1-F6EECF244321}">
                <p14:modId xmlns:p14="http://schemas.microsoft.com/office/powerpoint/2010/main" val="3119239577"/>
              </p:ext>
            </p:extLst>
          </p:nvPr>
        </p:nvGraphicFramePr>
        <p:xfrm>
          <a:off x="2700338" y="5345137"/>
          <a:ext cx="3438525" cy="892175"/>
        </p:xfrm>
        <a:graphic>
          <a:graphicData uri="http://schemas.openxmlformats.org/presentationml/2006/ole">
            <mc:AlternateContent xmlns:mc="http://schemas.openxmlformats.org/markup-compatibility/2006">
              <mc:Choice xmlns:v="urn:schemas-microsoft-com:vml" Requires="v">
                <p:oleObj spid="_x0000_s9280" name="Equation" r:id="rId4" imgW="748975" imgH="241195" progId="Equation.3">
                  <p:embed/>
                </p:oleObj>
              </mc:Choice>
              <mc:Fallback>
                <p:oleObj name="Equation" r:id="rId4" imgW="748975" imgH="241195" progId="Equation.3">
                  <p:embed/>
                  <p:pic>
                    <p:nvPicPr>
                      <p:cNvPr id="0" name="Objektum 1"/>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00338" y="5345137"/>
                        <a:ext cx="34385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9200490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3074" name="Rectangle 2"/>
          <p:cNvSpPr>
            <a:spLocks noGrp="1" noChangeArrowheads="1"/>
          </p:cNvSpPr>
          <p:nvPr>
            <p:ph type="title"/>
          </p:nvPr>
        </p:nvSpPr>
        <p:spPr/>
        <p:txBody>
          <a:bodyPr/>
          <a:lstStyle/>
          <a:p>
            <a:r>
              <a:rPr lang="es-ES" altLang="es-ES_tradnl" sz="2800" dirty="0"/>
              <a:t>El efecto de fondo</a:t>
            </a:r>
            <a:r>
              <a:rPr lang="en-US" altLang="es-ES_tradnl" sz="2800" dirty="0"/>
              <a:t> </a:t>
            </a:r>
            <a:endParaRPr lang="en-GB" altLang="es-ES_tradnl" sz="2800" dirty="0"/>
          </a:p>
        </p:txBody>
      </p:sp>
      <p:sp>
        <p:nvSpPr>
          <p:cNvPr id="643075" name="Rectangle 3"/>
          <p:cNvSpPr>
            <a:spLocks noGrp="1" noChangeArrowheads="1"/>
          </p:cNvSpPr>
          <p:nvPr>
            <p:ph type="body" idx="1"/>
          </p:nvPr>
        </p:nvSpPr>
        <p:spPr>
          <a:xfrm>
            <a:off x="274638" y="1524000"/>
            <a:ext cx="8869362" cy="4572000"/>
          </a:xfrm>
        </p:spPr>
        <p:txBody>
          <a:bodyPr/>
          <a:lstStyle/>
          <a:p>
            <a:pPr>
              <a:lnSpc>
                <a:spcPct val="90000"/>
              </a:lnSpc>
              <a:buFontTx/>
              <a:buNone/>
            </a:pPr>
            <a:r>
              <a:rPr lang="es-ES" altLang="es-ES_tradnl" sz="2400" dirty="0"/>
              <a:t>Conteo de fondo (600 s) = 380 recuentos</a:t>
            </a:r>
          </a:p>
          <a:p>
            <a:pPr>
              <a:lnSpc>
                <a:spcPct val="90000"/>
              </a:lnSpc>
              <a:buFontTx/>
              <a:buNone/>
            </a:pPr>
            <a:r>
              <a:rPr lang="es-ES" altLang="es-ES_tradnl" sz="2400" dirty="0"/>
              <a:t>Conteo de muestra (600 s) = 650 recuentos</a:t>
            </a:r>
          </a:p>
          <a:p>
            <a:pPr>
              <a:lnSpc>
                <a:spcPct val="90000"/>
              </a:lnSpc>
              <a:buFontTx/>
              <a:buNone/>
            </a:pPr>
            <a:r>
              <a:rPr lang="es-ES" altLang="es-ES_tradnl" sz="2400" dirty="0"/>
              <a:t>Conteos netos = 650 – 380 = 270 recuentos</a:t>
            </a:r>
          </a:p>
          <a:p>
            <a:pPr>
              <a:lnSpc>
                <a:spcPct val="90000"/>
              </a:lnSpc>
            </a:pPr>
            <a:endParaRPr lang="es-ES" altLang="es-ES_tradnl" sz="2400" dirty="0"/>
          </a:p>
          <a:p>
            <a:pPr>
              <a:lnSpc>
                <a:spcPct val="90000"/>
              </a:lnSpc>
            </a:pPr>
            <a:r>
              <a:rPr lang="es-ES" altLang="es-ES_tradnl" sz="2400" dirty="0"/>
              <a:t>Des. </a:t>
            </a:r>
            <a:r>
              <a:rPr lang="es-ES" altLang="es-ES_tradnl" sz="2400" dirty="0" err="1"/>
              <a:t>Est</a:t>
            </a:r>
            <a:r>
              <a:rPr lang="es-ES" altLang="es-ES_tradnl" sz="2400" dirty="0"/>
              <a:t>. de la diferencia, s = </a:t>
            </a:r>
            <a:r>
              <a:rPr lang="es-ES" altLang="es-ES_tradnl" sz="2400" dirty="0">
                <a:cs typeface="Arial" charset="0"/>
              </a:rPr>
              <a:t>√(650 + 380) = 32,1 recuentos</a:t>
            </a:r>
          </a:p>
          <a:p>
            <a:pPr>
              <a:lnSpc>
                <a:spcPct val="90000"/>
              </a:lnSpc>
            </a:pPr>
            <a:r>
              <a:rPr lang="es-ES" altLang="es-ES_tradnl" sz="2400" dirty="0">
                <a:cs typeface="Arial" charset="0"/>
              </a:rPr>
              <a:t>95% niveles de conf. (</a:t>
            </a:r>
            <a:r>
              <a:rPr lang="es-ES" altLang="es-ES_tradnl" sz="2400" dirty="0"/>
              <a:t>1,96 </a:t>
            </a:r>
            <a:r>
              <a:rPr lang="es-ES" altLang="es-ES_tradnl" sz="2400" i="1" dirty="0"/>
              <a:t>s) </a:t>
            </a:r>
            <a:r>
              <a:rPr lang="es-ES" altLang="es-ES_tradnl" sz="2400" dirty="0"/>
              <a:t>= 62,9 re</a:t>
            </a:r>
            <a:r>
              <a:rPr lang="es-ES" altLang="es-ES_tradnl" sz="2400" dirty="0">
                <a:cs typeface="Arial" charset="0"/>
              </a:rPr>
              <a:t>cuentos</a:t>
            </a:r>
          </a:p>
          <a:p>
            <a:pPr>
              <a:lnSpc>
                <a:spcPct val="90000"/>
              </a:lnSpc>
            </a:pPr>
            <a:r>
              <a:rPr lang="es-ES" altLang="es-ES_tradnl" sz="2400" dirty="0"/>
              <a:t>El conteo neto se puede expresar como 270 ± 63, con un 95% de nivel de confianza.</a:t>
            </a:r>
          </a:p>
          <a:p>
            <a:pPr>
              <a:lnSpc>
                <a:spcPct val="90000"/>
              </a:lnSpc>
            </a:pPr>
            <a:r>
              <a:rPr lang="es-ES" altLang="es-ES_tradnl" sz="2400" dirty="0">
                <a:cs typeface="Arial" charset="0"/>
              </a:rPr>
              <a:t>Para obtener la tasa de conteo, se divide por 600 s: 0,45 </a:t>
            </a:r>
            <a:r>
              <a:rPr lang="es-ES" altLang="es-ES_tradnl" sz="2400" dirty="0"/>
              <a:t>± 0,11 cps.</a:t>
            </a:r>
          </a:p>
        </p:txBody>
      </p:sp>
    </p:spTree>
    <p:extLst>
      <p:ext uri="{BB962C8B-B14F-4D97-AF65-F5344CB8AC3E}">
        <p14:creationId xmlns:p14="http://schemas.microsoft.com/office/powerpoint/2010/main" val="41389379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2770" name="Rectangle 2"/>
          <p:cNvSpPr>
            <a:spLocks noGrp="1" noChangeArrowheads="1"/>
          </p:cNvSpPr>
          <p:nvPr>
            <p:ph type="title"/>
          </p:nvPr>
        </p:nvSpPr>
        <p:spPr/>
        <p:txBody>
          <a:bodyPr/>
          <a:lstStyle/>
          <a:p>
            <a:r>
              <a:rPr lang="es-ES" altLang="es-ES_tradnl" sz="2800" dirty="0"/>
              <a:t>Nivel critico</a:t>
            </a:r>
          </a:p>
        </p:txBody>
      </p:sp>
      <p:sp>
        <p:nvSpPr>
          <p:cNvPr id="672771" name="Rectangle 3"/>
          <p:cNvSpPr>
            <a:spLocks noGrp="1" noChangeArrowheads="1"/>
          </p:cNvSpPr>
          <p:nvPr>
            <p:ph type="body" idx="1"/>
          </p:nvPr>
        </p:nvSpPr>
        <p:spPr>
          <a:xfrm>
            <a:off x="228600" y="1828800"/>
            <a:ext cx="8593138" cy="3276600"/>
          </a:xfrm>
        </p:spPr>
        <p:txBody>
          <a:bodyPr/>
          <a:lstStyle/>
          <a:p>
            <a:pPr>
              <a:lnSpc>
                <a:spcPct val="80000"/>
              </a:lnSpc>
              <a:spcBef>
                <a:spcPts val="2838"/>
              </a:spcBef>
              <a:spcAft>
                <a:spcPts val="1413"/>
              </a:spcAft>
            </a:pPr>
            <a:r>
              <a:rPr lang="es-ES" altLang="es-ES_tradnl" sz="2400" dirty="0"/>
              <a:t>El nivel critico (NC) es el nivel, en cuentas, en el cual hay una probabilidad estadística predeterminada de identificar incorrectamente un valor de fondo de un sistema de medición como “mayor que el fondo.” </a:t>
            </a:r>
          </a:p>
          <a:p>
            <a:pPr>
              <a:lnSpc>
                <a:spcPct val="80000"/>
              </a:lnSpc>
              <a:spcBef>
                <a:spcPts val="2838"/>
              </a:spcBef>
              <a:spcAft>
                <a:spcPts val="1413"/>
              </a:spcAft>
            </a:pPr>
            <a:r>
              <a:rPr lang="es-ES" altLang="es-ES_tradnl" sz="2400" dirty="0"/>
              <a:t>Cualquier respuesta por arriba del NC se considera mayor que el fondo. </a:t>
            </a:r>
          </a:p>
        </p:txBody>
      </p:sp>
    </p:spTree>
    <p:extLst>
      <p:ext uri="{BB962C8B-B14F-4D97-AF65-F5344CB8AC3E}">
        <p14:creationId xmlns:p14="http://schemas.microsoft.com/office/powerpoint/2010/main" val="41833254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4"/>
          <p:cNvSpPr>
            <a:spLocks noGrp="1" noChangeArrowheads="1"/>
          </p:cNvSpPr>
          <p:nvPr>
            <p:ph type="title"/>
          </p:nvPr>
        </p:nvSpPr>
        <p:spPr>
          <a:noFill/>
        </p:spPr>
        <p:txBody>
          <a:bodyPr/>
          <a:lstStyle/>
          <a:p>
            <a:r>
              <a:rPr lang="en-GB" altLang="en-US" sz="2800" i="0" u="none" dirty="0"/>
              <a:t>LD y CMD</a:t>
            </a:r>
          </a:p>
        </p:txBody>
      </p:sp>
      <p:sp>
        <p:nvSpPr>
          <p:cNvPr id="33794" name="Rectangle 3"/>
          <p:cNvSpPr>
            <a:spLocks noGrp="1" noChangeArrowheads="1"/>
          </p:cNvSpPr>
          <p:nvPr>
            <p:ph idx="1"/>
          </p:nvPr>
        </p:nvSpPr>
        <p:spPr>
          <a:xfrm>
            <a:off x="179512" y="1340768"/>
            <a:ext cx="8869362" cy="4920952"/>
          </a:xfrm>
        </p:spPr>
        <p:txBody>
          <a:bodyPr/>
          <a:lstStyle/>
          <a:p>
            <a:pPr>
              <a:lnSpc>
                <a:spcPct val="90000"/>
              </a:lnSpc>
              <a:spcBef>
                <a:spcPts val="2838"/>
              </a:spcBef>
              <a:spcAft>
                <a:spcPts val="1413"/>
              </a:spcAft>
            </a:pPr>
            <a:r>
              <a:rPr lang="es-ES" altLang="es-ES_tradnl" sz="2400" dirty="0"/>
              <a:t>El límite de detección (LD) es una estimación </a:t>
            </a:r>
            <a:r>
              <a:rPr lang="es-ES" altLang="es-ES_tradnl" sz="2400" i="1" dirty="0"/>
              <a:t>a priori  </a:t>
            </a:r>
            <a:r>
              <a:rPr lang="es-ES" altLang="es-ES_tradnl" sz="2400" dirty="0"/>
              <a:t>de la capacidad de detección de un sistema de medición, y se informa también en unidades de cuentas. </a:t>
            </a:r>
          </a:p>
          <a:p>
            <a:pPr>
              <a:lnSpc>
                <a:spcPct val="90000"/>
              </a:lnSpc>
              <a:spcBef>
                <a:spcPts val="2838"/>
              </a:spcBef>
              <a:spcAft>
                <a:spcPts val="1413"/>
              </a:spcAft>
            </a:pPr>
            <a:r>
              <a:rPr lang="es-ES" altLang="es-ES_tradnl" sz="2400" dirty="0"/>
              <a:t>La actividad o concentración mínima detectable (CMD) es el LD en cuentas multiplicado por un factor de conversión adecuado para dar unidades consistentes con una medición requerida, tal como </a:t>
            </a:r>
            <a:r>
              <a:rPr lang="en-GB" altLang="en-US" sz="2400" dirty="0" err="1"/>
              <a:t>Bq</a:t>
            </a:r>
            <a:r>
              <a:rPr lang="en-GB" altLang="en-US" sz="2400" dirty="0"/>
              <a:t>/cm</a:t>
            </a:r>
            <a:r>
              <a:rPr lang="en-GB" altLang="en-US" sz="2400" baseline="30000" dirty="0"/>
              <a:t>2  </a:t>
            </a:r>
            <a:r>
              <a:rPr lang="en-GB" altLang="en-US" sz="2400" dirty="0"/>
              <a:t>o Bq/m</a:t>
            </a:r>
            <a:r>
              <a:rPr lang="en-GB" altLang="en-US" sz="2400" baseline="30000" dirty="0"/>
              <a:t>3</a:t>
            </a:r>
            <a:r>
              <a:rPr lang="en-GB" altLang="en-US" sz="2400" dirty="0"/>
              <a:t>.</a:t>
            </a:r>
            <a:r>
              <a:rPr lang="en-GB" altLang="en-US" sz="2400" b="0" dirty="0"/>
              <a:t> </a:t>
            </a:r>
          </a:p>
          <a:p>
            <a:pPr algn="just">
              <a:spcBef>
                <a:spcPts val="2838"/>
              </a:spcBef>
              <a:spcAft>
                <a:spcPts val="1413"/>
              </a:spcAft>
            </a:pPr>
            <a:r>
              <a:rPr lang="es-ES_tradnl" sz="2400" dirty="0"/>
              <a:t>CMD es el valor de actividad más bajo que se puede lograr cuando se mide una muestra con un sistema de detección. </a:t>
            </a:r>
            <a:endParaRPr lang="en-GB" altLang="en-US" sz="2400" b="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25</a:t>
            </a:fld>
            <a:endParaRPr lang="en-US"/>
          </a:p>
        </p:txBody>
      </p:sp>
    </p:spTree>
    <p:extLst>
      <p:ext uri="{BB962C8B-B14F-4D97-AF65-F5344CB8AC3E}">
        <p14:creationId xmlns:p14="http://schemas.microsoft.com/office/powerpoint/2010/main" val="16035136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4"/>
          <p:cNvSpPr>
            <a:spLocks noGrp="1" noChangeArrowheads="1"/>
          </p:cNvSpPr>
          <p:nvPr>
            <p:ph type="title"/>
          </p:nvPr>
        </p:nvSpPr>
        <p:spPr>
          <a:noFill/>
        </p:spPr>
        <p:txBody>
          <a:bodyPr/>
          <a:lstStyle/>
          <a:p>
            <a:r>
              <a:rPr lang="en-GB" altLang="en-US" sz="2800" i="0" u="none" dirty="0"/>
              <a:t>LC, LD y MDA</a:t>
            </a:r>
          </a:p>
        </p:txBody>
      </p:sp>
      <p:sp>
        <p:nvSpPr>
          <p:cNvPr id="34818" name="Rectangle 3"/>
          <p:cNvSpPr>
            <a:spLocks noGrp="1" noChangeArrowheads="1"/>
          </p:cNvSpPr>
          <p:nvPr>
            <p:ph idx="1"/>
          </p:nvPr>
        </p:nvSpPr>
        <p:spPr>
          <a:xfrm>
            <a:off x="1129395" y="2276872"/>
            <a:ext cx="6840760" cy="2376264"/>
          </a:xfrm>
        </p:spPr>
        <p:txBody>
          <a:bodyPr/>
          <a:lstStyle/>
          <a:p>
            <a:pPr lvl="1" algn="just">
              <a:spcBef>
                <a:spcPts val="0"/>
              </a:spcBef>
              <a:spcAft>
                <a:spcPts val="0"/>
              </a:spcAft>
              <a:defRPr/>
            </a:pPr>
            <a:r>
              <a:rPr lang="es-ES_tradnl" sz="2400" dirty="0"/>
              <a:t>Espectrometría gamma: el MDA depende del fondo gamma, del tiempo de conteo, de las propiedades del detector y de la muestra, de la geometría de medición y de los datos de desintegración nuclear del </a:t>
            </a:r>
            <a:r>
              <a:rPr lang="es-ES_tradnl" sz="2400" dirty="0" err="1"/>
              <a:t>radionucleido</a:t>
            </a:r>
            <a:r>
              <a:rPr lang="en-GB" altLang="en-US" sz="2400" dirty="0"/>
              <a:t>.</a:t>
            </a:r>
          </a:p>
          <a:p>
            <a:pPr lvl="1" algn="just">
              <a:spcBef>
                <a:spcPts val="0"/>
              </a:spcBef>
              <a:spcAft>
                <a:spcPts val="0"/>
              </a:spcAft>
              <a:defRPr/>
            </a:pPr>
            <a:endParaRPr lang="en-GB" altLang="en-US" sz="24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26</a:t>
            </a:fld>
            <a:endParaRPr lang="en-US"/>
          </a:p>
        </p:txBody>
      </p:sp>
    </p:spTree>
    <p:extLst>
      <p:ext uri="{BB962C8B-B14F-4D97-AF65-F5344CB8AC3E}">
        <p14:creationId xmlns:p14="http://schemas.microsoft.com/office/powerpoint/2010/main" val="42757879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9" name="Rectangle 3"/>
          <p:cNvSpPr>
            <a:spLocks noGrp="1" noChangeArrowheads="1"/>
          </p:cNvSpPr>
          <p:nvPr>
            <p:ph type="body" sz="half" idx="1"/>
          </p:nvPr>
        </p:nvSpPr>
        <p:spPr>
          <a:xfrm>
            <a:off x="304800" y="3733800"/>
            <a:ext cx="8458200" cy="2133600"/>
          </a:xfrm>
        </p:spPr>
        <p:txBody>
          <a:bodyPr/>
          <a:lstStyle/>
          <a:p>
            <a:pPr>
              <a:lnSpc>
                <a:spcPct val="80000"/>
              </a:lnSpc>
              <a:buFontTx/>
              <a:buNone/>
            </a:pPr>
            <a:r>
              <a:rPr lang="es-ES" altLang="es-ES_tradnl" sz="2000" dirty="0"/>
              <a:t>donde </a:t>
            </a:r>
          </a:p>
          <a:p>
            <a:pPr>
              <a:lnSpc>
                <a:spcPct val="80000"/>
              </a:lnSpc>
            </a:pPr>
            <a:r>
              <a:rPr lang="es-ES" altLang="es-ES_tradnl" sz="2000" dirty="0"/>
              <a:t>L</a:t>
            </a:r>
            <a:r>
              <a:rPr lang="es-ES" altLang="es-ES_tradnl" sz="2000" baseline="-25000" dirty="0"/>
              <a:t>C</a:t>
            </a:r>
            <a:r>
              <a:rPr lang="es-ES" altLang="es-ES_tradnl" sz="2000" dirty="0"/>
              <a:t> = nivel crítico (recuentos) 	</a:t>
            </a:r>
          </a:p>
          <a:p>
            <a:pPr>
              <a:lnSpc>
                <a:spcPct val="80000"/>
              </a:lnSpc>
            </a:pPr>
            <a:r>
              <a:rPr lang="es-ES" altLang="es-ES_tradnl" sz="2000" dirty="0"/>
              <a:t>L</a:t>
            </a:r>
            <a:r>
              <a:rPr lang="es-ES" altLang="es-ES_tradnl" sz="2000" baseline="-25000" dirty="0"/>
              <a:t>D</a:t>
            </a:r>
            <a:r>
              <a:rPr lang="es-ES" altLang="es-ES_tradnl" sz="2000" dirty="0"/>
              <a:t> = límite de detección (recuentos) 	</a:t>
            </a:r>
          </a:p>
          <a:p>
            <a:pPr>
              <a:lnSpc>
                <a:spcPct val="80000"/>
              </a:lnSpc>
            </a:pPr>
            <a:r>
              <a:rPr lang="es-ES" altLang="es-ES_tradnl" sz="2000" dirty="0"/>
              <a:t>k = </a:t>
            </a:r>
            <a:r>
              <a:rPr lang="es-ES_tradnl" sz="2000" dirty="0">
                <a:solidFill>
                  <a:schemeClr val="tx2"/>
                </a:solidFill>
                <a:latin typeface="+mn-lt"/>
                <a:ea typeface="+mn-ea"/>
                <a:cs typeface="+mn-cs"/>
              </a:rPr>
              <a:t>corresponde a los niveles de probabilidad (1-α) y (1-β) de la </a:t>
            </a:r>
            <a:r>
              <a:rPr lang="es-ES_tradnl" sz="2000" dirty="0"/>
              <a:t>distribución estándar (suponiendo </a:t>
            </a:r>
            <a:r>
              <a:rPr lang="es-ES_tradnl" sz="2000" dirty="0">
                <a:solidFill>
                  <a:schemeClr val="tx2"/>
                </a:solidFill>
                <a:latin typeface="+mn-lt"/>
                <a:ea typeface="+mn-ea"/>
                <a:cs typeface="+mn-cs"/>
              </a:rPr>
              <a:t>que α y β son iguales) </a:t>
            </a:r>
          </a:p>
          <a:p>
            <a:pPr>
              <a:lnSpc>
                <a:spcPct val="80000"/>
              </a:lnSpc>
            </a:pPr>
            <a:r>
              <a:rPr lang="es-ES" altLang="es-ES_tradnl" sz="2000" dirty="0"/>
              <a:t>B = 	número de recuentos de fondo que se esperan que ocurran mientras se realiza la medición real.</a:t>
            </a:r>
          </a:p>
        </p:txBody>
      </p:sp>
      <p:graphicFrame>
        <p:nvGraphicFramePr>
          <p:cNvPr id="679940" name="Object 4"/>
          <p:cNvGraphicFramePr>
            <a:graphicFrameLocks noGrp="1" noChangeAspect="1"/>
          </p:cNvGraphicFramePr>
          <p:nvPr>
            <p:ph sz="quarter" idx="2"/>
          </p:nvPr>
        </p:nvGraphicFramePr>
        <p:xfrm>
          <a:off x="2438400" y="2851150"/>
          <a:ext cx="1790700" cy="577850"/>
        </p:xfrm>
        <a:graphic>
          <a:graphicData uri="http://schemas.openxmlformats.org/presentationml/2006/ole">
            <mc:AlternateContent xmlns:mc="http://schemas.openxmlformats.org/markup-compatibility/2006">
              <mc:Choice xmlns:v="urn:schemas-microsoft-com:vml" Requires="v">
                <p:oleObj spid="_x0000_s10356" name="Equation" r:id="rId4" imgW="787320" imgH="253800" progId="Equation.3">
                  <p:embed/>
                </p:oleObj>
              </mc:Choice>
              <mc:Fallback>
                <p:oleObj name="Equation" r:id="rId4" imgW="787320" imgH="253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2851150"/>
                        <a:ext cx="1790700" cy="577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79942" name="Object 6"/>
          <p:cNvGraphicFramePr>
            <a:graphicFrameLocks noChangeAspect="1"/>
          </p:cNvGraphicFramePr>
          <p:nvPr/>
        </p:nvGraphicFramePr>
        <p:xfrm>
          <a:off x="5029200" y="2790825"/>
          <a:ext cx="2667000" cy="561975"/>
        </p:xfrm>
        <a:graphic>
          <a:graphicData uri="http://schemas.openxmlformats.org/presentationml/2006/ole">
            <mc:AlternateContent xmlns:mc="http://schemas.openxmlformats.org/markup-compatibility/2006">
              <mc:Choice xmlns:v="urn:schemas-microsoft-com:vml" Requires="v">
                <p:oleObj spid="_x0000_s10357" name="Equation" r:id="rId6" imgW="1206360" imgH="253800" progId="Equation.3">
                  <p:embed/>
                </p:oleObj>
              </mc:Choice>
              <mc:Fallback>
                <p:oleObj name="Equation" r:id="rId6" imgW="1206360" imgH="253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29200" y="2790825"/>
                        <a:ext cx="2667000" cy="56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79943" name="Rectangle 7"/>
          <p:cNvSpPr>
            <a:spLocks noGrp="1" noChangeArrowheads="1"/>
          </p:cNvSpPr>
          <p:nvPr>
            <p:ph type="title"/>
          </p:nvPr>
        </p:nvSpPr>
        <p:spPr>
          <a:noFill/>
          <a:ln/>
        </p:spPr>
        <p:txBody>
          <a:bodyPr/>
          <a:lstStyle/>
          <a:p>
            <a:r>
              <a:rPr lang="es-ES" altLang="es-ES_tradnl" dirty="0"/>
              <a:t>LC y LD</a:t>
            </a:r>
          </a:p>
        </p:txBody>
      </p:sp>
      <p:sp>
        <p:nvSpPr>
          <p:cNvPr id="679944" name="Text Box 8"/>
          <p:cNvSpPr txBox="1">
            <a:spLocks noChangeArrowheads="1"/>
          </p:cNvSpPr>
          <p:nvPr/>
        </p:nvSpPr>
        <p:spPr bwMode="auto">
          <a:xfrm>
            <a:off x="539552" y="1371600"/>
            <a:ext cx="8071048"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ES" altLang="es-ES_tradnl" sz="2600" dirty="0">
                <a:solidFill>
                  <a:schemeClr val="tx2"/>
                </a:solidFill>
                <a:latin typeface="Arial Unicode MS" pitchFamily="34" charset="-128"/>
                <a:ea typeface="Arial Unicode MS" pitchFamily="34" charset="-128"/>
                <a:cs typeface="Arial Unicode MS" pitchFamily="34" charset="-128"/>
              </a:rPr>
              <a:t>Se puede calcular el nivel crítico y el límite de detección usando las siguientes fórmulas:</a:t>
            </a:r>
          </a:p>
        </p:txBody>
      </p:sp>
    </p:spTree>
    <p:extLst>
      <p:ext uri="{BB962C8B-B14F-4D97-AF65-F5344CB8AC3E}">
        <p14:creationId xmlns:p14="http://schemas.microsoft.com/office/powerpoint/2010/main" val="1071774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80963" name="Object 3"/>
          <p:cNvGraphicFramePr>
            <a:graphicFrameLocks noGrp="1" noChangeAspect="1"/>
          </p:cNvGraphicFramePr>
          <p:nvPr>
            <p:ph sz="quarter" idx="2"/>
          </p:nvPr>
        </p:nvGraphicFramePr>
        <p:xfrm>
          <a:off x="1447800" y="3505200"/>
          <a:ext cx="1790700" cy="534988"/>
        </p:xfrm>
        <a:graphic>
          <a:graphicData uri="http://schemas.openxmlformats.org/presentationml/2006/ole">
            <mc:AlternateContent xmlns:mc="http://schemas.openxmlformats.org/markup-compatibility/2006">
              <mc:Choice xmlns:v="urn:schemas-microsoft-com:vml" Requires="v">
                <p:oleObj spid="_x0000_s11434" name="Equation" r:id="rId3" imgW="850680" imgH="253800" progId="Equation.3">
                  <p:embed/>
                </p:oleObj>
              </mc:Choice>
              <mc:Fallback>
                <p:oleObj name="Equation" r:id="rId3" imgW="850680" imgH="253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3505200"/>
                        <a:ext cx="1790700" cy="534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80964" name="Object 4"/>
          <p:cNvGraphicFramePr>
            <a:graphicFrameLocks noChangeAspect="1"/>
          </p:cNvGraphicFramePr>
          <p:nvPr/>
        </p:nvGraphicFramePr>
        <p:xfrm>
          <a:off x="4572000" y="3505200"/>
          <a:ext cx="2471738" cy="533400"/>
        </p:xfrm>
        <a:graphic>
          <a:graphicData uri="http://schemas.openxmlformats.org/presentationml/2006/ole">
            <mc:AlternateContent xmlns:mc="http://schemas.openxmlformats.org/markup-compatibility/2006">
              <mc:Choice xmlns:v="urn:schemas-microsoft-com:vml" Requires="v">
                <p:oleObj spid="_x0000_s11435" name="Equation" r:id="rId5" imgW="1117440" imgH="241200" progId="Equation.3">
                  <p:embed/>
                </p:oleObj>
              </mc:Choice>
              <mc:Fallback>
                <p:oleObj name="Equation" r:id="rId5" imgW="1117440" imgH="241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3505200"/>
                        <a:ext cx="2471738"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80965" name="Rectangle 5"/>
          <p:cNvSpPr>
            <a:spLocks noGrp="1" noChangeArrowheads="1"/>
          </p:cNvSpPr>
          <p:nvPr>
            <p:ph type="body" sz="half" idx="1"/>
          </p:nvPr>
        </p:nvSpPr>
        <p:spPr>
          <a:xfrm>
            <a:off x="381000" y="1676400"/>
            <a:ext cx="8534400" cy="1295400"/>
          </a:xfrm>
        </p:spPr>
        <p:txBody>
          <a:bodyPr/>
          <a:lstStyle/>
          <a:p>
            <a:pPr>
              <a:spcBef>
                <a:spcPts val="1413"/>
              </a:spcBef>
              <a:spcAft>
                <a:spcPts val="2300"/>
              </a:spcAft>
            </a:pPr>
            <a:r>
              <a:rPr lang="es-ES" altLang="es-ES_tradnl" sz="2400" dirty="0"/>
              <a:t>Si se considera que valores de 0,05 para </a:t>
            </a:r>
            <a:r>
              <a:rPr lang="es-ES" altLang="es-ES_tradnl" sz="2400" dirty="0">
                <a:cs typeface="Arial" charset="0"/>
              </a:rPr>
              <a:t>α</a:t>
            </a:r>
            <a:r>
              <a:rPr lang="es-ES" altLang="es-ES_tradnl" sz="2400" dirty="0"/>
              <a:t> y para </a:t>
            </a:r>
            <a:r>
              <a:rPr lang="es-ES" altLang="es-ES_tradnl" sz="2400" dirty="0">
                <a:cs typeface="Arial" charset="0"/>
              </a:rPr>
              <a:t>β</a:t>
            </a:r>
            <a:r>
              <a:rPr lang="es-ES" altLang="es-ES_tradnl" sz="2400" dirty="0"/>
              <a:t> son aceptables, entonces k = 1,645 (</a:t>
            </a:r>
            <a:r>
              <a:rPr lang="es-ES_tradnl" sz="2400" dirty="0">
                <a:solidFill>
                  <a:schemeClr val="tx2"/>
                </a:solidFill>
                <a:latin typeface="+mn-lt"/>
                <a:ea typeface="+mn-ea"/>
                <a:cs typeface="+mn-cs"/>
              </a:rPr>
              <a:t>de tablas de referencia</a:t>
            </a:r>
            <a:r>
              <a:rPr lang="es-ES" altLang="es-ES_tradnl" sz="2400" dirty="0"/>
              <a:t>) y </a:t>
            </a:r>
            <a:r>
              <a:rPr lang="es-ES_tradnl" sz="2400" dirty="0">
                <a:solidFill>
                  <a:schemeClr val="tx2"/>
                </a:solidFill>
              </a:rPr>
              <a:t>las ecuaciones pueden escribirse como:</a:t>
            </a:r>
            <a:r>
              <a:rPr lang="es-ES" altLang="es-ES_tradnl" sz="2400" dirty="0"/>
              <a:t> </a:t>
            </a:r>
          </a:p>
        </p:txBody>
      </p:sp>
      <p:graphicFrame>
        <p:nvGraphicFramePr>
          <p:cNvPr id="680966" name="Object 6"/>
          <p:cNvGraphicFramePr>
            <a:graphicFrameLocks noChangeAspect="1"/>
          </p:cNvGraphicFramePr>
          <p:nvPr/>
        </p:nvGraphicFramePr>
        <p:xfrm>
          <a:off x="2819400" y="4419600"/>
          <a:ext cx="3425825" cy="533400"/>
        </p:xfrm>
        <a:graphic>
          <a:graphicData uri="http://schemas.openxmlformats.org/presentationml/2006/ole">
            <mc:AlternateContent xmlns:mc="http://schemas.openxmlformats.org/markup-compatibility/2006">
              <mc:Choice xmlns:v="urn:schemas-microsoft-com:vml" Requires="v">
                <p:oleObj spid="_x0000_s11436" name="Equation" r:id="rId7" imgW="1549080" imgH="241200" progId="Equation.3">
                  <p:embed/>
                </p:oleObj>
              </mc:Choice>
              <mc:Fallback>
                <p:oleObj name="Equation" r:id="rId7" imgW="1549080" imgH="24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19400" y="4419600"/>
                        <a:ext cx="342582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80967" name="Rectangle 7"/>
          <p:cNvSpPr>
            <a:spLocks noGrp="1" noChangeArrowheads="1"/>
          </p:cNvSpPr>
          <p:nvPr>
            <p:ph type="title"/>
          </p:nvPr>
        </p:nvSpPr>
        <p:spPr>
          <a:noFill/>
          <a:ln/>
        </p:spPr>
        <p:txBody>
          <a:bodyPr/>
          <a:lstStyle/>
          <a:p>
            <a:r>
              <a:rPr lang="es-ES" altLang="es-ES_tradnl"/>
              <a:t>LC, LD y MDC</a:t>
            </a:r>
          </a:p>
        </p:txBody>
      </p:sp>
      <p:sp>
        <p:nvSpPr>
          <p:cNvPr id="680970" name="Text Box 10"/>
          <p:cNvSpPr txBox="1">
            <a:spLocks noChangeArrowheads="1"/>
          </p:cNvSpPr>
          <p:nvPr/>
        </p:nvSpPr>
        <p:spPr bwMode="auto">
          <a:xfrm>
            <a:off x="1905000" y="5257800"/>
            <a:ext cx="55626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ES" altLang="es-ES_tradnl" dirty="0">
                <a:solidFill>
                  <a:schemeClr val="tx2"/>
                </a:solidFill>
                <a:latin typeface="+mn-lt"/>
              </a:rPr>
              <a:t>Donde C es el factor de conversión.</a:t>
            </a:r>
            <a:r>
              <a:rPr lang="es-ES" altLang="es-ES_tradnl" dirty="0">
                <a:solidFill>
                  <a:schemeClr val="hlink"/>
                </a:solidFill>
                <a:latin typeface="Arial" charset="0"/>
              </a:rPr>
              <a:t>.</a:t>
            </a:r>
          </a:p>
        </p:txBody>
      </p:sp>
    </p:spTree>
    <p:extLst>
      <p:ext uri="{BB962C8B-B14F-4D97-AF65-F5344CB8AC3E}">
        <p14:creationId xmlns:p14="http://schemas.microsoft.com/office/powerpoint/2010/main" val="28599303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9218" name="Rectangle 2"/>
          <p:cNvSpPr>
            <a:spLocks noGrp="1" noChangeArrowheads="1"/>
          </p:cNvSpPr>
          <p:nvPr>
            <p:ph type="title"/>
          </p:nvPr>
        </p:nvSpPr>
        <p:spPr/>
        <p:txBody>
          <a:bodyPr/>
          <a:lstStyle/>
          <a:p>
            <a:r>
              <a:rPr lang="es-ES" altLang="es-ES_tradnl" sz="2800" dirty="0"/>
              <a:t>MDC para sistema de muestreo de aire</a:t>
            </a:r>
          </a:p>
        </p:txBody>
      </p:sp>
      <p:sp>
        <p:nvSpPr>
          <p:cNvPr id="649220" name="Rectangle 4"/>
          <p:cNvSpPr>
            <a:spLocks noChangeArrowheads="1"/>
          </p:cNvSpPr>
          <p:nvPr/>
        </p:nvSpPr>
        <p:spPr bwMode="auto">
          <a:xfrm>
            <a:off x="0" y="3152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s-ES_tradnl"/>
          </a:p>
        </p:txBody>
      </p:sp>
      <p:graphicFrame>
        <p:nvGraphicFramePr>
          <p:cNvPr id="649221" name="Object 5"/>
          <p:cNvGraphicFramePr>
            <a:graphicFrameLocks noChangeAspect="1"/>
          </p:cNvGraphicFramePr>
          <p:nvPr/>
        </p:nvGraphicFramePr>
        <p:xfrm>
          <a:off x="1866900" y="1738313"/>
          <a:ext cx="4914900" cy="1004887"/>
        </p:xfrm>
        <a:graphic>
          <a:graphicData uri="http://schemas.openxmlformats.org/presentationml/2006/ole">
            <mc:AlternateContent xmlns:mc="http://schemas.openxmlformats.org/markup-compatibility/2006">
              <mc:Choice xmlns:v="urn:schemas-microsoft-com:vml" Requires="v">
                <p:oleObj spid="_x0000_s12345" name="Equation" r:id="rId4" imgW="2323800" imgH="482400" progId="Equation.3">
                  <p:embed/>
                </p:oleObj>
              </mc:Choice>
              <mc:Fallback>
                <p:oleObj name="Equation" r:id="rId4" imgW="2323800" imgH="4824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6900" y="1738313"/>
                        <a:ext cx="4914900" cy="1004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49222" name="Text Box 6"/>
          <p:cNvSpPr txBox="1">
            <a:spLocks noChangeArrowheads="1"/>
          </p:cNvSpPr>
          <p:nvPr/>
        </p:nvSpPr>
        <p:spPr bwMode="auto">
          <a:xfrm>
            <a:off x="914400" y="3413125"/>
            <a:ext cx="7762056" cy="2492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ES" altLang="es-ES_tradnl" sz="2600" dirty="0" err="1">
                <a:solidFill>
                  <a:schemeClr val="tx2"/>
                </a:solidFill>
                <a:latin typeface="Arial Unicode MS" pitchFamily="34" charset="-128"/>
                <a:ea typeface="Arial Unicode MS" pitchFamily="34" charset="-128"/>
                <a:cs typeface="Arial Unicode MS" pitchFamily="34" charset="-128"/>
              </a:rPr>
              <a:t>Rs</a:t>
            </a:r>
            <a:r>
              <a:rPr lang="es-ES" altLang="es-ES_tradnl" sz="2600" dirty="0">
                <a:solidFill>
                  <a:schemeClr val="tx2"/>
                </a:solidFill>
                <a:latin typeface="Arial Unicode MS" pitchFamily="34" charset="-128"/>
                <a:ea typeface="Arial Unicode MS" pitchFamily="34" charset="-128"/>
                <a:cs typeface="Arial Unicode MS" pitchFamily="34" charset="-128"/>
              </a:rPr>
              <a:t> = tasa de conteo de la muestra en s</a:t>
            </a:r>
            <a:r>
              <a:rPr lang="es-ES" altLang="es-ES_tradnl" sz="2600" baseline="30000" dirty="0">
                <a:solidFill>
                  <a:schemeClr val="tx2"/>
                </a:solidFill>
                <a:latin typeface="Arial Unicode MS" pitchFamily="34" charset="-128"/>
                <a:ea typeface="Arial Unicode MS" pitchFamily="34" charset="-128"/>
                <a:cs typeface="Arial Unicode MS" pitchFamily="34" charset="-128"/>
              </a:rPr>
              <a:t>-1</a:t>
            </a:r>
          </a:p>
          <a:p>
            <a:r>
              <a:rPr lang="es-ES" altLang="es-ES_tradnl" sz="2600" dirty="0" err="1">
                <a:solidFill>
                  <a:schemeClr val="tx2"/>
                </a:solidFill>
                <a:latin typeface="Arial Unicode MS" pitchFamily="34" charset="-128"/>
                <a:ea typeface="Arial Unicode MS" pitchFamily="34" charset="-128"/>
                <a:cs typeface="Arial Unicode MS" pitchFamily="34" charset="-128"/>
              </a:rPr>
              <a:t>Ts</a:t>
            </a:r>
            <a:r>
              <a:rPr lang="es-ES" altLang="es-ES_tradnl" sz="2600" dirty="0">
                <a:solidFill>
                  <a:schemeClr val="tx2"/>
                </a:solidFill>
                <a:latin typeface="Arial Unicode MS" pitchFamily="34" charset="-128"/>
                <a:ea typeface="Arial Unicode MS" pitchFamily="34" charset="-128"/>
                <a:cs typeface="Arial Unicode MS" pitchFamily="34" charset="-128"/>
              </a:rPr>
              <a:t> = tiempo de conteo de la muestra en s</a:t>
            </a:r>
          </a:p>
          <a:p>
            <a:r>
              <a:rPr lang="es-ES" altLang="es-ES_tradnl" sz="2600" dirty="0">
                <a:solidFill>
                  <a:schemeClr val="tx2"/>
                </a:solidFill>
                <a:latin typeface="Arial Unicode MS" pitchFamily="34" charset="-128"/>
                <a:ea typeface="Arial Unicode MS" pitchFamily="34" charset="-128"/>
                <a:cs typeface="Arial Unicode MS" pitchFamily="34" charset="-128"/>
              </a:rPr>
              <a:t>Tb = tiempo de conteo del fondo en s</a:t>
            </a:r>
          </a:p>
          <a:p>
            <a:r>
              <a:rPr lang="es-ES" altLang="es-ES_tradnl" sz="2600" dirty="0">
                <a:solidFill>
                  <a:schemeClr val="tx2"/>
                </a:solidFill>
                <a:latin typeface="Arial Unicode MS" pitchFamily="34" charset="-128"/>
                <a:ea typeface="Arial Unicode MS" pitchFamily="34" charset="-128"/>
                <a:cs typeface="Arial Unicode MS" pitchFamily="34" charset="-128"/>
              </a:rPr>
              <a:t>E = eficiencia del filtro (%)</a:t>
            </a:r>
          </a:p>
          <a:p>
            <a:r>
              <a:rPr lang="es-ES" altLang="es-ES_tradnl" sz="2600" dirty="0">
                <a:solidFill>
                  <a:schemeClr val="tx2"/>
                </a:solidFill>
                <a:latin typeface="Arial Unicode MS" pitchFamily="34" charset="-128"/>
                <a:ea typeface="Arial Unicode MS" pitchFamily="34" charset="-128"/>
                <a:cs typeface="Arial Unicode MS" pitchFamily="34" charset="-128"/>
              </a:rPr>
              <a:t>F = tasa de flujo de aire del </a:t>
            </a:r>
            <a:r>
              <a:rPr lang="es-ES" altLang="es-ES_tradnl" sz="2600" dirty="0" err="1">
                <a:solidFill>
                  <a:schemeClr val="tx2"/>
                </a:solidFill>
                <a:latin typeface="Arial Unicode MS" pitchFamily="34" charset="-128"/>
                <a:ea typeface="Arial Unicode MS" pitchFamily="34" charset="-128"/>
                <a:cs typeface="Arial Unicode MS" pitchFamily="34" charset="-128"/>
              </a:rPr>
              <a:t>muestreador</a:t>
            </a:r>
            <a:r>
              <a:rPr lang="es-ES" altLang="es-ES_tradnl" sz="2600" dirty="0">
                <a:solidFill>
                  <a:schemeClr val="tx2"/>
                </a:solidFill>
                <a:latin typeface="Arial Unicode MS" pitchFamily="34" charset="-128"/>
                <a:ea typeface="Arial Unicode MS" pitchFamily="34" charset="-128"/>
                <a:cs typeface="Arial Unicode MS" pitchFamily="34" charset="-128"/>
              </a:rPr>
              <a:t> en m</a:t>
            </a:r>
            <a:r>
              <a:rPr lang="es-ES" altLang="es-ES_tradnl" sz="2600" baseline="30000" dirty="0">
                <a:solidFill>
                  <a:schemeClr val="tx2"/>
                </a:solidFill>
                <a:latin typeface="Arial Unicode MS" pitchFamily="34" charset="-128"/>
                <a:ea typeface="Arial Unicode MS" pitchFamily="34" charset="-128"/>
                <a:cs typeface="Arial Unicode MS" pitchFamily="34" charset="-128"/>
              </a:rPr>
              <a:t>3</a:t>
            </a:r>
            <a:r>
              <a:rPr lang="es-ES" altLang="es-ES_tradnl" sz="2600" dirty="0">
                <a:solidFill>
                  <a:schemeClr val="tx2"/>
                </a:solidFill>
                <a:latin typeface="Arial Unicode MS" pitchFamily="34" charset="-128"/>
                <a:ea typeface="Arial Unicode MS" pitchFamily="34" charset="-128"/>
                <a:cs typeface="Arial Unicode MS" pitchFamily="34" charset="-128"/>
              </a:rPr>
              <a:t> s</a:t>
            </a:r>
            <a:r>
              <a:rPr lang="es-ES" altLang="es-ES_tradnl" sz="2600" baseline="30000" dirty="0">
                <a:solidFill>
                  <a:schemeClr val="tx2"/>
                </a:solidFill>
                <a:latin typeface="Arial Unicode MS" pitchFamily="34" charset="-128"/>
                <a:ea typeface="Arial Unicode MS" pitchFamily="34" charset="-128"/>
                <a:cs typeface="Arial Unicode MS" pitchFamily="34" charset="-128"/>
              </a:rPr>
              <a:t>-1</a:t>
            </a:r>
          </a:p>
          <a:p>
            <a:r>
              <a:rPr lang="es-ES" altLang="es-ES_tradnl" sz="2600" dirty="0">
                <a:solidFill>
                  <a:schemeClr val="tx2"/>
                </a:solidFill>
                <a:latin typeface="Arial Unicode MS" pitchFamily="34" charset="-128"/>
                <a:ea typeface="Arial Unicode MS" pitchFamily="34" charset="-128"/>
                <a:cs typeface="Arial Unicode MS" pitchFamily="34" charset="-128"/>
              </a:rPr>
              <a:t>K = eficiencia de conteo en s</a:t>
            </a:r>
            <a:r>
              <a:rPr lang="es-ES" altLang="es-ES_tradnl" sz="2600" baseline="30000" dirty="0">
                <a:solidFill>
                  <a:schemeClr val="tx2"/>
                </a:solidFill>
                <a:latin typeface="Arial Unicode MS" pitchFamily="34" charset="-128"/>
                <a:ea typeface="Arial Unicode MS" pitchFamily="34" charset="-128"/>
                <a:cs typeface="Arial Unicode MS" pitchFamily="34" charset="-128"/>
              </a:rPr>
              <a:t>-1</a:t>
            </a:r>
            <a:r>
              <a:rPr lang="es-ES" altLang="es-ES_tradnl" sz="2600" dirty="0">
                <a:solidFill>
                  <a:schemeClr val="tx2"/>
                </a:solidFill>
                <a:latin typeface="Arial Unicode MS" pitchFamily="34" charset="-128"/>
                <a:ea typeface="Arial Unicode MS" pitchFamily="34" charset="-128"/>
                <a:cs typeface="Arial Unicode MS" pitchFamily="34" charset="-128"/>
              </a:rPr>
              <a:t> Bq</a:t>
            </a:r>
            <a:r>
              <a:rPr lang="es-ES" altLang="es-ES_tradnl" sz="2600" baseline="30000" dirty="0">
                <a:solidFill>
                  <a:schemeClr val="tx2"/>
                </a:solidFill>
                <a:latin typeface="Arial Unicode MS" pitchFamily="34" charset="-128"/>
                <a:ea typeface="Arial Unicode MS" pitchFamily="34" charset="-128"/>
                <a:cs typeface="Arial Unicode MS" pitchFamily="34" charset="-128"/>
              </a:rPr>
              <a:t>-1</a:t>
            </a:r>
          </a:p>
        </p:txBody>
      </p:sp>
    </p:spTree>
    <p:extLst>
      <p:ext uri="{BB962C8B-B14F-4D97-AF65-F5344CB8AC3E}">
        <p14:creationId xmlns:p14="http://schemas.microsoft.com/office/powerpoint/2010/main" val="11838510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err="1"/>
              <a:t>Objetivos</a:t>
            </a:r>
            <a:r>
              <a:rPr lang="hu-HU" dirty="0"/>
              <a:t> </a:t>
            </a:r>
            <a:endParaRPr lang="en-GB" dirty="0"/>
          </a:p>
        </p:txBody>
      </p:sp>
      <p:sp>
        <p:nvSpPr>
          <p:cNvPr id="3" name="Content Placeholder 2"/>
          <p:cNvSpPr>
            <a:spLocks noGrp="1"/>
          </p:cNvSpPr>
          <p:nvPr>
            <p:ph idx="1"/>
          </p:nvPr>
        </p:nvSpPr>
        <p:spPr/>
        <p:txBody>
          <a:bodyPr/>
          <a:lstStyle/>
          <a:p>
            <a:pPr algn="just"/>
            <a:r>
              <a:rPr lang="es-ES_tradnl" sz="2400" dirty="0"/>
              <a:t>Proporcionar una breve descripción de conceptos básicos sobre mediciones </a:t>
            </a:r>
            <a:r>
              <a:rPr lang="es-ES_tradnl" sz="2400" dirty="0" smtClean="0"/>
              <a:t>e </a:t>
            </a:r>
            <a:r>
              <a:rPr lang="es-ES_tradnl" sz="2400" dirty="0"/>
              <a:t>incertidumbres.</a:t>
            </a:r>
          </a:p>
          <a:p>
            <a:pPr algn="just"/>
            <a:endParaRPr lang="hu-HU" sz="2400" dirty="0"/>
          </a:p>
          <a:p>
            <a:pPr algn="just"/>
            <a:r>
              <a:rPr lang="es-ES_tradnl" sz="2400" dirty="0"/>
              <a:t>Esta lección se centra en métodos de medición para contar muestras radiactivas.</a:t>
            </a:r>
          </a:p>
          <a:p>
            <a:pPr algn="just"/>
            <a:endParaRPr lang="en-GB" sz="2400" dirty="0"/>
          </a:p>
          <a:p>
            <a:pPr algn="just"/>
            <a:r>
              <a:rPr lang="es-ES_tradnl" sz="2400" dirty="0"/>
              <a:t>Proporcionar información sobre la desviación típica (estándar), el límite de detección y el AMD.</a:t>
            </a:r>
            <a:endParaRPr lang="en-GB"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3</a:t>
            </a:fld>
            <a:endParaRPr lang="en-US"/>
          </a:p>
        </p:txBody>
      </p:sp>
    </p:spTree>
    <p:extLst>
      <p:ext uri="{BB962C8B-B14F-4D97-AF65-F5344CB8AC3E}">
        <p14:creationId xmlns:p14="http://schemas.microsoft.com/office/powerpoint/2010/main" val="35165956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GB" altLang="en-US" sz="2800" i="0" u="none" dirty="0" err="1"/>
              <a:t>Conclusión</a:t>
            </a:r>
            <a:endParaRPr lang="en-GB" altLang="en-US" sz="2800" i="0" u="none" dirty="0"/>
          </a:p>
        </p:txBody>
      </p:sp>
      <p:sp>
        <p:nvSpPr>
          <p:cNvPr id="30723" name="Rectangle 3"/>
          <p:cNvSpPr>
            <a:spLocks noGrp="1" noChangeArrowheads="1"/>
          </p:cNvSpPr>
          <p:nvPr>
            <p:ph idx="1"/>
          </p:nvPr>
        </p:nvSpPr>
        <p:spPr>
          <a:xfrm>
            <a:off x="304800" y="1844824"/>
            <a:ext cx="8686800" cy="3600400"/>
          </a:xfrm>
        </p:spPr>
        <p:txBody>
          <a:bodyPr/>
          <a:lstStyle/>
          <a:p>
            <a:pPr>
              <a:spcAft>
                <a:spcPts val="1200"/>
              </a:spcAft>
            </a:pPr>
            <a:r>
              <a:rPr lang="es-ES_tradnl" sz="2400" dirty="0"/>
              <a:t>La estadística es una parte de la medición.</a:t>
            </a:r>
          </a:p>
          <a:p>
            <a:pPr>
              <a:spcAft>
                <a:spcPts val="1200"/>
              </a:spcAft>
            </a:pPr>
            <a:endParaRPr lang="es-ES_tradnl" sz="2400" dirty="0"/>
          </a:p>
          <a:p>
            <a:pPr>
              <a:spcAft>
                <a:spcPts val="1200"/>
              </a:spcAft>
            </a:pPr>
            <a:r>
              <a:rPr lang="es-ES_tradnl" sz="2400" dirty="0"/>
              <a:t>Las mediciones y los valores de recuento tienen incertidumbres. </a:t>
            </a:r>
          </a:p>
          <a:p>
            <a:pPr>
              <a:spcAft>
                <a:spcPts val="1200"/>
              </a:spcAft>
            </a:pPr>
            <a:endParaRPr lang="en-US" altLang="en-US" sz="2400" dirty="0"/>
          </a:p>
          <a:p>
            <a:pPr>
              <a:spcAft>
                <a:spcPts val="1200"/>
              </a:spcAft>
            </a:pPr>
            <a:r>
              <a:rPr lang="es-ES_tradnl" sz="2400" dirty="0"/>
              <a:t>Niveles de detección y AMD son parámetros importantes que ayudan a reportar los resultados con confianza</a:t>
            </a:r>
            <a:r>
              <a:rPr lang="en-GB" altLang="en-US" sz="2400" dirty="0"/>
              <a:t>.</a:t>
            </a:r>
            <a:endParaRPr lang="en-US" altLang="en-US" sz="2400" dirty="0"/>
          </a:p>
          <a:p>
            <a:pPr>
              <a:spcAft>
                <a:spcPts val="1200"/>
              </a:spcAft>
            </a:pPr>
            <a:endParaRPr lang="en-US" altLang="en-US" sz="24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30</a:t>
            </a:fld>
            <a:endParaRPr lang="en-US"/>
          </a:p>
        </p:txBody>
      </p:sp>
    </p:spTree>
    <p:extLst>
      <p:ext uri="{BB962C8B-B14F-4D97-AF65-F5344CB8AC3E}">
        <p14:creationId xmlns:p14="http://schemas.microsoft.com/office/powerpoint/2010/main" val="13920054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2286000" y="2276872"/>
            <a:ext cx="4572000" cy="2062103"/>
          </a:xfrm>
          <a:prstGeom prst="rect">
            <a:avLst/>
          </a:prstGeom>
        </p:spPr>
        <p:txBody>
          <a:bodyPr>
            <a:spAutoFit/>
          </a:bodyPr>
          <a:lstStyle/>
          <a:p>
            <a:pPr algn="ctr"/>
            <a:r>
              <a:rPr lang="es-ES_tradnl" sz="3200" dirty="0">
                <a:solidFill>
                  <a:schemeClr val="tx2"/>
                </a:solidFill>
                <a:latin typeface="+mn-lt"/>
              </a:rPr>
              <a:t>Muchas gracias por vuestra atención y</a:t>
            </a:r>
            <a:r>
              <a:rPr lang="es-ES_tradnl" sz="3200" dirty="0" smtClean="0">
                <a:solidFill>
                  <a:schemeClr val="tx2"/>
                </a:solidFill>
                <a:latin typeface="+mn-lt"/>
              </a:rPr>
              <a:t>…</a:t>
            </a:r>
          </a:p>
          <a:p>
            <a:pPr algn="ctr"/>
            <a:endParaRPr lang="es-ES_tradnl" sz="3200" dirty="0">
              <a:solidFill>
                <a:schemeClr val="tx2"/>
              </a:solidFill>
              <a:latin typeface="+mn-lt"/>
            </a:endParaRPr>
          </a:p>
          <a:p>
            <a:pPr algn="ctr"/>
            <a:r>
              <a:rPr lang="es-ES_tradnl" sz="3200" dirty="0" smtClean="0">
                <a:solidFill>
                  <a:schemeClr val="tx2"/>
                </a:solidFill>
                <a:latin typeface="+mn-lt"/>
              </a:rPr>
              <a:t>SE </a:t>
            </a:r>
            <a:r>
              <a:rPr lang="es-ES_tradnl" sz="3200" dirty="0">
                <a:solidFill>
                  <a:schemeClr val="tx2"/>
                </a:solidFill>
                <a:latin typeface="+mn-lt"/>
              </a:rPr>
              <a:t>ABRE EL DEBATE</a:t>
            </a:r>
          </a:p>
        </p:txBody>
      </p:sp>
    </p:spTree>
    <p:extLst>
      <p:ext uri="{BB962C8B-B14F-4D97-AF65-F5344CB8AC3E}">
        <p14:creationId xmlns:p14="http://schemas.microsoft.com/office/powerpoint/2010/main" val="3961420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498" name="Rectangle 2"/>
          <p:cNvSpPr>
            <a:spLocks noGrp="1" noChangeArrowheads="1"/>
          </p:cNvSpPr>
          <p:nvPr>
            <p:ph type="title"/>
          </p:nvPr>
        </p:nvSpPr>
        <p:spPr>
          <a:xfrm>
            <a:off x="469900" y="163612"/>
            <a:ext cx="8239125" cy="673100"/>
          </a:xfrm>
        </p:spPr>
        <p:txBody>
          <a:bodyPr/>
          <a:lstStyle/>
          <a:p>
            <a:r>
              <a:rPr lang="es-ES" altLang="es-ES_tradnl" sz="2800" dirty="0"/>
              <a:t>Estadística de conteo</a:t>
            </a:r>
          </a:p>
        </p:txBody>
      </p:sp>
      <p:sp>
        <p:nvSpPr>
          <p:cNvPr id="618499" name="Rectangle 3"/>
          <p:cNvSpPr>
            <a:spLocks noGrp="1" noChangeArrowheads="1"/>
          </p:cNvSpPr>
          <p:nvPr>
            <p:ph type="body" idx="1"/>
          </p:nvPr>
        </p:nvSpPr>
        <p:spPr>
          <a:xfrm>
            <a:off x="463550" y="1703388"/>
            <a:ext cx="8370888" cy="3648075"/>
          </a:xfrm>
        </p:spPr>
        <p:txBody>
          <a:bodyPr/>
          <a:lstStyle/>
          <a:p>
            <a:pPr algn="just">
              <a:lnSpc>
                <a:spcPct val="90000"/>
              </a:lnSpc>
            </a:pPr>
            <a:r>
              <a:rPr lang="es-ES" altLang="es-ES_tradnl" sz="2400" dirty="0"/>
              <a:t>El decaimiento radiactivo es un proceso aleatorio.</a:t>
            </a:r>
          </a:p>
          <a:p>
            <a:pPr algn="just">
              <a:lnSpc>
                <a:spcPct val="90000"/>
              </a:lnSpc>
            </a:pPr>
            <a:endParaRPr lang="es-ES" altLang="es-ES_tradnl" sz="2400" dirty="0"/>
          </a:p>
          <a:p>
            <a:pPr algn="just">
              <a:lnSpc>
                <a:spcPct val="90000"/>
              </a:lnSpc>
            </a:pPr>
            <a:r>
              <a:rPr lang="es-ES" altLang="es-ES_tradnl" sz="2400" dirty="0"/>
              <a:t>Por consiguiente, cualquier medición basada en la observación de la radiación emitida en el decaimiento nuclear está sujeto a fluctuación estadística.</a:t>
            </a:r>
          </a:p>
          <a:p>
            <a:pPr algn="just">
              <a:lnSpc>
                <a:spcPct val="90000"/>
              </a:lnSpc>
            </a:pPr>
            <a:endParaRPr lang="es-ES" altLang="es-ES_tradnl" sz="2400" dirty="0"/>
          </a:p>
          <a:p>
            <a:pPr algn="just">
              <a:lnSpc>
                <a:spcPct val="90000"/>
              </a:lnSpc>
            </a:pPr>
            <a:r>
              <a:rPr lang="es-ES" altLang="es-ES_tradnl" sz="2400" dirty="0"/>
              <a:t>Estas fluctuaciones representan una inevitable fuente de incertidumbres en todas las mediciones nucleares. </a:t>
            </a:r>
          </a:p>
        </p:txBody>
      </p:sp>
    </p:spTree>
    <p:extLst>
      <p:ext uri="{BB962C8B-B14F-4D97-AF65-F5344CB8AC3E}">
        <p14:creationId xmlns:p14="http://schemas.microsoft.com/office/powerpoint/2010/main" val="36639641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522" name="Rectangle 2"/>
          <p:cNvSpPr>
            <a:spLocks noGrp="1" noChangeArrowheads="1"/>
          </p:cNvSpPr>
          <p:nvPr>
            <p:ph type="title"/>
          </p:nvPr>
        </p:nvSpPr>
        <p:spPr/>
        <p:txBody>
          <a:bodyPr/>
          <a:lstStyle/>
          <a:p>
            <a:r>
              <a:rPr lang="es-ES" altLang="es-ES_tradnl" sz="2800" dirty="0"/>
              <a:t>Estadística de conteo</a:t>
            </a:r>
            <a:r>
              <a:rPr lang="en-US" altLang="es-ES_tradnl" sz="2800" dirty="0"/>
              <a:t> </a:t>
            </a:r>
          </a:p>
        </p:txBody>
      </p:sp>
      <p:sp>
        <p:nvSpPr>
          <p:cNvPr id="619523" name="Rectangle 3"/>
          <p:cNvSpPr>
            <a:spLocks noGrp="1" noChangeArrowheads="1"/>
          </p:cNvSpPr>
          <p:nvPr>
            <p:ph type="body" idx="1"/>
          </p:nvPr>
        </p:nvSpPr>
        <p:spPr/>
        <p:txBody>
          <a:bodyPr/>
          <a:lstStyle/>
          <a:p>
            <a:pPr algn="just"/>
            <a:endParaRPr lang="en-US" altLang="es-ES_tradnl" dirty="0"/>
          </a:p>
          <a:p>
            <a:pPr algn="just"/>
            <a:r>
              <a:rPr lang="es-ES" altLang="es-ES_tradnl" sz="2400" dirty="0"/>
              <a:t>El término estadística de conteo incluye el marco del análisis estadístico requerido para entender los resultados de un experimento de conteo nuclear.  </a:t>
            </a:r>
          </a:p>
          <a:p>
            <a:pPr algn="just"/>
            <a:endParaRPr lang="es-ES" altLang="es-ES_tradnl" sz="2400" dirty="0"/>
          </a:p>
          <a:p>
            <a:pPr algn="just"/>
            <a:r>
              <a:rPr lang="es-ES" altLang="es-ES_tradnl" sz="2400" dirty="0"/>
              <a:t>La estadística de conteo se usa también para hacer predicciones acerca de las incertidumbres esperadas de estas mediciones.</a:t>
            </a:r>
          </a:p>
          <a:p>
            <a:pPr algn="just"/>
            <a:endParaRPr lang="es-ES" altLang="es-ES_tradnl" sz="2400" dirty="0"/>
          </a:p>
        </p:txBody>
      </p:sp>
    </p:spTree>
    <p:extLst>
      <p:ext uri="{BB962C8B-B14F-4D97-AF65-F5344CB8AC3E}">
        <p14:creationId xmlns:p14="http://schemas.microsoft.com/office/powerpoint/2010/main" val="2863136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¿Qué es una medición?</a:t>
            </a:r>
            <a:endParaRPr lang="en-GB" sz="2800" dirty="0"/>
          </a:p>
        </p:txBody>
      </p:sp>
      <p:sp>
        <p:nvSpPr>
          <p:cNvPr id="3" name="Content Placeholder 2"/>
          <p:cNvSpPr>
            <a:spLocks noGrp="1"/>
          </p:cNvSpPr>
          <p:nvPr>
            <p:ph idx="1"/>
          </p:nvPr>
        </p:nvSpPr>
        <p:spPr/>
        <p:txBody>
          <a:bodyPr/>
          <a:lstStyle/>
          <a:p>
            <a:pPr marL="742950" lvl="2" indent="-342900"/>
            <a:r>
              <a:rPr lang="es-ES_tradnl" dirty="0"/>
              <a:t>Una medición nos informa acerca de una propiedad de algo. Podría decirnos cuán pesado es un objeto, o cuán caliente o cuanto de largo es. Una medición da un número a esa propiedad.</a:t>
            </a:r>
          </a:p>
          <a:p>
            <a:pPr marL="742950" lvl="2" indent="-342900"/>
            <a:endParaRPr lang="es-ES_tradnl" dirty="0"/>
          </a:p>
          <a:p>
            <a:pPr marL="742950" lvl="2" indent="-342900"/>
            <a:r>
              <a:rPr lang="es-ES_tradnl" dirty="0"/>
              <a:t>En general, el resultado de una medición es sólo una aproximación o estimación del valor del mensurando, y únicamente se halla completo cuando está acompañado de una declaración acerca de la incertidumbre de dicha estimación. </a:t>
            </a:r>
            <a:endParaRPr lang="en-GB" dirty="0"/>
          </a:p>
          <a:p>
            <a:pPr marL="742950" lvl="2" indent="-342900"/>
            <a:endParaRPr lang="en-GB"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6</a:t>
            </a:fld>
            <a:endParaRPr lang="en-US"/>
          </a:p>
        </p:txBody>
      </p:sp>
    </p:spTree>
    <p:extLst>
      <p:ext uri="{BB962C8B-B14F-4D97-AF65-F5344CB8AC3E}">
        <p14:creationId xmlns:p14="http://schemas.microsoft.com/office/powerpoint/2010/main" val="3960599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¿Qué no es una medición?</a:t>
            </a:r>
            <a:endParaRPr lang="en-GB" sz="2800" dirty="0"/>
          </a:p>
        </p:txBody>
      </p:sp>
      <p:sp>
        <p:nvSpPr>
          <p:cNvPr id="3" name="Content Placeholder 2"/>
          <p:cNvSpPr>
            <a:spLocks noGrp="1"/>
          </p:cNvSpPr>
          <p:nvPr>
            <p:ph idx="1"/>
          </p:nvPr>
        </p:nvSpPr>
        <p:spPr>
          <a:xfrm>
            <a:off x="274638" y="2028056"/>
            <a:ext cx="8593137" cy="2337048"/>
          </a:xfrm>
        </p:spPr>
        <p:txBody>
          <a:bodyPr/>
          <a:lstStyle/>
          <a:p>
            <a:pPr lvl="1"/>
            <a:r>
              <a:rPr lang="es-ES_tradnl" sz="2400" dirty="0"/>
              <a:t>Hay algunos procesos que pueden parecer mediciones, pero no lo son.</a:t>
            </a:r>
          </a:p>
          <a:p>
            <a:pPr lvl="1"/>
            <a:endParaRPr lang="en-GB" sz="2400" dirty="0"/>
          </a:p>
          <a:p>
            <a:pPr lvl="1" algn="just"/>
            <a:r>
              <a:rPr lang="es-ES_tradnl" sz="2400" dirty="0"/>
              <a:t>Por ejemplo, comparar dos pedazos de cuerda para ver cuál es más largo no es realmente una medida.</a:t>
            </a:r>
          </a:p>
          <a:p>
            <a:pPr marL="457200" lvl="1" indent="0" algn="just">
              <a:buNone/>
            </a:pPr>
            <a:endParaRPr lang="es-ES_tradnl"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7</a:t>
            </a:fld>
            <a:endParaRPr lang="en-US"/>
          </a:p>
        </p:txBody>
      </p:sp>
    </p:spTree>
    <p:extLst>
      <p:ext uri="{BB962C8B-B14F-4D97-AF65-F5344CB8AC3E}">
        <p14:creationId xmlns:p14="http://schemas.microsoft.com/office/powerpoint/2010/main" val="14232743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Incertidumbre de medida</a:t>
            </a:r>
            <a:endParaRPr lang="en-GB" sz="2800" dirty="0"/>
          </a:p>
        </p:txBody>
      </p:sp>
      <p:sp>
        <p:nvSpPr>
          <p:cNvPr id="3" name="Content Placeholder 2"/>
          <p:cNvSpPr>
            <a:spLocks noGrp="1"/>
          </p:cNvSpPr>
          <p:nvPr>
            <p:ph idx="1"/>
          </p:nvPr>
        </p:nvSpPr>
        <p:spPr>
          <a:xfrm>
            <a:off x="274638" y="1700808"/>
            <a:ext cx="8593137" cy="3672408"/>
          </a:xfrm>
        </p:spPr>
        <p:txBody>
          <a:bodyPr/>
          <a:lstStyle/>
          <a:p>
            <a:pPr algn="just"/>
            <a:r>
              <a:rPr lang="es-ES_tradnl" sz="2400" dirty="0"/>
              <a:t>La palabra “incertidumbre” significa duda. Así, en su sentido más amplio, “incertidumbre de medida” significa duda sobre la validez del resultado de una medición.</a:t>
            </a:r>
          </a:p>
          <a:p>
            <a:pPr algn="just"/>
            <a:endParaRPr lang="es-ES_tradnl" sz="2400" dirty="0"/>
          </a:p>
          <a:p>
            <a:pPr algn="just"/>
            <a:r>
              <a:rPr lang="es-ES_tradnl" sz="2400" dirty="0"/>
              <a:t>Para cuantificar una incertidumbre se necesitan dos números. Uno es el ancho del margen, o intervalo</a:t>
            </a:r>
            <a:r>
              <a:rPr lang="en-GB" sz="2400" dirty="0"/>
              <a:t>. </a:t>
            </a:r>
            <a:r>
              <a:rPr lang="es-ES_tradnl" sz="2400" dirty="0"/>
              <a:t>El segundo es el nivel de confianza que afirma que estamos seguros de que el 'verdadero valor' está dentro de ese margen.</a:t>
            </a:r>
            <a:endParaRPr lang="en-GB"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8</a:t>
            </a:fld>
            <a:endParaRPr lang="en-US"/>
          </a:p>
        </p:txBody>
      </p:sp>
    </p:spTree>
    <p:extLst>
      <p:ext uri="{BB962C8B-B14F-4D97-AF65-F5344CB8AC3E}">
        <p14:creationId xmlns:p14="http://schemas.microsoft.com/office/powerpoint/2010/main" val="22632744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a:r>
            <a:br>
              <a:rPr lang="en-GB" dirty="0"/>
            </a:br>
            <a:r>
              <a:rPr lang="es-ES_tradnl" sz="2800" dirty="0"/>
              <a:t>Error e incertidumbre</a:t>
            </a:r>
            <a:r>
              <a:rPr lang="en-GB" dirty="0"/>
              <a:t/>
            </a:r>
            <a:br>
              <a:rPr lang="en-GB" dirty="0"/>
            </a:br>
            <a:endParaRPr lang="en-GB" dirty="0"/>
          </a:p>
        </p:txBody>
      </p:sp>
      <p:sp>
        <p:nvSpPr>
          <p:cNvPr id="3" name="Content Placeholder 2"/>
          <p:cNvSpPr>
            <a:spLocks noGrp="1"/>
          </p:cNvSpPr>
          <p:nvPr>
            <p:ph idx="1"/>
          </p:nvPr>
        </p:nvSpPr>
        <p:spPr>
          <a:xfrm>
            <a:off x="274638" y="1916832"/>
            <a:ext cx="8593137" cy="2592288"/>
          </a:xfrm>
        </p:spPr>
        <p:txBody>
          <a:bodyPr/>
          <a:lstStyle/>
          <a:p>
            <a:pPr algn="just"/>
            <a:r>
              <a:rPr lang="es-ES_tradnl" sz="2400" dirty="0"/>
              <a:t>El error es la diferencia entre el 'valor medido' y el 'valor verdadero'.</a:t>
            </a:r>
          </a:p>
          <a:p>
            <a:pPr algn="just"/>
            <a:endParaRPr lang="en-GB" sz="2400" dirty="0"/>
          </a:p>
          <a:p>
            <a:pPr algn="just"/>
            <a:r>
              <a:rPr lang="es-ES_tradnl" sz="2400" dirty="0"/>
              <a:t>La incertidumbre es una cuantificación de la duda sobre el resultado de la medición.</a:t>
            </a:r>
          </a:p>
          <a:p>
            <a:pPr algn="just"/>
            <a:endParaRPr lang="en-GB"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9</a:t>
            </a:fld>
            <a:endParaRPr lang="en-US"/>
          </a:p>
        </p:txBody>
      </p:sp>
    </p:spTree>
    <p:extLst>
      <p:ext uri="{BB962C8B-B14F-4D97-AF65-F5344CB8AC3E}">
        <p14:creationId xmlns:p14="http://schemas.microsoft.com/office/powerpoint/2010/main" val="618512965"/>
      </p:ext>
    </p:extLst>
  </p:cSld>
  <p:clrMapOvr>
    <a:masterClrMapping/>
  </p:clrMapOvr>
</p:sld>
</file>

<file path=ppt/theme/theme1.xml><?xml version="1.0" encoding="utf-8"?>
<a:theme xmlns:a="http://schemas.openxmlformats.org/drawingml/2006/main" name="IAEA Light">
  <a:themeElements>
    <a:clrScheme name="">
      <a:dk1>
        <a:srgbClr val="000000"/>
      </a:dk1>
      <a:lt1>
        <a:srgbClr val="F9F0DF"/>
      </a:lt1>
      <a:dk2>
        <a:srgbClr val="003399"/>
      </a:dk2>
      <a:lt2>
        <a:srgbClr val="000000"/>
      </a:lt2>
      <a:accent1>
        <a:srgbClr val="99CCFF"/>
      </a:accent1>
      <a:accent2>
        <a:srgbClr val="8681B8"/>
      </a:accent2>
      <a:accent3>
        <a:srgbClr val="FBF6EC"/>
      </a:accent3>
      <a:accent4>
        <a:srgbClr val="000000"/>
      </a:accent4>
      <a:accent5>
        <a:srgbClr val="CAE2FF"/>
      </a:accent5>
      <a:accent6>
        <a:srgbClr val="7974A6"/>
      </a:accent6>
      <a:hlink>
        <a:srgbClr val="FCD3C1"/>
      </a:hlink>
      <a:folHlink>
        <a:srgbClr val="3366CC"/>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IAEA Light</Template>
  <TotalTime>9871</TotalTime>
  <Words>2677</Words>
  <Application>Microsoft Office PowerPoint</Application>
  <PresentationFormat>Apresentação na tela (4:3)</PresentationFormat>
  <Paragraphs>264</Paragraphs>
  <Slides>31</Slides>
  <Notes>23</Notes>
  <HiddenSlides>0</HiddenSlides>
  <MMClips>0</MMClips>
  <ScaleCrop>false</ScaleCrop>
  <HeadingPairs>
    <vt:vector size="6" baseType="variant">
      <vt:variant>
        <vt:lpstr>Tema</vt:lpstr>
      </vt:variant>
      <vt:variant>
        <vt:i4>1</vt:i4>
      </vt:variant>
      <vt:variant>
        <vt:lpstr>Servidores OLE incorporados</vt:lpstr>
      </vt:variant>
      <vt:variant>
        <vt:i4>1</vt:i4>
      </vt:variant>
      <vt:variant>
        <vt:lpstr>Títulos de slides</vt:lpstr>
      </vt:variant>
      <vt:variant>
        <vt:i4>31</vt:i4>
      </vt:variant>
    </vt:vector>
  </HeadingPairs>
  <TitlesOfParts>
    <vt:vector size="33" baseType="lpstr">
      <vt:lpstr>IAEA Light</vt:lpstr>
      <vt:lpstr>Equation</vt:lpstr>
      <vt:lpstr>Lección 9   Medición e incertidumbres</vt:lpstr>
      <vt:lpstr>Contenido</vt:lpstr>
      <vt:lpstr>Objetivos </vt:lpstr>
      <vt:lpstr>Estadística de conteo</vt:lpstr>
      <vt:lpstr>Estadística de conteo </vt:lpstr>
      <vt:lpstr>¿Qué es una medición?</vt:lpstr>
      <vt:lpstr>¿Qué no es una medición?</vt:lpstr>
      <vt:lpstr>Incertidumbre de medida</vt:lpstr>
      <vt:lpstr> Error e incertidumbre </vt:lpstr>
      <vt:lpstr> Error e incertidumbre </vt:lpstr>
      <vt:lpstr>¿Por qué es importante conocer la incertidumbre?</vt:lpstr>
      <vt:lpstr>Dispersión y desviación estándar (σ)</vt:lpstr>
      <vt:lpstr>Dispersión y desviación estándar (σ)</vt:lpstr>
      <vt:lpstr>Cálculo de una desviación estándar</vt:lpstr>
      <vt:lpstr>Cálculo de una desviación típica</vt:lpstr>
      <vt:lpstr>Fuentes de errores e incertidumbres</vt:lpstr>
      <vt:lpstr>Tipos de errores - sistemáticos </vt:lpstr>
      <vt:lpstr>Tipos de errores - aleatorios</vt:lpstr>
      <vt:lpstr>Función de distribución de probabilidad </vt:lpstr>
      <vt:lpstr>Ejemplos sencillos </vt:lpstr>
      <vt:lpstr>El efecto del fondo</vt:lpstr>
      <vt:lpstr>El efecto de fondo </vt:lpstr>
      <vt:lpstr>El efecto de fondo </vt:lpstr>
      <vt:lpstr>Nivel critico</vt:lpstr>
      <vt:lpstr>LD y CMD</vt:lpstr>
      <vt:lpstr>LC, LD y MDA</vt:lpstr>
      <vt:lpstr>LC y LD</vt:lpstr>
      <vt:lpstr>LC, LD y MDC</vt:lpstr>
      <vt:lpstr>MDC para sistema de muestreo de aire</vt:lpstr>
      <vt:lpstr>Conclusión</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dc:creator>
  <cp:lastModifiedBy>John G. Hunt</cp:lastModifiedBy>
  <cp:revision>207</cp:revision>
  <dcterms:created xsi:type="dcterms:W3CDTF">2015-02-27T09:43:33Z</dcterms:created>
  <dcterms:modified xsi:type="dcterms:W3CDTF">2019-03-13T21:50:45Z</dcterms:modified>
</cp:coreProperties>
</file>