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0"/>
  </p:notesMasterIdLst>
  <p:handoutMasterIdLst>
    <p:handoutMasterId r:id="rId41"/>
  </p:handoutMasterIdLst>
  <p:sldIdLst>
    <p:sldId id="256" r:id="rId2"/>
    <p:sldId id="321" r:id="rId3"/>
    <p:sldId id="297" r:id="rId4"/>
    <p:sldId id="308" r:id="rId5"/>
    <p:sldId id="287" r:id="rId6"/>
    <p:sldId id="298" r:id="rId7"/>
    <p:sldId id="322" r:id="rId8"/>
    <p:sldId id="323" r:id="rId9"/>
    <p:sldId id="325" r:id="rId10"/>
    <p:sldId id="300" r:id="rId11"/>
    <p:sldId id="305" r:id="rId12"/>
    <p:sldId id="306" r:id="rId13"/>
    <p:sldId id="307" r:id="rId14"/>
    <p:sldId id="310" r:id="rId15"/>
    <p:sldId id="328" r:id="rId16"/>
    <p:sldId id="331" r:id="rId17"/>
    <p:sldId id="332" r:id="rId18"/>
    <p:sldId id="334" r:id="rId19"/>
    <p:sldId id="335" r:id="rId20"/>
    <p:sldId id="301" r:id="rId21"/>
    <p:sldId id="324" r:id="rId22"/>
    <p:sldId id="326" r:id="rId23"/>
    <p:sldId id="261" r:id="rId24"/>
    <p:sldId id="315" r:id="rId25"/>
    <p:sldId id="316" r:id="rId26"/>
    <p:sldId id="291" r:id="rId27"/>
    <p:sldId id="312" r:id="rId28"/>
    <p:sldId id="337" r:id="rId29"/>
    <p:sldId id="338" r:id="rId30"/>
    <p:sldId id="340" r:id="rId31"/>
    <p:sldId id="343" r:id="rId32"/>
    <p:sldId id="341" r:id="rId33"/>
    <p:sldId id="342" r:id="rId34"/>
    <p:sldId id="302" r:id="rId35"/>
    <p:sldId id="263" r:id="rId36"/>
    <p:sldId id="345" r:id="rId37"/>
    <p:sldId id="271" r:id="rId38"/>
    <p:sldId id="344" r:id="rId39"/>
  </p:sldIdLst>
  <p:sldSz cx="9144000" cy="6858000" type="screen4x3"/>
  <p:notesSz cx="6794500" cy="9906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9F0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52744" autoAdjust="0"/>
  </p:normalViewPr>
  <p:slideViewPr>
    <p:cSldViewPr>
      <p:cViewPr varScale="1">
        <p:scale>
          <a:sx n="60" d="100"/>
          <a:sy n="60" d="100"/>
        </p:scale>
        <p:origin x="-2562"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1ADEB16E-1946-418F-99E5-76A3ABC0B047}" type="datetimeFigureOut">
              <a:rPr lang="en-GB" smtClean="0"/>
              <a:pPr/>
              <a:t>26/11/2019</a:t>
            </a:fld>
            <a:endParaRPr lang="en-GB"/>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EE9ED19B-1CC7-4974-9C56-2C877ACBC85F}" type="slidenum">
              <a:rPr lang="en-GB" smtClean="0"/>
              <a:pPr/>
              <a:t>‹nº›</a:t>
            </a:fld>
            <a:endParaRPr lang="en-GB"/>
          </a:p>
        </p:txBody>
      </p:sp>
    </p:spTree>
    <p:extLst>
      <p:ext uri="{BB962C8B-B14F-4D97-AF65-F5344CB8AC3E}">
        <p14:creationId xmlns:p14="http://schemas.microsoft.com/office/powerpoint/2010/main" val="21381040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9F8F8589-8AD3-4BF3-9828-1659DE39C65D}" type="datetimeFigureOut">
              <a:rPr lang="en-GB" smtClean="0"/>
              <a:pPr/>
              <a:t>26/11/2019</a:t>
            </a:fld>
            <a:endParaRPr lang="en-GB"/>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09F9014B-0AEA-44FF-AC0B-D07C7CB07992}" type="slidenum">
              <a:rPr lang="en-GB" smtClean="0"/>
              <a:pPr/>
              <a:t>‹nº›</a:t>
            </a:fld>
            <a:endParaRPr lang="en-GB"/>
          </a:p>
        </p:txBody>
      </p:sp>
    </p:spTree>
    <p:extLst>
      <p:ext uri="{BB962C8B-B14F-4D97-AF65-F5344CB8AC3E}">
        <p14:creationId xmlns:p14="http://schemas.microsoft.com/office/powerpoint/2010/main" val="607217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audio1.spanishdict.com/audio?lang=es&amp;text=en-los-detectores-de-semiconductores-se-aplica-un-campo-el%C3%A9ctrico-al-volumen-del-detector"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audio1.spanishdict.com/audio?lang=es&amp;text=por-lo-tanto-la-eficiencia-se-cae-en-energ%C3%ADas-m%C3%A1s-altas"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udio1.spanishdict.com/audio?lang=es&amp;text=las-ventajas-de-los-detectores-con-diodos-de-silicio-so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Al planificar los aspectos de protección radiológica de una instalación nuclear, el OPR se basa en varias mediciones de la tasa de dosis, en su experiencia sobre las condiciones de la planta y en operaciones similares realizadas anteriormente.</a:t>
            </a:r>
          </a:p>
          <a:p>
            <a:endParaRPr lang="pt-BR"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Conocimientos históricos de la instalación y expectativas pueden ayudar, pero no es muy común tener datos de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disponibles para la planificación del trabajo,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BR"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El conocimiento confiable de exactamente qué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están presentes, dónde se localizan y su actividad, permitirá planificar mejor el trabajo. Este mejor conocimiento debe conducir a una operación más segura, dosis más bajas y menor riesgo de que las cosas puedan salir mal.</a:t>
            </a:r>
          </a:p>
          <a:p>
            <a:endParaRPr lang="pt-BR"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 espectroscopia alfa y gamma es necesaria para identificar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importantes. Por ejemplo, si la espectrometría gamma indica presencia de </a:t>
            </a:r>
            <a:r>
              <a:rPr lang="es-ES_tradnl" sz="1200" b="0" i="0" kern="1200" baseline="30000" dirty="0">
                <a:solidFill>
                  <a:schemeClr val="tx1"/>
                </a:solidFill>
                <a:effectLst/>
                <a:latin typeface="+mn-lt"/>
                <a:ea typeface="+mn-ea"/>
                <a:cs typeface="+mn-cs"/>
              </a:rPr>
              <a:t>134</a:t>
            </a:r>
            <a:r>
              <a:rPr lang="es-ES_tradnl" sz="1200" b="0" i="0" kern="1200" dirty="0">
                <a:solidFill>
                  <a:schemeClr val="tx1"/>
                </a:solidFill>
                <a:effectLst/>
                <a:latin typeface="+mn-lt"/>
                <a:ea typeface="+mn-ea"/>
                <a:cs typeface="+mn-cs"/>
              </a:rPr>
              <a:t>Cs y </a:t>
            </a:r>
            <a:r>
              <a:rPr lang="es-ES_tradnl" sz="1200" b="0" i="0" kern="1200" baseline="30000" dirty="0">
                <a:solidFill>
                  <a:schemeClr val="tx1"/>
                </a:solidFill>
                <a:effectLst/>
                <a:latin typeface="+mn-lt"/>
                <a:ea typeface="+mn-ea"/>
                <a:cs typeface="+mn-cs"/>
              </a:rPr>
              <a:t>137</a:t>
            </a:r>
            <a:r>
              <a:rPr lang="es-ES_tradnl" sz="1200" b="0" i="0" kern="1200" dirty="0">
                <a:solidFill>
                  <a:schemeClr val="tx1"/>
                </a:solidFill>
                <a:effectLst/>
                <a:latin typeface="+mn-lt"/>
                <a:ea typeface="+mn-ea"/>
                <a:cs typeface="+mn-cs"/>
              </a:rPr>
              <a:t>Cs en cantidades significativas, entonces se deberá recomendar protección respiratoria para control de la exposición ocupacional.</a:t>
            </a:r>
            <a:endParaRPr lang="es-ES_tradnl" b="0" dirty="0"/>
          </a:p>
        </p:txBody>
      </p:sp>
      <p:sp>
        <p:nvSpPr>
          <p:cNvPr id="4" name="Espaço Reservado para Número de Slide 3"/>
          <p:cNvSpPr>
            <a:spLocks noGrp="1"/>
          </p:cNvSpPr>
          <p:nvPr>
            <p:ph type="sldNum" sz="quarter" idx="10"/>
          </p:nvPr>
        </p:nvSpPr>
        <p:spPr/>
        <p:txBody>
          <a:bodyPr/>
          <a:lstStyle/>
          <a:p>
            <a:fld id="{09F9014B-0AEA-44FF-AC0B-D07C7CB07992}" type="slidenum">
              <a:rPr lang="en-GB" smtClean="0"/>
              <a:pPr/>
              <a:t>3</a:t>
            </a:fld>
            <a:endParaRPr lang="en-GB"/>
          </a:p>
        </p:txBody>
      </p:sp>
    </p:spTree>
    <p:extLst>
      <p:ext uri="{BB962C8B-B14F-4D97-AF65-F5344CB8AC3E}">
        <p14:creationId xmlns:p14="http://schemas.microsoft.com/office/powerpoint/2010/main" val="29346711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ço Reservado para Imagem de Slide 1"/>
          <p:cNvSpPr>
            <a:spLocks noGrp="1" noRot="1" noChangeAspect="1" noTextEdit="1"/>
          </p:cNvSpPr>
          <p:nvPr>
            <p:ph type="sldImg"/>
          </p:nvPr>
        </p:nvSpPr>
        <p:spPr>
          <a:ln/>
        </p:spPr>
      </p:sp>
      <p:sp>
        <p:nvSpPr>
          <p:cNvPr id="54275" name="Espaço Reservado para Anotações 2"/>
          <p:cNvSpPr>
            <a:spLocks noGrp="1"/>
          </p:cNvSpPr>
          <p:nvPr>
            <p:ph type="body" idx="1"/>
          </p:nvPr>
        </p:nvSpPr>
        <p:spPr>
          <a:noFill/>
        </p:spPr>
        <p:txBody>
          <a:bodyPr/>
          <a:lstStyle/>
          <a:p>
            <a:r>
              <a:rPr lang="es-ES" sz="1200" b="0" i="0" kern="1200" dirty="0">
                <a:solidFill>
                  <a:schemeClr val="tx1"/>
                </a:solidFill>
                <a:effectLst/>
                <a:latin typeface="+mn-lt"/>
                <a:ea typeface="+mn-ea"/>
                <a:cs typeface="+mn-cs"/>
              </a:rPr>
              <a:t>Monitor de aire continuo (MAC) comercialmente disponible para emisores alfa y beta.</a:t>
            </a:r>
            <a:endParaRPr lang="pt-BR" altLang="en-US" dirty="0"/>
          </a:p>
        </p:txBody>
      </p:sp>
      <p:sp>
        <p:nvSpPr>
          <p:cNvPr id="54276"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70B1877B-7ED4-4650-A908-F5A87CA2B102}" type="slidenum">
              <a:rPr lang="en-US" altLang="pt-BR" sz="1200" b="0" smtClean="0"/>
              <a:pPr/>
              <a:t>16</a:t>
            </a:fld>
            <a:endParaRPr lang="en-US" altLang="pt-BR" sz="1200" b="0"/>
          </a:p>
        </p:txBody>
      </p:sp>
    </p:spTree>
    <p:extLst>
      <p:ext uri="{BB962C8B-B14F-4D97-AF65-F5344CB8AC3E}">
        <p14:creationId xmlns:p14="http://schemas.microsoft.com/office/powerpoint/2010/main" val="4274662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ço Reservado para Imagem de Slide 1"/>
          <p:cNvSpPr>
            <a:spLocks noGrp="1" noRot="1" noChangeAspect="1" noTextEdit="1"/>
          </p:cNvSpPr>
          <p:nvPr>
            <p:ph type="sldImg"/>
          </p:nvPr>
        </p:nvSpPr>
        <p:spPr>
          <a:ln/>
        </p:spPr>
      </p:sp>
      <p:sp>
        <p:nvSpPr>
          <p:cNvPr id="55299" name="Espaço Reservado para Anotações 2"/>
          <p:cNvSpPr>
            <a:spLocks noGrp="1"/>
          </p:cNvSpPr>
          <p:nvPr>
            <p:ph type="body" idx="1"/>
          </p:nvPr>
        </p:nvSpPr>
        <p:spPr>
          <a:noFill/>
        </p:spPr>
        <p:txBody>
          <a:bodyPr/>
          <a:lstStyle/>
          <a:p>
            <a:r>
              <a:rPr lang="es-ES_tradnl" sz="1200" b="0" i="0" kern="1200" dirty="0">
                <a:solidFill>
                  <a:schemeClr val="tx1"/>
                </a:solidFill>
                <a:effectLst/>
                <a:latin typeface="+mn-lt"/>
                <a:ea typeface="+mn-ea"/>
                <a:cs typeface="+mn-cs"/>
              </a:rPr>
              <a:t>Un espectro alfa del monitor de aire continuo. </a:t>
            </a:r>
          </a:p>
          <a:p>
            <a:endParaRPr lang="es-ES_tradnl" altLang="en-US"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El espectro permite que las partículas alfa emitidas por los productos de desintegración del radón-222  se distingan de, por ejemplo, las de </a:t>
            </a:r>
            <a:r>
              <a:rPr lang="es-ES_tradnl" sz="1200" b="0" i="0" kern="1200" baseline="30000" dirty="0">
                <a:solidFill>
                  <a:schemeClr val="tx1"/>
                </a:solidFill>
                <a:effectLst/>
                <a:latin typeface="+mn-lt"/>
                <a:ea typeface="+mn-ea"/>
                <a:cs typeface="+mn-cs"/>
              </a:rPr>
              <a:t>239</a:t>
            </a:r>
            <a:r>
              <a:rPr lang="es-ES_tradnl" sz="1200" b="0" i="0" kern="1200" dirty="0">
                <a:solidFill>
                  <a:schemeClr val="tx1"/>
                </a:solidFill>
                <a:effectLst/>
                <a:latin typeface="+mn-lt"/>
                <a:ea typeface="+mn-ea"/>
                <a:cs typeface="+mn-cs"/>
              </a:rPr>
              <a:t>Pu que aparecerían en el espectro en la región de interés marcada entre 3 MeV y 5,7 MeV.</a:t>
            </a:r>
          </a:p>
          <a:p>
            <a:endParaRPr lang="pt-BR" altLang="en-US" dirty="0"/>
          </a:p>
          <a:p>
            <a:r>
              <a:rPr lang="pt-BR" altLang="en-US" baseline="30000" dirty="0"/>
              <a:t>218</a:t>
            </a:r>
            <a:r>
              <a:rPr lang="pt-BR" altLang="en-US" dirty="0"/>
              <a:t>Po , </a:t>
            </a:r>
            <a:r>
              <a:rPr lang="es-ES_tradnl" sz="1200" b="0" i="0" kern="1200" dirty="0">
                <a:solidFill>
                  <a:schemeClr val="tx1"/>
                </a:solidFill>
                <a:effectLst/>
                <a:latin typeface="+mn-lt"/>
                <a:ea typeface="+mn-ea"/>
                <a:cs typeface="+mn-cs"/>
              </a:rPr>
              <a:t>energía alfa </a:t>
            </a:r>
            <a:r>
              <a:rPr lang="pt-BR" altLang="en-US" dirty="0"/>
              <a:t>= 6,11 MeV</a:t>
            </a:r>
          </a:p>
          <a:p>
            <a:r>
              <a:rPr lang="pt-BR" altLang="en-US" baseline="30000" dirty="0"/>
              <a:t>214</a:t>
            </a:r>
            <a:r>
              <a:rPr lang="pt-BR" altLang="en-US" dirty="0"/>
              <a:t>Bi, </a:t>
            </a:r>
            <a:r>
              <a:rPr lang="es-ES_tradnl" sz="1200" b="0" i="0" kern="1200" dirty="0">
                <a:solidFill>
                  <a:schemeClr val="tx1"/>
                </a:solidFill>
                <a:effectLst/>
                <a:latin typeface="+mn-lt"/>
                <a:ea typeface="+mn-ea"/>
                <a:cs typeface="+mn-cs"/>
              </a:rPr>
              <a:t>energía alfa </a:t>
            </a:r>
            <a:r>
              <a:rPr lang="pt-BR" altLang="en-US" dirty="0"/>
              <a:t>= 3,27 MeV</a:t>
            </a:r>
          </a:p>
          <a:p>
            <a:r>
              <a:rPr lang="pt-BR" altLang="en-US" baseline="30000" dirty="0"/>
              <a:t>214</a:t>
            </a:r>
            <a:r>
              <a:rPr lang="pt-BR" altLang="en-US" dirty="0"/>
              <a:t>Po, </a:t>
            </a:r>
            <a:r>
              <a:rPr lang="es-ES_tradnl" sz="1200" b="0" i="0" kern="1200" dirty="0">
                <a:solidFill>
                  <a:schemeClr val="tx1"/>
                </a:solidFill>
                <a:effectLst/>
                <a:latin typeface="+mn-lt"/>
                <a:ea typeface="+mn-ea"/>
                <a:cs typeface="+mn-cs"/>
              </a:rPr>
              <a:t>energía alfa </a:t>
            </a:r>
            <a:r>
              <a:rPr lang="pt-BR" altLang="en-US" dirty="0"/>
              <a:t>= 7,83 MeV</a:t>
            </a:r>
          </a:p>
          <a:p>
            <a:pPr marL="0" marR="0" indent="0" algn="l" defTabSz="914400" rtl="0" eaLnBrk="1" fontAlgn="auto" latinLnBrk="0" hangingPunct="1">
              <a:lnSpc>
                <a:spcPct val="100000"/>
              </a:lnSpc>
              <a:spcBef>
                <a:spcPts val="0"/>
              </a:spcBef>
              <a:spcAft>
                <a:spcPts val="0"/>
              </a:spcAft>
              <a:buClrTx/>
              <a:buSzTx/>
              <a:buFontTx/>
              <a:buNone/>
              <a:tabLst/>
              <a:defRPr/>
            </a:pPr>
            <a:r>
              <a:rPr lang="pt-BR" altLang="en-US" baseline="30000" dirty="0"/>
              <a:t>239</a:t>
            </a:r>
            <a:r>
              <a:rPr lang="pt-BR" altLang="en-US" dirty="0"/>
              <a:t>Pu, </a:t>
            </a:r>
            <a:r>
              <a:rPr lang="es-ES_tradnl" sz="1200" b="0" i="0" kern="1200" dirty="0">
                <a:solidFill>
                  <a:schemeClr val="tx1"/>
                </a:solidFill>
                <a:effectLst/>
                <a:latin typeface="+mn-lt"/>
                <a:ea typeface="+mn-ea"/>
                <a:cs typeface="+mn-cs"/>
              </a:rPr>
              <a:t>energía alfa </a:t>
            </a:r>
            <a:r>
              <a:rPr lang="pt-BR" altLang="en-US" dirty="0"/>
              <a:t>= 5,15 MeV</a:t>
            </a:r>
          </a:p>
          <a:p>
            <a:endParaRPr lang="pt-BR" altLang="en-US" dirty="0"/>
          </a:p>
          <a:p>
            <a:endParaRPr lang="en-US" altLang="en-US" dirty="0"/>
          </a:p>
        </p:txBody>
      </p:sp>
      <p:sp>
        <p:nvSpPr>
          <p:cNvPr id="55300"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0D1BC977-1C76-4A71-A46A-2E749A7F6C24}" type="slidenum">
              <a:rPr lang="en-US" altLang="pt-BR" sz="1200" b="0" smtClean="0"/>
              <a:pPr/>
              <a:t>17</a:t>
            </a:fld>
            <a:endParaRPr lang="en-US" altLang="pt-BR" sz="1200" b="0"/>
          </a:p>
        </p:txBody>
      </p:sp>
    </p:spTree>
    <p:extLst>
      <p:ext uri="{BB962C8B-B14F-4D97-AF65-F5344CB8AC3E}">
        <p14:creationId xmlns:p14="http://schemas.microsoft.com/office/powerpoint/2010/main" val="2990392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p:spPr>
        <p:txBody>
          <a:bodyPr/>
          <a:lstStyle/>
          <a:p>
            <a:r>
              <a:rPr lang="es-ES_tradnl" sz="1200" b="0" i="0" kern="1200" dirty="0">
                <a:solidFill>
                  <a:schemeClr val="tx1"/>
                </a:solidFill>
                <a:effectLst/>
                <a:latin typeface="+mn-lt"/>
                <a:ea typeface="+mn-ea"/>
                <a:cs typeface="+mn-cs"/>
              </a:rPr>
              <a:t>En la industria nuclear, se utilizan varios tipos de filtros. Para tomar muestras diferidas se utilizan filtros de celulosa. Para </a:t>
            </a:r>
            <a:r>
              <a:rPr lang="es-ES_tradnl" sz="1200" b="0" i="0" kern="1200" dirty="0" err="1">
                <a:solidFill>
                  <a:schemeClr val="tx1"/>
                </a:solidFill>
                <a:effectLst/>
                <a:latin typeface="+mn-lt"/>
                <a:ea typeface="+mn-ea"/>
                <a:cs typeface="+mn-cs"/>
              </a:rPr>
              <a:t>MACs</a:t>
            </a:r>
            <a:r>
              <a:rPr lang="es-ES_tradnl" sz="1200" b="0" i="0" kern="1200" dirty="0">
                <a:solidFill>
                  <a:schemeClr val="tx1"/>
                </a:solidFill>
                <a:effectLst/>
                <a:latin typeface="+mn-lt"/>
                <a:ea typeface="+mn-ea"/>
                <a:cs typeface="+mn-cs"/>
              </a:rPr>
              <a:t> la mayoría de los fabricantes recomienda actualmente utilizar filtros de fibra de vidrio Millipore.</a:t>
            </a:r>
          </a:p>
          <a:p>
            <a:endParaRPr lang="pt-BR" altLang="en-US"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 eficiencia de recolección recomendada de los filtros debe ser superior al 90%. La calidad del resultado de la monitorización del aire depende de la calidad del medio filtrante seleccionado y, por lo tanto, la selección del tipo de medio filtrante debe basarse en las recomendaciones de los fabricantes considerando lo siguiente:</a:t>
            </a:r>
          </a:p>
          <a:p>
            <a:pPr marL="171450" indent="-171450">
              <a:buFont typeface="Arial" panose="020B0604020202020204" pitchFamily="34" charset="0"/>
              <a:buChar char="•"/>
            </a:pPr>
            <a:endParaRPr lang="pt-BR" alt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baja resistencia al flujo de aire;</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alta eficiencia de recolección;</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profundidad de enterramiento de partículas baja, especialmente para medición alfa y resolución espectral, y</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diferencia de presión baja a través del filtro.</a:t>
            </a:r>
          </a:p>
          <a:p>
            <a:endParaRPr lang="sv-SE" altLang="en-US" dirty="0">
              <a:solidFill>
                <a:srgbClr val="FF0000"/>
              </a:solidFill>
            </a:endParaRPr>
          </a:p>
        </p:txBody>
      </p:sp>
      <p:sp>
        <p:nvSpPr>
          <p:cNvPr id="59396" name="Slide Number Placeholder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BAA0E390-08F8-40BE-B0A2-D86F0DF0C673}" type="slidenum">
              <a:rPr lang="en-US" altLang="pt-BR" sz="1200" b="0" smtClean="0"/>
              <a:pPr/>
              <a:t>18</a:t>
            </a:fld>
            <a:endParaRPr lang="en-US" altLang="pt-BR" sz="1200" b="0"/>
          </a:p>
        </p:txBody>
      </p:sp>
    </p:spTree>
    <p:extLst>
      <p:ext uri="{BB962C8B-B14F-4D97-AF65-F5344CB8AC3E}">
        <p14:creationId xmlns:p14="http://schemas.microsoft.com/office/powerpoint/2010/main" val="22124967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ço Reservado para Imagem de Slide 1"/>
          <p:cNvSpPr>
            <a:spLocks noGrp="1" noRot="1" noChangeAspect="1" noTextEdit="1"/>
          </p:cNvSpPr>
          <p:nvPr>
            <p:ph type="sldImg"/>
          </p:nvPr>
        </p:nvSpPr>
        <p:spPr>
          <a:ln/>
        </p:spPr>
      </p:sp>
      <p:sp>
        <p:nvSpPr>
          <p:cNvPr id="60419" name="Espaço Reservado para Anotações 2"/>
          <p:cNvSpPr>
            <a:spLocks noGrp="1"/>
          </p:cNvSpPr>
          <p:nvPr>
            <p:ph type="body" idx="1"/>
          </p:nvPr>
        </p:nvSpPr>
        <p:spPr>
          <a:noFill/>
        </p:spPr>
        <p:txBody>
          <a:bodyPr/>
          <a:lstStyle/>
          <a:p>
            <a:r>
              <a:rPr lang="es-ES_tradnl" sz="1200" b="0" i="0" kern="1200" dirty="0">
                <a:solidFill>
                  <a:schemeClr val="tx1"/>
                </a:solidFill>
                <a:effectLst/>
                <a:latin typeface="+mn-lt"/>
                <a:ea typeface="+mn-ea"/>
                <a:cs typeface="+mn-cs"/>
              </a:rPr>
              <a:t>Detectores miniaturizados están disponibles debido al avance en la tecnología de detección de radiación.</a:t>
            </a:r>
          </a:p>
          <a:p>
            <a:endParaRPr lang="pt-BR" altLang="en-US"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El detector mostrado es un monitor de aire portátil con detectores de silicio </a:t>
            </a:r>
            <a:r>
              <a:rPr lang="es-ES_tradnl" sz="1200" b="0" i="0" kern="1200" dirty="0" err="1">
                <a:solidFill>
                  <a:schemeClr val="tx1"/>
                </a:solidFill>
                <a:effectLst/>
                <a:latin typeface="+mn-lt"/>
                <a:ea typeface="+mn-ea"/>
                <a:cs typeface="+mn-cs"/>
              </a:rPr>
              <a:t>planar</a:t>
            </a:r>
            <a:r>
              <a:rPr lang="es-ES_tradnl" sz="1200" b="0" i="0" kern="1200" dirty="0">
                <a:solidFill>
                  <a:schemeClr val="tx1"/>
                </a:solidFill>
                <a:effectLst/>
                <a:latin typeface="+mn-lt"/>
                <a:ea typeface="+mn-ea"/>
                <a:cs typeface="+mn-cs"/>
              </a:rPr>
              <a:t> que realiza espectrometría alfa. Debido a la baja tasa de flujo de aire, estos detectores son más adecuados para el trabajo de emergencia.</a:t>
            </a:r>
            <a:endParaRPr lang="en-US" altLang="en-US" dirty="0"/>
          </a:p>
        </p:txBody>
      </p:sp>
      <p:sp>
        <p:nvSpPr>
          <p:cNvPr id="60420"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379E1F99-36A0-4919-8F96-2D75566F29BD}" type="slidenum">
              <a:rPr lang="en-US" altLang="pt-BR" sz="1200" b="0" smtClean="0"/>
              <a:pPr/>
              <a:t>19</a:t>
            </a:fld>
            <a:endParaRPr lang="en-US" altLang="pt-BR" sz="1200" b="0"/>
          </a:p>
        </p:txBody>
      </p:sp>
    </p:spTree>
    <p:extLst>
      <p:ext uri="{BB962C8B-B14F-4D97-AF65-F5344CB8AC3E}">
        <p14:creationId xmlns:p14="http://schemas.microsoft.com/office/powerpoint/2010/main" val="7130432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09F9014B-0AEA-44FF-AC0B-D07C7CB07992}" type="slidenum">
              <a:rPr lang="en-GB" smtClean="0"/>
              <a:pPr/>
              <a:t>20</a:t>
            </a:fld>
            <a:endParaRPr lang="en-GB"/>
          </a:p>
        </p:txBody>
      </p:sp>
    </p:spTree>
    <p:extLst>
      <p:ext uri="{BB962C8B-B14F-4D97-AF65-F5344CB8AC3E}">
        <p14:creationId xmlns:p14="http://schemas.microsoft.com/office/powerpoint/2010/main" val="32562030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ço Reservado para Imagem de Slide 1"/>
          <p:cNvSpPr>
            <a:spLocks noGrp="1" noRot="1" noChangeAspect="1" noTextEdit="1"/>
          </p:cNvSpPr>
          <p:nvPr>
            <p:ph type="sldImg"/>
          </p:nvPr>
        </p:nvSpPr>
        <p:spPr>
          <a:ln/>
        </p:spPr>
      </p:sp>
      <p:sp>
        <p:nvSpPr>
          <p:cNvPr id="38915" name="Espaço Reservado para Anotações 2"/>
          <p:cNvSpPr>
            <a:spLocks noGrp="1"/>
          </p:cNvSpPr>
          <p:nvPr>
            <p:ph type="body" idx="1"/>
          </p:nvPr>
        </p:nvSpPr>
        <p:spPr>
          <a:noFill/>
        </p:spPr>
        <p:txBody>
          <a:bodyPr/>
          <a:lstStyle/>
          <a:p>
            <a:r>
              <a:rPr lang="es-ES_tradnl" sz="1200" b="0" i="0" kern="1200" dirty="0">
                <a:solidFill>
                  <a:schemeClr val="tx1"/>
                </a:solidFill>
                <a:effectLst/>
                <a:latin typeface="+mn-lt"/>
                <a:ea typeface="+mn-ea"/>
                <a:cs typeface="+mn-cs"/>
              </a:rPr>
              <a:t>Conversor analógico a digital (ADC) convierte la amplitud de pulso en formato digital.</a:t>
            </a:r>
          </a:p>
          <a:p>
            <a:endParaRPr lang="es-ES_tradnl" altLang="en-US"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El analizador multicanal (MCA) organiza las energías en diferentes canales o "</a:t>
            </a:r>
            <a:r>
              <a:rPr lang="es-ES_tradnl" sz="1200" b="0" i="0" kern="1200" dirty="0" err="1">
                <a:solidFill>
                  <a:schemeClr val="tx1"/>
                </a:solidFill>
                <a:effectLst/>
                <a:latin typeface="+mn-lt"/>
                <a:ea typeface="+mn-ea"/>
                <a:cs typeface="+mn-cs"/>
              </a:rPr>
              <a:t>bins</a:t>
            </a:r>
            <a:r>
              <a:rPr lang="es-ES_tradnl" sz="1200" b="0" i="0" kern="1200" dirty="0">
                <a:solidFill>
                  <a:schemeClr val="tx1"/>
                </a:solidFill>
                <a:effectLst/>
                <a:latin typeface="+mn-lt"/>
                <a:ea typeface="+mn-ea"/>
                <a:cs typeface="+mn-cs"/>
              </a:rPr>
              <a:t>“.</a:t>
            </a:r>
            <a:endParaRPr lang="en-US" altLang="en-US" dirty="0"/>
          </a:p>
        </p:txBody>
      </p:sp>
      <p:sp>
        <p:nvSpPr>
          <p:cNvPr id="38916"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68A76C2A-BB91-4379-858F-A39161F04847}" type="slidenum">
              <a:rPr lang="en-US" altLang="pt-BR" sz="1200" b="0" smtClean="0"/>
              <a:pPr/>
              <a:t>23</a:t>
            </a:fld>
            <a:endParaRPr lang="en-US" altLang="pt-BR" sz="1200" b="0"/>
          </a:p>
        </p:txBody>
      </p:sp>
    </p:spTree>
    <p:extLst>
      <p:ext uri="{BB962C8B-B14F-4D97-AF65-F5344CB8AC3E}">
        <p14:creationId xmlns:p14="http://schemas.microsoft.com/office/powerpoint/2010/main" val="35622609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es-ES" sz="1200" b="0" i="0" kern="1200" dirty="0">
                <a:solidFill>
                  <a:schemeClr val="tx1"/>
                </a:solidFill>
                <a:effectLst/>
                <a:latin typeface="+mn-lt"/>
                <a:ea typeface="+mn-ea"/>
                <a:cs typeface="+mn-cs"/>
              </a:rPr>
              <a:t>Para los detectores de semiconductores, la escala del canal se puede convertir fácilmente a una escala de energía, ya que la respuesta es casi lineal.</a:t>
            </a:r>
          </a:p>
          <a:p>
            <a:endParaRPr lang="hu-HU" altLang="en-US" baseline="0" dirty="0"/>
          </a:p>
          <a:p>
            <a:r>
              <a:rPr lang="es-ES" sz="1200" b="0" i="0" kern="1200" dirty="0">
                <a:solidFill>
                  <a:schemeClr val="tx1"/>
                </a:solidFill>
                <a:effectLst/>
                <a:latin typeface="+mn-lt"/>
                <a:ea typeface="+mn-ea"/>
                <a:cs typeface="+mn-cs"/>
              </a:rPr>
              <a:t>Geometría significa las características generales de la muestra, no sólo la distancia fuente-detector! (Por ejemplo, tamaño, forma, material, masa, etc.)</a:t>
            </a:r>
            <a:endParaRPr lang="sv-SE" altLang="en-US" dirty="0"/>
          </a:p>
        </p:txBody>
      </p:sp>
      <p:sp>
        <p:nvSpPr>
          <p:cNvPr id="36868" name="Slide Number Placeholder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CEB4F73F-E3C4-4D71-AF72-B48441475090}" type="slidenum">
              <a:rPr lang="en-US" altLang="pt-BR" sz="1200" b="0" smtClean="0"/>
              <a:pPr/>
              <a:t>24</a:t>
            </a:fld>
            <a:endParaRPr lang="en-US" altLang="pt-BR" sz="1200" b="0"/>
          </a:p>
        </p:txBody>
      </p:sp>
    </p:spTree>
    <p:extLst>
      <p:ext uri="{BB962C8B-B14F-4D97-AF65-F5344CB8AC3E}">
        <p14:creationId xmlns:p14="http://schemas.microsoft.com/office/powerpoint/2010/main" val="1786449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*Anchura a media altura (AMA) = FWHM en inglés. NaI(Tl) y </a:t>
            </a:r>
            <a:r>
              <a:rPr lang="es-ES_tradnl" sz="1200" b="0" i="0" kern="1200" dirty="0" err="1">
                <a:solidFill>
                  <a:schemeClr val="tx1"/>
                </a:solidFill>
                <a:effectLst/>
                <a:latin typeface="+mn-lt"/>
                <a:ea typeface="+mn-ea"/>
                <a:cs typeface="+mn-cs"/>
              </a:rPr>
              <a:t>HPGe</a:t>
            </a:r>
            <a:r>
              <a:rPr lang="es-ES_tradnl" sz="1200" b="0" i="0" kern="1200" dirty="0">
                <a:solidFill>
                  <a:schemeClr val="tx1"/>
                </a:solidFill>
                <a:effectLst/>
                <a:latin typeface="+mn-lt"/>
                <a:ea typeface="+mn-ea"/>
                <a:cs typeface="+mn-cs"/>
              </a:rPr>
              <a:t> muestran un comportamiento similar de la AMA aumentando lentamente con la energía de rayos gamma. E</a:t>
            </a:r>
            <a:r>
              <a:rPr lang="es-ES_tradnl" sz="1200" b="0" i="0" kern="1200" baseline="0" dirty="0">
                <a:solidFill>
                  <a:schemeClr val="tx1"/>
                </a:solidFill>
                <a:effectLst/>
                <a:latin typeface="+mn-lt"/>
                <a:ea typeface="+mn-ea"/>
                <a:cs typeface="+mn-cs"/>
              </a:rPr>
              <a:t>ficiencia es cps/</a:t>
            </a:r>
            <a:r>
              <a:rPr lang="es-ES_tradnl" sz="1200" b="0" i="0" kern="1200" baseline="0" dirty="0" err="1">
                <a:solidFill>
                  <a:schemeClr val="tx1"/>
                </a:solidFill>
                <a:effectLst/>
                <a:latin typeface="+mn-lt"/>
                <a:ea typeface="+mn-ea"/>
                <a:cs typeface="+mn-cs"/>
              </a:rPr>
              <a:t>dps</a:t>
            </a:r>
            <a:r>
              <a:rPr lang="es-ES_tradnl" sz="1200" b="0" i="0" kern="1200" baseline="0" dirty="0">
                <a:solidFill>
                  <a:schemeClr val="tx1"/>
                </a:solidFill>
                <a:effectLst/>
                <a:latin typeface="+mn-lt"/>
                <a:ea typeface="+mn-ea"/>
                <a:cs typeface="+mn-cs"/>
              </a:rPr>
              <a:t>.</a:t>
            </a:r>
            <a:endParaRPr lang="es-ES_tradnl" sz="1200" b="0" i="0" kern="1200" dirty="0">
              <a:solidFill>
                <a:schemeClr val="tx1"/>
              </a:solidFill>
              <a:effectLst/>
              <a:latin typeface="+mn-lt"/>
              <a:ea typeface="+mn-ea"/>
              <a:cs typeface="+mn-cs"/>
            </a:endParaRPr>
          </a:p>
          <a:p>
            <a:endParaRPr lang="pt-BR"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Para distinguir dos picos de energía cercanos se debe utilizar un detector </a:t>
            </a:r>
            <a:r>
              <a:rPr lang="es-ES_tradnl" sz="1200" b="0" i="0" kern="1200" dirty="0" err="1">
                <a:solidFill>
                  <a:schemeClr val="tx1"/>
                </a:solidFill>
                <a:effectLst/>
                <a:latin typeface="+mn-lt"/>
                <a:ea typeface="+mn-ea"/>
                <a:cs typeface="+mn-cs"/>
              </a:rPr>
              <a:t>HPGe</a:t>
            </a:r>
            <a:r>
              <a:rPr lang="es-ES_tradnl" sz="1200" b="0" i="0" kern="1200" dirty="0">
                <a:solidFill>
                  <a:schemeClr val="tx1"/>
                </a:solidFill>
                <a:effectLst/>
                <a:latin typeface="+mn-lt"/>
                <a:ea typeface="+mn-ea"/>
                <a:cs typeface="+mn-cs"/>
              </a:rPr>
              <a:t>. Recientemente se han descubierto nuevos tipos de detectores de estado sólido con alta sensibilidad y una mejor resolución de energía que el NaI(Tl).</a:t>
            </a:r>
          </a:p>
          <a:p>
            <a:endParaRPr lang="pt-BR" sz="1200" b="0" i="0" kern="1200" dirty="0">
              <a:solidFill>
                <a:schemeClr val="tx1"/>
              </a:solidFill>
              <a:effectLst/>
              <a:latin typeface="+mn-lt"/>
              <a:ea typeface="+mn-ea"/>
              <a:cs typeface="+mn-cs"/>
            </a:endParaRPr>
          </a:p>
          <a:p>
            <a:r>
              <a:rPr lang="es-ES_tradnl" sz="1200" b="0" i="0" kern="1200" noProof="0" dirty="0">
                <a:solidFill>
                  <a:schemeClr val="tx1"/>
                </a:solidFill>
                <a:effectLst/>
                <a:latin typeface="+mn-lt"/>
                <a:ea typeface="+mn-ea"/>
                <a:cs typeface="+mn-cs"/>
              </a:rPr>
              <a:t>Resolución</a:t>
            </a:r>
            <a:r>
              <a:rPr lang="pt-BR" sz="1200" b="0" i="0" kern="1200" dirty="0">
                <a:solidFill>
                  <a:schemeClr val="tx1"/>
                </a:solidFill>
                <a:effectLst/>
                <a:latin typeface="+mn-lt"/>
                <a:ea typeface="+mn-ea"/>
                <a:cs typeface="+mn-cs"/>
              </a:rPr>
              <a:t> (%) = </a:t>
            </a:r>
            <a:r>
              <a:rPr lang="es-ES_tradnl" b="0" dirty="0"/>
              <a:t>ancho del </a:t>
            </a:r>
            <a:r>
              <a:rPr lang="es-ES_tradnl" b="0" dirty="0" err="1"/>
              <a:t>fotopico</a:t>
            </a:r>
            <a:r>
              <a:rPr lang="es-ES_tradnl" b="0" dirty="0"/>
              <a:t> (en keV) en la mitad de su altura máxima/energía del FP (en keV).</a:t>
            </a:r>
          </a:p>
          <a:p>
            <a:endParaRPr lang="es-ES_tradnl" sz="1200" b="0" i="0" kern="1200" dirty="0">
              <a:solidFill>
                <a:schemeClr val="tx1"/>
              </a:solidFill>
              <a:effectLst/>
              <a:latin typeface="+mn-lt"/>
              <a:ea typeface="+mn-ea"/>
              <a:cs typeface="+mn-cs"/>
            </a:endParaRPr>
          </a:p>
          <a:p>
            <a:endParaRPr lang="pt-BR"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LaBr</a:t>
            </a:r>
            <a:r>
              <a:rPr lang="es-ES_tradnl" sz="1200" b="0" i="0" kern="1200" baseline="-25000" dirty="0">
                <a:solidFill>
                  <a:schemeClr val="tx1"/>
                </a:solidFill>
                <a:effectLst/>
                <a:latin typeface="+mn-lt"/>
                <a:ea typeface="+mn-ea"/>
                <a:cs typeface="+mn-cs"/>
              </a:rPr>
              <a:t>3</a:t>
            </a:r>
            <a:r>
              <a:rPr lang="es-ES_tradnl" sz="1200" b="0" i="0" kern="1200" dirty="0">
                <a:solidFill>
                  <a:schemeClr val="tx1"/>
                </a:solidFill>
                <a:effectLst/>
                <a:latin typeface="+mn-lt"/>
                <a:ea typeface="+mn-ea"/>
                <a:cs typeface="+mn-cs"/>
              </a:rPr>
              <a:t>:Ce es un </a:t>
            </a:r>
            <a:r>
              <a:rPr lang="es-ES_tradnl" sz="1200" b="0" dirty="0"/>
              <a:t>centelle</a:t>
            </a:r>
            <a:r>
              <a:rPr lang="es-ES_tradnl" sz="1200" b="0" i="0" kern="1200" dirty="0">
                <a:solidFill>
                  <a:schemeClr val="tx1"/>
                </a:solidFill>
                <a:effectLst/>
                <a:latin typeface="+mn-lt"/>
                <a:ea typeface="+mn-ea"/>
                <a:cs typeface="+mn-cs"/>
              </a:rPr>
              <a:t>ador eficiente comercialmente disponible y ampliamente utilizado. Para MLT la </a:t>
            </a:r>
            <a:r>
              <a:rPr lang="es-ES_tradnl" sz="1200" b="0" i="0" kern="1200" dirty="0" err="1">
                <a:solidFill>
                  <a:schemeClr val="tx1"/>
                </a:solidFill>
                <a:effectLst/>
                <a:latin typeface="+mn-lt"/>
                <a:ea typeface="+mn-ea"/>
                <a:cs typeface="+mn-cs"/>
              </a:rPr>
              <a:t>gammacámara</a:t>
            </a:r>
            <a:r>
              <a:rPr lang="es-ES_tradnl" sz="1200" b="0" i="0" kern="1200" dirty="0">
                <a:solidFill>
                  <a:schemeClr val="tx1"/>
                </a:solidFill>
                <a:effectLst/>
                <a:latin typeface="+mn-lt"/>
                <a:ea typeface="+mn-ea"/>
                <a:cs typeface="+mn-cs"/>
              </a:rPr>
              <a:t> con CdZnTe se emplea para monitorear contaminación en el lugar de trabajo.</a:t>
            </a:r>
          </a:p>
          <a:p>
            <a:endParaRPr lang="pt-BR" b="0" dirty="0"/>
          </a:p>
          <a:p>
            <a:r>
              <a:rPr lang="es-ES_tradnl" sz="1200" b="0" i="0" kern="1200" dirty="0">
                <a:solidFill>
                  <a:schemeClr val="tx1"/>
                </a:solidFill>
                <a:effectLst/>
                <a:latin typeface="+mn-lt"/>
                <a:ea typeface="+mn-ea"/>
                <a:cs typeface="+mn-cs"/>
              </a:rPr>
              <a:t>Para decidir qué sistema utilizar, el primer y más importante parámetro del detector a considerar es la resolución energética. El segundo parámetro a considerar es su eficiencia. Deben tenerse en cuenta otros parámetros, como requisitos de espacio, refrigeración y portabilidad.</a:t>
            </a:r>
            <a:endParaRPr lang="es-ES_tradnl" b="0" dirty="0"/>
          </a:p>
        </p:txBody>
      </p:sp>
      <p:sp>
        <p:nvSpPr>
          <p:cNvPr id="4" name="Espaço Reservado para Número de Slide 3"/>
          <p:cNvSpPr>
            <a:spLocks noGrp="1"/>
          </p:cNvSpPr>
          <p:nvPr>
            <p:ph type="sldNum" sz="quarter" idx="10"/>
          </p:nvPr>
        </p:nvSpPr>
        <p:spPr/>
        <p:txBody>
          <a:bodyPr/>
          <a:lstStyle/>
          <a:p>
            <a:fld id="{09F9014B-0AEA-44FF-AC0B-D07C7CB07992}" type="slidenum">
              <a:rPr lang="en-GB" smtClean="0"/>
              <a:pPr/>
              <a:t>25</a:t>
            </a:fld>
            <a:endParaRPr lang="en-GB"/>
          </a:p>
        </p:txBody>
      </p:sp>
    </p:spTree>
    <p:extLst>
      <p:ext uri="{BB962C8B-B14F-4D97-AF65-F5344CB8AC3E}">
        <p14:creationId xmlns:p14="http://schemas.microsoft.com/office/powerpoint/2010/main" val="24930938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es-ES_tradnl" sz="1200" b="0" i="0" kern="1200" dirty="0">
                <a:solidFill>
                  <a:schemeClr val="tx1"/>
                </a:solidFill>
                <a:effectLst/>
                <a:latin typeface="+mn-lt"/>
                <a:ea typeface="+mn-ea"/>
                <a:cs typeface="+mn-cs"/>
              </a:rPr>
              <a:t>El uso de un software de espectrometría puede llevar a cabo todas estas tareas.</a:t>
            </a:r>
            <a:endParaRPr lang="en-US" altLang="en-US" dirty="0"/>
          </a:p>
          <a:p>
            <a:endParaRPr lang="sv-SE" altLang="en-US" dirty="0"/>
          </a:p>
        </p:txBody>
      </p:sp>
      <p:sp>
        <p:nvSpPr>
          <p:cNvPr id="36868" name="Slide Number Placeholder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CEB4F73F-E3C4-4D71-AF72-B48441475090}" type="slidenum">
              <a:rPr lang="en-US" altLang="pt-BR" sz="1200" b="0" smtClean="0"/>
              <a:pPr/>
              <a:t>26</a:t>
            </a:fld>
            <a:endParaRPr lang="en-US" altLang="pt-BR" sz="1200" b="0"/>
          </a:p>
        </p:txBody>
      </p:sp>
    </p:spTree>
    <p:extLst>
      <p:ext uri="{BB962C8B-B14F-4D97-AF65-F5344CB8AC3E}">
        <p14:creationId xmlns:p14="http://schemas.microsoft.com/office/powerpoint/2010/main" val="39404738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Pico fotoeléctrico (</a:t>
            </a:r>
            <a:r>
              <a:rPr lang="es-ES_tradnl" sz="1200" b="0" i="0" kern="1200" dirty="0" err="1">
                <a:solidFill>
                  <a:schemeClr val="tx1"/>
                </a:solidFill>
                <a:effectLst/>
                <a:latin typeface="+mn-lt"/>
                <a:ea typeface="+mn-ea"/>
                <a:cs typeface="+mn-cs"/>
              </a:rPr>
              <a:t>fotopico</a:t>
            </a:r>
            <a:r>
              <a:rPr lang="es-ES_tradnl" sz="1200" b="0" i="0" kern="1200" dirty="0">
                <a:solidFill>
                  <a:schemeClr val="tx1"/>
                </a:solidFill>
                <a:effectLst/>
                <a:latin typeface="+mn-lt"/>
                <a:ea typeface="+mn-ea"/>
                <a:cs typeface="+mn-cs"/>
              </a:rPr>
              <a:t>): el resultado de una interacción fotoeléctrica en el detector. Todo la energía del fotón se deposita en el detector.</a:t>
            </a:r>
          </a:p>
          <a:p>
            <a:endParaRPr lang="pt-BR"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Energías por encima del límite de Compton: fotones que han sufrido múltiples dispersiones Compton.</a:t>
            </a:r>
          </a:p>
          <a:p>
            <a:endParaRPr lang="pt-BR"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Energías por debajo del límite de Compton: el “continuum” de Compton; los fotones que han sufrido una o m</a:t>
            </a:r>
            <a:r>
              <a:rPr lang="pt-BR" sz="1200" b="0" i="0" kern="1200" dirty="0">
                <a:solidFill>
                  <a:schemeClr val="tx1"/>
                </a:solidFill>
                <a:effectLst/>
                <a:latin typeface="+mn-lt"/>
                <a:ea typeface="+mn-ea"/>
                <a:cs typeface="+mn-cs"/>
              </a:rPr>
              <a:t>á</a:t>
            </a:r>
            <a:r>
              <a:rPr lang="es-ES_tradnl" sz="1200" b="0" i="0" kern="1200" dirty="0">
                <a:solidFill>
                  <a:schemeClr val="tx1"/>
                </a:solidFill>
                <a:effectLst/>
                <a:latin typeface="+mn-lt"/>
                <a:ea typeface="+mn-ea"/>
                <a:cs typeface="+mn-cs"/>
              </a:rPr>
              <a:t>s dispersiones Compton.</a:t>
            </a:r>
          </a:p>
          <a:p>
            <a:endParaRPr lang="pt-BR"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El pico de </a:t>
            </a:r>
            <a:r>
              <a:rPr lang="es-ES_tradnl" sz="1200" b="0" i="0" kern="1200" dirty="0" err="1">
                <a:solidFill>
                  <a:schemeClr val="tx1"/>
                </a:solidFill>
                <a:effectLst/>
                <a:latin typeface="+mn-lt"/>
                <a:ea typeface="+mn-ea"/>
                <a:cs typeface="+mn-cs"/>
              </a:rPr>
              <a:t>retrodispersión</a:t>
            </a:r>
            <a:r>
              <a:rPr lang="es-ES_tradnl" sz="1200" b="0" i="0" kern="1200" dirty="0">
                <a:solidFill>
                  <a:schemeClr val="tx1"/>
                </a:solidFill>
                <a:effectLst/>
                <a:latin typeface="+mn-lt"/>
                <a:ea typeface="+mn-ea"/>
                <a:cs typeface="+mn-cs"/>
              </a:rPr>
              <a:t>: </a:t>
            </a:r>
            <a:r>
              <a:rPr lang="es-ES_tradnl" dirty="0"/>
              <a:t>Fotones gamma que tienen interacción Compton con los átomos del blindaje y salen rechazados con menor energía </a:t>
            </a:r>
            <a:r>
              <a:rPr lang="es-ES_tradnl" baseline="0" dirty="0"/>
              <a:t>(200 – 300 </a:t>
            </a:r>
            <a:r>
              <a:rPr lang="es-ES_tradnl" baseline="0" dirty="0" err="1"/>
              <a:t>keV</a:t>
            </a:r>
            <a:r>
              <a:rPr lang="es-ES_tradnl" baseline="0" dirty="0"/>
              <a:t>).</a:t>
            </a:r>
          </a:p>
          <a:p>
            <a:endParaRPr lang="pt-BR" baseline="0" dirty="0"/>
          </a:p>
          <a:p>
            <a:r>
              <a:rPr lang="pt-BR" baseline="0" dirty="0" err="1"/>
              <a:t>Rayo</a:t>
            </a:r>
            <a:r>
              <a:rPr lang="pt-BR" baseline="0" dirty="0"/>
              <a:t> X </a:t>
            </a:r>
            <a:r>
              <a:rPr lang="pt-BR" baseline="0" dirty="0" err="1"/>
              <a:t>del</a:t>
            </a:r>
            <a:r>
              <a:rPr lang="pt-BR" baseline="0" dirty="0"/>
              <a:t> </a:t>
            </a:r>
            <a:r>
              <a:rPr lang="pt-BR" baseline="0" dirty="0" err="1"/>
              <a:t>plomo</a:t>
            </a:r>
            <a:r>
              <a:rPr lang="pt-BR" baseline="0" dirty="0"/>
              <a:t>: </a:t>
            </a:r>
            <a:r>
              <a:rPr lang="es-ES_tradnl" dirty="0"/>
              <a:t>Fotones gamma producen efecto fotoeléctrico en el Pb del blindaje y </a:t>
            </a:r>
            <a:r>
              <a:rPr lang="es-ES_tradnl" sz="1200" b="0" i="0" kern="1200" dirty="0">
                <a:solidFill>
                  <a:schemeClr val="tx1"/>
                </a:solidFill>
                <a:effectLst/>
                <a:latin typeface="+mn-lt"/>
                <a:ea typeface="+mn-ea"/>
                <a:cs typeface="+mn-cs"/>
              </a:rPr>
              <a:t>el plomo emite un </a:t>
            </a:r>
            <a:r>
              <a:rPr lang="es-ES_tradnl" dirty="0"/>
              <a:t>Rayo X característico de 72 keV.</a:t>
            </a:r>
            <a:endParaRPr lang="es-ES_tradnl" baseline="0" dirty="0"/>
          </a:p>
          <a:p>
            <a:endParaRPr lang="pt-BR" sz="1200" b="0" i="0" kern="1200" baseline="0" dirty="0">
              <a:solidFill>
                <a:schemeClr val="tx1"/>
              </a:solidFill>
              <a:effectLst/>
              <a:latin typeface="+mn-lt"/>
              <a:ea typeface="+mn-ea"/>
              <a:cs typeface="+mn-cs"/>
            </a:endParaRPr>
          </a:p>
          <a:p>
            <a:endParaRPr lang="pt-BR" sz="1200" b="0" i="0" kern="1200" dirty="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09F9014B-0AEA-44FF-AC0B-D07C7CB07992}" type="slidenum">
              <a:rPr lang="en-GB" smtClean="0"/>
              <a:pPr/>
              <a:t>27</a:t>
            </a:fld>
            <a:endParaRPr lang="en-GB"/>
          </a:p>
        </p:txBody>
      </p:sp>
    </p:spTree>
    <p:extLst>
      <p:ext uri="{BB962C8B-B14F-4D97-AF65-F5344CB8AC3E}">
        <p14:creationId xmlns:p14="http://schemas.microsoft.com/office/powerpoint/2010/main" val="4194976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Espectroscopia gamma es útil en reactores nucleares. Los</a:t>
            </a:r>
            <a:r>
              <a:rPr lang="es-ES_tradnl" sz="1200" b="0" i="0" kern="1200" baseline="0" dirty="0">
                <a:solidFill>
                  <a:schemeClr val="tx1"/>
                </a:solidFill>
                <a:effectLst/>
                <a:latin typeface="+mn-lt"/>
                <a:ea typeface="+mn-ea"/>
                <a:cs typeface="+mn-cs"/>
              </a:rPr>
              <a:t> </a:t>
            </a:r>
            <a:r>
              <a:rPr lang="es-ES_tradnl" sz="1200" b="0" i="0" kern="1200" baseline="0" dirty="0" err="1">
                <a:solidFill>
                  <a:schemeClr val="tx1"/>
                </a:solidFill>
                <a:effectLst/>
                <a:latin typeface="+mn-lt"/>
                <a:ea typeface="+mn-ea"/>
                <a:cs typeface="+mn-cs"/>
              </a:rPr>
              <a:t>r</a:t>
            </a:r>
            <a:r>
              <a:rPr lang="es-ES_tradnl" sz="1200" b="0" i="0" kern="1200" dirty="0" err="1">
                <a:solidFill>
                  <a:schemeClr val="tx1"/>
                </a:solidFill>
                <a:effectLst/>
                <a:latin typeface="+mn-lt"/>
                <a:ea typeface="+mn-ea"/>
                <a:cs typeface="+mn-cs"/>
              </a:rPr>
              <a:t>adionucleidos</a:t>
            </a:r>
            <a:r>
              <a:rPr lang="es-ES_tradnl" sz="1200" b="0" i="0" kern="1200" dirty="0">
                <a:solidFill>
                  <a:schemeClr val="tx1"/>
                </a:solidFill>
                <a:effectLst/>
                <a:latin typeface="+mn-lt"/>
                <a:ea typeface="+mn-ea"/>
                <a:cs typeface="+mn-cs"/>
              </a:rPr>
              <a:t> más relevantes son los emisores gamma.</a:t>
            </a:r>
          </a:p>
          <a:p>
            <a:endParaRPr lang="pt-BR"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Para el cumplimiento de los requisitos de la autoridad reguladora, en los reactores nucleares se toma una amplia variedad de muestras y se identifican y cuantifican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emisores gamma en varios flujos de desechos.</a:t>
            </a:r>
            <a:r>
              <a:rPr lang="es-ES_tradnl" sz="1200" b="0" i="0" kern="1200" baseline="0" dirty="0">
                <a:solidFill>
                  <a:schemeClr val="tx1"/>
                </a:solidFill>
                <a:effectLst/>
                <a:latin typeface="+mn-lt"/>
                <a:ea typeface="+mn-ea"/>
                <a:cs typeface="+mn-cs"/>
              </a:rPr>
              <a:t> </a:t>
            </a:r>
            <a:r>
              <a:rPr lang="es-ES_tradnl" sz="1200" b="0" i="0" strike="noStrike" kern="1200" dirty="0">
                <a:solidFill>
                  <a:schemeClr val="tx1"/>
                </a:solidFill>
                <a:effectLst/>
                <a:latin typeface="+mn-lt"/>
                <a:ea typeface="+mn-ea"/>
                <a:cs typeface="+mn-cs"/>
              </a:rPr>
              <a:t>Estos flujos de desechos son encontrados</a:t>
            </a:r>
            <a:r>
              <a:rPr lang="es-ES_tradnl" sz="1200" b="0" i="0" kern="1200" dirty="0">
                <a:solidFill>
                  <a:schemeClr val="tx1"/>
                </a:solidFill>
                <a:effectLst/>
                <a:latin typeface="+mn-lt"/>
                <a:ea typeface="+mn-ea"/>
                <a:cs typeface="+mn-cs"/>
              </a:rPr>
              <a:t> en las operaciones de rutina o de emergencia de la planta.</a:t>
            </a:r>
          </a:p>
          <a:p>
            <a:endParaRPr lang="pt-BR"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En  realidad, hay poca diferencia en la mezcla de los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entre reactores. Si no se dispone de datos específicos de la planta, se pueden utilizar datos genéricos.</a:t>
            </a:r>
            <a:endParaRPr lang="es-ES_tradnl" b="0" dirty="0"/>
          </a:p>
        </p:txBody>
      </p:sp>
      <p:sp>
        <p:nvSpPr>
          <p:cNvPr id="4" name="Espaço Reservado para Número de Slide 3"/>
          <p:cNvSpPr>
            <a:spLocks noGrp="1"/>
          </p:cNvSpPr>
          <p:nvPr>
            <p:ph type="sldNum" sz="quarter" idx="10"/>
          </p:nvPr>
        </p:nvSpPr>
        <p:spPr/>
        <p:txBody>
          <a:bodyPr/>
          <a:lstStyle/>
          <a:p>
            <a:fld id="{09F9014B-0AEA-44FF-AC0B-D07C7CB07992}" type="slidenum">
              <a:rPr lang="en-GB" smtClean="0"/>
              <a:pPr/>
              <a:t>4</a:t>
            </a:fld>
            <a:endParaRPr lang="en-GB"/>
          </a:p>
        </p:txBody>
      </p:sp>
    </p:spTree>
    <p:extLst>
      <p:ext uri="{BB962C8B-B14F-4D97-AF65-F5344CB8AC3E}">
        <p14:creationId xmlns:p14="http://schemas.microsoft.com/office/powerpoint/2010/main" val="37475540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ço Reservado para Imagem de Slide 1"/>
          <p:cNvSpPr>
            <a:spLocks noGrp="1" noRot="1" noChangeAspect="1" noTextEdit="1"/>
          </p:cNvSpPr>
          <p:nvPr>
            <p:ph type="sldImg"/>
          </p:nvPr>
        </p:nvSpPr>
        <p:spPr>
          <a:ln/>
        </p:spPr>
      </p:sp>
      <p:sp>
        <p:nvSpPr>
          <p:cNvPr id="44035" name="Espaço Reservado para Anotações 2"/>
          <p:cNvSpPr>
            <a:spLocks noGrp="1"/>
          </p:cNvSpPr>
          <p:nvPr>
            <p:ph type="body" idx="1"/>
          </p:nvPr>
        </p:nvSpPr>
        <p:spPr>
          <a:noFill/>
        </p:spPr>
        <p:txBody>
          <a:bodyPr/>
          <a:lstStyle/>
          <a:p>
            <a:r>
              <a:rPr lang="es-ES_tradnl" sz="1200" b="0" i="0" kern="1200" dirty="0">
                <a:solidFill>
                  <a:schemeClr val="tx1"/>
                </a:solidFill>
                <a:effectLst/>
                <a:latin typeface="+mn-lt"/>
                <a:ea typeface="+mn-ea"/>
                <a:cs typeface="+mn-cs"/>
              </a:rPr>
              <a:t>En los detectores de semiconductores, se aplica un campo eléctrico al volumen del detector.</a:t>
            </a:r>
          </a:p>
          <a:p>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r>
              <a:rPr lang="es-ES_tradnl" sz="1200" b="0" i="0" kern="1200" dirty="0">
                <a:solidFill>
                  <a:schemeClr val="tx1"/>
                </a:solidFill>
                <a:effectLst/>
                <a:latin typeface="+mn-lt"/>
                <a:ea typeface="+mn-ea"/>
                <a:cs typeface="+mn-cs"/>
              </a:rPr>
              <a:t>Un electrón en el semiconductor se fija en la banda de valencia del cristal hasta que una interacción del rayo gamma proporciona al electrón energía </a:t>
            </a:r>
            <a:r>
              <a:rPr lang="en-GB" sz="1200" b="0" i="0" kern="1200" dirty="0" err="1">
                <a:solidFill>
                  <a:schemeClr val="tx1"/>
                </a:solidFill>
                <a:effectLst/>
                <a:latin typeface="+mn-lt"/>
                <a:ea typeface="+mn-ea"/>
                <a:cs typeface="+mn-cs"/>
              </a:rPr>
              <a:t>suficiente</a:t>
            </a:r>
            <a:r>
              <a:rPr lang="en-GB" sz="1200" b="0" i="0" kern="120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para moverse a la banda de conducción. Los electrones en la banda de conducción pueden responder al campo eléctrico en el detector, y por lo tanto pasar al contacto positivo que está creando el campo eléctrico.</a:t>
            </a:r>
          </a:p>
          <a:p>
            <a:endParaRPr lang="pt-BR" altLang="en-US"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El vacío creado por el electrón en movimiento se denomina “hueco", y es llenado por un electrón adyacente. Este movimiento de huecos efectivamente mueve una carga positiva al contacto negativo. La llegada del electrón en el contacto positivo y el hueco en el contacto negativo producen la señal eléctrica que se envía al preamplificador, el MCA (analizador multicanal), y a través del sistema para el análisis.</a:t>
            </a:r>
          </a:p>
          <a:p>
            <a:endParaRPr lang="pt-BR" altLang="en-US"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El movimiento de los electrones y de los huecos en un detector de estado sólido es muy similar al movimiento de iones dentro del volumen sensible de los detectores llenos de gas tales como cámaras de la ionización.</a:t>
            </a:r>
          </a:p>
          <a:p>
            <a:endParaRPr lang="pt-BR" altLang="en-US"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Os detectores semiconductor incluyen el germanio (</a:t>
            </a:r>
            <a:r>
              <a:rPr lang="es-ES_tradnl" sz="1200" b="0" i="0" kern="1200" dirty="0" err="1">
                <a:solidFill>
                  <a:schemeClr val="tx1"/>
                </a:solidFill>
                <a:effectLst/>
                <a:latin typeface="+mn-lt"/>
                <a:ea typeface="+mn-ea"/>
                <a:cs typeface="+mn-cs"/>
              </a:rPr>
              <a:t>e.g</a:t>
            </a:r>
            <a:r>
              <a:rPr lang="es-ES_tradnl" sz="1200" b="0" i="0" kern="1200" dirty="0">
                <a:solidFill>
                  <a:schemeClr val="tx1"/>
                </a:solidFill>
                <a:effectLst/>
                <a:latin typeface="+mn-lt"/>
                <a:ea typeface="+mn-ea"/>
                <a:cs typeface="+mn-cs"/>
              </a:rPr>
              <a:t>. </a:t>
            </a:r>
            <a:r>
              <a:rPr lang="es-ES_tradnl" sz="1200" b="0" i="0" kern="1200" dirty="0" err="1">
                <a:solidFill>
                  <a:schemeClr val="tx1"/>
                </a:solidFill>
                <a:effectLst/>
                <a:latin typeface="+mn-lt"/>
                <a:ea typeface="+mn-ea"/>
                <a:cs typeface="+mn-cs"/>
              </a:rPr>
              <a:t>HPGe</a:t>
            </a:r>
            <a:r>
              <a:rPr lang="es-ES_tradnl" sz="1200" b="0" i="0" kern="1200" dirty="0">
                <a:solidFill>
                  <a:schemeClr val="tx1"/>
                </a:solidFill>
                <a:effectLst/>
                <a:latin typeface="+mn-lt"/>
                <a:ea typeface="+mn-ea"/>
                <a:cs typeface="+mn-cs"/>
              </a:rPr>
              <a:t>), </a:t>
            </a:r>
            <a:r>
              <a:rPr lang="es-ES_tradnl" sz="1200" b="0" i="0" kern="1200" dirty="0" err="1">
                <a:solidFill>
                  <a:schemeClr val="tx1"/>
                </a:solidFill>
                <a:effectLst/>
                <a:latin typeface="+mn-lt"/>
                <a:ea typeface="+mn-ea"/>
                <a:cs typeface="+mn-cs"/>
              </a:rPr>
              <a:t>telururo</a:t>
            </a:r>
            <a:r>
              <a:rPr lang="es-ES_tradnl" sz="1200" b="0" i="0" kern="1200" dirty="0">
                <a:solidFill>
                  <a:schemeClr val="tx1"/>
                </a:solidFill>
                <a:effectLst/>
                <a:latin typeface="+mn-lt"/>
                <a:ea typeface="+mn-ea"/>
                <a:cs typeface="+mn-cs"/>
              </a:rPr>
              <a:t> de cadmio</a:t>
            </a:r>
            <a:r>
              <a:rPr lang="es-ES_tradnl" sz="1200" b="0" i="0" kern="1200" dirty="0">
                <a:solidFill>
                  <a:srgbClr val="FF0000"/>
                </a:solidFill>
                <a:effectLst/>
                <a:latin typeface="+mn-lt"/>
                <a:ea typeface="+mn-ea"/>
                <a:cs typeface="+mn-cs"/>
              </a:rPr>
              <a:t>, y </a:t>
            </a:r>
            <a:r>
              <a:rPr lang="es-ES_tradnl" sz="1200" b="0" i="0" kern="1200" dirty="0" err="1">
                <a:solidFill>
                  <a:schemeClr val="tx1"/>
                </a:solidFill>
                <a:effectLst/>
                <a:latin typeface="+mn-lt"/>
                <a:ea typeface="+mn-ea"/>
                <a:cs typeface="+mn-cs"/>
              </a:rPr>
              <a:t>telururo</a:t>
            </a:r>
            <a:r>
              <a:rPr lang="es-ES_tradnl" sz="1200" b="0" i="0" kern="1200" dirty="0">
                <a:solidFill>
                  <a:schemeClr val="tx1"/>
                </a:solidFill>
                <a:effectLst/>
                <a:latin typeface="+mn-lt"/>
                <a:ea typeface="+mn-ea"/>
                <a:cs typeface="+mn-cs"/>
              </a:rPr>
              <a:t> de cadmio-zinc (CdZnTe o CZT). Las temperaturas criogénicas (77K) son vitales para el funcionamiento de los detectores de germanio.</a:t>
            </a:r>
            <a:endParaRPr lang="pt-BR" altLang="en-US" sz="1200" b="0" i="0" kern="1200" dirty="0">
              <a:solidFill>
                <a:schemeClr val="tx1"/>
              </a:solidFill>
              <a:effectLst/>
              <a:latin typeface="+mn-lt"/>
              <a:ea typeface="+mn-ea"/>
              <a:cs typeface="+mn-cs"/>
            </a:endParaRPr>
          </a:p>
          <a:p>
            <a:endParaRPr lang="pt-BR" altLang="en-US" sz="1200" b="0" i="0" kern="1200" dirty="0">
              <a:solidFill>
                <a:schemeClr val="tx1"/>
              </a:solidFill>
              <a:effectLst/>
              <a:latin typeface="+mn-lt"/>
              <a:ea typeface="+mn-ea"/>
              <a:cs typeface="+mn-cs"/>
            </a:endParaRPr>
          </a:p>
          <a:p>
            <a:r>
              <a:rPr lang="en-US" altLang="en-US" dirty="0"/>
              <a:t>http://depa.fquim.unam.mx/amyd/archivero/condsemicondais2_27505.pdf</a:t>
            </a:r>
          </a:p>
        </p:txBody>
      </p:sp>
      <p:sp>
        <p:nvSpPr>
          <p:cNvPr id="44036"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6A13EDBD-5FA1-4F2E-9A2F-94B2F07E3784}" type="slidenum">
              <a:rPr lang="en-US" altLang="pt-BR" sz="1200" b="0" smtClean="0"/>
              <a:pPr/>
              <a:t>28</a:t>
            </a:fld>
            <a:endParaRPr lang="en-US" altLang="pt-BR" sz="1200" b="0"/>
          </a:p>
        </p:txBody>
      </p:sp>
    </p:spTree>
    <p:extLst>
      <p:ext uri="{BB962C8B-B14F-4D97-AF65-F5344CB8AC3E}">
        <p14:creationId xmlns:p14="http://schemas.microsoft.com/office/powerpoint/2010/main" val="5542350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ço Reservado para Imagem de Slide 1"/>
          <p:cNvSpPr>
            <a:spLocks noGrp="1" noRot="1" noChangeAspect="1" noTextEdit="1"/>
          </p:cNvSpPr>
          <p:nvPr>
            <p:ph type="sldImg"/>
          </p:nvPr>
        </p:nvSpPr>
        <p:spPr>
          <a:ln/>
        </p:spPr>
      </p:sp>
      <p:sp>
        <p:nvSpPr>
          <p:cNvPr id="44035" name="Espaço Reservado para Anotações 2"/>
          <p:cNvSpPr>
            <a:spLocks noGrp="1"/>
          </p:cNvSpPr>
          <p:nvPr>
            <p:ph type="body" idx="1"/>
          </p:nvPr>
        </p:nvSpPr>
        <p:spPr>
          <a:noFill/>
        </p:spPr>
        <p:txBody>
          <a:bodyPr/>
          <a:lstStyle/>
          <a:p>
            <a:r>
              <a:rPr lang="es-ES_tradnl" sz="1200" b="0" i="0" kern="1200" dirty="0">
                <a:solidFill>
                  <a:schemeClr val="tx1"/>
                </a:solidFill>
                <a:effectLst/>
                <a:latin typeface="+mn-lt"/>
                <a:ea typeface="+mn-ea"/>
                <a:cs typeface="+mn-cs"/>
              </a:rPr>
              <a:t>La probabilidad del efecto fotoeléctrico es una función inversa de la energía del fotón;</a:t>
            </a:r>
            <a:r>
              <a:rPr lang="es-ES_tradnl" sz="1200" b="0" i="0" kern="1200" baseline="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por lo tanto, la eficiencia </a:t>
            </a:r>
            <a:r>
              <a:rPr lang="es-ES_tradnl" sz="1200" b="0" i="0" strike="noStrike" kern="1200" dirty="0">
                <a:solidFill>
                  <a:schemeClr val="tx1"/>
                </a:solidFill>
                <a:effectLst/>
                <a:latin typeface="+mn-lt"/>
                <a:ea typeface="+mn-ea"/>
                <a:cs typeface="+mn-cs"/>
              </a:rPr>
              <a:t>disminuye para </a:t>
            </a:r>
            <a:r>
              <a:rPr lang="es-ES_tradnl" sz="1200" b="0" i="0" kern="1200" dirty="0">
                <a:solidFill>
                  <a:schemeClr val="tx1"/>
                </a:solidFill>
                <a:effectLst/>
                <a:latin typeface="+mn-lt"/>
                <a:ea typeface="+mn-ea"/>
                <a:cs typeface="+mn-cs"/>
              </a:rPr>
              <a:t>energías más altas.</a:t>
            </a:r>
          </a:p>
          <a:p>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r>
              <a:rPr lang="es-ES_tradnl" sz="1200" b="0" i="0" kern="1200" dirty="0">
                <a:solidFill>
                  <a:schemeClr val="tx1"/>
                </a:solidFill>
                <a:effectLst/>
                <a:latin typeface="+mn-lt"/>
                <a:ea typeface="+mn-ea"/>
                <a:cs typeface="+mn-cs"/>
              </a:rPr>
              <a:t>Los detectores </a:t>
            </a:r>
            <a:r>
              <a:rPr lang="es-ES_tradnl" sz="1200" b="0" i="0" kern="1200" dirty="0" err="1">
                <a:solidFill>
                  <a:schemeClr val="tx1"/>
                </a:solidFill>
                <a:effectLst/>
                <a:latin typeface="+mn-lt"/>
                <a:ea typeface="+mn-ea"/>
                <a:cs typeface="+mn-cs"/>
              </a:rPr>
              <a:t>HPGe</a:t>
            </a:r>
            <a:r>
              <a:rPr lang="es-ES_tradnl" sz="1200" b="0" i="0" kern="1200" dirty="0">
                <a:solidFill>
                  <a:schemeClr val="tx1"/>
                </a:solidFill>
                <a:effectLst/>
                <a:latin typeface="+mn-lt"/>
                <a:ea typeface="+mn-ea"/>
                <a:cs typeface="+mn-cs"/>
              </a:rPr>
              <a:t> difieren no sólo en tamaño y geometría (p. ej., </a:t>
            </a:r>
            <a:r>
              <a:rPr lang="es-ES_tradnl" sz="1200" b="0" i="0" kern="1200" dirty="0" err="1">
                <a:solidFill>
                  <a:schemeClr val="tx1"/>
                </a:solidFill>
                <a:effectLst/>
                <a:latin typeface="+mn-lt"/>
                <a:ea typeface="+mn-ea"/>
                <a:cs typeface="+mn-cs"/>
              </a:rPr>
              <a:t>planar</a:t>
            </a:r>
            <a:r>
              <a:rPr lang="es-ES_tradnl" sz="1200" b="0" i="0" kern="1200" dirty="0">
                <a:solidFill>
                  <a:schemeClr val="tx1"/>
                </a:solidFill>
                <a:effectLst/>
                <a:latin typeface="+mn-lt"/>
                <a:ea typeface="+mn-ea"/>
                <a:cs typeface="+mn-cs"/>
              </a:rPr>
              <a:t> o coaxial), sino también en la disposición de las regiones p-n.</a:t>
            </a:r>
          </a:p>
          <a:p>
            <a:endParaRPr lang="es-ES_tradnl" altLang="en-US"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Cuanto mayor sea el detector, mayor será la probabilidad de una interacción fotoeléctrica, y mayor será la eficiencia.</a:t>
            </a:r>
            <a:endParaRPr lang="en-US" altLang="en-US" dirty="0"/>
          </a:p>
        </p:txBody>
      </p:sp>
      <p:sp>
        <p:nvSpPr>
          <p:cNvPr id="44036"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6A13EDBD-5FA1-4F2E-9A2F-94B2F07E3784}" type="slidenum">
              <a:rPr lang="en-US" altLang="pt-BR" sz="1200" b="0" smtClean="0"/>
              <a:pPr/>
              <a:t>29</a:t>
            </a:fld>
            <a:endParaRPr lang="en-US" altLang="pt-BR" sz="1200" b="0"/>
          </a:p>
        </p:txBody>
      </p:sp>
    </p:spTree>
    <p:extLst>
      <p:ext uri="{BB962C8B-B14F-4D97-AF65-F5344CB8AC3E}">
        <p14:creationId xmlns:p14="http://schemas.microsoft.com/office/powerpoint/2010/main" val="3130638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CB1B9899-2902-492E-B7A9-E39A11A986C8}" type="slidenum">
              <a:rPr lang="en-US" altLang="en-US" sz="1200" b="0" smtClean="0">
                <a:latin typeface="Times New Roman" pitchFamily="18" charset="0"/>
              </a:rPr>
              <a:pPr/>
              <a:t>30</a:t>
            </a:fld>
            <a:endParaRPr lang="en-US" altLang="en-US" sz="1200" b="0">
              <a:latin typeface="Times New Roman" pitchFamily="18"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05934" y="4705350"/>
            <a:ext cx="4982633" cy="445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_tradnl" sz="1200" b="0" i="0" kern="1200" dirty="0">
                <a:solidFill>
                  <a:schemeClr val="tx1"/>
                </a:solidFill>
                <a:effectLst/>
                <a:latin typeface="+mn-lt"/>
                <a:ea typeface="+mn-ea"/>
                <a:cs typeface="+mn-cs"/>
              </a:rPr>
              <a:t>La mejor resolución de energía en un detector de semiconductores se debe al hecho de que la energía necesaria para crear un par electrón-hueco en el semiconductor es mucho menor que la energía necesaria para producir un fotón en el detector de centelleo.</a:t>
            </a:r>
          </a:p>
          <a:p>
            <a:pPr eaLnBrk="1" hangingPunct="1"/>
            <a:endParaRPr lang="es-ES_tradnl" altLang="en-US" sz="1200" b="0" i="0" kern="1200" dirty="0">
              <a:solidFill>
                <a:schemeClr val="tx1"/>
              </a:solidFill>
              <a:effectLst/>
              <a:latin typeface="+mn-lt"/>
              <a:ea typeface="+mn-ea"/>
              <a:cs typeface="+mn-cs"/>
            </a:endParaRPr>
          </a:p>
          <a:p>
            <a:pPr eaLnBrk="1" hangingPunct="1"/>
            <a:r>
              <a:rPr lang="es-ES_tradnl" sz="1200" b="0" i="0" kern="1200" dirty="0">
                <a:solidFill>
                  <a:schemeClr val="tx1"/>
                </a:solidFill>
                <a:effectLst/>
                <a:latin typeface="+mn-lt"/>
                <a:ea typeface="+mn-ea"/>
                <a:cs typeface="+mn-cs"/>
              </a:rPr>
              <a:t>La fluctuación estadística y por lo tanto la anchura a media altura (AMA) será mucho menor.</a:t>
            </a:r>
          </a:p>
          <a:p>
            <a:pPr eaLnBrk="1" hangingPunct="1"/>
            <a:endParaRPr lang="es-ES_tradnl" altLang="en-US" sz="1200" b="0" i="0" kern="1200" dirty="0">
              <a:solidFill>
                <a:schemeClr val="tx1"/>
              </a:solidFill>
              <a:effectLst/>
              <a:latin typeface="+mn-lt"/>
              <a:ea typeface="+mn-ea"/>
              <a:cs typeface="+mn-cs"/>
            </a:endParaRPr>
          </a:p>
          <a:p>
            <a:pPr eaLnBrk="1" hangingPunct="1"/>
            <a:r>
              <a:rPr lang="es-ES_tradnl" sz="1200" b="0" i="0" kern="1200" dirty="0">
                <a:solidFill>
                  <a:schemeClr val="tx1"/>
                </a:solidFill>
                <a:effectLst/>
                <a:latin typeface="+mn-lt"/>
                <a:ea typeface="+mn-ea"/>
                <a:cs typeface="+mn-cs"/>
              </a:rPr>
              <a:t>Para identificar y cuantificar una muestra que contenga muchos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de emisión gamma, se necesita un detector de Ge.</a:t>
            </a:r>
            <a:endParaRPr lang="sv-SE" altLang="en-US" dirty="0"/>
          </a:p>
        </p:txBody>
      </p:sp>
    </p:spTree>
    <p:extLst>
      <p:ext uri="{BB962C8B-B14F-4D97-AF65-F5344CB8AC3E}">
        <p14:creationId xmlns:p14="http://schemas.microsoft.com/office/powerpoint/2010/main" val="26625462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DB41E4F8-2510-415A-B798-FB38D6637668}" type="slidenum">
              <a:rPr lang="en-US" altLang="en-US" sz="1200" b="0" smtClean="0">
                <a:latin typeface="Times New Roman" pitchFamily="18" charset="0"/>
              </a:rPr>
              <a:pPr/>
              <a:t>32</a:t>
            </a:fld>
            <a:endParaRPr lang="en-US" altLang="en-US" sz="1200" b="0">
              <a:latin typeface="Times New Roman" pitchFamily="18" charset="0"/>
            </a:endParaRPr>
          </a:p>
        </p:txBody>
      </p:sp>
      <p:sp>
        <p:nvSpPr>
          <p:cNvPr id="46083" name="Rectangle 2"/>
          <p:cNvSpPr>
            <a:spLocks noGrp="1" noRot="1" noChangeAspect="1" noChangeArrowheads="1" noTextEdit="1"/>
          </p:cNvSpPr>
          <p:nvPr>
            <p:ph type="sldImg"/>
          </p:nvPr>
        </p:nvSpPr>
        <p:spPr>
          <a:xfrm>
            <a:off x="1085850" y="863600"/>
            <a:ext cx="4622800" cy="3468688"/>
          </a:xfrm>
          <a:ln w="12700" cap="flat"/>
        </p:spPr>
      </p:sp>
      <p:sp>
        <p:nvSpPr>
          <p:cNvPr id="46084" name="Rectangle 3"/>
          <p:cNvSpPr>
            <a:spLocks noGrp="1" noChangeArrowheads="1"/>
          </p:cNvSpPr>
          <p:nvPr>
            <p:ph type="body" idx="1"/>
          </p:nvPr>
        </p:nvSpPr>
        <p:spPr>
          <a:xfrm>
            <a:off x="904361" y="4707071"/>
            <a:ext cx="4984206" cy="41704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89" tIns="46245" rIns="92489" bIns="46245"/>
          <a:lstStyle/>
          <a:p>
            <a:pPr eaLnBrk="1" hangingPunct="1"/>
            <a:r>
              <a:rPr lang="es-ES_tradnl" sz="1200" b="0" i="0" kern="1200" dirty="0">
                <a:solidFill>
                  <a:schemeClr val="tx1"/>
                </a:solidFill>
                <a:effectLst/>
                <a:latin typeface="+mn-lt"/>
                <a:ea typeface="+mn-ea"/>
                <a:cs typeface="+mn-cs"/>
              </a:rPr>
              <a:t>Ejemplos de sistemas de espectrometría gamma de laboratorio.</a:t>
            </a:r>
          </a:p>
          <a:p>
            <a:pPr eaLnBrk="1" hangingPunct="1"/>
            <a:endParaRPr lang="hu-HU" altLang="en-US" dirty="0"/>
          </a:p>
          <a:p>
            <a:pPr eaLnBrk="1" hangingPunct="1"/>
            <a:r>
              <a:rPr lang="es-ES_tradnl" sz="1200" b="0" i="0" kern="1200" dirty="0">
                <a:solidFill>
                  <a:schemeClr val="tx1"/>
                </a:solidFill>
                <a:effectLst/>
                <a:latin typeface="+mn-lt"/>
                <a:ea typeface="+mn-ea"/>
                <a:cs typeface="+mn-cs"/>
              </a:rPr>
              <a:t>Observe el blindaje y el recipiente criogénico con N</a:t>
            </a:r>
            <a:r>
              <a:rPr lang="es-ES_tradnl" sz="1200" b="0" i="0" kern="1200" baseline="-25000" dirty="0">
                <a:solidFill>
                  <a:schemeClr val="tx1"/>
                </a:solidFill>
                <a:effectLst/>
                <a:latin typeface="+mn-lt"/>
                <a:ea typeface="+mn-ea"/>
                <a:cs typeface="+mn-cs"/>
              </a:rPr>
              <a:t>2</a:t>
            </a:r>
            <a:r>
              <a:rPr lang="es-ES_tradnl" sz="1200" b="0" i="0" kern="1200" dirty="0">
                <a:solidFill>
                  <a:schemeClr val="tx1"/>
                </a:solidFill>
                <a:effectLst/>
                <a:latin typeface="+mn-lt"/>
                <a:ea typeface="+mn-ea"/>
                <a:cs typeface="+mn-cs"/>
              </a:rPr>
              <a:t> líquido.</a:t>
            </a:r>
            <a:endParaRPr lang="en-GB" altLang="en-US" dirty="0"/>
          </a:p>
        </p:txBody>
      </p:sp>
    </p:spTree>
    <p:extLst>
      <p:ext uri="{BB962C8B-B14F-4D97-AF65-F5344CB8AC3E}">
        <p14:creationId xmlns:p14="http://schemas.microsoft.com/office/powerpoint/2010/main" val="27597391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DB41E4F8-2510-415A-B798-FB38D6637668}" type="slidenum">
              <a:rPr lang="en-US" altLang="en-US" sz="1200" b="0" smtClean="0">
                <a:latin typeface="Times New Roman" pitchFamily="18" charset="0"/>
              </a:rPr>
              <a:pPr/>
              <a:t>33</a:t>
            </a:fld>
            <a:endParaRPr lang="en-US" altLang="en-US" sz="1200" b="0">
              <a:latin typeface="Times New Roman" pitchFamily="18" charset="0"/>
            </a:endParaRPr>
          </a:p>
        </p:txBody>
      </p:sp>
      <p:sp>
        <p:nvSpPr>
          <p:cNvPr id="46083" name="Rectangle 2"/>
          <p:cNvSpPr>
            <a:spLocks noGrp="1" noRot="1" noChangeAspect="1" noChangeArrowheads="1" noTextEdit="1"/>
          </p:cNvSpPr>
          <p:nvPr>
            <p:ph type="sldImg"/>
          </p:nvPr>
        </p:nvSpPr>
        <p:spPr>
          <a:xfrm>
            <a:off x="1085850" y="863600"/>
            <a:ext cx="4622800" cy="3468688"/>
          </a:xfrm>
          <a:ln w="12700" cap="flat"/>
        </p:spPr>
      </p:sp>
      <p:sp>
        <p:nvSpPr>
          <p:cNvPr id="46084" name="Rectangle 3"/>
          <p:cNvSpPr>
            <a:spLocks noGrp="1" noChangeArrowheads="1"/>
          </p:cNvSpPr>
          <p:nvPr>
            <p:ph type="body" idx="1"/>
          </p:nvPr>
        </p:nvSpPr>
        <p:spPr>
          <a:xfrm>
            <a:off x="904361" y="4707071"/>
            <a:ext cx="4984206" cy="41704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89" tIns="46245" rIns="92489" bIns="46245"/>
          <a:lstStyle/>
          <a:p>
            <a:pPr eaLnBrk="1" hangingPunct="1"/>
            <a:endParaRPr lang="en-GB" altLang="en-US" dirty="0"/>
          </a:p>
        </p:txBody>
      </p:sp>
    </p:spTree>
    <p:extLst>
      <p:ext uri="{BB962C8B-B14F-4D97-AF65-F5344CB8AC3E}">
        <p14:creationId xmlns:p14="http://schemas.microsoft.com/office/powerpoint/2010/main" val="15748550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dirty="0"/>
              <a:t>Identificación de </a:t>
            </a:r>
            <a:r>
              <a:rPr lang="es-ES_tradnl" sz="1200" b="0" dirty="0" err="1"/>
              <a:t>radionucleidos</a:t>
            </a:r>
            <a:r>
              <a:rPr lang="es-ES_tradnl" sz="1200" b="0" dirty="0"/>
              <a:t> desconocidos dentro del contenedor de transporte. </a:t>
            </a:r>
            <a:r>
              <a:rPr lang="es-ES_tradnl" sz="1200" b="0" i="0" kern="1200" dirty="0">
                <a:solidFill>
                  <a:schemeClr val="tx1"/>
                </a:solidFill>
                <a:effectLst/>
                <a:latin typeface="+mn-lt"/>
                <a:ea typeface="+mn-ea"/>
                <a:cs typeface="+mn-cs"/>
              </a:rPr>
              <a:t>Para tal situación, espectrómetros gamma de semiconductor son enormemente útiles.</a:t>
            </a:r>
            <a:endParaRPr lang="es-ES_tradnl" dirty="0"/>
          </a:p>
        </p:txBody>
      </p:sp>
      <p:sp>
        <p:nvSpPr>
          <p:cNvPr id="4" name="Espaço Reservado para Número de Slide 3"/>
          <p:cNvSpPr>
            <a:spLocks noGrp="1"/>
          </p:cNvSpPr>
          <p:nvPr>
            <p:ph type="sldNum" sz="quarter" idx="10"/>
          </p:nvPr>
        </p:nvSpPr>
        <p:spPr/>
        <p:txBody>
          <a:bodyPr/>
          <a:lstStyle/>
          <a:p>
            <a:fld id="{09F9014B-0AEA-44FF-AC0B-D07C7CB07992}" type="slidenum">
              <a:rPr lang="en-GB" smtClean="0"/>
              <a:pPr/>
              <a:t>34</a:t>
            </a:fld>
            <a:endParaRPr lang="en-GB"/>
          </a:p>
        </p:txBody>
      </p:sp>
    </p:spTree>
    <p:extLst>
      <p:ext uri="{BB962C8B-B14F-4D97-AF65-F5344CB8AC3E}">
        <p14:creationId xmlns:p14="http://schemas.microsoft.com/office/powerpoint/2010/main" val="16428938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ço Reservado para Imagem de Slide 1"/>
          <p:cNvSpPr>
            <a:spLocks noGrp="1" noRot="1" noChangeAspect="1" noTextEdit="1"/>
          </p:cNvSpPr>
          <p:nvPr>
            <p:ph type="sldImg"/>
          </p:nvPr>
        </p:nvSpPr>
        <p:spPr>
          <a:ln/>
        </p:spPr>
      </p:sp>
      <p:sp>
        <p:nvSpPr>
          <p:cNvPr id="40963" name="Espaço Reservado para Anotações 2"/>
          <p:cNvSpPr>
            <a:spLocks noGrp="1"/>
          </p:cNvSpPr>
          <p:nvPr>
            <p:ph type="body" idx="1"/>
          </p:nvPr>
        </p:nvSpPr>
        <p:spPr>
          <a:noFill/>
        </p:spPr>
        <p:txBody>
          <a:bodyPr/>
          <a:lstStyle/>
          <a:p>
            <a:r>
              <a:rPr lang="es-ES_tradnl" sz="1200" b="0" i="0" kern="1200" dirty="0">
                <a:solidFill>
                  <a:schemeClr val="tx1"/>
                </a:solidFill>
                <a:effectLst/>
                <a:latin typeface="+mn-lt"/>
                <a:ea typeface="+mn-ea"/>
                <a:cs typeface="+mn-cs"/>
              </a:rPr>
              <a:t>La espectrometría gamma es ahora una herramienta de medición práctica para el oficial de protección radiológica. El equipo es robusto y fácil de usar y requiere un entrenamiento adicional mínimo. </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Los detectores de CdZnTe se pueden utilizar para hacer la identificación del isótopo en distancias más largas. Tienen un rango de tasa de dosis de 5 </a:t>
            </a:r>
            <a:r>
              <a:rPr lang="es-ES_tradnl" sz="1200" b="0" i="0" kern="1200" dirty="0" err="1">
                <a:solidFill>
                  <a:schemeClr val="tx1"/>
                </a:solidFill>
                <a:effectLst/>
                <a:latin typeface="+mn-lt"/>
                <a:ea typeface="+mn-ea"/>
                <a:cs typeface="+mn-cs"/>
              </a:rPr>
              <a:t>μGy</a:t>
            </a:r>
            <a:r>
              <a:rPr lang="es-ES_tradnl" sz="1200" b="0" i="0" kern="1200" dirty="0">
                <a:solidFill>
                  <a:schemeClr val="tx1"/>
                </a:solidFill>
                <a:effectLst/>
                <a:latin typeface="+mn-lt"/>
                <a:ea typeface="+mn-ea"/>
                <a:cs typeface="+mn-cs"/>
              </a:rPr>
              <a:t>. h</a:t>
            </a:r>
            <a:r>
              <a:rPr lang="es-ES_tradnl" sz="1200" b="0" i="0" kern="1200" baseline="30000" dirty="0">
                <a:solidFill>
                  <a:schemeClr val="tx1"/>
                </a:solidFill>
                <a:effectLst/>
                <a:latin typeface="+mn-lt"/>
                <a:ea typeface="+mn-ea"/>
                <a:cs typeface="+mn-cs"/>
              </a:rPr>
              <a:t>-1</a:t>
            </a:r>
            <a:r>
              <a:rPr lang="es-ES_tradnl" sz="1200" b="0" i="0" kern="1200" dirty="0">
                <a:solidFill>
                  <a:schemeClr val="tx1"/>
                </a:solidFill>
                <a:effectLst/>
                <a:latin typeface="+mn-lt"/>
                <a:ea typeface="+mn-ea"/>
                <a:cs typeface="+mn-cs"/>
              </a:rPr>
              <a:t> (cristal de 500 mm</a:t>
            </a:r>
            <a:r>
              <a:rPr lang="es-ES_tradnl" sz="1200" b="0" i="0" kern="1200" baseline="30000" dirty="0">
                <a:solidFill>
                  <a:schemeClr val="tx1"/>
                </a:solidFill>
                <a:effectLst/>
                <a:latin typeface="+mn-lt"/>
                <a:ea typeface="+mn-ea"/>
                <a:cs typeface="+mn-cs"/>
              </a:rPr>
              <a:t>3</a:t>
            </a:r>
            <a:r>
              <a:rPr lang="es-ES_tradnl" sz="1200" b="0" i="0" kern="1200" dirty="0">
                <a:solidFill>
                  <a:schemeClr val="tx1"/>
                </a:solidFill>
                <a:effectLst/>
                <a:latin typeface="+mn-lt"/>
                <a:ea typeface="+mn-ea"/>
                <a:cs typeface="+mn-cs"/>
              </a:rPr>
              <a:t>) a 10 Gy. h</a:t>
            </a:r>
            <a:r>
              <a:rPr lang="es-ES_tradnl" sz="1200" b="0" i="0" kern="1200" baseline="30000" dirty="0">
                <a:solidFill>
                  <a:schemeClr val="tx1"/>
                </a:solidFill>
                <a:effectLst/>
                <a:latin typeface="+mn-lt"/>
                <a:ea typeface="+mn-ea"/>
                <a:cs typeface="+mn-cs"/>
              </a:rPr>
              <a:t>-1</a:t>
            </a:r>
            <a:r>
              <a:rPr lang="es-ES_tradnl" sz="1200" b="0" i="0" kern="1200" dirty="0">
                <a:solidFill>
                  <a:schemeClr val="tx1"/>
                </a:solidFill>
                <a:effectLst/>
                <a:latin typeface="+mn-lt"/>
                <a:ea typeface="+mn-ea"/>
                <a:cs typeface="+mn-cs"/>
              </a:rPr>
              <a:t> (cristal de 0,5 mm</a:t>
            </a:r>
            <a:r>
              <a:rPr lang="es-ES_tradnl" sz="1200" b="0" i="0" kern="1200" baseline="30000" dirty="0">
                <a:solidFill>
                  <a:schemeClr val="tx1"/>
                </a:solidFill>
                <a:effectLst/>
                <a:latin typeface="+mn-lt"/>
                <a:ea typeface="+mn-ea"/>
                <a:cs typeface="+mn-cs"/>
              </a:rPr>
              <a:t>3</a:t>
            </a:r>
            <a:r>
              <a:rPr lang="es-ES_tradnl" sz="1200" b="0" i="0" kern="1200" dirty="0">
                <a:solidFill>
                  <a:schemeClr val="tx1"/>
                </a:solidFill>
                <a:effectLst/>
                <a:latin typeface="+mn-lt"/>
                <a:ea typeface="+mn-ea"/>
                <a:cs typeface="+mn-cs"/>
              </a:rPr>
              <a:t>). Son muy compactos y tienen una resolución de energía aceptable (2 keV @ 662 keV).</a:t>
            </a:r>
          </a:p>
          <a:p>
            <a:endParaRPr lang="es-ES_tradnl" sz="1200" b="0" i="0" kern="1200" dirty="0">
              <a:solidFill>
                <a:schemeClr val="tx1"/>
              </a:solidFill>
              <a:effectLst/>
              <a:latin typeface="+mn-lt"/>
              <a:ea typeface="+mn-ea"/>
              <a:cs typeface="+mn-cs"/>
            </a:endParaRPr>
          </a:p>
          <a:p>
            <a:endParaRPr lang="es-ES_tradnl" sz="1200" b="0" i="0" kern="1200" dirty="0">
              <a:solidFill>
                <a:schemeClr val="tx1"/>
              </a:solidFill>
              <a:effectLst/>
              <a:latin typeface="+mn-lt"/>
              <a:ea typeface="+mn-ea"/>
              <a:cs typeface="+mn-cs"/>
            </a:endParaRPr>
          </a:p>
          <a:p>
            <a:endParaRPr lang="es-ES_tradnl" altLang="en-US" sz="1200" b="0" i="0" kern="1200" dirty="0">
              <a:solidFill>
                <a:schemeClr val="tx1"/>
              </a:solidFill>
              <a:effectLst/>
              <a:latin typeface="+mn-lt"/>
              <a:ea typeface="+mn-ea"/>
              <a:cs typeface="+mn-cs"/>
            </a:endParaRPr>
          </a:p>
          <a:p>
            <a:endParaRPr lang="hu-HU" altLang="en-US" dirty="0"/>
          </a:p>
        </p:txBody>
      </p:sp>
      <p:sp>
        <p:nvSpPr>
          <p:cNvPr id="40964"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DAE9B31F-B095-4661-A474-65248775BB59}" type="slidenum">
              <a:rPr lang="en-US" altLang="pt-BR" sz="1200" b="0" smtClean="0"/>
              <a:pPr/>
              <a:t>35</a:t>
            </a:fld>
            <a:endParaRPr lang="en-US" altLang="pt-BR" sz="1200" b="0"/>
          </a:p>
        </p:txBody>
      </p:sp>
    </p:spTree>
    <p:extLst>
      <p:ext uri="{BB962C8B-B14F-4D97-AF65-F5344CB8AC3E}">
        <p14:creationId xmlns:p14="http://schemas.microsoft.com/office/powerpoint/2010/main" val="8242849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478965EC-F55A-4E1E-94BA-26B2893737E9}" type="slidenum">
              <a:rPr lang="en-US" altLang="en-US" sz="1200" b="0" smtClean="0">
                <a:latin typeface="Times New Roman" pitchFamily="18" charset="0"/>
              </a:rPr>
              <a:pPr/>
              <a:t>37</a:t>
            </a:fld>
            <a:endParaRPr lang="en-US" altLang="en-US" sz="1200" b="0">
              <a:latin typeface="Times New Roman" pitchFamily="18" charset="0"/>
            </a:endParaRPr>
          </a:p>
        </p:txBody>
      </p:sp>
      <p:sp>
        <p:nvSpPr>
          <p:cNvPr id="49155" name="Rectangle 2"/>
          <p:cNvSpPr>
            <a:spLocks noGrp="1" noRot="1" noChangeAspect="1" noChangeArrowheads="1" noTextEdit="1"/>
          </p:cNvSpPr>
          <p:nvPr>
            <p:ph type="sldImg"/>
          </p:nvPr>
        </p:nvSpPr>
        <p:spPr>
          <a:xfrm>
            <a:off x="1090613" y="866775"/>
            <a:ext cx="4613275" cy="3460750"/>
          </a:xfrm>
          <a:ln w="12700" cap="flat">
            <a:solidFill>
              <a:schemeClr val="tx1"/>
            </a:solidFill>
          </a:ln>
        </p:spPr>
      </p:sp>
      <p:sp>
        <p:nvSpPr>
          <p:cNvPr id="49156" name="Rectangle 3"/>
          <p:cNvSpPr>
            <a:spLocks noGrp="1" noChangeArrowheads="1"/>
          </p:cNvSpPr>
          <p:nvPr>
            <p:ph type="body" idx="1"/>
          </p:nvPr>
        </p:nvSpPr>
        <p:spPr>
          <a:xfrm>
            <a:off x="904361" y="4720828"/>
            <a:ext cx="4984206" cy="44783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89" tIns="46245" rIns="92489" bIns="46245"/>
          <a:lstStyle/>
          <a:p>
            <a:pPr eaLnBrk="1" hangingPunct="1"/>
            <a:r>
              <a:rPr lang="es-ES_tradnl" sz="1200" b="0" i="0" kern="1200" dirty="0">
                <a:solidFill>
                  <a:schemeClr val="tx1"/>
                </a:solidFill>
                <a:effectLst/>
                <a:latin typeface="+mn-lt"/>
                <a:ea typeface="+mn-ea"/>
                <a:cs typeface="+mn-cs"/>
              </a:rPr>
              <a:t>Filtros y cartuchos con una mezcla de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de actividades conocidas trazables a los estándares nacionales están disponibles comercialmente.</a:t>
            </a:r>
          </a:p>
          <a:p>
            <a:pPr eaLnBrk="1" hangingPunct="1"/>
            <a:endParaRPr lang="es-ES_tradnl" sz="1200" b="0" i="0" kern="1200" dirty="0">
              <a:solidFill>
                <a:schemeClr val="tx1"/>
              </a:solidFill>
              <a:effectLst/>
              <a:latin typeface="+mn-lt"/>
              <a:ea typeface="+mn-ea"/>
              <a:cs typeface="+mn-cs"/>
            </a:endParaRPr>
          </a:p>
          <a:p>
            <a:pPr eaLnBrk="1" hangingPunct="1"/>
            <a:r>
              <a:rPr lang="es-ES_tradnl" sz="1200" b="0" i="0" kern="1200" dirty="0">
                <a:solidFill>
                  <a:schemeClr val="tx1"/>
                </a:solidFill>
                <a:effectLst/>
                <a:latin typeface="+mn-lt"/>
                <a:ea typeface="+mn-ea"/>
                <a:cs typeface="+mn-cs"/>
              </a:rPr>
              <a:t>Estos filtros se utilizan para calibrar la energía y la eficiencia de los sistemas de espectrometría gamma para mediciones con filtro o cartucho.</a:t>
            </a:r>
          </a:p>
          <a:p>
            <a:pPr eaLnBrk="1" hangingPunct="1"/>
            <a:endParaRPr lang="en-GB" altLang="en-US" b="0" dirty="0"/>
          </a:p>
          <a:p>
            <a:pPr eaLnBrk="1" hangingPunct="1"/>
            <a:r>
              <a:rPr lang="es-ES_tradnl" sz="1200" b="0" i="0" kern="1200" dirty="0">
                <a:solidFill>
                  <a:schemeClr val="tx1"/>
                </a:solidFill>
                <a:effectLst/>
                <a:latin typeface="+mn-lt"/>
                <a:ea typeface="+mn-ea"/>
                <a:cs typeface="+mn-cs"/>
              </a:rPr>
              <a:t>En este espectro Ge, el </a:t>
            </a:r>
            <a:r>
              <a:rPr lang="es-ES_tradnl" sz="1200" b="0" i="0" kern="1200" baseline="30000" dirty="0">
                <a:solidFill>
                  <a:schemeClr val="tx1"/>
                </a:solidFill>
                <a:effectLst/>
                <a:latin typeface="+mn-lt"/>
                <a:ea typeface="+mn-ea"/>
                <a:cs typeface="+mn-cs"/>
              </a:rPr>
              <a:t>133</a:t>
            </a:r>
            <a:r>
              <a:rPr lang="es-ES_tradnl" sz="1200" b="0" i="0" kern="1200" dirty="0">
                <a:solidFill>
                  <a:schemeClr val="tx1"/>
                </a:solidFill>
                <a:effectLst/>
                <a:latin typeface="+mn-lt"/>
                <a:ea typeface="+mn-ea"/>
                <a:cs typeface="+mn-cs"/>
              </a:rPr>
              <a:t>Ba se utiliza como sustituto del </a:t>
            </a:r>
            <a:r>
              <a:rPr lang="es-ES_tradnl" sz="1200" b="0" i="0" kern="1200" baseline="30000" dirty="0">
                <a:solidFill>
                  <a:schemeClr val="tx1"/>
                </a:solidFill>
                <a:effectLst/>
                <a:latin typeface="+mn-lt"/>
                <a:ea typeface="+mn-ea"/>
                <a:cs typeface="+mn-cs"/>
              </a:rPr>
              <a:t>131</a:t>
            </a:r>
            <a:r>
              <a:rPr lang="es-ES_tradnl" sz="1200" b="0" i="0" kern="1200" dirty="0">
                <a:solidFill>
                  <a:schemeClr val="tx1"/>
                </a:solidFill>
                <a:effectLst/>
                <a:latin typeface="+mn-lt"/>
                <a:ea typeface="+mn-ea"/>
                <a:cs typeface="+mn-cs"/>
              </a:rPr>
              <a:t>I, ya que tiene una vida media mucho más larga (10,7 años), mientras que la vida media del </a:t>
            </a:r>
            <a:r>
              <a:rPr lang="es-ES_tradnl" sz="1200" b="0" i="0" kern="1200" baseline="30000" dirty="0">
                <a:solidFill>
                  <a:schemeClr val="tx1"/>
                </a:solidFill>
                <a:effectLst/>
                <a:latin typeface="+mn-lt"/>
                <a:ea typeface="+mn-ea"/>
                <a:cs typeface="+mn-cs"/>
              </a:rPr>
              <a:t>131</a:t>
            </a:r>
            <a:r>
              <a:rPr lang="es-ES_tradnl" sz="1200" b="0" i="0" kern="1200" dirty="0">
                <a:solidFill>
                  <a:schemeClr val="tx1"/>
                </a:solidFill>
                <a:effectLst/>
                <a:latin typeface="+mn-lt"/>
                <a:ea typeface="+mn-ea"/>
                <a:cs typeface="+mn-cs"/>
              </a:rPr>
              <a:t>I es 8,02 días.</a:t>
            </a:r>
          </a:p>
          <a:p>
            <a:pPr eaLnBrk="1" hangingPunct="1"/>
            <a:endParaRPr lang="en-GB" altLang="en-US" b="0" dirty="0"/>
          </a:p>
          <a:p>
            <a:pPr eaLnBrk="1" hangingPunct="1"/>
            <a:r>
              <a:rPr lang="en-GB" altLang="en-US" b="0" dirty="0"/>
              <a:t>http://www.cin.edu.uy/archivos/CBMRI/teorico_espectrometria_gamma.pdf</a:t>
            </a:r>
          </a:p>
          <a:p>
            <a:pPr eaLnBrk="1" hangingPunct="1"/>
            <a:endParaRPr lang="en-GB" altLang="en-US" dirty="0"/>
          </a:p>
          <a:p>
            <a:pPr eaLnBrk="1" hangingPunct="1"/>
            <a:endParaRPr lang="en-GB" altLang="en-US" dirty="0"/>
          </a:p>
        </p:txBody>
      </p:sp>
    </p:spTree>
    <p:extLst>
      <p:ext uri="{BB962C8B-B14F-4D97-AF65-F5344CB8AC3E}">
        <p14:creationId xmlns:p14="http://schemas.microsoft.com/office/powerpoint/2010/main" val="3582292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endParaRPr lang="sv-SE" altLang="en-US" dirty="0"/>
          </a:p>
        </p:txBody>
      </p:sp>
      <p:sp>
        <p:nvSpPr>
          <p:cNvPr id="36868" name="Slide Number Placeholder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CEB4F73F-E3C4-4D71-AF72-B48441475090}" type="slidenum">
              <a:rPr lang="en-US" altLang="pt-BR" sz="1200" b="0" smtClean="0"/>
              <a:pPr/>
              <a:t>5</a:t>
            </a:fld>
            <a:endParaRPr lang="en-US" altLang="pt-BR" sz="1200" b="0" dirty="0"/>
          </a:p>
        </p:txBody>
      </p:sp>
    </p:spTree>
    <p:extLst>
      <p:ext uri="{BB962C8B-B14F-4D97-AF65-F5344CB8AC3E}">
        <p14:creationId xmlns:p14="http://schemas.microsoft.com/office/powerpoint/2010/main" val="735930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Las muestras de aire recogidas usando papeles filtrantes pueden ser contadas tanto en espectrometría alfa como gamma.</a:t>
            </a:r>
          </a:p>
          <a:p>
            <a:endParaRPr lang="pt-BR" sz="1200" b="0" i="0" kern="1200" dirty="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fld id="{09F9014B-0AEA-44FF-AC0B-D07C7CB07992}" type="slidenum">
              <a:rPr lang="en-GB" smtClean="0"/>
              <a:pPr/>
              <a:t>9</a:t>
            </a:fld>
            <a:endParaRPr lang="en-GB"/>
          </a:p>
        </p:txBody>
      </p:sp>
    </p:spTree>
    <p:extLst>
      <p:ext uri="{BB962C8B-B14F-4D97-AF65-F5344CB8AC3E}">
        <p14:creationId xmlns:p14="http://schemas.microsoft.com/office/powerpoint/2010/main" val="1043932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Con un detector  semiconductor se puede determinar la energía de la radiación alfa. Las partículas alfa transfieren su energía al semiconductor a través de colisiones inelásticas, dando lugar así a pares electrón-hueco. El número de estos portadores de carga es proporcional a la energía de las partículas alfa.</a:t>
            </a:r>
          </a:p>
          <a:p>
            <a:endParaRPr lang="pt-BR"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Los portadores de la carga se separan en un campo eléctrico y se recogen en los contactos del semiconductor con la polaridad opuesta. Un preamplificador integra la corriente y genera un pulso de tensión que es proporcional a la energía alfa. El análisis de la altura del pulso se realiza por medio de un analizador multicanal (MCA) que está conectado a un ordenador.</a:t>
            </a:r>
            <a:endParaRPr lang="es-ES_tradnl" dirty="0"/>
          </a:p>
        </p:txBody>
      </p:sp>
      <p:sp>
        <p:nvSpPr>
          <p:cNvPr id="4" name="Espaço Reservado para Número de Slide 3"/>
          <p:cNvSpPr>
            <a:spLocks noGrp="1"/>
          </p:cNvSpPr>
          <p:nvPr>
            <p:ph type="sldNum" sz="quarter" idx="10"/>
          </p:nvPr>
        </p:nvSpPr>
        <p:spPr/>
        <p:txBody>
          <a:bodyPr/>
          <a:lstStyle/>
          <a:p>
            <a:fld id="{09F9014B-0AEA-44FF-AC0B-D07C7CB07992}" type="slidenum">
              <a:rPr lang="en-GB" smtClean="0"/>
              <a:pPr/>
              <a:t>10</a:t>
            </a:fld>
            <a:endParaRPr lang="en-GB"/>
          </a:p>
        </p:txBody>
      </p:sp>
    </p:spTree>
    <p:extLst>
      <p:ext uri="{BB962C8B-B14F-4D97-AF65-F5344CB8AC3E}">
        <p14:creationId xmlns:p14="http://schemas.microsoft.com/office/powerpoint/2010/main" val="1552591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dirty="0"/>
              <a:t>*Región de agotamiento.</a:t>
            </a:r>
          </a:p>
          <a:p>
            <a:endParaRPr lang="pt-BR" b="0" dirty="0"/>
          </a:p>
          <a:p>
            <a:r>
              <a:rPr lang="es-ES_tradnl" sz="1200" b="0" i="0" kern="1200" dirty="0">
                <a:solidFill>
                  <a:schemeClr val="tx1"/>
                </a:solidFill>
                <a:effectLst/>
                <a:latin typeface="+mn-lt"/>
                <a:ea typeface="+mn-ea"/>
                <a:cs typeface="+mn-cs"/>
              </a:rPr>
              <a:t>Los diodos de silicio de área grande del tipo p-i-n, operando en “polarización Inversa”, se utilizan como detectores de semiconductores.</a:t>
            </a:r>
          </a:p>
          <a:p>
            <a:endParaRPr lang="pt-BR"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baseline="0" dirty="0">
                <a:solidFill>
                  <a:schemeClr val="tx1"/>
                </a:solidFill>
                <a:effectLst/>
                <a:latin typeface="+mn-lt"/>
                <a:ea typeface="+mn-ea"/>
                <a:cs typeface="+mn-cs"/>
              </a:rPr>
              <a:t>La corr</a:t>
            </a:r>
            <a:r>
              <a:rPr lang="es-ES_tradnl" sz="1200" b="0" i="0" kern="1200" dirty="0">
                <a:solidFill>
                  <a:schemeClr val="tx1"/>
                </a:solidFill>
                <a:effectLst/>
                <a:latin typeface="+mn-lt"/>
                <a:ea typeface="+mn-ea"/>
                <a:cs typeface="+mn-cs"/>
              </a:rPr>
              <a:t>iente de fuga es tan pequeña que aún a temperatura ambiente se puede aplicar un campo eléctrico para recoger los portadores de carga generados por irradiación.</a:t>
            </a:r>
          </a:p>
          <a:p>
            <a:pPr marL="0" marR="0" indent="0" algn="l" defTabSz="914400" rtl="0" eaLnBrk="1" fontAlgn="auto" latinLnBrk="0" hangingPunct="1">
              <a:lnSpc>
                <a:spcPct val="100000"/>
              </a:lnSpc>
              <a:spcBef>
                <a:spcPts val="0"/>
              </a:spcBef>
              <a:spcAft>
                <a:spcPts val="0"/>
              </a:spcAft>
              <a:buClrTx/>
              <a:buSzTx/>
              <a:buFontTx/>
              <a:buNone/>
              <a:tabLst/>
              <a:defRPr/>
            </a:pPr>
            <a:endParaRPr lang="pt-BR"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_tradnl" sz="1200" b="0" i="0" kern="1200" dirty="0">
                <a:solidFill>
                  <a:schemeClr val="tx1"/>
                </a:solidFill>
                <a:effectLst/>
                <a:latin typeface="+mn-lt"/>
                <a:ea typeface="+mn-ea"/>
                <a:cs typeface="+mn-cs"/>
              </a:rPr>
              <a:t>Las partículas alfa se detectan en la </a:t>
            </a:r>
            <a:r>
              <a:rPr lang="es-ES_tradnl" sz="1200" b="0" dirty="0"/>
              <a:t>zona de </a:t>
            </a:r>
            <a:r>
              <a:rPr lang="es-ES_tradnl" sz="1200" b="0" dirty="0" err="1"/>
              <a:t>deplexión</a:t>
            </a:r>
            <a:r>
              <a:rPr lang="es-ES_tradnl" sz="1200" b="0" dirty="0"/>
              <a:t> </a:t>
            </a:r>
            <a:r>
              <a:rPr lang="es-ES_tradnl" sz="1200" b="0" i="0" kern="1200" dirty="0">
                <a:solidFill>
                  <a:schemeClr val="tx1"/>
                </a:solidFill>
                <a:effectLst/>
                <a:latin typeface="+mn-lt"/>
                <a:ea typeface="+mn-ea"/>
                <a:cs typeface="+mn-cs"/>
              </a:rPr>
              <a:t>mediante la transferencia de energía a los electrones en el semiconductor.</a:t>
            </a:r>
          </a:p>
          <a:p>
            <a:pPr marL="0" marR="0" indent="0" algn="l" defTabSz="914400" rtl="0" eaLnBrk="1" fontAlgn="auto" latinLnBrk="0" hangingPunct="1">
              <a:lnSpc>
                <a:spcPct val="100000"/>
              </a:lnSpc>
              <a:spcBef>
                <a:spcPts val="0"/>
              </a:spcBef>
              <a:spcAft>
                <a:spcPts val="0"/>
              </a:spcAft>
              <a:buClrTx/>
              <a:buSzTx/>
              <a:buFontTx/>
              <a:buNone/>
              <a:tabLst/>
              <a:defRPr/>
            </a:pPr>
            <a:endParaRPr lang="pt-BR"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Las ventajas de los detectores con diodos de silicio son:</a:t>
            </a:r>
          </a:p>
          <a:p>
            <a:endParaRPr lang="pt-BR"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alta eficiencia de detección</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posibilidad de mediciones alfa y beta simultáneas seleccionando magnitudes de señal electrónicas.</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algunos equipos incorporan compensación de radón.</a:t>
            </a:r>
          </a:p>
          <a:p>
            <a:endParaRPr lang="es-ES_tradnl" sz="1200" b="0" i="0" kern="1200" dirty="0">
              <a:solidFill>
                <a:schemeClr val="tx1"/>
              </a:solidFill>
              <a:effectLst/>
              <a:latin typeface="+mn-lt"/>
              <a:ea typeface="+mn-ea"/>
              <a:cs typeface="+mn-cs"/>
            </a:endParaRPr>
          </a:p>
          <a:p>
            <a:endParaRPr lang="es-ES_tradnl" sz="1200" b="0" i="0" kern="1200" dirty="0">
              <a:solidFill>
                <a:schemeClr val="tx1"/>
              </a:solidFill>
              <a:effectLst/>
              <a:latin typeface="+mn-lt"/>
              <a:ea typeface="+mn-ea"/>
              <a:cs typeface="+mn-cs"/>
            </a:endParaRPr>
          </a:p>
          <a:p>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endParaRPr lang="es-ES_tradnl" dirty="0"/>
          </a:p>
          <a:p>
            <a:endParaRPr lang="es-ES_tradnl" dirty="0"/>
          </a:p>
        </p:txBody>
      </p:sp>
      <p:sp>
        <p:nvSpPr>
          <p:cNvPr id="4" name="Espaço Reservado para Número de Slide 3"/>
          <p:cNvSpPr>
            <a:spLocks noGrp="1"/>
          </p:cNvSpPr>
          <p:nvPr>
            <p:ph type="sldNum" sz="quarter" idx="10"/>
          </p:nvPr>
        </p:nvSpPr>
        <p:spPr/>
        <p:txBody>
          <a:bodyPr/>
          <a:lstStyle/>
          <a:p>
            <a:fld id="{09F9014B-0AEA-44FF-AC0B-D07C7CB07992}" type="slidenum">
              <a:rPr lang="en-GB" smtClean="0"/>
              <a:pPr/>
              <a:t>11</a:t>
            </a:fld>
            <a:endParaRPr lang="en-GB"/>
          </a:p>
        </p:txBody>
      </p:sp>
    </p:spTree>
    <p:extLst>
      <p:ext uri="{BB962C8B-B14F-4D97-AF65-F5344CB8AC3E}">
        <p14:creationId xmlns:p14="http://schemas.microsoft.com/office/powerpoint/2010/main" val="1674444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La región de </a:t>
            </a:r>
            <a:r>
              <a:rPr lang="es-ES_tradnl" sz="1200" dirty="0" err="1"/>
              <a:t>deplexión</a:t>
            </a:r>
            <a:r>
              <a:rPr lang="es-ES_tradnl" sz="1200" dirty="0"/>
              <a:t> (</a:t>
            </a:r>
            <a:r>
              <a:rPr lang="es-ES_tradnl" sz="1200" b="0" i="0" kern="1200" dirty="0">
                <a:solidFill>
                  <a:schemeClr val="tx1"/>
                </a:solidFill>
                <a:effectLst/>
                <a:latin typeface="+mn-lt"/>
                <a:ea typeface="+mn-ea"/>
                <a:cs typeface="+mn-cs"/>
              </a:rPr>
              <a:t>agotamiento) es la región en la unión p-n que está libre de portadores de carga. Se forma cuando hay una polarización inversa. La profundidad de la región depende de la cantidad de impurezas añadidas al semiconductor y de la tensión de polarización inversa.</a:t>
            </a:r>
          </a:p>
          <a:p>
            <a:endParaRPr lang="pt-BR"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Las partículas alfa de energías inferiores a 15 MeV son completamente paradas en </a:t>
            </a:r>
            <a:r>
              <a:rPr lang="el-GR" sz="1200" b="0" i="0" kern="1200" dirty="0">
                <a:solidFill>
                  <a:schemeClr val="tx1"/>
                </a:solidFill>
                <a:effectLst/>
                <a:latin typeface="+mn-lt"/>
                <a:ea typeface="+mn-ea"/>
                <a:cs typeface="+mn-cs"/>
              </a:rPr>
              <a:t>100 μ</a:t>
            </a:r>
            <a:r>
              <a:rPr lang="es-ES_tradnl" sz="1200" b="0" i="0" kern="1200" dirty="0">
                <a:solidFill>
                  <a:schemeClr val="tx1"/>
                </a:solidFill>
                <a:effectLst/>
                <a:latin typeface="+mn-lt"/>
                <a:ea typeface="+mn-ea"/>
                <a:cs typeface="+mn-cs"/>
              </a:rPr>
              <a:t>m del semiconductor. La región de </a:t>
            </a:r>
            <a:r>
              <a:rPr lang="es-ES_tradnl" sz="1200" dirty="0" err="1"/>
              <a:t>deplexión</a:t>
            </a:r>
            <a:r>
              <a:rPr lang="es-ES_tradnl" sz="1200" dirty="0"/>
              <a:t> </a:t>
            </a:r>
            <a:r>
              <a:rPr lang="es-ES_tradnl" sz="1200" b="0" i="0" kern="1200" dirty="0">
                <a:solidFill>
                  <a:schemeClr val="tx1"/>
                </a:solidFill>
                <a:effectLst/>
                <a:latin typeface="+mn-lt"/>
                <a:ea typeface="+mn-ea"/>
                <a:cs typeface="+mn-cs"/>
              </a:rPr>
              <a:t>debe ser más profunda que 100 </a:t>
            </a:r>
            <a:r>
              <a:rPr lang="el-GR" sz="1200" b="0" i="0" kern="1200" dirty="0">
                <a:solidFill>
                  <a:schemeClr val="tx1"/>
                </a:solidFill>
                <a:effectLst/>
                <a:latin typeface="+mn-lt"/>
                <a:ea typeface="+mn-ea"/>
                <a:cs typeface="+mn-cs"/>
              </a:rPr>
              <a:t>μ</a:t>
            </a:r>
            <a:r>
              <a:rPr lang="es-ES_tradnl" sz="1200" b="0" i="0" kern="1200" dirty="0">
                <a:solidFill>
                  <a:schemeClr val="tx1"/>
                </a:solidFill>
                <a:effectLst/>
                <a:latin typeface="+mn-lt"/>
                <a:ea typeface="+mn-ea"/>
                <a:cs typeface="+mn-cs"/>
              </a:rPr>
              <a:t>m.</a:t>
            </a:r>
            <a:endParaRPr lang="es-ES_tradnl" dirty="0"/>
          </a:p>
        </p:txBody>
      </p:sp>
      <p:sp>
        <p:nvSpPr>
          <p:cNvPr id="4" name="Espaço Reservado para Número de Slide 3"/>
          <p:cNvSpPr>
            <a:spLocks noGrp="1"/>
          </p:cNvSpPr>
          <p:nvPr>
            <p:ph type="sldNum" sz="quarter" idx="10"/>
          </p:nvPr>
        </p:nvSpPr>
        <p:spPr/>
        <p:txBody>
          <a:bodyPr/>
          <a:lstStyle/>
          <a:p>
            <a:fld id="{09F9014B-0AEA-44FF-AC0B-D07C7CB07992}" type="slidenum">
              <a:rPr lang="en-GB" smtClean="0"/>
              <a:pPr/>
              <a:t>13</a:t>
            </a:fld>
            <a:endParaRPr lang="en-GB"/>
          </a:p>
        </p:txBody>
      </p:sp>
    </p:spTree>
    <p:extLst>
      <p:ext uri="{BB962C8B-B14F-4D97-AF65-F5344CB8AC3E}">
        <p14:creationId xmlns:p14="http://schemas.microsoft.com/office/powerpoint/2010/main" val="349952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b="0" dirty="0"/>
              <a:t>La espectrometría alfa </a:t>
            </a:r>
            <a:r>
              <a:rPr lang="es-ES_tradnl" sz="1200" b="0" i="0" kern="1200" dirty="0">
                <a:solidFill>
                  <a:schemeClr val="tx1"/>
                </a:solidFill>
                <a:effectLst/>
                <a:latin typeface="+mn-lt"/>
                <a:ea typeface="+mn-ea"/>
                <a:cs typeface="+mn-cs"/>
              </a:rPr>
              <a:t>se utiliza para discriminar partículas alfa de radionuclídeos naturales de alfas emitidas por actínidos tales como </a:t>
            </a:r>
            <a:r>
              <a:rPr lang="es-ES_tradnl" sz="1200" b="0" i="0" kern="1200" baseline="30000" dirty="0">
                <a:solidFill>
                  <a:schemeClr val="tx1"/>
                </a:solidFill>
                <a:effectLst/>
                <a:latin typeface="+mn-lt"/>
                <a:ea typeface="+mn-ea"/>
                <a:cs typeface="+mn-cs"/>
              </a:rPr>
              <a:t>239</a:t>
            </a:r>
            <a:r>
              <a:rPr lang="es-ES_tradnl" sz="1200" b="0" i="0" kern="1200" dirty="0">
                <a:solidFill>
                  <a:schemeClr val="tx1"/>
                </a:solidFill>
                <a:effectLst/>
                <a:latin typeface="+mn-lt"/>
                <a:ea typeface="+mn-ea"/>
                <a:cs typeface="+mn-cs"/>
              </a:rPr>
              <a:t>Pu y </a:t>
            </a:r>
            <a:r>
              <a:rPr lang="es-ES_tradnl" sz="1200" b="0" i="0" kern="1200" baseline="30000" dirty="0">
                <a:solidFill>
                  <a:schemeClr val="tx1"/>
                </a:solidFill>
                <a:effectLst/>
                <a:latin typeface="+mn-lt"/>
                <a:ea typeface="+mn-ea"/>
                <a:cs typeface="+mn-cs"/>
              </a:rPr>
              <a:t>241</a:t>
            </a:r>
            <a:r>
              <a:rPr lang="es-ES_tradnl" sz="1200" b="0" i="0" kern="1200" baseline="0" dirty="0">
                <a:solidFill>
                  <a:schemeClr val="tx1"/>
                </a:solidFill>
                <a:effectLst/>
                <a:latin typeface="+mn-lt"/>
                <a:ea typeface="+mn-ea"/>
                <a:cs typeface="+mn-cs"/>
              </a:rPr>
              <a:t>A</a:t>
            </a:r>
            <a:r>
              <a:rPr lang="es-ES_tradnl" sz="1200" b="0" i="0" kern="1200" dirty="0">
                <a:solidFill>
                  <a:schemeClr val="tx1"/>
                </a:solidFill>
                <a:effectLst/>
                <a:latin typeface="+mn-lt"/>
                <a:ea typeface="+mn-ea"/>
                <a:cs typeface="+mn-cs"/>
              </a:rPr>
              <a:t>m.</a:t>
            </a:r>
            <a:endParaRPr lang="es-ES_tradnl" dirty="0"/>
          </a:p>
        </p:txBody>
      </p:sp>
      <p:sp>
        <p:nvSpPr>
          <p:cNvPr id="4" name="Espaço Reservado para Número de Slide 3"/>
          <p:cNvSpPr>
            <a:spLocks noGrp="1"/>
          </p:cNvSpPr>
          <p:nvPr>
            <p:ph type="sldNum" sz="quarter" idx="10"/>
          </p:nvPr>
        </p:nvSpPr>
        <p:spPr/>
        <p:txBody>
          <a:bodyPr/>
          <a:lstStyle/>
          <a:p>
            <a:fld id="{09F9014B-0AEA-44FF-AC0B-D07C7CB07992}" type="slidenum">
              <a:rPr lang="en-GB" smtClean="0"/>
              <a:pPr/>
              <a:t>14</a:t>
            </a:fld>
            <a:endParaRPr lang="en-GB"/>
          </a:p>
        </p:txBody>
      </p:sp>
    </p:spTree>
    <p:extLst>
      <p:ext uri="{BB962C8B-B14F-4D97-AF65-F5344CB8AC3E}">
        <p14:creationId xmlns:p14="http://schemas.microsoft.com/office/powerpoint/2010/main" val="1525758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ço Reservado para Imagem de Slide 1"/>
          <p:cNvSpPr>
            <a:spLocks noGrp="1" noRot="1" noChangeAspect="1" noTextEdit="1"/>
          </p:cNvSpPr>
          <p:nvPr>
            <p:ph type="sldImg"/>
          </p:nvPr>
        </p:nvSpPr>
        <p:spPr>
          <a:ln/>
        </p:spPr>
      </p:sp>
      <p:sp>
        <p:nvSpPr>
          <p:cNvPr id="53251" name="Espaço Reservado para Anotações 2"/>
          <p:cNvSpPr>
            <a:spLocks noGrp="1"/>
          </p:cNvSpPr>
          <p:nvPr>
            <p:ph type="body" idx="1"/>
          </p:nvPr>
        </p:nvSpPr>
        <p:spPr>
          <a:noFill/>
        </p:spPr>
        <p:txBody>
          <a:bodyPr/>
          <a:lstStyle/>
          <a:p>
            <a:r>
              <a:rPr lang="es-ES_tradnl" sz="1200" b="0" i="0" kern="1200" dirty="0">
                <a:solidFill>
                  <a:schemeClr val="tx1"/>
                </a:solidFill>
                <a:effectLst/>
                <a:latin typeface="+mn-lt"/>
                <a:ea typeface="+mn-ea"/>
                <a:cs typeface="+mn-cs"/>
              </a:rPr>
              <a:t>La espectrometría alfa se basa en la medida de las partículas alfa que llegan a un detector, situado en una cámara al vacío (inferior a 1 torr). Cuando las partículas alfa llegan al detector, se produce una señal electrónica que es captada por un analizador multicanal (MCA), que genera un espectro digital en el que se reparten las partículas detectadas en función de su energía. Este espectro es analizado y representado con el software adecuado en un ordenador.</a:t>
            </a:r>
            <a:endParaRPr lang="en-US" altLang="en-US" dirty="0"/>
          </a:p>
        </p:txBody>
      </p:sp>
      <p:sp>
        <p:nvSpPr>
          <p:cNvPr id="53252" name="Espaço Reservado para Número de Slide 3"/>
          <p:cNvSpPr>
            <a:spLocks noGrp="1"/>
          </p:cNvSpPr>
          <p:nvPr>
            <p:ph type="sldNum" sz="quarter" idx="5"/>
          </p:nvPr>
        </p:nvSpPr>
        <p:spPr>
          <a:noFill/>
        </p:spPr>
        <p:txBody>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fld id="{8B4E278B-33DA-444C-9A0E-0FEE65B5B9C4}" type="slidenum">
              <a:rPr lang="en-US" altLang="pt-BR" sz="1200" b="0" smtClean="0"/>
              <a:pPr/>
              <a:t>15</a:t>
            </a:fld>
            <a:endParaRPr lang="en-US" altLang="pt-BR" sz="1200" b="0" dirty="0"/>
          </a:p>
        </p:txBody>
      </p:sp>
    </p:spTree>
    <p:extLst>
      <p:ext uri="{BB962C8B-B14F-4D97-AF65-F5344CB8AC3E}">
        <p14:creationId xmlns:p14="http://schemas.microsoft.com/office/powerpoint/2010/main" val="27694974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5" name="Text Box 9"/>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a:solidFill>
                  <a:srgbClr val="FFFFFF"/>
                </a:solidFill>
                <a:latin typeface="Arial" charset="0"/>
              </a:rPr>
              <a:t>IAEA</a:t>
            </a:r>
          </a:p>
          <a:p>
            <a:pPr algn="ctr">
              <a:spcBef>
                <a:spcPct val="50000"/>
              </a:spcBef>
            </a:pPr>
            <a:r>
              <a:rPr lang="en-US" sz="900" b="1">
                <a:solidFill>
                  <a:srgbClr val="FFFFFF"/>
                </a:solidFill>
                <a:latin typeface="Arial" charset="0"/>
              </a:rPr>
              <a:t>International Atomic Energy Agency</a:t>
            </a:r>
          </a:p>
        </p:txBody>
      </p:sp>
      <p:pic>
        <p:nvPicPr>
          <p:cNvPr id="4106" name="Picture 10" descr="\\pc26995\Projects\ICS\ICS.VB6\ICSUI\Graphics\IAEAlogo_Black.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black">
          <a:xfrm>
            <a:off x="4114800" y="5105400"/>
            <a:ext cx="105092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pic>
        <p:nvPicPr>
          <p:cNvPr id="4104" name="Picture 8" descr="title_logo_bglight.jpg                                         00056D31Macintosh HD                   B746CC0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4099" name="Rectangle 3"/>
          <p:cNvSpPr>
            <a:spLocks noGrp="1" noChangeArrowheads="1"/>
          </p:cNvSpPr>
          <p:nvPr>
            <p:ph type="ctrTitle"/>
          </p:nvPr>
        </p:nvSpPr>
        <p:spPr bwMode="gray">
          <a:xfrm>
            <a:off x="0" y="1000125"/>
            <a:ext cx="9144000" cy="1771650"/>
          </a:xfrm>
        </p:spPr>
        <p:txBody>
          <a:bodyPr/>
          <a:lstStyle>
            <a:lvl1pPr algn="ctr">
              <a:defRPr/>
            </a:lvl1pPr>
          </a:lstStyle>
          <a:p>
            <a:pPr lvl="0"/>
            <a:r>
              <a:rPr lang="en-US" noProof="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US" noProof="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2C3BACF-D3F2-4680-8A83-F235EF9DE0FB}" type="slidenum">
              <a:rPr lang="en-US"/>
              <a:pPr/>
              <a:t>‹nº›</a:t>
            </a:fld>
            <a:endParaRPr lang="en-US"/>
          </a:p>
        </p:txBody>
      </p:sp>
    </p:spTree>
    <p:extLst>
      <p:ext uri="{BB962C8B-B14F-4D97-AF65-F5344CB8AC3E}">
        <p14:creationId xmlns:p14="http://schemas.microsoft.com/office/powerpoint/2010/main" val="4180070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47EFD44-B94C-4C57-AE01-A4B8882DABE8}" type="slidenum">
              <a:rPr lang="en-US"/>
              <a:pPr/>
              <a:t>‹nº›</a:t>
            </a:fld>
            <a:endParaRPr lang="en-US"/>
          </a:p>
        </p:txBody>
      </p:sp>
    </p:spTree>
    <p:extLst>
      <p:ext uri="{BB962C8B-B14F-4D97-AF65-F5344CB8AC3E}">
        <p14:creationId xmlns:p14="http://schemas.microsoft.com/office/powerpoint/2010/main" val="3382451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152400"/>
            <a:ext cx="8305800" cy="5715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87413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25D2BF-40DD-4153-8CA3-FA72C0D116DE}" type="slidenum">
              <a:rPr lang="en-US"/>
              <a:pPr/>
              <a:t>‹nº›</a:t>
            </a:fld>
            <a:endParaRPr lang="en-US"/>
          </a:p>
        </p:txBody>
      </p:sp>
    </p:spTree>
    <p:extLst>
      <p:ext uri="{BB962C8B-B14F-4D97-AF65-F5344CB8AC3E}">
        <p14:creationId xmlns:p14="http://schemas.microsoft.com/office/powerpoint/2010/main" val="92519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AB426EB-D8B9-4590-84E5-2B7372505E30}" type="slidenum">
              <a:rPr lang="en-US"/>
              <a:pPr/>
              <a:t>‹nº›</a:t>
            </a:fld>
            <a:endParaRPr lang="en-US"/>
          </a:p>
        </p:txBody>
      </p:sp>
    </p:spTree>
    <p:extLst>
      <p:ext uri="{BB962C8B-B14F-4D97-AF65-F5344CB8AC3E}">
        <p14:creationId xmlns:p14="http://schemas.microsoft.com/office/powerpoint/2010/main" val="2797728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0328EFB-EE01-4A70-9A4E-807F4C30E73B}" type="slidenum">
              <a:rPr lang="en-US"/>
              <a:pPr/>
              <a:t>‹nº›</a:t>
            </a:fld>
            <a:endParaRPr lang="en-US"/>
          </a:p>
        </p:txBody>
      </p:sp>
    </p:spTree>
    <p:extLst>
      <p:ext uri="{BB962C8B-B14F-4D97-AF65-F5344CB8AC3E}">
        <p14:creationId xmlns:p14="http://schemas.microsoft.com/office/powerpoint/2010/main" val="2758805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496FF85-89A4-4D2F-9A47-F254EE67E025}" type="slidenum">
              <a:rPr lang="en-US"/>
              <a:pPr/>
              <a:t>‹nº›</a:t>
            </a:fld>
            <a:endParaRPr lang="en-US"/>
          </a:p>
        </p:txBody>
      </p:sp>
    </p:spTree>
    <p:extLst>
      <p:ext uri="{BB962C8B-B14F-4D97-AF65-F5344CB8AC3E}">
        <p14:creationId xmlns:p14="http://schemas.microsoft.com/office/powerpoint/2010/main" val="3699818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4E0F0D9-1BD1-4BB2-9AEF-C45FC83CEFD4}" type="slidenum">
              <a:rPr lang="en-US"/>
              <a:pPr/>
              <a:t>‹nº›</a:t>
            </a:fld>
            <a:endParaRPr lang="en-US"/>
          </a:p>
        </p:txBody>
      </p:sp>
    </p:spTree>
    <p:extLst>
      <p:ext uri="{BB962C8B-B14F-4D97-AF65-F5344CB8AC3E}">
        <p14:creationId xmlns:p14="http://schemas.microsoft.com/office/powerpoint/2010/main" val="3181803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0122FAA-958D-4FF6-BF9F-0C9279367AB9}" type="slidenum">
              <a:rPr lang="en-US"/>
              <a:pPr/>
              <a:t>‹nº›</a:t>
            </a:fld>
            <a:endParaRPr lang="en-US"/>
          </a:p>
        </p:txBody>
      </p:sp>
    </p:spTree>
    <p:extLst>
      <p:ext uri="{BB962C8B-B14F-4D97-AF65-F5344CB8AC3E}">
        <p14:creationId xmlns:p14="http://schemas.microsoft.com/office/powerpoint/2010/main" val="4091353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98927C1-C2C8-4D21-B9BC-DE421986B189}" type="slidenum">
              <a:rPr lang="en-US"/>
              <a:pPr/>
              <a:t>‹nº›</a:t>
            </a:fld>
            <a:endParaRPr lang="en-US"/>
          </a:p>
        </p:txBody>
      </p:sp>
    </p:spTree>
    <p:extLst>
      <p:ext uri="{BB962C8B-B14F-4D97-AF65-F5344CB8AC3E}">
        <p14:creationId xmlns:p14="http://schemas.microsoft.com/office/powerpoint/2010/main" val="918417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CA23273-90C5-4DFB-9ABE-5A8277E46A94}" type="slidenum">
              <a:rPr lang="en-US"/>
              <a:pPr/>
              <a:t>‹nº›</a:t>
            </a:fld>
            <a:endParaRPr lang="en-US"/>
          </a:p>
        </p:txBody>
      </p:sp>
    </p:spTree>
    <p:extLst>
      <p:ext uri="{BB962C8B-B14F-4D97-AF65-F5344CB8AC3E}">
        <p14:creationId xmlns:p14="http://schemas.microsoft.com/office/powerpoint/2010/main" val="1641246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3082" name="Picture 10" descr="\\pc26995\Projects\ICS\ICS.VB6\ICSUI\Graphics\IAEAlogo_Black.wmf"/>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black">
          <a:xfrm>
            <a:off x="304800" y="6110288"/>
            <a:ext cx="685800" cy="59690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sp>
        <p:nvSpPr>
          <p:cNvPr id="3083" name="Text Box 11"/>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200" b="1">
                <a:solidFill>
                  <a:srgbClr val="FFFFFF"/>
                </a:solidFill>
                <a:latin typeface="Arial" charset="0"/>
              </a:rPr>
              <a:t>IAEA</a:t>
            </a:r>
          </a:p>
        </p:txBody>
      </p:sp>
      <p:pic>
        <p:nvPicPr>
          <p:cNvPr id="3081" name="Picture 9" descr="slide_logo_bglight.jpg                                         00056D31Macintosh HD                   B746CC0A:"/>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title"/>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4"/>
          <p:cNvSpPr>
            <a:spLocks noGrp="1" noChangeArrowheads="1"/>
          </p:cNvSpPr>
          <p:nvPr>
            <p:ph type="body" idx="1"/>
          </p:nvPr>
        </p:nvSpPr>
        <p:spPr bwMode="gray">
          <a:xfrm>
            <a:off x="274638" y="1524000"/>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7" name="Rectangle 5"/>
          <p:cNvSpPr>
            <a:spLocks noGrp="1" noChangeArrowheads="1"/>
          </p:cNvSpPr>
          <p:nvPr>
            <p:ph type="dt" sz="half" idx="2"/>
          </p:nvPr>
        </p:nvSpPr>
        <p:spPr bwMode="white">
          <a:xfrm>
            <a:off x="6783388" y="6369050"/>
            <a:ext cx="167640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endParaRPr lang="en-US"/>
          </a:p>
        </p:txBody>
      </p:sp>
      <p:sp>
        <p:nvSpPr>
          <p:cNvPr id="3078" name="Rectangle 6"/>
          <p:cNvSpPr>
            <a:spLocks noGrp="1" noChangeArrowheads="1"/>
          </p:cNvSpPr>
          <p:nvPr>
            <p:ph type="ftr" sz="quarter" idx="3"/>
          </p:nvPr>
        </p:nvSpPr>
        <p:spPr bwMode="white">
          <a:xfrm>
            <a:off x="4154488" y="6369050"/>
            <a:ext cx="262413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endParaRPr lang="en-US"/>
          </a:p>
        </p:txBody>
      </p:sp>
      <p:sp>
        <p:nvSpPr>
          <p:cNvPr id="3079" name="Rectangle 7"/>
          <p:cNvSpPr>
            <a:spLocks noGrp="1" noChangeArrowheads="1"/>
          </p:cNvSpPr>
          <p:nvPr>
            <p:ph type="sldNum" sz="quarter" idx="4"/>
          </p:nvPr>
        </p:nvSpPr>
        <p:spPr bwMode="white">
          <a:xfrm>
            <a:off x="8472488" y="6369050"/>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fld id="{E358438C-7C3B-4B33-AF5F-D51E5B379824}"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hdr="0" ftr="0" dt="0"/>
  <p:txStyles>
    <p:title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hyperlink" Target="https://media.giphy.com/media/eYlO5j6oVcjTO/giphy.mp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http://www.CANBERRA.com/graphics/content/Detectors/Germ4-web.jpg" TargetMode="External"/><Relationship Id="rId5" Type="http://schemas.openxmlformats.org/officeDocument/2006/relationships/image" Target="../media/image20.jpeg"/><Relationship Id="rId4" Type="http://schemas.openxmlformats.org/officeDocument/2006/relationships/image" Target="http://www.CANBERRA.com/graphics/content/Detectors/Germ3-web.jp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33.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icx-radiation.de/index.php?eID=tx_cms_showpic&amp;file=uploads/pics/identiFINDER-blau_19.jpg&amp;width=800m&amp;height=600m&amp;bodyTag=%3cbody%20style=%22margin:0;%20background:" TargetMode="External"/><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32.png"/><Relationship Id="rId4" Type="http://schemas.openxmlformats.org/officeDocument/2006/relationships/image" Target="../media/image3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0" y="980728"/>
            <a:ext cx="9144000" cy="2851770"/>
          </a:xfrm>
        </p:spPr>
        <p:txBody>
          <a:bodyPr/>
          <a:lstStyle/>
          <a:p>
            <a:r>
              <a:rPr lang="es-ES_tradnl" b="0" dirty="0"/>
              <a:t/>
            </a:r>
            <a:br>
              <a:rPr lang="es-ES_tradnl" b="0" dirty="0"/>
            </a:br>
            <a:r>
              <a:rPr lang="en-US" dirty="0" err="1"/>
              <a:t>Lección</a:t>
            </a:r>
            <a:r>
              <a:rPr lang="en-US" dirty="0"/>
              <a:t> 8</a:t>
            </a:r>
            <a:br>
              <a:rPr lang="en-US" dirty="0"/>
            </a:br>
            <a:r>
              <a:rPr lang="es-ES_tradnl" b="0" dirty="0"/>
              <a:t/>
            </a:r>
            <a:br>
              <a:rPr lang="es-ES_tradnl" b="0" dirty="0"/>
            </a:br>
            <a:r>
              <a:rPr lang="es-ES_tradnl" dirty="0"/>
              <a:t/>
            </a:r>
            <a:br>
              <a:rPr lang="es-ES_tradnl" dirty="0"/>
            </a:br>
            <a:r>
              <a:rPr lang="es-ES_tradnl" dirty="0"/>
              <a:t>Espectrometría gamma y alfa para monitorización en el lugar de trabajo</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Espectrómetro alfa con analizador multicanal</a:t>
            </a:r>
            <a:endParaRPr lang="en-GB" sz="28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10</a:t>
            </a:fld>
            <a:endParaRPr lang="en-US"/>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649383"/>
            <a:ext cx="7604459" cy="3723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6482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400" dirty="0"/>
              <a:t>Detector de silicio plano implantado y </a:t>
            </a:r>
            <a:r>
              <a:rPr lang="es-ES_tradnl" sz="2400" dirty="0" err="1"/>
              <a:t>pasivado</a:t>
            </a:r>
            <a:r>
              <a:rPr lang="es-ES_tradnl" sz="2400" dirty="0"/>
              <a:t> </a:t>
            </a:r>
            <a:r>
              <a:rPr lang="en-GB" sz="2400" dirty="0"/>
              <a:t>(SPIP)</a:t>
            </a:r>
          </a:p>
        </p:txBody>
      </p:sp>
      <p:sp>
        <p:nvSpPr>
          <p:cNvPr id="3" name="Content Placeholder 2"/>
          <p:cNvSpPr>
            <a:spLocks noGrp="1"/>
          </p:cNvSpPr>
          <p:nvPr>
            <p:ph idx="1"/>
          </p:nvPr>
        </p:nvSpPr>
        <p:spPr>
          <a:xfrm>
            <a:off x="179512" y="1340768"/>
            <a:ext cx="8833866" cy="4785320"/>
          </a:xfrm>
        </p:spPr>
        <p:txBody>
          <a:bodyPr/>
          <a:lstStyle/>
          <a:p>
            <a:pPr marL="0" indent="0" algn="just">
              <a:buNone/>
            </a:pPr>
            <a:r>
              <a:rPr lang="es-ES_tradnl" sz="2400" dirty="0"/>
              <a:t>Hay tres parámetros principales que definen un detector SPIP:</a:t>
            </a:r>
          </a:p>
          <a:p>
            <a:pPr marL="0" indent="0" algn="just">
              <a:buNone/>
            </a:pPr>
            <a:endParaRPr lang="es-ES_tradnl" sz="2400" dirty="0"/>
          </a:p>
          <a:p>
            <a:pPr lvl="1" algn="just"/>
            <a:r>
              <a:rPr lang="es-ES_tradnl" sz="2400" dirty="0"/>
              <a:t>área activa;</a:t>
            </a:r>
          </a:p>
          <a:p>
            <a:pPr lvl="1" algn="just"/>
            <a:r>
              <a:rPr lang="es-ES_tradnl" sz="2400" dirty="0"/>
              <a:t>resolución de energía;</a:t>
            </a:r>
            <a:r>
              <a:rPr lang="en-GB" sz="2400" dirty="0"/>
              <a:t> </a:t>
            </a:r>
          </a:p>
          <a:p>
            <a:pPr lvl="1" algn="just"/>
            <a:r>
              <a:rPr lang="es-ES_tradnl" sz="2400" dirty="0"/>
              <a:t>o zona de </a:t>
            </a:r>
            <a:r>
              <a:rPr lang="es-ES_tradnl" sz="2400" dirty="0" err="1"/>
              <a:t>deplexión</a:t>
            </a:r>
            <a:r>
              <a:rPr lang="es-ES_tradnl" sz="2400" dirty="0"/>
              <a:t> * (</a:t>
            </a:r>
            <a:r>
              <a:rPr lang="en-GB" sz="2400" dirty="0"/>
              <a:t>depletion depth).</a:t>
            </a:r>
          </a:p>
          <a:p>
            <a:pPr algn="just"/>
            <a:endParaRPr lang="en-GB" sz="2400" dirty="0"/>
          </a:p>
          <a:p>
            <a:pPr marL="0" indent="0" algn="just">
              <a:buNone/>
            </a:pPr>
            <a:r>
              <a:rPr lang="es-ES_tradnl" sz="2400" dirty="0"/>
              <a:t>Detectores SPIP están optimizados para aplicaciones de espectroscopía alfa que requieren alta resolución, alta sensibilidad y bajo fondo.</a:t>
            </a:r>
            <a:endParaRPr lang="en-GB" sz="28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11</a:t>
            </a:fld>
            <a:endParaRPr lang="en-US"/>
          </a:p>
        </p:txBody>
      </p:sp>
    </p:spTree>
    <p:extLst>
      <p:ext uri="{BB962C8B-B14F-4D97-AF65-F5344CB8AC3E}">
        <p14:creationId xmlns:p14="http://schemas.microsoft.com/office/powerpoint/2010/main" val="3787369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534400" cy="762000"/>
          </a:xfrm>
        </p:spPr>
        <p:txBody>
          <a:bodyPr/>
          <a:lstStyle/>
          <a:p>
            <a:r>
              <a:rPr lang="es-ES_tradnl" sz="2400" dirty="0"/>
              <a:t>Detector de silicio plano implantado y </a:t>
            </a:r>
            <a:r>
              <a:rPr lang="es-ES_tradnl" sz="2400" dirty="0" err="1"/>
              <a:t>pasivado</a:t>
            </a:r>
            <a:r>
              <a:rPr lang="es-ES_tradnl" sz="2400" dirty="0"/>
              <a:t> </a:t>
            </a:r>
            <a:r>
              <a:rPr lang="en-GB" sz="2400" dirty="0"/>
              <a:t>(SPIP)</a:t>
            </a:r>
          </a:p>
        </p:txBody>
      </p:sp>
      <p:sp>
        <p:nvSpPr>
          <p:cNvPr id="3" name="Content Placeholder 2"/>
          <p:cNvSpPr>
            <a:spLocks noGrp="1"/>
          </p:cNvSpPr>
          <p:nvPr>
            <p:ph idx="1"/>
          </p:nvPr>
        </p:nvSpPr>
        <p:spPr>
          <a:xfrm>
            <a:off x="323528" y="1340768"/>
            <a:ext cx="8712968" cy="4680520"/>
          </a:xfrm>
        </p:spPr>
        <p:txBody>
          <a:bodyPr/>
          <a:lstStyle/>
          <a:p>
            <a:pPr algn="just"/>
            <a:r>
              <a:rPr lang="es-ES_tradnl" sz="2400" dirty="0"/>
              <a:t>Las partículas alfa son detenidas en la región de </a:t>
            </a:r>
            <a:r>
              <a:rPr lang="es-ES_tradnl" sz="2400" dirty="0" err="1"/>
              <a:t>deplexión</a:t>
            </a:r>
            <a:r>
              <a:rPr lang="es-ES_tradnl" sz="2400" dirty="0"/>
              <a:t> formando pares electrón-hueco.</a:t>
            </a:r>
          </a:p>
          <a:p>
            <a:pPr algn="just"/>
            <a:endParaRPr lang="en-GB" sz="2400" dirty="0"/>
          </a:p>
          <a:p>
            <a:pPr algn="just"/>
            <a:r>
              <a:rPr lang="es-ES" sz="2400" dirty="0"/>
              <a:t>El número de pares electrón-hueco es directamente proporcional a la energía de la partícula</a:t>
            </a:r>
            <a:r>
              <a:rPr lang="en-GB" sz="2400" dirty="0"/>
              <a:t>.</a:t>
            </a:r>
          </a:p>
          <a:p>
            <a:pPr marL="0" indent="0" algn="just">
              <a:buNone/>
            </a:pPr>
            <a:r>
              <a:rPr lang="en-GB" sz="2400" dirty="0"/>
              <a:t> </a:t>
            </a:r>
          </a:p>
          <a:p>
            <a:pPr algn="just"/>
            <a:r>
              <a:rPr lang="es-ES" sz="2400" dirty="0"/>
              <a:t>El campo eléctrico en la región de </a:t>
            </a:r>
            <a:r>
              <a:rPr lang="es-ES_tradnl" sz="2400" dirty="0" err="1"/>
              <a:t>deplexión</a:t>
            </a:r>
            <a:r>
              <a:rPr lang="es-ES" sz="2400" dirty="0"/>
              <a:t> atrae a los electrones a un terminal y a los huecos a la otra.</a:t>
            </a:r>
          </a:p>
          <a:p>
            <a:pPr algn="just"/>
            <a:endParaRPr lang="en-GB" sz="2400" dirty="0"/>
          </a:p>
          <a:p>
            <a:pPr algn="just"/>
            <a:r>
              <a:rPr lang="es-ES" sz="2400" dirty="0"/>
              <a:t>El pulso de carga se integra en un preamplificador sensible a la carga para producir un pulso de tensión.</a:t>
            </a:r>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12</a:t>
            </a:fld>
            <a:endParaRPr lang="en-US"/>
          </a:p>
        </p:txBody>
      </p:sp>
    </p:spTree>
    <p:extLst>
      <p:ext uri="{BB962C8B-B14F-4D97-AF65-F5344CB8AC3E}">
        <p14:creationId xmlns:p14="http://schemas.microsoft.com/office/powerpoint/2010/main" val="2345029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Región de </a:t>
            </a:r>
            <a:r>
              <a:rPr lang="es-ES_tradnl" sz="2800" dirty="0" err="1"/>
              <a:t>deplexión</a:t>
            </a:r>
            <a:endParaRPr lang="en-GB" sz="28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13</a:t>
            </a:fld>
            <a:endParaRPr lang="en-US"/>
          </a:p>
        </p:txBody>
      </p:sp>
      <p:sp>
        <p:nvSpPr>
          <p:cNvPr id="4" name="TextBox 3"/>
          <p:cNvSpPr txBox="1"/>
          <p:nvPr/>
        </p:nvSpPr>
        <p:spPr>
          <a:xfrm>
            <a:off x="589525" y="5517231"/>
            <a:ext cx="1936947" cy="276999"/>
          </a:xfrm>
          <a:prstGeom prst="rect">
            <a:avLst/>
          </a:prstGeom>
          <a:noFill/>
        </p:spPr>
        <p:txBody>
          <a:bodyPr wrap="square" rtlCol="0">
            <a:spAutoFit/>
          </a:bodyPr>
          <a:lstStyle/>
          <a:p>
            <a:r>
              <a:rPr lang="en-GB" sz="1200" dirty="0" err="1">
                <a:solidFill>
                  <a:schemeClr val="tx2"/>
                </a:solidFill>
              </a:rPr>
              <a:t>cortesia</a:t>
            </a:r>
            <a:r>
              <a:rPr lang="en-GB" sz="1200" dirty="0">
                <a:solidFill>
                  <a:schemeClr val="tx2"/>
                </a:solidFill>
              </a:rPr>
              <a:t>: Canberra</a:t>
            </a:r>
          </a:p>
        </p:txBody>
      </p:sp>
      <p:sp>
        <p:nvSpPr>
          <p:cNvPr id="5" name="CaixaDeTexto 4"/>
          <p:cNvSpPr txBox="1"/>
          <p:nvPr/>
        </p:nvSpPr>
        <p:spPr>
          <a:xfrm>
            <a:off x="4788024" y="1700808"/>
            <a:ext cx="3456384" cy="3046988"/>
          </a:xfrm>
          <a:prstGeom prst="rect">
            <a:avLst/>
          </a:prstGeom>
          <a:noFill/>
        </p:spPr>
        <p:txBody>
          <a:bodyPr wrap="square" rtlCol="0">
            <a:spAutoFit/>
          </a:bodyPr>
          <a:lstStyle/>
          <a:p>
            <a:pPr marL="457200" indent="-457200">
              <a:buAutoNum type="arabicPeriod"/>
            </a:pPr>
            <a:r>
              <a:rPr lang="es-ES_tradnl" dirty="0"/>
              <a:t>Contacto eléctrico</a:t>
            </a:r>
          </a:p>
          <a:p>
            <a:pPr marL="457200" indent="-457200">
              <a:buAutoNum type="arabicPeriod"/>
            </a:pPr>
            <a:r>
              <a:rPr lang="es-ES_tradnl" dirty="0" err="1"/>
              <a:t>Semicondutor</a:t>
            </a:r>
            <a:endParaRPr lang="es-ES_tradnl" dirty="0"/>
          </a:p>
          <a:p>
            <a:pPr marL="457200" indent="-457200">
              <a:buAutoNum type="arabicPeriod"/>
            </a:pPr>
            <a:r>
              <a:rPr lang="es-ES_tradnl" dirty="0"/>
              <a:t>Región de </a:t>
            </a:r>
            <a:r>
              <a:rPr lang="es-ES_tradnl" dirty="0" err="1"/>
              <a:t>deplexión</a:t>
            </a:r>
            <a:endParaRPr lang="es-ES_tradnl" dirty="0"/>
          </a:p>
          <a:p>
            <a:pPr marL="457200" indent="-457200">
              <a:buAutoNum type="arabicPeriod"/>
            </a:pPr>
            <a:r>
              <a:rPr lang="es-ES_tradnl" dirty="0"/>
              <a:t>Unión P+</a:t>
            </a:r>
          </a:p>
          <a:p>
            <a:pPr marL="457200" indent="-457200">
              <a:buFontTx/>
              <a:buAutoNum type="arabicPeriod"/>
            </a:pPr>
            <a:r>
              <a:rPr lang="es-ES_tradnl" dirty="0"/>
              <a:t>Contacto eléctrico</a:t>
            </a:r>
          </a:p>
          <a:p>
            <a:pPr marL="457200" indent="-457200">
              <a:buAutoNum type="arabicPeriod"/>
            </a:pPr>
            <a:endParaRPr lang="es-ES_tradnl" dirty="0"/>
          </a:p>
          <a:p>
            <a:pPr marL="457200" indent="-457200">
              <a:buAutoNum type="arabicPeriod"/>
            </a:pPr>
            <a:endParaRPr lang="es-ES_tradnl" dirty="0"/>
          </a:p>
          <a:p>
            <a:pPr marL="457200" indent="-457200">
              <a:buAutoNum type="arabicPeriod"/>
            </a:pPr>
            <a:endParaRPr lang="es-ES_tradnl"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908" y="1747927"/>
            <a:ext cx="4200525" cy="295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8688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z="2800" dirty="0"/>
              <a:t>Espectro alfa de uranio natural</a:t>
            </a:r>
            <a:endParaRPr lang="en-GB" sz="28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14</a:t>
            </a:fld>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649" y="1412776"/>
            <a:ext cx="6507163" cy="455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1423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Sistema de espectrometría alfa</a:t>
            </a:r>
            <a:endParaRPr lang="en-GB" sz="2800" dirty="0"/>
          </a:p>
        </p:txBody>
      </p:sp>
      <p:pic>
        <p:nvPicPr>
          <p:cNvPr id="4" name="Picture 7"/>
          <p:cNvPicPr>
            <a:picLocks noChangeAspect="1" noChangeArrowheads="1"/>
          </p:cNvPicPr>
          <p:nvPr/>
        </p:nvPicPr>
        <p:blipFill>
          <a:blip r:embed="rId3" cstate="print">
            <a:lum bright="12000"/>
            <a:extLst>
              <a:ext uri="{28A0092B-C50C-407E-A947-70E740481C1C}">
                <a14:useLocalDpi xmlns:a14="http://schemas.microsoft.com/office/drawing/2010/main" val="0"/>
              </a:ext>
            </a:extLst>
          </a:blip>
          <a:srcRect/>
          <a:stretch>
            <a:fillRect/>
          </a:stretch>
        </p:blipFill>
        <p:spPr bwMode="auto">
          <a:xfrm>
            <a:off x="1862616" y="1844824"/>
            <a:ext cx="5308018"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64E0F0D9-1BD1-4BB2-9AEF-C45FC83CEFD4}" type="slidenum">
              <a:rPr lang="en-US" smtClean="0"/>
              <a:pPr/>
              <a:t>15</a:t>
            </a:fld>
            <a:endParaRPr lang="en-US"/>
          </a:p>
        </p:txBody>
      </p:sp>
    </p:spTree>
    <p:extLst>
      <p:ext uri="{BB962C8B-B14F-4D97-AF65-F5344CB8AC3E}">
        <p14:creationId xmlns:p14="http://schemas.microsoft.com/office/powerpoint/2010/main" val="1313465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_tradnl" sz="2800" dirty="0"/>
              <a:t>Espectroscopía alfa en monitor de aire</a:t>
            </a:r>
            <a:endParaRPr lang="en-US" altLang="en-US" sz="2800" dirty="0"/>
          </a:p>
        </p:txBody>
      </p:sp>
      <p:pic>
        <p:nvPicPr>
          <p:cNvPr id="23555" name="Picture 3" descr="alpha_cam_fig1.jpg (10983 byt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9850" y="1239838"/>
            <a:ext cx="3067050" cy="349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4" y="1239838"/>
            <a:ext cx="3096344" cy="3413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64E0F0D9-1BD1-4BB2-9AEF-C45FC83CEFD4}" type="slidenum">
              <a:rPr lang="en-US" smtClean="0"/>
              <a:pPr/>
              <a:t>16</a:t>
            </a:fld>
            <a:endParaRPr lang="en-US"/>
          </a:p>
        </p:txBody>
      </p:sp>
      <p:sp>
        <p:nvSpPr>
          <p:cNvPr id="3" name="TextBox 2"/>
          <p:cNvSpPr txBox="1"/>
          <p:nvPr/>
        </p:nvSpPr>
        <p:spPr>
          <a:xfrm>
            <a:off x="1403235" y="4732148"/>
            <a:ext cx="2808312" cy="584775"/>
          </a:xfrm>
          <a:prstGeom prst="rect">
            <a:avLst/>
          </a:prstGeom>
          <a:noFill/>
        </p:spPr>
        <p:txBody>
          <a:bodyPr wrap="square" rtlCol="0">
            <a:spAutoFit/>
          </a:bodyPr>
          <a:lstStyle/>
          <a:p>
            <a:r>
              <a:rPr lang="es-ES_tradnl" sz="1600" dirty="0"/>
              <a:t>CAM para la detección de emisores alfa y beta en el aire</a:t>
            </a:r>
            <a:endParaRPr lang="en-GB" sz="1600" dirty="0">
              <a:solidFill>
                <a:schemeClr val="tx2"/>
              </a:solidFill>
            </a:endParaRPr>
          </a:p>
        </p:txBody>
      </p:sp>
      <p:sp>
        <p:nvSpPr>
          <p:cNvPr id="8" name="TextBox 7"/>
          <p:cNvSpPr txBox="1"/>
          <p:nvPr/>
        </p:nvSpPr>
        <p:spPr>
          <a:xfrm>
            <a:off x="5156283" y="4735513"/>
            <a:ext cx="2808312" cy="338554"/>
          </a:xfrm>
          <a:prstGeom prst="rect">
            <a:avLst/>
          </a:prstGeom>
          <a:noFill/>
        </p:spPr>
        <p:txBody>
          <a:bodyPr wrap="square" rtlCol="0">
            <a:spAutoFit/>
          </a:bodyPr>
          <a:lstStyle/>
          <a:p>
            <a:pPr algn="ctr"/>
            <a:r>
              <a:rPr lang="en-GB" sz="1600" dirty="0">
                <a:solidFill>
                  <a:schemeClr val="tx2"/>
                </a:solidFill>
              </a:rPr>
              <a:t>Detector SPIP</a:t>
            </a:r>
          </a:p>
        </p:txBody>
      </p:sp>
      <p:sp>
        <p:nvSpPr>
          <p:cNvPr id="4" name="TextBox 3"/>
          <p:cNvSpPr txBox="1"/>
          <p:nvPr/>
        </p:nvSpPr>
        <p:spPr>
          <a:xfrm>
            <a:off x="4139952" y="5589240"/>
            <a:ext cx="2016224" cy="276999"/>
          </a:xfrm>
          <a:prstGeom prst="rect">
            <a:avLst/>
          </a:prstGeom>
          <a:noFill/>
        </p:spPr>
        <p:txBody>
          <a:bodyPr wrap="square" rtlCol="0">
            <a:spAutoFit/>
          </a:bodyPr>
          <a:lstStyle/>
          <a:p>
            <a:r>
              <a:rPr lang="en-GB" sz="1200" dirty="0" err="1">
                <a:solidFill>
                  <a:schemeClr val="tx2"/>
                </a:solidFill>
              </a:rPr>
              <a:t>Cortesía</a:t>
            </a:r>
            <a:r>
              <a:rPr lang="en-GB" sz="1200" dirty="0">
                <a:solidFill>
                  <a:schemeClr val="tx2"/>
                </a:solidFill>
              </a:rPr>
              <a:t>: Canberra</a:t>
            </a:r>
          </a:p>
        </p:txBody>
      </p:sp>
    </p:spTree>
    <p:extLst>
      <p:ext uri="{BB962C8B-B14F-4D97-AF65-F5344CB8AC3E}">
        <p14:creationId xmlns:p14="http://schemas.microsoft.com/office/powerpoint/2010/main" val="1799817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s-ES_tradnl" sz="2800" dirty="0"/>
              <a:t>Espectro alfa del filtro de aire</a:t>
            </a:r>
            <a:endParaRPr lang="es-AR" altLang="en-US" sz="2800" dirty="0"/>
          </a:p>
        </p:txBody>
      </p:sp>
      <p:sp>
        <p:nvSpPr>
          <p:cNvPr id="2" name="Slide Number Placeholder 1"/>
          <p:cNvSpPr>
            <a:spLocks noGrp="1"/>
          </p:cNvSpPr>
          <p:nvPr>
            <p:ph type="sldNum" sz="quarter" idx="12"/>
          </p:nvPr>
        </p:nvSpPr>
        <p:spPr/>
        <p:txBody>
          <a:bodyPr/>
          <a:lstStyle/>
          <a:p>
            <a:fld id="{64E0F0D9-1BD1-4BB2-9AEF-C45FC83CEFD4}" type="slidenum">
              <a:rPr lang="en-US" smtClean="0"/>
              <a:pPr/>
              <a:t>17</a:t>
            </a:fld>
            <a:endParaRPr lang="en-US"/>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696" y="1268760"/>
            <a:ext cx="8286750" cy="481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760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ltLang="en-US" sz="2800" dirty="0"/>
              <a:t>El </a:t>
            </a:r>
            <a:r>
              <a:rPr lang="en-US" altLang="en-US" sz="2800" dirty="0" err="1"/>
              <a:t>filtro</a:t>
            </a:r>
            <a:r>
              <a:rPr lang="en-US" altLang="en-US" sz="2800" dirty="0"/>
              <a:t> de </a:t>
            </a:r>
            <a:r>
              <a:rPr lang="en-US" altLang="en-US" sz="2800" dirty="0" err="1"/>
              <a:t>aire</a:t>
            </a:r>
            <a:endParaRPr lang="en-US" altLang="en-US" sz="2800" dirty="0"/>
          </a:p>
        </p:txBody>
      </p:sp>
      <p:sp>
        <p:nvSpPr>
          <p:cNvPr id="28675" name="Rectangle 3"/>
          <p:cNvSpPr>
            <a:spLocks noGrp="1" noChangeArrowheads="1"/>
          </p:cNvSpPr>
          <p:nvPr>
            <p:ph type="body" idx="1"/>
          </p:nvPr>
        </p:nvSpPr>
        <p:spPr/>
        <p:txBody>
          <a:bodyPr/>
          <a:lstStyle/>
          <a:p>
            <a:pPr algn="just"/>
            <a:r>
              <a:rPr lang="es-ES_tradnl" sz="2400" dirty="0"/>
              <a:t>El filtro de aire debe elegirse cuidadosamente.</a:t>
            </a:r>
          </a:p>
          <a:p>
            <a:pPr algn="just"/>
            <a:endParaRPr lang="en-US" altLang="en-US" sz="2400" dirty="0"/>
          </a:p>
          <a:p>
            <a:pPr algn="just"/>
            <a:r>
              <a:rPr lang="es-ES_tradnl" sz="2400" dirty="0"/>
              <a:t>Los filtros de fibra de vidrio analizados por espectrometría alfa deben tener buenas características de colección de "superficie frontal" que evitará el entierro de partículas recogidas en el filtro.</a:t>
            </a:r>
            <a:endParaRPr lang="en-US" altLang="en-US"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18</a:t>
            </a:fld>
            <a:endParaRPr lang="en-US"/>
          </a:p>
        </p:txBody>
      </p:sp>
      <p:pic>
        <p:nvPicPr>
          <p:cNvPr id="1026" name="Picture 2" descr="http://www.envexp.com/images/envexp/prodlines/glass%20fiber%20filte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4077864"/>
            <a:ext cx="2016224" cy="17971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glass fibre filter pap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5020" y="4077864"/>
            <a:ext cx="1767561" cy="172819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03848" y="6203056"/>
            <a:ext cx="3878733" cy="369332"/>
          </a:xfrm>
          <a:prstGeom prst="rect">
            <a:avLst/>
          </a:prstGeom>
          <a:noFill/>
        </p:spPr>
        <p:txBody>
          <a:bodyPr wrap="square" rtlCol="0">
            <a:spAutoFit/>
          </a:bodyPr>
          <a:lstStyle/>
          <a:p>
            <a:r>
              <a:rPr lang="en-GB" sz="1800" dirty="0">
                <a:solidFill>
                  <a:schemeClr val="tx2"/>
                </a:solidFill>
              </a:rPr>
              <a:t>Glass fibre filter papers</a:t>
            </a:r>
          </a:p>
        </p:txBody>
      </p:sp>
    </p:spTree>
    <p:extLst>
      <p:ext uri="{BB962C8B-B14F-4D97-AF65-F5344CB8AC3E}">
        <p14:creationId xmlns:p14="http://schemas.microsoft.com/office/powerpoint/2010/main" val="2138379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ES_tradnl" sz="2800" dirty="0"/>
              <a:t>Monitor de aire continuo portátil</a:t>
            </a:r>
            <a:endParaRPr lang="en-US" altLang="en-US" sz="2800" dirty="0"/>
          </a:p>
        </p:txBody>
      </p:sp>
      <p:sp>
        <p:nvSpPr>
          <p:cNvPr id="2" name="Slide Number Placeholder 1"/>
          <p:cNvSpPr>
            <a:spLocks noGrp="1"/>
          </p:cNvSpPr>
          <p:nvPr>
            <p:ph type="sldNum" sz="quarter" idx="12"/>
          </p:nvPr>
        </p:nvSpPr>
        <p:spPr/>
        <p:txBody>
          <a:bodyPr/>
          <a:lstStyle/>
          <a:p>
            <a:fld id="{64E0F0D9-1BD1-4BB2-9AEF-C45FC83CEFD4}" type="slidenum">
              <a:rPr lang="en-US" smtClean="0"/>
              <a:pPr/>
              <a:t>19</a:t>
            </a:fld>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319213"/>
            <a:ext cx="4705350" cy="4219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aixaDeTexto 3"/>
          <p:cNvSpPr txBox="1"/>
          <p:nvPr/>
        </p:nvSpPr>
        <p:spPr>
          <a:xfrm>
            <a:off x="6660232" y="2996952"/>
            <a:ext cx="1728192" cy="307777"/>
          </a:xfrm>
          <a:prstGeom prst="rect">
            <a:avLst/>
          </a:prstGeom>
          <a:noFill/>
        </p:spPr>
        <p:txBody>
          <a:bodyPr wrap="square" rtlCol="0">
            <a:spAutoFit/>
          </a:bodyPr>
          <a:lstStyle/>
          <a:p>
            <a:r>
              <a:rPr lang="es-ES_tradnl" sz="1400" dirty="0"/>
              <a:t>Cortesía SARAD</a:t>
            </a:r>
          </a:p>
        </p:txBody>
      </p:sp>
      <p:sp>
        <p:nvSpPr>
          <p:cNvPr id="6" name="CaixaDeTexto 6"/>
          <p:cNvSpPr txBox="1">
            <a:spLocks noChangeArrowheads="1"/>
          </p:cNvSpPr>
          <p:nvPr/>
        </p:nvSpPr>
        <p:spPr bwMode="auto">
          <a:xfrm>
            <a:off x="6659563" y="3922713"/>
            <a:ext cx="865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s-ES_tradnl" altLang="es-ES_tradnl" sz="1800" dirty="0" err="1">
                <a:latin typeface="Arial" pitchFamily="34" charset="0"/>
                <a:hlinkClick r:id="rId4"/>
              </a:rPr>
              <a:t>radon</a:t>
            </a:r>
            <a:endParaRPr lang="es-ES_tradnl" altLang="es-ES_tradnl" sz="1800" dirty="0">
              <a:latin typeface="Arial" pitchFamily="34" charset="0"/>
            </a:endParaRPr>
          </a:p>
        </p:txBody>
      </p:sp>
    </p:spTree>
    <p:extLst>
      <p:ext uri="{BB962C8B-B14F-4D97-AF65-F5344CB8AC3E}">
        <p14:creationId xmlns:p14="http://schemas.microsoft.com/office/powerpoint/2010/main" val="35932023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a:spLocks noGrp="1" noChangeArrowheads="1"/>
          </p:cNvSpPr>
          <p:nvPr>
            <p:ph type="title"/>
          </p:nvPr>
        </p:nvSpPr>
        <p:spPr>
          <a:xfrm>
            <a:off x="282575" y="98425"/>
            <a:ext cx="8534400" cy="762000"/>
          </a:xfrm>
        </p:spPr>
        <p:txBody>
          <a:bodyPr/>
          <a:lstStyle/>
          <a:p>
            <a:r>
              <a:rPr lang="es-ES_tradnl" altLang="en-US" sz="2800" dirty="0"/>
              <a:t>Contenido</a:t>
            </a:r>
            <a:endParaRPr lang="en-US" altLang="en-US" sz="2800" dirty="0"/>
          </a:p>
        </p:txBody>
      </p:sp>
      <p:sp>
        <p:nvSpPr>
          <p:cNvPr id="11" name="Rectangle 5"/>
          <p:cNvSpPr txBox="1">
            <a:spLocks noChangeArrowheads="1"/>
          </p:cNvSpPr>
          <p:nvPr/>
        </p:nvSpPr>
        <p:spPr bwMode="gray">
          <a:xfrm>
            <a:off x="275430" y="1377280"/>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r>
              <a:rPr lang="en-US" sz="2400" kern="0" dirty="0"/>
              <a:t>Objetivos:</a:t>
            </a:r>
          </a:p>
          <a:p>
            <a:endParaRPr lang="en-US" sz="2400" kern="0" dirty="0"/>
          </a:p>
          <a:p>
            <a:r>
              <a:rPr lang="es-ES_tradnl" sz="2400" dirty="0"/>
              <a:t>¿Por qué espectrometría?</a:t>
            </a:r>
          </a:p>
          <a:p>
            <a:endParaRPr lang="es-ES_tradnl" sz="2400" dirty="0"/>
          </a:p>
          <a:p>
            <a:r>
              <a:rPr lang="es-ES_tradnl" sz="2400" dirty="0"/>
              <a:t>Espectrometría alfa: teoría, detectores y sus aplicaciones en el monitoreo del lugar de trabajo.</a:t>
            </a:r>
          </a:p>
          <a:p>
            <a:endParaRPr lang="es-ES_tradnl" sz="2400" dirty="0"/>
          </a:p>
          <a:p>
            <a:r>
              <a:rPr lang="es-ES_tradnl" sz="2400" dirty="0"/>
              <a:t>Espectrometría gamma: teoría, detectores y sus aplicaciones en el monitoreo del lugar de trabajo.</a:t>
            </a:r>
          </a:p>
        </p:txBody>
      </p:sp>
      <p:sp>
        <p:nvSpPr>
          <p:cNvPr id="2" name="Slide Number Placeholder 1"/>
          <p:cNvSpPr>
            <a:spLocks noGrp="1"/>
          </p:cNvSpPr>
          <p:nvPr>
            <p:ph type="sldNum" sz="quarter" idx="12"/>
          </p:nvPr>
        </p:nvSpPr>
        <p:spPr/>
        <p:txBody>
          <a:bodyPr/>
          <a:lstStyle/>
          <a:p>
            <a:fld id="{8F25D2BF-40DD-4153-8CA3-FA72C0D116DE}" type="slidenum">
              <a:rPr lang="en-US" smtClean="0"/>
              <a:pPr/>
              <a:t>2</a:t>
            </a:fld>
            <a:endParaRPr lang="en-US"/>
          </a:p>
        </p:txBody>
      </p:sp>
    </p:spTree>
    <p:extLst>
      <p:ext uri="{BB962C8B-B14F-4D97-AF65-F5344CB8AC3E}">
        <p14:creationId xmlns:p14="http://schemas.microsoft.com/office/powerpoint/2010/main" val="1432421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412776"/>
            <a:ext cx="8593137" cy="4572000"/>
          </a:xfrm>
        </p:spPr>
        <p:txBody>
          <a:bodyPr/>
          <a:lstStyle/>
          <a:p>
            <a:endParaRPr lang="en-GB" dirty="0"/>
          </a:p>
          <a:p>
            <a:endParaRPr lang="en-GB" dirty="0"/>
          </a:p>
          <a:p>
            <a:endParaRPr lang="en-GB" dirty="0"/>
          </a:p>
          <a:p>
            <a:pPr marL="0" indent="0" algn="ctr">
              <a:buNone/>
            </a:pPr>
            <a:r>
              <a:rPr lang="es-ES_tradnl" sz="4800" dirty="0"/>
              <a:t>Espectrometría gamma</a:t>
            </a:r>
            <a:endParaRPr lang="en-GB" sz="4800" b="1"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20</a:t>
            </a:fld>
            <a:endParaRPr lang="en-US"/>
          </a:p>
        </p:txBody>
      </p:sp>
    </p:spTree>
    <p:extLst>
      <p:ext uri="{BB962C8B-B14F-4D97-AF65-F5344CB8AC3E}">
        <p14:creationId xmlns:p14="http://schemas.microsoft.com/office/powerpoint/2010/main" val="18644955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Espectrometría gamma - teoría</a:t>
            </a:r>
            <a:endParaRPr lang="en-GB" sz="2800" dirty="0"/>
          </a:p>
        </p:txBody>
      </p:sp>
      <p:sp>
        <p:nvSpPr>
          <p:cNvPr id="3" name="Content Placeholder 2"/>
          <p:cNvSpPr>
            <a:spLocks noGrp="1"/>
          </p:cNvSpPr>
          <p:nvPr>
            <p:ph idx="1"/>
          </p:nvPr>
        </p:nvSpPr>
        <p:spPr>
          <a:xfrm>
            <a:off x="755576" y="1340768"/>
            <a:ext cx="7560840" cy="4968552"/>
          </a:xfrm>
        </p:spPr>
        <p:txBody>
          <a:bodyPr/>
          <a:lstStyle/>
          <a:p>
            <a:pPr algn="just"/>
            <a:r>
              <a:rPr lang="es-ES_tradnl" sz="2400" dirty="0"/>
              <a:t>La espectrometría gamma se basa en las tres interacciones fundamentales de fotones con la materia</a:t>
            </a:r>
            <a:r>
              <a:rPr lang="en-GB" sz="2400" dirty="0"/>
              <a:t>:</a:t>
            </a:r>
          </a:p>
          <a:p>
            <a:pPr lvl="1" algn="just"/>
            <a:r>
              <a:rPr lang="es-ES_tradnl" sz="2400" dirty="0">
                <a:ea typeface="+mn-ea"/>
                <a:cs typeface="+mn-cs"/>
              </a:rPr>
              <a:t>efecto fotoeléctrico; </a:t>
            </a:r>
          </a:p>
          <a:p>
            <a:pPr lvl="1" algn="just"/>
            <a:r>
              <a:rPr lang="es-ES_tradnl" sz="2400" dirty="0">
                <a:ea typeface="+mn-ea"/>
                <a:cs typeface="+mn-cs"/>
              </a:rPr>
              <a:t>efecto Compton, y</a:t>
            </a:r>
          </a:p>
          <a:p>
            <a:pPr lvl="1" algn="just"/>
            <a:r>
              <a:rPr lang="es-ES_tradnl" sz="2400" dirty="0">
                <a:ea typeface="+mn-ea"/>
                <a:cs typeface="+mn-cs"/>
              </a:rPr>
              <a:t>efecto de producción de pares.</a:t>
            </a:r>
          </a:p>
          <a:p>
            <a:pPr lvl="1" algn="just"/>
            <a:endParaRPr lang="en-GB" sz="2400" dirty="0">
              <a:ea typeface="+mn-ea"/>
              <a:cs typeface="+mn-cs"/>
            </a:endParaRPr>
          </a:p>
          <a:p>
            <a:pPr algn="just"/>
            <a:r>
              <a:rPr lang="es-ES_tradnl" sz="2400" dirty="0"/>
              <a:t>La probabilidad de que un </a:t>
            </a:r>
            <a:r>
              <a:rPr lang="es-ES_tradnl" sz="2400" dirty="0" err="1"/>
              <a:t>raio</a:t>
            </a:r>
            <a:r>
              <a:rPr lang="es-ES_tradnl" sz="2400" dirty="0"/>
              <a:t> gamma interactúe con la materia depende del número atómico, densidad del material y energía de los rayos gamma.</a:t>
            </a:r>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21</a:t>
            </a:fld>
            <a:endParaRPr lang="en-US"/>
          </a:p>
        </p:txBody>
      </p:sp>
    </p:spTree>
    <p:extLst>
      <p:ext uri="{BB962C8B-B14F-4D97-AF65-F5344CB8AC3E}">
        <p14:creationId xmlns:p14="http://schemas.microsoft.com/office/powerpoint/2010/main" val="33017839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Espectrometría gamma - teoría</a:t>
            </a:r>
            <a:endParaRPr lang="en-GB" sz="2800" dirty="0"/>
          </a:p>
        </p:txBody>
      </p:sp>
      <p:sp>
        <p:nvSpPr>
          <p:cNvPr id="3" name="Content Placeholder 2"/>
          <p:cNvSpPr>
            <a:spLocks noGrp="1"/>
          </p:cNvSpPr>
          <p:nvPr>
            <p:ph idx="1"/>
          </p:nvPr>
        </p:nvSpPr>
        <p:spPr/>
        <p:txBody>
          <a:bodyPr/>
          <a:lstStyle/>
          <a:p>
            <a:pPr algn="just"/>
            <a:r>
              <a:rPr lang="es-ES_tradnl" sz="2400" dirty="0"/>
              <a:t>La conversión de la radiación ionizante en luz visible se denomina centelleo</a:t>
            </a:r>
            <a:r>
              <a:rPr lang="en-GB" sz="2400" dirty="0"/>
              <a:t>.</a:t>
            </a:r>
          </a:p>
          <a:p>
            <a:pPr algn="just"/>
            <a:endParaRPr lang="en-GB" sz="2400" dirty="0"/>
          </a:p>
          <a:p>
            <a:pPr algn="just"/>
            <a:r>
              <a:rPr lang="es-ES_tradnl" sz="2400" dirty="0"/>
              <a:t>Se emplean varios tipos de detectores dependiendo de la aplicación.</a:t>
            </a:r>
          </a:p>
          <a:p>
            <a:pPr algn="just"/>
            <a:endParaRPr lang="es-ES_tradnl" sz="2400" dirty="0"/>
          </a:p>
          <a:p>
            <a:pPr algn="just"/>
            <a:r>
              <a:rPr lang="es-ES_tradnl" sz="2400" dirty="0"/>
              <a:t>Para altas eficiencias de detección, NaI(Tl) es la mejor opción (cristales de gran volumen).</a:t>
            </a:r>
          </a:p>
          <a:p>
            <a:pPr algn="just"/>
            <a:endParaRPr lang="en-GB" sz="2400" dirty="0"/>
          </a:p>
          <a:p>
            <a:pPr algn="just"/>
            <a:r>
              <a:rPr lang="es-ES_tradnl" sz="2400" dirty="0"/>
              <a:t>Para una alta resolución de energía, </a:t>
            </a:r>
            <a:r>
              <a:rPr lang="es-ES_tradnl" sz="2400" dirty="0" err="1"/>
              <a:t>HPGe</a:t>
            </a:r>
            <a:r>
              <a:rPr lang="es-ES_tradnl" sz="2400" dirty="0"/>
              <a:t> es la mejor opción</a:t>
            </a:r>
            <a:r>
              <a:rPr lang="en-GB" dirty="0"/>
              <a:t>.</a:t>
            </a:r>
          </a:p>
          <a:p>
            <a:endParaRPr lang="en-GB"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22</a:t>
            </a:fld>
            <a:endParaRPr lang="en-US"/>
          </a:p>
        </p:txBody>
      </p:sp>
    </p:spTree>
    <p:extLst>
      <p:ext uri="{BB962C8B-B14F-4D97-AF65-F5344CB8AC3E}">
        <p14:creationId xmlns:p14="http://schemas.microsoft.com/office/powerpoint/2010/main" val="8919606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9"/>
          <p:cNvSpPr>
            <a:spLocks noGrp="1" noChangeArrowheads="1"/>
          </p:cNvSpPr>
          <p:nvPr>
            <p:ph type="title"/>
          </p:nvPr>
        </p:nvSpPr>
        <p:spPr/>
        <p:txBody>
          <a:bodyPr/>
          <a:lstStyle/>
          <a:p>
            <a:r>
              <a:rPr lang="es-ES_tradnl" sz="2800" dirty="0"/>
              <a:t>Diagrama del equipo de espectrometría</a:t>
            </a:r>
            <a:endParaRPr lang="en-GB" altLang="en-US" sz="2800" dirty="0"/>
          </a:p>
        </p:txBody>
      </p:sp>
      <p:sp>
        <p:nvSpPr>
          <p:cNvPr id="2" name="Slide Number Placeholder 1"/>
          <p:cNvSpPr>
            <a:spLocks noGrp="1"/>
          </p:cNvSpPr>
          <p:nvPr>
            <p:ph type="sldNum" sz="quarter" idx="12"/>
          </p:nvPr>
        </p:nvSpPr>
        <p:spPr/>
        <p:txBody>
          <a:bodyPr/>
          <a:lstStyle/>
          <a:p>
            <a:fld id="{64E0F0D9-1BD1-4BB2-9AEF-C45FC83CEFD4}" type="slidenum">
              <a:rPr lang="en-US" smtClean="0"/>
              <a:pPr/>
              <a:t>23</a:t>
            </a:fld>
            <a:endParaRPr lang="en-US"/>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2062" y="3298792"/>
            <a:ext cx="1312218" cy="123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1359873"/>
            <a:ext cx="4698454" cy="46072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1031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sz="2800" dirty="0" err="1"/>
              <a:t>Calibración</a:t>
            </a:r>
            <a:r>
              <a:rPr lang="en-GB" sz="2800" dirty="0"/>
              <a:t> del </a:t>
            </a:r>
            <a:r>
              <a:rPr lang="en-GB" sz="2800" dirty="0" err="1"/>
              <a:t>espectrómetro</a:t>
            </a:r>
            <a:r>
              <a:rPr lang="en-GB" sz="2800" dirty="0"/>
              <a:t> gamma</a:t>
            </a:r>
            <a:endParaRPr lang="en-US" sz="2800" dirty="0"/>
          </a:p>
        </p:txBody>
      </p:sp>
      <p:sp>
        <p:nvSpPr>
          <p:cNvPr id="4" name="Content Placeholder 3"/>
          <p:cNvSpPr>
            <a:spLocks noGrp="1"/>
          </p:cNvSpPr>
          <p:nvPr>
            <p:ph idx="1"/>
          </p:nvPr>
        </p:nvSpPr>
        <p:spPr>
          <a:xfrm>
            <a:off x="179512" y="1268760"/>
            <a:ext cx="8761858" cy="4896544"/>
          </a:xfrm>
        </p:spPr>
        <p:txBody>
          <a:bodyPr/>
          <a:lstStyle/>
          <a:p>
            <a:pPr marL="0" indent="0" algn="just">
              <a:buNone/>
            </a:pPr>
            <a:endParaRPr lang="en-GB" sz="2400" dirty="0"/>
          </a:p>
          <a:p>
            <a:pPr algn="just"/>
            <a:r>
              <a:rPr lang="es-ES_tradnl" sz="2400" dirty="0"/>
              <a:t>Calibrar el espectrómetro en energía utilizando fuentes de referencia con energías conocidas. Calcular la función de canal/energía.</a:t>
            </a:r>
          </a:p>
          <a:p>
            <a:pPr algn="just"/>
            <a:endParaRPr lang="en-GB" sz="2400" dirty="0"/>
          </a:p>
          <a:p>
            <a:r>
              <a:rPr lang="es-ES_tradnl" sz="2400" dirty="0"/>
              <a:t>Calibrar el espectrómetro en eficiencia utilizando fuentes de referencia con energías y actividades conocidas.</a:t>
            </a:r>
          </a:p>
          <a:p>
            <a:pPr marL="0" indent="0">
              <a:buNone/>
            </a:pPr>
            <a:r>
              <a:rPr lang="en-GB" sz="2400" dirty="0"/>
              <a:t>.</a:t>
            </a:r>
          </a:p>
          <a:p>
            <a:pPr algn="just"/>
            <a:r>
              <a:rPr lang="es-ES_tradnl" sz="2400" dirty="0"/>
              <a:t>Las fuentes de referencia deben tener la misma geometría que la muestra.</a:t>
            </a:r>
            <a:endParaRPr lang="en-GB" sz="24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24</a:t>
            </a:fld>
            <a:endParaRPr lang="en-US"/>
          </a:p>
        </p:txBody>
      </p:sp>
    </p:spTree>
    <p:extLst>
      <p:ext uri="{BB962C8B-B14F-4D97-AF65-F5344CB8AC3E}">
        <p14:creationId xmlns:p14="http://schemas.microsoft.com/office/powerpoint/2010/main" val="2995823555"/>
      </p:ext>
    </p:extLst>
  </p:cSld>
  <p:clrMapOvr>
    <a:masterClrMapping/>
  </p:clrMapOvr>
  <p:transition>
    <p:randomBa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Tipos de espectrómetros gamma</a:t>
            </a:r>
            <a:endParaRPr lang="en-GB" sz="2800" dirty="0"/>
          </a:p>
        </p:txBody>
      </p:sp>
      <p:sp>
        <p:nvSpPr>
          <p:cNvPr id="3" name="Content Placeholder 3"/>
          <p:cNvSpPr txBox="1">
            <a:spLocks/>
          </p:cNvSpPr>
          <p:nvPr/>
        </p:nvSpPr>
        <p:spPr>
          <a:xfrm>
            <a:off x="179512" y="1340768"/>
            <a:ext cx="8761858" cy="4896544"/>
          </a:xfrm>
          <a:prstGeom prst="rect">
            <a:avLst/>
          </a:prstGeom>
        </p:spPr>
        <p:txBody>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r>
              <a:rPr lang="en-GB" sz="2400" kern="0" dirty="0"/>
              <a:t>NaI(Tl): </a:t>
            </a:r>
            <a:r>
              <a:rPr lang="es-ES_tradnl" sz="2400" dirty="0"/>
              <a:t>Alta eficiencia pero baja resolución </a:t>
            </a:r>
            <a:r>
              <a:rPr lang="en-GB" sz="2400" kern="0" dirty="0"/>
              <a:t>(7 - 8 % AMA @662 keV). </a:t>
            </a:r>
            <a:r>
              <a:rPr lang="es-ES_tradnl" sz="2400" dirty="0"/>
              <a:t>Funciona a temperatura ambiente.</a:t>
            </a:r>
          </a:p>
          <a:p>
            <a:endParaRPr lang="es-ES_tradnl" sz="2400" dirty="0"/>
          </a:p>
          <a:p>
            <a:pPr marL="342900" lvl="1" indent="-342900"/>
            <a:r>
              <a:rPr lang="en-GB" sz="2400" kern="0" dirty="0" err="1"/>
              <a:t>HPGe</a:t>
            </a:r>
            <a:r>
              <a:rPr lang="en-GB" sz="2400" kern="0" dirty="0"/>
              <a:t>: </a:t>
            </a:r>
            <a:r>
              <a:rPr lang="es-ES_tradnl" sz="2400" dirty="0"/>
              <a:t>Alta resolución </a:t>
            </a:r>
            <a:r>
              <a:rPr lang="en-GB" sz="2400" kern="0" dirty="0"/>
              <a:t>(0,2 -1,2 % AMA @662 keV). </a:t>
            </a:r>
            <a:r>
              <a:rPr lang="es-ES_tradnl" sz="2400" dirty="0"/>
              <a:t>Necesita nitrógeno líquido o refrigeración eléctrica.</a:t>
            </a:r>
          </a:p>
          <a:p>
            <a:pPr marL="342900" lvl="1" indent="-342900"/>
            <a:endParaRPr lang="es-ES_tradnl" sz="2400" kern="0" dirty="0"/>
          </a:p>
          <a:p>
            <a:pPr marL="342900" lvl="1" indent="-342900"/>
            <a:r>
              <a:rPr lang="en-GB" sz="2400" kern="0" dirty="0"/>
              <a:t>CdZnTe:  </a:t>
            </a:r>
            <a:r>
              <a:rPr lang="es-ES_tradnl" sz="2400" dirty="0"/>
              <a:t>Muy compacto. Resolución de energía moderada </a:t>
            </a:r>
            <a:r>
              <a:rPr lang="en-GB" sz="2400" kern="0" dirty="0"/>
              <a:t>(0,3 %</a:t>
            </a:r>
            <a:r>
              <a:rPr lang="en-GB" sz="2400" dirty="0"/>
              <a:t> keV AMA @ 662 keV).</a:t>
            </a:r>
          </a:p>
          <a:p>
            <a:pPr marL="342900" lvl="1" indent="-342900"/>
            <a:endParaRPr lang="en-GB" sz="2400" kern="0" dirty="0"/>
          </a:p>
          <a:p>
            <a:r>
              <a:rPr lang="en-GB" sz="2400" kern="0" dirty="0"/>
              <a:t>LaBr</a:t>
            </a:r>
            <a:r>
              <a:rPr lang="en-GB" sz="2400" kern="0" baseline="-25000" dirty="0"/>
              <a:t>3</a:t>
            </a:r>
            <a:r>
              <a:rPr lang="en-GB" sz="2400" kern="0" dirty="0"/>
              <a:t>:Ce:</a:t>
            </a:r>
            <a:r>
              <a:rPr lang="en-GB" sz="2400" kern="0" baseline="-25000" dirty="0"/>
              <a:t> </a:t>
            </a:r>
            <a:r>
              <a:rPr lang="es-ES_tradnl" sz="2400" dirty="0"/>
              <a:t>Alta eficiencia pero baja resolución </a:t>
            </a:r>
            <a:r>
              <a:rPr lang="en-GB" sz="2400" kern="0" dirty="0"/>
              <a:t>(2,8 - 4 % AMA @662 keV)</a:t>
            </a:r>
          </a:p>
        </p:txBody>
      </p:sp>
      <p:sp>
        <p:nvSpPr>
          <p:cNvPr id="4" name="Slide Number Placeholder 3"/>
          <p:cNvSpPr>
            <a:spLocks noGrp="1"/>
          </p:cNvSpPr>
          <p:nvPr>
            <p:ph type="sldNum" sz="quarter" idx="12"/>
          </p:nvPr>
        </p:nvSpPr>
        <p:spPr/>
        <p:txBody>
          <a:bodyPr/>
          <a:lstStyle/>
          <a:p>
            <a:fld id="{64E0F0D9-1BD1-4BB2-9AEF-C45FC83CEFD4}" type="slidenum">
              <a:rPr lang="en-US" smtClean="0"/>
              <a:pPr/>
              <a:t>25</a:t>
            </a:fld>
            <a:endParaRPr lang="en-US"/>
          </a:p>
        </p:txBody>
      </p:sp>
    </p:spTree>
    <p:extLst>
      <p:ext uri="{BB962C8B-B14F-4D97-AF65-F5344CB8AC3E}">
        <p14:creationId xmlns:p14="http://schemas.microsoft.com/office/powerpoint/2010/main" val="3739742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ES_tradnl" sz="2800" dirty="0"/>
              <a:t>Espectrometría gamma - aplicaciones</a:t>
            </a:r>
            <a:endParaRPr lang="en-GB" sz="2800" dirty="0">
              <a:solidFill>
                <a:srgbClr val="FF0000"/>
              </a:solidFill>
            </a:endParaRPr>
          </a:p>
        </p:txBody>
      </p:sp>
      <p:sp>
        <p:nvSpPr>
          <p:cNvPr id="4" name="Content Placeholder 3"/>
          <p:cNvSpPr>
            <a:spLocks noGrp="1"/>
          </p:cNvSpPr>
          <p:nvPr>
            <p:ph idx="1"/>
          </p:nvPr>
        </p:nvSpPr>
        <p:spPr>
          <a:xfrm>
            <a:off x="179512" y="1268760"/>
            <a:ext cx="8784976" cy="5328592"/>
          </a:xfrm>
        </p:spPr>
        <p:txBody>
          <a:bodyPr/>
          <a:lstStyle/>
          <a:p>
            <a:pPr algn="just"/>
            <a:r>
              <a:rPr lang="es-ES_tradnl" sz="2400" dirty="0"/>
              <a:t>Permite la identificación y cuantificación de isótopos emisores gamma en una variedad de muestras. La evaluación del espectro consiste en:</a:t>
            </a:r>
          </a:p>
          <a:p>
            <a:pPr algn="just"/>
            <a:endParaRPr lang="en-GB" sz="2400" dirty="0"/>
          </a:p>
          <a:p>
            <a:pPr marL="799200" indent="-457200" algn="just"/>
            <a:r>
              <a:rPr lang="es-ES_tradnl" sz="2400" dirty="0"/>
              <a:t>identificación de los picos;</a:t>
            </a:r>
          </a:p>
          <a:p>
            <a:pPr marL="799200" indent="-457200" algn="just"/>
            <a:r>
              <a:rPr lang="es-ES_tradnl" sz="2400" dirty="0"/>
              <a:t>determinación de las energías de los picos;</a:t>
            </a:r>
          </a:p>
          <a:p>
            <a:pPr marL="799200" indent="-457200" algn="just"/>
            <a:r>
              <a:rPr lang="es-ES_tradnl" sz="2400" dirty="0"/>
              <a:t>identificación de los </a:t>
            </a:r>
            <a:r>
              <a:rPr lang="es-ES_tradnl" sz="2400" dirty="0" err="1"/>
              <a:t>radionucleidos</a:t>
            </a:r>
            <a:r>
              <a:rPr lang="es-ES_tradnl" sz="2400" dirty="0"/>
              <a:t>;</a:t>
            </a:r>
          </a:p>
          <a:p>
            <a:pPr marL="799200" indent="-457200" algn="just"/>
            <a:r>
              <a:rPr lang="es-ES_tradnl" sz="2400" dirty="0"/>
              <a:t>sustracción de fondo y cálculo de las áreas totales de los picos, y</a:t>
            </a:r>
          </a:p>
          <a:p>
            <a:pPr lvl="1"/>
            <a:r>
              <a:rPr lang="es-ES_tradnl" sz="2400" dirty="0"/>
              <a:t>determinación de las actividades e incertidumbres.</a:t>
            </a:r>
          </a:p>
          <a:p>
            <a:pPr marL="0" indent="0">
              <a:buNone/>
            </a:pPr>
            <a:endParaRPr lang="en-GB" sz="2600" dirty="0"/>
          </a:p>
          <a:p>
            <a:pPr marL="0" indent="0" algn="just">
              <a:spcBef>
                <a:spcPts val="1200"/>
              </a:spcBef>
              <a:buNone/>
            </a:pPr>
            <a:r>
              <a:rPr lang="en-GB" sz="2600" dirty="0"/>
              <a:t>    </a:t>
            </a:r>
          </a:p>
        </p:txBody>
      </p:sp>
      <p:sp>
        <p:nvSpPr>
          <p:cNvPr id="2" name="Slide Number Placeholder 1"/>
          <p:cNvSpPr>
            <a:spLocks noGrp="1"/>
          </p:cNvSpPr>
          <p:nvPr>
            <p:ph type="sldNum" sz="quarter" idx="12"/>
          </p:nvPr>
        </p:nvSpPr>
        <p:spPr/>
        <p:txBody>
          <a:bodyPr/>
          <a:lstStyle/>
          <a:p>
            <a:fld id="{8F25D2BF-40DD-4153-8CA3-FA72C0D116DE}" type="slidenum">
              <a:rPr lang="en-US" smtClean="0"/>
              <a:pPr/>
              <a:t>26</a:t>
            </a:fld>
            <a:endParaRPr lang="en-US"/>
          </a:p>
        </p:txBody>
      </p:sp>
    </p:spTree>
    <p:extLst>
      <p:ext uri="{BB962C8B-B14F-4D97-AF65-F5344CB8AC3E}">
        <p14:creationId xmlns:p14="http://schemas.microsoft.com/office/powerpoint/2010/main" val="2828994163"/>
      </p:ext>
    </p:extLst>
  </p:cSld>
  <p:clrMapOvr>
    <a:masterClrMapping/>
  </p:clrMapOvr>
  <p:transition>
    <p:randomBa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Componentes del espectro gamma de </a:t>
            </a:r>
            <a:r>
              <a:rPr lang="es-ES_tradnl" sz="2800" baseline="30000" dirty="0"/>
              <a:t>137</a:t>
            </a:r>
            <a:r>
              <a:rPr lang="es-ES_tradnl" sz="2800" dirty="0"/>
              <a:t>Cs</a:t>
            </a:r>
            <a:endParaRPr lang="en-GB" sz="2800" dirty="0"/>
          </a:p>
        </p:txBody>
      </p:sp>
      <p:sp>
        <p:nvSpPr>
          <p:cNvPr id="3" name="Slide Number Placeholder 2"/>
          <p:cNvSpPr>
            <a:spLocks noGrp="1"/>
          </p:cNvSpPr>
          <p:nvPr>
            <p:ph type="sldNum" sz="quarter" idx="12"/>
          </p:nvPr>
        </p:nvSpPr>
        <p:spPr/>
        <p:txBody>
          <a:bodyPr/>
          <a:lstStyle/>
          <a:p>
            <a:fld id="{8F25D2BF-40DD-4153-8CA3-FA72C0D116DE}" type="slidenum">
              <a:rPr lang="en-US" smtClean="0"/>
              <a:pPr/>
              <a:t>27</a:t>
            </a:fld>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8724" y="1196752"/>
            <a:ext cx="6840760" cy="4863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78032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err="1"/>
              <a:t>Semiconductores</a:t>
            </a:r>
            <a:endParaRPr lang="en-GB" sz="3200" dirty="0"/>
          </a:p>
        </p:txBody>
      </p:sp>
      <p:sp>
        <p:nvSpPr>
          <p:cNvPr id="3" name="Slide Number Placeholder 2"/>
          <p:cNvSpPr>
            <a:spLocks noGrp="1"/>
          </p:cNvSpPr>
          <p:nvPr>
            <p:ph type="sldNum" sz="quarter" idx="12"/>
          </p:nvPr>
        </p:nvSpPr>
        <p:spPr/>
        <p:txBody>
          <a:bodyPr/>
          <a:lstStyle/>
          <a:p>
            <a:fld id="{64E0F0D9-1BD1-4BB2-9AEF-C45FC83CEFD4}" type="slidenum">
              <a:rPr lang="en-US" smtClean="0"/>
              <a:pPr/>
              <a:t>28</a:t>
            </a:fld>
            <a:endParaRPr lang="en-US"/>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4012" y="1412776"/>
            <a:ext cx="5895975" cy="442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7303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p:cNvGrpSpPr>
            <a:grpSpLocks/>
          </p:cNvGrpSpPr>
          <p:nvPr/>
        </p:nvGrpSpPr>
        <p:grpSpPr bwMode="auto">
          <a:xfrm>
            <a:off x="251520" y="1484784"/>
            <a:ext cx="8640960" cy="4536504"/>
            <a:chOff x="1134" y="1314"/>
            <a:chExt cx="9540" cy="5400"/>
          </a:xfrm>
        </p:grpSpPr>
        <p:grpSp>
          <p:nvGrpSpPr>
            <p:cNvPr id="5" name="Group 8"/>
            <p:cNvGrpSpPr>
              <a:grpSpLocks/>
            </p:cNvGrpSpPr>
            <p:nvPr/>
          </p:nvGrpSpPr>
          <p:grpSpPr bwMode="auto">
            <a:xfrm>
              <a:off x="1314" y="1494"/>
              <a:ext cx="9360" cy="4931"/>
              <a:chOff x="1314" y="2086"/>
              <a:chExt cx="9360" cy="4931"/>
            </a:xfrm>
          </p:grpSpPr>
          <p:pic>
            <p:nvPicPr>
              <p:cNvPr id="7" name="Picture 9" descr="http://www.CANBERRA.com/graphics/content/Detectors/Germ3-web.jpg"/>
              <p:cNvPicPr>
                <a:picLocks noChangeAspect="1" noChangeArrowheads="1"/>
              </p:cNvPicPr>
              <p:nvPr/>
            </p:nvPicPr>
            <p:blipFill>
              <a:blip r:embed="rId3" r:link="rId4" cstate="print">
                <a:extLst>
                  <a:ext uri="{28A0092B-C50C-407E-A947-70E740481C1C}">
                    <a14:useLocalDpi xmlns:a14="http://schemas.microsoft.com/office/drawing/2010/main" val="0"/>
                  </a:ext>
                </a:extLst>
              </a:blip>
              <a:srcRect/>
              <a:stretch>
                <a:fillRect/>
              </a:stretch>
            </p:blipFill>
            <p:spPr bwMode="auto">
              <a:xfrm>
                <a:off x="1314" y="2214"/>
                <a:ext cx="3608" cy="4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http://www.CANBERRA.com/graphics/content/Detectors/Germ4-web.jpg"/>
              <p:cNvPicPr>
                <a:picLocks noChangeAspect="1" noChangeArrowheads="1"/>
              </p:cNvPicPr>
              <p:nvPr/>
            </p:nvPicPr>
            <p:blipFill>
              <a:blip r:embed="rId5" r:link="rId6" cstate="print">
                <a:extLst>
                  <a:ext uri="{28A0092B-C50C-407E-A947-70E740481C1C}">
                    <a14:useLocalDpi xmlns:a14="http://schemas.microsoft.com/office/drawing/2010/main" val="0"/>
                  </a:ext>
                </a:extLst>
              </a:blip>
              <a:srcRect/>
              <a:stretch>
                <a:fillRect/>
              </a:stretch>
            </p:blipFill>
            <p:spPr bwMode="auto">
              <a:xfrm>
                <a:off x="4914" y="2086"/>
                <a:ext cx="5760" cy="4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Rectangle 11"/>
            <p:cNvSpPr>
              <a:spLocks noChangeArrowheads="1"/>
            </p:cNvSpPr>
            <p:nvPr/>
          </p:nvSpPr>
          <p:spPr bwMode="auto">
            <a:xfrm>
              <a:off x="1134" y="1314"/>
              <a:ext cx="9540" cy="540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hu-HU" altLang="hu-HU"/>
            </a:p>
          </p:txBody>
        </p:sp>
      </p:grpSp>
      <p:sp>
        <p:nvSpPr>
          <p:cNvPr id="3" name="Slide Number Placeholder 2"/>
          <p:cNvSpPr>
            <a:spLocks noGrp="1"/>
          </p:cNvSpPr>
          <p:nvPr>
            <p:ph type="sldNum" sz="quarter" idx="12"/>
          </p:nvPr>
        </p:nvSpPr>
        <p:spPr/>
        <p:txBody>
          <a:bodyPr/>
          <a:lstStyle/>
          <a:p>
            <a:fld id="{64E0F0D9-1BD1-4BB2-9AEF-C45FC83CEFD4}" type="slidenum">
              <a:rPr lang="en-US" smtClean="0"/>
              <a:pPr/>
              <a:t>29</a:t>
            </a:fld>
            <a:endParaRPr lang="en-US"/>
          </a:p>
        </p:txBody>
      </p:sp>
      <p:sp>
        <p:nvSpPr>
          <p:cNvPr id="10" name="TextBox 9"/>
          <p:cNvSpPr txBox="1"/>
          <p:nvPr/>
        </p:nvSpPr>
        <p:spPr>
          <a:xfrm>
            <a:off x="4572000" y="5983604"/>
            <a:ext cx="3096344" cy="338554"/>
          </a:xfrm>
          <a:prstGeom prst="rect">
            <a:avLst/>
          </a:prstGeom>
          <a:noFill/>
        </p:spPr>
        <p:txBody>
          <a:bodyPr wrap="square" rtlCol="0">
            <a:spAutoFit/>
          </a:bodyPr>
          <a:lstStyle/>
          <a:p>
            <a:r>
              <a:rPr lang="es-ES_tradnl" sz="1600" dirty="0">
                <a:solidFill>
                  <a:schemeClr val="tx2"/>
                </a:solidFill>
              </a:rPr>
              <a:t>cortesía</a:t>
            </a:r>
            <a:r>
              <a:rPr lang="en-GB" sz="1600" dirty="0">
                <a:solidFill>
                  <a:schemeClr val="tx2"/>
                </a:solidFill>
              </a:rPr>
              <a:t>: Canberra</a:t>
            </a:r>
          </a:p>
        </p:txBody>
      </p:sp>
      <p:sp>
        <p:nvSpPr>
          <p:cNvPr id="11" name="Título 10"/>
          <p:cNvSpPr>
            <a:spLocks noGrp="1"/>
          </p:cNvSpPr>
          <p:nvPr>
            <p:ph type="title"/>
          </p:nvPr>
        </p:nvSpPr>
        <p:spPr/>
        <p:txBody>
          <a:bodyPr/>
          <a:lstStyle/>
          <a:p>
            <a:r>
              <a:rPr lang="es-ES_tradnl" sz="2800" dirty="0"/>
              <a:t>Detectores </a:t>
            </a:r>
            <a:r>
              <a:rPr lang="es-ES_tradnl" sz="2800" dirty="0" err="1"/>
              <a:t>HPGe</a:t>
            </a:r>
            <a:r>
              <a:rPr lang="es-ES_tradnl" sz="2800" dirty="0"/>
              <a:t> y sus curvas de eficiencia</a:t>
            </a:r>
          </a:p>
        </p:txBody>
      </p:sp>
    </p:spTree>
    <p:extLst>
      <p:ext uri="{BB962C8B-B14F-4D97-AF65-F5344CB8AC3E}">
        <p14:creationId xmlns:p14="http://schemas.microsoft.com/office/powerpoint/2010/main" val="1562737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¿Por qué espectrometría?</a:t>
            </a:r>
          </a:p>
        </p:txBody>
      </p:sp>
      <p:sp>
        <p:nvSpPr>
          <p:cNvPr id="3" name="Content Placeholder 2"/>
          <p:cNvSpPr>
            <a:spLocks noGrp="1"/>
          </p:cNvSpPr>
          <p:nvPr>
            <p:ph idx="1"/>
          </p:nvPr>
        </p:nvSpPr>
        <p:spPr>
          <a:xfrm>
            <a:off x="323529" y="1412776"/>
            <a:ext cx="8568952" cy="4752528"/>
          </a:xfrm>
        </p:spPr>
        <p:txBody>
          <a:bodyPr/>
          <a:lstStyle/>
          <a:p>
            <a:pPr algn="just"/>
            <a:r>
              <a:rPr lang="es-ES_tradnl" sz="2400" dirty="0"/>
              <a:t>La determinación de la actividad alfa y beta total y la medición de la tasa de dosis no identificarán los </a:t>
            </a:r>
            <a:r>
              <a:rPr lang="es-ES_tradnl" sz="2400" dirty="0" err="1"/>
              <a:t>radionucleidos</a:t>
            </a:r>
            <a:r>
              <a:rPr lang="es-ES_tradnl" sz="2400" dirty="0"/>
              <a:t>.</a:t>
            </a:r>
          </a:p>
          <a:p>
            <a:pPr algn="just"/>
            <a:endParaRPr lang="es-ES_tradnl" sz="2400" dirty="0"/>
          </a:p>
          <a:p>
            <a:pPr algn="just"/>
            <a:r>
              <a:rPr lang="es-ES_tradnl" sz="2400" dirty="0"/>
              <a:t>Las determinaciones cualitativa y cuantitativa de </a:t>
            </a:r>
            <a:r>
              <a:rPr lang="es-ES_tradnl" sz="2400" dirty="0" err="1"/>
              <a:t>radionucleidos</a:t>
            </a:r>
            <a:r>
              <a:rPr lang="es-ES_tradnl" sz="2400" dirty="0"/>
              <a:t> presentes en el lugar de trabajo a veces son necesarias para decidir sobre las medidas de protección adecuadas.</a:t>
            </a:r>
          </a:p>
          <a:p>
            <a:pPr algn="just"/>
            <a:endParaRPr lang="es-ES_tradnl" sz="2400" dirty="0"/>
          </a:p>
          <a:p>
            <a:pPr algn="just"/>
            <a:r>
              <a:rPr lang="es-ES_tradnl" sz="2400" dirty="0"/>
              <a:t>La radiación natural puede identificarse y eliminarse por medio de la discriminación energética.</a:t>
            </a:r>
          </a:p>
          <a:p>
            <a:pPr algn="just"/>
            <a:endParaRPr lang="es-ES_tradnl" sz="2400" dirty="0"/>
          </a:p>
          <a:p>
            <a:pPr algn="just"/>
            <a:endParaRPr lang="en-GB" sz="2400" dirty="0"/>
          </a:p>
          <a:p>
            <a:pPr marL="0" indent="0" algn="just">
              <a:buNone/>
            </a:pPr>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3</a:t>
            </a:fld>
            <a:endParaRPr lang="en-US"/>
          </a:p>
        </p:txBody>
      </p:sp>
    </p:spTree>
    <p:extLst>
      <p:ext uri="{BB962C8B-B14F-4D97-AF65-F5344CB8AC3E}">
        <p14:creationId xmlns:p14="http://schemas.microsoft.com/office/powerpoint/2010/main" val="3328521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609600" y="1981200"/>
            <a:ext cx="274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pPr>
              <a:buFontTx/>
              <a:buNone/>
            </a:pPr>
            <a:endParaRPr lang="sv-SE" altLang="en-US" sz="2000"/>
          </a:p>
        </p:txBody>
      </p:sp>
      <p:sp>
        <p:nvSpPr>
          <p:cNvPr id="6" name="Title 5"/>
          <p:cNvSpPr>
            <a:spLocks noGrp="1"/>
          </p:cNvSpPr>
          <p:nvPr>
            <p:ph type="title"/>
          </p:nvPr>
        </p:nvSpPr>
        <p:spPr/>
        <p:txBody>
          <a:bodyPr/>
          <a:lstStyle/>
          <a:p>
            <a:r>
              <a:rPr lang="es-ES_tradnl" sz="2800" dirty="0"/>
              <a:t>Resolución de energía</a:t>
            </a:r>
            <a:endParaRPr lang="en-GB"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30</a:t>
            </a:fld>
            <a:endParaRPr lang="en-US"/>
          </a:p>
        </p:txBody>
      </p:sp>
      <p:sp>
        <p:nvSpPr>
          <p:cNvPr id="3" name="TextBox 2"/>
          <p:cNvSpPr txBox="1"/>
          <p:nvPr/>
        </p:nvSpPr>
        <p:spPr>
          <a:xfrm>
            <a:off x="1907704" y="5628125"/>
            <a:ext cx="5832648" cy="307777"/>
          </a:xfrm>
          <a:prstGeom prst="rect">
            <a:avLst/>
          </a:prstGeom>
          <a:noFill/>
        </p:spPr>
        <p:txBody>
          <a:bodyPr wrap="square" rtlCol="0">
            <a:spAutoFit/>
          </a:bodyPr>
          <a:lstStyle/>
          <a:p>
            <a:r>
              <a:rPr lang="en-GB" sz="1400" dirty="0">
                <a:solidFill>
                  <a:schemeClr val="tx2"/>
                </a:solidFill>
              </a:rPr>
              <a:t>Comparison of a multi - peak spectrum NaI(TI) versus HPGe Versus LaBr</a:t>
            </a:r>
            <a:r>
              <a:rPr lang="en-GB" sz="1400" baseline="-25000" dirty="0">
                <a:solidFill>
                  <a:schemeClr val="tx2"/>
                </a:solidFill>
              </a:rPr>
              <a:t>3</a:t>
            </a:r>
            <a:r>
              <a:rPr lang="en-GB" sz="1400" dirty="0">
                <a:solidFill>
                  <a:schemeClr val="tx2"/>
                </a:solidFill>
              </a:rPr>
              <a:t>:Ce</a:t>
            </a:r>
            <a:endParaRPr lang="en-GB"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27750"/>
            <a:ext cx="8618165" cy="48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637050"/>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4638" y="1524000"/>
            <a:ext cx="8761858" cy="4572000"/>
          </a:xfrm>
        </p:spPr>
        <p:txBody>
          <a:bodyPr/>
          <a:lstStyle/>
          <a:p>
            <a:endParaRPr lang="en-GB" dirty="0"/>
          </a:p>
          <a:p>
            <a:endParaRPr lang="en-GB" dirty="0"/>
          </a:p>
          <a:p>
            <a:pPr algn="ctr"/>
            <a:endParaRPr lang="en-GB" sz="3000" dirty="0"/>
          </a:p>
          <a:p>
            <a:pPr marL="0" indent="0" algn="ctr">
              <a:buNone/>
            </a:pPr>
            <a:r>
              <a:rPr lang="es-ES_tradnl" sz="2800" dirty="0"/>
              <a:t>Aplicaciones de la espectrometría gamma</a:t>
            </a:r>
            <a:endParaRPr lang="en-GB" sz="3000" b="1"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31</a:t>
            </a:fld>
            <a:endParaRPr lang="en-US"/>
          </a:p>
        </p:txBody>
      </p:sp>
    </p:spTree>
    <p:extLst>
      <p:ext uri="{BB962C8B-B14F-4D97-AF65-F5344CB8AC3E}">
        <p14:creationId xmlns:p14="http://schemas.microsoft.com/office/powerpoint/2010/main" val="16980177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pPr eaLnBrk="1" hangingPunct="1"/>
            <a:endParaRPr lang="en-US" altLang="en-US">
              <a:solidFill>
                <a:schemeClr val="hlink"/>
              </a:solidFill>
            </a:endParaRPr>
          </a:p>
        </p:txBody>
      </p:sp>
      <p:sp>
        <p:nvSpPr>
          <p:cNvPr id="15363"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pPr eaLnBrk="1" hangingPunct="1"/>
            <a:endParaRPr lang="en-US" altLang="en-US">
              <a:solidFill>
                <a:schemeClr val="hlink"/>
              </a:solidFill>
            </a:endParaRPr>
          </a:p>
        </p:txBody>
      </p:sp>
      <p:sp>
        <p:nvSpPr>
          <p:cNvPr id="4" name="Title 3"/>
          <p:cNvSpPr>
            <a:spLocks noGrp="1"/>
          </p:cNvSpPr>
          <p:nvPr>
            <p:ph type="title"/>
          </p:nvPr>
        </p:nvSpPr>
        <p:spPr/>
        <p:txBody>
          <a:bodyPr/>
          <a:lstStyle/>
          <a:p>
            <a:r>
              <a:rPr lang="es-ES_tradnl" sz="2800" dirty="0"/>
              <a:t>Sistemas de espectrometría </a:t>
            </a:r>
            <a:r>
              <a:rPr lang="es-ES_tradnl" sz="2800" dirty="0" err="1"/>
              <a:t>HPGe</a:t>
            </a:r>
            <a:endParaRPr lang="en-GB" sz="2800" dirty="0"/>
          </a:p>
        </p:txBody>
      </p:sp>
      <p:grpSp>
        <p:nvGrpSpPr>
          <p:cNvPr id="7" name="Group 5"/>
          <p:cNvGrpSpPr>
            <a:grpSpLocks/>
          </p:cNvGrpSpPr>
          <p:nvPr/>
        </p:nvGrpSpPr>
        <p:grpSpPr bwMode="auto">
          <a:xfrm>
            <a:off x="395536" y="1340768"/>
            <a:ext cx="8280920" cy="4752528"/>
            <a:chOff x="1509" y="8274"/>
            <a:chExt cx="8880" cy="3774"/>
          </a:xfrm>
        </p:grpSpPr>
        <p:pic>
          <p:nvPicPr>
            <p:cNvPr id="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9" y="8274"/>
              <a:ext cx="3840" cy="3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69" y="8280"/>
              <a:ext cx="4920" cy="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Slide Number Placeholder 1"/>
          <p:cNvSpPr>
            <a:spLocks noGrp="1"/>
          </p:cNvSpPr>
          <p:nvPr>
            <p:ph type="sldNum" sz="quarter" idx="12"/>
          </p:nvPr>
        </p:nvSpPr>
        <p:spPr/>
        <p:txBody>
          <a:bodyPr/>
          <a:lstStyle/>
          <a:p>
            <a:fld id="{64E0F0D9-1BD1-4BB2-9AEF-C45FC83CEFD4}" type="slidenum">
              <a:rPr lang="en-US" smtClean="0"/>
              <a:pPr/>
              <a:t>32</a:t>
            </a:fld>
            <a:endParaRPr lang="en-US"/>
          </a:p>
        </p:txBody>
      </p:sp>
    </p:spTree>
    <p:extLst>
      <p:ext uri="{BB962C8B-B14F-4D97-AF65-F5344CB8AC3E}">
        <p14:creationId xmlns:p14="http://schemas.microsoft.com/office/powerpoint/2010/main" val="1599656485"/>
      </p:ext>
    </p:extLst>
  </p:cSld>
  <p:clrMapOvr>
    <a:masterClrMapping/>
  </p:clrMapOvr>
  <p:transition>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pPr eaLnBrk="1" hangingPunct="1"/>
            <a:endParaRPr lang="en-US" altLang="en-US">
              <a:solidFill>
                <a:schemeClr val="hlink"/>
              </a:solidFill>
            </a:endParaRPr>
          </a:p>
        </p:txBody>
      </p:sp>
      <p:sp>
        <p:nvSpPr>
          <p:cNvPr id="15363"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6pPr>
            <a:lvl7pPr marL="29718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7pPr>
            <a:lvl8pPr marL="34290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8pPr>
            <a:lvl9pPr marL="3886200" indent="-228600" algn="ctr" eaLnBrk="0" fontAlgn="base" hangingPunct="0">
              <a:spcBef>
                <a:spcPct val="0"/>
              </a:spcBef>
              <a:spcAft>
                <a:spcPct val="0"/>
              </a:spcAft>
              <a:buClr>
                <a:srgbClr val="104160"/>
              </a:buClr>
              <a:buSzPct val="90000"/>
              <a:buFont typeface="Monotype Sorts" pitchFamily="2" charset="2"/>
              <a:defRPr sz="2400" b="1">
                <a:solidFill>
                  <a:schemeClr val="tx1"/>
                </a:solidFill>
                <a:latin typeface="Arial" charset="0"/>
              </a:defRPr>
            </a:lvl9pPr>
          </a:lstStyle>
          <a:p>
            <a:pPr eaLnBrk="1" hangingPunct="1"/>
            <a:endParaRPr lang="en-US" altLang="en-US">
              <a:solidFill>
                <a:schemeClr val="hlink"/>
              </a:solidFill>
            </a:endParaRPr>
          </a:p>
        </p:txBody>
      </p:sp>
      <p:pic>
        <p:nvPicPr>
          <p:cNvPr id="15364"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765354"/>
            <a:ext cx="3352800" cy="290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a:xfrm>
            <a:off x="395535" y="116632"/>
            <a:ext cx="8247587" cy="762000"/>
          </a:xfrm>
        </p:spPr>
        <p:txBody>
          <a:bodyPr/>
          <a:lstStyle/>
          <a:p>
            <a:r>
              <a:rPr lang="es-ES_tradnl" sz="2800" dirty="0"/>
              <a:t>Sistema portátil </a:t>
            </a:r>
            <a:r>
              <a:rPr lang="es-ES_tradnl" sz="2800" dirty="0" err="1"/>
              <a:t>HPGe</a:t>
            </a:r>
            <a:endParaRPr lang="en-GB" sz="2800" dirty="0"/>
          </a:p>
        </p:txBody>
      </p:sp>
      <p:sp>
        <p:nvSpPr>
          <p:cNvPr id="2" name="Téglalap 1"/>
          <p:cNvSpPr/>
          <p:nvPr/>
        </p:nvSpPr>
        <p:spPr>
          <a:xfrm>
            <a:off x="4067944" y="2354104"/>
            <a:ext cx="4320480" cy="1938992"/>
          </a:xfrm>
          <a:prstGeom prst="rect">
            <a:avLst/>
          </a:prstGeom>
        </p:spPr>
        <p:txBody>
          <a:bodyPr wrap="square">
            <a:spAutoFit/>
          </a:bodyPr>
          <a:lstStyle/>
          <a:p>
            <a:pPr algn="just"/>
            <a:r>
              <a:rPr lang="es-ES_tradnl" dirty="0">
                <a:solidFill>
                  <a:schemeClr val="tx2"/>
                </a:solidFill>
                <a:latin typeface="+mn-lt"/>
              </a:rPr>
              <a:t>Se utiliza principalmente para análisis cualitativo; es decir, la identificación de la contaminación y de los </a:t>
            </a:r>
            <a:r>
              <a:rPr lang="es-ES_tradnl" dirty="0" err="1">
                <a:solidFill>
                  <a:schemeClr val="tx2"/>
                </a:solidFill>
                <a:latin typeface="+mn-lt"/>
              </a:rPr>
              <a:t>radionucleidos</a:t>
            </a:r>
            <a:r>
              <a:rPr lang="es-ES_tradnl" dirty="0">
                <a:solidFill>
                  <a:schemeClr val="tx2"/>
                </a:solidFill>
                <a:latin typeface="+mn-lt"/>
              </a:rPr>
              <a:t>.</a:t>
            </a:r>
            <a:endParaRPr lang="hu-HU" dirty="0">
              <a:solidFill>
                <a:schemeClr val="tx2"/>
              </a:solidFill>
              <a:latin typeface="+mn-lt"/>
            </a:endParaRPr>
          </a:p>
        </p:txBody>
      </p:sp>
      <p:sp>
        <p:nvSpPr>
          <p:cNvPr id="3" name="Slide Number Placeholder 2"/>
          <p:cNvSpPr>
            <a:spLocks noGrp="1"/>
          </p:cNvSpPr>
          <p:nvPr>
            <p:ph type="sldNum" sz="quarter" idx="12"/>
          </p:nvPr>
        </p:nvSpPr>
        <p:spPr/>
        <p:txBody>
          <a:bodyPr/>
          <a:lstStyle/>
          <a:p>
            <a:fld id="{64E0F0D9-1BD1-4BB2-9AEF-C45FC83CEFD4}" type="slidenum">
              <a:rPr lang="en-US" smtClean="0"/>
              <a:pPr/>
              <a:t>33</a:t>
            </a:fld>
            <a:endParaRPr lang="en-US"/>
          </a:p>
        </p:txBody>
      </p:sp>
      <p:sp>
        <p:nvSpPr>
          <p:cNvPr id="6" name="TextBox 5"/>
          <p:cNvSpPr txBox="1"/>
          <p:nvPr/>
        </p:nvSpPr>
        <p:spPr>
          <a:xfrm>
            <a:off x="449619" y="4689827"/>
            <a:ext cx="3280792" cy="1323439"/>
          </a:xfrm>
          <a:prstGeom prst="rect">
            <a:avLst/>
          </a:prstGeom>
          <a:noFill/>
        </p:spPr>
        <p:txBody>
          <a:bodyPr wrap="square" rtlCol="0">
            <a:spAutoFit/>
          </a:bodyPr>
          <a:lstStyle/>
          <a:p>
            <a:r>
              <a:rPr lang="es-ES_tradnl" altLang="en-US" sz="1400" dirty="0">
                <a:solidFill>
                  <a:schemeClr val="tx2"/>
                </a:solidFill>
              </a:rPr>
              <a:t>Un ejemplo de un sistema portátil con un sistema de enfriamiento eléctrico</a:t>
            </a:r>
            <a:r>
              <a:rPr lang="en-GB" altLang="en-US" sz="1400" dirty="0">
                <a:solidFill>
                  <a:schemeClr val="tx2"/>
                </a:solidFill>
              </a:rPr>
              <a:t>. </a:t>
            </a:r>
            <a:r>
              <a:rPr lang="es-ES_tradnl" altLang="en-US" sz="1400" dirty="0">
                <a:solidFill>
                  <a:schemeClr val="tx2"/>
                </a:solidFill>
              </a:rPr>
              <a:t>C</a:t>
            </a:r>
            <a:r>
              <a:rPr lang="es-ES_tradnl" sz="1400" dirty="0">
                <a:solidFill>
                  <a:schemeClr val="tx2"/>
                </a:solidFill>
              </a:rPr>
              <a:t>ortesía</a:t>
            </a:r>
            <a:r>
              <a:rPr lang="en-GB" sz="1400" dirty="0">
                <a:solidFill>
                  <a:schemeClr val="tx2"/>
                </a:solidFill>
              </a:rPr>
              <a:t>: ORTEC</a:t>
            </a:r>
          </a:p>
          <a:p>
            <a:endParaRPr lang="en-GB" altLang="en-US" sz="1400" dirty="0">
              <a:solidFill>
                <a:schemeClr val="tx2"/>
              </a:solidFill>
            </a:endParaRPr>
          </a:p>
          <a:p>
            <a:endParaRPr lang="en-GB" dirty="0"/>
          </a:p>
        </p:txBody>
      </p:sp>
    </p:spTree>
    <p:extLst>
      <p:ext uri="{BB962C8B-B14F-4D97-AF65-F5344CB8AC3E}">
        <p14:creationId xmlns:p14="http://schemas.microsoft.com/office/powerpoint/2010/main" val="1072992139"/>
      </p:ext>
    </p:extLst>
  </p:cSld>
  <p:clrMapOvr>
    <a:masterClrMapping/>
  </p:clrMapOvr>
  <p:transition>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Identificación de </a:t>
            </a:r>
            <a:r>
              <a:rPr lang="es-ES_tradnl" sz="2800" dirty="0" err="1"/>
              <a:t>radionucleidos</a:t>
            </a:r>
            <a:r>
              <a:rPr lang="es-ES_tradnl" sz="2800" dirty="0"/>
              <a:t> desconocidos</a:t>
            </a:r>
            <a:endParaRPr lang="en-GB" sz="2800" dirty="0"/>
          </a:p>
        </p:txBody>
      </p:sp>
      <p:pic>
        <p:nvPicPr>
          <p:cNvPr id="4098"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619672" y="1700808"/>
            <a:ext cx="5838825" cy="3448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8F25D2BF-40DD-4153-8CA3-FA72C0D116DE}" type="slidenum">
              <a:rPr lang="en-US" smtClean="0"/>
              <a:pPr/>
              <a:t>34</a:t>
            </a:fld>
            <a:endParaRPr lang="en-US"/>
          </a:p>
        </p:txBody>
      </p:sp>
    </p:spTree>
    <p:extLst>
      <p:ext uri="{BB962C8B-B14F-4D97-AF65-F5344CB8AC3E}">
        <p14:creationId xmlns:p14="http://schemas.microsoft.com/office/powerpoint/2010/main" val="24955028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8" descr="afdfbc3ebe">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1298269"/>
            <a:ext cx="2640013" cy="225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s-ES_tradnl" sz="2800" dirty="0"/>
              <a:t>Sistemas de espectrometría gamma portátiles</a:t>
            </a:r>
            <a:endParaRPr lang="en-GB" sz="2800" dirty="0"/>
          </a:p>
        </p:txBody>
      </p:sp>
      <p:sp>
        <p:nvSpPr>
          <p:cNvPr id="3" name="Szövegdoboz 2"/>
          <p:cNvSpPr txBox="1"/>
          <p:nvPr/>
        </p:nvSpPr>
        <p:spPr>
          <a:xfrm>
            <a:off x="110787" y="4077072"/>
            <a:ext cx="8349645" cy="1938992"/>
          </a:xfrm>
          <a:prstGeom prst="rect">
            <a:avLst/>
          </a:prstGeom>
          <a:noFill/>
        </p:spPr>
        <p:txBody>
          <a:bodyPr wrap="square" rtlCol="0">
            <a:spAutoFit/>
          </a:bodyPr>
          <a:lstStyle/>
          <a:p>
            <a:pPr marL="457200" indent="-457200" algn="just">
              <a:buFont typeface="Arial" panose="020B0604020202020204" pitchFamily="34" charset="0"/>
              <a:buChar char="•"/>
            </a:pPr>
            <a:r>
              <a:rPr lang="es-ES_tradnl" sz="2000" dirty="0">
                <a:solidFill>
                  <a:schemeClr val="tx2"/>
                </a:solidFill>
                <a:latin typeface="+mj-lt"/>
                <a:ea typeface="+mj-ea"/>
                <a:cs typeface="+mj-cs"/>
              </a:rPr>
              <a:t>Se utiliza principalmente para análisis cualitativo, es decir, para identificar </a:t>
            </a:r>
            <a:r>
              <a:rPr lang="es-ES_tradnl" sz="2000" dirty="0" err="1">
                <a:solidFill>
                  <a:schemeClr val="tx2"/>
                </a:solidFill>
                <a:latin typeface="+mj-lt"/>
                <a:ea typeface="+mj-ea"/>
                <a:cs typeface="+mj-cs"/>
              </a:rPr>
              <a:t>radionucleidos</a:t>
            </a:r>
            <a:r>
              <a:rPr lang="es-ES_tradnl" sz="2000" dirty="0">
                <a:solidFill>
                  <a:schemeClr val="tx2"/>
                </a:solidFill>
                <a:latin typeface="+mj-lt"/>
                <a:ea typeface="+mj-ea"/>
                <a:cs typeface="+mj-cs"/>
              </a:rPr>
              <a:t>.</a:t>
            </a:r>
          </a:p>
          <a:p>
            <a:pPr marL="457200" indent="-457200" algn="just">
              <a:buFont typeface="Arial" panose="020B0604020202020204" pitchFamily="34" charset="0"/>
              <a:buChar char="•"/>
            </a:pPr>
            <a:endParaRPr lang="es-ES_tradnl" sz="2000" dirty="0">
              <a:solidFill>
                <a:schemeClr val="tx2"/>
              </a:solidFill>
              <a:latin typeface="+mj-lt"/>
              <a:ea typeface="+mj-ea"/>
              <a:cs typeface="+mj-cs"/>
            </a:endParaRPr>
          </a:p>
          <a:p>
            <a:pPr marL="457200" indent="-457200" algn="just">
              <a:buFont typeface="Arial" panose="020B0604020202020204" pitchFamily="34" charset="0"/>
              <a:buChar char="•"/>
            </a:pPr>
            <a:r>
              <a:rPr lang="es-ES_tradnl" sz="2000" dirty="0">
                <a:solidFill>
                  <a:schemeClr val="tx2"/>
                </a:solidFill>
                <a:latin typeface="+mj-lt"/>
                <a:ea typeface="+mj-ea"/>
                <a:cs typeface="+mj-cs"/>
              </a:rPr>
              <a:t>Debido a la baja resolución de energía, son adecuados para identificar varios </a:t>
            </a:r>
            <a:r>
              <a:rPr lang="es-ES_tradnl" sz="2000" dirty="0" err="1">
                <a:solidFill>
                  <a:schemeClr val="tx2"/>
                </a:solidFill>
                <a:latin typeface="+mj-lt"/>
                <a:ea typeface="+mj-ea"/>
                <a:cs typeface="+mj-cs"/>
              </a:rPr>
              <a:t>radionucleidos</a:t>
            </a:r>
            <a:r>
              <a:rPr lang="es-ES_tradnl" sz="2000" dirty="0">
                <a:solidFill>
                  <a:schemeClr val="tx2"/>
                </a:solidFill>
                <a:latin typeface="+mj-lt"/>
                <a:ea typeface="+mj-ea"/>
                <a:cs typeface="+mj-cs"/>
              </a:rPr>
              <a:t> a la vez con energías distintas.</a:t>
            </a:r>
          </a:p>
          <a:p>
            <a:pPr marL="457200" indent="-457200" algn="just">
              <a:buFont typeface="Arial" panose="020B0604020202020204" pitchFamily="34" charset="0"/>
              <a:buChar char="•"/>
            </a:pPr>
            <a:endParaRPr lang="es-ES_tradnl" sz="2000" dirty="0">
              <a:solidFill>
                <a:schemeClr val="tx2"/>
              </a:solidFill>
              <a:latin typeface="+mj-lt"/>
              <a:ea typeface="+mj-ea"/>
              <a:cs typeface="+mj-cs"/>
            </a:endParaRPr>
          </a:p>
        </p:txBody>
      </p:sp>
      <p:sp>
        <p:nvSpPr>
          <p:cNvPr id="4" name="Slide Number Placeholder 3"/>
          <p:cNvSpPr>
            <a:spLocks noGrp="1"/>
          </p:cNvSpPr>
          <p:nvPr>
            <p:ph type="sldNum" sz="quarter" idx="12"/>
          </p:nvPr>
        </p:nvSpPr>
        <p:spPr/>
        <p:txBody>
          <a:bodyPr/>
          <a:lstStyle/>
          <a:p>
            <a:fld id="{64E0F0D9-1BD1-4BB2-9AEF-C45FC83CEFD4}" type="slidenum">
              <a:rPr lang="en-US" smtClean="0"/>
              <a:pPr/>
              <a:t>35</a:t>
            </a:fld>
            <a:endParaRPr lang="en-US"/>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5816" y="1268760"/>
            <a:ext cx="2895600" cy="2324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6064" y="1268760"/>
            <a:ext cx="2813486"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284510" y="3558349"/>
            <a:ext cx="2286000" cy="276999"/>
          </a:xfrm>
          <a:prstGeom prst="rect">
            <a:avLst/>
          </a:prstGeom>
        </p:spPr>
        <p:txBody>
          <a:bodyPr>
            <a:spAutoFit/>
          </a:bodyPr>
          <a:lstStyle/>
          <a:p>
            <a:pPr lvl="0">
              <a:spcBef>
                <a:spcPct val="20000"/>
              </a:spcBef>
            </a:pPr>
            <a:r>
              <a:rPr lang="en-GB" sz="1200" b="1" kern="0" dirty="0" err="1">
                <a:solidFill>
                  <a:srgbClr val="003399"/>
                </a:solidFill>
                <a:latin typeface="Arial"/>
                <a:ea typeface="+mj-ea"/>
                <a:cs typeface="+mj-cs"/>
              </a:rPr>
              <a:t>Espectrómetro</a:t>
            </a:r>
            <a:r>
              <a:rPr lang="en-GB" sz="1200" b="1" kern="0" dirty="0">
                <a:solidFill>
                  <a:srgbClr val="003399"/>
                </a:solidFill>
                <a:latin typeface="Arial"/>
                <a:ea typeface="+mj-ea"/>
                <a:cs typeface="+mj-cs"/>
              </a:rPr>
              <a:t> con NaI(Tl)</a:t>
            </a:r>
          </a:p>
        </p:txBody>
      </p:sp>
      <p:sp>
        <p:nvSpPr>
          <p:cNvPr id="6" name="Rectangle 5"/>
          <p:cNvSpPr/>
          <p:nvPr/>
        </p:nvSpPr>
        <p:spPr>
          <a:xfrm>
            <a:off x="3472068" y="3602600"/>
            <a:ext cx="1757084" cy="338554"/>
          </a:xfrm>
          <a:prstGeom prst="rect">
            <a:avLst/>
          </a:prstGeom>
        </p:spPr>
        <p:txBody>
          <a:bodyPr wrap="none">
            <a:spAutoFit/>
          </a:bodyPr>
          <a:lstStyle/>
          <a:p>
            <a:r>
              <a:rPr lang="en-GB" sz="1600" b="1" dirty="0">
                <a:solidFill>
                  <a:schemeClr val="tx2"/>
                </a:solidFill>
              </a:rPr>
              <a:t>Detector CdZnTe</a:t>
            </a:r>
          </a:p>
        </p:txBody>
      </p:sp>
      <p:sp>
        <p:nvSpPr>
          <p:cNvPr id="10" name="Rectangle 9"/>
          <p:cNvSpPr/>
          <p:nvPr/>
        </p:nvSpPr>
        <p:spPr>
          <a:xfrm>
            <a:off x="6794415" y="3607707"/>
            <a:ext cx="1757084" cy="338554"/>
          </a:xfrm>
          <a:prstGeom prst="rect">
            <a:avLst/>
          </a:prstGeom>
        </p:spPr>
        <p:txBody>
          <a:bodyPr wrap="none">
            <a:spAutoFit/>
          </a:bodyPr>
          <a:lstStyle/>
          <a:p>
            <a:r>
              <a:rPr lang="en-GB" sz="1600" b="1" dirty="0">
                <a:solidFill>
                  <a:schemeClr val="tx2"/>
                </a:solidFill>
              </a:rPr>
              <a:t>Detector CdZnTe</a:t>
            </a:r>
          </a:p>
        </p:txBody>
      </p:sp>
    </p:spTree>
    <p:extLst>
      <p:ext uri="{BB962C8B-B14F-4D97-AF65-F5344CB8AC3E}">
        <p14:creationId xmlns:p14="http://schemas.microsoft.com/office/powerpoint/2010/main" val="2062327815"/>
      </p:ext>
    </p:extLst>
  </p:cSld>
  <p:clrMapOvr>
    <a:masterClrMapping/>
  </p:clrMapOvr>
  <p:transition>
    <p:randomBa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fld id="{40122FAA-958D-4FF6-BF9F-0C9279367AB9}" type="slidenum">
              <a:rPr lang="en-US" smtClean="0"/>
              <a:pPr/>
              <a:t>36</a:t>
            </a:fld>
            <a:endParaRPr lang="en-US"/>
          </a:p>
        </p:txBody>
      </p:sp>
      <p:sp>
        <p:nvSpPr>
          <p:cNvPr id="3" name="Title 1"/>
          <p:cNvSpPr txBox="1">
            <a:spLocks/>
          </p:cNvSpPr>
          <p:nvPr/>
        </p:nvSpPr>
        <p:spPr>
          <a:xfrm>
            <a:off x="282575" y="98425"/>
            <a:ext cx="8534400" cy="762000"/>
          </a:xfrm>
          <a:prstGeom prst="rect">
            <a:avLst/>
          </a:prstGeom>
        </p:spPr>
        <p:txBody>
          <a:bodyPr/>
          <a:lst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a:lstStyle>
          <a:p>
            <a:r>
              <a:rPr lang="es-ES_tradnl" sz="2800" kern="0" smtClean="0"/>
              <a:t>Sistemas de espectrometría gamma portátiles</a:t>
            </a:r>
            <a:endParaRPr lang="en-GB" sz="2800" kern="0" dirty="0"/>
          </a:p>
        </p:txBody>
      </p:sp>
      <p:pic>
        <p:nvPicPr>
          <p:cNvPr id="4" name="Image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1412776"/>
            <a:ext cx="3651870" cy="4869160"/>
          </a:xfrm>
          <a:prstGeom prst="rect">
            <a:avLst/>
          </a:prstGeom>
        </p:spPr>
      </p:pic>
    </p:spTree>
    <p:extLst>
      <p:ext uri="{BB962C8B-B14F-4D97-AF65-F5344CB8AC3E}">
        <p14:creationId xmlns:p14="http://schemas.microsoft.com/office/powerpoint/2010/main" val="20746347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8279"/>
          <a:stretch/>
        </p:blipFill>
        <p:spPr bwMode="auto">
          <a:xfrm>
            <a:off x="3347864" y="1405853"/>
            <a:ext cx="5316908" cy="230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7863" y="3735378"/>
            <a:ext cx="5326119" cy="2429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s-ES_tradnl" sz="2800" dirty="0"/>
              <a:t>Espectrometría gamma para monitoreo del aire</a:t>
            </a:r>
            <a:endParaRPr lang="en-GB" sz="28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3" y="1405853"/>
            <a:ext cx="3341581" cy="2303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64E0F0D9-1BD1-4BB2-9AEF-C45FC83CEFD4}" type="slidenum">
              <a:rPr lang="en-US" smtClean="0"/>
              <a:pPr/>
              <a:t>37</a:t>
            </a:fld>
            <a:endParaRPr lang="en-US"/>
          </a:p>
        </p:txBody>
      </p:sp>
      <p:sp>
        <p:nvSpPr>
          <p:cNvPr id="4" name="TextBox 3"/>
          <p:cNvSpPr txBox="1"/>
          <p:nvPr/>
        </p:nvSpPr>
        <p:spPr>
          <a:xfrm>
            <a:off x="3670858" y="6144714"/>
            <a:ext cx="4680127" cy="400110"/>
          </a:xfrm>
          <a:prstGeom prst="rect">
            <a:avLst/>
          </a:prstGeom>
          <a:noFill/>
        </p:spPr>
        <p:txBody>
          <a:bodyPr wrap="square" rtlCol="0">
            <a:spAutoFit/>
          </a:bodyPr>
          <a:lstStyle/>
          <a:p>
            <a:r>
              <a:rPr lang="es-ES_tradnl" sz="2000">
                <a:solidFill>
                  <a:schemeClr val="tx2"/>
                </a:solidFill>
              </a:rPr>
              <a:t>Espectro gamma típico del cartucho </a:t>
            </a:r>
            <a:endParaRPr lang="en-GB" sz="2000" dirty="0">
              <a:solidFill>
                <a:schemeClr val="tx2"/>
              </a:solidFill>
            </a:endParaRPr>
          </a:p>
        </p:txBody>
      </p:sp>
      <p:sp>
        <p:nvSpPr>
          <p:cNvPr id="5" name="TextBox 4"/>
          <p:cNvSpPr txBox="1"/>
          <p:nvPr/>
        </p:nvSpPr>
        <p:spPr>
          <a:xfrm>
            <a:off x="-16631" y="3735378"/>
            <a:ext cx="3347863" cy="400110"/>
          </a:xfrm>
          <a:prstGeom prst="rect">
            <a:avLst/>
          </a:prstGeom>
          <a:noFill/>
        </p:spPr>
        <p:txBody>
          <a:bodyPr wrap="square" rtlCol="0">
            <a:spAutoFit/>
          </a:bodyPr>
          <a:lstStyle/>
          <a:p>
            <a:r>
              <a:rPr lang="es-ES_tradnl" sz="2000" dirty="0">
                <a:solidFill>
                  <a:schemeClr val="tx2"/>
                </a:solidFill>
              </a:rPr>
              <a:t>Cartucho del filtro del yodo</a:t>
            </a:r>
            <a:endParaRPr lang="en-GB" sz="2000" dirty="0">
              <a:solidFill>
                <a:schemeClr val="tx2"/>
              </a:solidFill>
            </a:endParaRPr>
          </a:p>
        </p:txBody>
      </p:sp>
    </p:spTree>
    <p:extLst>
      <p:ext uri="{BB962C8B-B14F-4D97-AF65-F5344CB8AC3E}">
        <p14:creationId xmlns:p14="http://schemas.microsoft.com/office/powerpoint/2010/main" val="411924476"/>
      </p:ext>
    </p:extLst>
  </p:cSld>
  <p:clrMapOvr>
    <a:masterClrMapping/>
  </p:clrMapOvr>
  <p:transition>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2286000" y="2276872"/>
            <a:ext cx="4572000" cy="2062103"/>
          </a:xfrm>
          <a:prstGeom prst="rect">
            <a:avLst/>
          </a:prstGeom>
        </p:spPr>
        <p:txBody>
          <a:bodyPr>
            <a:spAutoFit/>
          </a:bodyPr>
          <a:lstStyle/>
          <a:p>
            <a:pPr algn="ctr"/>
            <a:r>
              <a:rPr lang="es-ES_tradnl" sz="3200" dirty="0">
                <a:solidFill>
                  <a:schemeClr val="tx2"/>
                </a:solidFill>
                <a:latin typeface="+mn-lt"/>
              </a:rPr>
              <a:t>Muchas gracias por vuestra atención y</a:t>
            </a:r>
            <a:r>
              <a:rPr lang="es-ES_tradnl" sz="3200" dirty="0" smtClean="0">
                <a:solidFill>
                  <a:schemeClr val="tx2"/>
                </a:solidFill>
                <a:latin typeface="+mn-lt"/>
              </a:rPr>
              <a:t>…</a:t>
            </a:r>
          </a:p>
          <a:p>
            <a:pPr algn="ctr"/>
            <a:endParaRPr lang="es-ES_tradnl" sz="3200" dirty="0">
              <a:solidFill>
                <a:schemeClr val="tx2"/>
              </a:solidFill>
              <a:latin typeface="+mn-lt"/>
            </a:endParaRPr>
          </a:p>
          <a:p>
            <a:pPr algn="ctr"/>
            <a:r>
              <a:rPr lang="es-ES_tradnl" sz="3200" dirty="0" smtClean="0">
                <a:solidFill>
                  <a:schemeClr val="tx2"/>
                </a:solidFill>
                <a:latin typeface="+mn-lt"/>
              </a:rPr>
              <a:t>SE </a:t>
            </a:r>
            <a:r>
              <a:rPr lang="es-ES_tradnl" sz="3200" dirty="0">
                <a:solidFill>
                  <a:schemeClr val="tx2"/>
                </a:solidFill>
                <a:latin typeface="+mn-lt"/>
              </a:rPr>
              <a:t>ABRE EL DEBATE</a:t>
            </a:r>
          </a:p>
        </p:txBody>
      </p:sp>
    </p:spTree>
    <p:extLst>
      <p:ext uri="{BB962C8B-B14F-4D97-AF65-F5344CB8AC3E}">
        <p14:creationId xmlns:p14="http://schemas.microsoft.com/office/powerpoint/2010/main" val="3961420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Ejemplos de aplicación de espectrometría</a:t>
            </a:r>
            <a:endParaRPr lang="en-GB" sz="2800" dirty="0"/>
          </a:p>
        </p:txBody>
      </p:sp>
      <p:sp>
        <p:nvSpPr>
          <p:cNvPr id="3" name="Content Placeholder 2"/>
          <p:cNvSpPr>
            <a:spLocks noGrp="1"/>
          </p:cNvSpPr>
          <p:nvPr>
            <p:ph idx="1"/>
          </p:nvPr>
        </p:nvSpPr>
        <p:spPr>
          <a:xfrm>
            <a:off x="323528" y="1628800"/>
            <a:ext cx="8712968" cy="3024336"/>
          </a:xfrm>
        </p:spPr>
        <p:txBody>
          <a:bodyPr/>
          <a:lstStyle/>
          <a:p>
            <a:pPr algn="just"/>
            <a:endParaRPr lang="en-GB" sz="2400" dirty="0"/>
          </a:p>
          <a:p>
            <a:pPr algn="just"/>
            <a:r>
              <a:rPr lang="es-ES_tradnl" sz="2400" dirty="0"/>
              <a:t>Se puede hacer espectrometría directamente en el lugar de trabajo.</a:t>
            </a:r>
          </a:p>
          <a:p>
            <a:pPr algn="just"/>
            <a:endParaRPr lang="es-ES_tradnl" sz="2400" dirty="0"/>
          </a:p>
          <a:p>
            <a:pPr algn="just"/>
            <a:r>
              <a:rPr lang="es-ES_tradnl" sz="2400" dirty="0"/>
              <a:t>Muestras del lugar de trabajo (p. ej., papeles filtrantes y muestras de aire/gas) se pueden analizar en el laboratorio mediante espectrometría.</a:t>
            </a:r>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4</a:t>
            </a:fld>
            <a:endParaRPr lang="en-US"/>
          </a:p>
        </p:txBody>
      </p:sp>
    </p:spTree>
    <p:extLst>
      <p:ext uri="{BB962C8B-B14F-4D97-AF65-F5344CB8AC3E}">
        <p14:creationId xmlns:p14="http://schemas.microsoft.com/office/powerpoint/2010/main" val="2677790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82575" y="98425"/>
            <a:ext cx="8534400" cy="762000"/>
          </a:xfrm>
        </p:spPr>
        <p:txBody>
          <a:bodyPr/>
          <a:lstStyle/>
          <a:p>
            <a:r>
              <a:rPr lang="es-ES_tradnl" sz="2800" dirty="0"/>
              <a:t>Introducción a la espectrometría gamma y alfa</a:t>
            </a:r>
            <a:endParaRPr lang="en-GB" sz="2800" dirty="0"/>
          </a:p>
        </p:txBody>
      </p:sp>
      <p:sp>
        <p:nvSpPr>
          <p:cNvPr id="4" name="Content Placeholder 3"/>
          <p:cNvSpPr>
            <a:spLocks noGrp="1"/>
          </p:cNvSpPr>
          <p:nvPr>
            <p:ph idx="1"/>
          </p:nvPr>
        </p:nvSpPr>
        <p:spPr>
          <a:xfrm>
            <a:off x="179512" y="1268760"/>
            <a:ext cx="8761858" cy="4896544"/>
          </a:xfrm>
        </p:spPr>
        <p:txBody>
          <a:bodyPr/>
          <a:lstStyle/>
          <a:p>
            <a:pPr algn="just"/>
            <a:r>
              <a:rPr lang="es-ES_tradnl" sz="2400" dirty="0" err="1"/>
              <a:t>Radionucleidos</a:t>
            </a:r>
            <a:r>
              <a:rPr lang="es-ES_tradnl" sz="2400" dirty="0"/>
              <a:t> emiten partículas alfa y radiación gamma con energías características.</a:t>
            </a:r>
          </a:p>
          <a:p>
            <a:pPr algn="just"/>
            <a:endParaRPr lang="es-ES_tradnl" sz="2400" dirty="0"/>
          </a:p>
          <a:p>
            <a:pPr algn="just"/>
            <a:r>
              <a:rPr lang="es-ES_tradnl" sz="2400" dirty="0"/>
              <a:t>Detectores de estado sólido (por ejemplo, NaI(Tl), </a:t>
            </a:r>
            <a:r>
              <a:rPr lang="es-ES_tradnl" sz="2400" dirty="0" err="1"/>
              <a:t>HPGe</a:t>
            </a:r>
            <a:r>
              <a:rPr lang="es-ES_tradnl" sz="2400" dirty="0"/>
              <a:t>, PIPS, SiO</a:t>
            </a:r>
            <a:r>
              <a:rPr lang="es-ES_tradnl" sz="2400" baseline="-25000" dirty="0"/>
              <a:t>2</a:t>
            </a:r>
            <a:r>
              <a:rPr lang="es-ES_tradnl" sz="2400" dirty="0"/>
              <a:t>) crean pulsos electrónicos con amplitudes proporcionales a la energía de la radiación incidente.</a:t>
            </a:r>
          </a:p>
          <a:p>
            <a:pPr algn="just"/>
            <a:endParaRPr lang="es-ES_tradnl" sz="2400" dirty="0"/>
          </a:p>
          <a:p>
            <a:pPr algn="just"/>
            <a:r>
              <a:rPr lang="es-ES_tradnl" sz="2400" dirty="0"/>
              <a:t>El sistema electrónico organiza los impulsos por amplitud y los cuenta.</a:t>
            </a:r>
          </a:p>
          <a:p>
            <a:pPr algn="just"/>
            <a:endParaRPr lang="es-ES_tradnl" sz="2400" dirty="0"/>
          </a:p>
          <a:p>
            <a:pPr algn="just"/>
            <a:r>
              <a:rPr lang="es-ES_tradnl" sz="2400" dirty="0"/>
              <a:t>El gráfico de la tasa de conteo en función de la energía se denomina "espectro".</a:t>
            </a:r>
          </a:p>
          <a:p>
            <a:pPr algn="just"/>
            <a:r>
              <a:rPr lang="en-GB" sz="2400" dirty="0"/>
              <a:t> </a:t>
            </a:r>
          </a:p>
          <a:p>
            <a:pPr marL="0" indent="0" algn="just">
              <a:buNone/>
            </a:pPr>
            <a:endParaRPr lang="en-GB" sz="2800"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5</a:t>
            </a:fld>
            <a:endParaRPr lang="en-US"/>
          </a:p>
        </p:txBody>
      </p:sp>
    </p:spTree>
    <p:extLst>
      <p:ext uri="{BB962C8B-B14F-4D97-AF65-F5344CB8AC3E}">
        <p14:creationId xmlns:p14="http://schemas.microsoft.com/office/powerpoint/2010/main" val="2394456032"/>
      </p:ext>
    </p:extLst>
  </p:cSld>
  <p:clrMapOvr>
    <a:masterClrMapping/>
  </p:clrMapOvr>
  <p:transition>
    <p:randomBa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574" y="98425"/>
            <a:ext cx="8861426" cy="762000"/>
          </a:xfrm>
        </p:spPr>
        <p:txBody>
          <a:bodyPr/>
          <a:lstStyle/>
          <a:p>
            <a:r>
              <a:rPr lang="es-ES_tradnl" sz="2800" dirty="0"/>
              <a:t>Introducción a la espectrometría gamma y alfa</a:t>
            </a:r>
            <a:endParaRPr lang="en-GB" sz="2800" dirty="0"/>
          </a:p>
        </p:txBody>
      </p:sp>
      <p:sp>
        <p:nvSpPr>
          <p:cNvPr id="3" name="Content Placeholder 2"/>
          <p:cNvSpPr>
            <a:spLocks noGrp="1"/>
          </p:cNvSpPr>
          <p:nvPr>
            <p:ph idx="1"/>
          </p:nvPr>
        </p:nvSpPr>
        <p:spPr>
          <a:xfrm>
            <a:off x="179512" y="1196752"/>
            <a:ext cx="8593137" cy="4572000"/>
          </a:xfrm>
        </p:spPr>
        <p:txBody>
          <a:bodyPr/>
          <a:lstStyle/>
          <a:p>
            <a:pPr marL="0" indent="0" algn="just">
              <a:buNone/>
            </a:pPr>
            <a:endParaRPr lang="en-GB" sz="2400" dirty="0"/>
          </a:p>
          <a:p>
            <a:pPr algn="just"/>
            <a:r>
              <a:rPr lang="es-ES_tradnl" sz="2400" dirty="0"/>
              <a:t>Espectros de emisores alfa y gamma ayudan a entender los vectores de </a:t>
            </a:r>
            <a:r>
              <a:rPr lang="es-ES_tradnl" sz="2400" dirty="0" err="1"/>
              <a:t>radionucleidos</a:t>
            </a:r>
            <a:r>
              <a:rPr lang="es-ES_tradnl" sz="2400" dirty="0"/>
              <a:t>.</a:t>
            </a:r>
          </a:p>
          <a:p>
            <a:pPr algn="just"/>
            <a:endParaRPr lang="en-GB" sz="2400" dirty="0"/>
          </a:p>
          <a:p>
            <a:pPr algn="just"/>
            <a:r>
              <a:rPr lang="es-ES_tradnl" sz="2400" dirty="0"/>
              <a:t>Cuanto mejor sea la resolución en energía, más fácil será la identificación del </a:t>
            </a:r>
            <a:r>
              <a:rPr lang="es-ES_tradnl" sz="2400" dirty="0" err="1"/>
              <a:t>radionucleido</a:t>
            </a:r>
            <a:r>
              <a:rPr lang="es-ES_tradnl" sz="2400" dirty="0"/>
              <a:t>.</a:t>
            </a:r>
          </a:p>
          <a:p>
            <a:pPr algn="just"/>
            <a:endParaRPr lang="en-GB" sz="2400" dirty="0"/>
          </a:p>
          <a:p>
            <a:pPr algn="just"/>
            <a:r>
              <a:rPr lang="es-ES_tradnl" sz="2400" dirty="0"/>
              <a:t>El área bajo el pico energético (fotópico) es proporcional a la actividad del </a:t>
            </a:r>
            <a:r>
              <a:rPr lang="es-ES_tradnl" sz="2400" dirty="0" err="1"/>
              <a:t>radionucleido</a:t>
            </a:r>
            <a:r>
              <a:rPr lang="es-ES_tradnl" sz="2400" dirty="0"/>
              <a:t> en la muestra.</a:t>
            </a:r>
            <a:endParaRPr lang="en-GB"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6</a:t>
            </a:fld>
            <a:endParaRPr lang="en-US"/>
          </a:p>
        </p:txBody>
      </p:sp>
    </p:spTree>
    <p:extLst>
      <p:ext uri="{BB962C8B-B14F-4D97-AF65-F5344CB8AC3E}">
        <p14:creationId xmlns:p14="http://schemas.microsoft.com/office/powerpoint/2010/main" val="750303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a:p>
            <a:endParaRPr lang="en-GB" dirty="0"/>
          </a:p>
          <a:p>
            <a:endParaRPr lang="en-GB" dirty="0"/>
          </a:p>
          <a:p>
            <a:pPr marL="0" indent="0" algn="ctr">
              <a:buNone/>
            </a:pPr>
            <a:r>
              <a:rPr lang="es-ES_tradnl" sz="3600" dirty="0"/>
              <a:t>Espectrometría alfa</a:t>
            </a:r>
            <a:endParaRPr lang="en-GB" sz="3600" b="1" dirty="0"/>
          </a:p>
        </p:txBody>
      </p:sp>
      <p:sp>
        <p:nvSpPr>
          <p:cNvPr id="2" name="Slide Number Placeholder 1"/>
          <p:cNvSpPr>
            <a:spLocks noGrp="1"/>
          </p:cNvSpPr>
          <p:nvPr>
            <p:ph type="sldNum" sz="quarter" idx="12"/>
          </p:nvPr>
        </p:nvSpPr>
        <p:spPr/>
        <p:txBody>
          <a:bodyPr/>
          <a:lstStyle/>
          <a:p>
            <a:fld id="{8F25D2BF-40DD-4153-8CA3-FA72C0D116DE}" type="slidenum">
              <a:rPr lang="en-US" smtClean="0"/>
              <a:pPr/>
              <a:t>7</a:t>
            </a:fld>
            <a:endParaRPr lang="en-US"/>
          </a:p>
        </p:txBody>
      </p:sp>
    </p:spTree>
    <p:extLst>
      <p:ext uri="{BB962C8B-B14F-4D97-AF65-F5344CB8AC3E}">
        <p14:creationId xmlns:p14="http://schemas.microsoft.com/office/powerpoint/2010/main" val="576892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
            </a:r>
            <a:br>
              <a:rPr lang="en-GB" dirty="0"/>
            </a:br>
            <a:r>
              <a:rPr lang="es-ES_tradnl" sz="2800" dirty="0"/>
              <a:t>Espectrometría alfa - teoría</a:t>
            </a:r>
            <a:r>
              <a:rPr lang="en-GB" dirty="0"/>
              <a:t/>
            </a:r>
            <a:br>
              <a:rPr lang="en-GB" dirty="0"/>
            </a:br>
            <a:endParaRPr lang="en-GB" dirty="0"/>
          </a:p>
        </p:txBody>
      </p:sp>
      <p:sp>
        <p:nvSpPr>
          <p:cNvPr id="3" name="Content Placeholder 2"/>
          <p:cNvSpPr>
            <a:spLocks noGrp="1"/>
          </p:cNvSpPr>
          <p:nvPr>
            <p:ph idx="1"/>
          </p:nvPr>
        </p:nvSpPr>
        <p:spPr>
          <a:xfrm>
            <a:off x="107504" y="1484784"/>
            <a:ext cx="9001000" cy="5112568"/>
          </a:xfrm>
        </p:spPr>
        <p:txBody>
          <a:bodyPr/>
          <a:lstStyle/>
          <a:p>
            <a:r>
              <a:rPr lang="es-ES_tradnl" sz="2400" dirty="0"/>
              <a:t>La energía de la partícula alfa se convierte en señal electrónica (pulso) en el detector semiconductor llamado SPIP, en inglés “PIPS”: detector de silicio plano implantado y </a:t>
            </a:r>
            <a:r>
              <a:rPr lang="es-ES_tradnl" sz="2400" dirty="0" err="1"/>
              <a:t>pasivado</a:t>
            </a:r>
            <a:r>
              <a:rPr lang="es-ES_tradnl" sz="2400" dirty="0"/>
              <a:t>.</a:t>
            </a:r>
            <a:r>
              <a:rPr lang="es-ES" sz="2400" dirty="0"/>
              <a:t> </a:t>
            </a:r>
          </a:p>
          <a:p>
            <a:endParaRPr lang="es-ES_tradnl" sz="2400" dirty="0"/>
          </a:p>
          <a:p>
            <a:pPr algn="just"/>
            <a:r>
              <a:rPr lang="es-ES_tradnl" sz="2400" dirty="0"/>
              <a:t>La intensidad del pulso es proporcional a la energía alfa. Es necesario calibrar la intensidad del pulso contra la energía alfa.</a:t>
            </a:r>
          </a:p>
          <a:p>
            <a:pPr algn="just"/>
            <a:endParaRPr lang="en-GB" sz="2400" dirty="0"/>
          </a:p>
          <a:p>
            <a:pPr algn="just">
              <a:spcBef>
                <a:spcPts val="0"/>
              </a:spcBef>
            </a:pPr>
            <a:r>
              <a:rPr lang="es-ES_tradnl" sz="2400" dirty="0"/>
              <a:t>El número de pulsos es proporcional a la actividad del </a:t>
            </a:r>
            <a:r>
              <a:rPr lang="es-ES_tradnl" sz="2400" dirty="0" err="1"/>
              <a:t>radionucleido</a:t>
            </a:r>
            <a:r>
              <a:rPr lang="es-ES_tradnl" sz="2400" dirty="0"/>
              <a:t> en la muestra de modo que se necesita una calibración de la eficiencia.</a:t>
            </a:r>
            <a:endParaRPr lang="en-GB" sz="2400"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8</a:t>
            </a:fld>
            <a:endParaRPr lang="en-US"/>
          </a:p>
        </p:txBody>
      </p:sp>
    </p:spTree>
    <p:extLst>
      <p:ext uri="{BB962C8B-B14F-4D97-AF65-F5344CB8AC3E}">
        <p14:creationId xmlns:p14="http://schemas.microsoft.com/office/powerpoint/2010/main" val="2490589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Espectrometría alfa - aplicaciones</a:t>
            </a:r>
            <a:endParaRPr lang="en-GB" sz="2800" dirty="0"/>
          </a:p>
        </p:txBody>
      </p:sp>
      <p:sp>
        <p:nvSpPr>
          <p:cNvPr id="3" name="Content Placeholder 2"/>
          <p:cNvSpPr>
            <a:spLocks noGrp="1"/>
          </p:cNvSpPr>
          <p:nvPr>
            <p:ph idx="1"/>
          </p:nvPr>
        </p:nvSpPr>
        <p:spPr>
          <a:xfrm>
            <a:off x="107504" y="1700808"/>
            <a:ext cx="9036496" cy="4067944"/>
          </a:xfrm>
        </p:spPr>
        <p:txBody>
          <a:bodyPr/>
          <a:lstStyle/>
          <a:p>
            <a:pPr algn="just"/>
            <a:r>
              <a:rPr lang="es-ES_tradnl" sz="2400" dirty="0"/>
              <a:t>La espectroscopia alfa es una técnica ampliamente utilizada para la identificación y cuantificación de </a:t>
            </a:r>
            <a:r>
              <a:rPr lang="es-ES_tradnl" sz="2400" dirty="0" err="1"/>
              <a:t>radionucleidos</a:t>
            </a:r>
            <a:r>
              <a:rPr lang="es-ES_tradnl" sz="2400" dirty="0"/>
              <a:t> emisores alfa naturales o artificiales (incluidos los transuránicos).</a:t>
            </a:r>
            <a:r>
              <a:rPr lang="en-GB" sz="2400" dirty="0"/>
              <a:t> </a:t>
            </a:r>
          </a:p>
          <a:p>
            <a:pPr lvl="1" algn="just"/>
            <a:endParaRPr lang="en-GB" sz="2400" dirty="0"/>
          </a:p>
          <a:p>
            <a:pPr algn="just"/>
            <a:r>
              <a:rPr lang="es-ES_tradnl" sz="2400" dirty="0"/>
              <a:t>Se caracteriza por una alta eficiencia, bajo fondo y bajos límites de detección.</a:t>
            </a:r>
          </a:p>
          <a:p>
            <a:pPr algn="just"/>
            <a:endParaRPr lang="en-GB" sz="2400" dirty="0"/>
          </a:p>
          <a:p>
            <a:pPr algn="just"/>
            <a:r>
              <a:rPr lang="es-ES_tradnl" sz="2400" dirty="0"/>
              <a:t>Una variedad de tipos de muestra pueden ser ensayados.</a:t>
            </a:r>
            <a:endParaRPr lang="en-GB"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9</a:t>
            </a:fld>
            <a:endParaRPr lang="en-US"/>
          </a:p>
        </p:txBody>
      </p:sp>
    </p:spTree>
    <p:extLst>
      <p:ext uri="{BB962C8B-B14F-4D97-AF65-F5344CB8AC3E}">
        <p14:creationId xmlns:p14="http://schemas.microsoft.com/office/powerpoint/2010/main" val="2359128651"/>
      </p:ext>
    </p:extLst>
  </p:cSld>
  <p:clrMapOvr>
    <a:masterClrMapping/>
  </p:clrMapOvr>
</p:sld>
</file>

<file path=ppt/theme/theme1.xml><?xml version="1.0" encoding="utf-8"?>
<a:theme xmlns:a="http://schemas.openxmlformats.org/drawingml/2006/main" name="IAEA Light">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 Light</Template>
  <TotalTime>18473</TotalTime>
  <Words>2851</Words>
  <Application>Microsoft Office PowerPoint</Application>
  <PresentationFormat>Apresentação na tela (4:3)</PresentationFormat>
  <Paragraphs>349</Paragraphs>
  <Slides>38</Slides>
  <Notes>27</Notes>
  <HiddenSlides>0</HiddenSlides>
  <MMClips>0</MMClips>
  <ScaleCrop>false</ScaleCrop>
  <HeadingPairs>
    <vt:vector size="4" baseType="variant">
      <vt:variant>
        <vt:lpstr>Tema</vt:lpstr>
      </vt:variant>
      <vt:variant>
        <vt:i4>1</vt:i4>
      </vt:variant>
      <vt:variant>
        <vt:lpstr>Títulos de slides</vt:lpstr>
      </vt:variant>
      <vt:variant>
        <vt:i4>38</vt:i4>
      </vt:variant>
    </vt:vector>
  </HeadingPairs>
  <TitlesOfParts>
    <vt:vector size="39" baseType="lpstr">
      <vt:lpstr>IAEA Light</vt:lpstr>
      <vt:lpstr> Lección 8   Espectrometría gamma y alfa para monitorización en el lugar de trabajo</vt:lpstr>
      <vt:lpstr>Contenido</vt:lpstr>
      <vt:lpstr>¿Por qué espectrometría?</vt:lpstr>
      <vt:lpstr>Ejemplos de aplicación de espectrometría</vt:lpstr>
      <vt:lpstr>Introducción a la espectrometría gamma y alfa</vt:lpstr>
      <vt:lpstr>Introducción a la espectrometría gamma y alfa</vt:lpstr>
      <vt:lpstr>Apresentação do PowerPoint</vt:lpstr>
      <vt:lpstr> Espectrometría alfa - teoría </vt:lpstr>
      <vt:lpstr>Espectrometría alfa - aplicaciones</vt:lpstr>
      <vt:lpstr>Espectrómetro alfa con analizador multicanal</vt:lpstr>
      <vt:lpstr>Detector de silicio plano implantado y pasivado (SPIP)</vt:lpstr>
      <vt:lpstr>Detector de silicio plano implantado y pasivado (SPIP)</vt:lpstr>
      <vt:lpstr>Región de deplexión</vt:lpstr>
      <vt:lpstr>Espectro alfa de uranio natural</vt:lpstr>
      <vt:lpstr>Sistema de espectrometría alfa</vt:lpstr>
      <vt:lpstr>Espectroscopía alfa en monitor de aire</vt:lpstr>
      <vt:lpstr>Espectro alfa del filtro de aire</vt:lpstr>
      <vt:lpstr>El filtro de aire</vt:lpstr>
      <vt:lpstr>Monitor de aire continuo portátil</vt:lpstr>
      <vt:lpstr>Apresentação do PowerPoint</vt:lpstr>
      <vt:lpstr>Espectrometría gamma - teoría</vt:lpstr>
      <vt:lpstr>Espectrometría gamma - teoría</vt:lpstr>
      <vt:lpstr>Diagrama del equipo de espectrometría</vt:lpstr>
      <vt:lpstr>Calibración del espectrómetro gamma</vt:lpstr>
      <vt:lpstr>Tipos de espectrómetros gamma</vt:lpstr>
      <vt:lpstr>Espectrometría gamma - aplicaciones</vt:lpstr>
      <vt:lpstr>Componentes del espectro gamma de 137Cs</vt:lpstr>
      <vt:lpstr>Semiconductores</vt:lpstr>
      <vt:lpstr>Detectores HPGe y sus curvas de eficiencia</vt:lpstr>
      <vt:lpstr>Resolución de energía</vt:lpstr>
      <vt:lpstr>Apresentação do PowerPoint</vt:lpstr>
      <vt:lpstr>Sistemas de espectrometría HPGe</vt:lpstr>
      <vt:lpstr>Sistema portátil HPGe</vt:lpstr>
      <vt:lpstr>Identificación de radionucleidos desconocidos</vt:lpstr>
      <vt:lpstr>Sistemas de espectrometría gamma portátiles</vt:lpstr>
      <vt:lpstr>Apresentação do PowerPoint</vt:lpstr>
      <vt:lpstr>Espectrometría gamma para monitoreo del aire</vt:lpstr>
      <vt:lpstr>Apresentação do PowerPoint</vt:lpstr>
    </vt:vector>
  </TitlesOfParts>
  <Company>IAEA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Alpha and gamma spectrometry for workplace monitoring</dc:title>
  <dc:creator>HOFVANDER, Hans Peter</dc:creator>
  <cp:lastModifiedBy>John G. Hunt</cp:lastModifiedBy>
  <cp:revision>298</cp:revision>
  <cp:lastPrinted>2015-11-30T09:33:24Z</cp:lastPrinted>
  <dcterms:created xsi:type="dcterms:W3CDTF">2015-03-05T10:59:06Z</dcterms:created>
  <dcterms:modified xsi:type="dcterms:W3CDTF">2019-11-26T15:36:46Z</dcterms:modified>
</cp:coreProperties>
</file>