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DIC, Dejana" initials="TD" lastIdx="1" clrIdx="0">
    <p:extLst>
      <p:ext uri="{19B8F6BF-5375-455C-9EA6-DF929625EA0E}">
        <p15:presenceInfo xmlns:p15="http://schemas.microsoft.com/office/powerpoint/2012/main" userId="S-1-5-21-42344331-1018566265-2102726425-8635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164B3"/>
    <a:srgbClr val="3164C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86550" autoAdjust="0"/>
  </p:normalViewPr>
  <p:slideViewPr>
    <p:cSldViewPr snapToGrid="0">
      <p:cViewPr varScale="1">
        <p:scale>
          <a:sx n="99" d="100"/>
          <a:sy n="99" d="100"/>
        </p:scale>
        <p:origin x="110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63E4C4-9D78-49E9-806D-F71AA8DDD96E}" type="datetimeFigureOut">
              <a:rPr lang="en-GB" smtClean="0"/>
              <a:t>2019-03-22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1A970C-DD76-42EB-A25E-26E965910D25}" type="slidenum">
              <a:rPr lang="en-GB" smtClean="0"/>
              <a:t>‹#›</a:t>
            </a:fld>
            <a:endParaRPr lang="en-GB"/>
          </a:p>
        </p:txBody>
      </p:sp>
    </p:spTree>
    <p:extLst>
      <p:ext uri="{BB962C8B-B14F-4D97-AF65-F5344CB8AC3E}">
        <p14:creationId xmlns:p14="http://schemas.microsoft.com/office/powerpoint/2010/main" val="3291731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ltLang="en-US" dirty="0"/>
              <a:t>The </a:t>
            </a:r>
            <a:r>
              <a:rPr lang="fr-FR" altLang="en-US" dirty="0" err="1"/>
              <a:t>understanding</a:t>
            </a:r>
            <a:r>
              <a:rPr lang="fr-FR" altLang="en-US" dirty="0"/>
              <a:t> of the </a:t>
            </a:r>
            <a:r>
              <a:rPr lang="fr-FR" altLang="en-US" dirty="0" err="1"/>
              <a:t>fact</a:t>
            </a:r>
            <a:r>
              <a:rPr lang="fr-FR" altLang="en-US" dirty="0"/>
              <a:t> </a:t>
            </a:r>
            <a:r>
              <a:rPr lang="fr-FR" altLang="en-US" dirty="0" err="1"/>
              <a:t>that</a:t>
            </a:r>
            <a:r>
              <a:rPr lang="fr-FR" altLang="en-US" dirty="0"/>
              <a:t> ‘Monitoring’ </a:t>
            </a:r>
            <a:r>
              <a:rPr lang="fr-FR" altLang="en-US" dirty="0" err="1"/>
              <a:t>is</a:t>
            </a:r>
            <a:r>
              <a:rPr lang="fr-FR" altLang="en-US" dirty="0"/>
              <a:t> more </a:t>
            </a:r>
            <a:r>
              <a:rPr lang="fr-FR" altLang="en-US" dirty="0" err="1"/>
              <a:t>than</a:t>
            </a:r>
            <a:r>
              <a:rPr lang="fr-FR" altLang="en-US" dirty="0"/>
              <a:t> </a:t>
            </a:r>
            <a:r>
              <a:rPr lang="fr-FR" altLang="en-US" dirty="0" err="1"/>
              <a:t>just</a:t>
            </a:r>
            <a:r>
              <a:rPr lang="fr-FR" altLang="en-US" dirty="0"/>
              <a:t> ‘</a:t>
            </a:r>
            <a:r>
              <a:rPr lang="fr-FR" altLang="en-US" dirty="0" err="1"/>
              <a:t>Measurement</a:t>
            </a:r>
            <a:r>
              <a:rPr lang="fr-FR" altLang="en-US" dirty="0"/>
              <a:t>’ </a:t>
            </a:r>
            <a:r>
              <a:rPr lang="fr-FR" altLang="en-US" dirty="0" err="1"/>
              <a:t>is</a:t>
            </a:r>
            <a:r>
              <a:rPr lang="fr-FR" altLang="en-US" dirty="0"/>
              <a:t> important. One must </a:t>
            </a:r>
            <a:r>
              <a:rPr lang="fr-FR" altLang="en-US" dirty="0" err="1"/>
              <a:t>understand</a:t>
            </a:r>
            <a:r>
              <a:rPr lang="fr-FR" altLang="en-US" dirty="0"/>
              <a:t> </a:t>
            </a:r>
            <a:r>
              <a:rPr lang="fr-FR" altLang="en-US" dirty="0" err="1"/>
              <a:t>what</a:t>
            </a:r>
            <a:r>
              <a:rPr lang="fr-FR" altLang="en-US" dirty="0"/>
              <a:t> the value </a:t>
            </a:r>
            <a:r>
              <a:rPr lang="fr-FR" altLang="en-US" dirty="0" err="1"/>
              <a:t>received</a:t>
            </a:r>
            <a:r>
              <a:rPr lang="fr-FR" altLang="en-US" dirty="0"/>
              <a:t> in a </a:t>
            </a:r>
            <a:r>
              <a:rPr lang="fr-FR" altLang="en-US" dirty="0" err="1"/>
              <a:t>measuremant</a:t>
            </a:r>
            <a:r>
              <a:rPr lang="fr-FR" altLang="en-US" baseline="0" dirty="0"/>
              <a:t> stands for and </a:t>
            </a:r>
            <a:r>
              <a:rPr lang="fr-FR" altLang="en-US" baseline="0" dirty="0" err="1"/>
              <a:t>what</a:t>
            </a:r>
            <a:r>
              <a:rPr lang="fr-FR" altLang="en-US" baseline="0" dirty="0"/>
              <a:t> to </a:t>
            </a:r>
            <a:r>
              <a:rPr lang="fr-FR" altLang="en-US" baseline="0" dirty="0" err="1"/>
              <a:t>to</a:t>
            </a:r>
            <a:r>
              <a:rPr lang="fr-FR" altLang="en-US" baseline="0" dirty="0"/>
              <a:t> </a:t>
            </a:r>
            <a:r>
              <a:rPr lang="fr-FR" altLang="en-US" baseline="0" dirty="0" err="1"/>
              <a:t>with</a:t>
            </a:r>
            <a:r>
              <a:rPr lang="fr-FR" altLang="en-US" baseline="0" dirty="0"/>
              <a:t> </a:t>
            </a:r>
            <a:r>
              <a:rPr lang="fr-FR" altLang="en-US" baseline="0" dirty="0" err="1"/>
              <a:t>it</a:t>
            </a:r>
            <a:r>
              <a:rPr lang="fr-FR" altLang="en-US" baseline="0" dirty="0"/>
              <a:t>. For </a:t>
            </a:r>
            <a:r>
              <a:rPr lang="fr-FR" altLang="en-US" baseline="0" dirty="0" err="1"/>
              <a:t>example</a:t>
            </a:r>
            <a:r>
              <a:rPr lang="fr-FR" altLang="en-US" baseline="0" dirty="0"/>
              <a:t> a </a:t>
            </a:r>
            <a:r>
              <a:rPr lang="fr-FR" altLang="en-US" baseline="0" dirty="0" err="1"/>
              <a:t>measurement</a:t>
            </a:r>
            <a:r>
              <a:rPr lang="fr-FR" altLang="en-US" baseline="0" dirty="0"/>
              <a:t> of </a:t>
            </a:r>
            <a:r>
              <a:rPr lang="fr-FR" altLang="en-US" baseline="0" dirty="0" err="1"/>
              <a:t>airborne</a:t>
            </a:r>
            <a:r>
              <a:rPr lang="fr-FR" altLang="en-US" baseline="0" dirty="0"/>
              <a:t> </a:t>
            </a:r>
            <a:r>
              <a:rPr lang="fr-FR" altLang="en-US" baseline="0" dirty="0" err="1"/>
              <a:t>activity</a:t>
            </a:r>
            <a:r>
              <a:rPr lang="fr-FR" altLang="en-US" baseline="0" dirty="0"/>
              <a:t> </a:t>
            </a:r>
            <a:r>
              <a:rPr lang="fr-FR" altLang="en-US" baseline="0" dirty="0" err="1"/>
              <a:t>may</a:t>
            </a:r>
            <a:r>
              <a:rPr lang="fr-FR" altLang="en-US" baseline="0" dirty="0"/>
              <a:t> </a:t>
            </a:r>
            <a:r>
              <a:rPr lang="fr-FR" altLang="en-US" baseline="0" dirty="0" err="1"/>
              <a:t>say</a:t>
            </a:r>
            <a:r>
              <a:rPr lang="fr-FR" altLang="en-US" baseline="0" dirty="0"/>
              <a:t> </a:t>
            </a:r>
            <a:r>
              <a:rPr lang="fr-FR" altLang="en-US" baseline="0" dirty="0" err="1"/>
              <a:t>it</a:t>
            </a:r>
            <a:r>
              <a:rPr lang="fr-FR" altLang="en-US" baseline="0" dirty="0"/>
              <a:t> </a:t>
            </a:r>
            <a:r>
              <a:rPr lang="fr-FR" altLang="en-US" baseline="0" dirty="0" err="1"/>
              <a:t>is</a:t>
            </a:r>
            <a:r>
              <a:rPr lang="fr-FR" altLang="en-US" baseline="0" dirty="0"/>
              <a:t> </a:t>
            </a:r>
            <a:r>
              <a:rPr lang="fr-FR" altLang="en-US" baseline="0" dirty="0" err="1"/>
              <a:t>reading</a:t>
            </a:r>
            <a:r>
              <a:rPr lang="fr-FR" altLang="en-US" baseline="0" dirty="0"/>
              <a:t> 100 Bq/m3 but in </a:t>
            </a:r>
            <a:r>
              <a:rPr lang="fr-FR" altLang="en-US" baseline="0" dirty="0" err="1"/>
              <a:t>fact</a:t>
            </a:r>
            <a:r>
              <a:rPr lang="fr-FR" altLang="en-US" baseline="0" dirty="0"/>
              <a:t> the </a:t>
            </a:r>
            <a:r>
              <a:rPr lang="fr-FR" altLang="en-US" baseline="0" dirty="0" err="1"/>
              <a:t>masurement</a:t>
            </a:r>
            <a:r>
              <a:rPr lang="fr-FR" altLang="en-US" baseline="0" dirty="0"/>
              <a:t> has </a:t>
            </a:r>
            <a:r>
              <a:rPr lang="fr-FR" altLang="en-US" baseline="0" dirty="0" err="1"/>
              <a:t>measured</a:t>
            </a:r>
            <a:r>
              <a:rPr lang="fr-FR" altLang="en-US" baseline="0" dirty="0"/>
              <a:t> radon and long </a:t>
            </a:r>
            <a:r>
              <a:rPr lang="fr-FR" altLang="en-US" baseline="0" dirty="0" err="1"/>
              <a:t>lived</a:t>
            </a:r>
            <a:r>
              <a:rPr lang="fr-FR" altLang="en-US" baseline="0" dirty="0"/>
              <a:t> </a:t>
            </a:r>
            <a:r>
              <a:rPr lang="fr-FR" altLang="en-US" baseline="0" dirty="0" err="1"/>
              <a:t>airborne</a:t>
            </a:r>
            <a:r>
              <a:rPr lang="fr-FR" altLang="en-US" baseline="0" dirty="0"/>
              <a:t> </a:t>
            </a:r>
            <a:r>
              <a:rPr lang="fr-FR" altLang="en-US" baseline="0" dirty="0" err="1"/>
              <a:t>activity</a:t>
            </a:r>
            <a:r>
              <a:rPr lang="fr-FR" altLang="en-US" baseline="0" dirty="0"/>
              <a:t>. The </a:t>
            </a:r>
            <a:r>
              <a:rPr lang="fr-FR" altLang="en-US" baseline="0" dirty="0" err="1"/>
              <a:t>interpretation</a:t>
            </a:r>
            <a:r>
              <a:rPr lang="fr-FR" altLang="en-US" baseline="0" dirty="0"/>
              <a:t> of the </a:t>
            </a:r>
            <a:r>
              <a:rPr lang="fr-FR" altLang="en-US" baseline="0" dirty="0" err="1"/>
              <a:t>measurement</a:t>
            </a:r>
            <a:r>
              <a:rPr lang="fr-FR" altLang="en-US" baseline="0" dirty="0"/>
              <a:t> </a:t>
            </a:r>
            <a:r>
              <a:rPr lang="fr-FR" altLang="en-US" baseline="0" dirty="0" err="1"/>
              <a:t>provides</a:t>
            </a:r>
            <a:r>
              <a:rPr lang="fr-FR" altLang="en-US" baseline="0" dirty="0"/>
              <a:t> the monitoring </a:t>
            </a:r>
            <a:r>
              <a:rPr lang="fr-FR" altLang="en-US" baseline="0" dirty="0" err="1"/>
              <a:t>result</a:t>
            </a:r>
            <a:r>
              <a:rPr lang="fr-FR" altLang="en-US" baseline="0" dirty="0"/>
              <a:t>.</a:t>
            </a:r>
          </a:p>
          <a:p>
            <a:endParaRPr lang="en-GB" dirty="0"/>
          </a:p>
        </p:txBody>
      </p:sp>
      <p:sp>
        <p:nvSpPr>
          <p:cNvPr id="4" name="Slide Number Placeholder 3"/>
          <p:cNvSpPr>
            <a:spLocks noGrp="1"/>
          </p:cNvSpPr>
          <p:nvPr>
            <p:ph type="sldNum" sz="quarter" idx="5"/>
          </p:nvPr>
        </p:nvSpPr>
        <p:spPr/>
        <p:txBody>
          <a:bodyPr/>
          <a:lstStyle/>
          <a:p>
            <a:fld id="{541A970C-DD76-42EB-A25E-26E965910D25}" type="slidenum">
              <a:rPr lang="en-GB" smtClean="0"/>
              <a:t>15</a:t>
            </a:fld>
            <a:endParaRPr lang="en-GB"/>
          </a:p>
        </p:txBody>
      </p:sp>
    </p:spTree>
    <p:extLst>
      <p:ext uri="{BB962C8B-B14F-4D97-AF65-F5344CB8AC3E}">
        <p14:creationId xmlns:p14="http://schemas.microsoft.com/office/powerpoint/2010/main" val="24086999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will be discussed more in section on air sampling</a:t>
            </a:r>
          </a:p>
          <a:p>
            <a:endParaRPr lang="en-GB" dirty="0"/>
          </a:p>
        </p:txBody>
      </p:sp>
      <p:sp>
        <p:nvSpPr>
          <p:cNvPr id="4" name="Slide Number Placeholder 3"/>
          <p:cNvSpPr>
            <a:spLocks noGrp="1"/>
          </p:cNvSpPr>
          <p:nvPr>
            <p:ph type="sldNum" sz="quarter" idx="5"/>
          </p:nvPr>
        </p:nvSpPr>
        <p:spPr/>
        <p:txBody>
          <a:bodyPr/>
          <a:lstStyle/>
          <a:p>
            <a:fld id="{541A970C-DD76-42EB-A25E-26E965910D25}" type="slidenum">
              <a:rPr lang="en-GB" smtClean="0"/>
              <a:t>50</a:t>
            </a:fld>
            <a:endParaRPr lang="en-GB"/>
          </a:p>
        </p:txBody>
      </p:sp>
    </p:spTree>
    <p:extLst>
      <p:ext uri="{BB962C8B-B14F-4D97-AF65-F5344CB8AC3E}">
        <p14:creationId xmlns:p14="http://schemas.microsoft.com/office/powerpoint/2010/main" val="23225696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solidFill>
                  <a:srgbClr val="FF0000"/>
                </a:solidFill>
              </a:rPr>
              <a:t>Added back in this last point as it is an important one I think</a:t>
            </a:r>
          </a:p>
          <a:p>
            <a:pPr eaLnBrk="1" hangingPunct="1"/>
            <a:endParaRPr lang="fr-FR" altLang="en-US" u="sng" dirty="0"/>
          </a:p>
          <a:p>
            <a:pPr eaLnBrk="1" hangingPunct="1"/>
            <a:r>
              <a:rPr lang="fr-FR" altLang="en-US" u="sng" dirty="0" err="1"/>
              <a:t>Discuss</a:t>
            </a:r>
            <a:r>
              <a:rPr lang="fr-FR" altLang="en-US" dirty="0"/>
              <a:t> how </a:t>
            </a:r>
            <a:r>
              <a:rPr lang="fr-FR" altLang="en-US" dirty="0" err="1"/>
              <a:t>often</a:t>
            </a:r>
            <a:r>
              <a:rPr lang="fr-FR" altLang="en-US" dirty="0"/>
              <a:t> </a:t>
            </a:r>
            <a:r>
              <a:rPr lang="fr-FR" altLang="en-US" dirty="0" err="1"/>
              <a:t>it</a:t>
            </a:r>
            <a:r>
              <a:rPr lang="fr-FR" altLang="en-US" dirty="0"/>
              <a:t> </a:t>
            </a:r>
            <a:r>
              <a:rPr lang="fr-FR" altLang="en-US" dirty="0" err="1"/>
              <a:t>is</a:t>
            </a:r>
            <a:r>
              <a:rPr lang="fr-FR" altLang="en-US" dirty="0"/>
              <a:t> </a:t>
            </a:r>
            <a:r>
              <a:rPr lang="fr-FR" altLang="en-US" dirty="0" err="1"/>
              <a:t>necessary</a:t>
            </a:r>
            <a:r>
              <a:rPr lang="fr-FR" altLang="en-US" dirty="0"/>
              <a:t> to </a:t>
            </a:r>
            <a:r>
              <a:rPr lang="fr-FR" altLang="en-US" dirty="0" err="1"/>
              <a:t>make</a:t>
            </a:r>
            <a:r>
              <a:rPr lang="fr-FR" altLang="en-US" dirty="0"/>
              <a:t> the </a:t>
            </a:r>
            <a:r>
              <a:rPr lang="fr-FR" altLang="en-US" dirty="0" err="1"/>
              <a:t>different</a:t>
            </a:r>
            <a:r>
              <a:rPr lang="fr-FR" altLang="en-US" dirty="0"/>
              <a:t> </a:t>
            </a:r>
            <a:r>
              <a:rPr lang="fr-FR" altLang="en-US" dirty="0" err="1"/>
              <a:t>measurements</a:t>
            </a:r>
            <a:r>
              <a:rPr lang="fr-FR" altLang="en-US" dirty="0"/>
              <a:t>.</a:t>
            </a:r>
            <a:r>
              <a:rPr lang="fr-FR" altLang="en-US" baseline="0" dirty="0"/>
              <a:t> </a:t>
            </a:r>
          </a:p>
          <a:p>
            <a:pPr eaLnBrk="1" hangingPunct="1"/>
            <a:r>
              <a:rPr lang="fr-FR" altLang="en-US" baseline="0" dirty="0"/>
              <a:t>A </a:t>
            </a:r>
            <a:r>
              <a:rPr lang="fr-FR" altLang="en-US" baseline="0" dirty="0" err="1"/>
              <a:t>hint</a:t>
            </a:r>
            <a:r>
              <a:rPr lang="fr-FR" altLang="en-US" baseline="0" dirty="0"/>
              <a:t> can </a:t>
            </a:r>
            <a:r>
              <a:rPr lang="fr-FR" altLang="en-US" baseline="0" dirty="0" err="1"/>
              <a:t>be</a:t>
            </a:r>
            <a:r>
              <a:rPr lang="fr-FR" altLang="en-US" baseline="0" dirty="0"/>
              <a:t>:</a:t>
            </a:r>
          </a:p>
          <a:p>
            <a:pPr marL="609600" indent="-609600" algn="just" eaLnBrk="1" hangingPunct="1"/>
            <a:r>
              <a:rPr lang="en-US" altLang="en-US" sz="1200" b="0" dirty="0">
                <a:solidFill>
                  <a:schemeClr val="tx1"/>
                </a:solidFill>
              </a:rPr>
              <a:t>Dose rate measurements (weekly)</a:t>
            </a:r>
          </a:p>
          <a:p>
            <a:pPr marL="609600" indent="-609600" algn="just" eaLnBrk="1" hangingPunct="1"/>
            <a:r>
              <a:rPr lang="en-US" altLang="en-US" sz="1200" b="0" dirty="0"/>
              <a:t>Surface contamination measurements (weekly)</a:t>
            </a:r>
          </a:p>
          <a:p>
            <a:pPr marL="609600" indent="-609600" algn="just" eaLnBrk="1" hangingPunct="1"/>
            <a:r>
              <a:rPr lang="en-US" altLang="en-US" sz="1200" b="0" dirty="0"/>
              <a:t>Airborne contamination measurements (continuous)</a:t>
            </a:r>
          </a:p>
          <a:p>
            <a:pPr marL="609600" indent="-609600" algn="just" eaLnBrk="1" hangingPunct="1"/>
            <a:r>
              <a:rPr lang="en-US" altLang="en-US" sz="1200" b="0" dirty="0"/>
              <a:t>Hand-foot monitoring at exit (always)</a:t>
            </a:r>
          </a:p>
          <a:p>
            <a:pPr marL="609600" indent="-609600" algn="just" eaLnBrk="1" hangingPunct="1"/>
            <a:r>
              <a:rPr lang="en-US" altLang="en-US" sz="1200" b="0" dirty="0"/>
              <a:t>Outside the laboratory (once per</a:t>
            </a:r>
            <a:r>
              <a:rPr lang="en-US" altLang="en-US" sz="1200" b="0" baseline="0" dirty="0"/>
              <a:t> month)</a:t>
            </a:r>
            <a:endParaRPr lang="en-US" altLang="en-US" sz="1200" b="0" dirty="0"/>
          </a:p>
          <a:p>
            <a:endParaRPr lang="en-GB" dirty="0"/>
          </a:p>
        </p:txBody>
      </p:sp>
      <p:sp>
        <p:nvSpPr>
          <p:cNvPr id="4" name="Slide Number Placeholder 3"/>
          <p:cNvSpPr>
            <a:spLocks noGrp="1"/>
          </p:cNvSpPr>
          <p:nvPr>
            <p:ph type="sldNum" sz="quarter" idx="5"/>
          </p:nvPr>
        </p:nvSpPr>
        <p:spPr/>
        <p:txBody>
          <a:bodyPr/>
          <a:lstStyle/>
          <a:p>
            <a:fld id="{541A970C-DD76-42EB-A25E-26E965910D25}" type="slidenum">
              <a:rPr lang="en-GB" smtClean="0"/>
              <a:t>52</a:t>
            </a:fld>
            <a:endParaRPr lang="en-GB"/>
          </a:p>
        </p:txBody>
      </p:sp>
    </p:spTree>
    <p:extLst>
      <p:ext uri="{BB962C8B-B14F-4D97-AF65-F5344CB8AC3E}">
        <p14:creationId xmlns:p14="http://schemas.microsoft.com/office/powerpoint/2010/main" val="38918948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fr-FR" altLang="en-US" dirty="0"/>
              <a:t>x#</a:t>
            </a:r>
            <a:r>
              <a:rPr lang="fr-FR" altLang="en-US" baseline="0" dirty="0"/>
              <a:t> identifies the contamination </a:t>
            </a:r>
            <a:r>
              <a:rPr lang="fr-FR" altLang="en-US" baseline="0" dirty="0" err="1"/>
              <a:t>measurement</a:t>
            </a:r>
            <a:r>
              <a:rPr lang="fr-FR" altLang="en-US" baseline="0" dirty="0"/>
              <a:t> points</a:t>
            </a:r>
          </a:p>
          <a:p>
            <a:pPr eaLnBrk="1" hangingPunct="1"/>
            <a:endParaRPr lang="fr-FR" altLang="en-US" baseline="0" dirty="0"/>
          </a:p>
          <a:p>
            <a:pPr eaLnBrk="1" hangingPunct="1"/>
            <a:r>
              <a:rPr lang="fr-FR" altLang="en-US" baseline="0" dirty="0" err="1"/>
              <a:t>Additional</a:t>
            </a:r>
            <a:r>
              <a:rPr lang="fr-FR" altLang="en-US" baseline="0" dirty="0"/>
              <a:t> points </a:t>
            </a:r>
            <a:r>
              <a:rPr lang="fr-FR" altLang="en-US" baseline="0" dirty="0" err="1"/>
              <a:t>may</a:t>
            </a:r>
            <a:r>
              <a:rPr lang="fr-FR" altLang="en-US" baseline="0" dirty="0"/>
              <a:t> </a:t>
            </a:r>
            <a:r>
              <a:rPr lang="fr-FR" altLang="en-US" baseline="0" dirty="0" err="1"/>
              <a:t>be</a:t>
            </a:r>
            <a:r>
              <a:rPr lang="fr-FR" altLang="en-US" baseline="0" dirty="0"/>
              <a:t> direct on </a:t>
            </a:r>
            <a:r>
              <a:rPr lang="fr-FR" altLang="en-US" baseline="0" dirty="0" err="1"/>
              <a:t>taps</a:t>
            </a:r>
            <a:r>
              <a:rPr lang="fr-FR" altLang="en-US" baseline="0" dirty="0"/>
              <a:t>, </a:t>
            </a:r>
            <a:r>
              <a:rPr lang="fr-FR" altLang="en-US" baseline="0" dirty="0" err="1"/>
              <a:t>door</a:t>
            </a:r>
            <a:r>
              <a:rPr lang="fr-FR" altLang="en-US" baseline="0" dirty="0"/>
              <a:t> </a:t>
            </a:r>
            <a:r>
              <a:rPr lang="fr-FR" altLang="en-US" baseline="0" dirty="0" err="1"/>
              <a:t>handles</a:t>
            </a:r>
            <a:r>
              <a:rPr lang="fr-FR" altLang="en-US" baseline="0" dirty="0"/>
              <a:t>, </a:t>
            </a:r>
            <a:r>
              <a:rPr lang="fr-FR" altLang="en-US" baseline="0" dirty="0" err="1"/>
              <a:t>knobs</a:t>
            </a:r>
            <a:r>
              <a:rPr lang="fr-FR" altLang="en-US" baseline="0" dirty="0"/>
              <a:t>, etc.</a:t>
            </a:r>
          </a:p>
          <a:p>
            <a:pPr eaLnBrk="1" hangingPunct="1"/>
            <a:endParaRPr lang="fr-FR" altLang="en-US" baseline="0" dirty="0"/>
          </a:p>
          <a:p>
            <a:pPr eaLnBrk="1" hangingPunct="1"/>
            <a:r>
              <a:rPr lang="fr-FR" altLang="en-US" baseline="0" dirty="0"/>
              <a:t>May </a:t>
            </a:r>
            <a:r>
              <a:rPr lang="fr-FR" altLang="en-US" baseline="0" dirty="0" err="1"/>
              <a:t>take</a:t>
            </a:r>
            <a:r>
              <a:rPr lang="fr-FR" altLang="en-US" baseline="0" dirty="0"/>
              <a:t> </a:t>
            </a:r>
            <a:r>
              <a:rPr lang="fr-FR" altLang="en-US" baseline="0" dirty="0" err="1"/>
              <a:t>daily</a:t>
            </a:r>
            <a:r>
              <a:rPr lang="fr-FR" altLang="en-US" baseline="0" dirty="0"/>
              <a:t> large area wipe </a:t>
            </a:r>
            <a:r>
              <a:rPr lang="fr-FR" altLang="en-US" baseline="0" dirty="0" err="1"/>
              <a:t>measurements</a:t>
            </a:r>
            <a:r>
              <a:rPr lang="fr-FR" altLang="en-US" baseline="0" dirty="0"/>
              <a:t> on exit </a:t>
            </a:r>
            <a:r>
              <a:rPr lang="fr-FR" altLang="en-US" baseline="0" dirty="0" err="1"/>
              <a:t>from</a:t>
            </a:r>
            <a:r>
              <a:rPr lang="fr-FR" altLang="en-US" baseline="0" dirty="0"/>
              <a:t> </a:t>
            </a:r>
            <a:r>
              <a:rPr lang="fr-FR" altLang="en-US" baseline="0" dirty="0" err="1"/>
              <a:t>lab</a:t>
            </a:r>
            <a:r>
              <a:rPr lang="fr-FR" altLang="en-US" baseline="0" dirty="0"/>
              <a:t> and at fume </a:t>
            </a:r>
            <a:r>
              <a:rPr lang="fr-FR" altLang="en-US" baseline="0" dirty="0" err="1"/>
              <a:t>hoods</a:t>
            </a:r>
            <a:r>
              <a:rPr lang="fr-FR" altLang="en-US" baseline="0" dirty="0"/>
              <a:t>.</a:t>
            </a:r>
          </a:p>
          <a:p>
            <a:pPr eaLnBrk="1" hangingPunct="1"/>
            <a:endParaRPr lang="fr-FR" altLang="en-US" baseline="0" dirty="0"/>
          </a:p>
          <a:p>
            <a:pPr eaLnBrk="1" hangingPunct="1"/>
            <a:r>
              <a:rPr lang="fr-FR" altLang="en-US" baseline="0" dirty="0"/>
              <a:t>May </a:t>
            </a:r>
            <a:r>
              <a:rPr lang="fr-FR" altLang="en-US" baseline="0" dirty="0" err="1"/>
              <a:t>also</a:t>
            </a:r>
            <a:r>
              <a:rPr lang="fr-FR" altLang="en-US" baseline="0" dirty="0"/>
              <a:t> monitor </a:t>
            </a:r>
            <a:r>
              <a:rPr lang="fr-FR" altLang="en-US" baseline="0" dirty="0" err="1"/>
              <a:t>outside</a:t>
            </a:r>
            <a:r>
              <a:rPr lang="fr-FR" altLang="en-US" baseline="0" dirty="0"/>
              <a:t> the </a:t>
            </a:r>
            <a:r>
              <a:rPr lang="fr-FR" altLang="en-US" baseline="0" dirty="0" err="1"/>
              <a:t>laboratory</a:t>
            </a:r>
            <a:endParaRPr lang="fr-FR" altLang="en-US" baseline="0" dirty="0"/>
          </a:p>
          <a:p>
            <a:pPr eaLnBrk="1" hangingPunct="1"/>
            <a:endParaRPr lang="fr-FR" altLang="en-US" dirty="0"/>
          </a:p>
          <a:p>
            <a:pPr eaLnBrk="1" hangingPunct="1"/>
            <a:r>
              <a:rPr lang="fr-FR" altLang="en-US" dirty="0"/>
              <a:t>CAM: </a:t>
            </a:r>
            <a:r>
              <a:rPr lang="fr-FR" altLang="en-US" dirty="0" err="1"/>
              <a:t>Continuous</a:t>
            </a:r>
            <a:r>
              <a:rPr lang="fr-FR" altLang="en-US" dirty="0"/>
              <a:t> air monitor</a:t>
            </a:r>
          </a:p>
          <a:p>
            <a:pPr eaLnBrk="1" hangingPunct="1"/>
            <a:r>
              <a:rPr lang="fr-FR" altLang="en-US" dirty="0"/>
              <a:t>HFM: Hand and foot monitor</a:t>
            </a:r>
          </a:p>
          <a:p>
            <a:pPr eaLnBrk="1" hangingPunct="1"/>
            <a:endParaRPr lang="fr-FR" altLang="en-US" dirty="0"/>
          </a:p>
          <a:p>
            <a:pPr eaLnBrk="1" hangingPunct="1"/>
            <a:r>
              <a:rPr lang="fr-FR" altLang="en-US" dirty="0" err="1"/>
              <a:t>Print</a:t>
            </a:r>
            <a:r>
              <a:rPr lang="fr-FR" altLang="en-US" dirty="0"/>
              <a:t> out </a:t>
            </a:r>
            <a:r>
              <a:rPr lang="fr-FR" altLang="en-US" dirty="0" err="1"/>
              <a:t>this</a:t>
            </a:r>
            <a:r>
              <a:rPr lang="fr-FR" altLang="en-US" dirty="0"/>
              <a:t> </a:t>
            </a:r>
            <a:r>
              <a:rPr lang="fr-FR" altLang="en-US" dirty="0" err="1"/>
              <a:t>overhead</a:t>
            </a:r>
            <a:r>
              <a:rPr lang="fr-FR" altLang="en-US" dirty="0"/>
              <a:t> and </a:t>
            </a:r>
            <a:r>
              <a:rPr lang="fr-FR" altLang="en-US" dirty="0" err="1"/>
              <a:t>add</a:t>
            </a:r>
            <a:r>
              <a:rPr lang="fr-FR" altLang="en-US" dirty="0"/>
              <a:t> in </a:t>
            </a:r>
            <a:r>
              <a:rPr lang="en-US" dirty="0"/>
              <a:t>dose rate</a:t>
            </a:r>
            <a:r>
              <a:rPr lang="en-US" baseline="0" dirty="0"/>
              <a:t> monitoring points  - at occupational areas – at fume hoods, at storage areas, at sink traps, at entrance to lab, on walls outside of lab</a:t>
            </a:r>
            <a:endParaRPr lang="en-US" dirty="0"/>
          </a:p>
          <a:p>
            <a:endParaRPr lang="en-GB" dirty="0"/>
          </a:p>
        </p:txBody>
      </p:sp>
      <p:sp>
        <p:nvSpPr>
          <p:cNvPr id="4" name="Slide Number Placeholder 3"/>
          <p:cNvSpPr>
            <a:spLocks noGrp="1"/>
          </p:cNvSpPr>
          <p:nvPr>
            <p:ph type="sldNum" sz="quarter" idx="5"/>
          </p:nvPr>
        </p:nvSpPr>
        <p:spPr/>
        <p:txBody>
          <a:bodyPr/>
          <a:lstStyle/>
          <a:p>
            <a:fld id="{541A970C-DD76-42EB-A25E-26E965910D25}" type="slidenum">
              <a:rPr lang="en-GB" smtClean="0"/>
              <a:t>53</a:t>
            </a:fld>
            <a:endParaRPr lang="en-GB"/>
          </a:p>
        </p:txBody>
      </p:sp>
    </p:spTree>
    <p:extLst>
      <p:ext uri="{BB962C8B-B14F-4D97-AF65-F5344CB8AC3E}">
        <p14:creationId xmlns:p14="http://schemas.microsoft.com/office/powerpoint/2010/main" val="28632958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Example</a:t>
            </a:r>
            <a:r>
              <a:rPr lang="en-GB" baseline="0" dirty="0"/>
              <a:t> shows a temporary tented area used for drilling operations. Image shows a mobile filtration system, with a portable air monitor sampling into the tented area. A second monitor is located outside the area to detect the potential spread of contamination. If a continuous monitor is not used, then the air sampler could be changed each time the operation is conducted or on a </a:t>
            </a:r>
            <a:r>
              <a:rPr lang="en-GB" baseline="0" dirty="0" err="1"/>
              <a:t>shiftly</a:t>
            </a:r>
            <a:r>
              <a:rPr lang="en-GB" baseline="0" dirty="0"/>
              <a:t> basis. </a:t>
            </a:r>
            <a:r>
              <a:rPr lang="en-GB" baseline="0"/>
              <a:t>But continuous monitoring will give direct results, without need for decay counting.</a:t>
            </a:r>
            <a:endParaRPr lang="en-GB"/>
          </a:p>
          <a:p>
            <a:endParaRPr lang="en-GB"/>
          </a:p>
        </p:txBody>
      </p:sp>
      <p:sp>
        <p:nvSpPr>
          <p:cNvPr id="4" name="Slide Number Placeholder 3"/>
          <p:cNvSpPr>
            <a:spLocks noGrp="1"/>
          </p:cNvSpPr>
          <p:nvPr>
            <p:ph type="sldNum" sz="quarter" idx="5"/>
          </p:nvPr>
        </p:nvSpPr>
        <p:spPr/>
        <p:txBody>
          <a:bodyPr/>
          <a:lstStyle/>
          <a:p>
            <a:fld id="{541A970C-DD76-42EB-A25E-26E965910D25}" type="slidenum">
              <a:rPr lang="en-GB" smtClean="0"/>
              <a:t>59</a:t>
            </a:fld>
            <a:endParaRPr lang="en-GB"/>
          </a:p>
        </p:txBody>
      </p:sp>
    </p:spTree>
    <p:extLst>
      <p:ext uri="{BB962C8B-B14F-4D97-AF65-F5344CB8AC3E}">
        <p14:creationId xmlns:p14="http://schemas.microsoft.com/office/powerpoint/2010/main" val="602613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ltLang="en-US" dirty="0"/>
              <a:t>Equipment </a:t>
            </a:r>
            <a:r>
              <a:rPr lang="fr-FR" altLang="en-US" dirty="0" err="1"/>
              <a:t>includes</a:t>
            </a:r>
            <a:r>
              <a:rPr lang="fr-FR" altLang="en-US" dirty="0"/>
              <a:t> </a:t>
            </a:r>
            <a:r>
              <a:rPr lang="fr-FR" altLang="en-US" dirty="0" err="1"/>
              <a:t>dosimeters</a:t>
            </a:r>
            <a:endParaRPr lang="fr-FR" altLang="en-US" dirty="0"/>
          </a:p>
          <a:p>
            <a:endParaRPr lang="en-GB" dirty="0"/>
          </a:p>
        </p:txBody>
      </p:sp>
      <p:sp>
        <p:nvSpPr>
          <p:cNvPr id="4" name="Slide Number Placeholder 3"/>
          <p:cNvSpPr>
            <a:spLocks noGrp="1"/>
          </p:cNvSpPr>
          <p:nvPr>
            <p:ph type="sldNum" sz="quarter" idx="5"/>
          </p:nvPr>
        </p:nvSpPr>
        <p:spPr/>
        <p:txBody>
          <a:bodyPr/>
          <a:lstStyle/>
          <a:p>
            <a:fld id="{541A970C-DD76-42EB-A25E-26E965910D25}" type="slidenum">
              <a:rPr lang="en-GB" smtClean="0"/>
              <a:t>16</a:t>
            </a:fld>
            <a:endParaRPr lang="en-GB"/>
          </a:p>
        </p:txBody>
      </p:sp>
    </p:spTree>
    <p:extLst>
      <p:ext uri="{BB962C8B-B14F-4D97-AF65-F5344CB8AC3E}">
        <p14:creationId xmlns:p14="http://schemas.microsoft.com/office/powerpoint/2010/main" val="4284993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ltLang="en-US" dirty="0"/>
              <a:t>The effective dose </a:t>
            </a:r>
            <a:r>
              <a:rPr lang="fr-FR" altLang="en-US" dirty="0" err="1"/>
              <a:t>constraints</a:t>
            </a:r>
            <a:r>
              <a:rPr lang="fr-FR" altLang="en-US" dirty="0"/>
              <a:t>/guidance</a:t>
            </a:r>
            <a:r>
              <a:rPr lang="fr-FR" altLang="en-US" baseline="0" dirty="0"/>
              <a:t> values</a:t>
            </a:r>
            <a:r>
              <a:rPr lang="fr-FR" altLang="en-US" dirty="0"/>
              <a:t> </a:t>
            </a:r>
            <a:r>
              <a:rPr lang="fr-FR" altLang="en-US" dirty="0" err="1"/>
              <a:t>vary</a:t>
            </a:r>
            <a:r>
              <a:rPr lang="fr-FR" altLang="en-US" dirty="0"/>
              <a:t> </a:t>
            </a:r>
            <a:r>
              <a:rPr lang="fr-FR" altLang="en-US" dirty="0" err="1"/>
              <a:t>nationally</a:t>
            </a:r>
            <a:r>
              <a:rPr lang="fr-FR" altLang="en-US" baseline="0" dirty="0"/>
              <a:t> and </a:t>
            </a:r>
            <a:r>
              <a:rPr lang="fr-FR" altLang="en-US" baseline="0" dirty="0" err="1"/>
              <a:t>according</a:t>
            </a:r>
            <a:r>
              <a:rPr lang="fr-FR" altLang="en-US" baseline="0" dirty="0"/>
              <a:t> to </a:t>
            </a:r>
            <a:r>
              <a:rPr lang="fr-FR" altLang="en-US" baseline="0" dirty="0" err="1"/>
              <a:t>company</a:t>
            </a:r>
            <a:r>
              <a:rPr lang="fr-FR" altLang="en-US" baseline="0" dirty="0"/>
              <a:t> guidelines.</a:t>
            </a:r>
            <a:endParaRPr lang="fr-FR" altLang="en-US" dirty="0"/>
          </a:p>
          <a:p>
            <a:endParaRPr lang="en-GB" dirty="0"/>
          </a:p>
        </p:txBody>
      </p:sp>
      <p:sp>
        <p:nvSpPr>
          <p:cNvPr id="4" name="Slide Number Placeholder 3"/>
          <p:cNvSpPr>
            <a:spLocks noGrp="1"/>
          </p:cNvSpPr>
          <p:nvPr>
            <p:ph type="sldNum" sz="quarter" idx="5"/>
          </p:nvPr>
        </p:nvSpPr>
        <p:spPr/>
        <p:txBody>
          <a:bodyPr/>
          <a:lstStyle/>
          <a:p>
            <a:fld id="{541A970C-DD76-42EB-A25E-26E965910D25}" type="slidenum">
              <a:rPr lang="en-GB" smtClean="0"/>
              <a:t>17</a:t>
            </a:fld>
            <a:endParaRPr lang="en-GB"/>
          </a:p>
        </p:txBody>
      </p:sp>
    </p:spTree>
    <p:extLst>
      <p:ext uri="{BB962C8B-B14F-4D97-AF65-F5344CB8AC3E}">
        <p14:creationId xmlns:p14="http://schemas.microsoft.com/office/powerpoint/2010/main" val="693958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It is impractical to align the radiation field in the sense of moving all the sources present so that they lie along the same line.  The equivalent effect is produced by designing instruments so that their response depends as  little as possible on the direction of irradiation. This is generally termed an isotropic response. </a:t>
            </a:r>
            <a:r>
              <a:rPr lang="en-US" dirty="0"/>
              <a:t>This is important because we do not always know the direction of the radiation</a:t>
            </a:r>
            <a:r>
              <a:rPr lang="en-US" baseline="0" dirty="0"/>
              <a:t> that workers are being exposed to.</a:t>
            </a:r>
            <a:endParaRPr lang="en-US" dirty="0"/>
          </a:p>
          <a:p>
            <a:endParaRPr lang="en-GB" dirty="0"/>
          </a:p>
        </p:txBody>
      </p:sp>
      <p:sp>
        <p:nvSpPr>
          <p:cNvPr id="4" name="Slide Number Placeholder 3"/>
          <p:cNvSpPr>
            <a:spLocks noGrp="1"/>
          </p:cNvSpPr>
          <p:nvPr>
            <p:ph type="sldNum" sz="quarter" idx="5"/>
          </p:nvPr>
        </p:nvSpPr>
        <p:spPr/>
        <p:txBody>
          <a:bodyPr/>
          <a:lstStyle/>
          <a:p>
            <a:fld id="{541A970C-DD76-42EB-A25E-26E965910D25}" type="slidenum">
              <a:rPr lang="en-GB" smtClean="0"/>
              <a:t>29</a:t>
            </a:fld>
            <a:endParaRPr lang="en-GB"/>
          </a:p>
        </p:txBody>
      </p:sp>
    </p:spTree>
    <p:extLst>
      <p:ext uri="{BB962C8B-B14F-4D97-AF65-F5344CB8AC3E}">
        <p14:creationId xmlns:p14="http://schemas.microsoft.com/office/powerpoint/2010/main" val="1138503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fields are not aligned in this case,</a:t>
            </a:r>
            <a:r>
              <a:rPr lang="en-US" baseline="0" dirty="0"/>
              <a:t> therefore direction is important – you need the find the radiation and point the meter towards it</a:t>
            </a:r>
          </a:p>
          <a:p>
            <a:endParaRPr lang="en-US" baseline="0" dirty="0"/>
          </a:p>
          <a:p>
            <a:r>
              <a:rPr lang="en-US" baseline="0" dirty="0"/>
              <a:t>The operational units are directly measured – </a:t>
            </a:r>
            <a:r>
              <a:rPr lang="en-US" baseline="0" dirty="0" err="1"/>
              <a:t>Seiverts</a:t>
            </a:r>
            <a:r>
              <a:rPr lang="en-US" baseline="0" dirty="0"/>
              <a:t>/hour – and this can be directly related back to the dose limit </a:t>
            </a:r>
          </a:p>
          <a:p>
            <a:endParaRPr lang="en-GB" dirty="0"/>
          </a:p>
        </p:txBody>
      </p:sp>
      <p:sp>
        <p:nvSpPr>
          <p:cNvPr id="4" name="Slide Number Placeholder 3"/>
          <p:cNvSpPr>
            <a:spLocks noGrp="1"/>
          </p:cNvSpPr>
          <p:nvPr>
            <p:ph type="sldNum" sz="quarter" idx="5"/>
          </p:nvPr>
        </p:nvSpPr>
        <p:spPr/>
        <p:txBody>
          <a:bodyPr/>
          <a:lstStyle/>
          <a:p>
            <a:fld id="{541A970C-DD76-42EB-A25E-26E965910D25}" type="slidenum">
              <a:rPr lang="en-GB" smtClean="0"/>
              <a:t>31</a:t>
            </a:fld>
            <a:endParaRPr lang="en-GB"/>
          </a:p>
        </p:txBody>
      </p:sp>
    </p:spTree>
    <p:extLst>
      <p:ext uri="{BB962C8B-B14F-4D97-AF65-F5344CB8AC3E}">
        <p14:creationId xmlns:p14="http://schemas.microsoft.com/office/powerpoint/2010/main" val="23742845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 only is the</a:t>
            </a:r>
            <a:r>
              <a:rPr lang="en-US" baseline="0" dirty="0"/>
              <a:t> operational unit not directly measured, the significance of the operational unit also has to be compared with a derived measurement to relate it back to dose</a:t>
            </a:r>
            <a:endParaRPr lang="en-US" dirty="0"/>
          </a:p>
          <a:p>
            <a:endParaRPr lang="en-GB" dirty="0"/>
          </a:p>
        </p:txBody>
      </p:sp>
      <p:sp>
        <p:nvSpPr>
          <p:cNvPr id="4" name="Slide Number Placeholder 3"/>
          <p:cNvSpPr>
            <a:spLocks noGrp="1"/>
          </p:cNvSpPr>
          <p:nvPr>
            <p:ph type="sldNum" sz="quarter" idx="5"/>
          </p:nvPr>
        </p:nvSpPr>
        <p:spPr/>
        <p:txBody>
          <a:bodyPr/>
          <a:lstStyle/>
          <a:p>
            <a:fld id="{541A970C-DD76-42EB-A25E-26E965910D25}" type="slidenum">
              <a:rPr lang="en-GB" smtClean="0"/>
              <a:t>33</a:t>
            </a:fld>
            <a:endParaRPr lang="en-GB"/>
          </a:p>
        </p:txBody>
      </p:sp>
    </p:spTree>
    <p:extLst>
      <p:ext uri="{BB962C8B-B14F-4D97-AF65-F5344CB8AC3E}">
        <p14:creationId xmlns:p14="http://schemas.microsoft.com/office/powerpoint/2010/main" val="1380008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fr-FR" altLang="en-US" u="sng" baseline="0" dirty="0" err="1"/>
              <a:t>Though</a:t>
            </a:r>
            <a:r>
              <a:rPr lang="fr-FR" altLang="en-US" u="sng" baseline="0" dirty="0"/>
              <a:t> the design report </a:t>
            </a:r>
            <a:r>
              <a:rPr lang="fr-FR" altLang="en-US" u="sng" baseline="0" dirty="0" err="1"/>
              <a:t>may</a:t>
            </a:r>
            <a:r>
              <a:rPr lang="fr-FR" altLang="en-US" u="sng" baseline="0" dirty="0"/>
              <a:t> </a:t>
            </a:r>
            <a:r>
              <a:rPr lang="fr-FR" altLang="en-US" u="sng" baseline="0" dirty="0" err="1"/>
              <a:t>indicate</a:t>
            </a:r>
            <a:r>
              <a:rPr lang="fr-FR" altLang="en-US" u="sng" baseline="0" dirty="0"/>
              <a:t> the possible </a:t>
            </a:r>
            <a:r>
              <a:rPr lang="fr-FR" altLang="en-US" u="sng" baseline="0" dirty="0" err="1"/>
              <a:t>activity</a:t>
            </a:r>
            <a:r>
              <a:rPr lang="fr-FR" altLang="en-US" u="sng" baseline="0" dirty="0"/>
              <a:t> concentration of probable </a:t>
            </a:r>
            <a:r>
              <a:rPr lang="fr-FR" altLang="en-US" u="sng" baseline="0" dirty="0" err="1"/>
              <a:t>radionuclide</a:t>
            </a:r>
            <a:r>
              <a:rPr lang="fr-FR" altLang="en-US" u="sng" baseline="0" dirty="0"/>
              <a:t>, the </a:t>
            </a:r>
            <a:r>
              <a:rPr lang="fr-FR" altLang="en-US" u="sng" baseline="0" dirty="0" err="1"/>
              <a:t>precise</a:t>
            </a:r>
            <a:r>
              <a:rPr lang="fr-FR" altLang="en-US" u="sng" baseline="0" dirty="0"/>
              <a:t> value </a:t>
            </a:r>
            <a:r>
              <a:rPr lang="fr-FR" altLang="en-US" u="sng" baseline="0" dirty="0" err="1"/>
              <a:t>may</a:t>
            </a:r>
            <a:r>
              <a:rPr lang="fr-FR" altLang="en-US" u="sng" baseline="0" dirty="0"/>
              <a:t> </a:t>
            </a:r>
            <a:r>
              <a:rPr lang="fr-FR" altLang="en-US" u="sng" baseline="0" dirty="0" err="1"/>
              <a:t>be</a:t>
            </a:r>
            <a:r>
              <a:rPr lang="fr-FR" altLang="en-US" u="sng" baseline="0" dirty="0"/>
              <a:t> </a:t>
            </a:r>
            <a:r>
              <a:rPr lang="fr-FR" altLang="en-US" u="sng" baseline="0" dirty="0" err="1"/>
              <a:t>determined</a:t>
            </a:r>
            <a:r>
              <a:rPr lang="fr-FR" altLang="en-US" u="sng" baseline="0" dirty="0"/>
              <a:t> </a:t>
            </a:r>
            <a:r>
              <a:rPr lang="fr-FR" altLang="en-US" u="sng" baseline="0" dirty="0" err="1"/>
              <a:t>only</a:t>
            </a:r>
            <a:r>
              <a:rPr lang="fr-FR" altLang="en-US" u="sng" baseline="0" dirty="0"/>
              <a:t> if the </a:t>
            </a:r>
            <a:r>
              <a:rPr lang="fr-FR" altLang="en-US" u="sng" baseline="0" dirty="0" err="1"/>
              <a:t>facility</a:t>
            </a:r>
            <a:r>
              <a:rPr lang="fr-FR" altLang="en-US" u="sng" baseline="0" dirty="0"/>
              <a:t> </a:t>
            </a:r>
            <a:r>
              <a:rPr lang="fr-FR" altLang="en-US" u="sng" baseline="0" dirty="0" err="1"/>
              <a:t>is</a:t>
            </a:r>
            <a:r>
              <a:rPr lang="fr-FR" altLang="en-US" u="sng" baseline="0" dirty="0"/>
              <a:t> made </a:t>
            </a:r>
            <a:r>
              <a:rPr lang="fr-FR" altLang="en-US" u="sng" baseline="0" dirty="0" err="1"/>
              <a:t>operational</a:t>
            </a:r>
            <a:r>
              <a:rPr lang="fr-FR" altLang="en-US" u="sng" baseline="0" dirty="0"/>
              <a:t>. This finger </a:t>
            </a:r>
            <a:r>
              <a:rPr lang="fr-FR" altLang="en-US" u="sng" baseline="0" dirty="0" err="1"/>
              <a:t>print</a:t>
            </a:r>
            <a:r>
              <a:rPr lang="fr-FR" altLang="en-US" u="sng" baseline="0" dirty="0"/>
              <a:t> </a:t>
            </a:r>
            <a:r>
              <a:rPr lang="fr-FR" altLang="en-US" u="sng" baseline="0" dirty="0" err="1"/>
              <a:t>is</a:t>
            </a:r>
            <a:r>
              <a:rPr lang="fr-FR" altLang="en-US" u="sng" baseline="0" dirty="0"/>
              <a:t> </a:t>
            </a:r>
            <a:r>
              <a:rPr lang="fr-FR" altLang="en-US" u="sng" baseline="0" dirty="0" err="1"/>
              <a:t>useful</a:t>
            </a:r>
            <a:r>
              <a:rPr lang="fr-FR" altLang="en-US" u="sng" baseline="0" dirty="0"/>
              <a:t> to </a:t>
            </a:r>
            <a:r>
              <a:rPr lang="fr-FR" altLang="en-US" u="sng" baseline="0" dirty="0" err="1"/>
              <a:t>strengthen</a:t>
            </a:r>
            <a:r>
              <a:rPr lang="fr-FR" altLang="en-US" u="sng" baseline="0" dirty="0"/>
              <a:t> the protection </a:t>
            </a:r>
            <a:r>
              <a:rPr lang="fr-FR" altLang="en-US" u="sng" baseline="0" dirty="0" err="1"/>
              <a:t>measures</a:t>
            </a:r>
            <a:r>
              <a:rPr lang="fr-FR" altLang="en-US" u="sng" baseline="0" dirty="0"/>
              <a:t>.</a:t>
            </a:r>
            <a:endParaRPr lang="fr-FR" altLang="en-US" u="sng" dirty="0"/>
          </a:p>
          <a:p>
            <a:pPr eaLnBrk="1" hangingPunct="1"/>
            <a:endParaRPr lang="fr-FR" altLang="en-US" dirty="0"/>
          </a:p>
          <a:p>
            <a:pPr eaLnBrk="1" hangingPunct="1"/>
            <a:r>
              <a:rPr lang="fr-FR" altLang="en-US" baseline="0" dirty="0"/>
              <a:t>This </a:t>
            </a:r>
            <a:r>
              <a:rPr lang="fr-FR" altLang="en-US" baseline="0" dirty="0" err="1"/>
              <a:t>is</a:t>
            </a:r>
            <a:r>
              <a:rPr lang="fr-FR" altLang="en-US" baseline="0" dirty="0"/>
              <a:t> </a:t>
            </a:r>
            <a:r>
              <a:rPr lang="fr-FR" altLang="en-US" baseline="0" dirty="0" err="1"/>
              <a:t>particularly</a:t>
            </a:r>
            <a:r>
              <a:rPr lang="fr-FR" altLang="en-US" baseline="0" dirty="0"/>
              <a:t> </a:t>
            </a:r>
            <a:r>
              <a:rPr lang="fr-FR" altLang="en-US" baseline="0" dirty="0" err="1"/>
              <a:t>required</a:t>
            </a:r>
            <a:r>
              <a:rPr lang="fr-FR" altLang="en-US" baseline="0" dirty="0"/>
              <a:t> for surface contamination and </a:t>
            </a:r>
            <a:r>
              <a:rPr lang="fr-FR" altLang="en-US" baseline="0" dirty="0" err="1"/>
              <a:t>airborne</a:t>
            </a:r>
            <a:r>
              <a:rPr lang="fr-FR" altLang="en-US" baseline="0" dirty="0"/>
              <a:t> contamination. For </a:t>
            </a:r>
            <a:r>
              <a:rPr lang="fr-FR" altLang="en-US" baseline="0" dirty="0" err="1"/>
              <a:t>external</a:t>
            </a:r>
            <a:r>
              <a:rPr lang="fr-FR" altLang="en-US" baseline="0" dirty="0"/>
              <a:t> radiation, </a:t>
            </a:r>
            <a:r>
              <a:rPr lang="fr-FR" altLang="en-US" baseline="0" dirty="0" err="1"/>
              <a:t>need</a:t>
            </a:r>
            <a:r>
              <a:rPr lang="fr-FR" altLang="en-US" baseline="0" dirty="0"/>
              <a:t> to know </a:t>
            </a:r>
            <a:r>
              <a:rPr lang="fr-FR" altLang="en-US" baseline="0" dirty="0" err="1"/>
              <a:t>energy</a:t>
            </a:r>
            <a:r>
              <a:rPr lang="fr-FR" altLang="en-US" baseline="0" dirty="0"/>
              <a:t> and </a:t>
            </a:r>
            <a:r>
              <a:rPr lang="fr-FR" altLang="en-US" baseline="0" dirty="0" err="1"/>
              <a:t>emission</a:t>
            </a:r>
            <a:r>
              <a:rPr lang="fr-FR" altLang="en-US" baseline="0" dirty="0"/>
              <a:t> as </a:t>
            </a:r>
            <a:r>
              <a:rPr lang="fr-FR" altLang="en-US" baseline="0" dirty="0" err="1"/>
              <a:t>is</a:t>
            </a:r>
            <a:r>
              <a:rPr lang="fr-FR" altLang="en-US" baseline="0" dirty="0"/>
              <a:t> a </a:t>
            </a:r>
            <a:r>
              <a:rPr lang="fr-FR" altLang="en-US" baseline="0" dirty="0" err="1"/>
              <a:t>directly</a:t>
            </a:r>
            <a:r>
              <a:rPr lang="fr-FR" altLang="en-US" baseline="0" dirty="0"/>
              <a:t> </a:t>
            </a:r>
            <a:r>
              <a:rPr lang="fr-FR" altLang="en-US" baseline="0" dirty="0" err="1"/>
              <a:t>measured</a:t>
            </a:r>
            <a:r>
              <a:rPr lang="fr-FR" altLang="en-US" baseline="0" dirty="0"/>
              <a:t> </a:t>
            </a:r>
            <a:r>
              <a:rPr lang="fr-FR" altLang="en-US" baseline="0" dirty="0" err="1"/>
              <a:t>operational</a:t>
            </a:r>
            <a:r>
              <a:rPr lang="fr-FR" altLang="en-US" baseline="0" dirty="0"/>
              <a:t> </a:t>
            </a:r>
            <a:r>
              <a:rPr lang="fr-FR" altLang="en-US" baseline="0" dirty="0" err="1"/>
              <a:t>quantity</a:t>
            </a:r>
            <a:endParaRPr lang="fr-FR" altLang="en-US" dirty="0"/>
          </a:p>
          <a:p>
            <a:endParaRPr lang="en-GB" dirty="0"/>
          </a:p>
        </p:txBody>
      </p:sp>
      <p:sp>
        <p:nvSpPr>
          <p:cNvPr id="4" name="Slide Number Placeholder 3"/>
          <p:cNvSpPr>
            <a:spLocks noGrp="1"/>
          </p:cNvSpPr>
          <p:nvPr>
            <p:ph type="sldNum" sz="quarter" idx="5"/>
          </p:nvPr>
        </p:nvSpPr>
        <p:spPr/>
        <p:txBody>
          <a:bodyPr/>
          <a:lstStyle/>
          <a:p>
            <a:fld id="{541A970C-DD76-42EB-A25E-26E965910D25}" type="slidenum">
              <a:rPr lang="en-GB" smtClean="0"/>
              <a:t>41</a:t>
            </a:fld>
            <a:endParaRPr lang="en-GB"/>
          </a:p>
        </p:txBody>
      </p:sp>
    </p:spTree>
    <p:extLst>
      <p:ext uri="{BB962C8B-B14F-4D97-AF65-F5344CB8AC3E}">
        <p14:creationId xmlns:p14="http://schemas.microsoft.com/office/powerpoint/2010/main" val="3585003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Without exception, when determining any fingerprint it is necessary to review the operational history of the radioactive materials, noting possible contamination mechanisms, the nature of radioactivity that might therefore be present and the physical distribution of this activity.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If it can be shown that sources of contamination are fairly limited and tend to be well-defined, it may be possible to develop a fingerprint from reference to historical records such as the radioactive species handled in connection with the materials to be characterised.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is the case where only one material has been handled in a facility. For facilities which have seen wider use, historical records may provide a strong indication of the radionuclides which are present in the fingerprints. However, their relative activities may continue to be unknown without further investigation. It should not be assumed that the most recent history of the radioactive material is the only factor to be considered.</a:t>
            </a:r>
          </a:p>
          <a:p>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Where contamination is strongly linked to irradiated fuel or non-fuel materials, modelling codes such as FISPACT , FISPIN, or ORIGEN (for more information, see the TECDOC)  may be used to predict the relative activities of radionuclides produced as a result of the irradiation of nuclear fuel in a neutron flux.  However, in order for modelling codes to be useful, parameters which could critically affect the quality of their output must be known with confidence. </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Will discuss more about fingerprints in the specific</a:t>
            </a:r>
            <a:r>
              <a:rPr lang="en-GB" sz="1200" kern="1200" baseline="0" dirty="0">
                <a:solidFill>
                  <a:schemeClr val="tx1"/>
                </a:solidFill>
                <a:effectLst/>
                <a:latin typeface="+mn-lt"/>
                <a:ea typeface="+mn-ea"/>
                <a:cs typeface="+mn-cs"/>
              </a:rPr>
              <a:t> module on workplace monitoring on day 5 of the course</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541A970C-DD76-42EB-A25E-26E965910D25}" type="slidenum">
              <a:rPr lang="en-GB" smtClean="0"/>
              <a:t>42</a:t>
            </a:fld>
            <a:endParaRPr lang="en-GB"/>
          </a:p>
        </p:txBody>
      </p:sp>
    </p:spTree>
    <p:extLst>
      <p:ext uri="{BB962C8B-B14F-4D97-AF65-F5344CB8AC3E}">
        <p14:creationId xmlns:p14="http://schemas.microsoft.com/office/powerpoint/2010/main" val="3014339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ltLang="en-US" baseline="0" dirty="0" err="1"/>
              <a:t>These</a:t>
            </a:r>
            <a:r>
              <a:rPr lang="fr-FR" altLang="en-US" baseline="0" dirty="0"/>
              <a:t> </a:t>
            </a:r>
            <a:r>
              <a:rPr lang="fr-FR" altLang="en-US" baseline="0" dirty="0" err="1"/>
              <a:t>definitions</a:t>
            </a:r>
            <a:r>
              <a:rPr lang="fr-FR" altLang="en-US" baseline="0" dirty="0"/>
              <a:t> are </a:t>
            </a:r>
            <a:r>
              <a:rPr lang="fr-FR" altLang="en-US" baseline="0" dirty="0" err="1"/>
              <a:t>given</a:t>
            </a:r>
            <a:r>
              <a:rPr lang="fr-FR" altLang="en-US" baseline="0" dirty="0"/>
              <a:t> in ICRP75 and the ORP</a:t>
            </a:r>
          </a:p>
          <a:p>
            <a:endParaRPr lang="en-GB" dirty="0"/>
          </a:p>
        </p:txBody>
      </p:sp>
      <p:sp>
        <p:nvSpPr>
          <p:cNvPr id="4" name="Slide Number Placeholder 3"/>
          <p:cNvSpPr>
            <a:spLocks noGrp="1"/>
          </p:cNvSpPr>
          <p:nvPr>
            <p:ph type="sldNum" sz="quarter" idx="5"/>
          </p:nvPr>
        </p:nvSpPr>
        <p:spPr/>
        <p:txBody>
          <a:bodyPr/>
          <a:lstStyle/>
          <a:p>
            <a:fld id="{541A970C-DD76-42EB-A25E-26E965910D25}" type="slidenum">
              <a:rPr lang="en-GB" smtClean="0"/>
              <a:t>44</a:t>
            </a:fld>
            <a:endParaRPr lang="en-GB"/>
          </a:p>
        </p:txBody>
      </p:sp>
    </p:spTree>
    <p:extLst>
      <p:ext uri="{BB962C8B-B14F-4D97-AF65-F5344CB8AC3E}">
        <p14:creationId xmlns:p14="http://schemas.microsoft.com/office/powerpoint/2010/main" val="14067530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23528" y="1772816"/>
            <a:ext cx="8568953" cy="1080120"/>
          </a:xfrm>
        </p:spPr>
        <p:txBody>
          <a:bodyPr/>
          <a:lstStyle>
            <a:lvl1pPr algn="l">
              <a:defRPr>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323528" y="3573016"/>
            <a:ext cx="8568953" cy="1608584"/>
          </a:xfrm>
        </p:spPr>
        <p:txBody>
          <a:bodyPr>
            <a:normAutofit/>
          </a:bodyPr>
          <a:lstStyle>
            <a:lvl1pPr marL="0" indent="0" algn="l">
              <a:buNone/>
              <a:defRPr sz="2800" b="1">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2050" name="Picture 2" descr="\\iaea.org\Secretariat\MTCD\PublishingCurrent\2017\IAEA\17-42841_LOGO_IAEA_update\Design\Presentation_IAEA\IAEA_Logo_E_horizontal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60648"/>
            <a:ext cx="2460431" cy="542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3214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1792288" y="1124745"/>
            <a:ext cx="54864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DFFB5D85-2C73-4857-8135-955DA9AB0400}" type="datetimeFigureOut">
              <a:rPr lang="en-GB" smtClean="0"/>
              <a:t>2019-03-22</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4A9B51F0-B4B9-4CD4-8789-F67E7A37BD50}" type="slidenum">
              <a:rPr lang="en-GB" smtClean="0"/>
              <a:t>‹#›</a:t>
            </a:fld>
            <a:endParaRPr lang="en-GB"/>
          </a:p>
        </p:txBody>
      </p:sp>
    </p:spTree>
    <p:extLst>
      <p:ext uri="{BB962C8B-B14F-4D97-AF65-F5344CB8AC3E}">
        <p14:creationId xmlns:p14="http://schemas.microsoft.com/office/powerpoint/2010/main" val="3775018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Date Placeholder 12"/>
          <p:cNvSpPr>
            <a:spLocks noGrp="1"/>
          </p:cNvSpPr>
          <p:nvPr>
            <p:ph type="dt" sz="half" idx="10"/>
          </p:nvPr>
        </p:nvSpPr>
        <p:spPr/>
        <p:txBody>
          <a:bodyPr/>
          <a:lstStyle/>
          <a:p>
            <a:fld id="{DFFB5D85-2C73-4857-8135-955DA9AB0400}" type="datetimeFigureOut">
              <a:rPr lang="en-GB" smtClean="0"/>
              <a:t>2019-03-22</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4A9B51F0-B4B9-4CD4-8789-F67E7A37BD50}" type="slidenum">
              <a:rPr lang="en-GB" smtClean="0"/>
              <a:t>‹#›</a:t>
            </a:fld>
            <a:endParaRPr lang="en-GB"/>
          </a:p>
        </p:txBody>
      </p:sp>
    </p:spTree>
    <p:extLst>
      <p:ext uri="{BB962C8B-B14F-4D97-AF65-F5344CB8AC3E}">
        <p14:creationId xmlns:p14="http://schemas.microsoft.com/office/powerpoint/2010/main" val="1670712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Date Placeholder 12"/>
          <p:cNvSpPr>
            <a:spLocks noGrp="1"/>
          </p:cNvSpPr>
          <p:nvPr>
            <p:ph type="dt" sz="half" idx="10"/>
          </p:nvPr>
        </p:nvSpPr>
        <p:spPr/>
        <p:txBody>
          <a:bodyPr/>
          <a:lstStyle/>
          <a:p>
            <a:fld id="{DFFB5D85-2C73-4857-8135-955DA9AB0400}" type="datetimeFigureOut">
              <a:rPr lang="en-GB" smtClean="0"/>
              <a:t>2019-03-22</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4A9B51F0-B4B9-4CD4-8789-F67E7A37BD50}" type="slidenum">
              <a:rPr lang="en-GB" smtClean="0"/>
              <a:t>‹#›</a:t>
            </a:fld>
            <a:endParaRPr lang="en-GB"/>
          </a:p>
        </p:txBody>
      </p:sp>
    </p:spTree>
    <p:extLst>
      <p:ext uri="{BB962C8B-B14F-4D97-AF65-F5344CB8AC3E}">
        <p14:creationId xmlns:p14="http://schemas.microsoft.com/office/powerpoint/2010/main" val="2964412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sp>
        <p:nvSpPr>
          <p:cNvPr id="4" name="Title 1"/>
          <p:cNvSpPr>
            <a:spLocks noGrp="1"/>
          </p:cNvSpPr>
          <p:nvPr>
            <p:ph type="ctrTitle"/>
          </p:nvPr>
        </p:nvSpPr>
        <p:spPr>
          <a:xfrm>
            <a:off x="323528" y="1772816"/>
            <a:ext cx="8568953" cy="1080120"/>
          </a:xfrm>
        </p:spPr>
        <p:txBody>
          <a:bodyPr/>
          <a:lstStyle>
            <a:lvl1pPr algn="l">
              <a:defRPr>
                <a:solidFill>
                  <a:schemeClr val="tx2"/>
                </a:solidFill>
              </a:defRPr>
            </a:lvl1pPr>
          </a:lstStyle>
          <a:p>
            <a:r>
              <a:rPr lang="en-US"/>
              <a:t>Click to edit Master title style</a:t>
            </a:r>
            <a:endParaRPr lang="en-GB" dirty="0"/>
          </a:p>
        </p:txBody>
      </p:sp>
      <p:sp>
        <p:nvSpPr>
          <p:cNvPr id="5" name="Subtitle 2"/>
          <p:cNvSpPr>
            <a:spLocks noGrp="1"/>
          </p:cNvSpPr>
          <p:nvPr>
            <p:ph type="subTitle" idx="1"/>
          </p:nvPr>
        </p:nvSpPr>
        <p:spPr>
          <a:xfrm>
            <a:off x="323528" y="3573016"/>
            <a:ext cx="8568953"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3074" name="Picture 2" descr="\\iaea.org\Secretariat\MTCD\PublishingCurrent\2017\IAEA\17-42841_LOGO_IAEA_update\Design\Presentation_IAEA\IAEA_Logo_E_horizontal_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47450"/>
            <a:ext cx="2520280" cy="555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3086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13" name="Date Placeholder 12"/>
          <p:cNvSpPr>
            <a:spLocks noGrp="1"/>
          </p:cNvSpPr>
          <p:nvPr>
            <p:ph type="dt" sz="half" idx="10"/>
          </p:nvPr>
        </p:nvSpPr>
        <p:spPr/>
        <p:txBody>
          <a:bodyPr/>
          <a:lstStyle/>
          <a:p>
            <a:fld id="{DFFB5D85-2C73-4857-8135-955DA9AB0400}" type="datetimeFigureOut">
              <a:rPr lang="en-GB" smtClean="0"/>
              <a:t>2019-03-22</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4A9B51F0-B4B9-4CD4-8789-F67E7A37BD50}" type="slidenum">
              <a:rPr lang="en-GB" smtClean="0"/>
              <a:t>‹#›</a:t>
            </a:fld>
            <a:endParaRPr lang="en-GB"/>
          </a:p>
        </p:txBody>
      </p:sp>
    </p:spTree>
    <p:extLst>
      <p:ext uri="{BB962C8B-B14F-4D97-AF65-F5344CB8AC3E}">
        <p14:creationId xmlns:p14="http://schemas.microsoft.com/office/powerpoint/2010/main" val="3184683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Date Placeholder 13"/>
          <p:cNvSpPr>
            <a:spLocks noGrp="1"/>
          </p:cNvSpPr>
          <p:nvPr>
            <p:ph type="dt" sz="half" idx="10"/>
          </p:nvPr>
        </p:nvSpPr>
        <p:spPr/>
        <p:txBody>
          <a:bodyPr/>
          <a:lstStyle/>
          <a:p>
            <a:fld id="{DFFB5D85-2C73-4857-8135-955DA9AB0400}" type="datetimeFigureOut">
              <a:rPr lang="en-GB" smtClean="0"/>
              <a:t>2019-03-22</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4A9B51F0-B4B9-4CD4-8789-F67E7A37BD50}" type="slidenum">
              <a:rPr lang="en-GB" smtClean="0"/>
              <a:t>‹#›</a:t>
            </a:fld>
            <a:endParaRPr lang="en-GB"/>
          </a:p>
        </p:txBody>
      </p:sp>
    </p:spTree>
    <p:extLst>
      <p:ext uri="{BB962C8B-B14F-4D97-AF65-F5344CB8AC3E}">
        <p14:creationId xmlns:p14="http://schemas.microsoft.com/office/powerpoint/2010/main" val="3667547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Date Placeholder 15"/>
          <p:cNvSpPr>
            <a:spLocks noGrp="1"/>
          </p:cNvSpPr>
          <p:nvPr>
            <p:ph type="dt" sz="half" idx="10"/>
          </p:nvPr>
        </p:nvSpPr>
        <p:spPr/>
        <p:txBody>
          <a:bodyPr/>
          <a:lstStyle/>
          <a:p>
            <a:fld id="{DFFB5D85-2C73-4857-8135-955DA9AB0400}" type="datetimeFigureOut">
              <a:rPr lang="en-GB" smtClean="0"/>
              <a:t>2019-03-22</a:t>
            </a:fld>
            <a:endParaRPr lang="en-GB"/>
          </a:p>
        </p:txBody>
      </p:sp>
      <p:sp>
        <p:nvSpPr>
          <p:cNvPr id="17" name="Footer Placeholder 16"/>
          <p:cNvSpPr>
            <a:spLocks noGrp="1"/>
          </p:cNvSpPr>
          <p:nvPr>
            <p:ph type="ftr" sz="quarter" idx="11"/>
          </p:nvPr>
        </p:nvSpPr>
        <p:spPr/>
        <p:txBody>
          <a:bodyPr/>
          <a:lstStyle/>
          <a:p>
            <a:endParaRPr lang="en-GB"/>
          </a:p>
        </p:txBody>
      </p:sp>
      <p:sp>
        <p:nvSpPr>
          <p:cNvPr id="18" name="Slide Number Placeholder 17"/>
          <p:cNvSpPr>
            <a:spLocks noGrp="1"/>
          </p:cNvSpPr>
          <p:nvPr>
            <p:ph type="sldNum" sz="quarter" idx="12"/>
          </p:nvPr>
        </p:nvSpPr>
        <p:spPr/>
        <p:txBody>
          <a:bodyPr/>
          <a:lstStyle/>
          <a:p>
            <a:fld id="{4A9B51F0-B4B9-4CD4-8789-F67E7A37BD50}" type="slidenum">
              <a:rPr lang="en-GB" smtClean="0"/>
              <a:t>‹#›</a:t>
            </a:fld>
            <a:endParaRPr lang="en-GB"/>
          </a:p>
        </p:txBody>
      </p:sp>
    </p:spTree>
    <p:extLst>
      <p:ext uri="{BB962C8B-B14F-4D97-AF65-F5344CB8AC3E}">
        <p14:creationId xmlns:p14="http://schemas.microsoft.com/office/powerpoint/2010/main" val="2721845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8"/>
          <p:cNvSpPr>
            <a:spLocks noGrp="1"/>
          </p:cNvSpPr>
          <p:nvPr>
            <p:ph type="dt" sz="half" idx="10"/>
          </p:nvPr>
        </p:nvSpPr>
        <p:spPr/>
        <p:txBody>
          <a:bodyPr/>
          <a:lstStyle/>
          <a:p>
            <a:fld id="{DFFB5D85-2C73-4857-8135-955DA9AB0400}" type="datetimeFigureOut">
              <a:rPr lang="en-GB" smtClean="0"/>
              <a:t>2019-03-22</a:t>
            </a:fld>
            <a:endParaRPr lang="en-GB"/>
          </a:p>
        </p:txBody>
      </p:sp>
      <p:sp>
        <p:nvSpPr>
          <p:cNvPr id="10" name="Footer Placeholder 9"/>
          <p:cNvSpPr>
            <a:spLocks noGrp="1"/>
          </p:cNvSpPr>
          <p:nvPr>
            <p:ph type="ftr" sz="quarter" idx="11"/>
          </p:nvPr>
        </p:nvSpPr>
        <p:spPr/>
        <p:txBody>
          <a:bodyPr/>
          <a:lstStyle/>
          <a:p>
            <a:endParaRPr lang="en-GB"/>
          </a:p>
        </p:txBody>
      </p:sp>
      <p:sp>
        <p:nvSpPr>
          <p:cNvPr id="11" name="Slide Number Placeholder 10"/>
          <p:cNvSpPr>
            <a:spLocks noGrp="1"/>
          </p:cNvSpPr>
          <p:nvPr>
            <p:ph type="sldNum" sz="quarter" idx="12"/>
          </p:nvPr>
        </p:nvSpPr>
        <p:spPr/>
        <p:txBody>
          <a:bodyPr/>
          <a:lstStyle/>
          <a:p>
            <a:fld id="{4A9B51F0-B4B9-4CD4-8789-F67E7A37BD50}" type="slidenum">
              <a:rPr lang="en-GB" smtClean="0"/>
              <a:t>‹#›</a:t>
            </a:fld>
            <a:endParaRPr lang="en-GB"/>
          </a:p>
        </p:txBody>
      </p:sp>
    </p:spTree>
    <p:extLst>
      <p:ext uri="{BB962C8B-B14F-4D97-AF65-F5344CB8AC3E}">
        <p14:creationId xmlns:p14="http://schemas.microsoft.com/office/powerpoint/2010/main" val="1443220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fld id="{DFFB5D85-2C73-4857-8135-955DA9AB0400}" type="datetimeFigureOut">
              <a:rPr lang="en-GB" smtClean="0"/>
              <a:t>2019-03-22</a:t>
            </a:fld>
            <a:endParaRPr lang="en-GB"/>
          </a:p>
        </p:txBody>
      </p:sp>
      <p:sp>
        <p:nvSpPr>
          <p:cNvPr id="12" name="Footer Placeholder 11"/>
          <p:cNvSpPr>
            <a:spLocks noGrp="1"/>
          </p:cNvSpPr>
          <p:nvPr>
            <p:ph type="ftr" sz="quarter" idx="11"/>
          </p:nvPr>
        </p:nvSpPr>
        <p:spPr/>
        <p:txBody>
          <a:bodyPr/>
          <a:lstStyle/>
          <a:p>
            <a:endParaRPr lang="en-GB"/>
          </a:p>
        </p:txBody>
      </p:sp>
      <p:sp>
        <p:nvSpPr>
          <p:cNvPr id="13" name="Slide Number Placeholder 12"/>
          <p:cNvSpPr>
            <a:spLocks noGrp="1"/>
          </p:cNvSpPr>
          <p:nvPr>
            <p:ph type="sldNum" sz="quarter" idx="12"/>
          </p:nvPr>
        </p:nvSpPr>
        <p:spPr/>
        <p:txBody>
          <a:bodyPr/>
          <a:lstStyle/>
          <a:p>
            <a:fld id="{4A9B51F0-B4B9-4CD4-8789-F67E7A37BD50}" type="slidenum">
              <a:rPr lang="en-GB" smtClean="0"/>
              <a:t>‹#›</a:t>
            </a:fld>
            <a:endParaRPr lang="en-GB"/>
          </a:p>
        </p:txBody>
      </p:sp>
    </p:spTree>
    <p:extLst>
      <p:ext uri="{BB962C8B-B14F-4D97-AF65-F5344CB8AC3E}">
        <p14:creationId xmlns:p14="http://schemas.microsoft.com/office/powerpoint/2010/main" val="2198687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DFFB5D85-2C73-4857-8135-955DA9AB0400}" type="datetimeFigureOut">
              <a:rPr lang="en-GB" smtClean="0"/>
              <a:t>2019-03-22</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4A9B51F0-B4B9-4CD4-8789-F67E7A37BD50}" type="slidenum">
              <a:rPr lang="en-GB" smtClean="0"/>
              <a:t>‹#›</a:t>
            </a:fld>
            <a:endParaRPr lang="en-GB"/>
          </a:p>
        </p:txBody>
      </p:sp>
    </p:spTree>
    <p:extLst>
      <p:ext uri="{BB962C8B-B14F-4D97-AF65-F5344CB8AC3E}">
        <p14:creationId xmlns:p14="http://schemas.microsoft.com/office/powerpoint/2010/main" val="1500626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p:nvPr/>
        </p:nvSpPr>
        <p:spPr>
          <a:xfrm flipH="1" flipV="1">
            <a:off x="1" y="5301208"/>
            <a:ext cx="6372200"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Rectangle 10"/>
          <p:cNvSpPr/>
          <p:nvPr/>
        </p:nvSpPr>
        <p:spPr>
          <a:xfrm>
            <a:off x="1" y="0"/>
            <a:ext cx="9143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Rectangle 5"/>
          <p:cNvSpPr>
            <a:spLocks noGrp="1" noChangeArrowheads="1"/>
          </p:cNvSpPr>
          <p:nvPr>
            <p:ph type="dt" sz="half" idx="2"/>
          </p:nvPr>
        </p:nvSpPr>
        <p:spPr bwMode="white">
          <a:xfrm>
            <a:off x="7524328" y="6482725"/>
            <a:ext cx="93546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DFFB5D85-2C73-4857-8135-955DA9AB0400}" type="datetimeFigureOut">
              <a:rPr lang="en-GB" smtClean="0"/>
              <a:t>2019-03-22</a:t>
            </a:fld>
            <a:endParaRPr lang="en-GB"/>
          </a:p>
        </p:txBody>
      </p:sp>
      <p:sp>
        <p:nvSpPr>
          <p:cNvPr id="9" name="Rectangle 6"/>
          <p:cNvSpPr>
            <a:spLocks noGrp="1" noChangeArrowheads="1"/>
          </p:cNvSpPr>
          <p:nvPr>
            <p:ph type="ftr" sz="quarter" idx="3"/>
          </p:nvPr>
        </p:nvSpPr>
        <p:spPr bwMode="white">
          <a:xfrm>
            <a:off x="5868145" y="6482725"/>
            <a:ext cx="161602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GB"/>
          </a:p>
        </p:txBody>
      </p:sp>
      <p:sp>
        <p:nvSpPr>
          <p:cNvPr id="10" name="Rectangle 7"/>
          <p:cNvSpPr>
            <a:spLocks noGrp="1" noChangeArrowheads="1"/>
          </p:cNvSpPr>
          <p:nvPr>
            <p:ph type="sldNum" sz="quarter" idx="4"/>
          </p:nvPr>
        </p:nvSpPr>
        <p:spPr bwMode="white">
          <a:xfrm>
            <a:off x="8472489" y="6482725"/>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4A9B51F0-B4B9-4CD4-8789-F67E7A37BD50}" type="slidenum">
              <a:rPr lang="en-GB" smtClean="0"/>
              <a:t>‹#›</a:t>
            </a:fld>
            <a:endParaRPr lang="en-GB"/>
          </a:p>
        </p:txBody>
      </p:sp>
      <p:sp>
        <p:nvSpPr>
          <p:cNvPr id="2" name="Title Placeholder 1"/>
          <p:cNvSpPr>
            <a:spLocks noGrp="1"/>
          </p:cNvSpPr>
          <p:nvPr>
            <p:ph type="title"/>
          </p:nvPr>
        </p:nvSpPr>
        <p:spPr>
          <a:xfrm>
            <a:off x="251521" y="116632"/>
            <a:ext cx="6120680" cy="864096"/>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251521" y="1268760"/>
            <a:ext cx="8712968" cy="485740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026" name="Picture 2" descr="\\iaea.org\Secretariat\MTCD\PublishingCurrent\2017\IAEA\17-42841_LOGO_IAEA_update\Design\Presentation_IAEA\IAEA_Logo_SHORT_vertical_whit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312032" y="180054"/>
            <a:ext cx="592928" cy="728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3045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b="1" kern="1200">
          <a:solidFill>
            <a:schemeClr val="tx2"/>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3A16476-0E60-4324-8224-19F161DC47B8}"/>
              </a:ext>
            </a:extLst>
          </p:cNvPr>
          <p:cNvSpPr txBox="1"/>
          <p:nvPr/>
        </p:nvSpPr>
        <p:spPr>
          <a:xfrm>
            <a:off x="1786854" y="2551837"/>
            <a:ext cx="6308522" cy="1754326"/>
          </a:xfrm>
          <a:prstGeom prst="rect">
            <a:avLst/>
          </a:prstGeom>
          <a:noFill/>
        </p:spPr>
        <p:txBody>
          <a:bodyPr wrap="square" rtlCol="0">
            <a:spAutoFit/>
          </a:bodyPr>
          <a:lstStyle/>
          <a:p>
            <a:r>
              <a:rPr lang="en-US" sz="3600" b="1" dirty="0">
                <a:solidFill>
                  <a:schemeClr val="bg1"/>
                </a:solidFill>
              </a:rPr>
              <a:t>     TRAINING COURSE </a:t>
            </a:r>
          </a:p>
          <a:p>
            <a:r>
              <a:rPr lang="en-US" sz="3600" b="1" dirty="0">
                <a:solidFill>
                  <a:schemeClr val="bg1"/>
                </a:solidFill>
              </a:rPr>
              <a:t>	             ON</a:t>
            </a:r>
          </a:p>
          <a:p>
            <a:r>
              <a:rPr lang="en-US" sz="3600" b="1" dirty="0">
                <a:solidFill>
                  <a:schemeClr val="bg1"/>
                </a:solidFill>
              </a:rPr>
              <a:t>WORKPLACE MONITORING</a:t>
            </a:r>
            <a:endParaRPr lang="en-GB" sz="3600" b="1" dirty="0">
              <a:solidFill>
                <a:schemeClr val="bg1"/>
              </a:solidFill>
            </a:endParaRPr>
          </a:p>
        </p:txBody>
      </p:sp>
    </p:spTree>
    <p:extLst>
      <p:ext uri="{BB962C8B-B14F-4D97-AF65-F5344CB8AC3E}">
        <p14:creationId xmlns:p14="http://schemas.microsoft.com/office/powerpoint/2010/main" val="41710053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248D497-7004-4C71-B3BE-67CA0FFCD9E6}"/>
              </a:ext>
            </a:extLst>
          </p:cNvPr>
          <p:cNvSpPr/>
          <p:nvPr/>
        </p:nvSpPr>
        <p:spPr>
          <a:xfrm>
            <a:off x="1908494" y="2290545"/>
            <a:ext cx="4907560" cy="59561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CONTENTS</a:t>
            </a:r>
            <a:endParaRPr lang="en-GB" sz="2800" dirty="0"/>
          </a:p>
        </p:txBody>
      </p:sp>
      <p:sp>
        <p:nvSpPr>
          <p:cNvPr id="3" name="Rectangle 2">
            <a:extLst>
              <a:ext uri="{FF2B5EF4-FFF2-40B4-BE49-F238E27FC236}">
                <a16:creationId xmlns:a16="http://schemas.microsoft.com/office/drawing/2014/main" id="{A4ECE344-1284-48EE-B9E5-D8A6C9AE4317}"/>
              </a:ext>
            </a:extLst>
          </p:cNvPr>
          <p:cNvSpPr/>
          <p:nvPr/>
        </p:nvSpPr>
        <p:spPr>
          <a:xfrm>
            <a:off x="1203820" y="3481780"/>
            <a:ext cx="6736360" cy="29006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nSpc>
                <a:spcPct val="90000"/>
              </a:lnSpc>
              <a:buFont typeface="Wingdings" panose="05000000000000000000" pitchFamily="2" charset="2"/>
              <a:buChar char="q"/>
            </a:pPr>
            <a:r>
              <a:rPr lang="en-US" altLang="en-US" sz="2400" dirty="0"/>
              <a:t>Practical 5: Airborne Monitoring and Spectrometry</a:t>
            </a:r>
          </a:p>
          <a:p>
            <a:pPr marL="342900" indent="-342900">
              <a:lnSpc>
                <a:spcPct val="90000"/>
              </a:lnSpc>
              <a:buFont typeface="Wingdings" panose="05000000000000000000" pitchFamily="2" charset="2"/>
              <a:buChar char="§"/>
            </a:pPr>
            <a:endParaRPr lang="en-US" altLang="en-US" sz="2400" dirty="0"/>
          </a:p>
          <a:p>
            <a:pPr marL="800100" lvl="1" indent="-342900">
              <a:lnSpc>
                <a:spcPct val="90000"/>
              </a:lnSpc>
              <a:buFont typeface="Wingdings" panose="05000000000000000000" pitchFamily="2" charset="2"/>
              <a:buChar char="§"/>
            </a:pPr>
            <a:r>
              <a:rPr lang="en-US" altLang="en-US" sz="2000" dirty="0"/>
              <a:t>Airborne contamination monitoring using portable air samplers and fixed air monitors.</a:t>
            </a:r>
          </a:p>
          <a:p>
            <a:pPr marL="800100" lvl="1" indent="-342900">
              <a:lnSpc>
                <a:spcPct val="90000"/>
              </a:lnSpc>
              <a:buFont typeface="Wingdings" panose="05000000000000000000" pitchFamily="2" charset="2"/>
              <a:buChar char="§"/>
            </a:pPr>
            <a:r>
              <a:rPr lang="en-US" altLang="en-US" sz="2000" dirty="0"/>
              <a:t>Alpha spectrometry discussion/demonstration</a:t>
            </a:r>
          </a:p>
          <a:p>
            <a:pPr marL="800100" lvl="1" indent="-342900">
              <a:lnSpc>
                <a:spcPct val="90000"/>
              </a:lnSpc>
              <a:buFont typeface="Wingdings" panose="05000000000000000000" pitchFamily="2" charset="2"/>
              <a:buChar char="§"/>
            </a:pPr>
            <a:r>
              <a:rPr lang="en-US" altLang="en-US" sz="2000" dirty="0"/>
              <a:t>Gamma spectrometry using </a:t>
            </a:r>
            <a:r>
              <a:rPr lang="en-US" altLang="en-US" sz="2000" dirty="0" err="1"/>
              <a:t>NaI</a:t>
            </a:r>
            <a:r>
              <a:rPr lang="en-US" altLang="en-US" sz="2000" dirty="0"/>
              <a:t> scintillation detectors and </a:t>
            </a:r>
            <a:r>
              <a:rPr lang="en-US" altLang="en-US" sz="2000" dirty="0" err="1"/>
              <a:t>hyperpure</a:t>
            </a:r>
            <a:r>
              <a:rPr lang="en-US" altLang="en-US" sz="2000" dirty="0"/>
              <a:t> germanium (</a:t>
            </a:r>
            <a:r>
              <a:rPr lang="en-US" altLang="en-US" sz="2000" dirty="0" err="1"/>
              <a:t>HPGe</a:t>
            </a:r>
            <a:r>
              <a:rPr lang="en-US" altLang="en-US" sz="2000" dirty="0"/>
              <a:t>) – discussion/demonstration</a:t>
            </a:r>
          </a:p>
        </p:txBody>
      </p:sp>
      <p:sp>
        <p:nvSpPr>
          <p:cNvPr id="4" name="Arrow: Down 3">
            <a:extLst>
              <a:ext uri="{FF2B5EF4-FFF2-40B4-BE49-F238E27FC236}">
                <a16:creationId xmlns:a16="http://schemas.microsoft.com/office/drawing/2014/main" id="{C724CDB8-8953-443F-8B56-DBF1E3C44749}"/>
              </a:ext>
            </a:extLst>
          </p:cNvPr>
          <p:cNvSpPr/>
          <p:nvPr/>
        </p:nvSpPr>
        <p:spPr>
          <a:xfrm>
            <a:off x="4102217" y="2886163"/>
            <a:ext cx="578840" cy="595617"/>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81CDD289-009D-46CC-BCC0-8B2C153FF2B5}"/>
              </a:ext>
            </a:extLst>
          </p:cNvPr>
          <p:cNvSpPr/>
          <p:nvPr/>
        </p:nvSpPr>
        <p:spPr>
          <a:xfrm>
            <a:off x="1" y="532700"/>
            <a:ext cx="5880682" cy="608203"/>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800" b="1" dirty="0"/>
              <a:t>MODULE 3: Practical Lessons</a:t>
            </a:r>
            <a:endParaRPr lang="en-GB" sz="2800" b="1" dirty="0"/>
          </a:p>
        </p:txBody>
      </p:sp>
    </p:spTree>
    <p:extLst>
      <p:ext uri="{BB962C8B-B14F-4D97-AF65-F5344CB8AC3E}">
        <p14:creationId xmlns:p14="http://schemas.microsoft.com/office/powerpoint/2010/main" val="3609178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DEE6C4C-334A-4073-B9BA-56C01429CCD1}"/>
              </a:ext>
            </a:extLst>
          </p:cNvPr>
          <p:cNvSpPr txBox="1"/>
          <p:nvPr/>
        </p:nvSpPr>
        <p:spPr>
          <a:xfrm>
            <a:off x="805343" y="2384057"/>
            <a:ext cx="7533314" cy="2308324"/>
          </a:xfrm>
          <a:prstGeom prst="rect">
            <a:avLst/>
          </a:prstGeom>
          <a:noFill/>
        </p:spPr>
        <p:txBody>
          <a:bodyPr wrap="square" rtlCol="0">
            <a:spAutoFit/>
          </a:bodyPr>
          <a:lstStyle/>
          <a:p>
            <a:pPr algn="ctr">
              <a:buFontTx/>
              <a:buNone/>
            </a:pPr>
            <a:r>
              <a:rPr lang="en-US" altLang="en-US" sz="3600" b="1" dirty="0"/>
              <a:t>LESSON 1: </a:t>
            </a:r>
          </a:p>
          <a:p>
            <a:pPr algn="ctr">
              <a:buFontTx/>
              <a:buNone/>
            </a:pPr>
            <a:r>
              <a:rPr lang="en-US" altLang="en-US" sz="3600" b="1" dirty="0"/>
              <a:t>BASIC CONCEPTS OF WORKPLACE MONITORING– PART 1</a:t>
            </a:r>
          </a:p>
        </p:txBody>
      </p:sp>
    </p:spTree>
    <p:extLst>
      <p:ext uri="{BB962C8B-B14F-4D97-AF65-F5344CB8AC3E}">
        <p14:creationId xmlns:p14="http://schemas.microsoft.com/office/powerpoint/2010/main" val="3157826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047ABE1-1092-4131-9AA3-9055134CE2BA}"/>
              </a:ext>
            </a:extLst>
          </p:cNvPr>
          <p:cNvSpPr/>
          <p:nvPr/>
        </p:nvSpPr>
        <p:spPr>
          <a:xfrm>
            <a:off x="1" y="532700"/>
            <a:ext cx="5880682" cy="608203"/>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LESSON 1: BASIC CONCEPTS- I</a:t>
            </a:r>
            <a:endParaRPr lang="en-GB" sz="2800" b="1" dirty="0"/>
          </a:p>
        </p:txBody>
      </p:sp>
      <p:sp>
        <p:nvSpPr>
          <p:cNvPr id="3" name="Rectangle 2">
            <a:extLst>
              <a:ext uri="{FF2B5EF4-FFF2-40B4-BE49-F238E27FC236}">
                <a16:creationId xmlns:a16="http://schemas.microsoft.com/office/drawing/2014/main" id="{5B59F560-6A79-4993-8F00-A1CED3CD8C95}"/>
              </a:ext>
            </a:extLst>
          </p:cNvPr>
          <p:cNvSpPr/>
          <p:nvPr/>
        </p:nvSpPr>
        <p:spPr>
          <a:xfrm>
            <a:off x="947952" y="1767980"/>
            <a:ext cx="6811862"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pPr>
            <a:r>
              <a:rPr lang="en-US" altLang="en-US" sz="2400" dirty="0"/>
              <a:t>Introduction</a:t>
            </a:r>
            <a:endParaRPr lang="en-US" altLang="en-US" sz="2200" dirty="0"/>
          </a:p>
        </p:txBody>
      </p:sp>
      <p:sp>
        <p:nvSpPr>
          <p:cNvPr id="5" name="Rectangle 4">
            <a:extLst>
              <a:ext uri="{FF2B5EF4-FFF2-40B4-BE49-F238E27FC236}">
                <a16:creationId xmlns:a16="http://schemas.microsoft.com/office/drawing/2014/main" id="{2F675234-9124-4F05-9A30-C88223CE3AD7}"/>
              </a:ext>
            </a:extLst>
          </p:cNvPr>
          <p:cNvSpPr/>
          <p:nvPr/>
        </p:nvSpPr>
        <p:spPr>
          <a:xfrm>
            <a:off x="947952" y="2467937"/>
            <a:ext cx="6811862"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pPr>
            <a:r>
              <a:rPr lang="en-US" altLang="en-US" sz="2200" dirty="0"/>
              <a:t>Purpose of Workplace Monitoring</a:t>
            </a:r>
          </a:p>
        </p:txBody>
      </p:sp>
      <p:sp>
        <p:nvSpPr>
          <p:cNvPr id="6" name="Rectangle 5">
            <a:extLst>
              <a:ext uri="{FF2B5EF4-FFF2-40B4-BE49-F238E27FC236}">
                <a16:creationId xmlns:a16="http://schemas.microsoft.com/office/drawing/2014/main" id="{09B4A92F-1B6C-42DE-8801-1E88C77981FC}"/>
              </a:ext>
            </a:extLst>
          </p:cNvPr>
          <p:cNvSpPr/>
          <p:nvPr/>
        </p:nvSpPr>
        <p:spPr>
          <a:xfrm>
            <a:off x="947952" y="3171563"/>
            <a:ext cx="6811862"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pPr>
            <a:r>
              <a:rPr lang="en-US" altLang="en-US" sz="2200" dirty="0"/>
              <a:t>Designing the Monitoring </a:t>
            </a:r>
            <a:r>
              <a:rPr lang="en-US" altLang="en-US" sz="2200" dirty="0" err="1"/>
              <a:t>Programme</a:t>
            </a:r>
            <a:endParaRPr lang="en-US" altLang="en-US" sz="2200" dirty="0"/>
          </a:p>
        </p:txBody>
      </p:sp>
      <p:sp>
        <p:nvSpPr>
          <p:cNvPr id="7" name="Rectangle 6">
            <a:extLst>
              <a:ext uri="{FF2B5EF4-FFF2-40B4-BE49-F238E27FC236}">
                <a16:creationId xmlns:a16="http://schemas.microsoft.com/office/drawing/2014/main" id="{598158DB-E23B-4A4A-9744-07B648636E97}"/>
              </a:ext>
            </a:extLst>
          </p:cNvPr>
          <p:cNvSpPr/>
          <p:nvPr/>
        </p:nvSpPr>
        <p:spPr>
          <a:xfrm>
            <a:off x="1855361" y="3889345"/>
            <a:ext cx="5904453"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nSpc>
                <a:spcPct val="90000"/>
              </a:lnSpc>
            </a:pPr>
            <a:r>
              <a:rPr lang="en-US" altLang="en-US" dirty="0"/>
              <a:t>Operational Quantities for External Radiation</a:t>
            </a:r>
          </a:p>
        </p:txBody>
      </p:sp>
      <p:sp>
        <p:nvSpPr>
          <p:cNvPr id="8" name="Rectangle 7">
            <a:extLst>
              <a:ext uri="{FF2B5EF4-FFF2-40B4-BE49-F238E27FC236}">
                <a16:creationId xmlns:a16="http://schemas.microsoft.com/office/drawing/2014/main" id="{C2839CC5-6FED-4F10-977B-D4B5CFEF12B2}"/>
              </a:ext>
            </a:extLst>
          </p:cNvPr>
          <p:cNvSpPr/>
          <p:nvPr/>
        </p:nvSpPr>
        <p:spPr>
          <a:xfrm>
            <a:off x="1855361" y="4606079"/>
            <a:ext cx="5904453"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nSpc>
                <a:spcPct val="90000"/>
              </a:lnSpc>
            </a:pPr>
            <a:r>
              <a:rPr lang="en-US" altLang="en-US" dirty="0"/>
              <a:t>Fingerprints</a:t>
            </a:r>
          </a:p>
        </p:txBody>
      </p:sp>
      <p:sp>
        <p:nvSpPr>
          <p:cNvPr id="9" name="Rectangle 8">
            <a:extLst>
              <a:ext uri="{FF2B5EF4-FFF2-40B4-BE49-F238E27FC236}">
                <a16:creationId xmlns:a16="http://schemas.microsoft.com/office/drawing/2014/main" id="{EF73D537-583D-4DAF-A720-4CAC3B50FEE4}"/>
              </a:ext>
            </a:extLst>
          </p:cNvPr>
          <p:cNvSpPr/>
          <p:nvPr/>
        </p:nvSpPr>
        <p:spPr>
          <a:xfrm>
            <a:off x="1855361" y="5322813"/>
            <a:ext cx="5904453"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nSpc>
                <a:spcPct val="90000"/>
              </a:lnSpc>
            </a:pPr>
            <a:r>
              <a:rPr lang="en-US" altLang="en-US" dirty="0"/>
              <a:t>Types of Monitoring</a:t>
            </a:r>
          </a:p>
        </p:txBody>
      </p:sp>
      <p:sp>
        <p:nvSpPr>
          <p:cNvPr id="10" name="Rectangle 9">
            <a:extLst>
              <a:ext uri="{FF2B5EF4-FFF2-40B4-BE49-F238E27FC236}">
                <a16:creationId xmlns:a16="http://schemas.microsoft.com/office/drawing/2014/main" id="{8EE6A096-690B-4BF9-BD7A-65D86BA3E920}"/>
              </a:ext>
            </a:extLst>
          </p:cNvPr>
          <p:cNvSpPr/>
          <p:nvPr/>
        </p:nvSpPr>
        <p:spPr>
          <a:xfrm>
            <a:off x="1855361" y="6046887"/>
            <a:ext cx="5904453"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nSpc>
                <a:spcPct val="90000"/>
              </a:lnSpc>
            </a:pPr>
            <a:r>
              <a:rPr lang="en-US" altLang="en-US" dirty="0"/>
              <a:t>Frequency and Location of Monitoring</a:t>
            </a:r>
          </a:p>
        </p:txBody>
      </p:sp>
      <p:sp>
        <p:nvSpPr>
          <p:cNvPr id="11" name="Arrow: Down 10">
            <a:extLst>
              <a:ext uri="{FF2B5EF4-FFF2-40B4-BE49-F238E27FC236}">
                <a16:creationId xmlns:a16="http://schemas.microsoft.com/office/drawing/2014/main" id="{CF0A7301-26BF-4CC6-8DA0-14BB5069F09D}"/>
              </a:ext>
            </a:extLst>
          </p:cNvPr>
          <p:cNvSpPr/>
          <p:nvPr/>
        </p:nvSpPr>
        <p:spPr>
          <a:xfrm>
            <a:off x="4135773" y="3715801"/>
            <a:ext cx="578840" cy="313886"/>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72612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3243E-3FD2-43DC-BCE8-7744C6C1A562}"/>
              </a:ext>
            </a:extLst>
          </p:cNvPr>
          <p:cNvSpPr/>
          <p:nvPr/>
        </p:nvSpPr>
        <p:spPr>
          <a:xfrm>
            <a:off x="2013358" y="2491530"/>
            <a:ext cx="5234730" cy="1610686"/>
          </a:xfrm>
          <a:prstGeom prst="rect">
            <a:avLst/>
          </a:prstGeom>
          <a:solidFill>
            <a:srgbClr val="3164B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t>INTRODUCTION</a:t>
            </a:r>
            <a:endParaRPr lang="en-GB" sz="3200" b="1" dirty="0"/>
          </a:p>
        </p:txBody>
      </p:sp>
    </p:spTree>
    <p:extLst>
      <p:ext uri="{BB962C8B-B14F-4D97-AF65-F5344CB8AC3E}">
        <p14:creationId xmlns:p14="http://schemas.microsoft.com/office/powerpoint/2010/main" val="26213193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A6E1CB-B36A-45D0-9DD7-61EEBA203F64}"/>
              </a:ext>
            </a:extLst>
          </p:cNvPr>
          <p:cNvSpPr/>
          <p:nvPr/>
        </p:nvSpPr>
        <p:spPr>
          <a:xfrm>
            <a:off x="1" y="532700"/>
            <a:ext cx="4018326" cy="507535"/>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INTRODUCTION</a:t>
            </a:r>
            <a:endParaRPr lang="en-GB" sz="2800" b="1" dirty="0"/>
          </a:p>
        </p:txBody>
      </p:sp>
      <p:sp>
        <p:nvSpPr>
          <p:cNvPr id="3" name="Rectangle: Rounded Corners 2">
            <a:extLst>
              <a:ext uri="{FF2B5EF4-FFF2-40B4-BE49-F238E27FC236}">
                <a16:creationId xmlns:a16="http://schemas.microsoft.com/office/drawing/2014/main" id="{780C492F-A74A-4EDD-9BF2-0E3BF99A7308}"/>
              </a:ext>
            </a:extLst>
          </p:cNvPr>
          <p:cNvSpPr/>
          <p:nvPr/>
        </p:nvSpPr>
        <p:spPr>
          <a:xfrm>
            <a:off x="125835" y="1828800"/>
            <a:ext cx="4110605" cy="1669410"/>
          </a:xfrm>
          <a:prstGeom prst="roundRect">
            <a:avLst/>
          </a:prstGeom>
          <a:solidFill>
            <a:srgbClr val="3164B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pPr>
            <a:r>
              <a:rPr lang="en-GB" altLang="en-US" sz="2200" dirty="0"/>
              <a:t>Ionising radiations have the potential to harm human body if exposed to excessive levels</a:t>
            </a:r>
          </a:p>
        </p:txBody>
      </p:sp>
      <p:sp>
        <p:nvSpPr>
          <p:cNvPr id="4" name="Rectangle: Rounded Corners 3">
            <a:extLst>
              <a:ext uri="{FF2B5EF4-FFF2-40B4-BE49-F238E27FC236}">
                <a16:creationId xmlns:a16="http://schemas.microsoft.com/office/drawing/2014/main" id="{7491364F-408D-416F-897E-DD2425789017}"/>
              </a:ext>
            </a:extLst>
          </p:cNvPr>
          <p:cNvSpPr/>
          <p:nvPr/>
        </p:nvSpPr>
        <p:spPr>
          <a:xfrm>
            <a:off x="2298584" y="3271707"/>
            <a:ext cx="4110605" cy="1669410"/>
          </a:xfrm>
          <a:prstGeom prst="roundRect">
            <a:avLst/>
          </a:prstGeom>
          <a:solidFill>
            <a:srgbClr val="3164B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pPr>
            <a:r>
              <a:rPr lang="en-GB" altLang="en-US" sz="2200" dirty="0"/>
              <a:t>Occupational exposures are associated with various activities of the nuclear fuel cycle </a:t>
            </a:r>
          </a:p>
          <a:p>
            <a:pPr algn="just">
              <a:lnSpc>
                <a:spcPct val="90000"/>
              </a:lnSpc>
            </a:pPr>
            <a:endParaRPr lang="en-GB" altLang="en-US" dirty="0"/>
          </a:p>
        </p:txBody>
      </p:sp>
      <p:sp>
        <p:nvSpPr>
          <p:cNvPr id="5" name="Rectangle: Rounded Corners 4">
            <a:extLst>
              <a:ext uri="{FF2B5EF4-FFF2-40B4-BE49-F238E27FC236}">
                <a16:creationId xmlns:a16="http://schemas.microsoft.com/office/drawing/2014/main" id="{72EB144E-C68A-4EB8-B192-36FBD9C22811}"/>
              </a:ext>
            </a:extLst>
          </p:cNvPr>
          <p:cNvSpPr/>
          <p:nvPr/>
        </p:nvSpPr>
        <p:spPr>
          <a:xfrm>
            <a:off x="4723002" y="4709020"/>
            <a:ext cx="4110605" cy="1784059"/>
          </a:xfrm>
          <a:prstGeom prst="roundRect">
            <a:avLst/>
          </a:prstGeom>
          <a:solidFill>
            <a:srgbClr val="3164B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pPr>
            <a:r>
              <a:rPr lang="en-GB" altLang="en-US" sz="2200" dirty="0"/>
              <a:t>A framework of radiation protection is established </a:t>
            </a:r>
          </a:p>
          <a:p>
            <a:pPr lvl="1" algn="just">
              <a:lnSpc>
                <a:spcPct val="90000"/>
              </a:lnSpc>
              <a:buFont typeface="Wingdings" pitchFamily="2" charset="2"/>
              <a:buChar char="Ø"/>
            </a:pPr>
            <a:r>
              <a:rPr lang="en-GB" altLang="en-US" dirty="0"/>
              <a:t>To limit exposure</a:t>
            </a:r>
          </a:p>
          <a:p>
            <a:pPr lvl="1" algn="just">
              <a:lnSpc>
                <a:spcPct val="90000"/>
              </a:lnSpc>
              <a:buFont typeface="Wingdings" pitchFamily="2" charset="2"/>
              <a:buChar char="Ø"/>
            </a:pPr>
            <a:r>
              <a:rPr lang="en-GB" altLang="en-US" dirty="0"/>
              <a:t>To optimise protection within these limits. </a:t>
            </a:r>
            <a:endParaRPr lang="en-US" altLang="en-US" dirty="0"/>
          </a:p>
          <a:p>
            <a:pPr algn="just">
              <a:lnSpc>
                <a:spcPct val="90000"/>
              </a:lnSpc>
            </a:pPr>
            <a:endParaRPr lang="en-GB" altLang="en-US" dirty="0"/>
          </a:p>
        </p:txBody>
      </p:sp>
    </p:spTree>
    <p:extLst>
      <p:ext uri="{BB962C8B-B14F-4D97-AF65-F5344CB8AC3E}">
        <p14:creationId xmlns:p14="http://schemas.microsoft.com/office/powerpoint/2010/main" val="3572779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79E3AA0D-A1C4-46DB-87EB-EFA4DC862474}"/>
              </a:ext>
            </a:extLst>
          </p:cNvPr>
          <p:cNvSpPr/>
          <p:nvPr/>
        </p:nvSpPr>
        <p:spPr>
          <a:xfrm>
            <a:off x="117446" y="1342238"/>
            <a:ext cx="6006517" cy="2558643"/>
          </a:xfrm>
          <a:prstGeom prst="roundRect">
            <a:avLst/>
          </a:prstGeom>
          <a:solidFill>
            <a:srgbClr val="3164B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altLang="en-US" sz="2200" dirty="0"/>
              <a:t>Reliable measurements of radiation exposures from radioactive materials are essential</a:t>
            </a:r>
            <a:endParaRPr lang="en-GB" altLang="en-US" sz="2800" dirty="0"/>
          </a:p>
          <a:p>
            <a:pPr marL="742950" lvl="1" indent="-285750" algn="just">
              <a:buFont typeface="Wingdings" panose="05000000000000000000" pitchFamily="2" charset="2"/>
              <a:buChar char="§"/>
            </a:pPr>
            <a:r>
              <a:rPr lang="en-GB" altLang="en-US" dirty="0"/>
              <a:t>to demonstrate compliance with regulatory limits</a:t>
            </a:r>
          </a:p>
          <a:p>
            <a:pPr marL="742950" lvl="1" indent="-285750" algn="just">
              <a:buFont typeface="Wingdings" panose="05000000000000000000" pitchFamily="2" charset="2"/>
              <a:buChar char="§"/>
            </a:pPr>
            <a:r>
              <a:rPr lang="en-GB" altLang="en-US" dirty="0"/>
              <a:t>to allow optimisation of working conditions</a:t>
            </a:r>
          </a:p>
          <a:p>
            <a:pPr marL="742950" lvl="1" indent="-285750" algn="just">
              <a:buFont typeface="Wingdings" panose="05000000000000000000" pitchFamily="2" charset="2"/>
              <a:buChar char="§"/>
            </a:pPr>
            <a:r>
              <a:rPr lang="en-GB" altLang="en-US" dirty="0"/>
              <a:t>to identify any failures or breakdown in control</a:t>
            </a:r>
            <a:endParaRPr lang="en-US" altLang="en-US" dirty="0"/>
          </a:p>
        </p:txBody>
      </p:sp>
      <p:sp>
        <p:nvSpPr>
          <p:cNvPr id="3" name="Rectangle: Rounded Corners 2">
            <a:extLst>
              <a:ext uri="{FF2B5EF4-FFF2-40B4-BE49-F238E27FC236}">
                <a16:creationId xmlns:a16="http://schemas.microsoft.com/office/drawing/2014/main" id="{268002CD-9695-46BD-8949-1100D3400663}"/>
              </a:ext>
            </a:extLst>
          </p:cNvPr>
          <p:cNvSpPr/>
          <p:nvPr/>
        </p:nvSpPr>
        <p:spPr>
          <a:xfrm>
            <a:off x="2954323" y="3816992"/>
            <a:ext cx="6006517" cy="2761376"/>
          </a:xfrm>
          <a:prstGeom prst="roundRect">
            <a:avLst/>
          </a:prstGeom>
          <a:solidFill>
            <a:srgbClr val="3164B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ct val="0"/>
              </a:spcBef>
            </a:pPr>
            <a:r>
              <a:rPr lang="en-GB" altLang="en-US" sz="2200" dirty="0"/>
              <a:t>The general term “monitoring” describes measurements related to identification, quantification and control of exposure due to radiation and radioactive material.</a:t>
            </a:r>
            <a:endParaRPr lang="en-GB" altLang="en-US" sz="2800" dirty="0"/>
          </a:p>
          <a:p>
            <a:pPr marL="742950" lvl="1" indent="-285750" algn="just">
              <a:spcBef>
                <a:spcPct val="0"/>
              </a:spcBef>
              <a:buFont typeface="Wingdings" panose="05000000000000000000" pitchFamily="2" charset="2"/>
              <a:buChar char="§"/>
            </a:pPr>
            <a:r>
              <a:rPr lang="en-GB" altLang="en-US" dirty="0"/>
              <a:t>Monitoring is more comprehensive than simple measurement.</a:t>
            </a:r>
          </a:p>
          <a:p>
            <a:pPr marL="742950" lvl="1" indent="-285750" algn="just">
              <a:spcBef>
                <a:spcPct val="0"/>
              </a:spcBef>
              <a:buFont typeface="Wingdings" panose="05000000000000000000" pitchFamily="2" charset="2"/>
              <a:buChar char="§"/>
            </a:pPr>
            <a:r>
              <a:rPr lang="en-GB" altLang="en-US" dirty="0"/>
              <a:t>It comprises both assessment and  interpretation.</a:t>
            </a:r>
            <a:endParaRPr lang="en-US" altLang="en-US" dirty="0"/>
          </a:p>
        </p:txBody>
      </p:sp>
      <p:sp>
        <p:nvSpPr>
          <p:cNvPr id="4" name="Rectangle 3">
            <a:extLst>
              <a:ext uri="{FF2B5EF4-FFF2-40B4-BE49-F238E27FC236}">
                <a16:creationId xmlns:a16="http://schemas.microsoft.com/office/drawing/2014/main" id="{E9C8A1F7-12E2-4125-9668-C400A7C0606B}"/>
              </a:ext>
            </a:extLst>
          </p:cNvPr>
          <p:cNvSpPr/>
          <p:nvPr/>
        </p:nvSpPr>
        <p:spPr>
          <a:xfrm>
            <a:off x="1" y="532700"/>
            <a:ext cx="4018326" cy="507535"/>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INTRODUCTION</a:t>
            </a:r>
            <a:endParaRPr lang="en-GB" sz="2800" b="1" dirty="0"/>
          </a:p>
        </p:txBody>
      </p:sp>
    </p:spTree>
    <p:extLst>
      <p:ext uri="{BB962C8B-B14F-4D97-AF65-F5344CB8AC3E}">
        <p14:creationId xmlns:p14="http://schemas.microsoft.com/office/powerpoint/2010/main" val="8542948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0AFB866-94DD-4A9A-91E6-ED9206CB82FE}"/>
              </a:ext>
            </a:extLst>
          </p:cNvPr>
          <p:cNvSpPr/>
          <p:nvPr/>
        </p:nvSpPr>
        <p:spPr>
          <a:xfrm>
            <a:off x="1" y="532700"/>
            <a:ext cx="4018326" cy="507535"/>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INTRODUCTION</a:t>
            </a:r>
            <a:endParaRPr lang="en-GB" sz="2800" b="1" dirty="0"/>
          </a:p>
        </p:txBody>
      </p:sp>
      <p:sp>
        <p:nvSpPr>
          <p:cNvPr id="3" name="Rectangle: Rounded Corners 2">
            <a:extLst>
              <a:ext uri="{FF2B5EF4-FFF2-40B4-BE49-F238E27FC236}">
                <a16:creationId xmlns:a16="http://schemas.microsoft.com/office/drawing/2014/main" id="{27FB4C80-4552-4CBC-B4B0-B40E12152887}"/>
              </a:ext>
            </a:extLst>
          </p:cNvPr>
          <p:cNvSpPr/>
          <p:nvPr/>
        </p:nvSpPr>
        <p:spPr>
          <a:xfrm>
            <a:off x="253065" y="2055303"/>
            <a:ext cx="5929619" cy="1451296"/>
          </a:xfrm>
          <a:prstGeom prst="roundRect">
            <a:avLst/>
          </a:prstGeom>
          <a:solidFill>
            <a:srgbClr val="3164B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defRPr/>
            </a:pPr>
            <a:r>
              <a:rPr lang="en-GB" altLang="en-US" sz="2200" dirty="0"/>
              <a:t>Workplace monitoring (WPM) </a:t>
            </a:r>
          </a:p>
          <a:p>
            <a:pPr marL="742950" lvl="1" indent="-285750">
              <a:lnSpc>
                <a:spcPct val="90000"/>
              </a:lnSpc>
              <a:buFont typeface="Wingdings" panose="05000000000000000000" pitchFamily="2" charset="2"/>
              <a:buChar char="§"/>
              <a:defRPr/>
            </a:pPr>
            <a:r>
              <a:rPr lang="en-GB" altLang="en-US" dirty="0"/>
              <a:t>comprises measurements made in the working environment</a:t>
            </a:r>
          </a:p>
        </p:txBody>
      </p:sp>
      <p:sp>
        <p:nvSpPr>
          <p:cNvPr id="4" name="Rectangle: Rounded Corners 3">
            <a:extLst>
              <a:ext uri="{FF2B5EF4-FFF2-40B4-BE49-F238E27FC236}">
                <a16:creationId xmlns:a16="http://schemas.microsoft.com/office/drawing/2014/main" id="{DE61BFCD-F960-44D1-8A18-D9AC35BD4BB0}"/>
              </a:ext>
            </a:extLst>
          </p:cNvPr>
          <p:cNvSpPr/>
          <p:nvPr/>
        </p:nvSpPr>
        <p:spPr>
          <a:xfrm>
            <a:off x="2887209" y="3776444"/>
            <a:ext cx="5929619" cy="1894514"/>
          </a:xfrm>
          <a:prstGeom prst="roundRect">
            <a:avLst/>
          </a:prstGeom>
          <a:solidFill>
            <a:srgbClr val="3164B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defRPr/>
            </a:pPr>
            <a:r>
              <a:rPr lang="en-GB" altLang="en-US" sz="2200" dirty="0"/>
              <a:t>Individual monitoring (IM)</a:t>
            </a:r>
          </a:p>
          <a:p>
            <a:pPr marL="742950" lvl="1" indent="-285750">
              <a:lnSpc>
                <a:spcPct val="90000"/>
              </a:lnSpc>
              <a:buFont typeface="Wingdings" panose="05000000000000000000" pitchFamily="2" charset="2"/>
              <a:buChar char="§"/>
              <a:defRPr/>
            </a:pPr>
            <a:r>
              <a:rPr lang="en-GB" altLang="en-US" dirty="0"/>
              <a:t>monitoring  by equipment worn by individual workers or measurement of quantities of radioactive material </a:t>
            </a:r>
            <a:r>
              <a:rPr lang="en-GB" altLang="en-US" dirty="0" err="1"/>
              <a:t>invivo</a:t>
            </a:r>
            <a:r>
              <a:rPr lang="en-GB" altLang="en-US" dirty="0"/>
              <a:t> or invitro and the interpretation of such measurements.</a:t>
            </a:r>
          </a:p>
        </p:txBody>
      </p:sp>
    </p:spTree>
    <p:extLst>
      <p:ext uri="{BB962C8B-B14F-4D97-AF65-F5344CB8AC3E}">
        <p14:creationId xmlns:p14="http://schemas.microsoft.com/office/powerpoint/2010/main" val="40974976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FAD241-66B3-4F23-B314-5CCD7BE90A2A}"/>
              </a:ext>
            </a:extLst>
          </p:cNvPr>
          <p:cNvSpPr/>
          <p:nvPr/>
        </p:nvSpPr>
        <p:spPr>
          <a:xfrm>
            <a:off x="1" y="532700"/>
            <a:ext cx="4018326" cy="507535"/>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INTRODUCTION</a:t>
            </a:r>
            <a:endParaRPr lang="en-GB" sz="2800" b="1" dirty="0"/>
          </a:p>
        </p:txBody>
      </p:sp>
      <p:sp>
        <p:nvSpPr>
          <p:cNvPr id="3" name="Rectangle: Rounded Corners 2">
            <a:extLst>
              <a:ext uri="{FF2B5EF4-FFF2-40B4-BE49-F238E27FC236}">
                <a16:creationId xmlns:a16="http://schemas.microsoft.com/office/drawing/2014/main" id="{B8AB1EA6-D9EB-4EA5-AD59-34F684CEC418}"/>
              </a:ext>
            </a:extLst>
          </p:cNvPr>
          <p:cNvSpPr/>
          <p:nvPr/>
        </p:nvSpPr>
        <p:spPr>
          <a:xfrm>
            <a:off x="796953" y="1459684"/>
            <a:ext cx="7273255" cy="2575421"/>
          </a:xfrm>
          <a:prstGeom prst="roundRect">
            <a:avLst/>
          </a:prstGeom>
          <a:solidFill>
            <a:srgbClr val="3164B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defRPr/>
            </a:pPr>
            <a:r>
              <a:rPr lang="en-US" altLang="en-US" sz="2200" dirty="0"/>
              <a:t>From experience it has been seen that:</a:t>
            </a:r>
          </a:p>
          <a:p>
            <a:pPr>
              <a:lnSpc>
                <a:spcPct val="80000"/>
              </a:lnSpc>
              <a:defRPr/>
            </a:pPr>
            <a:endParaRPr lang="en-US" altLang="en-US" sz="2400" dirty="0"/>
          </a:p>
          <a:p>
            <a:pPr marL="742950" lvl="1" indent="-285750">
              <a:lnSpc>
                <a:spcPct val="80000"/>
              </a:lnSpc>
              <a:spcBef>
                <a:spcPts val="1200"/>
              </a:spcBef>
              <a:spcAft>
                <a:spcPts val="1200"/>
              </a:spcAft>
              <a:buFont typeface="Wingdings" panose="05000000000000000000" pitchFamily="2" charset="2"/>
              <a:buChar char="§"/>
              <a:defRPr/>
            </a:pPr>
            <a:r>
              <a:rPr lang="en-US" altLang="en-US" dirty="0"/>
              <a:t>Sometimes only WPM is necessary and/or possible</a:t>
            </a:r>
          </a:p>
          <a:p>
            <a:pPr marL="742950" lvl="1" indent="-285750">
              <a:lnSpc>
                <a:spcPct val="80000"/>
              </a:lnSpc>
              <a:spcBef>
                <a:spcPts val="1200"/>
              </a:spcBef>
              <a:spcAft>
                <a:spcPts val="1200"/>
              </a:spcAft>
              <a:buFont typeface="Wingdings" panose="05000000000000000000" pitchFamily="2" charset="2"/>
              <a:buChar char="§"/>
              <a:defRPr/>
            </a:pPr>
            <a:r>
              <a:rPr lang="en-US" altLang="en-US" dirty="0"/>
              <a:t>Sometimes only individual monitoring  is necessary</a:t>
            </a:r>
          </a:p>
          <a:p>
            <a:pPr marL="742950" lvl="1" indent="-285750">
              <a:lnSpc>
                <a:spcPct val="80000"/>
              </a:lnSpc>
              <a:spcBef>
                <a:spcPts val="1200"/>
              </a:spcBef>
              <a:spcAft>
                <a:spcPts val="1200"/>
              </a:spcAft>
              <a:buFont typeface="Wingdings" panose="05000000000000000000" pitchFamily="2" charset="2"/>
              <a:buChar char="§"/>
              <a:defRPr/>
            </a:pPr>
            <a:r>
              <a:rPr lang="en-US" altLang="en-US" dirty="0"/>
              <a:t>Normally both are necessary and possible</a:t>
            </a:r>
          </a:p>
        </p:txBody>
      </p:sp>
      <p:sp>
        <p:nvSpPr>
          <p:cNvPr id="4" name="Rectangle: Rounded Corners 3">
            <a:extLst>
              <a:ext uri="{FF2B5EF4-FFF2-40B4-BE49-F238E27FC236}">
                <a16:creationId xmlns:a16="http://schemas.microsoft.com/office/drawing/2014/main" id="{E903DF6F-1E95-4661-8FD7-3AD1D079CBC4}"/>
              </a:ext>
            </a:extLst>
          </p:cNvPr>
          <p:cNvSpPr/>
          <p:nvPr/>
        </p:nvSpPr>
        <p:spPr>
          <a:xfrm>
            <a:off x="865461" y="4169328"/>
            <a:ext cx="7204747" cy="1228988"/>
          </a:xfrm>
          <a:prstGeom prst="roundRect">
            <a:avLst/>
          </a:prstGeom>
          <a:solidFill>
            <a:srgbClr val="3164B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spcBef>
                <a:spcPts val="1200"/>
              </a:spcBef>
              <a:spcAft>
                <a:spcPts val="1200"/>
              </a:spcAft>
              <a:defRPr/>
            </a:pPr>
            <a:r>
              <a:rPr lang="en-US" altLang="en-US" sz="2200" dirty="0"/>
              <a:t>As an Agency guideline, if potential for committed effective dose could exceed 1 mSv/year then IM should be considered.</a:t>
            </a:r>
          </a:p>
        </p:txBody>
      </p:sp>
      <p:sp>
        <p:nvSpPr>
          <p:cNvPr id="5" name="Rectangle: Rounded Corners 4">
            <a:extLst>
              <a:ext uri="{FF2B5EF4-FFF2-40B4-BE49-F238E27FC236}">
                <a16:creationId xmlns:a16="http://schemas.microsoft.com/office/drawing/2014/main" id="{F92CA1E3-8D63-42ED-8685-B730D29FA519}"/>
              </a:ext>
            </a:extLst>
          </p:cNvPr>
          <p:cNvSpPr/>
          <p:nvPr/>
        </p:nvSpPr>
        <p:spPr>
          <a:xfrm>
            <a:off x="865461" y="5524150"/>
            <a:ext cx="7204747" cy="1228988"/>
          </a:xfrm>
          <a:prstGeom prst="roundRect">
            <a:avLst/>
          </a:prstGeom>
          <a:solidFill>
            <a:srgbClr val="3164B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80000"/>
              </a:lnSpc>
              <a:spcBef>
                <a:spcPts val="1200"/>
              </a:spcBef>
              <a:spcAft>
                <a:spcPts val="1200"/>
              </a:spcAft>
              <a:defRPr/>
            </a:pPr>
            <a:r>
              <a:rPr lang="en-US" altLang="en-US" sz="2200" dirty="0"/>
              <a:t>WPM could be made below 1 mSv/year for confirmatory reasons in supervised area.</a:t>
            </a:r>
            <a:endParaRPr lang="en-GB" altLang="en-US" sz="2200" dirty="0"/>
          </a:p>
        </p:txBody>
      </p:sp>
    </p:spTree>
    <p:extLst>
      <p:ext uri="{BB962C8B-B14F-4D97-AF65-F5344CB8AC3E}">
        <p14:creationId xmlns:p14="http://schemas.microsoft.com/office/powerpoint/2010/main" val="20946317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800F2-4998-4FDA-8AA5-27FE522773CA}"/>
              </a:ext>
            </a:extLst>
          </p:cNvPr>
          <p:cNvSpPr/>
          <p:nvPr/>
        </p:nvSpPr>
        <p:spPr>
          <a:xfrm>
            <a:off x="2013357" y="2491530"/>
            <a:ext cx="5629013" cy="1610686"/>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t>PURPOSE OF WORKPLACE MONITORING</a:t>
            </a:r>
            <a:endParaRPr lang="en-GB" sz="3200" b="1" dirty="0"/>
          </a:p>
        </p:txBody>
      </p:sp>
    </p:spTree>
    <p:extLst>
      <p:ext uri="{BB962C8B-B14F-4D97-AF65-F5344CB8AC3E}">
        <p14:creationId xmlns:p14="http://schemas.microsoft.com/office/powerpoint/2010/main" val="28758543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5E65DCC-7601-4B4A-8449-82BDBDE58448}"/>
              </a:ext>
            </a:extLst>
          </p:cNvPr>
          <p:cNvSpPr/>
          <p:nvPr/>
        </p:nvSpPr>
        <p:spPr>
          <a:xfrm>
            <a:off x="0" y="532700"/>
            <a:ext cx="5503177" cy="59142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PURPOSE OF WORKPLACE MONITORING</a:t>
            </a:r>
            <a:endParaRPr lang="en-GB" sz="2000" b="1" dirty="0"/>
          </a:p>
        </p:txBody>
      </p:sp>
      <p:sp>
        <p:nvSpPr>
          <p:cNvPr id="3" name="Rectangle 2">
            <a:extLst>
              <a:ext uri="{FF2B5EF4-FFF2-40B4-BE49-F238E27FC236}">
                <a16:creationId xmlns:a16="http://schemas.microsoft.com/office/drawing/2014/main" id="{64829015-3551-4579-B1F9-F95D36D161F1}"/>
              </a:ext>
            </a:extLst>
          </p:cNvPr>
          <p:cNvSpPr/>
          <p:nvPr/>
        </p:nvSpPr>
        <p:spPr>
          <a:xfrm>
            <a:off x="318782" y="1409350"/>
            <a:ext cx="8355435" cy="501661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lnSpc>
                <a:spcPct val="80000"/>
              </a:lnSpc>
              <a:buSzPct val="105000"/>
              <a:buFont typeface="Wingdings" panose="05000000000000000000" pitchFamily="2" charset="2"/>
              <a:buChar char="q"/>
            </a:pPr>
            <a:r>
              <a:rPr lang="en-GB" altLang="en-US" sz="2600" dirty="0"/>
              <a:t>Monitoring may be part of the prior radiological assessment</a:t>
            </a:r>
          </a:p>
          <a:p>
            <a:pPr marL="457200" indent="-457200" algn="just">
              <a:lnSpc>
                <a:spcPct val="80000"/>
              </a:lnSpc>
              <a:buSzPct val="105000"/>
              <a:buFont typeface="Wingdings" panose="05000000000000000000" pitchFamily="2" charset="2"/>
              <a:buChar char="q"/>
            </a:pPr>
            <a:endParaRPr lang="en-GB" altLang="en-US" sz="2600" dirty="0"/>
          </a:p>
          <a:p>
            <a:pPr marL="457200" indent="-457200" algn="just">
              <a:lnSpc>
                <a:spcPct val="80000"/>
              </a:lnSpc>
              <a:buSzPct val="105000"/>
              <a:buFont typeface="Wingdings" panose="05000000000000000000" pitchFamily="2" charset="2"/>
              <a:buChar char="q"/>
            </a:pPr>
            <a:r>
              <a:rPr lang="en-GB" altLang="en-US" sz="2600" dirty="0"/>
              <a:t>Determination of whether radiological exposures in the workplace are under adequate control or whether operational changes have improved or worsened the situation.</a:t>
            </a:r>
          </a:p>
          <a:p>
            <a:pPr algn="just">
              <a:lnSpc>
                <a:spcPct val="80000"/>
              </a:lnSpc>
              <a:buSzPct val="105000"/>
            </a:pPr>
            <a:endParaRPr lang="en-GB" altLang="en-US" sz="2800" dirty="0"/>
          </a:p>
          <a:p>
            <a:pPr lvl="1" algn="just">
              <a:lnSpc>
                <a:spcPct val="80000"/>
              </a:lnSpc>
              <a:buSzPct val="105000"/>
              <a:buFont typeface="Wingdings" panose="05000000000000000000" pitchFamily="2" charset="2"/>
              <a:buChar char="§"/>
            </a:pPr>
            <a:r>
              <a:rPr lang="en-GB" altLang="en-US" sz="2400" dirty="0"/>
              <a:t>These measurements facilitate the control of exposure of workers by early detection of deteriorating or abnormal conditions, thereby allowing appropriate remedial actions.</a:t>
            </a:r>
          </a:p>
        </p:txBody>
      </p:sp>
    </p:spTree>
    <p:extLst>
      <p:ext uri="{BB962C8B-B14F-4D97-AF65-F5344CB8AC3E}">
        <p14:creationId xmlns:p14="http://schemas.microsoft.com/office/powerpoint/2010/main" val="867445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A395E79-237E-4F90-B0F8-9D209962284F}"/>
              </a:ext>
            </a:extLst>
          </p:cNvPr>
          <p:cNvSpPr/>
          <p:nvPr/>
        </p:nvSpPr>
        <p:spPr>
          <a:xfrm>
            <a:off x="2197916" y="1786856"/>
            <a:ext cx="4882392" cy="704675"/>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t>INTRODUCTION</a:t>
            </a:r>
            <a:endParaRPr lang="en-GB" sz="3200" b="1" dirty="0"/>
          </a:p>
        </p:txBody>
      </p:sp>
      <p:sp>
        <p:nvSpPr>
          <p:cNvPr id="3" name="Rectangle 2">
            <a:extLst>
              <a:ext uri="{FF2B5EF4-FFF2-40B4-BE49-F238E27FC236}">
                <a16:creationId xmlns:a16="http://schemas.microsoft.com/office/drawing/2014/main" id="{5EBD080F-9A56-430E-87AA-0275045522FE}"/>
              </a:ext>
            </a:extLst>
          </p:cNvPr>
          <p:cNvSpPr/>
          <p:nvPr/>
        </p:nvSpPr>
        <p:spPr>
          <a:xfrm>
            <a:off x="1593908" y="3605169"/>
            <a:ext cx="6425967" cy="1195431"/>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OBJECTIVES OF THE TRAINING PROGRAMME</a:t>
            </a:r>
            <a:endParaRPr lang="en-GB" sz="2800" b="1" dirty="0"/>
          </a:p>
        </p:txBody>
      </p:sp>
      <p:sp>
        <p:nvSpPr>
          <p:cNvPr id="4" name="Arrow: Down 3">
            <a:extLst>
              <a:ext uri="{FF2B5EF4-FFF2-40B4-BE49-F238E27FC236}">
                <a16:creationId xmlns:a16="http://schemas.microsoft.com/office/drawing/2014/main" id="{E93FDFE0-093A-4A1A-BCD5-5F276BC08DBF}"/>
              </a:ext>
            </a:extLst>
          </p:cNvPr>
          <p:cNvSpPr/>
          <p:nvPr/>
        </p:nvSpPr>
        <p:spPr>
          <a:xfrm>
            <a:off x="4517471" y="2592198"/>
            <a:ext cx="578840" cy="985707"/>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68593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372C96-F77A-4FCB-8706-C85B09057B75}"/>
              </a:ext>
            </a:extLst>
          </p:cNvPr>
          <p:cNvSpPr/>
          <p:nvPr/>
        </p:nvSpPr>
        <p:spPr>
          <a:xfrm>
            <a:off x="0" y="532700"/>
            <a:ext cx="5503177" cy="59142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PURPOSE OF WORKPLACE MONITORING</a:t>
            </a:r>
            <a:endParaRPr lang="en-GB" sz="2000" b="1" dirty="0"/>
          </a:p>
        </p:txBody>
      </p:sp>
      <p:sp>
        <p:nvSpPr>
          <p:cNvPr id="3" name="Rectangle 2">
            <a:extLst>
              <a:ext uri="{FF2B5EF4-FFF2-40B4-BE49-F238E27FC236}">
                <a16:creationId xmlns:a16="http://schemas.microsoft.com/office/drawing/2014/main" id="{5ADF2DDA-8B92-4859-BF49-11A84DFA0F75}"/>
              </a:ext>
            </a:extLst>
          </p:cNvPr>
          <p:cNvSpPr/>
          <p:nvPr/>
        </p:nvSpPr>
        <p:spPr>
          <a:xfrm>
            <a:off x="310393" y="1921079"/>
            <a:ext cx="8355435" cy="413577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09600" indent="-609600" algn="just">
              <a:lnSpc>
                <a:spcPct val="80000"/>
              </a:lnSpc>
              <a:buSzTx/>
              <a:buFont typeface="Wingdings" panose="05000000000000000000" pitchFamily="2" charset="2"/>
              <a:buChar char="§"/>
            </a:pPr>
            <a:r>
              <a:rPr lang="en-GB" altLang="en-US" sz="2600" dirty="0"/>
              <a:t>Selection of appropriate personal protective equipment</a:t>
            </a:r>
          </a:p>
          <a:p>
            <a:pPr marL="609600" indent="-609600" algn="just">
              <a:lnSpc>
                <a:spcPct val="80000"/>
              </a:lnSpc>
              <a:buSzTx/>
              <a:buFont typeface="Wingdings" panose="05000000000000000000" pitchFamily="2" charset="2"/>
              <a:buChar char="§"/>
            </a:pPr>
            <a:endParaRPr lang="en-GB" altLang="en-US" sz="2600" dirty="0"/>
          </a:p>
          <a:p>
            <a:pPr marL="609600" indent="-609600" algn="just">
              <a:lnSpc>
                <a:spcPct val="80000"/>
              </a:lnSpc>
              <a:buSzTx/>
              <a:buFont typeface="Wingdings" panose="05000000000000000000" pitchFamily="2" charset="2"/>
              <a:buChar char="§"/>
            </a:pPr>
            <a:r>
              <a:rPr lang="en-GB" altLang="en-US" sz="2600" dirty="0"/>
              <a:t>Assistance in preventing the spread of contamination</a:t>
            </a:r>
          </a:p>
          <a:p>
            <a:pPr marL="609600" indent="-609600" algn="just">
              <a:lnSpc>
                <a:spcPct val="80000"/>
              </a:lnSpc>
              <a:buSzTx/>
              <a:buFont typeface="Wingdings" panose="05000000000000000000" pitchFamily="2" charset="2"/>
              <a:buChar char="§"/>
            </a:pPr>
            <a:endParaRPr lang="en-GB" altLang="en-US" sz="2600" dirty="0"/>
          </a:p>
          <a:p>
            <a:pPr marL="609600" indent="-609600" algn="just">
              <a:lnSpc>
                <a:spcPct val="80000"/>
              </a:lnSpc>
              <a:buSzTx/>
              <a:buFont typeface="Wingdings" panose="05000000000000000000" pitchFamily="2" charset="2"/>
              <a:buChar char="§"/>
            </a:pPr>
            <a:r>
              <a:rPr lang="en-GB" altLang="en-US" sz="2600" dirty="0"/>
              <a:t>Provision of information that can be used to allow workers to understand how, when and where they are exposed and to motivate them to reduce their exposure.</a:t>
            </a:r>
          </a:p>
        </p:txBody>
      </p:sp>
    </p:spTree>
    <p:extLst>
      <p:ext uri="{BB962C8B-B14F-4D97-AF65-F5344CB8AC3E}">
        <p14:creationId xmlns:p14="http://schemas.microsoft.com/office/powerpoint/2010/main" val="21403342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B55C3BC-30C0-4730-9181-19FC92A61826}"/>
              </a:ext>
            </a:extLst>
          </p:cNvPr>
          <p:cNvSpPr/>
          <p:nvPr/>
        </p:nvSpPr>
        <p:spPr>
          <a:xfrm>
            <a:off x="0" y="532700"/>
            <a:ext cx="5503177" cy="59142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PURPOSE OF WORKPLACE MONITORING</a:t>
            </a:r>
            <a:endParaRPr lang="en-GB" sz="2000" b="1" dirty="0"/>
          </a:p>
        </p:txBody>
      </p:sp>
      <p:sp>
        <p:nvSpPr>
          <p:cNvPr id="3" name="Rectangle 2">
            <a:extLst>
              <a:ext uri="{FF2B5EF4-FFF2-40B4-BE49-F238E27FC236}">
                <a16:creationId xmlns:a16="http://schemas.microsoft.com/office/drawing/2014/main" id="{804C0B06-7A22-4F90-AC69-FC1C2C1FC16A}"/>
              </a:ext>
            </a:extLst>
          </p:cNvPr>
          <p:cNvSpPr/>
          <p:nvPr/>
        </p:nvSpPr>
        <p:spPr>
          <a:xfrm>
            <a:off x="310393" y="1921079"/>
            <a:ext cx="8355435" cy="413577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09600" indent="-609600" algn="just">
              <a:lnSpc>
                <a:spcPct val="80000"/>
              </a:lnSpc>
              <a:buSzTx/>
              <a:buFont typeface="Wingdings" panose="05000000000000000000" pitchFamily="2" charset="2"/>
              <a:buChar char="§"/>
            </a:pPr>
            <a:r>
              <a:rPr lang="en-GB" altLang="en-US" sz="2600" dirty="0"/>
              <a:t>Demonstration of good working practices and engineering controls (e.g. the adequacy of supervision, training, etc.)</a:t>
            </a:r>
          </a:p>
          <a:p>
            <a:pPr marL="590550" indent="-590550" algn="just">
              <a:lnSpc>
                <a:spcPct val="90000"/>
              </a:lnSpc>
              <a:buSzPct val="105000"/>
              <a:buFont typeface="Wingdings" panose="05000000000000000000" pitchFamily="2" charset="2"/>
              <a:buChar char="§"/>
            </a:pPr>
            <a:endParaRPr lang="en-GB" altLang="en-US" sz="2600" dirty="0"/>
          </a:p>
          <a:p>
            <a:pPr marL="590550" indent="-590550" algn="just">
              <a:lnSpc>
                <a:spcPct val="90000"/>
              </a:lnSpc>
              <a:buSzPct val="105000"/>
              <a:buFont typeface="Wingdings" panose="05000000000000000000" pitchFamily="2" charset="2"/>
              <a:buChar char="§"/>
            </a:pPr>
            <a:r>
              <a:rPr lang="en-GB" altLang="en-US" sz="2600" dirty="0"/>
              <a:t>Detection of failures of containment or departures from good operating procedures</a:t>
            </a:r>
          </a:p>
          <a:p>
            <a:pPr marL="590550" indent="-590550" algn="just">
              <a:lnSpc>
                <a:spcPct val="90000"/>
              </a:lnSpc>
              <a:buSzPct val="105000"/>
              <a:buFont typeface="Wingdings" panose="05000000000000000000" pitchFamily="2" charset="2"/>
              <a:buChar char="§"/>
            </a:pPr>
            <a:endParaRPr lang="en-GB" altLang="en-US" sz="2600" dirty="0"/>
          </a:p>
          <a:p>
            <a:pPr marL="590550" indent="-590550" algn="just">
              <a:lnSpc>
                <a:spcPct val="90000"/>
              </a:lnSpc>
              <a:buSzPct val="105000"/>
              <a:buFont typeface="Wingdings" panose="05000000000000000000" pitchFamily="2" charset="2"/>
              <a:buChar char="§"/>
            </a:pPr>
            <a:r>
              <a:rPr lang="en-GB" altLang="en-US" sz="2600" dirty="0"/>
              <a:t>Classification of controlled and supervised areas.</a:t>
            </a:r>
          </a:p>
          <a:p>
            <a:pPr marL="590550" indent="-590550" algn="just">
              <a:lnSpc>
                <a:spcPct val="90000"/>
              </a:lnSpc>
              <a:buSzPct val="105000"/>
              <a:buFont typeface="Wingdings" panose="05000000000000000000" pitchFamily="2" charset="2"/>
              <a:buChar char="§"/>
            </a:pPr>
            <a:endParaRPr lang="en-GB" altLang="en-US" sz="2600" dirty="0"/>
          </a:p>
          <a:p>
            <a:pPr marL="590550" indent="-590550" algn="just">
              <a:lnSpc>
                <a:spcPct val="90000"/>
              </a:lnSpc>
              <a:buSzPct val="105000"/>
              <a:buFont typeface="Wingdings" panose="05000000000000000000" pitchFamily="2" charset="2"/>
              <a:buChar char="§"/>
            </a:pPr>
            <a:r>
              <a:rPr lang="en-GB" altLang="en-US" sz="2600" dirty="0"/>
              <a:t>Provision of a prompt and reliable alert to allow workers to evacuate to a place of safety</a:t>
            </a:r>
          </a:p>
        </p:txBody>
      </p:sp>
    </p:spTree>
    <p:extLst>
      <p:ext uri="{BB962C8B-B14F-4D97-AF65-F5344CB8AC3E}">
        <p14:creationId xmlns:p14="http://schemas.microsoft.com/office/powerpoint/2010/main" val="33178974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F2D3C5-0765-4207-8062-81AED521486A}"/>
              </a:ext>
            </a:extLst>
          </p:cNvPr>
          <p:cNvSpPr/>
          <p:nvPr/>
        </p:nvSpPr>
        <p:spPr>
          <a:xfrm>
            <a:off x="0" y="532700"/>
            <a:ext cx="5503177" cy="59142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PURPOSE OF WORKPLACE MONITORING</a:t>
            </a:r>
            <a:endParaRPr lang="en-GB" sz="2000" b="1" dirty="0"/>
          </a:p>
        </p:txBody>
      </p:sp>
      <p:sp>
        <p:nvSpPr>
          <p:cNvPr id="3" name="Rectangle 2">
            <a:extLst>
              <a:ext uri="{FF2B5EF4-FFF2-40B4-BE49-F238E27FC236}">
                <a16:creationId xmlns:a16="http://schemas.microsoft.com/office/drawing/2014/main" id="{A5AE1ADE-7A58-4DE5-98BD-AC11AC4CD47E}"/>
              </a:ext>
            </a:extLst>
          </p:cNvPr>
          <p:cNvSpPr/>
          <p:nvPr/>
        </p:nvSpPr>
        <p:spPr>
          <a:xfrm>
            <a:off x="394282" y="2046914"/>
            <a:ext cx="8355435" cy="371632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lnSpc>
                <a:spcPct val="90000"/>
              </a:lnSpc>
              <a:buSzPct val="105000"/>
              <a:buFont typeface="Wingdings" panose="05000000000000000000" pitchFamily="2" charset="2"/>
              <a:buChar char="§"/>
            </a:pPr>
            <a:r>
              <a:rPr lang="en-GB" altLang="en-US" sz="2600" dirty="0"/>
              <a:t>Contribution to the dose assessment or  estimation for individual  or groups of workers and demonstration of compliance with dose constraints</a:t>
            </a:r>
          </a:p>
          <a:p>
            <a:pPr marL="457200" indent="-457200" algn="just">
              <a:lnSpc>
                <a:spcPct val="90000"/>
              </a:lnSpc>
              <a:buSzPct val="105000"/>
              <a:buFont typeface="Wingdings" panose="05000000000000000000" pitchFamily="2" charset="2"/>
              <a:buChar char="§"/>
            </a:pPr>
            <a:endParaRPr lang="en-GB" altLang="en-US" sz="2600" dirty="0"/>
          </a:p>
          <a:p>
            <a:pPr marL="457200" indent="-457200" algn="just">
              <a:lnSpc>
                <a:spcPct val="90000"/>
              </a:lnSpc>
              <a:buSzPct val="105000"/>
              <a:buFont typeface="Wingdings" panose="05000000000000000000" pitchFamily="2" charset="2"/>
              <a:buChar char="§"/>
            </a:pPr>
            <a:r>
              <a:rPr lang="en-GB" altLang="en-US" sz="2600" dirty="0"/>
              <a:t>Provision of information for </a:t>
            </a:r>
          </a:p>
          <a:p>
            <a:pPr marL="800100" lvl="1" indent="-342900" algn="just">
              <a:lnSpc>
                <a:spcPct val="90000"/>
              </a:lnSpc>
              <a:buSzPct val="105000"/>
              <a:buFont typeface="Courier New" panose="02070309020205020404" pitchFamily="49" charset="0"/>
              <a:buChar char="o"/>
            </a:pPr>
            <a:r>
              <a:rPr lang="en-US" altLang="en-US" sz="2200" dirty="0"/>
              <a:t>T</a:t>
            </a:r>
            <a:r>
              <a:rPr lang="en-GB" altLang="en-US" sz="2200" dirty="0"/>
              <a:t>he planning of programmes of individual monitoring</a:t>
            </a:r>
          </a:p>
          <a:p>
            <a:pPr marL="800100" lvl="1" indent="-342900" algn="just">
              <a:lnSpc>
                <a:spcPct val="90000"/>
              </a:lnSpc>
              <a:buSzPct val="105000"/>
              <a:buFont typeface="Courier New" panose="02070309020205020404" pitchFamily="49" charset="0"/>
              <a:buChar char="o"/>
            </a:pPr>
            <a:r>
              <a:rPr lang="en-GB" altLang="en-US" sz="2200" dirty="0"/>
              <a:t>Defining operational procedures and facilities</a:t>
            </a:r>
          </a:p>
          <a:p>
            <a:pPr marL="800100" lvl="1" indent="-342900" algn="just">
              <a:lnSpc>
                <a:spcPct val="90000"/>
              </a:lnSpc>
              <a:buSzPct val="105000"/>
              <a:buFont typeface="Courier New" panose="02070309020205020404" pitchFamily="49" charset="0"/>
              <a:buChar char="o"/>
            </a:pPr>
            <a:r>
              <a:rPr lang="en-GB" altLang="en-US" sz="2200" dirty="0"/>
              <a:t>Evaluation of doses in the event of accidental exposures </a:t>
            </a:r>
          </a:p>
        </p:txBody>
      </p:sp>
    </p:spTree>
    <p:extLst>
      <p:ext uri="{BB962C8B-B14F-4D97-AF65-F5344CB8AC3E}">
        <p14:creationId xmlns:p14="http://schemas.microsoft.com/office/powerpoint/2010/main" val="10352443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D86BC30-E80E-48DF-A1A6-41CDBFDA46D6}"/>
              </a:ext>
            </a:extLst>
          </p:cNvPr>
          <p:cNvSpPr/>
          <p:nvPr/>
        </p:nvSpPr>
        <p:spPr>
          <a:xfrm>
            <a:off x="2013357" y="2491530"/>
            <a:ext cx="5629013" cy="16106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t>DESIGNING THE MONITORING WORKPLACE</a:t>
            </a:r>
            <a:endParaRPr lang="en-GB" sz="3200" b="1" dirty="0"/>
          </a:p>
        </p:txBody>
      </p:sp>
    </p:spTree>
    <p:extLst>
      <p:ext uri="{BB962C8B-B14F-4D97-AF65-F5344CB8AC3E}">
        <p14:creationId xmlns:p14="http://schemas.microsoft.com/office/powerpoint/2010/main" val="27368884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73FAD4F-B688-4C9B-914F-382E0FD80F7D}"/>
              </a:ext>
            </a:extLst>
          </p:cNvPr>
          <p:cNvSpPr/>
          <p:nvPr/>
        </p:nvSpPr>
        <p:spPr>
          <a:xfrm>
            <a:off x="0" y="532700"/>
            <a:ext cx="5503177" cy="5914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DESIGNING THE MONITORING PROGRAM</a:t>
            </a:r>
            <a:endParaRPr lang="en-GB" sz="2000" b="1" dirty="0"/>
          </a:p>
        </p:txBody>
      </p:sp>
      <p:sp>
        <p:nvSpPr>
          <p:cNvPr id="3" name="Rectangle: Diagonal Corners Rounded 2">
            <a:extLst>
              <a:ext uri="{FF2B5EF4-FFF2-40B4-BE49-F238E27FC236}">
                <a16:creationId xmlns:a16="http://schemas.microsoft.com/office/drawing/2014/main" id="{257B5BB3-74ED-409A-A519-2F86936F9E1F}"/>
              </a:ext>
            </a:extLst>
          </p:cNvPr>
          <p:cNvSpPr/>
          <p:nvPr/>
        </p:nvSpPr>
        <p:spPr>
          <a:xfrm>
            <a:off x="847288" y="1526796"/>
            <a:ext cx="7868873" cy="4882393"/>
          </a:xfrm>
          <a:prstGeom prst="round2Diag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q"/>
            </a:pPr>
            <a:r>
              <a:rPr lang="en-US" sz="2200" dirty="0"/>
              <a:t>The Basic Safety Standard states that the type and frequency of workplace monitoring shall be based on:</a:t>
            </a:r>
          </a:p>
          <a:p>
            <a:pPr algn="just"/>
            <a:endParaRPr lang="en-US" sz="2200" dirty="0"/>
          </a:p>
          <a:p>
            <a:pPr marL="800100" lvl="1" indent="-342900" algn="just">
              <a:buFont typeface="Wingdings" panose="05000000000000000000" pitchFamily="2" charset="2"/>
              <a:buChar char="§"/>
            </a:pPr>
            <a:r>
              <a:rPr lang="en-US" sz="2000" dirty="0"/>
              <a:t>Expected fluctuations of:</a:t>
            </a:r>
          </a:p>
          <a:p>
            <a:pPr marL="1200150" lvl="2" indent="-285750" algn="just">
              <a:buFont typeface="Courier New" panose="02070309020205020404" pitchFamily="49" charset="0"/>
              <a:buChar char="o"/>
            </a:pPr>
            <a:r>
              <a:rPr lang="en-US" dirty="0"/>
              <a:t>Dose rate, Surface contamination,</a:t>
            </a:r>
          </a:p>
          <a:p>
            <a:pPr marL="1200150" lvl="2" indent="-285750" algn="just">
              <a:buFont typeface="Courier New" panose="02070309020205020404" pitchFamily="49" charset="0"/>
              <a:buChar char="o"/>
            </a:pPr>
            <a:r>
              <a:rPr lang="en-US" dirty="0"/>
              <a:t>Activity concentrations in air</a:t>
            </a:r>
          </a:p>
          <a:p>
            <a:pPr lvl="2" algn="just"/>
            <a:endParaRPr lang="en-US" dirty="0"/>
          </a:p>
          <a:p>
            <a:pPr marL="800100" lvl="1" indent="-342900" algn="just">
              <a:buFont typeface="Wingdings" panose="05000000000000000000" pitchFamily="2" charset="2"/>
              <a:buChar char="§"/>
            </a:pPr>
            <a:r>
              <a:rPr lang="en-US" sz="2000" dirty="0"/>
              <a:t>The likelihood and magnitude of exposures in anticipated occupational occurrences and accident conditions</a:t>
            </a:r>
          </a:p>
          <a:p>
            <a:pPr algn="ctr"/>
            <a:endParaRPr lang="en-GB" dirty="0"/>
          </a:p>
        </p:txBody>
      </p:sp>
    </p:spTree>
    <p:extLst>
      <p:ext uri="{BB962C8B-B14F-4D97-AF65-F5344CB8AC3E}">
        <p14:creationId xmlns:p14="http://schemas.microsoft.com/office/powerpoint/2010/main" val="39902736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1A763E2-8733-4297-8A45-006768D13B2C}"/>
              </a:ext>
            </a:extLst>
          </p:cNvPr>
          <p:cNvSpPr/>
          <p:nvPr/>
        </p:nvSpPr>
        <p:spPr>
          <a:xfrm>
            <a:off x="0" y="532700"/>
            <a:ext cx="5863905" cy="5914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REQUIREMENTS OF MONITORING PROGRAM</a:t>
            </a:r>
            <a:endParaRPr lang="en-GB" sz="2000" b="1" dirty="0"/>
          </a:p>
        </p:txBody>
      </p:sp>
      <p:sp>
        <p:nvSpPr>
          <p:cNvPr id="3" name="Rectangle: Diagonal Corners Rounded 2">
            <a:extLst>
              <a:ext uri="{FF2B5EF4-FFF2-40B4-BE49-F238E27FC236}">
                <a16:creationId xmlns:a16="http://schemas.microsoft.com/office/drawing/2014/main" id="{32DD06A7-62FD-4A20-AFF9-2BD5D21C12D7}"/>
              </a:ext>
            </a:extLst>
          </p:cNvPr>
          <p:cNvSpPr/>
          <p:nvPr/>
        </p:nvSpPr>
        <p:spPr>
          <a:xfrm>
            <a:off x="847288" y="1526796"/>
            <a:ext cx="7868873" cy="4882393"/>
          </a:xfrm>
          <a:prstGeom prst="round2Diag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lnSpc>
                <a:spcPct val="90000"/>
              </a:lnSpc>
              <a:buFont typeface="Wingdings" panose="05000000000000000000" pitchFamily="2" charset="2"/>
              <a:buChar char="q"/>
            </a:pPr>
            <a:r>
              <a:rPr lang="en-GB" altLang="en-US" sz="2600" kern="0" dirty="0">
                <a:solidFill>
                  <a:schemeClr val="bg1"/>
                </a:solidFill>
              </a:rPr>
              <a:t>According to BSS(2014), the monitoring programme should;</a:t>
            </a:r>
          </a:p>
          <a:p>
            <a:pPr algn="just">
              <a:lnSpc>
                <a:spcPct val="90000"/>
              </a:lnSpc>
              <a:buFontTx/>
              <a:buNone/>
            </a:pPr>
            <a:endParaRPr lang="en-GB" altLang="en-US" sz="2000" kern="0" dirty="0">
              <a:solidFill>
                <a:schemeClr val="bg1"/>
              </a:solidFill>
            </a:endParaRPr>
          </a:p>
          <a:p>
            <a:pPr marL="742950" lvl="1" indent="-285750" algn="just">
              <a:lnSpc>
                <a:spcPct val="90000"/>
              </a:lnSpc>
              <a:buFont typeface="Wingdings" panose="05000000000000000000" pitchFamily="2" charset="2"/>
              <a:buChar char="§"/>
            </a:pPr>
            <a:r>
              <a:rPr lang="en-GB" altLang="en-US" sz="2000" kern="0" dirty="0">
                <a:solidFill>
                  <a:schemeClr val="bg1"/>
                </a:solidFill>
              </a:rPr>
              <a:t>Specify  the quantities to be measured.</a:t>
            </a:r>
            <a:endParaRPr lang="en-US" altLang="en-US" sz="2000" kern="0" dirty="0">
              <a:solidFill>
                <a:schemeClr val="bg1"/>
              </a:solidFill>
            </a:endParaRPr>
          </a:p>
          <a:p>
            <a:pPr marL="742950" lvl="1" indent="-285750" algn="just">
              <a:lnSpc>
                <a:spcPct val="90000"/>
              </a:lnSpc>
              <a:buFont typeface="Wingdings" panose="05000000000000000000" pitchFamily="2" charset="2"/>
              <a:buChar char="§"/>
            </a:pPr>
            <a:r>
              <a:rPr lang="en-GB" altLang="en-US" sz="2000" kern="0" dirty="0">
                <a:solidFill>
                  <a:schemeClr val="bg1"/>
                </a:solidFill>
              </a:rPr>
              <a:t>Identify the most appropriate measurement methods.</a:t>
            </a:r>
            <a:endParaRPr lang="en-US" altLang="en-US" sz="2000" kern="0" dirty="0">
              <a:solidFill>
                <a:schemeClr val="bg1"/>
              </a:solidFill>
            </a:endParaRPr>
          </a:p>
          <a:p>
            <a:pPr marL="742950" lvl="1" indent="-285750" algn="just">
              <a:lnSpc>
                <a:spcPct val="90000"/>
              </a:lnSpc>
              <a:buFont typeface="Wingdings" panose="05000000000000000000" pitchFamily="2" charset="2"/>
              <a:buChar char="§"/>
            </a:pPr>
            <a:r>
              <a:rPr lang="en-GB" altLang="en-US" sz="2000" kern="0" dirty="0">
                <a:solidFill>
                  <a:schemeClr val="bg1"/>
                </a:solidFill>
              </a:rPr>
              <a:t>Outline the procedures to be adopted.</a:t>
            </a:r>
            <a:endParaRPr lang="en-US" altLang="en-US" sz="2000" kern="0" dirty="0">
              <a:solidFill>
                <a:schemeClr val="bg1"/>
              </a:solidFill>
            </a:endParaRPr>
          </a:p>
          <a:p>
            <a:pPr marL="742950" lvl="1" indent="-285750" algn="just">
              <a:lnSpc>
                <a:spcPct val="90000"/>
              </a:lnSpc>
              <a:buFont typeface="Wingdings" panose="05000000000000000000" pitchFamily="2" charset="2"/>
              <a:buChar char="§"/>
            </a:pPr>
            <a:r>
              <a:rPr lang="en-GB" altLang="en-US" sz="2000" kern="0" dirty="0">
                <a:solidFill>
                  <a:schemeClr val="bg1"/>
                </a:solidFill>
              </a:rPr>
              <a:t>Recommend the frequency of monitoring and monitoring points.</a:t>
            </a:r>
            <a:endParaRPr lang="en-US" altLang="en-US" sz="2000" kern="0" dirty="0">
              <a:solidFill>
                <a:schemeClr val="bg1"/>
              </a:solidFill>
            </a:endParaRPr>
          </a:p>
          <a:p>
            <a:pPr marL="742950" lvl="1" indent="-285750" algn="just">
              <a:lnSpc>
                <a:spcPct val="90000"/>
              </a:lnSpc>
              <a:buFont typeface="Wingdings" panose="05000000000000000000" pitchFamily="2" charset="2"/>
              <a:buChar char="§"/>
            </a:pPr>
            <a:r>
              <a:rPr lang="en-GB" altLang="en-US" sz="2000" kern="0" dirty="0">
                <a:solidFill>
                  <a:schemeClr val="bg1"/>
                </a:solidFill>
              </a:rPr>
              <a:t>Stipulate the reference levels and actions to be taken if these levels are exceeded.</a:t>
            </a:r>
            <a:endParaRPr lang="en-US" altLang="en-US" sz="2000" kern="0" dirty="0">
              <a:solidFill>
                <a:schemeClr val="bg1"/>
              </a:solidFill>
            </a:endParaRPr>
          </a:p>
          <a:p>
            <a:pPr algn="ctr"/>
            <a:endParaRPr lang="en-GB" dirty="0"/>
          </a:p>
        </p:txBody>
      </p:sp>
    </p:spTree>
    <p:extLst>
      <p:ext uri="{BB962C8B-B14F-4D97-AF65-F5344CB8AC3E}">
        <p14:creationId xmlns:p14="http://schemas.microsoft.com/office/powerpoint/2010/main" val="38812522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D04E2D-2B99-4ED0-A7F6-9C9EE9F7FEC3}"/>
              </a:ext>
            </a:extLst>
          </p:cNvPr>
          <p:cNvSpPr/>
          <p:nvPr/>
        </p:nvSpPr>
        <p:spPr>
          <a:xfrm>
            <a:off x="1912689" y="2623657"/>
            <a:ext cx="5805182" cy="1610686"/>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t>OPERATIONAL QUANTITIES</a:t>
            </a:r>
            <a:endParaRPr lang="en-GB" sz="3200" b="1" dirty="0"/>
          </a:p>
        </p:txBody>
      </p:sp>
    </p:spTree>
    <p:extLst>
      <p:ext uri="{BB962C8B-B14F-4D97-AF65-F5344CB8AC3E}">
        <p14:creationId xmlns:p14="http://schemas.microsoft.com/office/powerpoint/2010/main" val="30376651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DB915DC-9D75-468A-B70C-185E548DA4B1}"/>
              </a:ext>
            </a:extLst>
          </p:cNvPr>
          <p:cNvSpPr/>
          <p:nvPr/>
        </p:nvSpPr>
        <p:spPr>
          <a:xfrm>
            <a:off x="0" y="532700"/>
            <a:ext cx="5863905" cy="5914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t>NEED FOR OPERATIONAL QUANTITIES</a:t>
            </a:r>
            <a:endParaRPr lang="en-GB" sz="2200" b="1" dirty="0"/>
          </a:p>
        </p:txBody>
      </p:sp>
      <p:sp>
        <p:nvSpPr>
          <p:cNvPr id="3" name="Rectangle: Rounded Corners 2">
            <a:extLst>
              <a:ext uri="{FF2B5EF4-FFF2-40B4-BE49-F238E27FC236}">
                <a16:creationId xmlns:a16="http://schemas.microsoft.com/office/drawing/2014/main" id="{47D7B066-829A-4D23-9BB2-B5AE7F7000DF}"/>
              </a:ext>
            </a:extLst>
          </p:cNvPr>
          <p:cNvSpPr/>
          <p:nvPr/>
        </p:nvSpPr>
        <p:spPr>
          <a:xfrm>
            <a:off x="1551964" y="2447485"/>
            <a:ext cx="5863905" cy="1224793"/>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2400" dirty="0"/>
              <a:t>Operational quantities are needed for monitoring external exposures because:</a:t>
            </a:r>
          </a:p>
          <a:p>
            <a:pPr algn="ctr"/>
            <a:endParaRPr lang="en-GB" dirty="0"/>
          </a:p>
        </p:txBody>
      </p:sp>
      <p:sp>
        <p:nvSpPr>
          <p:cNvPr id="5" name="Rectangle: Rounded Corners 4">
            <a:extLst>
              <a:ext uri="{FF2B5EF4-FFF2-40B4-BE49-F238E27FC236}">
                <a16:creationId xmlns:a16="http://schemas.microsoft.com/office/drawing/2014/main" id="{96F93D08-A522-45C9-A106-404A8236F753}"/>
              </a:ext>
            </a:extLst>
          </p:cNvPr>
          <p:cNvSpPr/>
          <p:nvPr/>
        </p:nvSpPr>
        <p:spPr>
          <a:xfrm>
            <a:off x="308998" y="3672278"/>
            <a:ext cx="2759978" cy="218952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q"/>
            </a:pPr>
            <a:r>
              <a:rPr lang="en-GB" dirty="0"/>
              <a:t>The protection quantities generally are not measurable,</a:t>
            </a:r>
          </a:p>
        </p:txBody>
      </p:sp>
      <p:sp>
        <p:nvSpPr>
          <p:cNvPr id="8" name="Rectangle: Rounded Corners 7">
            <a:extLst>
              <a:ext uri="{FF2B5EF4-FFF2-40B4-BE49-F238E27FC236}">
                <a16:creationId xmlns:a16="http://schemas.microsoft.com/office/drawing/2014/main" id="{2C4CA403-3470-4809-BF3F-F544E76979FF}"/>
              </a:ext>
            </a:extLst>
          </p:cNvPr>
          <p:cNvSpPr/>
          <p:nvPr/>
        </p:nvSpPr>
        <p:spPr>
          <a:xfrm>
            <a:off x="3177334" y="3672278"/>
            <a:ext cx="2825690" cy="218952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q"/>
            </a:pPr>
            <a:r>
              <a:rPr lang="en-GB" dirty="0"/>
              <a:t>exposure limits are given in  terms of protection quantities.</a:t>
            </a:r>
          </a:p>
        </p:txBody>
      </p:sp>
      <p:sp>
        <p:nvSpPr>
          <p:cNvPr id="9" name="Rectangle: Rounded Corners 8">
            <a:extLst>
              <a:ext uri="{FF2B5EF4-FFF2-40B4-BE49-F238E27FC236}">
                <a16:creationId xmlns:a16="http://schemas.microsoft.com/office/drawing/2014/main" id="{03693D78-0407-4551-A0E4-313FAB8FA31C}"/>
              </a:ext>
            </a:extLst>
          </p:cNvPr>
          <p:cNvSpPr/>
          <p:nvPr/>
        </p:nvSpPr>
        <p:spPr>
          <a:xfrm>
            <a:off x="6111382" y="3672278"/>
            <a:ext cx="2825690" cy="218952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q"/>
            </a:pPr>
            <a:r>
              <a:rPr lang="en-GB" dirty="0"/>
              <a:t>for area monitoring a point quantity is needed</a:t>
            </a:r>
          </a:p>
          <a:p>
            <a:pPr marL="285750" indent="-285750">
              <a:buFont typeface="Courier New" panose="02070309020205020404" pitchFamily="49" charset="0"/>
              <a:buChar char="o"/>
            </a:pPr>
            <a:r>
              <a:rPr lang="en-GB" altLang="en-US" sz="1600" dirty="0"/>
              <a:t>Quantities are defined by ICRU-86,88,92</a:t>
            </a:r>
          </a:p>
        </p:txBody>
      </p:sp>
    </p:spTree>
    <p:extLst>
      <p:ext uri="{BB962C8B-B14F-4D97-AF65-F5344CB8AC3E}">
        <p14:creationId xmlns:p14="http://schemas.microsoft.com/office/powerpoint/2010/main" val="28397275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09F1968-9595-4733-ABBC-C5B3A742CD06}"/>
              </a:ext>
            </a:extLst>
          </p:cNvPr>
          <p:cNvSpPr/>
          <p:nvPr/>
        </p:nvSpPr>
        <p:spPr>
          <a:xfrm>
            <a:off x="1" y="532700"/>
            <a:ext cx="4269996" cy="5914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t>EXTERNAL RADIATION</a:t>
            </a:r>
            <a:endParaRPr lang="en-GB" sz="2200" b="1" dirty="0"/>
          </a:p>
        </p:txBody>
      </p:sp>
      <p:sp>
        <p:nvSpPr>
          <p:cNvPr id="3" name="Rectangle: Rounded Corners 2">
            <a:extLst>
              <a:ext uri="{FF2B5EF4-FFF2-40B4-BE49-F238E27FC236}">
                <a16:creationId xmlns:a16="http://schemas.microsoft.com/office/drawing/2014/main" id="{D4FBFBBE-FC6F-4952-97A5-710F4B9EB1AC}"/>
              </a:ext>
            </a:extLst>
          </p:cNvPr>
          <p:cNvSpPr/>
          <p:nvPr/>
        </p:nvSpPr>
        <p:spPr>
          <a:xfrm>
            <a:off x="587229" y="1661021"/>
            <a:ext cx="7910819" cy="4773335"/>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q"/>
            </a:pPr>
            <a:r>
              <a:rPr lang="en-GB" sz="2200" dirty="0"/>
              <a:t>For the purpose of area monitoring ambient dose equivalent H*(d) for gamma radiation and the directional dose equivalent H’(</a:t>
            </a:r>
            <a:r>
              <a:rPr lang="en-GB" sz="2200" dirty="0" err="1"/>
              <a:t>d,Ω</a:t>
            </a:r>
            <a:r>
              <a:rPr lang="en-GB" sz="2200" dirty="0"/>
              <a:t>) for beta gamma radiation are defined. H’(3,Ω) for dose equivalent to the eye.</a:t>
            </a:r>
          </a:p>
          <a:p>
            <a:pPr marL="342900" indent="-342900" algn="just">
              <a:buFont typeface="Wingdings" panose="05000000000000000000" pitchFamily="2" charset="2"/>
              <a:buChar char="q"/>
            </a:pPr>
            <a:endParaRPr lang="en-GB" sz="2200" dirty="0"/>
          </a:p>
          <a:p>
            <a:pPr marL="342900" indent="-342900" algn="just">
              <a:lnSpc>
                <a:spcPct val="90000"/>
              </a:lnSpc>
              <a:buFont typeface="Wingdings" panose="05000000000000000000" pitchFamily="2" charset="2"/>
              <a:buChar char="q"/>
            </a:pPr>
            <a:r>
              <a:rPr lang="en-GB" altLang="en-US" sz="2200" dirty="0"/>
              <a:t>The units of effective and equivalent dose are based on these measurement values</a:t>
            </a:r>
          </a:p>
          <a:p>
            <a:pPr marL="342900" indent="-342900" algn="just">
              <a:lnSpc>
                <a:spcPct val="90000"/>
              </a:lnSpc>
              <a:buFont typeface="Wingdings" panose="05000000000000000000" pitchFamily="2" charset="2"/>
              <a:buChar char="q"/>
            </a:pPr>
            <a:endParaRPr lang="en-GB" altLang="en-US" sz="2200" dirty="0"/>
          </a:p>
          <a:p>
            <a:pPr marL="342900" indent="-342900" algn="just">
              <a:lnSpc>
                <a:spcPct val="90000"/>
              </a:lnSpc>
              <a:buFont typeface="Wingdings" panose="05000000000000000000" pitchFamily="2" charset="2"/>
              <a:buChar char="q"/>
            </a:pPr>
            <a:r>
              <a:rPr lang="en-GB" altLang="en-US" sz="2200" dirty="0"/>
              <a:t>It is good practice to have all monitors at the workplace using the same quantities</a:t>
            </a:r>
          </a:p>
          <a:p>
            <a:pPr algn="ctr"/>
            <a:endParaRPr lang="en-GB" dirty="0"/>
          </a:p>
        </p:txBody>
      </p:sp>
    </p:spTree>
    <p:extLst>
      <p:ext uri="{BB962C8B-B14F-4D97-AF65-F5344CB8AC3E}">
        <p14:creationId xmlns:p14="http://schemas.microsoft.com/office/powerpoint/2010/main" val="21329453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7385F6C-0211-4179-9B2F-480B852CCBB4}"/>
              </a:ext>
            </a:extLst>
          </p:cNvPr>
          <p:cNvSpPr/>
          <p:nvPr/>
        </p:nvSpPr>
        <p:spPr>
          <a:xfrm>
            <a:off x="1" y="532700"/>
            <a:ext cx="4269996" cy="5914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t>EXTERNAL RADIATION</a:t>
            </a:r>
            <a:endParaRPr lang="en-GB" sz="2200" b="1" dirty="0"/>
          </a:p>
        </p:txBody>
      </p:sp>
      <p:sp>
        <p:nvSpPr>
          <p:cNvPr id="3" name="Rectangle: Rounded Corners 2">
            <a:extLst>
              <a:ext uri="{FF2B5EF4-FFF2-40B4-BE49-F238E27FC236}">
                <a16:creationId xmlns:a16="http://schemas.microsoft.com/office/drawing/2014/main" id="{0F19150E-E161-4B25-A538-1D1681DD2CAA}"/>
              </a:ext>
            </a:extLst>
          </p:cNvPr>
          <p:cNvSpPr/>
          <p:nvPr/>
        </p:nvSpPr>
        <p:spPr>
          <a:xfrm>
            <a:off x="935372" y="1585520"/>
            <a:ext cx="7491369" cy="4974671"/>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sz="2400" dirty="0"/>
              <a:t>The ambient dose equivalent at a point in a radiation field is the dose equivalent that would be  produced by the corresponding expanded and aligned field in the ICRU sphere (30 cm diameter  tissue) at a depth ‘d’, on the radius opposing the direction of the aligned field. The recommended value of ‘d’ for penetrating radiation is 10mm.</a:t>
            </a:r>
          </a:p>
          <a:p>
            <a:pPr algn="just"/>
            <a:endParaRPr lang="en-US" altLang="en-US" sz="2400" dirty="0"/>
          </a:p>
          <a:p>
            <a:pPr algn="just"/>
            <a:endParaRPr lang="en-US" altLang="en-US" sz="2400" dirty="0"/>
          </a:p>
          <a:p>
            <a:pPr algn="just"/>
            <a:endParaRPr lang="en-GB" altLang="en-US" sz="2400" dirty="0"/>
          </a:p>
          <a:p>
            <a:pPr algn="just"/>
            <a:endParaRPr lang="en-GB" altLang="en-US" sz="2200" dirty="0"/>
          </a:p>
          <a:p>
            <a:pPr algn="ctr"/>
            <a:endParaRPr lang="en-GB" dirty="0"/>
          </a:p>
        </p:txBody>
      </p:sp>
      <p:pic>
        <p:nvPicPr>
          <p:cNvPr id="4" name="Picture 3">
            <a:extLst>
              <a:ext uri="{FF2B5EF4-FFF2-40B4-BE49-F238E27FC236}">
                <a16:creationId xmlns:a16="http://schemas.microsoft.com/office/drawing/2014/main" id="{08C3E468-7D6F-404F-8768-6A555273D7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6377" y="4755263"/>
            <a:ext cx="5037137" cy="1570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4299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7C4218-C801-46B3-BBFB-BEA7E63F7983}"/>
              </a:ext>
            </a:extLst>
          </p:cNvPr>
          <p:cNvSpPr/>
          <p:nvPr/>
        </p:nvSpPr>
        <p:spPr>
          <a:xfrm>
            <a:off x="0" y="532700"/>
            <a:ext cx="4244829" cy="515923"/>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OBJECTIVES</a:t>
            </a:r>
            <a:endParaRPr lang="en-GB" sz="2800" b="1" dirty="0"/>
          </a:p>
        </p:txBody>
      </p:sp>
      <p:sp>
        <p:nvSpPr>
          <p:cNvPr id="4" name="Rectangle: Rounded Corners 3">
            <a:extLst>
              <a:ext uri="{FF2B5EF4-FFF2-40B4-BE49-F238E27FC236}">
                <a16:creationId xmlns:a16="http://schemas.microsoft.com/office/drawing/2014/main" id="{1ACA47FC-C9C4-4978-B45D-F48338BDE877}"/>
              </a:ext>
            </a:extLst>
          </p:cNvPr>
          <p:cNvSpPr/>
          <p:nvPr/>
        </p:nvSpPr>
        <p:spPr>
          <a:xfrm>
            <a:off x="335560" y="1398863"/>
            <a:ext cx="8498047" cy="5312330"/>
          </a:xfrm>
          <a:prstGeom prst="round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sz="2600" dirty="0"/>
              <a:t>To strengthen the radiation protection </a:t>
            </a:r>
            <a:r>
              <a:rPr lang="en-US" altLang="en-US" sz="2600" dirty="0" err="1"/>
              <a:t>programme</a:t>
            </a:r>
            <a:r>
              <a:rPr lang="en-US" altLang="en-US" sz="2600" dirty="0"/>
              <a:t> in Member states by assisting in establishing workplace monitoring </a:t>
            </a:r>
            <a:r>
              <a:rPr lang="en-US" altLang="en-US" sz="2600" dirty="0" err="1"/>
              <a:t>programme</a:t>
            </a:r>
            <a:r>
              <a:rPr lang="en-US" altLang="en-US" sz="2600" dirty="0"/>
              <a:t> by providing insights on; </a:t>
            </a:r>
          </a:p>
          <a:p>
            <a:pPr marL="1371600" lvl="2" indent="-457200" algn="just">
              <a:buFont typeface="Wingdings" panose="05000000000000000000" pitchFamily="2" charset="2"/>
              <a:buChar char="Ø"/>
            </a:pPr>
            <a:r>
              <a:rPr lang="en-US" altLang="en-US" sz="2600" dirty="0"/>
              <a:t>Background and significance of monitoring.</a:t>
            </a:r>
          </a:p>
          <a:p>
            <a:pPr marL="1371600" lvl="2" indent="-457200" algn="just">
              <a:buFont typeface="Wingdings" panose="05000000000000000000" pitchFamily="2" charset="2"/>
              <a:buChar char="Ø"/>
            </a:pPr>
            <a:r>
              <a:rPr lang="en-US" altLang="en-US" sz="2600" dirty="0"/>
              <a:t>Techniques applied for monitoring,</a:t>
            </a:r>
          </a:p>
          <a:p>
            <a:pPr marL="1371600" lvl="2" indent="-457200" algn="just">
              <a:buFont typeface="Wingdings" panose="05000000000000000000" pitchFamily="2" charset="2"/>
              <a:buChar char="Ø"/>
            </a:pPr>
            <a:r>
              <a:rPr lang="en-US" altLang="en-US" sz="2600" dirty="0"/>
              <a:t> Instruments employed for monitoring,</a:t>
            </a:r>
          </a:p>
          <a:p>
            <a:pPr marL="1371600" lvl="2" indent="-457200" algn="just">
              <a:buFont typeface="Wingdings" panose="05000000000000000000" pitchFamily="2" charset="2"/>
              <a:buChar char="Ø"/>
            </a:pPr>
            <a:r>
              <a:rPr lang="en-US" altLang="en-US" sz="2600" dirty="0"/>
              <a:t> Demonstrating the practical use of instruments and   interpretation of results,</a:t>
            </a:r>
          </a:p>
          <a:p>
            <a:pPr marL="1371600" lvl="2" indent="-457200" algn="just">
              <a:buFont typeface="Wingdings" panose="05000000000000000000" pitchFamily="2" charset="2"/>
              <a:buChar char="Ø"/>
            </a:pPr>
            <a:r>
              <a:rPr lang="en-US" altLang="en-US" sz="2600" dirty="0"/>
              <a:t> Calibration and Quality considerations.</a:t>
            </a:r>
          </a:p>
        </p:txBody>
      </p:sp>
    </p:spTree>
    <p:extLst>
      <p:ext uri="{BB962C8B-B14F-4D97-AF65-F5344CB8AC3E}">
        <p14:creationId xmlns:p14="http://schemas.microsoft.com/office/powerpoint/2010/main" val="4847450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B33C2FF-FE96-47D9-BD11-8EC85C21AE58}"/>
              </a:ext>
            </a:extLst>
          </p:cNvPr>
          <p:cNvSpPr/>
          <p:nvPr/>
        </p:nvSpPr>
        <p:spPr>
          <a:xfrm>
            <a:off x="1" y="532700"/>
            <a:ext cx="4269996" cy="5914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t>EXTERNAL RADIATION</a:t>
            </a:r>
            <a:endParaRPr lang="en-GB" sz="2200" b="1" dirty="0"/>
          </a:p>
        </p:txBody>
      </p:sp>
      <p:sp>
        <p:nvSpPr>
          <p:cNvPr id="3" name="Rectangle: Rounded Corners 2">
            <a:extLst>
              <a:ext uri="{FF2B5EF4-FFF2-40B4-BE49-F238E27FC236}">
                <a16:creationId xmlns:a16="http://schemas.microsoft.com/office/drawing/2014/main" id="{7FC53E17-0299-423C-B198-43E763ABBE5E}"/>
              </a:ext>
            </a:extLst>
          </p:cNvPr>
          <p:cNvSpPr/>
          <p:nvPr/>
        </p:nvSpPr>
        <p:spPr>
          <a:xfrm>
            <a:off x="587229" y="1661021"/>
            <a:ext cx="7910819" cy="4773335"/>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q"/>
            </a:pPr>
            <a:r>
              <a:rPr lang="en-GB" sz="2400" dirty="0"/>
              <a:t>Primary standards for ambient and directional dose equivalent, H*(d) and H´(d), do not exist.</a:t>
            </a:r>
          </a:p>
          <a:p>
            <a:pPr algn="just"/>
            <a:r>
              <a:rPr lang="en-GB" sz="2400" dirty="0"/>
              <a:t> </a:t>
            </a:r>
          </a:p>
          <a:p>
            <a:pPr marL="342900" indent="-342900" algn="just">
              <a:buFont typeface="Wingdings" panose="05000000000000000000" pitchFamily="2" charset="2"/>
              <a:buChar char="q"/>
            </a:pPr>
            <a:r>
              <a:rPr lang="en-GB" sz="2400" dirty="0"/>
              <a:t>Reference fields for calibration of instruments are usually realised in terms of </a:t>
            </a:r>
          </a:p>
          <a:p>
            <a:pPr marL="800100" lvl="1" indent="-342900" algn="just">
              <a:buFont typeface="Wingdings" panose="05000000000000000000" pitchFamily="2" charset="2"/>
              <a:buChar char="§"/>
            </a:pPr>
            <a:r>
              <a:rPr lang="en-GB" sz="2200" dirty="0"/>
              <a:t>radiation fluence rate, Ǿ, (for neutrons) </a:t>
            </a:r>
          </a:p>
          <a:p>
            <a:pPr marL="800100" lvl="1" indent="-342900" algn="just">
              <a:buFont typeface="Wingdings" panose="05000000000000000000" pitchFamily="2" charset="2"/>
              <a:buChar char="§"/>
            </a:pPr>
            <a:r>
              <a:rPr lang="en-GB" sz="2200" dirty="0"/>
              <a:t>air </a:t>
            </a:r>
            <a:r>
              <a:rPr lang="en-GB" sz="2200" dirty="0" err="1"/>
              <a:t>kerma</a:t>
            </a:r>
            <a:r>
              <a:rPr lang="en-GB" sz="2200" dirty="0"/>
              <a:t> rate, K</a:t>
            </a:r>
            <a:r>
              <a:rPr lang="en-GB" sz="2200" baseline="-25000" dirty="0"/>
              <a:t>a</a:t>
            </a:r>
            <a:r>
              <a:rPr lang="en-GB" sz="2200" dirty="0"/>
              <a:t> , (for photons) , </a:t>
            </a:r>
          </a:p>
          <a:p>
            <a:pPr marL="800100" lvl="1" indent="-342900" algn="just">
              <a:buFont typeface="Wingdings" panose="05000000000000000000" pitchFamily="2" charset="2"/>
              <a:buChar char="§"/>
            </a:pPr>
            <a:r>
              <a:rPr lang="en-GB" sz="2200" dirty="0"/>
              <a:t>absorbed dose to tissue (electrons), </a:t>
            </a:r>
          </a:p>
          <a:p>
            <a:pPr marL="800100" lvl="1" indent="-342900" algn="just">
              <a:buFont typeface="Wingdings" panose="05000000000000000000" pitchFamily="2" charset="2"/>
              <a:buChar char="§"/>
            </a:pPr>
            <a:r>
              <a:rPr lang="en-GB" sz="2200" dirty="0"/>
              <a:t>and the application of fluence-(or air </a:t>
            </a:r>
            <a:r>
              <a:rPr lang="en-GB" sz="2200" dirty="0" err="1"/>
              <a:t>kerma</a:t>
            </a:r>
            <a:r>
              <a:rPr lang="en-GB" sz="2200" dirty="0"/>
              <a:t> or tissue absorbed dose) to-dose equivalent conversion coefficients.</a:t>
            </a:r>
          </a:p>
          <a:p>
            <a:pPr algn="ctr"/>
            <a:endParaRPr lang="en-GB" dirty="0"/>
          </a:p>
        </p:txBody>
      </p:sp>
    </p:spTree>
    <p:extLst>
      <p:ext uri="{BB962C8B-B14F-4D97-AF65-F5344CB8AC3E}">
        <p14:creationId xmlns:p14="http://schemas.microsoft.com/office/powerpoint/2010/main" val="25643124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5F71235-358E-4E1D-B635-96DF87BDADEC}"/>
              </a:ext>
            </a:extLst>
          </p:cNvPr>
          <p:cNvSpPr/>
          <p:nvPr/>
        </p:nvSpPr>
        <p:spPr>
          <a:xfrm>
            <a:off x="1" y="532700"/>
            <a:ext cx="5176006" cy="5914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t>EXTERNAL RADIATION – H’ (0.07)</a:t>
            </a:r>
            <a:endParaRPr lang="en-GB" sz="2200" b="1" dirty="0"/>
          </a:p>
        </p:txBody>
      </p:sp>
      <p:sp>
        <p:nvSpPr>
          <p:cNvPr id="8" name="Rectangle: Rounded Corners 7">
            <a:extLst>
              <a:ext uri="{FF2B5EF4-FFF2-40B4-BE49-F238E27FC236}">
                <a16:creationId xmlns:a16="http://schemas.microsoft.com/office/drawing/2014/main" id="{EAB3F9C0-7941-4664-8FAB-09EA0EF7B091}"/>
              </a:ext>
            </a:extLst>
          </p:cNvPr>
          <p:cNvSpPr/>
          <p:nvPr/>
        </p:nvSpPr>
        <p:spPr>
          <a:xfrm>
            <a:off x="587229" y="1661021"/>
            <a:ext cx="7910819" cy="4773335"/>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lnSpc>
                <a:spcPct val="90000"/>
              </a:lnSpc>
              <a:buFont typeface="Wingdings" panose="05000000000000000000" pitchFamily="2" charset="2"/>
              <a:buChar char="q"/>
            </a:pPr>
            <a:r>
              <a:rPr lang="en-GB" altLang="en-US" sz="2000" dirty="0"/>
              <a:t>Directional Dose Equivalent, H</a:t>
            </a:r>
            <a:r>
              <a:rPr lang="en-GB" altLang="en-US" sz="2000" dirty="0">
                <a:sym typeface="Symbol" pitchFamily="18" charset="2"/>
              </a:rPr>
              <a:t></a:t>
            </a:r>
            <a:r>
              <a:rPr lang="en-GB" altLang="en-US" sz="2000" dirty="0"/>
              <a:t>(0.07), expressed in </a:t>
            </a:r>
            <a:r>
              <a:rPr lang="en-GB" altLang="en-US" sz="2000" dirty="0" err="1"/>
              <a:t>Sv</a:t>
            </a:r>
            <a:r>
              <a:rPr lang="en-GB" altLang="en-US" sz="2000" dirty="0"/>
              <a:t>, is the dose equivalent at a depth of 0.07 </a:t>
            </a:r>
            <a:r>
              <a:rPr lang="en-GB" altLang="en-US" sz="2000" dirty="0">
                <a:sym typeface="Symbol" pitchFamily="18" charset="2"/>
              </a:rPr>
              <a:t>mm in a similar sphere, and is the quantity used to control dose equivalent to skin.</a:t>
            </a:r>
          </a:p>
          <a:p>
            <a:pPr algn="just">
              <a:lnSpc>
                <a:spcPct val="90000"/>
              </a:lnSpc>
            </a:pPr>
            <a:endParaRPr lang="en-US" altLang="en-US" sz="2000" dirty="0">
              <a:sym typeface="Symbol" pitchFamily="18" charset="2"/>
            </a:endParaRPr>
          </a:p>
          <a:p>
            <a:pPr algn="just">
              <a:lnSpc>
                <a:spcPct val="90000"/>
              </a:lnSpc>
            </a:pPr>
            <a:endParaRPr lang="en-US" altLang="en-US" sz="2000" dirty="0">
              <a:sym typeface="Symbol" pitchFamily="18" charset="2"/>
            </a:endParaRPr>
          </a:p>
          <a:p>
            <a:pPr algn="just">
              <a:lnSpc>
                <a:spcPct val="90000"/>
              </a:lnSpc>
            </a:pPr>
            <a:endParaRPr lang="en-GB" altLang="en-US" sz="2000" dirty="0">
              <a:sym typeface="Symbol" pitchFamily="18" charset="2"/>
            </a:endParaRPr>
          </a:p>
          <a:p>
            <a:pPr algn="just">
              <a:lnSpc>
                <a:spcPct val="90000"/>
              </a:lnSpc>
            </a:pPr>
            <a:endParaRPr lang="en-GB" altLang="en-US" sz="2000" dirty="0">
              <a:sym typeface="Symbol" pitchFamily="18" charset="2"/>
            </a:endParaRPr>
          </a:p>
          <a:p>
            <a:pPr algn="just">
              <a:lnSpc>
                <a:spcPct val="90000"/>
              </a:lnSpc>
            </a:pPr>
            <a:endParaRPr lang="en-US" altLang="en-US" sz="2000" dirty="0"/>
          </a:p>
          <a:p>
            <a:pPr algn="just">
              <a:lnSpc>
                <a:spcPct val="90000"/>
              </a:lnSpc>
            </a:pPr>
            <a:endParaRPr lang="en-GB" altLang="en-US" sz="2000" dirty="0"/>
          </a:p>
          <a:p>
            <a:pPr algn="just">
              <a:lnSpc>
                <a:spcPct val="90000"/>
              </a:lnSpc>
            </a:pPr>
            <a:endParaRPr lang="en-GB" altLang="en-US" sz="2000" dirty="0"/>
          </a:p>
          <a:p>
            <a:pPr marL="342900" indent="-342900" algn="just">
              <a:lnSpc>
                <a:spcPct val="90000"/>
              </a:lnSpc>
              <a:buFont typeface="Wingdings" panose="05000000000000000000" pitchFamily="2" charset="2"/>
              <a:buChar char="q"/>
            </a:pPr>
            <a:r>
              <a:rPr lang="en-GB" altLang="en-US" sz="2000" dirty="0"/>
              <a:t>H</a:t>
            </a:r>
            <a:r>
              <a:rPr lang="en-GB" altLang="en-US" sz="2000" dirty="0">
                <a:sym typeface="Symbol" pitchFamily="18" charset="2"/>
              </a:rPr>
              <a:t></a:t>
            </a:r>
            <a:r>
              <a:rPr lang="en-GB" altLang="en-US" sz="2000" dirty="0"/>
              <a:t>(0.07) is most important for weakly penetrating radiation, generally </a:t>
            </a:r>
            <a:r>
              <a:rPr lang="en-GB" altLang="en-US" sz="2000" dirty="0">
                <a:sym typeface="Symbol" pitchFamily="18" charset="2"/>
              </a:rPr>
              <a:t> radiation and low energy x and  radiation, although penetrating radiations also contribute if present </a:t>
            </a:r>
          </a:p>
          <a:p>
            <a:pPr marL="342900" indent="-342900" algn="just">
              <a:lnSpc>
                <a:spcPct val="90000"/>
              </a:lnSpc>
              <a:buFont typeface="Wingdings" panose="05000000000000000000" pitchFamily="2" charset="2"/>
              <a:buChar char="q"/>
            </a:pPr>
            <a:endParaRPr lang="en-GB" altLang="en-US" sz="2000" dirty="0">
              <a:sym typeface="Symbol" pitchFamily="18" charset="2"/>
            </a:endParaRPr>
          </a:p>
          <a:p>
            <a:pPr marL="342900" indent="-342900" algn="just">
              <a:lnSpc>
                <a:spcPct val="90000"/>
              </a:lnSpc>
              <a:buFont typeface="Wingdings" panose="05000000000000000000" pitchFamily="2" charset="2"/>
              <a:buChar char="q"/>
            </a:pPr>
            <a:r>
              <a:rPr lang="en-GB" altLang="en-US" sz="2000" dirty="0"/>
              <a:t>The unit of H’(0.07) is the Sievert or sieverts/hour.</a:t>
            </a:r>
          </a:p>
          <a:p>
            <a:pPr algn="ctr"/>
            <a:endParaRPr lang="en-GB" dirty="0"/>
          </a:p>
        </p:txBody>
      </p:sp>
      <p:pic>
        <p:nvPicPr>
          <p:cNvPr id="9" name="Picture 2">
            <a:extLst>
              <a:ext uri="{FF2B5EF4-FFF2-40B4-BE49-F238E27FC236}">
                <a16:creationId xmlns:a16="http://schemas.microsoft.com/office/drawing/2014/main" id="{772425B9-46B5-41D9-A606-6623C5B322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9331" y="2811679"/>
            <a:ext cx="3887597" cy="15966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88014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2D1F03-8678-449D-B785-DA3069CD7050}"/>
              </a:ext>
            </a:extLst>
          </p:cNvPr>
          <p:cNvSpPr/>
          <p:nvPr/>
        </p:nvSpPr>
        <p:spPr>
          <a:xfrm>
            <a:off x="1" y="532700"/>
            <a:ext cx="5176006" cy="5914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t>SURFACE CONTAMINATION</a:t>
            </a:r>
            <a:endParaRPr lang="en-GB" sz="2200" b="1" dirty="0"/>
          </a:p>
        </p:txBody>
      </p:sp>
      <p:sp>
        <p:nvSpPr>
          <p:cNvPr id="3" name="Rectangle: Rounded Corners 2">
            <a:extLst>
              <a:ext uri="{FF2B5EF4-FFF2-40B4-BE49-F238E27FC236}">
                <a16:creationId xmlns:a16="http://schemas.microsoft.com/office/drawing/2014/main" id="{D7CF5FD3-A9D5-4C95-A641-B7C87990859D}"/>
              </a:ext>
            </a:extLst>
          </p:cNvPr>
          <p:cNvSpPr/>
          <p:nvPr/>
        </p:nvSpPr>
        <p:spPr>
          <a:xfrm>
            <a:off x="587229" y="1661021"/>
            <a:ext cx="7910819" cy="4773335"/>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q"/>
            </a:pPr>
            <a:r>
              <a:rPr lang="en-US" altLang="en-US" sz="2200" dirty="0"/>
              <a:t>Surface contamination is the ratio between the activity of the radionuclides present on a surface to the area of the surface.</a:t>
            </a:r>
          </a:p>
          <a:p>
            <a:pPr marL="342900" indent="-342900" algn="just">
              <a:buFont typeface="Wingdings" panose="05000000000000000000" pitchFamily="2" charset="2"/>
              <a:buChar char="q"/>
            </a:pPr>
            <a:r>
              <a:rPr lang="en-US" altLang="en-US" sz="2200" dirty="0"/>
              <a:t>Surface contamination is given in terms of “activity per unit area” (expressed in </a:t>
            </a:r>
            <a:r>
              <a:rPr lang="en-US" altLang="en-US" sz="2200" dirty="0" err="1"/>
              <a:t>Bq</a:t>
            </a:r>
            <a:r>
              <a:rPr lang="en-US" altLang="en-US" sz="2200" dirty="0"/>
              <a:t>/cm</a:t>
            </a:r>
            <a:r>
              <a:rPr lang="en-US" altLang="en-US" sz="2200" baseline="30000" dirty="0"/>
              <a:t>2</a:t>
            </a:r>
            <a:r>
              <a:rPr lang="en-US" altLang="en-US" sz="2200" dirty="0"/>
              <a:t>)</a:t>
            </a:r>
          </a:p>
          <a:p>
            <a:pPr marL="342900" indent="-342900" algn="just">
              <a:buFont typeface="Wingdings" panose="05000000000000000000" pitchFamily="2" charset="2"/>
              <a:buChar char="q"/>
            </a:pPr>
            <a:r>
              <a:rPr lang="en-US" altLang="en-US" sz="2200" dirty="0"/>
              <a:t>For contamination monitoring, the instrument typically reads in counts per minute and has to be converted to the operational unit based on the efficiency of the instrument, either the area of the instrument (for direct monitoring) or the area wiped (for loose contamination monitoring), the kind of material/surface and contamination. </a:t>
            </a:r>
          </a:p>
          <a:p>
            <a:pPr algn="ctr"/>
            <a:endParaRPr lang="en-GB" dirty="0"/>
          </a:p>
        </p:txBody>
      </p:sp>
    </p:spTree>
    <p:extLst>
      <p:ext uri="{BB962C8B-B14F-4D97-AF65-F5344CB8AC3E}">
        <p14:creationId xmlns:p14="http://schemas.microsoft.com/office/powerpoint/2010/main" val="32473867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62A7A89-CE5A-4B78-A38E-9B7CD57B9685}"/>
              </a:ext>
            </a:extLst>
          </p:cNvPr>
          <p:cNvSpPr/>
          <p:nvPr/>
        </p:nvSpPr>
        <p:spPr>
          <a:xfrm>
            <a:off x="1" y="532700"/>
            <a:ext cx="5176006" cy="5914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t>AIRBORNE CONTAMINATION</a:t>
            </a:r>
            <a:endParaRPr lang="en-GB" sz="2200" b="1" dirty="0"/>
          </a:p>
        </p:txBody>
      </p:sp>
      <p:sp>
        <p:nvSpPr>
          <p:cNvPr id="3" name="Rectangle: Rounded Corners 2">
            <a:extLst>
              <a:ext uri="{FF2B5EF4-FFF2-40B4-BE49-F238E27FC236}">
                <a16:creationId xmlns:a16="http://schemas.microsoft.com/office/drawing/2014/main" id="{D476A917-B77A-43EA-AEBC-3230BCB75A13}"/>
              </a:ext>
            </a:extLst>
          </p:cNvPr>
          <p:cNvSpPr/>
          <p:nvPr/>
        </p:nvSpPr>
        <p:spPr>
          <a:xfrm>
            <a:off x="796954" y="1946247"/>
            <a:ext cx="7667538" cy="4236440"/>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q"/>
            </a:pPr>
            <a:r>
              <a:rPr lang="en-US" altLang="en-US" sz="2200" dirty="0"/>
              <a:t>Airborne activity is the ratio between the activity of the radionuclides in the air and the volume of the air</a:t>
            </a:r>
          </a:p>
          <a:p>
            <a:pPr marL="342900" indent="-342900" algn="just">
              <a:buFont typeface="Wingdings" panose="05000000000000000000" pitchFamily="2" charset="2"/>
              <a:buChar char="q"/>
            </a:pPr>
            <a:r>
              <a:rPr lang="en-US" altLang="en-US" sz="2200" dirty="0"/>
              <a:t>Airborne activity is given in terms of “activity per unit volume” (expressed in </a:t>
            </a:r>
            <a:r>
              <a:rPr lang="en-US" altLang="en-US" sz="2200" dirty="0" err="1"/>
              <a:t>Bq</a:t>
            </a:r>
            <a:r>
              <a:rPr lang="en-US" altLang="en-US" sz="2200" dirty="0"/>
              <a:t>/m</a:t>
            </a:r>
            <a:r>
              <a:rPr lang="en-US" altLang="en-US" sz="2200" baseline="30000" dirty="0"/>
              <a:t>3</a:t>
            </a:r>
            <a:r>
              <a:rPr lang="en-US" altLang="en-US" sz="2200" dirty="0"/>
              <a:t>)</a:t>
            </a:r>
          </a:p>
          <a:p>
            <a:pPr marL="342900" indent="-342900" algn="just">
              <a:buFont typeface="Wingdings" panose="05000000000000000000" pitchFamily="2" charset="2"/>
              <a:buChar char="q"/>
            </a:pPr>
            <a:r>
              <a:rPr lang="en-US" altLang="en-US" sz="2200" dirty="0"/>
              <a:t>Airborne activity is typically measured in units of activity and then has to be converted to the operational unit using the efficiency of the detector and the volume of air sampled</a:t>
            </a:r>
          </a:p>
          <a:p>
            <a:pPr algn="ctr"/>
            <a:endParaRPr lang="en-GB" dirty="0"/>
          </a:p>
        </p:txBody>
      </p:sp>
    </p:spTree>
    <p:extLst>
      <p:ext uri="{BB962C8B-B14F-4D97-AF65-F5344CB8AC3E}">
        <p14:creationId xmlns:p14="http://schemas.microsoft.com/office/powerpoint/2010/main" val="12734038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A6978A-5C06-49E3-8B5D-B50721F71C34}"/>
              </a:ext>
            </a:extLst>
          </p:cNvPr>
          <p:cNvSpPr/>
          <p:nvPr/>
        </p:nvSpPr>
        <p:spPr>
          <a:xfrm>
            <a:off x="1912689" y="2623657"/>
            <a:ext cx="5805182" cy="161068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rgbClr val="3164B3"/>
                </a:solidFill>
              </a:rPr>
              <a:t>DERIVED QUANTITIES</a:t>
            </a:r>
            <a:endParaRPr lang="en-GB" sz="3200" b="1" dirty="0">
              <a:solidFill>
                <a:srgbClr val="3164B3"/>
              </a:solidFill>
            </a:endParaRPr>
          </a:p>
        </p:txBody>
      </p:sp>
    </p:spTree>
    <p:extLst>
      <p:ext uri="{BB962C8B-B14F-4D97-AF65-F5344CB8AC3E}">
        <p14:creationId xmlns:p14="http://schemas.microsoft.com/office/powerpoint/2010/main" val="5870539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92E573-046E-4ACF-B528-E9F08EE80F7A}"/>
              </a:ext>
            </a:extLst>
          </p:cNvPr>
          <p:cNvSpPr/>
          <p:nvPr/>
        </p:nvSpPr>
        <p:spPr>
          <a:xfrm>
            <a:off x="1" y="532700"/>
            <a:ext cx="5176006" cy="591425"/>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rgbClr val="3164B3"/>
                </a:solidFill>
              </a:rPr>
              <a:t>EXTERNAL RADIATION</a:t>
            </a:r>
            <a:endParaRPr lang="en-GB" sz="2200" b="1" dirty="0">
              <a:solidFill>
                <a:srgbClr val="3164B3"/>
              </a:solidFill>
            </a:endParaRPr>
          </a:p>
        </p:txBody>
      </p:sp>
      <p:sp>
        <p:nvSpPr>
          <p:cNvPr id="4" name="Rectangle 3">
            <a:extLst>
              <a:ext uri="{FF2B5EF4-FFF2-40B4-BE49-F238E27FC236}">
                <a16:creationId xmlns:a16="http://schemas.microsoft.com/office/drawing/2014/main" id="{B5E95BF0-5061-4CD2-AF3A-42B67E6234A4}"/>
              </a:ext>
            </a:extLst>
          </p:cNvPr>
          <p:cNvSpPr/>
          <p:nvPr/>
        </p:nvSpPr>
        <p:spPr>
          <a:xfrm>
            <a:off x="654342" y="1627464"/>
            <a:ext cx="7592036" cy="219791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rgbClr val="3164B3"/>
                </a:solidFill>
              </a:rPr>
              <a:t>The operational quantities - gamma or beta gamma radiation dose rate – can be directly related to occupational exposure through time</a:t>
            </a:r>
          </a:p>
          <a:p>
            <a:endParaRPr lang="en-GB" dirty="0"/>
          </a:p>
        </p:txBody>
      </p:sp>
      <p:sp>
        <p:nvSpPr>
          <p:cNvPr id="6" name="Rectangle 5">
            <a:extLst>
              <a:ext uri="{FF2B5EF4-FFF2-40B4-BE49-F238E27FC236}">
                <a16:creationId xmlns:a16="http://schemas.microsoft.com/office/drawing/2014/main" id="{5CC85304-365D-4F9B-B7E9-7021B0B8D069}"/>
              </a:ext>
            </a:extLst>
          </p:cNvPr>
          <p:cNvSpPr/>
          <p:nvPr/>
        </p:nvSpPr>
        <p:spPr>
          <a:xfrm>
            <a:off x="654342" y="4127384"/>
            <a:ext cx="7592036" cy="219791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solidFill>
                <a:srgbClr val="3164B3"/>
              </a:solidFill>
            </a:endParaRPr>
          </a:p>
          <a:p>
            <a:r>
              <a:rPr lang="en-US" sz="2800" dirty="0">
                <a:solidFill>
                  <a:srgbClr val="3164B3"/>
                </a:solidFill>
              </a:rPr>
              <a:t>An acceptable occupational radiation dose rate can also be derived for comparison with the measured dose rate</a:t>
            </a:r>
          </a:p>
          <a:p>
            <a:pPr marL="800100" lvl="1" indent="-342900">
              <a:buFont typeface="Wingdings" panose="05000000000000000000" pitchFamily="2" charset="2"/>
              <a:buChar char="§"/>
            </a:pPr>
            <a:r>
              <a:rPr lang="en-US" sz="2000" dirty="0">
                <a:solidFill>
                  <a:srgbClr val="3164B3"/>
                </a:solidFill>
              </a:rPr>
              <a:t>e.g. 2.5 µ</a:t>
            </a:r>
            <a:r>
              <a:rPr lang="en-US" sz="2000" dirty="0" err="1">
                <a:solidFill>
                  <a:srgbClr val="3164B3"/>
                </a:solidFill>
              </a:rPr>
              <a:t>Sv</a:t>
            </a:r>
            <a:r>
              <a:rPr lang="en-US" sz="2000" dirty="0">
                <a:solidFill>
                  <a:srgbClr val="3164B3"/>
                </a:solidFill>
              </a:rPr>
              <a:t>/h for 2000h gives rise to 5 mSv annual exposure</a:t>
            </a:r>
          </a:p>
          <a:p>
            <a:endParaRPr lang="en-GB" dirty="0"/>
          </a:p>
        </p:txBody>
      </p:sp>
      <p:sp>
        <p:nvSpPr>
          <p:cNvPr id="7" name="Rectangle 6">
            <a:extLst>
              <a:ext uri="{FF2B5EF4-FFF2-40B4-BE49-F238E27FC236}">
                <a16:creationId xmlns:a16="http://schemas.microsoft.com/office/drawing/2014/main" id="{3C6726B5-E9D0-4895-8A8E-B3C818153D99}"/>
              </a:ext>
            </a:extLst>
          </p:cNvPr>
          <p:cNvSpPr/>
          <p:nvPr/>
        </p:nvSpPr>
        <p:spPr>
          <a:xfrm>
            <a:off x="536894" y="1426129"/>
            <a:ext cx="511729" cy="41945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9183AA51-88D1-4879-8D70-FB62B8BA6606}"/>
              </a:ext>
            </a:extLst>
          </p:cNvPr>
          <p:cNvSpPr/>
          <p:nvPr/>
        </p:nvSpPr>
        <p:spPr>
          <a:xfrm>
            <a:off x="536894" y="3926048"/>
            <a:ext cx="511729" cy="41945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314257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85516ED-5449-4996-83E0-0BAC197863EF}"/>
              </a:ext>
            </a:extLst>
          </p:cNvPr>
          <p:cNvSpPr/>
          <p:nvPr/>
        </p:nvSpPr>
        <p:spPr>
          <a:xfrm>
            <a:off x="1" y="532700"/>
            <a:ext cx="5176006" cy="591425"/>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rgbClr val="3164B3"/>
                </a:solidFill>
              </a:rPr>
              <a:t>SURFACE CONAMINATION</a:t>
            </a:r>
            <a:endParaRPr lang="en-GB" sz="2200" b="1" dirty="0">
              <a:solidFill>
                <a:srgbClr val="3164B3"/>
              </a:solidFill>
            </a:endParaRPr>
          </a:p>
        </p:txBody>
      </p:sp>
      <p:sp>
        <p:nvSpPr>
          <p:cNvPr id="3" name="Rectangle 2">
            <a:extLst>
              <a:ext uri="{FF2B5EF4-FFF2-40B4-BE49-F238E27FC236}">
                <a16:creationId xmlns:a16="http://schemas.microsoft.com/office/drawing/2014/main" id="{C350FE8C-98C7-4B76-8987-4F55E0052281}"/>
              </a:ext>
            </a:extLst>
          </p:cNvPr>
          <p:cNvSpPr/>
          <p:nvPr/>
        </p:nvSpPr>
        <p:spPr>
          <a:xfrm>
            <a:off x="637563" y="1702966"/>
            <a:ext cx="7952764" cy="4420998"/>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Font typeface="Wingdings" panose="05000000000000000000" pitchFamily="2" charset="2"/>
              <a:buChar char="q"/>
            </a:pPr>
            <a:r>
              <a:rPr lang="en-US" sz="2600" dirty="0">
                <a:solidFill>
                  <a:srgbClr val="3164B3"/>
                </a:solidFill>
              </a:rPr>
              <a:t>The operational quantity of surface contamination cannot be directly related to occupational exposure.</a:t>
            </a:r>
          </a:p>
          <a:p>
            <a:pPr marL="457200" indent="-457200" algn="just">
              <a:buFont typeface="Wingdings" panose="05000000000000000000" pitchFamily="2" charset="2"/>
              <a:buChar char="q"/>
            </a:pPr>
            <a:endParaRPr lang="en-US" sz="2600" dirty="0">
              <a:solidFill>
                <a:srgbClr val="3164B3"/>
              </a:solidFill>
            </a:endParaRPr>
          </a:p>
          <a:p>
            <a:pPr marL="457200" indent="-457200" algn="just">
              <a:buFont typeface="Wingdings" panose="05000000000000000000" pitchFamily="2" charset="2"/>
              <a:buChar char="q"/>
            </a:pPr>
            <a:r>
              <a:rPr lang="en-US" sz="2600" dirty="0">
                <a:solidFill>
                  <a:srgbClr val="3164B3"/>
                </a:solidFill>
              </a:rPr>
              <a:t>A relationship between surface contamination and occupational exposure can be derived making assumptions about the radionuclide, route and duration of exposure. </a:t>
            </a:r>
          </a:p>
          <a:p>
            <a:pPr algn="ctr"/>
            <a:endParaRPr lang="en-GB" dirty="0"/>
          </a:p>
        </p:txBody>
      </p:sp>
    </p:spTree>
    <p:extLst>
      <p:ext uri="{BB962C8B-B14F-4D97-AF65-F5344CB8AC3E}">
        <p14:creationId xmlns:p14="http://schemas.microsoft.com/office/powerpoint/2010/main" val="31123761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48462CF-5A5F-4FA9-831F-637CCB2A52A1}"/>
              </a:ext>
            </a:extLst>
          </p:cNvPr>
          <p:cNvSpPr/>
          <p:nvPr/>
        </p:nvSpPr>
        <p:spPr>
          <a:xfrm>
            <a:off x="1" y="532700"/>
            <a:ext cx="5176006" cy="591425"/>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rgbClr val="3164B3"/>
                </a:solidFill>
              </a:rPr>
              <a:t>SURFACE CONAMINATION</a:t>
            </a:r>
            <a:endParaRPr lang="en-GB" sz="2200" b="1" dirty="0">
              <a:solidFill>
                <a:srgbClr val="3164B3"/>
              </a:solidFill>
            </a:endParaRPr>
          </a:p>
        </p:txBody>
      </p:sp>
      <p:sp>
        <p:nvSpPr>
          <p:cNvPr id="3" name="Rectangle 2">
            <a:extLst>
              <a:ext uri="{FF2B5EF4-FFF2-40B4-BE49-F238E27FC236}">
                <a16:creationId xmlns:a16="http://schemas.microsoft.com/office/drawing/2014/main" id="{BF765609-BFA3-494D-9402-4203E1CAC47C}"/>
              </a:ext>
            </a:extLst>
          </p:cNvPr>
          <p:cNvSpPr/>
          <p:nvPr/>
        </p:nvSpPr>
        <p:spPr>
          <a:xfrm>
            <a:off x="637562" y="1702965"/>
            <a:ext cx="8154099" cy="4806891"/>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Font typeface="Wingdings" panose="05000000000000000000" pitchFamily="2" charset="2"/>
              <a:buChar char="q"/>
            </a:pPr>
            <a:r>
              <a:rPr lang="en-US" sz="2600" dirty="0">
                <a:solidFill>
                  <a:srgbClr val="3164B3"/>
                </a:solidFill>
              </a:rPr>
              <a:t>An acceptable derived surface contamination level can be derived for comparison with the measured level. </a:t>
            </a:r>
          </a:p>
          <a:p>
            <a:pPr marL="457200" indent="-457200" algn="just">
              <a:buFont typeface="Wingdings" panose="05000000000000000000" pitchFamily="2" charset="2"/>
              <a:buChar char="q"/>
            </a:pPr>
            <a:endParaRPr lang="en-US" sz="2600" dirty="0">
              <a:solidFill>
                <a:srgbClr val="3164B3"/>
              </a:solidFill>
            </a:endParaRPr>
          </a:p>
          <a:p>
            <a:pPr marL="457200" indent="-457200" algn="just">
              <a:buFont typeface="Wingdings" panose="05000000000000000000" pitchFamily="2" charset="2"/>
              <a:buChar char="q"/>
            </a:pPr>
            <a:r>
              <a:rPr lang="en-US" sz="2600" dirty="0">
                <a:solidFill>
                  <a:srgbClr val="3164B3"/>
                </a:solidFill>
              </a:rPr>
              <a:t>More typically today, generic derived surface contamination levels are used </a:t>
            </a:r>
          </a:p>
          <a:p>
            <a:pPr marL="800100" lvl="1" indent="-342900" algn="just">
              <a:buFont typeface="Wingdings" panose="05000000000000000000" pitchFamily="2" charset="2"/>
              <a:buChar char="§"/>
            </a:pPr>
            <a:r>
              <a:rPr lang="en-US" sz="2200" dirty="0">
                <a:solidFill>
                  <a:srgbClr val="3164B3"/>
                </a:solidFill>
              </a:rPr>
              <a:t>DWL for beta, gamma 0.4Bq/cm</a:t>
            </a:r>
            <a:r>
              <a:rPr lang="en-US" sz="2200" baseline="30000" dirty="0">
                <a:solidFill>
                  <a:srgbClr val="3164B3"/>
                </a:solidFill>
              </a:rPr>
              <a:t>2</a:t>
            </a:r>
            <a:r>
              <a:rPr lang="en-US" sz="2200" dirty="0">
                <a:solidFill>
                  <a:srgbClr val="3164B3"/>
                </a:solidFill>
              </a:rPr>
              <a:t> and 0.04 </a:t>
            </a:r>
            <a:r>
              <a:rPr lang="en-US" sz="2200" dirty="0" err="1">
                <a:solidFill>
                  <a:srgbClr val="3164B3"/>
                </a:solidFill>
              </a:rPr>
              <a:t>Bq</a:t>
            </a:r>
            <a:r>
              <a:rPr lang="en-US" sz="2200" dirty="0">
                <a:solidFill>
                  <a:srgbClr val="3164B3"/>
                </a:solidFill>
              </a:rPr>
              <a:t>/cm</a:t>
            </a:r>
            <a:r>
              <a:rPr lang="en-US" sz="2200" baseline="30000" dirty="0">
                <a:solidFill>
                  <a:srgbClr val="3164B3"/>
                </a:solidFill>
              </a:rPr>
              <a:t>2</a:t>
            </a:r>
            <a:r>
              <a:rPr lang="en-US" sz="2200" dirty="0">
                <a:solidFill>
                  <a:srgbClr val="3164B3"/>
                </a:solidFill>
              </a:rPr>
              <a:t> for alpha surface contamination in transport regulations</a:t>
            </a:r>
          </a:p>
          <a:p>
            <a:pPr marL="800100" lvl="1" indent="-342900" algn="just">
              <a:buFont typeface="Wingdings" panose="05000000000000000000" pitchFamily="2" charset="2"/>
              <a:buChar char="§"/>
            </a:pPr>
            <a:r>
              <a:rPr lang="en-US" sz="2200" dirty="0">
                <a:solidFill>
                  <a:srgbClr val="3164B3"/>
                </a:solidFill>
              </a:rPr>
              <a:t>More recently, radionuclide specific contamination levels have also been derived.</a:t>
            </a:r>
          </a:p>
          <a:p>
            <a:pPr algn="ctr"/>
            <a:endParaRPr lang="en-GB" dirty="0"/>
          </a:p>
        </p:txBody>
      </p:sp>
    </p:spTree>
    <p:extLst>
      <p:ext uri="{BB962C8B-B14F-4D97-AF65-F5344CB8AC3E}">
        <p14:creationId xmlns:p14="http://schemas.microsoft.com/office/powerpoint/2010/main" val="1743372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6766AAF-AF8D-4ECA-AE1E-1711C8B82DF9}"/>
              </a:ext>
            </a:extLst>
          </p:cNvPr>
          <p:cNvSpPr/>
          <p:nvPr/>
        </p:nvSpPr>
        <p:spPr>
          <a:xfrm>
            <a:off x="1" y="532700"/>
            <a:ext cx="5176006" cy="591425"/>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rgbClr val="3164B3"/>
                </a:solidFill>
              </a:rPr>
              <a:t>AIRBORNE CONAMINATION</a:t>
            </a:r>
            <a:endParaRPr lang="en-GB" sz="2200" b="1" dirty="0">
              <a:solidFill>
                <a:srgbClr val="3164B3"/>
              </a:solidFill>
            </a:endParaRPr>
          </a:p>
        </p:txBody>
      </p:sp>
      <p:sp>
        <p:nvSpPr>
          <p:cNvPr id="3" name="Rectangle: Diagonal Corners Rounded 2">
            <a:extLst>
              <a:ext uri="{FF2B5EF4-FFF2-40B4-BE49-F238E27FC236}">
                <a16:creationId xmlns:a16="http://schemas.microsoft.com/office/drawing/2014/main" id="{1D4E183D-0D50-4E65-8EDE-2743C348DB32}"/>
              </a:ext>
            </a:extLst>
          </p:cNvPr>
          <p:cNvSpPr/>
          <p:nvPr/>
        </p:nvSpPr>
        <p:spPr>
          <a:xfrm>
            <a:off x="750814" y="1568741"/>
            <a:ext cx="7642371" cy="4874004"/>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Font typeface="Wingdings" panose="05000000000000000000" pitchFamily="2" charset="2"/>
              <a:buChar char="q"/>
            </a:pPr>
            <a:r>
              <a:rPr lang="en-US" sz="2600" dirty="0">
                <a:solidFill>
                  <a:srgbClr val="3164B3"/>
                </a:solidFill>
              </a:rPr>
              <a:t>The operational quantity of airborne contamination cannot be directly related to occupational exposure.</a:t>
            </a:r>
          </a:p>
          <a:p>
            <a:pPr marL="914400" lvl="1" indent="-457200" algn="just">
              <a:buFont typeface="Wingdings" panose="05000000000000000000" pitchFamily="2" charset="2"/>
              <a:buChar char="§"/>
            </a:pPr>
            <a:r>
              <a:rPr lang="en-US" sz="2600" dirty="0">
                <a:solidFill>
                  <a:srgbClr val="3164B3"/>
                </a:solidFill>
              </a:rPr>
              <a:t>Can derive a relationship</a:t>
            </a:r>
          </a:p>
          <a:p>
            <a:pPr lvl="1" algn="just"/>
            <a:endParaRPr lang="en-US" sz="2600" dirty="0">
              <a:solidFill>
                <a:srgbClr val="3164B3"/>
              </a:solidFill>
            </a:endParaRPr>
          </a:p>
          <a:p>
            <a:pPr lvl="1" indent="-457200" algn="just">
              <a:buFont typeface="Wingdings" panose="05000000000000000000" pitchFamily="2" charset="2"/>
              <a:buChar char="q"/>
            </a:pPr>
            <a:r>
              <a:rPr lang="en-US" sz="2600" dirty="0">
                <a:solidFill>
                  <a:srgbClr val="3164B3"/>
                </a:solidFill>
              </a:rPr>
              <a:t>Limit of intake is the intake of exposure to a single radionuclide (in </a:t>
            </a:r>
            <a:r>
              <a:rPr lang="en-US" sz="2600" dirty="0" err="1">
                <a:solidFill>
                  <a:srgbClr val="3164B3"/>
                </a:solidFill>
              </a:rPr>
              <a:t>Bq</a:t>
            </a:r>
            <a:r>
              <a:rPr lang="en-US" sz="2600" dirty="0">
                <a:solidFill>
                  <a:srgbClr val="3164B3"/>
                </a:solidFill>
              </a:rPr>
              <a:t>) of a specific physical and chemical form which would result in the annual committed effective dose limit.</a:t>
            </a:r>
          </a:p>
        </p:txBody>
      </p:sp>
    </p:spTree>
    <p:extLst>
      <p:ext uri="{BB962C8B-B14F-4D97-AF65-F5344CB8AC3E}">
        <p14:creationId xmlns:p14="http://schemas.microsoft.com/office/powerpoint/2010/main" val="16446575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Diagonal Corners Rounded 1">
                <a:extLst>
                  <a:ext uri="{FF2B5EF4-FFF2-40B4-BE49-F238E27FC236}">
                    <a16:creationId xmlns:a16="http://schemas.microsoft.com/office/drawing/2014/main" id="{C4D05199-A09F-4975-AF49-A28231740492}"/>
                  </a:ext>
                </a:extLst>
              </p:cNvPr>
              <p:cNvSpPr/>
              <p:nvPr/>
            </p:nvSpPr>
            <p:spPr>
              <a:xfrm>
                <a:off x="641757" y="1543575"/>
                <a:ext cx="7642371" cy="4874004"/>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600" dirty="0">
                    <a:solidFill>
                      <a:srgbClr val="3164B3"/>
                    </a:solidFill>
                  </a:rPr>
                  <a:t>An acceptable airborne contamination level can then be derived for a specific radionuclide in a specific chemical form for comparison with the measured level.</a:t>
                </a:r>
              </a:p>
              <a:p>
                <a:pPr algn="just"/>
                <a:endParaRPr lang="en-US" sz="2600" dirty="0">
                  <a:solidFill>
                    <a:srgbClr val="3164B3"/>
                  </a:solidFill>
                </a:endParaRPr>
              </a:p>
              <a:p>
                <a:pPr marL="800100" lvl="1" indent="-342900" algn="just">
                  <a:buFont typeface="Wingdings" panose="05000000000000000000" pitchFamily="2" charset="2"/>
                  <a:buChar char="§"/>
                </a:pPr>
                <a:r>
                  <a:rPr lang="en-US" sz="2200" dirty="0">
                    <a:solidFill>
                      <a:srgbClr val="3164B3"/>
                    </a:solidFill>
                  </a:rPr>
                  <a:t>For example, Derived Air Concentrations (DAC)</a:t>
                </a:r>
              </a:p>
              <a:p>
                <a:pPr lvl="1" algn="just"/>
                <a:endParaRPr lang="en-US" i="1" dirty="0">
                  <a:solidFill>
                    <a:srgbClr val="3164B3"/>
                  </a:solidFill>
                  <a:latin typeface="Cambria Math" panose="02040503050406030204" pitchFamily="18" charset="0"/>
                </a:endParaRPr>
              </a:p>
              <a:p>
                <a:pPr lvl="1" algn="just"/>
                <a14:m>
                  <m:oMathPara xmlns:m="http://schemas.openxmlformats.org/officeDocument/2006/math">
                    <m:oMathParaPr>
                      <m:jc m:val="centerGroup"/>
                    </m:oMathParaPr>
                    <m:oMath xmlns:m="http://schemas.openxmlformats.org/officeDocument/2006/math">
                      <m:r>
                        <a:rPr lang="en-US" i="1">
                          <a:solidFill>
                            <a:srgbClr val="3164B3"/>
                          </a:solidFill>
                          <a:latin typeface="Cambria Math" panose="02040503050406030204" pitchFamily="18" charset="0"/>
                        </a:rPr>
                        <m:t>𝐷𝐴𝐶</m:t>
                      </m:r>
                      <m:r>
                        <a:rPr lang="en-US" i="1">
                          <a:solidFill>
                            <a:srgbClr val="3164B3"/>
                          </a:solidFill>
                          <a:latin typeface="Cambria Math"/>
                        </a:rPr>
                        <m:t> </m:t>
                      </m:r>
                      <m:r>
                        <a:rPr lang="en-US" i="1">
                          <a:solidFill>
                            <a:srgbClr val="3164B3"/>
                          </a:solidFill>
                          <a:latin typeface="Cambria Math"/>
                        </a:rPr>
                        <m:t>𝑖𝑛</m:t>
                      </m:r>
                      <m:r>
                        <a:rPr lang="en-US" i="1">
                          <a:solidFill>
                            <a:srgbClr val="3164B3"/>
                          </a:solidFill>
                          <a:latin typeface="Cambria Math"/>
                        </a:rPr>
                        <m:t> </m:t>
                      </m:r>
                      <m:r>
                        <a:rPr lang="en-US" i="1">
                          <a:solidFill>
                            <a:srgbClr val="3164B3"/>
                          </a:solidFill>
                          <a:latin typeface="Cambria Math"/>
                        </a:rPr>
                        <m:t>𝐵𝑞</m:t>
                      </m:r>
                      <m:r>
                        <a:rPr lang="en-US" i="1">
                          <a:solidFill>
                            <a:srgbClr val="3164B3"/>
                          </a:solidFill>
                          <a:latin typeface="Cambria Math"/>
                        </a:rPr>
                        <m:t>/</m:t>
                      </m:r>
                      <m:r>
                        <a:rPr lang="en-US" i="1">
                          <a:solidFill>
                            <a:srgbClr val="3164B3"/>
                          </a:solidFill>
                          <a:latin typeface="Cambria Math"/>
                        </a:rPr>
                        <m:t>𝑚</m:t>
                      </m:r>
                      <m:r>
                        <a:rPr lang="en-US" i="1" baseline="30000">
                          <a:solidFill>
                            <a:srgbClr val="3164B3"/>
                          </a:solidFill>
                          <a:latin typeface="Cambria Math"/>
                        </a:rPr>
                        <m:t>3</m:t>
                      </m:r>
                      <m:r>
                        <a:rPr lang="en-US" i="1">
                          <a:solidFill>
                            <a:srgbClr val="3164B3"/>
                          </a:solidFill>
                          <a:latin typeface="Cambria Math" panose="02040503050406030204" pitchFamily="18" charset="0"/>
                        </a:rPr>
                        <m:t>=</m:t>
                      </m:r>
                      <m:f>
                        <m:fPr>
                          <m:ctrlPr>
                            <a:rPr lang="en-US" i="1">
                              <a:solidFill>
                                <a:srgbClr val="3164B3"/>
                              </a:solidFill>
                              <a:latin typeface="Cambria Math" panose="02040503050406030204" pitchFamily="18" charset="0"/>
                            </a:rPr>
                          </m:ctrlPr>
                        </m:fPr>
                        <m:num>
                          <m:r>
                            <a:rPr lang="en-US" i="1">
                              <a:solidFill>
                                <a:srgbClr val="3164B3"/>
                              </a:solidFill>
                              <a:latin typeface="Cambria Math" panose="02040503050406030204" pitchFamily="18" charset="0"/>
                            </a:rPr>
                            <m:t>𝐿𝑖𝑚𝑖𝑡</m:t>
                          </m:r>
                          <m:r>
                            <a:rPr lang="en-US" i="1">
                              <a:solidFill>
                                <a:srgbClr val="3164B3"/>
                              </a:solidFill>
                              <a:latin typeface="Cambria Math" panose="02040503050406030204" pitchFamily="18" charset="0"/>
                            </a:rPr>
                            <m:t> </m:t>
                          </m:r>
                          <m:r>
                            <a:rPr lang="en-US" i="1">
                              <a:solidFill>
                                <a:srgbClr val="3164B3"/>
                              </a:solidFill>
                              <a:latin typeface="Cambria Math" panose="02040503050406030204" pitchFamily="18" charset="0"/>
                            </a:rPr>
                            <m:t>𝑜𝑛</m:t>
                          </m:r>
                          <m:r>
                            <a:rPr lang="en-US" i="1">
                              <a:solidFill>
                                <a:srgbClr val="3164B3"/>
                              </a:solidFill>
                              <a:latin typeface="Cambria Math" panose="02040503050406030204" pitchFamily="18" charset="0"/>
                            </a:rPr>
                            <m:t> </m:t>
                          </m:r>
                          <m:r>
                            <a:rPr lang="en-US" i="1">
                              <a:solidFill>
                                <a:srgbClr val="3164B3"/>
                              </a:solidFill>
                              <a:latin typeface="Cambria Math" panose="02040503050406030204" pitchFamily="18" charset="0"/>
                            </a:rPr>
                            <m:t>𝐼𝑛𝑡𝑎𝑘𝑒</m:t>
                          </m:r>
                          <m:r>
                            <a:rPr lang="en-US" i="1">
                              <a:solidFill>
                                <a:srgbClr val="3164B3"/>
                              </a:solidFill>
                              <a:latin typeface="Cambria Math" panose="02040503050406030204" pitchFamily="18" charset="0"/>
                            </a:rPr>
                            <m:t> </m:t>
                          </m:r>
                          <m:r>
                            <a:rPr lang="en-US" i="1">
                              <a:solidFill>
                                <a:srgbClr val="3164B3"/>
                              </a:solidFill>
                              <a:latin typeface="Cambria Math" panose="02040503050406030204" pitchFamily="18" charset="0"/>
                            </a:rPr>
                            <m:t>𝑜𝑓</m:t>
                          </m:r>
                          <m:r>
                            <a:rPr lang="en-US" i="1">
                              <a:solidFill>
                                <a:srgbClr val="3164B3"/>
                              </a:solidFill>
                              <a:latin typeface="Cambria Math"/>
                            </a:rPr>
                            <m:t> </m:t>
                          </m:r>
                          <m:r>
                            <a:rPr lang="en-US" i="1">
                              <a:solidFill>
                                <a:srgbClr val="3164B3"/>
                              </a:solidFill>
                              <a:latin typeface="Cambria Math" panose="02040503050406030204" pitchFamily="18" charset="0"/>
                            </a:rPr>
                            <m:t>𝐴𝑐𝑡𝑖𝑣𝑖𝑡𝑦</m:t>
                          </m:r>
                          <m:r>
                            <a:rPr lang="en-US" i="1">
                              <a:solidFill>
                                <a:srgbClr val="3164B3"/>
                              </a:solidFill>
                              <a:latin typeface="Cambria Math"/>
                            </a:rPr>
                            <m:t> (</m:t>
                          </m:r>
                          <m:r>
                            <a:rPr lang="en-US" i="1">
                              <a:solidFill>
                                <a:srgbClr val="3164B3"/>
                              </a:solidFill>
                              <a:latin typeface="Cambria Math"/>
                            </a:rPr>
                            <m:t>𝐵𝑞</m:t>
                          </m:r>
                          <m:r>
                            <a:rPr lang="en-US" i="1">
                              <a:solidFill>
                                <a:srgbClr val="3164B3"/>
                              </a:solidFill>
                              <a:latin typeface="Cambria Math"/>
                            </a:rPr>
                            <m:t>)</m:t>
                          </m:r>
                        </m:num>
                        <m:den>
                          <m:r>
                            <a:rPr lang="en-US" i="1">
                              <a:solidFill>
                                <a:srgbClr val="3164B3"/>
                              </a:solidFill>
                              <a:latin typeface="Cambria Math" panose="02040503050406030204" pitchFamily="18" charset="0"/>
                            </a:rPr>
                            <m:t>2000</m:t>
                          </m:r>
                          <m:r>
                            <a:rPr lang="en-US" i="1">
                              <a:solidFill>
                                <a:srgbClr val="3164B3"/>
                              </a:solidFill>
                              <a:latin typeface="Cambria Math" panose="02040503050406030204" pitchFamily="18" charset="0"/>
                            </a:rPr>
                            <m:t>h</m:t>
                          </m:r>
                          <m:r>
                            <a:rPr lang="en-US" i="1">
                              <a:solidFill>
                                <a:srgbClr val="3164B3"/>
                              </a:solidFill>
                              <a:latin typeface="Cambria Math" panose="02040503050406030204" pitchFamily="18" charset="0"/>
                            </a:rPr>
                            <m:t> </m:t>
                          </m:r>
                          <m:r>
                            <a:rPr lang="en-US" i="1">
                              <a:solidFill>
                                <a:srgbClr val="3164B3"/>
                              </a:solidFill>
                              <a:latin typeface="Cambria Math" panose="02040503050406030204" pitchFamily="18" charset="0"/>
                            </a:rPr>
                            <m:t>𝑥</m:t>
                          </m:r>
                          <m:r>
                            <a:rPr lang="en-US" i="1">
                              <a:solidFill>
                                <a:srgbClr val="3164B3"/>
                              </a:solidFill>
                              <a:latin typeface="Cambria Math" panose="02040503050406030204" pitchFamily="18" charset="0"/>
                            </a:rPr>
                            <m:t> </m:t>
                          </m:r>
                          <m:r>
                            <a:rPr lang="en-US" i="1">
                              <a:solidFill>
                                <a:srgbClr val="3164B3"/>
                              </a:solidFill>
                              <a:latin typeface="Cambria Math" panose="02040503050406030204" pitchFamily="18" charset="0"/>
                            </a:rPr>
                            <m:t>1</m:t>
                          </m:r>
                          <m:r>
                            <a:rPr lang="en-US" i="1">
                              <a:solidFill>
                                <a:srgbClr val="3164B3"/>
                              </a:solidFill>
                              <a:latin typeface="Cambria Math" panose="02040503050406030204" pitchFamily="18" charset="0"/>
                            </a:rPr>
                            <m:t>.</m:t>
                          </m:r>
                          <m:r>
                            <a:rPr lang="en-US" i="1">
                              <a:solidFill>
                                <a:srgbClr val="3164B3"/>
                              </a:solidFill>
                              <a:latin typeface="Cambria Math" panose="02040503050406030204" pitchFamily="18" charset="0"/>
                            </a:rPr>
                            <m:t>2</m:t>
                          </m:r>
                          <m:r>
                            <a:rPr lang="en-US" i="1">
                              <a:solidFill>
                                <a:srgbClr val="3164B3"/>
                              </a:solidFill>
                              <a:latin typeface="Cambria Math" panose="02040503050406030204" pitchFamily="18" charset="0"/>
                            </a:rPr>
                            <m:t> </m:t>
                          </m:r>
                          <m:sSup>
                            <m:sSupPr>
                              <m:ctrlPr>
                                <a:rPr lang="en-US" i="1">
                                  <a:solidFill>
                                    <a:srgbClr val="3164B3"/>
                                  </a:solidFill>
                                  <a:latin typeface="Cambria Math" panose="02040503050406030204" pitchFamily="18" charset="0"/>
                                </a:rPr>
                              </m:ctrlPr>
                            </m:sSupPr>
                            <m:e>
                              <m:r>
                                <a:rPr lang="en-US" i="1">
                                  <a:solidFill>
                                    <a:srgbClr val="3164B3"/>
                                  </a:solidFill>
                                  <a:latin typeface="Cambria Math" panose="02040503050406030204" pitchFamily="18" charset="0"/>
                                </a:rPr>
                                <m:t>𝑚</m:t>
                              </m:r>
                            </m:e>
                            <m:sup>
                              <m:r>
                                <a:rPr lang="en-US" i="1">
                                  <a:solidFill>
                                    <a:srgbClr val="3164B3"/>
                                  </a:solidFill>
                                  <a:latin typeface="Cambria Math" panose="02040503050406030204" pitchFamily="18" charset="0"/>
                                </a:rPr>
                                <m:t>3</m:t>
                              </m:r>
                              <m:r>
                                <a:rPr lang="en-US" i="1">
                                  <a:solidFill>
                                    <a:srgbClr val="3164B3"/>
                                  </a:solidFill>
                                  <a:latin typeface="Cambria Math" panose="02040503050406030204" pitchFamily="18" charset="0"/>
                                </a:rPr>
                                <m:t> </m:t>
                              </m:r>
                            </m:sup>
                          </m:sSup>
                          <m:r>
                            <a:rPr lang="en-US" i="1">
                              <a:solidFill>
                                <a:srgbClr val="3164B3"/>
                              </a:solidFill>
                              <a:latin typeface="Cambria Math"/>
                            </a:rPr>
                            <m:t>/</m:t>
                          </m:r>
                          <m:r>
                            <a:rPr lang="en-US" i="1">
                              <a:solidFill>
                                <a:srgbClr val="3164B3"/>
                              </a:solidFill>
                              <a:latin typeface="Cambria Math" panose="02040503050406030204" pitchFamily="18" charset="0"/>
                            </a:rPr>
                            <m:t>h</m:t>
                          </m:r>
                        </m:den>
                      </m:f>
                    </m:oMath>
                  </m:oMathPara>
                </a14:m>
                <a:endParaRPr lang="en-US" sz="2600" dirty="0">
                  <a:solidFill>
                    <a:srgbClr val="3164B3"/>
                  </a:solidFill>
                </a:endParaRPr>
              </a:p>
            </p:txBody>
          </p:sp>
        </mc:Choice>
        <mc:Fallback xmlns="">
          <p:sp>
            <p:nvSpPr>
              <p:cNvPr id="2" name="Rectangle: Diagonal Corners Rounded 1">
                <a:extLst>
                  <a:ext uri="{FF2B5EF4-FFF2-40B4-BE49-F238E27FC236}">
                    <a16:creationId xmlns:a16="http://schemas.microsoft.com/office/drawing/2014/main" id="{C4D05199-A09F-4975-AF49-A28231740492}"/>
                  </a:ext>
                </a:extLst>
              </p:cNvPr>
              <p:cNvSpPr>
                <a:spLocks noRot="1" noChangeAspect="1" noMove="1" noResize="1" noEditPoints="1" noAdjustHandles="1" noChangeArrowheads="1" noChangeShapeType="1" noTextEdit="1"/>
              </p:cNvSpPr>
              <p:nvPr/>
            </p:nvSpPr>
            <p:spPr>
              <a:xfrm>
                <a:off x="641757" y="1543575"/>
                <a:ext cx="7642371" cy="4874004"/>
              </a:xfrm>
              <a:prstGeom prst="round2DiagRect">
                <a:avLst/>
              </a:prstGeom>
              <a:blipFill>
                <a:blip r:embed="rId2"/>
                <a:stretch>
                  <a:fillRect/>
                </a:stretch>
              </a:blipFill>
              <a:ln>
                <a:noFill/>
              </a:ln>
            </p:spPr>
            <p:txBody>
              <a:bodyPr/>
              <a:lstStyle/>
              <a:p>
                <a:r>
                  <a:rPr lang="en-GB">
                    <a:noFill/>
                  </a:rPr>
                  <a:t> </a:t>
                </a:r>
              </a:p>
            </p:txBody>
          </p:sp>
        </mc:Fallback>
      </mc:AlternateContent>
      <p:sp>
        <p:nvSpPr>
          <p:cNvPr id="3" name="Rectangle 2">
            <a:extLst>
              <a:ext uri="{FF2B5EF4-FFF2-40B4-BE49-F238E27FC236}">
                <a16:creationId xmlns:a16="http://schemas.microsoft.com/office/drawing/2014/main" id="{B58BD27B-CCD5-4979-8A39-10C1794A2B69}"/>
              </a:ext>
            </a:extLst>
          </p:cNvPr>
          <p:cNvSpPr/>
          <p:nvPr/>
        </p:nvSpPr>
        <p:spPr>
          <a:xfrm>
            <a:off x="1" y="532700"/>
            <a:ext cx="5176006" cy="591425"/>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rgbClr val="3164B3"/>
                </a:solidFill>
              </a:rPr>
              <a:t>AIRBORNE CONAMINATION</a:t>
            </a:r>
            <a:endParaRPr lang="en-GB" sz="2200" b="1" dirty="0">
              <a:solidFill>
                <a:srgbClr val="3164B3"/>
              </a:solidFill>
            </a:endParaRPr>
          </a:p>
        </p:txBody>
      </p:sp>
    </p:spTree>
    <p:extLst>
      <p:ext uri="{BB962C8B-B14F-4D97-AF65-F5344CB8AC3E}">
        <p14:creationId xmlns:p14="http://schemas.microsoft.com/office/powerpoint/2010/main" val="4085037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B8E8B64-9215-4358-8EBF-5587E6F28B57}"/>
              </a:ext>
            </a:extLst>
          </p:cNvPr>
          <p:cNvSpPr/>
          <p:nvPr/>
        </p:nvSpPr>
        <p:spPr>
          <a:xfrm>
            <a:off x="0" y="532700"/>
            <a:ext cx="6258187" cy="515923"/>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STRUCTURE OF THE TRAINING</a:t>
            </a:r>
            <a:endParaRPr lang="en-GB" sz="2800" b="1" dirty="0"/>
          </a:p>
        </p:txBody>
      </p:sp>
      <p:sp>
        <p:nvSpPr>
          <p:cNvPr id="3" name="Rectangle 2">
            <a:extLst>
              <a:ext uri="{FF2B5EF4-FFF2-40B4-BE49-F238E27FC236}">
                <a16:creationId xmlns:a16="http://schemas.microsoft.com/office/drawing/2014/main" id="{074BF892-2F9C-4055-A48D-81444ADD8192}"/>
              </a:ext>
            </a:extLst>
          </p:cNvPr>
          <p:cNvSpPr/>
          <p:nvPr/>
        </p:nvSpPr>
        <p:spPr>
          <a:xfrm>
            <a:off x="2013358" y="1837189"/>
            <a:ext cx="4882392" cy="1082180"/>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200" dirty="0"/>
              <a:t>The training course on workplace monitoring contains three modules:</a:t>
            </a:r>
          </a:p>
          <a:p>
            <a:pPr algn="ctr"/>
            <a:endParaRPr lang="en-GB" sz="2000" b="1" dirty="0"/>
          </a:p>
        </p:txBody>
      </p:sp>
      <p:sp>
        <p:nvSpPr>
          <p:cNvPr id="4" name="Rectangle 3">
            <a:extLst>
              <a:ext uri="{FF2B5EF4-FFF2-40B4-BE49-F238E27FC236}">
                <a16:creationId xmlns:a16="http://schemas.microsoft.com/office/drawing/2014/main" id="{14C047E0-A730-42CE-B86D-FF8FC83DF5FD}"/>
              </a:ext>
            </a:extLst>
          </p:cNvPr>
          <p:cNvSpPr/>
          <p:nvPr/>
        </p:nvSpPr>
        <p:spPr>
          <a:xfrm>
            <a:off x="209726" y="3045204"/>
            <a:ext cx="2684477" cy="3598877"/>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pPr>
            <a:r>
              <a:rPr lang="en-US" altLang="en-US" sz="2000" dirty="0"/>
              <a:t>Module 1 pertains to Radiation Dose Rates (X, gamma, beta and neutron) and Surface Contamination Monitoring.</a:t>
            </a:r>
            <a:endParaRPr lang="en-GB" altLang="en-US" sz="2000" dirty="0"/>
          </a:p>
          <a:p>
            <a:pPr marL="342900" indent="-342900" algn="just">
              <a:spcBef>
                <a:spcPts val="0"/>
              </a:spcBef>
              <a:buFont typeface="Wingdings" panose="05000000000000000000" pitchFamily="2" charset="2"/>
              <a:buChar char="q"/>
            </a:pPr>
            <a:r>
              <a:rPr lang="en-US" altLang="en-US" dirty="0"/>
              <a:t>T</a:t>
            </a:r>
            <a:r>
              <a:rPr lang="en-GB" altLang="en-US" dirty="0"/>
              <a:t>here are 6 lessons in this module.</a:t>
            </a:r>
            <a:endParaRPr lang="en-US" altLang="en-US" dirty="0"/>
          </a:p>
        </p:txBody>
      </p:sp>
      <p:sp>
        <p:nvSpPr>
          <p:cNvPr id="5" name="Rectangle 4">
            <a:extLst>
              <a:ext uri="{FF2B5EF4-FFF2-40B4-BE49-F238E27FC236}">
                <a16:creationId xmlns:a16="http://schemas.microsoft.com/office/drawing/2014/main" id="{20161A1C-B556-40B7-893D-C6EDFB41CDF1}"/>
              </a:ext>
            </a:extLst>
          </p:cNvPr>
          <p:cNvSpPr/>
          <p:nvPr/>
        </p:nvSpPr>
        <p:spPr>
          <a:xfrm>
            <a:off x="3129093" y="3045203"/>
            <a:ext cx="2827090" cy="3598877"/>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sz="2000" dirty="0"/>
              <a:t>Module 2 pertains to airborne contamination</a:t>
            </a:r>
          </a:p>
          <a:p>
            <a:pPr algn="just"/>
            <a:r>
              <a:rPr lang="en-US" altLang="en-US" sz="2000" dirty="0"/>
              <a:t>monitoring and noble gas, iodine, tritium monitoring and specific workplace applications.</a:t>
            </a:r>
          </a:p>
          <a:p>
            <a:pPr marL="342900" indent="-342900" algn="just">
              <a:buFont typeface="Wingdings" panose="05000000000000000000" pitchFamily="2" charset="2"/>
              <a:buChar char="q"/>
            </a:pPr>
            <a:r>
              <a:rPr lang="en-US" altLang="en-US" dirty="0"/>
              <a:t>There are 6 lessons in this module.</a:t>
            </a:r>
          </a:p>
          <a:p>
            <a:pPr algn="ctr"/>
            <a:endParaRPr lang="en-GB" dirty="0"/>
          </a:p>
        </p:txBody>
      </p:sp>
      <p:sp>
        <p:nvSpPr>
          <p:cNvPr id="6" name="Rectangle 5">
            <a:extLst>
              <a:ext uri="{FF2B5EF4-FFF2-40B4-BE49-F238E27FC236}">
                <a16:creationId xmlns:a16="http://schemas.microsoft.com/office/drawing/2014/main" id="{828DF1AC-A18F-4177-8865-AC4D4AE22E08}"/>
              </a:ext>
            </a:extLst>
          </p:cNvPr>
          <p:cNvSpPr/>
          <p:nvPr/>
        </p:nvSpPr>
        <p:spPr>
          <a:xfrm>
            <a:off x="6191073" y="3045203"/>
            <a:ext cx="2827090" cy="3598877"/>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sz="2000" dirty="0"/>
              <a:t>Module 3 pertains to practical exercises and demonstrations.</a:t>
            </a:r>
          </a:p>
          <a:p>
            <a:pPr marL="342900" indent="-342900" algn="just">
              <a:buFont typeface="Wingdings" panose="05000000000000000000" pitchFamily="2" charset="2"/>
              <a:buChar char="q"/>
            </a:pPr>
            <a:r>
              <a:rPr lang="en-US" altLang="en-US" dirty="0"/>
              <a:t>There are 5 practical lessons in this module.</a:t>
            </a:r>
          </a:p>
          <a:p>
            <a:pPr algn="ctr"/>
            <a:endParaRPr lang="en-GB" dirty="0"/>
          </a:p>
        </p:txBody>
      </p:sp>
    </p:spTree>
    <p:extLst>
      <p:ext uri="{BB962C8B-B14F-4D97-AF65-F5344CB8AC3E}">
        <p14:creationId xmlns:p14="http://schemas.microsoft.com/office/powerpoint/2010/main" val="42300891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0791800-D1B1-4923-8EEC-3AB2F965FB48}"/>
              </a:ext>
            </a:extLst>
          </p:cNvPr>
          <p:cNvSpPr/>
          <p:nvPr/>
        </p:nvSpPr>
        <p:spPr>
          <a:xfrm>
            <a:off x="1" y="532700"/>
            <a:ext cx="5176006" cy="591425"/>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rgbClr val="3164B3"/>
                </a:solidFill>
              </a:rPr>
              <a:t>AIRBORNE CONAMINATION</a:t>
            </a:r>
            <a:endParaRPr lang="en-GB" sz="2200" b="1" dirty="0">
              <a:solidFill>
                <a:srgbClr val="3164B3"/>
              </a:solidFill>
            </a:endParaRPr>
          </a:p>
        </p:txBody>
      </p:sp>
      <p:sp>
        <p:nvSpPr>
          <p:cNvPr id="3" name="Rectangle: Diagonal Corners Rounded 2">
            <a:extLst>
              <a:ext uri="{FF2B5EF4-FFF2-40B4-BE49-F238E27FC236}">
                <a16:creationId xmlns:a16="http://schemas.microsoft.com/office/drawing/2014/main" id="{0510FAD7-F718-45CA-BAB1-E8B4CE9F202A}"/>
              </a:ext>
            </a:extLst>
          </p:cNvPr>
          <p:cNvSpPr/>
          <p:nvPr/>
        </p:nvSpPr>
        <p:spPr>
          <a:xfrm>
            <a:off x="641757" y="1543575"/>
            <a:ext cx="7642371" cy="4874004"/>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Font typeface="Wingdings" panose="05000000000000000000" pitchFamily="2" charset="2"/>
              <a:buChar char="q"/>
            </a:pPr>
            <a:r>
              <a:rPr lang="en-US" sz="2600" dirty="0">
                <a:solidFill>
                  <a:srgbClr val="3164B3"/>
                </a:solidFill>
              </a:rPr>
              <a:t>Airborne contamination can then be expressed as DAC fractions which correspond to fractions of Limits on Intake if breathed for a year.</a:t>
            </a:r>
          </a:p>
          <a:p>
            <a:pPr marL="800100" lvl="1" indent="-342900" algn="just">
              <a:buFont typeface="Wingdings" panose="05000000000000000000" pitchFamily="2" charset="2"/>
              <a:buChar char="§"/>
            </a:pPr>
            <a:r>
              <a:rPr lang="en-US" sz="2200" dirty="0">
                <a:solidFill>
                  <a:srgbClr val="3164B3"/>
                </a:solidFill>
              </a:rPr>
              <a:t>e.g. 0.3 DAC would result in 0.3 of an annual dose limit if breathed for a year</a:t>
            </a:r>
          </a:p>
          <a:p>
            <a:pPr lvl="1" algn="just"/>
            <a:endParaRPr lang="en-US" sz="2200" dirty="0">
              <a:solidFill>
                <a:srgbClr val="3164B3"/>
              </a:solidFill>
            </a:endParaRPr>
          </a:p>
          <a:p>
            <a:pPr marL="457200" indent="-457200" algn="just">
              <a:buFont typeface="Wingdings" panose="05000000000000000000" pitchFamily="2" charset="2"/>
              <a:buChar char="q"/>
            </a:pPr>
            <a:r>
              <a:rPr lang="en-US" sz="2600" dirty="0">
                <a:solidFill>
                  <a:srgbClr val="3164B3"/>
                </a:solidFill>
              </a:rPr>
              <a:t>An estimate of intake can also be made in DAC-h by multiplying the fraction of DAC by the time of exposure.</a:t>
            </a:r>
          </a:p>
          <a:p>
            <a:pPr marL="800100" lvl="1" indent="-342900" algn="just">
              <a:buFont typeface="Wingdings" panose="05000000000000000000" pitchFamily="2" charset="2"/>
              <a:buChar char="§"/>
            </a:pPr>
            <a:r>
              <a:rPr lang="en-US" sz="2200" dirty="0">
                <a:solidFill>
                  <a:srgbClr val="3164B3"/>
                </a:solidFill>
              </a:rPr>
              <a:t>2000 DAC-h results in annual dose limit</a:t>
            </a:r>
          </a:p>
          <a:p>
            <a:pPr lvl="1" algn="just"/>
            <a:endParaRPr lang="en-US" sz="2600" dirty="0">
              <a:solidFill>
                <a:srgbClr val="3164B3"/>
              </a:solidFill>
            </a:endParaRPr>
          </a:p>
        </p:txBody>
      </p:sp>
    </p:spTree>
    <p:extLst>
      <p:ext uri="{BB962C8B-B14F-4D97-AF65-F5344CB8AC3E}">
        <p14:creationId xmlns:p14="http://schemas.microsoft.com/office/powerpoint/2010/main" val="13972194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C5EA07-517D-4FB3-8136-BB9AA06B9C8C}"/>
              </a:ext>
            </a:extLst>
          </p:cNvPr>
          <p:cNvSpPr/>
          <p:nvPr/>
        </p:nvSpPr>
        <p:spPr>
          <a:xfrm>
            <a:off x="1" y="532700"/>
            <a:ext cx="4202883" cy="591425"/>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rgbClr val="3164B3"/>
                </a:solidFill>
              </a:rPr>
              <a:t>FINGERPRINTS</a:t>
            </a:r>
            <a:endParaRPr lang="en-GB" sz="2200" b="1" dirty="0">
              <a:solidFill>
                <a:srgbClr val="3164B3"/>
              </a:solidFill>
            </a:endParaRPr>
          </a:p>
        </p:txBody>
      </p:sp>
      <p:sp>
        <p:nvSpPr>
          <p:cNvPr id="3" name="Rectangle: Rounded Corners 2">
            <a:extLst>
              <a:ext uri="{FF2B5EF4-FFF2-40B4-BE49-F238E27FC236}">
                <a16:creationId xmlns:a16="http://schemas.microsoft.com/office/drawing/2014/main" id="{44FC4E60-16AA-4D25-96E0-E4F2A73C52D9}"/>
              </a:ext>
            </a:extLst>
          </p:cNvPr>
          <p:cNvSpPr/>
          <p:nvPr/>
        </p:nvSpPr>
        <p:spPr>
          <a:xfrm>
            <a:off x="675313" y="1677798"/>
            <a:ext cx="7793373" cy="4479721"/>
          </a:xfrm>
          <a:prstGeom prst="roundRect">
            <a:avLst/>
          </a:prstGeom>
          <a:solidFill>
            <a:schemeClr val="accent1">
              <a:lumMod val="40000"/>
              <a:lumOff val="60000"/>
            </a:schemeClr>
          </a:solidFill>
          <a:ln>
            <a:solidFill>
              <a:srgbClr val="3164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q"/>
            </a:pPr>
            <a:r>
              <a:rPr lang="en-US" sz="2400" dirty="0">
                <a:solidFill>
                  <a:srgbClr val="3164B3"/>
                </a:solidFill>
              </a:rPr>
              <a:t>Most facilities handle a range of radionuclides. </a:t>
            </a:r>
          </a:p>
          <a:p>
            <a:pPr marL="342900" indent="-342900" algn="just">
              <a:buFont typeface="Wingdings" panose="05000000000000000000" pitchFamily="2" charset="2"/>
              <a:buChar char="q"/>
            </a:pPr>
            <a:r>
              <a:rPr lang="en-US" sz="2400" dirty="0">
                <a:solidFill>
                  <a:srgbClr val="3164B3"/>
                </a:solidFill>
              </a:rPr>
              <a:t>In order to assess surface contamination or airborne activity, the nuclides present and their relative activity concentrations are required to be known.</a:t>
            </a:r>
          </a:p>
          <a:p>
            <a:pPr marL="342900" indent="-342900" algn="just">
              <a:buFont typeface="Wingdings" panose="05000000000000000000" pitchFamily="2" charset="2"/>
              <a:buChar char="q"/>
            </a:pPr>
            <a:r>
              <a:rPr lang="en-US" sz="2400" dirty="0">
                <a:solidFill>
                  <a:srgbClr val="3164B3"/>
                </a:solidFill>
              </a:rPr>
              <a:t>This is called a fingerprint or nuclide vector</a:t>
            </a:r>
          </a:p>
          <a:p>
            <a:pPr marL="342900" indent="-342900" algn="just">
              <a:buFont typeface="Wingdings" panose="05000000000000000000" pitchFamily="2" charset="2"/>
              <a:buChar char="q"/>
            </a:pPr>
            <a:r>
              <a:rPr lang="en-US" sz="2400" dirty="0">
                <a:solidFill>
                  <a:srgbClr val="3164B3"/>
                </a:solidFill>
              </a:rPr>
              <a:t>The fingerprint is used to help identify the workplace monitoring requirements and interpretation of results.</a:t>
            </a:r>
            <a:endParaRPr lang="en-GB" sz="2400" dirty="0">
              <a:solidFill>
                <a:srgbClr val="3164B3"/>
              </a:solidFill>
            </a:endParaRPr>
          </a:p>
        </p:txBody>
      </p:sp>
    </p:spTree>
    <p:extLst>
      <p:ext uri="{BB962C8B-B14F-4D97-AF65-F5344CB8AC3E}">
        <p14:creationId xmlns:p14="http://schemas.microsoft.com/office/powerpoint/2010/main" val="29507701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F93698-C9D8-4B25-8AC2-79224B6660A7}"/>
              </a:ext>
            </a:extLst>
          </p:cNvPr>
          <p:cNvSpPr/>
          <p:nvPr/>
        </p:nvSpPr>
        <p:spPr>
          <a:xfrm>
            <a:off x="1" y="532700"/>
            <a:ext cx="4202883" cy="591425"/>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rgbClr val="3164B3"/>
                </a:solidFill>
              </a:rPr>
              <a:t>FINGERPRINTS</a:t>
            </a:r>
            <a:endParaRPr lang="en-GB" sz="2200" b="1" dirty="0">
              <a:solidFill>
                <a:srgbClr val="3164B3"/>
              </a:solidFill>
            </a:endParaRPr>
          </a:p>
        </p:txBody>
      </p:sp>
      <p:sp>
        <p:nvSpPr>
          <p:cNvPr id="3" name="Rectangle: Rounded Corners 2">
            <a:extLst>
              <a:ext uri="{FF2B5EF4-FFF2-40B4-BE49-F238E27FC236}">
                <a16:creationId xmlns:a16="http://schemas.microsoft.com/office/drawing/2014/main" id="{B4C675AB-518E-4BE3-AEC8-CF4069BB6107}"/>
              </a:ext>
            </a:extLst>
          </p:cNvPr>
          <p:cNvSpPr/>
          <p:nvPr/>
        </p:nvSpPr>
        <p:spPr>
          <a:xfrm>
            <a:off x="675313" y="1677798"/>
            <a:ext cx="7793373" cy="4479721"/>
          </a:xfrm>
          <a:prstGeom prst="roundRect">
            <a:avLst/>
          </a:prstGeom>
          <a:solidFill>
            <a:schemeClr val="accent1">
              <a:lumMod val="40000"/>
              <a:lumOff val="60000"/>
            </a:schemeClr>
          </a:solidFill>
          <a:ln>
            <a:solidFill>
              <a:srgbClr val="3164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2400" dirty="0">
                <a:solidFill>
                  <a:srgbClr val="3164B3"/>
                </a:solidFill>
              </a:rPr>
              <a:t>Fingerprints may be determined from the following sources of information:</a:t>
            </a:r>
          </a:p>
          <a:p>
            <a:pPr algn="just"/>
            <a:endParaRPr lang="sv-SE" sz="2400" dirty="0">
              <a:solidFill>
                <a:srgbClr val="3164B3"/>
              </a:solidFill>
            </a:endParaRPr>
          </a:p>
          <a:p>
            <a:pPr marL="342900" indent="-342900" algn="just">
              <a:buFont typeface="Wingdings" panose="05000000000000000000" pitchFamily="2" charset="2"/>
              <a:buChar char="§"/>
            </a:pPr>
            <a:r>
              <a:rPr lang="en-GB" sz="2400" dirty="0">
                <a:solidFill>
                  <a:srgbClr val="3164B3"/>
                </a:solidFill>
              </a:rPr>
              <a:t>Safety report based on Modelling codes (irradiation of nuclear fuel in a neutron flux).</a:t>
            </a:r>
            <a:endParaRPr lang="sv-SE" sz="2400" dirty="0">
              <a:solidFill>
                <a:srgbClr val="3164B3"/>
              </a:solidFill>
            </a:endParaRPr>
          </a:p>
          <a:p>
            <a:pPr marL="342900" lvl="0" indent="-342900" algn="just">
              <a:buFont typeface="Wingdings" panose="05000000000000000000" pitchFamily="2" charset="2"/>
              <a:buChar char="§"/>
            </a:pPr>
            <a:r>
              <a:rPr lang="en-GB" sz="2400" dirty="0">
                <a:solidFill>
                  <a:srgbClr val="3164B3"/>
                </a:solidFill>
              </a:rPr>
              <a:t>Operational history of the facility.</a:t>
            </a:r>
            <a:endParaRPr lang="sv-SE" sz="2400" dirty="0">
              <a:solidFill>
                <a:srgbClr val="3164B3"/>
              </a:solidFill>
            </a:endParaRPr>
          </a:p>
          <a:p>
            <a:pPr marL="342900" lvl="0" indent="-342900" algn="just">
              <a:buFont typeface="Wingdings" panose="05000000000000000000" pitchFamily="2" charset="2"/>
              <a:buChar char="§"/>
            </a:pPr>
            <a:r>
              <a:rPr lang="en-GB" sz="2400" dirty="0">
                <a:solidFill>
                  <a:srgbClr val="3164B3"/>
                </a:solidFill>
              </a:rPr>
              <a:t>Radiochemical analysis of representative samples of the radioactive material.</a:t>
            </a:r>
          </a:p>
          <a:p>
            <a:pPr marL="342900" lvl="0" indent="-342900" algn="just">
              <a:buFont typeface="Wingdings" panose="05000000000000000000" pitchFamily="2" charset="2"/>
              <a:buChar char="§"/>
            </a:pPr>
            <a:r>
              <a:rPr lang="en-GB" sz="2400" dirty="0">
                <a:solidFill>
                  <a:srgbClr val="3164B3"/>
                </a:solidFill>
              </a:rPr>
              <a:t>Prior radiological safety assessmen.t</a:t>
            </a:r>
            <a:endParaRPr lang="sv-SE" sz="2400" dirty="0">
              <a:solidFill>
                <a:srgbClr val="3164B3"/>
              </a:solidFill>
            </a:endParaRPr>
          </a:p>
          <a:p>
            <a:pPr marL="342900" lvl="0" indent="-342900" algn="just">
              <a:buFont typeface="Wingdings" panose="05000000000000000000" pitchFamily="2" charset="2"/>
              <a:buChar char="§"/>
            </a:pPr>
            <a:r>
              <a:rPr lang="en-GB" sz="2400" dirty="0">
                <a:solidFill>
                  <a:srgbClr val="3164B3"/>
                </a:solidFill>
              </a:rPr>
              <a:t>A combination of the above.</a:t>
            </a:r>
            <a:endParaRPr lang="sv-SE" sz="2400" dirty="0">
              <a:solidFill>
                <a:srgbClr val="3164B3"/>
              </a:solidFill>
            </a:endParaRPr>
          </a:p>
        </p:txBody>
      </p:sp>
    </p:spTree>
    <p:extLst>
      <p:ext uri="{BB962C8B-B14F-4D97-AF65-F5344CB8AC3E}">
        <p14:creationId xmlns:p14="http://schemas.microsoft.com/office/powerpoint/2010/main" val="27447292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270CDB7-ACC7-4F8B-8A97-F1D6AFD38E81}"/>
              </a:ext>
            </a:extLst>
          </p:cNvPr>
          <p:cNvSpPr/>
          <p:nvPr/>
        </p:nvSpPr>
        <p:spPr>
          <a:xfrm>
            <a:off x="1795243" y="2623657"/>
            <a:ext cx="6056852" cy="161068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rPr>
              <a:t>FREQUENCY AND LOCATION OF MONITORING</a:t>
            </a:r>
            <a:endParaRPr lang="en-GB" sz="3200" b="1" dirty="0">
              <a:solidFill>
                <a:schemeClr val="bg1"/>
              </a:solidFill>
            </a:endParaRPr>
          </a:p>
        </p:txBody>
      </p:sp>
    </p:spTree>
    <p:extLst>
      <p:ext uri="{BB962C8B-B14F-4D97-AF65-F5344CB8AC3E}">
        <p14:creationId xmlns:p14="http://schemas.microsoft.com/office/powerpoint/2010/main" val="24668657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A6EC6F6-73C1-46BC-80A6-C58501DED130}"/>
              </a:ext>
            </a:extLst>
          </p:cNvPr>
          <p:cNvSpPr/>
          <p:nvPr/>
        </p:nvSpPr>
        <p:spPr>
          <a:xfrm>
            <a:off x="1" y="532700"/>
            <a:ext cx="4202883"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TYPES OF MONITORING</a:t>
            </a:r>
            <a:endParaRPr lang="en-GB" sz="2200" b="1" dirty="0">
              <a:solidFill>
                <a:schemeClr val="bg1"/>
              </a:solidFill>
            </a:endParaRPr>
          </a:p>
        </p:txBody>
      </p:sp>
      <p:sp>
        <p:nvSpPr>
          <p:cNvPr id="3" name="Rectangle: Rounded Corners 2">
            <a:extLst>
              <a:ext uri="{FF2B5EF4-FFF2-40B4-BE49-F238E27FC236}">
                <a16:creationId xmlns:a16="http://schemas.microsoft.com/office/drawing/2014/main" id="{B9D30E1A-6E76-4DE4-A5AD-B60A04C4C71E}"/>
              </a:ext>
            </a:extLst>
          </p:cNvPr>
          <p:cNvSpPr/>
          <p:nvPr/>
        </p:nvSpPr>
        <p:spPr>
          <a:xfrm>
            <a:off x="746620" y="1977705"/>
            <a:ext cx="7650760" cy="1736521"/>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400" dirty="0"/>
              <a:t>The type of monitoring (related to the purpose) is required to be known to determine the frequency and location.</a:t>
            </a:r>
          </a:p>
          <a:p>
            <a:pPr algn="ctr"/>
            <a:endParaRPr lang="en-GB" dirty="0"/>
          </a:p>
        </p:txBody>
      </p:sp>
      <p:sp>
        <p:nvSpPr>
          <p:cNvPr id="4" name="Rectangle: Rounded Corners 3">
            <a:extLst>
              <a:ext uri="{FF2B5EF4-FFF2-40B4-BE49-F238E27FC236}">
                <a16:creationId xmlns:a16="http://schemas.microsoft.com/office/drawing/2014/main" id="{7B56D8C3-0453-43A7-BBC0-50FCF115F161}"/>
              </a:ext>
            </a:extLst>
          </p:cNvPr>
          <p:cNvSpPr/>
          <p:nvPr/>
        </p:nvSpPr>
        <p:spPr>
          <a:xfrm>
            <a:off x="746620" y="3865928"/>
            <a:ext cx="7650760" cy="1930166"/>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400" dirty="0"/>
              <a:t>Monitoring is classified into:</a:t>
            </a:r>
          </a:p>
          <a:p>
            <a:pPr marL="800100" lvl="1" indent="-342900" algn="just">
              <a:buFont typeface="Wingdings" panose="05000000000000000000" pitchFamily="2" charset="2"/>
              <a:buChar char="§"/>
            </a:pPr>
            <a:r>
              <a:rPr lang="en-US" sz="2000" dirty="0"/>
              <a:t>Routine</a:t>
            </a:r>
          </a:p>
          <a:p>
            <a:pPr marL="800100" lvl="1" indent="-342900" algn="just">
              <a:buFont typeface="Wingdings" panose="05000000000000000000" pitchFamily="2" charset="2"/>
              <a:buChar char="§"/>
            </a:pPr>
            <a:r>
              <a:rPr lang="en-US" sz="2000" dirty="0"/>
              <a:t>Task Related</a:t>
            </a:r>
          </a:p>
          <a:p>
            <a:pPr marL="800100" lvl="1" indent="-342900" algn="just">
              <a:buFont typeface="Wingdings" panose="05000000000000000000" pitchFamily="2" charset="2"/>
              <a:buChar char="§"/>
            </a:pPr>
            <a:r>
              <a:rPr lang="en-US" sz="2000" dirty="0"/>
              <a:t>Special Monitoring </a:t>
            </a:r>
          </a:p>
          <a:p>
            <a:pPr marL="800100" lvl="1" indent="-342900" algn="just">
              <a:buFont typeface="Wingdings" panose="05000000000000000000" pitchFamily="2" charset="2"/>
              <a:buChar char="§"/>
            </a:pPr>
            <a:r>
              <a:rPr lang="en-US" sz="2000" dirty="0"/>
              <a:t>Confirmatory Monitoring</a:t>
            </a:r>
          </a:p>
          <a:p>
            <a:pPr algn="ctr"/>
            <a:endParaRPr lang="en-GB" dirty="0"/>
          </a:p>
        </p:txBody>
      </p:sp>
    </p:spTree>
    <p:extLst>
      <p:ext uri="{BB962C8B-B14F-4D97-AF65-F5344CB8AC3E}">
        <p14:creationId xmlns:p14="http://schemas.microsoft.com/office/powerpoint/2010/main" val="39349689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E490536-380F-4522-AF5E-EE46B64B096D}"/>
              </a:ext>
            </a:extLst>
          </p:cNvPr>
          <p:cNvSpPr/>
          <p:nvPr/>
        </p:nvSpPr>
        <p:spPr>
          <a:xfrm>
            <a:off x="1" y="532700"/>
            <a:ext cx="4202883"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TYPES OF MONITORING</a:t>
            </a:r>
            <a:endParaRPr lang="en-GB" sz="2200" b="1" dirty="0">
              <a:solidFill>
                <a:schemeClr val="bg1"/>
              </a:solidFill>
            </a:endParaRPr>
          </a:p>
        </p:txBody>
      </p:sp>
      <p:sp>
        <p:nvSpPr>
          <p:cNvPr id="3" name="Rectangle: Rounded Corners 2">
            <a:extLst>
              <a:ext uri="{FF2B5EF4-FFF2-40B4-BE49-F238E27FC236}">
                <a16:creationId xmlns:a16="http://schemas.microsoft.com/office/drawing/2014/main" id="{DA249A86-8C35-4D05-9D85-3C91F23FA026}"/>
              </a:ext>
            </a:extLst>
          </p:cNvPr>
          <p:cNvSpPr/>
          <p:nvPr/>
        </p:nvSpPr>
        <p:spPr>
          <a:xfrm>
            <a:off x="641758" y="2003572"/>
            <a:ext cx="7860484" cy="3415716"/>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600" dirty="0"/>
              <a:t>Routine monitoring is:</a:t>
            </a:r>
          </a:p>
          <a:p>
            <a:r>
              <a:rPr lang="en-US" sz="2000" dirty="0"/>
              <a:t> </a:t>
            </a:r>
          </a:p>
          <a:p>
            <a:pPr marL="800100" lvl="1" indent="-342900">
              <a:buFont typeface="Wingdings" panose="05000000000000000000" pitchFamily="2" charset="2"/>
              <a:buChar char="§"/>
            </a:pPr>
            <a:r>
              <a:rPr lang="en-US" sz="2200" dirty="0"/>
              <a:t>Intended to verify the suitability of continuing operations</a:t>
            </a:r>
          </a:p>
          <a:p>
            <a:pPr marL="800100" lvl="1" indent="-342900">
              <a:buFont typeface="Wingdings" panose="05000000000000000000" pitchFamily="2" charset="2"/>
              <a:buChar char="§"/>
            </a:pPr>
            <a:r>
              <a:rPr lang="en-US" sz="2200" dirty="0"/>
              <a:t>Intended to demonstrate that the working conditions remain satisfactory and meet regulatory requirements</a:t>
            </a:r>
          </a:p>
        </p:txBody>
      </p:sp>
    </p:spTree>
    <p:extLst>
      <p:ext uri="{BB962C8B-B14F-4D97-AF65-F5344CB8AC3E}">
        <p14:creationId xmlns:p14="http://schemas.microsoft.com/office/powerpoint/2010/main" val="20144099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F7F4965-D6F4-4CEE-98DD-10B8758F4FDE}"/>
              </a:ext>
            </a:extLst>
          </p:cNvPr>
          <p:cNvSpPr/>
          <p:nvPr/>
        </p:nvSpPr>
        <p:spPr>
          <a:xfrm>
            <a:off x="0" y="708869"/>
            <a:ext cx="4764946"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ROUTINE-EXTERNAL RADIATION</a:t>
            </a:r>
            <a:endParaRPr lang="en-GB" sz="2200" b="1" dirty="0">
              <a:solidFill>
                <a:schemeClr val="bg1"/>
              </a:solidFill>
            </a:endParaRPr>
          </a:p>
        </p:txBody>
      </p:sp>
      <p:sp>
        <p:nvSpPr>
          <p:cNvPr id="3" name="Rectangle: Rounded Corners 2">
            <a:extLst>
              <a:ext uri="{FF2B5EF4-FFF2-40B4-BE49-F238E27FC236}">
                <a16:creationId xmlns:a16="http://schemas.microsoft.com/office/drawing/2014/main" id="{5049ACFB-7D82-4534-8E10-D7462E9FC593}"/>
              </a:ext>
            </a:extLst>
          </p:cNvPr>
          <p:cNvSpPr/>
          <p:nvPr/>
        </p:nvSpPr>
        <p:spPr>
          <a:xfrm>
            <a:off x="545284" y="1676401"/>
            <a:ext cx="7881457" cy="4598564"/>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Typically a network of monitoring points will be established as a routine monitoring regime. Focus locations on:</a:t>
            </a:r>
          </a:p>
          <a:p>
            <a:pPr marL="800100" lvl="1" indent="-342900">
              <a:buFont typeface="Wingdings" panose="05000000000000000000" pitchFamily="2" charset="2"/>
              <a:buChar char="§"/>
            </a:pPr>
            <a:r>
              <a:rPr lang="en-US" sz="2200" dirty="0"/>
              <a:t>High occupancy</a:t>
            </a:r>
          </a:p>
          <a:p>
            <a:pPr marL="800100" lvl="1" indent="-342900">
              <a:buFont typeface="Wingdings" panose="05000000000000000000" pitchFamily="2" charset="2"/>
              <a:buChar char="§"/>
            </a:pPr>
            <a:r>
              <a:rPr lang="en-US" sz="2200" dirty="0"/>
              <a:t>Boundaries of controlled areas</a:t>
            </a:r>
          </a:p>
          <a:p>
            <a:pPr marL="800100" lvl="1" indent="-342900">
              <a:buFont typeface="Wingdings" panose="05000000000000000000" pitchFamily="2" charset="2"/>
              <a:buChar char="§"/>
            </a:pPr>
            <a:r>
              <a:rPr lang="en-US" sz="2200" dirty="0"/>
              <a:t>Expected operational activities</a:t>
            </a:r>
          </a:p>
          <a:p>
            <a:pPr marL="800100" lvl="1" indent="-342900">
              <a:buFont typeface="Wingdings" panose="05000000000000000000" pitchFamily="2" charset="2"/>
              <a:buChar char="§"/>
            </a:pPr>
            <a:r>
              <a:rPr lang="en-US" sz="2200" dirty="0"/>
              <a:t>High dose rates</a:t>
            </a:r>
          </a:p>
          <a:p>
            <a:pPr marL="800100" lvl="1" indent="-342900">
              <a:buFont typeface="Wingdings" panose="05000000000000000000" pitchFamily="2" charset="2"/>
              <a:buChar char="§"/>
            </a:pPr>
            <a:r>
              <a:rPr lang="en-US" sz="2200" dirty="0"/>
              <a:t>Where dose rates are liable to change</a:t>
            </a:r>
          </a:p>
          <a:p>
            <a:pPr marL="800100" lvl="1" indent="-342900">
              <a:buFont typeface="Wingdings" panose="05000000000000000000" pitchFamily="2" charset="2"/>
              <a:buChar char="§"/>
            </a:pPr>
            <a:r>
              <a:rPr lang="en-US" sz="2200" dirty="0"/>
              <a:t>Which would indicate early failure of equipment or process condition changes</a:t>
            </a:r>
          </a:p>
        </p:txBody>
      </p:sp>
    </p:spTree>
    <p:extLst>
      <p:ext uri="{BB962C8B-B14F-4D97-AF65-F5344CB8AC3E}">
        <p14:creationId xmlns:p14="http://schemas.microsoft.com/office/powerpoint/2010/main" val="39318127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F6F50A1-5E8A-4BC4-8D87-12E66669D079}"/>
              </a:ext>
            </a:extLst>
          </p:cNvPr>
          <p:cNvSpPr/>
          <p:nvPr/>
        </p:nvSpPr>
        <p:spPr>
          <a:xfrm>
            <a:off x="0" y="708869"/>
            <a:ext cx="4764946"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ROUTINE-EXTERNAL RADIATION</a:t>
            </a:r>
            <a:endParaRPr lang="en-GB" sz="2200" b="1" dirty="0">
              <a:solidFill>
                <a:schemeClr val="bg1"/>
              </a:solidFill>
            </a:endParaRPr>
          </a:p>
        </p:txBody>
      </p:sp>
      <p:sp>
        <p:nvSpPr>
          <p:cNvPr id="3" name="Rectangle: Rounded Corners 2">
            <a:extLst>
              <a:ext uri="{FF2B5EF4-FFF2-40B4-BE49-F238E27FC236}">
                <a16:creationId xmlns:a16="http://schemas.microsoft.com/office/drawing/2014/main" id="{6BAF9BFA-B0CA-4213-A793-28E917049A5A}"/>
              </a:ext>
            </a:extLst>
          </p:cNvPr>
          <p:cNvSpPr/>
          <p:nvPr/>
        </p:nvSpPr>
        <p:spPr>
          <a:xfrm>
            <a:off x="545284" y="1676401"/>
            <a:ext cx="7881457" cy="4598564"/>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Frequency depends on occupancy and likelihood of change</a:t>
            </a:r>
          </a:p>
          <a:p>
            <a:pPr marL="800100" lvl="1" indent="-342900">
              <a:buFont typeface="Wingdings" panose="05000000000000000000" pitchFamily="2" charset="2"/>
              <a:buChar char="§"/>
            </a:pPr>
            <a:r>
              <a:rPr lang="en-US" sz="2000" dirty="0"/>
              <a:t>Where no substantial change expected and low occupancy, frequency can be low, e.g. monthly.</a:t>
            </a:r>
          </a:p>
          <a:p>
            <a:pPr marL="800100" lvl="1" indent="-342900">
              <a:buFont typeface="Wingdings" panose="05000000000000000000" pitchFamily="2" charset="2"/>
              <a:buChar char="§"/>
            </a:pPr>
            <a:r>
              <a:rPr lang="en-US" sz="2000" dirty="0"/>
              <a:t>Where no substantial change and occupancy high, or some change and low occupancy, then typical frequency would be weekly or daily.</a:t>
            </a:r>
          </a:p>
          <a:p>
            <a:pPr marL="800100" lvl="1" indent="-342900">
              <a:buFont typeface="Wingdings" panose="05000000000000000000" pitchFamily="2" charset="2"/>
              <a:buChar char="§"/>
            </a:pPr>
            <a:r>
              <a:rPr lang="en-US" sz="2000" dirty="0"/>
              <a:t>When sudden increases in dose rate may occur, or a worker may be significantly exposed then dose rates may require continuous monitoring.</a:t>
            </a:r>
          </a:p>
        </p:txBody>
      </p:sp>
    </p:spTree>
    <p:extLst>
      <p:ext uri="{BB962C8B-B14F-4D97-AF65-F5344CB8AC3E}">
        <p14:creationId xmlns:p14="http://schemas.microsoft.com/office/powerpoint/2010/main" val="26557993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BCF30D-BB75-4BBC-B69C-083A14DA2C89}"/>
              </a:ext>
            </a:extLst>
          </p:cNvPr>
          <p:cNvSpPr/>
          <p:nvPr/>
        </p:nvSpPr>
        <p:spPr>
          <a:xfrm>
            <a:off x="0" y="708869"/>
            <a:ext cx="6300132"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ROUTINE - SURFACE CONTAMINATION</a:t>
            </a:r>
            <a:endParaRPr lang="en-GB" sz="2200" b="1" dirty="0">
              <a:solidFill>
                <a:schemeClr val="bg1"/>
              </a:solidFill>
            </a:endParaRPr>
          </a:p>
        </p:txBody>
      </p:sp>
      <p:sp>
        <p:nvSpPr>
          <p:cNvPr id="3" name="Rectangle: Rounded Corners 2">
            <a:extLst>
              <a:ext uri="{FF2B5EF4-FFF2-40B4-BE49-F238E27FC236}">
                <a16:creationId xmlns:a16="http://schemas.microsoft.com/office/drawing/2014/main" id="{FC54C961-EDD0-43B6-8161-52DD136BC0C5}"/>
              </a:ext>
            </a:extLst>
          </p:cNvPr>
          <p:cNvSpPr/>
          <p:nvPr/>
        </p:nvSpPr>
        <p:spPr>
          <a:xfrm>
            <a:off x="515923" y="1753298"/>
            <a:ext cx="8112154" cy="4832059"/>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Removable contamination is more typically monitored as it can affect occupational exposure or loss of control of contamination. Focus locations on:</a:t>
            </a:r>
          </a:p>
          <a:p>
            <a:endParaRPr lang="en-US" sz="2400" dirty="0"/>
          </a:p>
          <a:p>
            <a:pPr marL="742950" lvl="1" indent="-285750">
              <a:buFont typeface="Wingdings" panose="05000000000000000000" pitchFamily="2" charset="2"/>
              <a:buChar char="q"/>
            </a:pPr>
            <a:r>
              <a:rPr lang="en-US" dirty="0"/>
              <a:t>High traffic or high occupancy areas, boundaries of controlled areas and work areas</a:t>
            </a:r>
          </a:p>
          <a:p>
            <a:pPr marL="1200150" lvl="2" indent="-285750">
              <a:buFont typeface="Wingdings" panose="05000000000000000000" pitchFamily="2" charset="2"/>
              <a:buChar char="§"/>
            </a:pPr>
            <a:r>
              <a:rPr lang="en-US" dirty="0"/>
              <a:t>Larger wipes more frequently for control</a:t>
            </a:r>
          </a:p>
          <a:p>
            <a:pPr marL="1200150" lvl="2" indent="-285750">
              <a:buFont typeface="Wingdings" panose="05000000000000000000" pitchFamily="2" charset="2"/>
              <a:buChar char="§"/>
            </a:pPr>
            <a:r>
              <a:rPr lang="en-US" dirty="0"/>
              <a:t>Spot check with smaller wipes to confirm absence of contamination</a:t>
            </a:r>
          </a:p>
          <a:p>
            <a:pPr marL="1200150" lvl="2" indent="-285750">
              <a:buFont typeface="Wingdings" panose="05000000000000000000" pitchFamily="2" charset="2"/>
              <a:buChar char="§"/>
            </a:pPr>
            <a:r>
              <a:rPr lang="en-US" dirty="0"/>
              <a:t>Direct monitoring of touch points or at lower frequency</a:t>
            </a:r>
          </a:p>
          <a:p>
            <a:pPr marL="742950" lvl="1" indent="-285750">
              <a:buFont typeface="Wingdings" panose="05000000000000000000" pitchFamily="2" charset="2"/>
              <a:buChar char="q"/>
            </a:pPr>
            <a:r>
              <a:rPr lang="en-US" dirty="0"/>
              <a:t>Areas less likely to be contaminated</a:t>
            </a:r>
          </a:p>
          <a:p>
            <a:pPr marL="1200150" lvl="2" indent="-285750">
              <a:buFont typeface="Wingdings" panose="05000000000000000000" pitchFamily="2" charset="2"/>
              <a:buChar char="§"/>
            </a:pPr>
            <a:r>
              <a:rPr lang="en-US" dirty="0"/>
              <a:t>Use small wipes and direct monitoring</a:t>
            </a:r>
          </a:p>
          <a:p>
            <a:pPr algn="ctr"/>
            <a:endParaRPr lang="en-GB" dirty="0"/>
          </a:p>
        </p:txBody>
      </p:sp>
    </p:spTree>
    <p:extLst>
      <p:ext uri="{BB962C8B-B14F-4D97-AF65-F5344CB8AC3E}">
        <p14:creationId xmlns:p14="http://schemas.microsoft.com/office/powerpoint/2010/main" val="343263679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CDF93E5-B6EC-4731-8FE9-B43BAE6E56D1}"/>
              </a:ext>
            </a:extLst>
          </p:cNvPr>
          <p:cNvSpPr/>
          <p:nvPr/>
        </p:nvSpPr>
        <p:spPr>
          <a:xfrm>
            <a:off x="0" y="708869"/>
            <a:ext cx="6300132"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ROUTINE - SURFACE CONTAMINATION</a:t>
            </a:r>
            <a:endParaRPr lang="en-GB" sz="2200" b="1" dirty="0">
              <a:solidFill>
                <a:schemeClr val="bg1"/>
              </a:solidFill>
            </a:endParaRPr>
          </a:p>
        </p:txBody>
      </p:sp>
      <p:sp>
        <p:nvSpPr>
          <p:cNvPr id="3" name="Rectangle: Rounded Corners 2">
            <a:extLst>
              <a:ext uri="{FF2B5EF4-FFF2-40B4-BE49-F238E27FC236}">
                <a16:creationId xmlns:a16="http://schemas.microsoft.com/office/drawing/2014/main" id="{17B58E81-8C63-4EBD-B854-652B92A93E6D}"/>
              </a:ext>
            </a:extLst>
          </p:cNvPr>
          <p:cNvSpPr/>
          <p:nvPr/>
        </p:nvSpPr>
        <p:spPr>
          <a:xfrm>
            <a:off x="515923" y="1619074"/>
            <a:ext cx="8112154" cy="4832059"/>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q"/>
            </a:pPr>
            <a:r>
              <a:rPr lang="en-US" sz="2400" dirty="0"/>
              <a:t>Frequency of loose contamination monitoring is typically high.</a:t>
            </a:r>
          </a:p>
          <a:p>
            <a:endParaRPr lang="en-US" sz="2400" dirty="0"/>
          </a:p>
          <a:p>
            <a:pPr marL="800100" lvl="1" indent="-342900">
              <a:buFont typeface="Wingdings" panose="05000000000000000000" pitchFamily="2" charset="2"/>
              <a:buChar char="§"/>
            </a:pPr>
            <a:r>
              <a:rPr lang="en-US" sz="2000" dirty="0"/>
              <a:t>High risk areas monitored daily</a:t>
            </a:r>
          </a:p>
          <a:p>
            <a:pPr marL="800100" lvl="1" indent="-342900">
              <a:buFont typeface="Wingdings" panose="05000000000000000000" pitchFamily="2" charset="2"/>
              <a:buChar char="§"/>
            </a:pPr>
            <a:r>
              <a:rPr lang="en-US" sz="2000" dirty="0"/>
              <a:t>Lower risk areas monitored weekly or monthly</a:t>
            </a:r>
          </a:p>
          <a:p>
            <a:pPr marL="800100" lvl="1" indent="-342900">
              <a:buFont typeface="Wingdings" panose="05000000000000000000" pitchFamily="2" charset="2"/>
              <a:buChar char="§"/>
            </a:pPr>
            <a:r>
              <a:rPr lang="en-US" sz="2000" dirty="0"/>
              <a:t>Very low risk areas monitored every 3 or 6 months or annually – typically this frequency is associated with direct monitoring. </a:t>
            </a:r>
          </a:p>
          <a:p>
            <a:pPr lvl="1"/>
            <a:endParaRPr lang="en-US" sz="2000" dirty="0"/>
          </a:p>
          <a:p>
            <a:pPr marL="342900" indent="-342900">
              <a:buFont typeface="Wingdings" panose="05000000000000000000" pitchFamily="2" charset="2"/>
              <a:buChar char="q"/>
            </a:pPr>
            <a:r>
              <a:rPr lang="en-US" sz="2400" dirty="0"/>
              <a:t>Mix high frequency of loose contamination with lower frequency of direct in same area.</a:t>
            </a:r>
          </a:p>
          <a:p>
            <a:pPr algn="ctr"/>
            <a:endParaRPr lang="en-GB" dirty="0"/>
          </a:p>
        </p:txBody>
      </p:sp>
    </p:spTree>
    <p:extLst>
      <p:ext uri="{BB962C8B-B14F-4D97-AF65-F5344CB8AC3E}">
        <p14:creationId xmlns:p14="http://schemas.microsoft.com/office/powerpoint/2010/main" val="3102518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5DA892F-2B2E-47AF-937F-3E499838862D}"/>
              </a:ext>
            </a:extLst>
          </p:cNvPr>
          <p:cNvSpPr/>
          <p:nvPr/>
        </p:nvSpPr>
        <p:spPr>
          <a:xfrm>
            <a:off x="1" y="532700"/>
            <a:ext cx="6199464" cy="910206"/>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Module 1: Fundamentals of Radiation Monitoring</a:t>
            </a:r>
            <a:endParaRPr lang="en-GB" sz="2800" b="1" dirty="0"/>
          </a:p>
        </p:txBody>
      </p:sp>
      <p:sp>
        <p:nvSpPr>
          <p:cNvPr id="3" name="Rectangle 2">
            <a:extLst>
              <a:ext uri="{FF2B5EF4-FFF2-40B4-BE49-F238E27FC236}">
                <a16:creationId xmlns:a16="http://schemas.microsoft.com/office/drawing/2014/main" id="{B5169B7E-CED9-4A42-8BE0-4F897FF39AC2}"/>
              </a:ext>
            </a:extLst>
          </p:cNvPr>
          <p:cNvSpPr/>
          <p:nvPr/>
        </p:nvSpPr>
        <p:spPr>
          <a:xfrm>
            <a:off x="1862355" y="1930516"/>
            <a:ext cx="4907560" cy="59561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CONTENTS</a:t>
            </a:r>
            <a:endParaRPr lang="en-GB" sz="2800" dirty="0"/>
          </a:p>
        </p:txBody>
      </p:sp>
      <p:sp>
        <p:nvSpPr>
          <p:cNvPr id="4" name="Rectangle 3">
            <a:extLst>
              <a:ext uri="{FF2B5EF4-FFF2-40B4-BE49-F238E27FC236}">
                <a16:creationId xmlns:a16="http://schemas.microsoft.com/office/drawing/2014/main" id="{8DD91F4C-CDC5-4D4A-A9D0-5354BEC4789B}"/>
              </a:ext>
            </a:extLst>
          </p:cNvPr>
          <p:cNvSpPr/>
          <p:nvPr/>
        </p:nvSpPr>
        <p:spPr>
          <a:xfrm>
            <a:off x="998288" y="2705100"/>
            <a:ext cx="6811862"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en-US" altLang="en-US" sz="2200" dirty="0"/>
              <a:t>Lesson 1: Fundamentals of Workplace Monitoring-I</a:t>
            </a:r>
          </a:p>
        </p:txBody>
      </p:sp>
      <p:sp>
        <p:nvSpPr>
          <p:cNvPr id="5" name="Rectangle 4">
            <a:extLst>
              <a:ext uri="{FF2B5EF4-FFF2-40B4-BE49-F238E27FC236}">
                <a16:creationId xmlns:a16="http://schemas.microsoft.com/office/drawing/2014/main" id="{68C9B60C-B3DA-4EC8-9847-C25BFCDD6D3C}"/>
              </a:ext>
            </a:extLst>
          </p:cNvPr>
          <p:cNvSpPr/>
          <p:nvPr/>
        </p:nvSpPr>
        <p:spPr>
          <a:xfrm>
            <a:off x="998288" y="3373773"/>
            <a:ext cx="6811862"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en-US" altLang="en-US" sz="2200" dirty="0"/>
              <a:t>Lesson 2: Fundamentals of Workplace Monitoring-II</a:t>
            </a:r>
          </a:p>
        </p:txBody>
      </p:sp>
      <p:sp>
        <p:nvSpPr>
          <p:cNvPr id="6" name="Rectangle 5">
            <a:extLst>
              <a:ext uri="{FF2B5EF4-FFF2-40B4-BE49-F238E27FC236}">
                <a16:creationId xmlns:a16="http://schemas.microsoft.com/office/drawing/2014/main" id="{67C41A4C-9D07-4752-9758-1B6D74530E02}"/>
              </a:ext>
            </a:extLst>
          </p:cNvPr>
          <p:cNvSpPr/>
          <p:nvPr/>
        </p:nvSpPr>
        <p:spPr>
          <a:xfrm>
            <a:off x="998288" y="4042446"/>
            <a:ext cx="6811862"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en-US" altLang="en-US" sz="2200" dirty="0"/>
              <a:t>Lesson 3: Measurement Uncertainties</a:t>
            </a:r>
          </a:p>
        </p:txBody>
      </p:sp>
      <p:sp>
        <p:nvSpPr>
          <p:cNvPr id="7" name="Rectangle 6">
            <a:extLst>
              <a:ext uri="{FF2B5EF4-FFF2-40B4-BE49-F238E27FC236}">
                <a16:creationId xmlns:a16="http://schemas.microsoft.com/office/drawing/2014/main" id="{12C2202C-1C26-47F5-89C0-CE3C1C34803F}"/>
              </a:ext>
            </a:extLst>
          </p:cNvPr>
          <p:cNvSpPr/>
          <p:nvPr/>
        </p:nvSpPr>
        <p:spPr>
          <a:xfrm>
            <a:off x="998288" y="4711119"/>
            <a:ext cx="6811862"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en-US" altLang="en-US" sz="2200" dirty="0"/>
              <a:t>Lesson 4: Gamma Monitoring</a:t>
            </a:r>
          </a:p>
        </p:txBody>
      </p:sp>
      <p:sp>
        <p:nvSpPr>
          <p:cNvPr id="8" name="Rectangle 7">
            <a:extLst>
              <a:ext uri="{FF2B5EF4-FFF2-40B4-BE49-F238E27FC236}">
                <a16:creationId xmlns:a16="http://schemas.microsoft.com/office/drawing/2014/main" id="{638CDDA9-E4F7-4F89-BA80-75E0E49DCA81}"/>
              </a:ext>
            </a:extLst>
          </p:cNvPr>
          <p:cNvSpPr/>
          <p:nvPr/>
        </p:nvSpPr>
        <p:spPr>
          <a:xfrm>
            <a:off x="998288" y="5379792"/>
            <a:ext cx="6811862"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en-US" altLang="en-US" sz="2200" dirty="0"/>
              <a:t>Lesson 5: Neutron Monitoring</a:t>
            </a:r>
          </a:p>
        </p:txBody>
      </p:sp>
      <p:sp>
        <p:nvSpPr>
          <p:cNvPr id="9" name="Rectangle 8">
            <a:extLst>
              <a:ext uri="{FF2B5EF4-FFF2-40B4-BE49-F238E27FC236}">
                <a16:creationId xmlns:a16="http://schemas.microsoft.com/office/drawing/2014/main" id="{5E7BB46C-8359-4720-A29A-608E0A9B7B54}"/>
              </a:ext>
            </a:extLst>
          </p:cNvPr>
          <p:cNvSpPr/>
          <p:nvPr/>
        </p:nvSpPr>
        <p:spPr>
          <a:xfrm>
            <a:off x="998288" y="6048465"/>
            <a:ext cx="6811862"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en-US" altLang="en-US" sz="2200" dirty="0"/>
              <a:t>Lesson 6: Surface Contamination Monitoring </a:t>
            </a:r>
          </a:p>
        </p:txBody>
      </p:sp>
      <p:sp>
        <p:nvSpPr>
          <p:cNvPr id="10" name="Arrow: Down 9">
            <a:extLst>
              <a:ext uri="{FF2B5EF4-FFF2-40B4-BE49-F238E27FC236}">
                <a16:creationId xmlns:a16="http://schemas.microsoft.com/office/drawing/2014/main" id="{DB16E8D9-DDAD-4DEA-9320-CE465FA63038}"/>
              </a:ext>
            </a:extLst>
          </p:cNvPr>
          <p:cNvSpPr/>
          <p:nvPr/>
        </p:nvSpPr>
        <p:spPr>
          <a:xfrm>
            <a:off x="4173522" y="2452905"/>
            <a:ext cx="578840" cy="358279"/>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151429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75A16BC-2650-4460-A06E-1BC9F34D4B78}"/>
              </a:ext>
            </a:extLst>
          </p:cNvPr>
          <p:cNvSpPr/>
          <p:nvPr/>
        </p:nvSpPr>
        <p:spPr>
          <a:xfrm>
            <a:off x="0" y="708869"/>
            <a:ext cx="6300132"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ROUTINE - AIRBORNE CONTAMINATION</a:t>
            </a:r>
            <a:endParaRPr lang="en-GB" sz="2200" b="1" dirty="0">
              <a:solidFill>
                <a:schemeClr val="bg1"/>
              </a:solidFill>
            </a:endParaRPr>
          </a:p>
        </p:txBody>
      </p:sp>
      <p:sp>
        <p:nvSpPr>
          <p:cNvPr id="3" name="Rectangle: Diagonal Corners Rounded 2">
            <a:extLst>
              <a:ext uri="{FF2B5EF4-FFF2-40B4-BE49-F238E27FC236}">
                <a16:creationId xmlns:a16="http://schemas.microsoft.com/office/drawing/2014/main" id="{517D8A3D-904D-4DCC-BD76-987BCBAC3479}"/>
              </a:ext>
            </a:extLst>
          </p:cNvPr>
          <p:cNvSpPr/>
          <p:nvPr/>
        </p:nvSpPr>
        <p:spPr>
          <a:xfrm>
            <a:off x="641757" y="1803633"/>
            <a:ext cx="7860485" cy="4488111"/>
          </a:xfrm>
          <a:prstGeom prst="round2Diag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q"/>
            </a:pPr>
            <a:r>
              <a:rPr lang="en-US" sz="2400" dirty="0"/>
              <a:t>All potential airborne sources should be identified whether from routine or accidental conditions</a:t>
            </a:r>
          </a:p>
          <a:p>
            <a:pPr marL="342900" indent="-342900">
              <a:buFont typeface="Wingdings" panose="05000000000000000000" pitchFamily="2" charset="2"/>
              <a:buChar char="q"/>
            </a:pPr>
            <a:r>
              <a:rPr lang="en-US" sz="2400" dirty="0"/>
              <a:t>Migration routes from potential sources should be identified</a:t>
            </a:r>
          </a:p>
          <a:p>
            <a:pPr marL="342900" indent="-342900">
              <a:buFont typeface="Wingdings" panose="05000000000000000000" pitchFamily="2" charset="2"/>
              <a:buChar char="q"/>
            </a:pPr>
            <a:r>
              <a:rPr lang="en-US" sz="2400" dirty="0"/>
              <a:t>Identify potential exposure of personnel in terms of annual intake and decide whether continuous monitoring is required or sampling</a:t>
            </a:r>
          </a:p>
          <a:p>
            <a:pPr marL="800100" lvl="1" indent="-342900">
              <a:buFont typeface="Wingdings" panose="05000000000000000000" pitchFamily="2" charset="2"/>
              <a:buChar char="§"/>
            </a:pPr>
            <a:r>
              <a:rPr lang="en-US" sz="2200" dirty="0"/>
              <a:t>If greater than annual limit do continuous sampling</a:t>
            </a:r>
          </a:p>
          <a:p>
            <a:pPr marL="800100" lvl="1" indent="-342900">
              <a:buFont typeface="Wingdings" panose="05000000000000000000" pitchFamily="2" charset="2"/>
              <a:buChar char="§"/>
            </a:pPr>
            <a:r>
              <a:rPr lang="en-US" sz="2200" dirty="0"/>
              <a:t>If &lt; 0.02 annual limit, then sampling not necessary</a:t>
            </a:r>
          </a:p>
          <a:p>
            <a:pPr algn="ctr"/>
            <a:endParaRPr lang="en-GB" dirty="0"/>
          </a:p>
        </p:txBody>
      </p:sp>
    </p:spTree>
    <p:extLst>
      <p:ext uri="{BB962C8B-B14F-4D97-AF65-F5344CB8AC3E}">
        <p14:creationId xmlns:p14="http://schemas.microsoft.com/office/powerpoint/2010/main" val="1780804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E5C6FD8-26AA-448B-9264-C0881FE77318}"/>
              </a:ext>
            </a:extLst>
          </p:cNvPr>
          <p:cNvSpPr/>
          <p:nvPr/>
        </p:nvSpPr>
        <p:spPr>
          <a:xfrm>
            <a:off x="0" y="708869"/>
            <a:ext cx="6300132"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ROUTINE - AIRBORNE CONTAMINATION</a:t>
            </a:r>
            <a:endParaRPr lang="en-GB" sz="2200" b="1" dirty="0">
              <a:solidFill>
                <a:schemeClr val="bg1"/>
              </a:solidFill>
            </a:endParaRPr>
          </a:p>
        </p:txBody>
      </p:sp>
      <p:sp>
        <p:nvSpPr>
          <p:cNvPr id="3" name="Rectangle: Diagonal Corners Rounded 2">
            <a:extLst>
              <a:ext uri="{FF2B5EF4-FFF2-40B4-BE49-F238E27FC236}">
                <a16:creationId xmlns:a16="http://schemas.microsoft.com/office/drawing/2014/main" id="{325E4032-742F-4E7F-9458-6844D70C8046}"/>
              </a:ext>
            </a:extLst>
          </p:cNvPr>
          <p:cNvSpPr/>
          <p:nvPr/>
        </p:nvSpPr>
        <p:spPr>
          <a:xfrm>
            <a:off x="641757" y="1803633"/>
            <a:ext cx="7860485" cy="4488111"/>
          </a:xfrm>
          <a:prstGeom prst="round2Diag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600" dirty="0"/>
              <a:t>Airborne monitoring locations chosen:</a:t>
            </a:r>
          </a:p>
          <a:p>
            <a:pPr marL="800100" lvl="1" indent="-342900" algn="just">
              <a:buFont typeface="Wingdings" panose="05000000000000000000" pitchFamily="2" charset="2"/>
              <a:buChar char="§"/>
            </a:pPr>
            <a:r>
              <a:rPr lang="en-US" sz="2000" dirty="0"/>
              <a:t>To provide alert with least delay from onset of release – monitor as close as practical to a potential  release, but also use secondary method (e.g. stack or further distance from source).</a:t>
            </a:r>
          </a:p>
          <a:p>
            <a:pPr marL="800100" lvl="1" indent="-342900" algn="just">
              <a:buFont typeface="Wingdings" panose="05000000000000000000" pitchFamily="2" charset="2"/>
              <a:buChar char="§"/>
            </a:pPr>
            <a:r>
              <a:rPr lang="en-US" sz="2000" dirty="0"/>
              <a:t>To monitor migration pathways.</a:t>
            </a:r>
          </a:p>
          <a:p>
            <a:pPr marL="800100" lvl="1" indent="-342900" algn="just">
              <a:buFont typeface="Wingdings" panose="05000000000000000000" pitchFamily="2" charset="2"/>
              <a:buChar char="§"/>
            </a:pPr>
            <a:r>
              <a:rPr lang="en-US" sz="2000" dirty="0"/>
              <a:t>Considering ergonomics, practicality, air flow patterns.</a:t>
            </a:r>
          </a:p>
          <a:p>
            <a:pPr marL="800100" lvl="1" indent="-342900" algn="just">
              <a:buFont typeface="Wingdings" panose="05000000000000000000" pitchFamily="2" charset="2"/>
              <a:buChar char="§"/>
            </a:pPr>
            <a:r>
              <a:rPr lang="en-US" sz="2000" dirty="0"/>
              <a:t>Away from vents, inlets, doors and heat sources.</a:t>
            </a:r>
          </a:p>
          <a:p>
            <a:pPr marL="800100" lvl="1" indent="-342900" algn="just">
              <a:buFont typeface="Wingdings" panose="05000000000000000000" pitchFamily="2" charset="2"/>
              <a:buChar char="§"/>
            </a:pPr>
            <a:r>
              <a:rPr lang="en-US" sz="2000" dirty="0"/>
              <a:t>Where necessary remotely.</a:t>
            </a:r>
          </a:p>
          <a:p>
            <a:pPr marL="800100" lvl="1" indent="-342900" algn="just">
              <a:buFont typeface="Wingdings" panose="05000000000000000000" pitchFamily="2" charset="2"/>
              <a:buChar char="§"/>
            </a:pPr>
            <a:r>
              <a:rPr lang="en-US" sz="2000" dirty="0"/>
              <a:t>For installations, use fixed location samplers.</a:t>
            </a:r>
          </a:p>
          <a:p>
            <a:pPr algn="ctr"/>
            <a:endParaRPr lang="en-GB" dirty="0"/>
          </a:p>
        </p:txBody>
      </p:sp>
    </p:spTree>
    <p:extLst>
      <p:ext uri="{BB962C8B-B14F-4D97-AF65-F5344CB8AC3E}">
        <p14:creationId xmlns:p14="http://schemas.microsoft.com/office/powerpoint/2010/main" val="369285699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6DABDFB-ED48-4F8E-9A04-9ABD73322D56}"/>
              </a:ext>
            </a:extLst>
          </p:cNvPr>
          <p:cNvSpPr/>
          <p:nvPr/>
        </p:nvSpPr>
        <p:spPr>
          <a:xfrm>
            <a:off x="0" y="708869"/>
            <a:ext cx="6300132"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EXAMPLES OF ROUTINE MONITORING</a:t>
            </a:r>
            <a:endParaRPr lang="en-GB" sz="2200" b="1" dirty="0">
              <a:solidFill>
                <a:schemeClr val="bg1"/>
              </a:solidFill>
            </a:endParaRPr>
          </a:p>
        </p:txBody>
      </p:sp>
      <p:sp>
        <p:nvSpPr>
          <p:cNvPr id="3" name="Rectangle: Diagonal Corners Rounded 2">
            <a:extLst>
              <a:ext uri="{FF2B5EF4-FFF2-40B4-BE49-F238E27FC236}">
                <a16:creationId xmlns:a16="http://schemas.microsoft.com/office/drawing/2014/main" id="{0AF3B597-86D5-4A6C-9DB5-C92A4A91C7EF}"/>
              </a:ext>
            </a:extLst>
          </p:cNvPr>
          <p:cNvSpPr/>
          <p:nvPr/>
        </p:nvSpPr>
        <p:spPr>
          <a:xfrm>
            <a:off x="784371" y="2097248"/>
            <a:ext cx="7361340" cy="3380763"/>
          </a:xfrm>
          <a:prstGeom prst="round2Diag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Frequency of airborne monitoring is typically high, depending on the potential airborne exposure and occupancy of the area. Typical frequencies are:</a:t>
            </a:r>
          </a:p>
          <a:p>
            <a:pPr marL="800100" lvl="1" indent="-342900">
              <a:buFont typeface="Wingdings" panose="05000000000000000000" pitchFamily="2" charset="2"/>
              <a:buChar char="§"/>
            </a:pPr>
            <a:r>
              <a:rPr lang="en-US" sz="2000" dirty="0"/>
              <a:t>Continuously</a:t>
            </a:r>
          </a:p>
          <a:p>
            <a:pPr marL="800100" lvl="1" indent="-342900">
              <a:buFont typeface="Wingdings" panose="05000000000000000000" pitchFamily="2" charset="2"/>
              <a:buChar char="§"/>
            </a:pPr>
            <a:r>
              <a:rPr lang="en-US" sz="2000" dirty="0"/>
              <a:t>Once per shift</a:t>
            </a:r>
          </a:p>
          <a:p>
            <a:pPr marL="800100" lvl="1" indent="-342900">
              <a:buFont typeface="Wingdings" panose="05000000000000000000" pitchFamily="2" charset="2"/>
              <a:buChar char="§"/>
            </a:pPr>
            <a:r>
              <a:rPr lang="en-US" sz="2000" dirty="0"/>
              <a:t>Daily</a:t>
            </a:r>
          </a:p>
          <a:p>
            <a:pPr marL="800100" lvl="1" indent="-342900">
              <a:buFont typeface="Wingdings" panose="05000000000000000000" pitchFamily="2" charset="2"/>
              <a:buChar char="§"/>
            </a:pPr>
            <a:r>
              <a:rPr lang="en-US" sz="2000" dirty="0"/>
              <a:t>Weekly</a:t>
            </a:r>
          </a:p>
          <a:p>
            <a:pPr algn="ctr"/>
            <a:endParaRPr lang="en-GB" dirty="0"/>
          </a:p>
        </p:txBody>
      </p:sp>
    </p:spTree>
    <p:extLst>
      <p:ext uri="{BB962C8B-B14F-4D97-AF65-F5344CB8AC3E}">
        <p14:creationId xmlns:p14="http://schemas.microsoft.com/office/powerpoint/2010/main" val="242732575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285EFB7-8C8D-4FD3-B0BF-5E3FB652C882}"/>
              </a:ext>
            </a:extLst>
          </p:cNvPr>
          <p:cNvSpPr/>
          <p:nvPr/>
        </p:nvSpPr>
        <p:spPr>
          <a:xfrm>
            <a:off x="0" y="287061"/>
            <a:ext cx="6300132"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ROUTINE – WORKPLACE MONITORING</a:t>
            </a:r>
            <a:endParaRPr lang="en-GB" sz="2200" b="1" dirty="0">
              <a:solidFill>
                <a:schemeClr val="bg1"/>
              </a:solidFill>
            </a:endParaRPr>
          </a:p>
        </p:txBody>
      </p:sp>
      <p:sp>
        <p:nvSpPr>
          <p:cNvPr id="3" name="Rectangle 2">
            <a:extLst>
              <a:ext uri="{FF2B5EF4-FFF2-40B4-BE49-F238E27FC236}">
                <a16:creationId xmlns:a16="http://schemas.microsoft.com/office/drawing/2014/main" id="{E477289D-54C1-4F51-9B23-0039979A0D58}"/>
              </a:ext>
            </a:extLst>
          </p:cNvPr>
          <p:cNvSpPr/>
          <p:nvPr/>
        </p:nvSpPr>
        <p:spPr>
          <a:xfrm>
            <a:off x="5990752" y="5387654"/>
            <a:ext cx="989678" cy="565598"/>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a:t>HFM</a:t>
            </a:r>
          </a:p>
        </p:txBody>
      </p:sp>
      <p:sp>
        <p:nvSpPr>
          <p:cNvPr id="4" name="Rectangle 240">
            <a:extLst>
              <a:ext uri="{FF2B5EF4-FFF2-40B4-BE49-F238E27FC236}">
                <a16:creationId xmlns:a16="http://schemas.microsoft.com/office/drawing/2014/main" id="{C9ADAFCB-8BEF-4287-9AC5-B37B626C6022}"/>
              </a:ext>
            </a:extLst>
          </p:cNvPr>
          <p:cNvSpPr>
            <a:spLocks noChangeArrowheads="1"/>
          </p:cNvSpPr>
          <p:nvPr/>
        </p:nvSpPr>
        <p:spPr bwMode="auto">
          <a:xfrm rot="5400000">
            <a:off x="2538700" y="1556205"/>
            <a:ext cx="959785" cy="479929"/>
          </a:xfrm>
          <a:prstGeom prst="rect">
            <a:avLst/>
          </a:prstGeom>
          <a:solidFill>
            <a:srgbClr val="EAEAEA"/>
          </a:solidFill>
          <a:ln w="9525">
            <a:solidFill>
              <a:srgbClr val="000000"/>
            </a:solidFill>
            <a:miter lim="800000"/>
            <a:headEnd/>
            <a:tailEnd/>
          </a:ln>
        </p:spPr>
        <p:txBody>
          <a:bodyPr vert="vert270"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endParaRPr lang="en-US" altLang="en-US" sz="3600">
              <a:solidFill>
                <a:srgbClr val="000066"/>
              </a:solidFill>
              <a:ea typeface="Times New Roman" pitchFamily="18" charset="0"/>
              <a:cs typeface="Arial" charset="0"/>
            </a:endParaRPr>
          </a:p>
        </p:txBody>
      </p:sp>
      <p:sp>
        <p:nvSpPr>
          <p:cNvPr id="5" name="TextBox 4">
            <a:extLst>
              <a:ext uri="{FF2B5EF4-FFF2-40B4-BE49-F238E27FC236}">
                <a16:creationId xmlns:a16="http://schemas.microsoft.com/office/drawing/2014/main" id="{F36F1EFF-483A-4C1A-9EC7-7DD96E1BBF9C}"/>
              </a:ext>
            </a:extLst>
          </p:cNvPr>
          <p:cNvSpPr txBox="1"/>
          <p:nvPr/>
        </p:nvSpPr>
        <p:spPr>
          <a:xfrm>
            <a:off x="2844969" y="1336815"/>
            <a:ext cx="430887" cy="939247"/>
          </a:xfrm>
          <a:prstGeom prst="rect">
            <a:avLst/>
          </a:prstGeom>
          <a:noFill/>
        </p:spPr>
        <p:txBody>
          <a:bodyPr vert="vert270" wrap="square" rtlCol="0">
            <a:spAutoFit/>
          </a:bodyPr>
          <a:lstStyle/>
          <a:p>
            <a:pPr algn="ctr"/>
            <a:r>
              <a:rPr lang="en-GB" sz="1600">
                <a:solidFill>
                  <a:schemeClr val="tx2"/>
                </a:solidFill>
                <a:latin typeface="+mj-lt"/>
              </a:rPr>
              <a:t>Balance</a:t>
            </a:r>
          </a:p>
        </p:txBody>
      </p:sp>
      <p:sp>
        <p:nvSpPr>
          <p:cNvPr id="6" name="Oval 5">
            <a:extLst>
              <a:ext uri="{FF2B5EF4-FFF2-40B4-BE49-F238E27FC236}">
                <a16:creationId xmlns:a16="http://schemas.microsoft.com/office/drawing/2014/main" id="{3ABAF3D6-E476-4EE6-8764-0A05B6A8A30C}"/>
              </a:ext>
            </a:extLst>
          </p:cNvPr>
          <p:cNvSpPr/>
          <p:nvPr/>
        </p:nvSpPr>
        <p:spPr>
          <a:xfrm>
            <a:off x="2027876" y="4293096"/>
            <a:ext cx="510507" cy="513330"/>
          </a:xfrm>
          <a:prstGeom prst="ellipse">
            <a:avLst/>
          </a:prstGeom>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solidFill>
                <a:schemeClr val="tx2"/>
              </a:solidFill>
            </a:endParaRPr>
          </a:p>
        </p:txBody>
      </p:sp>
      <p:sp>
        <p:nvSpPr>
          <p:cNvPr id="7" name="TextBox 6">
            <a:extLst>
              <a:ext uri="{FF2B5EF4-FFF2-40B4-BE49-F238E27FC236}">
                <a16:creationId xmlns:a16="http://schemas.microsoft.com/office/drawing/2014/main" id="{86C9CCF0-FED9-4473-906C-4DE44C7E520F}"/>
              </a:ext>
            </a:extLst>
          </p:cNvPr>
          <p:cNvSpPr txBox="1"/>
          <p:nvPr/>
        </p:nvSpPr>
        <p:spPr>
          <a:xfrm>
            <a:off x="1964350" y="4365104"/>
            <a:ext cx="678669" cy="338554"/>
          </a:xfrm>
          <a:prstGeom prst="rect">
            <a:avLst/>
          </a:prstGeom>
          <a:noFill/>
        </p:spPr>
        <p:txBody>
          <a:bodyPr wrap="square" rtlCol="0">
            <a:spAutoFit/>
          </a:bodyPr>
          <a:lstStyle/>
          <a:p>
            <a:r>
              <a:rPr lang="en-GB" sz="1600">
                <a:solidFill>
                  <a:schemeClr val="tx2"/>
                </a:solidFill>
                <a:latin typeface="+mj-lt"/>
              </a:rPr>
              <a:t>CAM</a:t>
            </a:r>
          </a:p>
        </p:txBody>
      </p:sp>
      <p:sp>
        <p:nvSpPr>
          <p:cNvPr id="8" name="Rectangle 248">
            <a:extLst>
              <a:ext uri="{FF2B5EF4-FFF2-40B4-BE49-F238E27FC236}">
                <a16:creationId xmlns:a16="http://schemas.microsoft.com/office/drawing/2014/main" id="{04700335-CF99-456C-B290-BBAAE147BBDE}"/>
              </a:ext>
            </a:extLst>
          </p:cNvPr>
          <p:cNvSpPr>
            <a:spLocks noChangeArrowheads="1"/>
          </p:cNvSpPr>
          <p:nvPr/>
        </p:nvSpPr>
        <p:spPr bwMode="auto">
          <a:xfrm>
            <a:off x="2582834" y="4581128"/>
            <a:ext cx="671900" cy="959785"/>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z="1600">
              <a:solidFill>
                <a:srgbClr val="000066"/>
              </a:solidFill>
              <a:ea typeface="Times New Roman" pitchFamily="18" charset="0"/>
              <a:cs typeface="Arial" charset="0"/>
            </a:endParaRPr>
          </a:p>
        </p:txBody>
      </p:sp>
      <p:sp>
        <p:nvSpPr>
          <p:cNvPr id="9" name="Rectangle 243">
            <a:extLst>
              <a:ext uri="{FF2B5EF4-FFF2-40B4-BE49-F238E27FC236}">
                <a16:creationId xmlns:a16="http://schemas.microsoft.com/office/drawing/2014/main" id="{D17DF5C6-2D45-48D5-930B-745B36ABAE93}"/>
              </a:ext>
            </a:extLst>
          </p:cNvPr>
          <p:cNvSpPr>
            <a:spLocks noChangeArrowheads="1"/>
          </p:cNvSpPr>
          <p:nvPr/>
        </p:nvSpPr>
        <p:spPr bwMode="auto">
          <a:xfrm rot="5400000">
            <a:off x="3786565" y="2228055"/>
            <a:ext cx="2303485" cy="479929"/>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a:solidFill>
                <a:srgbClr val="000066"/>
              </a:solidFill>
              <a:ea typeface="Times New Roman" pitchFamily="18" charset="0"/>
              <a:cs typeface="Arial" charset="0"/>
            </a:endParaRPr>
          </a:p>
        </p:txBody>
      </p:sp>
      <p:sp>
        <p:nvSpPr>
          <p:cNvPr id="10" name="Slide Number Placeholder 5">
            <a:extLst>
              <a:ext uri="{FF2B5EF4-FFF2-40B4-BE49-F238E27FC236}">
                <a16:creationId xmlns:a16="http://schemas.microsoft.com/office/drawing/2014/main" id="{D305732F-978E-4B68-8253-A113C2058264}"/>
              </a:ext>
            </a:extLst>
          </p:cNvPr>
          <p:cNvSpPr>
            <a:spLocks noGrp="1"/>
          </p:cNvSpPr>
          <p:nvPr>
            <p:ph type="sldNum" sz="quarter" idx="12"/>
          </p:nvPr>
        </p:nvSpPr>
        <p:spPr>
          <a:xfrm>
            <a:off x="8472488" y="6369050"/>
            <a:ext cx="509587" cy="293688"/>
          </a:xfrm>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altLang="en-US" dirty="0">
                <a:solidFill>
                  <a:srgbClr val="000066"/>
                </a:solidFill>
              </a:rPr>
              <a:t>57</a:t>
            </a:r>
            <a:endParaRPr lang="en-GB" altLang="en-US" dirty="0">
              <a:solidFill>
                <a:srgbClr val="000066"/>
              </a:solidFill>
            </a:endParaRPr>
          </a:p>
        </p:txBody>
      </p:sp>
      <p:sp>
        <p:nvSpPr>
          <p:cNvPr id="11" name="AutoShape 262">
            <a:extLst>
              <a:ext uri="{FF2B5EF4-FFF2-40B4-BE49-F238E27FC236}">
                <a16:creationId xmlns:a16="http://schemas.microsoft.com/office/drawing/2014/main" id="{A9CB1217-BBFE-4CEF-8CE9-1B1DEA4FFAA7}"/>
              </a:ext>
            </a:extLst>
          </p:cNvPr>
          <p:cNvSpPr>
            <a:spLocks noChangeAspect="1" noChangeArrowheads="1" noTextEdit="1"/>
          </p:cNvSpPr>
          <p:nvPr/>
        </p:nvSpPr>
        <p:spPr bwMode="auto">
          <a:xfrm>
            <a:off x="282575" y="1124744"/>
            <a:ext cx="7870829" cy="5306849"/>
          </a:xfrm>
          <a:prstGeom prst="rect">
            <a:avLst/>
          </a:prstGeom>
          <a:noFill/>
          <a:extLst>
            <a:ext uri="{909E8E84-426E-40DD-AFC4-6F175D3DCCD1}">
              <a14:hiddenFill xmlns:a14="http://schemas.microsoft.com/office/drawing/2010/main">
                <a:solidFill>
                  <a:srgbClr val="FFFFFF"/>
                </a:solidFill>
              </a14:hiddenFill>
            </a:ext>
          </a:extLst>
        </p:spPr>
        <p:txBody>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12" name="Rectangle 261">
            <a:extLst>
              <a:ext uri="{FF2B5EF4-FFF2-40B4-BE49-F238E27FC236}">
                <a16:creationId xmlns:a16="http://schemas.microsoft.com/office/drawing/2014/main" id="{A3D9E2AA-A33E-410A-9DAD-6E77CD93138F}"/>
              </a:ext>
            </a:extLst>
          </p:cNvPr>
          <p:cNvSpPr>
            <a:spLocks noChangeArrowheads="1"/>
          </p:cNvSpPr>
          <p:nvPr/>
        </p:nvSpPr>
        <p:spPr bwMode="auto">
          <a:xfrm rot="5400000">
            <a:off x="5610293" y="2228055"/>
            <a:ext cx="2303485" cy="479929"/>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altLang="en-US" sz="700">
                <a:solidFill>
                  <a:srgbClr val="000066"/>
                </a:solidFill>
                <a:ea typeface="Times New Roman" pitchFamily="18" charset="0"/>
                <a:cs typeface="Arial" charset="0"/>
              </a:rPr>
              <a:t>Basin     </a:t>
            </a:r>
            <a:endParaRPr lang="en-US" altLang="en-US">
              <a:solidFill>
                <a:srgbClr val="000066"/>
              </a:solidFill>
              <a:ea typeface="Times New Roman" pitchFamily="18" charset="0"/>
              <a:cs typeface="Arial" charset="0"/>
            </a:endParaRPr>
          </a:p>
        </p:txBody>
      </p:sp>
      <p:sp>
        <p:nvSpPr>
          <p:cNvPr id="13" name="Rectangle 260">
            <a:extLst>
              <a:ext uri="{FF2B5EF4-FFF2-40B4-BE49-F238E27FC236}">
                <a16:creationId xmlns:a16="http://schemas.microsoft.com/office/drawing/2014/main" id="{63CFFFB7-9F5C-4F6C-BFBE-F0F4CCE187E1}"/>
              </a:ext>
            </a:extLst>
          </p:cNvPr>
          <p:cNvSpPr>
            <a:spLocks noChangeArrowheads="1"/>
          </p:cNvSpPr>
          <p:nvPr/>
        </p:nvSpPr>
        <p:spPr bwMode="auto">
          <a:xfrm rot="5400000">
            <a:off x="3114614" y="1556205"/>
            <a:ext cx="959785" cy="479929"/>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altLang="en-US" sz="700">
                <a:solidFill>
                  <a:srgbClr val="000066"/>
                </a:solidFill>
                <a:ea typeface="Times New Roman" pitchFamily="18" charset="0"/>
                <a:cs typeface="Arial" charset="0"/>
              </a:rPr>
              <a:t>Basin</a:t>
            </a:r>
            <a:endParaRPr lang="en-US" altLang="en-US">
              <a:solidFill>
                <a:srgbClr val="000066"/>
              </a:solidFill>
              <a:ea typeface="Times New Roman" pitchFamily="18" charset="0"/>
              <a:cs typeface="Arial" charset="0"/>
            </a:endParaRPr>
          </a:p>
        </p:txBody>
      </p:sp>
      <p:sp>
        <p:nvSpPr>
          <p:cNvPr id="14" name="Rectangle 259">
            <a:extLst>
              <a:ext uri="{FF2B5EF4-FFF2-40B4-BE49-F238E27FC236}">
                <a16:creationId xmlns:a16="http://schemas.microsoft.com/office/drawing/2014/main" id="{51EF2166-B528-48C3-93F2-65CE182A6129}"/>
              </a:ext>
            </a:extLst>
          </p:cNvPr>
          <p:cNvSpPr>
            <a:spLocks noChangeArrowheads="1"/>
          </p:cNvSpPr>
          <p:nvPr/>
        </p:nvSpPr>
        <p:spPr bwMode="auto">
          <a:xfrm rot="5400000">
            <a:off x="906957" y="1748162"/>
            <a:ext cx="1343700" cy="479929"/>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altLang="en-US" sz="700">
                <a:solidFill>
                  <a:srgbClr val="000066"/>
                </a:solidFill>
                <a:ea typeface="Times New Roman" pitchFamily="18" charset="0"/>
                <a:cs typeface="Arial" charset="0"/>
              </a:rPr>
              <a:t>Basin     </a:t>
            </a:r>
            <a:endParaRPr lang="en-US" altLang="en-US">
              <a:solidFill>
                <a:srgbClr val="000066"/>
              </a:solidFill>
              <a:ea typeface="Times New Roman" pitchFamily="18" charset="0"/>
              <a:cs typeface="Arial" charset="0"/>
            </a:endParaRPr>
          </a:p>
        </p:txBody>
      </p:sp>
      <p:sp>
        <p:nvSpPr>
          <p:cNvPr id="15" name="Freeform 258">
            <a:extLst>
              <a:ext uri="{FF2B5EF4-FFF2-40B4-BE49-F238E27FC236}">
                <a16:creationId xmlns:a16="http://schemas.microsoft.com/office/drawing/2014/main" id="{E89459EE-994D-467F-9EF0-32D04D172AEB}"/>
              </a:ext>
            </a:extLst>
          </p:cNvPr>
          <p:cNvSpPr>
            <a:spLocks/>
          </p:cNvSpPr>
          <p:nvPr/>
        </p:nvSpPr>
        <p:spPr bwMode="auto">
          <a:xfrm>
            <a:off x="5274682" y="5384323"/>
            <a:ext cx="1734538" cy="480742"/>
          </a:xfrm>
          <a:custGeom>
            <a:avLst/>
            <a:gdLst>
              <a:gd name="T0" fmla="*/ 0 w 1243"/>
              <a:gd name="T1" fmla="*/ 565 h 565"/>
              <a:gd name="T2" fmla="*/ 0 w 1243"/>
              <a:gd name="T3" fmla="*/ 339 h 565"/>
              <a:gd name="T4" fmla="*/ 339 w 1243"/>
              <a:gd name="T5" fmla="*/ 0 h 565"/>
              <a:gd name="T6" fmla="*/ 1243 w 1243"/>
              <a:gd name="T7" fmla="*/ 0 h 565"/>
            </a:gdLst>
            <a:ahLst/>
            <a:cxnLst>
              <a:cxn ang="0">
                <a:pos x="T0" y="T1"/>
              </a:cxn>
              <a:cxn ang="0">
                <a:pos x="T2" y="T3"/>
              </a:cxn>
              <a:cxn ang="0">
                <a:pos x="T4" y="T5"/>
              </a:cxn>
              <a:cxn ang="0">
                <a:pos x="T6" y="T7"/>
              </a:cxn>
            </a:cxnLst>
            <a:rect l="0" t="0" r="r" b="b"/>
            <a:pathLst>
              <a:path w="1243" h="565">
                <a:moveTo>
                  <a:pt x="0" y="565"/>
                </a:moveTo>
                <a:lnTo>
                  <a:pt x="0" y="339"/>
                </a:lnTo>
                <a:lnTo>
                  <a:pt x="339" y="0"/>
                </a:lnTo>
                <a:lnTo>
                  <a:pt x="1243" y="0"/>
                </a:lnTo>
              </a:path>
            </a:pathLst>
          </a:custGeom>
          <a:noFill/>
          <a:ln w="28575">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16" name="Rectangle 256">
            <a:extLst>
              <a:ext uri="{FF2B5EF4-FFF2-40B4-BE49-F238E27FC236}">
                <a16:creationId xmlns:a16="http://schemas.microsoft.com/office/drawing/2014/main" id="{56B5C10F-87E4-463C-AFB1-A8A07972369E}"/>
              </a:ext>
            </a:extLst>
          </p:cNvPr>
          <p:cNvSpPr>
            <a:spLocks noChangeArrowheads="1"/>
          </p:cNvSpPr>
          <p:nvPr/>
        </p:nvSpPr>
        <p:spPr bwMode="auto">
          <a:xfrm>
            <a:off x="2586232" y="3620186"/>
            <a:ext cx="671900" cy="959785"/>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z="6000">
              <a:solidFill>
                <a:srgbClr val="000066"/>
              </a:solidFill>
              <a:ea typeface="Times New Roman" pitchFamily="18" charset="0"/>
              <a:cs typeface="Arial" charset="0"/>
            </a:endParaRPr>
          </a:p>
        </p:txBody>
      </p:sp>
      <p:sp>
        <p:nvSpPr>
          <p:cNvPr id="17" name="AutoShape 253">
            <a:extLst>
              <a:ext uri="{FF2B5EF4-FFF2-40B4-BE49-F238E27FC236}">
                <a16:creationId xmlns:a16="http://schemas.microsoft.com/office/drawing/2014/main" id="{B2E30783-5109-49C6-BD91-EFF2B100E112}"/>
              </a:ext>
            </a:extLst>
          </p:cNvPr>
          <p:cNvSpPr>
            <a:spLocks noChangeArrowheads="1"/>
          </p:cNvSpPr>
          <p:nvPr/>
        </p:nvSpPr>
        <p:spPr bwMode="auto">
          <a:xfrm>
            <a:off x="1434403" y="2108570"/>
            <a:ext cx="288807" cy="489952"/>
          </a:xfrm>
          <a:prstGeom prst="roundRect">
            <a:avLst>
              <a:gd name="adj" fmla="val 16667"/>
            </a:avLst>
          </a:prstGeom>
          <a:solidFill>
            <a:srgbClr val="C0C0C0"/>
          </a:solidFill>
          <a:ln w="9525">
            <a:noFill/>
            <a:round/>
            <a:headEnd/>
            <a:tailEnd/>
          </a:ln>
        </p:spPr>
        <p:txBody>
          <a:bodyPr vert="vert270" anchor="ctr" anchorCtr="0"/>
          <a:lstStyle/>
          <a:p>
            <a:pPr algn="ctr">
              <a:defRPr/>
            </a:pPr>
            <a:r>
              <a:rPr lang="en-US" sz="1200">
                <a:solidFill>
                  <a:schemeClr val="tx2"/>
                </a:solidFill>
                <a:latin typeface="+mj-lt"/>
              </a:rPr>
              <a:t>basin</a:t>
            </a:r>
          </a:p>
        </p:txBody>
      </p:sp>
      <p:sp>
        <p:nvSpPr>
          <p:cNvPr id="18" name="Rectangle 252">
            <a:extLst>
              <a:ext uri="{FF2B5EF4-FFF2-40B4-BE49-F238E27FC236}">
                <a16:creationId xmlns:a16="http://schemas.microsoft.com/office/drawing/2014/main" id="{80A19A7B-738E-4111-B4D4-3ACA85D20B66}"/>
              </a:ext>
            </a:extLst>
          </p:cNvPr>
          <p:cNvSpPr>
            <a:spLocks noChangeArrowheads="1"/>
          </p:cNvSpPr>
          <p:nvPr/>
        </p:nvSpPr>
        <p:spPr bwMode="auto">
          <a:xfrm rot="16200000">
            <a:off x="2105469" y="1028730"/>
            <a:ext cx="383914" cy="959857"/>
          </a:xfrm>
          <a:prstGeom prst="rect">
            <a:avLst/>
          </a:prstGeom>
          <a:solidFill>
            <a:srgbClr val="EAEAEA"/>
          </a:solidFill>
          <a:ln w="9525">
            <a:solidFill>
              <a:srgbClr val="000000"/>
            </a:solidFill>
            <a:miter lim="800000"/>
            <a:headEnd/>
            <a:tailEnd/>
          </a:ln>
        </p:spPr>
        <p:txBody>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19" name="Freeform 251">
            <a:extLst>
              <a:ext uri="{FF2B5EF4-FFF2-40B4-BE49-F238E27FC236}">
                <a16:creationId xmlns:a16="http://schemas.microsoft.com/office/drawing/2014/main" id="{54128B76-D187-489C-8D04-A32B02BC56C8}"/>
              </a:ext>
            </a:extLst>
          </p:cNvPr>
          <p:cNvSpPr>
            <a:spLocks/>
          </p:cNvSpPr>
          <p:nvPr/>
        </p:nvSpPr>
        <p:spPr bwMode="auto">
          <a:xfrm>
            <a:off x="1242432" y="1221572"/>
            <a:ext cx="5854279" cy="4798078"/>
          </a:xfrm>
          <a:custGeom>
            <a:avLst/>
            <a:gdLst>
              <a:gd name="T0" fmla="*/ 5085 w 6893"/>
              <a:gd name="T1" fmla="*/ 5537 h 5650"/>
              <a:gd name="T2" fmla="*/ 2486 w 6893"/>
              <a:gd name="T3" fmla="*/ 5537 h 5650"/>
              <a:gd name="T4" fmla="*/ 2486 w 6893"/>
              <a:gd name="T5" fmla="*/ 2260 h 5650"/>
              <a:gd name="T6" fmla="*/ 2373 w 6893"/>
              <a:gd name="T7" fmla="*/ 2260 h 5650"/>
              <a:gd name="T8" fmla="*/ 2373 w 6893"/>
              <a:gd name="T9" fmla="*/ 5537 h 5650"/>
              <a:gd name="T10" fmla="*/ 113 w 6893"/>
              <a:gd name="T11" fmla="*/ 5537 h 5650"/>
              <a:gd name="T12" fmla="*/ 113 w 6893"/>
              <a:gd name="T13" fmla="*/ 113 h 5650"/>
              <a:gd name="T14" fmla="*/ 2373 w 6893"/>
              <a:gd name="T15" fmla="*/ 113 h 5650"/>
              <a:gd name="T16" fmla="*/ 2373 w 6893"/>
              <a:gd name="T17" fmla="*/ 1356 h 5650"/>
              <a:gd name="T18" fmla="*/ 2486 w 6893"/>
              <a:gd name="T19" fmla="*/ 1356 h 5650"/>
              <a:gd name="T20" fmla="*/ 2486 w 6893"/>
              <a:gd name="T21" fmla="*/ 113 h 5650"/>
              <a:gd name="T22" fmla="*/ 6780 w 6893"/>
              <a:gd name="T23" fmla="*/ 113 h 5650"/>
              <a:gd name="T24" fmla="*/ 6780 w 6893"/>
              <a:gd name="T25" fmla="*/ 5537 h 5650"/>
              <a:gd name="T26" fmla="*/ 5989 w 6893"/>
              <a:gd name="T27" fmla="*/ 5537 h 5650"/>
              <a:gd name="T28" fmla="*/ 5989 w 6893"/>
              <a:gd name="T29" fmla="*/ 5650 h 5650"/>
              <a:gd name="T30" fmla="*/ 6893 w 6893"/>
              <a:gd name="T31" fmla="*/ 5650 h 5650"/>
              <a:gd name="T32" fmla="*/ 6893 w 6893"/>
              <a:gd name="T33" fmla="*/ 0 h 5650"/>
              <a:gd name="T34" fmla="*/ 0 w 6893"/>
              <a:gd name="T35" fmla="*/ 0 h 5650"/>
              <a:gd name="T36" fmla="*/ 0 w 6893"/>
              <a:gd name="T37" fmla="*/ 5650 h 5650"/>
              <a:gd name="T38" fmla="*/ 5085 w 6893"/>
              <a:gd name="T39" fmla="*/ 5650 h 5650"/>
              <a:gd name="T40" fmla="*/ 5085 w 6893"/>
              <a:gd name="T41" fmla="*/ 5537 h 5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93" h="5650">
                <a:moveTo>
                  <a:pt x="5085" y="5537"/>
                </a:moveTo>
                <a:lnTo>
                  <a:pt x="2486" y="5537"/>
                </a:lnTo>
                <a:lnTo>
                  <a:pt x="2486" y="2260"/>
                </a:lnTo>
                <a:lnTo>
                  <a:pt x="2373" y="2260"/>
                </a:lnTo>
                <a:lnTo>
                  <a:pt x="2373" y="5537"/>
                </a:lnTo>
                <a:lnTo>
                  <a:pt x="113" y="5537"/>
                </a:lnTo>
                <a:lnTo>
                  <a:pt x="113" y="113"/>
                </a:lnTo>
                <a:lnTo>
                  <a:pt x="2373" y="113"/>
                </a:lnTo>
                <a:lnTo>
                  <a:pt x="2373" y="1356"/>
                </a:lnTo>
                <a:lnTo>
                  <a:pt x="2486" y="1356"/>
                </a:lnTo>
                <a:lnTo>
                  <a:pt x="2486" y="113"/>
                </a:lnTo>
                <a:lnTo>
                  <a:pt x="6780" y="113"/>
                </a:lnTo>
                <a:lnTo>
                  <a:pt x="6780" y="5537"/>
                </a:lnTo>
                <a:lnTo>
                  <a:pt x="5989" y="5537"/>
                </a:lnTo>
                <a:lnTo>
                  <a:pt x="5989" y="5650"/>
                </a:lnTo>
                <a:lnTo>
                  <a:pt x="6893" y="5650"/>
                </a:lnTo>
                <a:lnTo>
                  <a:pt x="6893" y="0"/>
                </a:lnTo>
                <a:lnTo>
                  <a:pt x="0" y="0"/>
                </a:lnTo>
                <a:lnTo>
                  <a:pt x="0" y="5650"/>
                </a:lnTo>
                <a:lnTo>
                  <a:pt x="5085" y="5650"/>
                </a:lnTo>
                <a:lnTo>
                  <a:pt x="5085" y="5537"/>
                </a:lnTo>
                <a:close/>
              </a:path>
            </a:pathLst>
          </a:custGeom>
          <a:solidFill>
            <a:srgbClr val="C0C0C0"/>
          </a:solidFill>
          <a:ln w="9525">
            <a:solidFill>
              <a:srgbClr val="000000"/>
            </a:solidFill>
            <a:round/>
            <a:headEnd/>
            <a:tailEnd/>
          </a:ln>
        </p:spPr>
        <p:txBody>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20" name="Line 250">
            <a:extLst>
              <a:ext uri="{FF2B5EF4-FFF2-40B4-BE49-F238E27FC236}">
                <a16:creationId xmlns:a16="http://schemas.microsoft.com/office/drawing/2014/main" id="{73DBB9D1-FE74-45F1-A237-97460D5AF7CF}"/>
              </a:ext>
            </a:extLst>
          </p:cNvPr>
          <p:cNvSpPr>
            <a:spLocks noChangeShapeType="1"/>
          </p:cNvSpPr>
          <p:nvPr/>
        </p:nvSpPr>
        <p:spPr bwMode="auto">
          <a:xfrm rot="1800000">
            <a:off x="5498082" y="6148754"/>
            <a:ext cx="769585" cy="1699"/>
          </a:xfrm>
          <a:prstGeom prst="line">
            <a:avLst/>
          </a:prstGeom>
          <a:noFill/>
          <a:ln w="28575">
            <a:solidFill>
              <a:srgbClr val="808080"/>
            </a:solidFill>
            <a:round/>
            <a:headEnd/>
            <a:tailEnd/>
          </a:ln>
          <a:extLst>
            <a:ext uri="{909E8E84-426E-40DD-AFC4-6F175D3DCCD1}">
              <a14:hiddenFill xmlns:a14="http://schemas.microsoft.com/office/drawing/2010/main">
                <a:noFill/>
              </a14:hiddenFill>
            </a:ext>
          </a:extLst>
        </p:spPr>
        <p:txBody>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21" name="Line 249">
            <a:extLst>
              <a:ext uri="{FF2B5EF4-FFF2-40B4-BE49-F238E27FC236}">
                <a16:creationId xmlns:a16="http://schemas.microsoft.com/office/drawing/2014/main" id="{8CDA0CF9-48C3-4544-B230-3EA49B5A91A2}"/>
              </a:ext>
            </a:extLst>
          </p:cNvPr>
          <p:cNvSpPr>
            <a:spLocks noChangeShapeType="1"/>
          </p:cNvSpPr>
          <p:nvPr/>
        </p:nvSpPr>
        <p:spPr bwMode="auto">
          <a:xfrm rot="18000000">
            <a:off x="3109512" y="2803943"/>
            <a:ext cx="808598" cy="33128"/>
          </a:xfrm>
          <a:prstGeom prst="line">
            <a:avLst/>
          </a:prstGeom>
          <a:noFill/>
          <a:ln w="28575">
            <a:solidFill>
              <a:srgbClr val="808080"/>
            </a:solidFill>
            <a:round/>
            <a:headEnd/>
            <a:tailEnd/>
          </a:ln>
          <a:extLst>
            <a:ext uri="{909E8E84-426E-40DD-AFC4-6F175D3DCCD1}">
              <a14:hiddenFill xmlns:a14="http://schemas.microsoft.com/office/drawing/2010/main">
                <a:noFill/>
              </a14:hiddenFill>
            </a:ext>
          </a:extLst>
        </p:spPr>
        <p:txBody>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22" name="Rectangle 247">
            <a:extLst>
              <a:ext uri="{FF2B5EF4-FFF2-40B4-BE49-F238E27FC236}">
                <a16:creationId xmlns:a16="http://schemas.microsoft.com/office/drawing/2014/main" id="{2E01BF5C-D43C-4CF4-979A-A5C70141CFF1}"/>
              </a:ext>
            </a:extLst>
          </p:cNvPr>
          <p:cNvSpPr>
            <a:spLocks noChangeArrowheads="1"/>
          </p:cNvSpPr>
          <p:nvPr/>
        </p:nvSpPr>
        <p:spPr bwMode="auto">
          <a:xfrm>
            <a:off x="3354118" y="3620186"/>
            <a:ext cx="671900" cy="959785"/>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a:solidFill>
                <a:srgbClr val="000066"/>
              </a:solidFill>
              <a:ea typeface="Times New Roman" pitchFamily="18" charset="0"/>
              <a:cs typeface="Arial" charset="0"/>
            </a:endParaRPr>
          </a:p>
        </p:txBody>
      </p:sp>
      <p:sp>
        <p:nvSpPr>
          <p:cNvPr id="23" name="Rectangle 246">
            <a:extLst>
              <a:ext uri="{FF2B5EF4-FFF2-40B4-BE49-F238E27FC236}">
                <a16:creationId xmlns:a16="http://schemas.microsoft.com/office/drawing/2014/main" id="{7BC14E85-4FDF-4184-83EE-18FCC6E4BD66}"/>
              </a:ext>
            </a:extLst>
          </p:cNvPr>
          <p:cNvSpPr>
            <a:spLocks noChangeArrowheads="1"/>
          </p:cNvSpPr>
          <p:nvPr/>
        </p:nvSpPr>
        <p:spPr bwMode="auto">
          <a:xfrm>
            <a:off x="3354118" y="4579972"/>
            <a:ext cx="671900" cy="959785"/>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a:solidFill>
                <a:srgbClr val="000066"/>
              </a:solidFill>
              <a:ea typeface="Times New Roman" pitchFamily="18" charset="0"/>
              <a:cs typeface="Arial" charset="0"/>
            </a:endParaRPr>
          </a:p>
        </p:txBody>
      </p:sp>
      <p:sp>
        <p:nvSpPr>
          <p:cNvPr id="24" name="Rectangle 245">
            <a:extLst>
              <a:ext uri="{FF2B5EF4-FFF2-40B4-BE49-F238E27FC236}">
                <a16:creationId xmlns:a16="http://schemas.microsoft.com/office/drawing/2014/main" id="{2A33ABE2-DE63-4EF4-AD02-A7752C183F3E}"/>
              </a:ext>
            </a:extLst>
          </p:cNvPr>
          <p:cNvSpPr>
            <a:spLocks noChangeArrowheads="1"/>
          </p:cNvSpPr>
          <p:nvPr/>
        </p:nvSpPr>
        <p:spPr bwMode="auto">
          <a:xfrm>
            <a:off x="3354118" y="5539757"/>
            <a:ext cx="1919714" cy="383914"/>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a:solidFill>
                <a:srgbClr val="000066"/>
              </a:solidFill>
              <a:ea typeface="Times New Roman" pitchFamily="18" charset="0"/>
              <a:cs typeface="Arial" charset="0"/>
            </a:endParaRPr>
          </a:p>
        </p:txBody>
      </p:sp>
      <p:sp>
        <p:nvSpPr>
          <p:cNvPr id="25" name="Rectangle 244">
            <a:extLst>
              <a:ext uri="{FF2B5EF4-FFF2-40B4-BE49-F238E27FC236}">
                <a16:creationId xmlns:a16="http://schemas.microsoft.com/office/drawing/2014/main" id="{87E864E5-6B67-4D9B-9D48-0579920C4F5C}"/>
              </a:ext>
            </a:extLst>
          </p:cNvPr>
          <p:cNvSpPr>
            <a:spLocks noChangeArrowheads="1"/>
          </p:cNvSpPr>
          <p:nvPr/>
        </p:nvSpPr>
        <p:spPr bwMode="auto">
          <a:xfrm rot="5400000">
            <a:off x="4266493" y="2228055"/>
            <a:ext cx="2303485" cy="479929"/>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a:solidFill>
                <a:srgbClr val="000066"/>
              </a:solidFill>
              <a:ea typeface="Times New Roman" pitchFamily="18" charset="0"/>
              <a:cs typeface="Arial" charset="0"/>
            </a:endParaRPr>
          </a:p>
        </p:txBody>
      </p:sp>
      <p:sp>
        <p:nvSpPr>
          <p:cNvPr id="26" name="Rectangle 242">
            <a:extLst>
              <a:ext uri="{FF2B5EF4-FFF2-40B4-BE49-F238E27FC236}">
                <a16:creationId xmlns:a16="http://schemas.microsoft.com/office/drawing/2014/main" id="{11318087-B59F-4831-91F0-D0D0AECE4E47}"/>
              </a:ext>
            </a:extLst>
          </p:cNvPr>
          <p:cNvSpPr>
            <a:spLocks noChangeArrowheads="1"/>
          </p:cNvSpPr>
          <p:nvPr/>
        </p:nvSpPr>
        <p:spPr bwMode="auto">
          <a:xfrm rot="5400000">
            <a:off x="139129" y="3859690"/>
            <a:ext cx="2879356" cy="479929"/>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a:solidFill>
                <a:srgbClr val="000066"/>
              </a:solidFill>
              <a:ea typeface="Times New Roman" pitchFamily="18" charset="0"/>
              <a:cs typeface="Arial" charset="0"/>
            </a:endParaRPr>
          </a:p>
        </p:txBody>
      </p:sp>
      <p:sp>
        <p:nvSpPr>
          <p:cNvPr id="27" name="Rectangle 241">
            <a:extLst>
              <a:ext uri="{FF2B5EF4-FFF2-40B4-BE49-F238E27FC236}">
                <a16:creationId xmlns:a16="http://schemas.microsoft.com/office/drawing/2014/main" id="{DBD0E02E-F5E0-45BD-9DC8-DEBA5D1FACA0}"/>
              </a:ext>
            </a:extLst>
          </p:cNvPr>
          <p:cNvSpPr>
            <a:spLocks noChangeArrowheads="1"/>
          </p:cNvSpPr>
          <p:nvPr/>
        </p:nvSpPr>
        <p:spPr bwMode="auto">
          <a:xfrm>
            <a:off x="1338418" y="5539757"/>
            <a:ext cx="1919714" cy="383914"/>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a:solidFill>
                <a:srgbClr val="000066"/>
              </a:solidFill>
              <a:ea typeface="Times New Roman" pitchFamily="18" charset="0"/>
              <a:cs typeface="Arial" charset="0"/>
            </a:endParaRPr>
          </a:p>
        </p:txBody>
      </p:sp>
      <p:sp>
        <p:nvSpPr>
          <p:cNvPr id="28" name="Text Box 239">
            <a:extLst>
              <a:ext uri="{FF2B5EF4-FFF2-40B4-BE49-F238E27FC236}">
                <a16:creationId xmlns:a16="http://schemas.microsoft.com/office/drawing/2014/main" id="{5C83002A-5696-44CC-9DD2-01C92C9BF7B7}"/>
              </a:ext>
            </a:extLst>
          </p:cNvPr>
          <p:cNvSpPr txBox="1">
            <a:spLocks noChangeArrowheads="1"/>
          </p:cNvSpPr>
          <p:nvPr/>
        </p:nvSpPr>
        <p:spPr bwMode="auto">
          <a:xfrm>
            <a:off x="5990752" y="3723809"/>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rPr>
              <a:t>1</a:t>
            </a:r>
            <a:endParaRPr lang="en-GB" altLang="en-US" sz="1800" dirty="0">
              <a:solidFill>
                <a:srgbClr val="000066"/>
              </a:solidFill>
              <a:ea typeface="Times New Roman" pitchFamily="18" charset="0"/>
              <a:cs typeface="Arial" charset="0"/>
              <a:sym typeface="Wingdings" pitchFamily="2" charset="2"/>
            </a:endParaRPr>
          </a:p>
        </p:txBody>
      </p:sp>
      <p:sp>
        <p:nvSpPr>
          <p:cNvPr id="29" name="Text Box 238">
            <a:extLst>
              <a:ext uri="{FF2B5EF4-FFF2-40B4-BE49-F238E27FC236}">
                <a16:creationId xmlns:a16="http://schemas.microsoft.com/office/drawing/2014/main" id="{01BDBF8C-C3C8-4EDC-8A63-7F5B41EE3EBE}"/>
              </a:ext>
            </a:extLst>
          </p:cNvPr>
          <p:cNvSpPr txBox="1">
            <a:spLocks noChangeArrowheads="1"/>
          </p:cNvSpPr>
          <p:nvPr/>
        </p:nvSpPr>
        <p:spPr bwMode="auto">
          <a:xfrm>
            <a:off x="5849747" y="2180508"/>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rPr>
              <a:t>2</a:t>
            </a:r>
            <a:endParaRPr lang="en-GB" altLang="en-US" sz="1800" dirty="0">
              <a:solidFill>
                <a:srgbClr val="000066"/>
              </a:solidFill>
              <a:ea typeface="Times New Roman" pitchFamily="18" charset="0"/>
              <a:cs typeface="Arial" charset="0"/>
              <a:sym typeface="Wingdings" pitchFamily="2" charset="2"/>
            </a:endParaRPr>
          </a:p>
        </p:txBody>
      </p:sp>
      <p:sp>
        <p:nvSpPr>
          <p:cNvPr id="30" name="Text Box 237">
            <a:extLst>
              <a:ext uri="{FF2B5EF4-FFF2-40B4-BE49-F238E27FC236}">
                <a16:creationId xmlns:a16="http://schemas.microsoft.com/office/drawing/2014/main" id="{873F04AC-D2D2-494C-A323-8D4799212407}"/>
              </a:ext>
            </a:extLst>
          </p:cNvPr>
          <p:cNvSpPr txBox="1">
            <a:spLocks noChangeArrowheads="1"/>
          </p:cNvSpPr>
          <p:nvPr/>
        </p:nvSpPr>
        <p:spPr bwMode="auto">
          <a:xfrm>
            <a:off x="4985875" y="4292036"/>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rPr>
              <a:t>3</a:t>
            </a:r>
            <a:endParaRPr lang="en-GB" altLang="en-US" sz="1800" dirty="0">
              <a:solidFill>
                <a:srgbClr val="000066"/>
              </a:solidFill>
              <a:ea typeface="Times New Roman" pitchFamily="18" charset="0"/>
              <a:cs typeface="Arial" charset="0"/>
              <a:sym typeface="Wingdings" pitchFamily="2" charset="2"/>
            </a:endParaRPr>
          </a:p>
        </p:txBody>
      </p:sp>
      <p:sp>
        <p:nvSpPr>
          <p:cNvPr id="31" name="Text Box 236">
            <a:extLst>
              <a:ext uri="{FF2B5EF4-FFF2-40B4-BE49-F238E27FC236}">
                <a16:creationId xmlns:a16="http://schemas.microsoft.com/office/drawing/2014/main" id="{2F4AFCBD-79DE-42F8-8881-3372F6A643D7}"/>
              </a:ext>
            </a:extLst>
          </p:cNvPr>
          <p:cNvSpPr txBox="1">
            <a:spLocks noChangeArrowheads="1"/>
          </p:cNvSpPr>
          <p:nvPr/>
        </p:nvSpPr>
        <p:spPr bwMode="auto">
          <a:xfrm>
            <a:off x="4122004" y="2180508"/>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rPr>
              <a:t>4</a:t>
            </a:r>
            <a:endParaRPr lang="en-GB" altLang="en-US" sz="1800" dirty="0">
              <a:solidFill>
                <a:srgbClr val="000066"/>
              </a:solidFill>
              <a:ea typeface="Times New Roman" pitchFamily="18" charset="0"/>
              <a:cs typeface="Arial" charset="0"/>
              <a:sym typeface="Wingdings" pitchFamily="2" charset="2"/>
            </a:endParaRPr>
          </a:p>
        </p:txBody>
      </p:sp>
      <p:sp>
        <p:nvSpPr>
          <p:cNvPr id="32" name="Text Box 235">
            <a:extLst>
              <a:ext uri="{FF2B5EF4-FFF2-40B4-BE49-F238E27FC236}">
                <a16:creationId xmlns:a16="http://schemas.microsoft.com/office/drawing/2014/main" id="{FA1652A0-5750-49D1-9A4F-DD399E0875AE}"/>
              </a:ext>
            </a:extLst>
          </p:cNvPr>
          <p:cNvSpPr txBox="1">
            <a:spLocks noChangeArrowheads="1"/>
          </p:cNvSpPr>
          <p:nvPr/>
        </p:nvSpPr>
        <p:spPr bwMode="auto">
          <a:xfrm>
            <a:off x="4122001" y="4964735"/>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rPr>
              <a:t>5</a:t>
            </a:r>
            <a:endParaRPr lang="en-GB" altLang="en-US" sz="1800" dirty="0">
              <a:solidFill>
                <a:srgbClr val="000066"/>
              </a:solidFill>
              <a:ea typeface="Times New Roman" pitchFamily="18" charset="0"/>
              <a:cs typeface="Arial" charset="0"/>
              <a:sym typeface="Wingdings" pitchFamily="2" charset="2"/>
            </a:endParaRPr>
          </a:p>
        </p:txBody>
      </p:sp>
      <p:sp>
        <p:nvSpPr>
          <p:cNvPr id="33" name="Text Box 234">
            <a:extLst>
              <a:ext uri="{FF2B5EF4-FFF2-40B4-BE49-F238E27FC236}">
                <a16:creationId xmlns:a16="http://schemas.microsoft.com/office/drawing/2014/main" id="{BC052520-0A2F-4465-90D9-FB4ABE89E436}"/>
              </a:ext>
            </a:extLst>
          </p:cNvPr>
          <p:cNvSpPr txBox="1">
            <a:spLocks noChangeArrowheads="1"/>
          </p:cNvSpPr>
          <p:nvPr/>
        </p:nvSpPr>
        <p:spPr bwMode="auto">
          <a:xfrm>
            <a:off x="4043193" y="3894532"/>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sym typeface="Wingdings" pitchFamily="2" charset="2"/>
              </a:rPr>
              <a:t>  </a:t>
            </a:r>
            <a:r>
              <a:rPr lang="en-GB" altLang="en-US" sz="1800" dirty="0">
                <a:solidFill>
                  <a:srgbClr val="000066"/>
                </a:solidFill>
                <a:ea typeface="Times New Roman" pitchFamily="18" charset="0"/>
                <a:cs typeface="Arial" charset="0"/>
              </a:rPr>
              <a:t>6</a:t>
            </a:r>
            <a:endParaRPr lang="en-GB" altLang="en-US" sz="1800" dirty="0">
              <a:solidFill>
                <a:srgbClr val="000066"/>
              </a:solidFill>
              <a:ea typeface="Times New Roman" pitchFamily="18" charset="0"/>
              <a:cs typeface="Arial" charset="0"/>
              <a:sym typeface="Wingdings" pitchFamily="2" charset="2"/>
            </a:endParaRPr>
          </a:p>
        </p:txBody>
      </p:sp>
      <p:sp>
        <p:nvSpPr>
          <p:cNvPr id="34" name="Text Box 233">
            <a:extLst>
              <a:ext uri="{FF2B5EF4-FFF2-40B4-BE49-F238E27FC236}">
                <a16:creationId xmlns:a16="http://schemas.microsoft.com/office/drawing/2014/main" id="{7503E501-8019-4F3F-A575-1CE8BA599B71}"/>
              </a:ext>
            </a:extLst>
          </p:cNvPr>
          <p:cNvSpPr txBox="1">
            <a:spLocks noChangeArrowheads="1"/>
          </p:cNvSpPr>
          <p:nvPr/>
        </p:nvSpPr>
        <p:spPr bwMode="auto">
          <a:xfrm>
            <a:off x="1835904" y="3894532"/>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rPr>
              <a:t>7</a:t>
            </a:r>
            <a:endParaRPr lang="en-GB" altLang="en-US" sz="1800" dirty="0">
              <a:solidFill>
                <a:srgbClr val="000066"/>
              </a:solidFill>
              <a:ea typeface="Times New Roman" pitchFamily="18" charset="0"/>
              <a:cs typeface="Arial" charset="0"/>
              <a:sym typeface="Wingdings" pitchFamily="2" charset="2"/>
            </a:endParaRPr>
          </a:p>
        </p:txBody>
      </p:sp>
      <p:sp>
        <p:nvSpPr>
          <p:cNvPr id="35" name="Text Box 232">
            <a:extLst>
              <a:ext uri="{FF2B5EF4-FFF2-40B4-BE49-F238E27FC236}">
                <a16:creationId xmlns:a16="http://schemas.microsoft.com/office/drawing/2014/main" id="{B05EA6B0-808B-401B-8816-A144B056FB0E}"/>
              </a:ext>
            </a:extLst>
          </p:cNvPr>
          <p:cNvSpPr txBox="1">
            <a:spLocks noChangeArrowheads="1"/>
          </p:cNvSpPr>
          <p:nvPr/>
        </p:nvSpPr>
        <p:spPr bwMode="auto">
          <a:xfrm>
            <a:off x="2010318" y="5445224"/>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600" dirty="0">
                <a:solidFill>
                  <a:srgbClr val="000066"/>
                </a:solidFill>
                <a:ea typeface="Times New Roman" pitchFamily="18" charset="0"/>
                <a:cs typeface="Arial" charset="0"/>
              </a:rPr>
              <a:t>8</a:t>
            </a:r>
            <a:endParaRPr lang="en-GB" altLang="en-US" sz="1600" dirty="0">
              <a:solidFill>
                <a:srgbClr val="000066"/>
              </a:solidFill>
              <a:ea typeface="Times New Roman" pitchFamily="18" charset="0"/>
              <a:cs typeface="Arial" charset="0"/>
              <a:sym typeface="Wingdings" pitchFamily="2" charset="2"/>
            </a:endParaRPr>
          </a:p>
        </p:txBody>
      </p:sp>
      <p:sp>
        <p:nvSpPr>
          <p:cNvPr id="36" name="Text Box 231">
            <a:extLst>
              <a:ext uri="{FF2B5EF4-FFF2-40B4-BE49-F238E27FC236}">
                <a16:creationId xmlns:a16="http://schemas.microsoft.com/office/drawing/2014/main" id="{707C81F3-9F05-49AF-94FA-B8A6839CEDD7}"/>
              </a:ext>
            </a:extLst>
          </p:cNvPr>
          <p:cNvSpPr txBox="1">
            <a:spLocks noChangeArrowheads="1"/>
          </p:cNvSpPr>
          <p:nvPr/>
        </p:nvSpPr>
        <p:spPr bwMode="auto">
          <a:xfrm>
            <a:off x="2339752" y="5047124"/>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rPr>
              <a:t>9</a:t>
            </a:r>
            <a:endParaRPr lang="en-GB" altLang="en-US" sz="1800" dirty="0">
              <a:solidFill>
                <a:srgbClr val="000066"/>
              </a:solidFill>
              <a:ea typeface="Times New Roman" pitchFamily="18" charset="0"/>
              <a:cs typeface="Arial" charset="0"/>
              <a:sym typeface="Wingdings" pitchFamily="2" charset="2"/>
            </a:endParaRPr>
          </a:p>
        </p:txBody>
      </p:sp>
      <p:sp>
        <p:nvSpPr>
          <p:cNvPr id="37" name="Text Box 230">
            <a:extLst>
              <a:ext uri="{FF2B5EF4-FFF2-40B4-BE49-F238E27FC236}">
                <a16:creationId xmlns:a16="http://schemas.microsoft.com/office/drawing/2014/main" id="{1C8ACD87-EA85-465B-9B6C-F3B080CE6840}"/>
              </a:ext>
            </a:extLst>
          </p:cNvPr>
          <p:cNvSpPr txBox="1">
            <a:spLocks noChangeArrowheads="1"/>
          </p:cNvSpPr>
          <p:nvPr/>
        </p:nvSpPr>
        <p:spPr bwMode="auto">
          <a:xfrm>
            <a:off x="2163090" y="3894532"/>
            <a:ext cx="479929"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rPr>
              <a:t>10</a:t>
            </a:r>
            <a:endParaRPr lang="en-GB" altLang="en-US" sz="1800" dirty="0">
              <a:solidFill>
                <a:srgbClr val="000066"/>
              </a:solidFill>
              <a:ea typeface="Times New Roman" pitchFamily="18" charset="0"/>
              <a:cs typeface="Arial" charset="0"/>
              <a:sym typeface="Wingdings" pitchFamily="2" charset="2"/>
            </a:endParaRPr>
          </a:p>
        </p:txBody>
      </p:sp>
      <p:sp>
        <p:nvSpPr>
          <p:cNvPr id="38" name="TextBox 37">
            <a:extLst>
              <a:ext uri="{FF2B5EF4-FFF2-40B4-BE49-F238E27FC236}">
                <a16:creationId xmlns:a16="http://schemas.microsoft.com/office/drawing/2014/main" id="{42F67F23-EB3A-4369-B837-BCB06A7A208C}"/>
              </a:ext>
            </a:extLst>
          </p:cNvPr>
          <p:cNvSpPr txBox="1"/>
          <p:nvPr/>
        </p:nvSpPr>
        <p:spPr>
          <a:xfrm>
            <a:off x="1331640" y="2659551"/>
            <a:ext cx="430887" cy="2879781"/>
          </a:xfrm>
          <a:prstGeom prst="rect">
            <a:avLst/>
          </a:prstGeom>
          <a:noFill/>
        </p:spPr>
        <p:txBody>
          <a:bodyPr vert="vert270" wrap="square" rtlCol="0">
            <a:spAutoFit/>
          </a:bodyPr>
          <a:lstStyle/>
          <a:p>
            <a:pPr algn="ctr"/>
            <a:r>
              <a:rPr lang="en-GB" sz="1600">
                <a:solidFill>
                  <a:schemeClr val="tx2"/>
                </a:solidFill>
                <a:latin typeface="+mj-lt"/>
              </a:rPr>
              <a:t>Workbench</a:t>
            </a:r>
          </a:p>
        </p:txBody>
      </p:sp>
      <p:sp>
        <p:nvSpPr>
          <p:cNvPr id="39" name="TextBox 38">
            <a:extLst>
              <a:ext uri="{FF2B5EF4-FFF2-40B4-BE49-F238E27FC236}">
                <a16:creationId xmlns:a16="http://schemas.microsoft.com/office/drawing/2014/main" id="{4F12FC96-C522-49C7-B918-5AED1EBF1351}"/>
              </a:ext>
            </a:extLst>
          </p:cNvPr>
          <p:cNvSpPr txBox="1"/>
          <p:nvPr/>
        </p:nvSpPr>
        <p:spPr>
          <a:xfrm>
            <a:off x="4747185" y="1316275"/>
            <a:ext cx="461665" cy="2303488"/>
          </a:xfrm>
          <a:prstGeom prst="rect">
            <a:avLst/>
          </a:prstGeom>
          <a:noFill/>
        </p:spPr>
        <p:txBody>
          <a:bodyPr vert="vert270" wrap="square" rtlCol="0">
            <a:spAutoFit/>
          </a:bodyPr>
          <a:lstStyle/>
          <a:p>
            <a:pPr algn="ctr"/>
            <a:r>
              <a:rPr lang="en-GB" sz="1800">
                <a:solidFill>
                  <a:schemeClr val="tx2"/>
                </a:solidFill>
                <a:latin typeface="+mj-lt"/>
              </a:rPr>
              <a:t>Workbench</a:t>
            </a:r>
          </a:p>
        </p:txBody>
      </p:sp>
      <p:sp>
        <p:nvSpPr>
          <p:cNvPr id="40" name="TextBox 39">
            <a:extLst>
              <a:ext uri="{FF2B5EF4-FFF2-40B4-BE49-F238E27FC236}">
                <a16:creationId xmlns:a16="http://schemas.microsoft.com/office/drawing/2014/main" id="{C547DB6A-4278-4273-B3E0-85CEEFB75F49}"/>
              </a:ext>
            </a:extLst>
          </p:cNvPr>
          <p:cNvSpPr txBox="1"/>
          <p:nvPr/>
        </p:nvSpPr>
        <p:spPr>
          <a:xfrm>
            <a:off x="5209896" y="1316275"/>
            <a:ext cx="461665" cy="2303487"/>
          </a:xfrm>
          <a:prstGeom prst="rect">
            <a:avLst/>
          </a:prstGeom>
          <a:noFill/>
        </p:spPr>
        <p:txBody>
          <a:bodyPr vert="vert270" wrap="square" rtlCol="0">
            <a:spAutoFit/>
          </a:bodyPr>
          <a:lstStyle/>
          <a:p>
            <a:pPr algn="ctr"/>
            <a:r>
              <a:rPr lang="en-GB" sz="1800">
                <a:solidFill>
                  <a:schemeClr val="tx2"/>
                </a:solidFill>
                <a:latin typeface="+mj-lt"/>
              </a:rPr>
              <a:t>Workbench</a:t>
            </a:r>
          </a:p>
        </p:txBody>
      </p:sp>
      <p:sp>
        <p:nvSpPr>
          <p:cNvPr id="41" name="AutoShape 253">
            <a:extLst>
              <a:ext uri="{FF2B5EF4-FFF2-40B4-BE49-F238E27FC236}">
                <a16:creationId xmlns:a16="http://schemas.microsoft.com/office/drawing/2014/main" id="{6619B132-460E-430E-864C-04B185CF3D44}"/>
              </a:ext>
            </a:extLst>
          </p:cNvPr>
          <p:cNvSpPr>
            <a:spLocks noChangeArrowheads="1"/>
          </p:cNvSpPr>
          <p:nvPr/>
        </p:nvSpPr>
        <p:spPr bwMode="auto">
          <a:xfrm>
            <a:off x="3433965" y="1710533"/>
            <a:ext cx="305796" cy="521843"/>
          </a:xfrm>
          <a:prstGeom prst="roundRect">
            <a:avLst>
              <a:gd name="adj" fmla="val 16667"/>
            </a:avLst>
          </a:prstGeom>
          <a:solidFill>
            <a:srgbClr val="C0C0C0"/>
          </a:solidFill>
          <a:ln w="9525">
            <a:noFill/>
            <a:round/>
            <a:headEnd/>
            <a:tailEnd/>
          </a:ln>
        </p:spPr>
        <p:txBody>
          <a:bodyPr vert="vert270" anchor="ctr" anchorCtr="0"/>
          <a:lstStyle/>
          <a:p>
            <a:pPr algn="ctr">
              <a:defRPr/>
            </a:pPr>
            <a:r>
              <a:rPr lang="en-US" sz="1200">
                <a:solidFill>
                  <a:schemeClr val="tx2"/>
                </a:solidFill>
                <a:latin typeface="+mj-lt"/>
              </a:rPr>
              <a:t>basin</a:t>
            </a:r>
          </a:p>
        </p:txBody>
      </p:sp>
      <p:sp>
        <p:nvSpPr>
          <p:cNvPr id="42" name="TextBox 41">
            <a:extLst>
              <a:ext uri="{FF2B5EF4-FFF2-40B4-BE49-F238E27FC236}">
                <a16:creationId xmlns:a16="http://schemas.microsoft.com/office/drawing/2014/main" id="{7BC8D858-97F1-4C1C-9895-AD8FEEA4028D}"/>
              </a:ext>
            </a:extLst>
          </p:cNvPr>
          <p:cNvSpPr txBox="1"/>
          <p:nvPr/>
        </p:nvSpPr>
        <p:spPr>
          <a:xfrm rot="5400000">
            <a:off x="2619872" y="3539052"/>
            <a:ext cx="677108" cy="1033070"/>
          </a:xfrm>
          <a:prstGeom prst="rect">
            <a:avLst/>
          </a:prstGeom>
          <a:noFill/>
        </p:spPr>
        <p:txBody>
          <a:bodyPr vert="vert270" wrap="square" rtlCol="0">
            <a:spAutoFit/>
          </a:bodyPr>
          <a:lstStyle/>
          <a:p>
            <a:pPr algn="ctr"/>
            <a:r>
              <a:rPr lang="en-GB" sz="1600">
                <a:solidFill>
                  <a:schemeClr val="tx2"/>
                </a:solidFill>
                <a:latin typeface="+mj-lt"/>
              </a:rPr>
              <a:t>Fume hood</a:t>
            </a:r>
          </a:p>
        </p:txBody>
      </p:sp>
      <p:sp>
        <p:nvSpPr>
          <p:cNvPr id="43" name="TextBox 42">
            <a:extLst>
              <a:ext uri="{FF2B5EF4-FFF2-40B4-BE49-F238E27FC236}">
                <a16:creationId xmlns:a16="http://schemas.microsoft.com/office/drawing/2014/main" id="{AD15607B-18BD-42DE-98BC-DBA115AF3B29}"/>
              </a:ext>
            </a:extLst>
          </p:cNvPr>
          <p:cNvSpPr txBox="1"/>
          <p:nvPr/>
        </p:nvSpPr>
        <p:spPr>
          <a:xfrm rot="5400000">
            <a:off x="2592647" y="4497806"/>
            <a:ext cx="677108" cy="1033070"/>
          </a:xfrm>
          <a:prstGeom prst="rect">
            <a:avLst/>
          </a:prstGeom>
          <a:noFill/>
        </p:spPr>
        <p:txBody>
          <a:bodyPr vert="vert270" wrap="square" rtlCol="0">
            <a:spAutoFit/>
          </a:bodyPr>
          <a:lstStyle/>
          <a:p>
            <a:pPr algn="ctr"/>
            <a:r>
              <a:rPr lang="en-GB" sz="1600">
                <a:solidFill>
                  <a:schemeClr val="tx2"/>
                </a:solidFill>
                <a:latin typeface="+mj-lt"/>
              </a:rPr>
              <a:t>Fume hood</a:t>
            </a:r>
          </a:p>
        </p:txBody>
      </p:sp>
      <p:sp>
        <p:nvSpPr>
          <p:cNvPr id="44" name="TextBox 43">
            <a:extLst>
              <a:ext uri="{FF2B5EF4-FFF2-40B4-BE49-F238E27FC236}">
                <a16:creationId xmlns:a16="http://schemas.microsoft.com/office/drawing/2014/main" id="{F6C1203A-A079-41E3-ADD5-B38A34E4A975}"/>
              </a:ext>
            </a:extLst>
          </p:cNvPr>
          <p:cNvSpPr txBox="1"/>
          <p:nvPr/>
        </p:nvSpPr>
        <p:spPr>
          <a:xfrm rot="5400000">
            <a:off x="3351626" y="4501358"/>
            <a:ext cx="677108" cy="1033070"/>
          </a:xfrm>
          <a:prstGeom prst="rect">
            <a:avLst/>
          </a:prstGeom>
          <a:noFill/>
        </p:spPr>
        <p:txBody>
          <a:bodyPr vert="vert270" wrap="square" rtlCol="0">
            <a:spAutoFit/>
          </a:bodyPr>
          <a:lstStyle/>
          <a:p>
            <a:pPr algn="ctr"/>
            <a:r>
              <a:rPr lang="en-GB" sz="1600">
                <a:solidFill>
                  <a:schemeClr val="tx2"/>
                </a:solidFill>
                <a:latin typeface="+mj-lt"/>
              </a:rPr>
              <a:t>Fume hood</a:t>
            </a:r>
          </a:p>
        </p:txBody>
      </p:sp>
      <p:sp>
        <p:nvSpPr>
          <p:cNvPr id="45" name="TextBox 44">
            <a:extLst>
              <a:ext uri="{FF2B5EF4-FFF2-40B4-BE49-F238E27FC236}">
                <a16:creationId xmlns:a16="http://schemas.microsoft.com/office/drawing/2014/main" id="{5566A61F-4B8B-43F8-A55A-AFE7C81D0BC4}"/>
              </a:ext>
            </a:extLst>
          </p:cNvPr>
          <p:cNvSpPr txBox="1"/>
          <p:nvPr/>
        </p:nvSpPr>
        <p:spPr>
          <a:xfrm rot="5400000">
            <a:off x="3326782" y="3539052"/>
            <a:ext cx="677108" cy="1033070"/>
          </a:xfrm>
          <a:prstGeom prst="rect">
            <a:avLst/>
          </a:prstGeom>
          <a:noFill/>
        </p:spPr>
        <p:txBody>
          <a:bodyPr vert="vert270" wrap="square" rtlCol="0">
            <a:spAutoFit/>
          </a:bodyPr>
          <a:lstStyle/>
          <a:p>
            <a:pPr algn="ctr"/>
            <a:r>
              <a:rPr lang="en-GB" sz="1600">
                <a:solidFill>
                  <a:schemeClr val="tx2"/>
                </a:solidFill>
                <a:latin typeface="+mj-lt"/>
              </a:rPr>
              <a:t>Fume hood</a:t>
            </a:r>
          </a:p>
        </p:txBody>
      </p:sp>
      <p:sp>
        <p:nvSpPr>
          <p:cNvPr id="46" name="TextBox 45">
            <a:extLst>
              <a:ext uri="{FF2B5EF4-FFF2-40B4-BE49-F238E27FC236}">
                <a16:creationId xmlns:a16="http://schemas.microsoft.com/office/drawing/2014/main" id="{DC2A826E-EC90-452D-9125-566A873D3B2A}"/>
              </a:ext>
            </a:extLst>
          </p:cNvPr>
          <p:cNvSpPr txBox="1"/>
          <p:nvPr/>
        </p:nvSpPr>
        <p:spPr>
          <a:xfrm rot="5400000">
            <a:off x="2053212" y="4779481"/>
            <a:ext cx="430887" cy="1923094"/>
          </a:xfrm>
          <a:prstGeom prst="rect">
            <a:avLst/>
          </a:prstGeom>
          <a:noFill/>
        </p:spPr>
        <p:txBody>
          <a:bodyPr vert="vert270" wrap="square" rtlCol="0">
            <a:spAutoFit/>
          </a:bodyPr>
          <a:lstStyle/>
          <a:p>
            <a:r>
              <a:rPr lang="en-GB" sz="1600" dirty="0">
                <a:solidFill>
                  <a:schemeClr val="tx2"/>
                </a:solidFill>
                <a:latin typeface="+mj-lt"/>
              </a:rPr>
              <a:t>Storage</a:t>
            </a:r>
          </a:p>
        </p:txBody>
      </p:sp>
      <p:sp>
        <p:nvSpPr>
          <p:cNvPr id="47" name="TextBox 46">
            <a:extLst>
              <a:ext uri="{FF2B5EF4-FFF2-40B4-BE49-F238E27FC236}">
                <a16:creationId xmlns:a16="http://schemas.microsoft.com/office/drawing/2014/main" id="{305B6BF3-9C3C-40CA-90E2-37447E862AFF}"/>
              </a:ext>
            </a:extLst>
          </p:cNvPr>
          <p:cNvSpPr txBox="1"/>
          <p:nvPr/>
        </p:nvSpPr>
        <p:spPr>
          <a:xfrm rot="5400000">
            <a:off x="4098530" y="4772819"/>
            <a:ext cx="430887" cy="1919713"/>
          </a:xfrm>
          <a:prstGeom prst="rect">
            <a:avLst/>
          </a:prstGeom>
          <a:noFill/>
        </p:spPr>
        <p:txBody>
          <a:bodyPr vert="vert270" wrap="square" rtlCol="0">
            <a:spAutoFit/>
          </a:bodyPr>
          <a:lstStyle/>
          <a:p>
            <a:pPr algn="ctr"/>
            <a:r>
              <a:rPr lang="en-GB" sz="1600">
                <a:solidFill>
                  <a:schemeClr val="tx2"/>
                </a:solidFill>
                <a:latin typeface="+mj-lt"/>
              </a:rPr>
              <a:t>Workbench</a:t>
            </a:r>
          </a:p>
        </p:txBody>
      </p:sp>
      <p:sp>
        <p:nvSpPr>
          <p:cNvPr id="48" name="Oval 47">
            <a:extLst>
              <a:ext uri="{FF2B5EF4-FFF2-40B4-BE49-F238E27FC236}">
                <a16:creationId xmlns:a16="http://schemas.microsoft.com/office/drawing/2014/main" id="{F36D6515-135B-4238-B93F-35106C1ADBE8}"/>
              </a:ext>
            </a:extLst>
          </p:cNvPr>
          <p:cNvSpPr/>
          <p:nvPr/>
        </p:nvSpPr>
        <p:spPr>
          <a:xfrm>
            <a:off x="4129298" y="4293096"/>
            <a:ext cx="510507" cy="513330"/>
          </a:xfrm>
          <a:prstGeom prst="ellipse">
            <a:avLst/>
          </a:prstGeom>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solidFill>
                <a:schemeClr val="tx2"/>
              </a:solidFill>
            </a:endParaRPr>
          </a:p>
        </p:txBody>
      </p:sp>
      <p:sp>
        <p:nvSpPr>
          <p:cNvPr id="49" name="TextBox 48">
            <a:extLst>
              <a:ext uri="{FF2B5EF4-FFF2-40B4-BE49-F238E27FC236}">
                <a16:creationId xmlns:a16="http://schemas.microsoft.com/office/drawing/2014/main" id="{2E8F0C5F-AFA9-498B-A99C-2FC88EB88461}"/>
              </a:ext>
            </a:extLst>
          </p:cNvPr>
          <p:cNvSpPr txBox="1"/>
          <p:nvPr/>
        </p:nvSpPr>
        <p:spPr>
          <a:xfrm>
            <a:off x="4065772" y="4365104"/>
            <a:ext cx="678669" cy="338554"/>
          </a:xfrm>
          <a:prstGeom prst="rect">
            <a:avLst/>
          </a:prstGeom>
          <a:noFill/>
        </p:spPr>
        <p:txBody>
          <a:bodyPr wrap="square" rtlCol="0">
            <a:spAutoFit/>
          </a:bodyPr>
          <a:lstStyle/>
          <a:p>
            <a:r>
              <a:rPr lang="en-GB" sz="1600">
                <a:solidFill>
                  <a:schemeClr val="tx2"/>
                </a:solidFill>
                <a:latin typeface="+mj-lt"/>
              </a:rPr>
              <a:t>CAM</a:t>
            </a:r>
          </a:p>
        </p:txBody>
      </p:sp>
      <p:sp>
        <p:nvSpPr>
          <p:cNvPr id="50" name="AutoShape 253">
            <a:extLst>
              <a:ext uri="{FF2B5EF4-FFF2-40B4-BE49-F238E27FC236}">
                <a16:creationId xmlns:a16="http://schemas.microsoft.com/office/drawing/2014/main" id="{29F433DA-3CA7-4F46-B5B2-60A9FD784530}"/>
              </a:ext>
            </a:extLst>
          </p:cNvPr>
          <p:cNvSpPr>
            <a:spLocks noChangeArrowheads="1"/>
          </p:cNvSpPr>
          <p:nvPr/>
        </p:nvSpPr>
        <p:spPr bwMode="auto">
          <a:xfrm>
            <a:off x="6691623" y="3090806"/>
            <a:ext cx="288807" cy="489952"/>
          </a:xfrm>
          <a:prstGeom prst="roundRect">
            <a:avLst>
              <a:gd name="adj" fmla="val 16667"/>
            </a:avLst>
          </a:prstGeom>
          <a:solidFill>
            <a:srgbClr val="C0C0C0"/>
          </a:solidFill>
          <a:ln w="9525">
            <a:noFill/>
            <a:round/>
            <a:headEnd/>
            <a:tailEnd/>
          </a:ln>
        </p:spPr>
        <p:txBody>
          <a:bodyPr vert="vert270" anchor="ctr" anchorCtr="0"/>
          <a:lstStyle/>
          <a:p>
            <a:pPr algn="ctr">
              <a:defRPr/>
            </a:pPr>
            <a:r>
              <a:rPr lang="en-US" sz="1200">
                <a:solidFill>
                  <a:schemeClr val="tx2"/>
                </a:solidFill>
                <a:latin typeface="+mj-lt"/>
              </a:rPr>
              <a:t>basin</a:t>
            </a:r>
          </a:p>
        </p:txBody>
      </p:sp>
      <p:sp>
        <p:nvSpPr>
          <p:cNvPr id="51" name="Oval 50">
            <a:extLst>
              <a:ext uri="{FF2B5EF4-FFF2-40B4-BE49-F238E27FC236}">
                <a16:creationId xmlns:a16="http://schemas.microsoft.com/office/drawing/2014/main" id="{FF774AB6-2BEE-4E3F-9E1D-85AE57862852}"/>
              </a:ext>
            </a:extLst>
          </p:cNvPr>
          <p:cNvSpPr/>
          <p:nvPr/>
        </p:nvSpPr>
        <p:spPr>
          <a:xfrm>
            <a:off x="6841025" y="6239031"/>
            <a:ext cx="510507" cy="513330"/>
          </a:xfrm>
          <a:prstGeom prst="ellipse">
            <a:avLst/>
          </a:prstGeom>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solidFill>
                <a:schemeClr val="tx2"/>
              </a:solidFill>
            </a:endParaRPr>
          </a:p>
        </p:txBody>
      </p:sp>
      <p:sp>
        <p:nvSpPr>
          <p:cNvPr id="52" name="TextBox 51">
            <a:extLst>
              <a:ext uri="{FF2B5EF4-FFF2-40B4-BE49-F238E27FC236}">
                <a16:creationId xmlns:a16="http://schemas.microsoft.com/office/drawing/2014/main" id="{FA5BA10E-F0B6-41FF-ABF2-8FDB70431BDC}"/>
              </a:ext>
            </a:extLst>
          </p:cNvPr>
          <p:cNvSpPr txBox="1"/>
          <p:nvPr/>
        </p:nvSpPr>
        <p:spPr>
          <a:xfrm>
            <a:off x="6777499" y="6311039"/>
            <a:ext cx="678669" cy="338554"/>
          </a:xfrm>
          <a:prstGeom prst="rect">
            <a:avLst/>
          </a:prstGeom>
          <a:noFill/>
        </p:spPr>
        <p:txBody>
          <a:bodyPr wrap="square" rtlCol="0">
            <a:spAutoFit/>
          </a:bodyPr>
          <a:lstStyle/>
          <a:p>
            <a:r>
              <a:rPr lang="en-GB" sz="1600">
                <a:solidFill>
                  <a:schemeClr val="tx2"/>
                </a:solidFill>
                <a:latin typeface="+mj-lt"/>
              </a:rPr>
              <a:t>CAM</a:t>
            </a:r>
          </a:p>
        </p:txBody>
      </p:sp>
      <p:sp>
        <p:nvSpPr>
          <p:cNvPr id="53" name="TextBox 52">
            <a:extLst>
              <a:ext uri="{FF2B5EF4-FFF2-40B4-BE49-F238E27FC236}">
                <a16:creationId xmlns:a16="http://schemas.microsoft.com/office/drawing/2014/main" id="{62922CF1-1C31-420B-ABFE-2DEF5BD2DF13}"/>
              </a:ext>
            </a:extLst>
          </p:cNvPr>
          <p:cNvSpPr txBox="1"/>
          <p:nvPr/>
        </p:nvSpPr>
        <p:spPr>
          <a:xfrm>
            <a:off x="1338418" y="6457890"/>
            <a:ext cx="5550090" cy="400110"/>
          </a:xfrm>
          <a:prstGeom prst="rect">
            <a:avLst/>
          </a:prstGeom>
          <a:noFill/>
        </p:spPr>
        <p:txBody>
          <a:bodyPr wrap="square" rtlCol="0">
            <a:spAutoFit/>
          </a:bodyPr>
          <a:lstStyle/>
          <a:p>
            <a:r>
              <a:rPr lang="en-GB" sz="2000" b="1" dirty="0">
                <a:solidFill>
                  <a:schemeClr val="tx2"/>
                </a:solidFill>
              </a:rPr>
              <a:t>Scheme of routine monitoring inside a lab</a:t>
            </a:r>
          </a:p>
        </p:txBody>
      </p:sp>
    </p:spTree>
    <p:extLst>
      <p:ext uri="{BB962C8B-B14F-4D97-AF65-F5344CB8AC3E}">
        <p14:creationId xmlns:p14="http://schemas.microsoft.com/office/powerpoint/2010/main" val="4133530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CA1A622-F73D-4D91-835C-192FEE396DC4}"/>
              </a:ext>
            </a:extLst>
          </p:cNvPr>
          <p:cNvSpPr/>
          <p:nvPr/>
        </p:nvSpPr>
        <p:spPr>
          <a:xfrm>
            <a:off x="0" y="647787"/>
            <a:ext cx="4748169"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TYPES OF MONITORING</a:t>
            </a:r>
            <a:endParaRPr lang="en-GB" sz="2200" b="1" dirty="0">
              <a:solidFill>
                <a:schemeClr val="bg1"/>
              </a:solidFill>
            </a:endParaRPr>
          </a:p>
        </p:txBody>
      </p:sp>
      <p:sp>
        <p:nvSpPr>
          <p:cNvPr id="3" name="Rectangle 2">
            <a:extLst>
              <a:ext uri="{FF2B5EF4-FFF2-40B4-BE49-F238E27FC236}">
                <a16:creationId xmlns:a16="http://schemas.microsoft.com/office/drawing/2014/main" id="{5B1DD112-B238-4007-91DB-F7AEB34CD99D}"/>
              </a:ext>
            </a:extLst>
          </p:cNvPr>
          <p:cNvSpPr/>
          <p:nvPr/>
        </p:nvSpPr>
        <p:spPr>
          <a:xfrm>
            <a:off x="2298584" y="1916090"/>
            <a:ext cx="3967993" cy="49495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Task related monitoring</a:t>
            </a:r>
            <a:endParaRPr lang="en-GB" dirty="0"/>
          </a:p>
        </p:txBody>
      </p:sp>
      <p:sp>
        <p:nvSpPr>
          <p:cNvPr id="4" name="Rectangle 3">
            <a:extLst>
              <a:ext uri="{FF2B5EF4-FFF2-40B4-BE49-F238E27FC236}">
                <a16:creationId xmlns:a16="http://schemas.microsoft.com/office/drawing/2014/main" id="{E1EBB9ED-D234-45BE-A440-D65FE5A6BC7A}"/>
              </a:ext>
            </a:extLst>
          </p:cNvPr>
          <p:cNvSpPr/>
          <p:nvPr/>
        </p:nvSpPr>
        <p:spPr>
          <a:xfrm>
            <a:off x="956346" y="2354613"/>
            <a:ext cx="6895750" cy="103813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r>
              <a:rPr lang="en-GB" altLang="en-US" dirty="0"/>
              <a:t>Conducted during a specific operation/task, provides data to support the immediate decisions on the management of the operation</a:t>
            </a:r>
            <a:r>
              <a:rPr lang="en-GB" altLang="en-US" sz="2400" dirty="0"/>
              <a:t>.</a:t>
            </a:r>
          </a:p>
        </p:txBody>
      </p:sp>
      <p:sp>
        <p:nvSpPr>
          <p:cNvPr id="6" name="Rectangle 5">
            <a:extLst>
              <a:ext uri="{FF2B5EF4-FFF2-40B4-BE49-F238E27FC236}">
                <a16:creationId xmlns:a16="http://schemas.microsoft.com/office/drawing/2014/main" id="{992FEB7B-B1D7-4B2C-863A-2943517E7389}"/>
              </a:ext>
            </a:extLst>
          </p:cNvPr>
          <p:cNvSpPr/>
          <p:nvPr/>
        </p:nvSpPr>
        <p:spPr>
          <a:xfrm>
            <a:off x="956346" y="3392750"/>
            <a:ext cx="6895750" cy="85187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r>
              <a:rPr lang="en-GB" altLang="en-US" dirty="0"/>
              <a:t>Recommended to confirm the predictive estimates of radiological conditions and optimize protection.</a:t>
            </a:r>
          </a:p>
        </p:txBody>
      </p:sp>
      <p:sp>
        <p:nvSpPr>
          <p:cNvPr id="7" name="Rectangle 6">
            <a:extLst>
              <a:ext uri="{FF2B5EF4-FFF2-40B4-BE49-F238E27FC236}">
                <a16:creationId xmlns:a16="http://schemas.microsoft.com/office/drawing/2014/main" id="{AF96B0EC-586A-45E7-9BFC-C7773619C2EE}"/>
              </a:ext>
            </a:extLst>
          </p:cNvPr>
          <p:cNvSpPr/>
          <p:nvPr/>
        </p:nvSpPr>
        <p:spPr>
          <a:xfrm>
            <a:off x="956346" y="4231749"/>
            <a:ext cx="6895750" cy="8518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r>
              <a:rPr lang="en-US" altLang="en-US" dirty="0"/>
              <a:t>Where working conditions change and operations of limited duration (shorter than routine monitoring).</a:t>
            </a:r>
            <a:endParaRPr lang="en-US" altLang="en-US" strike="sngStrike" dirty="0"/>
          </a:p>
        </p:txBody>
      </p:sp>
      <p:sp>
        <p:nvSpPr>
          <p:cNvPr id="8" name="Rectangle 7">
            <a:extLst>
              <a:ext uri="{FF2B5EF4-FFF2-40B4-BE49-F238E27FC236}">
                <a16:creationId xmlns:a16="http://schemas.microsoft.com/office/drawing/2014/main" id="{C4E3DC62-8FC3-4559-B273-13C3C6279917}"/>
              </a:ext>
            </a:extLst>
          </p:cNvPr>
          <p:cNvSpPr/>
          <p:nvPr/>
        </p:nvSpPr>
        <p:spPr>
          <a:xfrm>
            <a:off x="956346" y="5079335"/>
            <a:ext cx="6895750" cy="84329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r>
              <a:rPr lang="en-US" altLang="en-US" dirty="0"/>
              <a:t>Provides data to support immediate decisions on the operation (establish protective measures).</a:t>
            </a:r>
          </a:p>
        </p:txBody>
      </p:sp>
      <p:sp>
        <p:nvSpPr>
          <p:cNvPr id="9" name="Rectangle 8">
            <a:extLst>
              <a:ext uri="{FF2B5EF4-FFF2-40B4-BE49-F238E27FC236}">
                <a16:creationId xmlns:a16="http://schemas.microsoft.com/office/drawing/2014/main" id="{2F80957F-A3DC-4375-AA13-FB0C4A71B091}"/>
              </a:ext>
            </a:extLst>
          </p:cNvPr>
          <p:cNvSpPr/>
          <p:nvPr/>
        </p:nvSpPr>
        <p:spPr>
          <a:xfrm>
            <a:off x="956346" y="5922628"/>
            <a:ext cx="6895750" cy="68040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r>
              <a:rPr lang="en-US" altLang="en-US" dirty="0"/>
              <a:t>Complements individual monitoring by providing useful indicators to predict doses.</a:t>
            </a:r>
          </a:p>
        </p:txBody>
      </p:sp>
    </p:spTree>
    <p:extLst>
      <p:ext uri="{BB962C8B-B14F-4D97-AF65-F5344CB8AC3E}">
        <p14:creationId xmlns:p14="http://schemas.microsoft.com/office/powerpoint/2010/main" val="139414054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EE1C71-691C-44E2-8379-1590741AE579}"/>
              </a:ext>
            </a:extLst>
          </p:cNvPr>
          <p:cNvSpPr/>
          <p:nvPr/>
        </p:nvSpPr>
        <p:spPr>
          <a:xfrm>
            <a:off x="0" y="647787"/>
            <a:ext cx="4748169"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TASK RELATED MONITORING</a:t>
            </a:r>
            <a:endParaRPr lang="en-GB" sz="2200" b="1" dirty="0">
              <a:solidFill>
                <a:schemeClr val="bg1"/>
              </a:solidFill>
            </a:endParaRPr>
          </a:p>
        </p:txBody>
      </p:sp>
      <p:sp>
        <p:nvSpPr>
          <p:cNvPr id="3" name="Rectangle: Rounded Corners 2">
            <a:extLst>
              <a:ext uri="{FF2B5EF4-FFF2-40B4-BE49-F238E27FC236}">
                <a16:creationId xmlns:a16="http://schemas.microsoft.com/office/drawing/2014/main" id="{E2040A8C-84F3-4805-B9D2-5EC2C4102233}"/>
              </a:ext>
            </a:extLst>
          </p:cNvPr>
          <p:cNvSpPr/>
          <p:nvPr/>
        </p:nvSpPr>
        <p:spPr>
          <a:xfrm>
            <a:off x="302003" y="1744910"/>
            <a:ext cx="4144162" cy="168409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dirty="0"/>
              <a:t>The need for task related WPM shall be agreed with the operator and the radiation protection staff</a:t>
            </a:r>
            <a:endParaRPr lang="en-GB" dirty="0"/>
          </a:p>
        </p:txBody>
      </p:sp>
      <p:sp>
        <p:nvSpPr>
          <p:cNvPr id="4" name="Rectangle: Rounded Corners 3">
            <a:extLst>
              <a:ext uri="{FF2B5EF4-FFF2-40B4-BE49-F238E27FC236}">
                <a16:creationId xmlns:a16="http://schemas.microsoft.com/office/drawing/2014/main" id="{568E9CF8-C70C-46B9-AD3F-43C2D53A0CC4}"/>
              </a:ext>
            </a:extLst>
          </p:cNvPr>
          <p:cNvSpPr/>
          <p:nvPr/>
        </p:nvSpPr>
        <p:spPr>
          <a:xfrm>
            <a:off x="2374084" y="3193321"/>
            <a:ext cx="4144162" cy="168409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dirty="0"/>
              <a:t>The objectives and methods to be agreed on a case-by-case basis</a:t>
            </a:r>
          </a:p>
          <a:p>
            <a:pPr algn="ctr"/>
            <a:endParaRPr lang="en-GB" dirty="0"/>
          </a:p>
        </p:txBody>
      </p:sp>
      <p:sp>
        <p:nvSpPr>
          <p:cNvPr id="5" name="Rectangle: Rounded Corners 4">
            <a:extLst>
              <a:ext uri="{FF2B5EF4-FFF2-40B4-BE49-F238E27FC236}">
                <a16:creationId xmlns:a16="http://schemas.microsoft.com/office/drawing/2014/main" id="{C35548CA-DCDA-4125-AEB0-C3EDC8D5F92D}"/>
              </a:ext>
            </a:extLst>
          </p:cNvPr>
          <p:cNvSpPr/>
          <p:nvPr/>
        </p:nvSpPr>
        <p:spPr>
          <a:xfrm>
            <a:off x="4748169" y="4629937"/>
            <a:ext cx="4144162" cy="168409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dirty="0"/>
              <a:t>Investigation levels need to be established, these can differ from routine monitoring</a:t>
            </a:r>
          </a:p>
          <a:p>
            <a:pPr algn="ctr"/>
            <a:endParaRPr lang="en-GB" dirty="0"/>
          </a:p>
        </p:txBody>
      </p:sp>
    </p:spTree>
    <p:extLst>
      <p:ext uri="{BB962C8B-B14F-4D97-AF65-F5344CB8AC3E}">
        <p14:creationId xmlns:p14="http://schemas.microsoft.com/office/powerpoint/2010/main" val="25092059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668EEED-D1D6-42C7-9638-D0D45948A664}"/>
              </a:ext>
            </a:extLst>
          </p:cNvPr>
          <p:cNvSpPr/>
          <p:nvPr/>
        </p:nvSpPr>
        <p:spPr>
          <a:xfrm>
            <a:off x="0" y="647787"/>
            <a:ext cx="6425967"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TASK RELATED MONITORING - EXTERNAL</a:t>
            </a:r>
            <a:endParaRPr lang="en-GB" sz="2200" b="1" dirty="0">
              <a:solidFill>
                <a:schemeClr val="bg1"/>
              </a:solidFill>
            </a:endParaRPr>
          </a:p>
        </p:txBody>
      </p:sp>
      <p:sp>
        <p:nvSpPr>
          <p:cNvPr id="3" name="Rectangle: Rounded Corners 2">
            <a:extLst>
              <a:ext uri="{FF2B5EF4-FFF2-40B4-BE49-F238E27FC236}">
                <a16:creationId xmlns:a16="http://schemas.microsoft.com/office/drawing/2014/main" id="{106D1409-6DB1-4FCB-81D7-A4843EDA8A59}"/>
              </a:ext>
            </a:extLst>
          </p:cNvPr>
          <p:cNvSpPr/>
          <p:nvPr/>
        </p:nvSpPr>
        <p:spPr>
          <a:xfrm>
            <a:off x="515923" y="1753298"/>
            <a:ext cx="8112154" cy="4832059"/>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q"/>
            </a:pPr>
            <a:r>
              <a:rPr lang="en-US" sz="2400" dirty="0"/>
              <a:t>Locations defined for the operation.</a:t>
            </a:r>
          </a:p>
          <a:p>
            <a:pPr algn="just"/>
            <a:endParaRPr lang="en-US" sz="2400" dirty="0"/>
          </a:p>
          <a:p>
            <a:pPr marL="342900" indent="-342900" algn="just">
              <a:buFont typeface="Wingdings" panose="05000000000000000000" pitchFamily="2" charset="2"/>
              <a:buChar char="q"/>
            </a:pPr>
            <a:r>
              <a:rPr lang="en-US" sz="2400" dirty="0"/>
              <a:t>Use installed monitoring equipment to give warning – could be routed to a control room. </a:t>
            </a:r>
          </a:p>
          <a:p>
            <a:pPr algn="just"/>
            <a:endParaRPr lang="en-US" sz="2400" dirty="0"/>
          </a:p>
          <a:p>
            <a:pPr marL="342900" indent="-342900" algn="just">
              <a:buFont typeface="Wingdings" panose="05000000000000000000" pitchFamily="2" charset="2"/>
              <a:buChar char="q"/>
            </a:pPr>
            <a:r>
              <a:rPr lang="en-US" sz="2400" dirty="0"/>
              <a:t>Outside controlled area to confirm dose rates during tasks are acceptable (e.g. outside of waste build up areas). For beta radiation, could be related to areas where hands may come into contact either before touching or to verify the dose rates.</a:t>
            </a:r>
          </a:p>
          <a:p>
            <a:pPr algn="ctr"/>
            <a:endParaRPr lang="en-GB" dirty="0"/>
          </a:p>
        </p:txBody>
      </p:sp>
    </p:spTree>
    <p:extLst>
      <p:ext uri="{BB962C8B-B14F-4D97-AF65-F5344CB8AC3E}">
        <p14:creationId xmlns:p14="http://schemas.microsoft.com/office/powerpoint/2010/main" val="102652816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8167AE-02C8-4A97-A107-9C4387D19AC7}"/>
              </a:ext>
            </a:extLst>
          </p:cNvPr>
          <p:cNvSpPr/>
          <p:nvPr/>
        </p:nvSpPr>
        <p:spPr>
          <a:xfrm>
            <a:off x="0" y="647787"/>
            <a:ext cx="6937695"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TASK RELATED MONITORING - CONTAMINATION</a:t>
            </a:r>
            <a:endParaRPr lang="en-GB" sz="2200" b="1" dirty="0">
              <a:solidFill>
                <a:schemeClr val="bg1"/>
              </a:solidFill>
            </a:endParaRPr>
          </a:p>
        </p:txBody>
      </p:sp>
      <p:sp>
        <p:nvSpPr>
          <p:cNvPr id="3" name="Rectangle: Rounded Corners 2">
            <a:extLst>
              <a:ext uri="{FF2B5EF4-FFF2-40B4-BE49-F238E27FC236}">
                <a16:creationId xmlns:a16="http://schemas.microsoft.com/office/drawing/2014/main" id="{4A4AB962-CDAB-458B-8EFA-B969F7064BEB}"/>
              </a:ext>
            </a:extLst>
          </p:cNvPr>
          <p:cNvSpPr/>
          <p:nvPr/>
        </p:nvSpPr>
        <p:spPr>
          <a:xfrm>
            <a:off x="515923" y="1753298"/>
            <a:ext cx="8112154" cy="4832059"/>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
            </a:pPr>
            <a:r>
              <a:rPr lang="en-US" sz="2400" dirty="0"/>
              <a:t>Verify contamination levels as work proceeds and to assist in contamination control. </a:t>
            </a:r>
          </a:p>
          <a:p>
            <a:pPr marL="342900" indent="-342900">
              <a:buFont typeface="Wingdings" panose="05000000000000000000" pitchFamily="2" charset="2"/>
              <a:buChar char="§"/>
            </a:pPr>
            <a:r>
              <a:rPr lang="en-US" sz="2400" dirty="0"/>
              <a:t>Floors adjacent to work areas could be monitored during and after work. </a:t>
            </a:r>
          </a:p>
          <a:p>
            <a:pPr marL="342900" indent="-342900">
              <a:buFont typeface="Wingdings" panose="05000000000000000000" pitchFamily="2" charset="2"/>
              <a:buChar char="§"/>
            </a:pPr>
            <a:r>
              <a:rPr lang="en-US" sz="2400" dirty="0"/>
              <a:t>Tools may also be monitored or gloves. </a:t>
            </a:r>
          </a:p>
          <a:p>
            <a:pPr marL="342900" indent="-342900">
              <a:buFont typeface="Wingdings" panose="05000000000000000000" pitchFamily="2" charset="2"/>
              <a:buChar char="§"/>
            </a:pPr>
            <a:r>
              <a:rPr lang="en-US" sz="2400" dirty="0"/>
              <a:t>Outside of containment before removal from the area. </a:t>
            </a:r>
          </a:p>
          <a:p>
            <a:pPr marL="342900" indent="-342900">
              <a:buFont typeface="Wingdings" panose="05000000000000000000" pitchFamily="2" charset="2"/>
              <a:buChar char="§"/>
            </a:pPr>
            <a:r>
              <a:rPr lang="en-US" sz="2400" dirty="0"/>
              <a:t>For airborne monitoring, may use portable air samplers for the duration of the work activity</a:t>
            </a:r>
          </a:p>
          <a:p>
            <a:pPr algn="ctr"/>
            <a:endParaRPr lang="en-GB" dirty="0"/>
          </a:p>
        </p:txBody>
      </p:sp>
    </p:spTree>
    <p:extLst>
      <p:ext uri="{BB962C8B-B14F-4D97-AF65-F5344CB8AC3E}">
        <p14:creationId xmlns:p14="http://schemas.microsoft.com/office/powerpoint/2010/main" val="177368743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EBD542-424F-486D-9FCD-0F26921EFAA8}"/>
              </a:ext>
            </a:extLst>
          </p:cNvPr>
          <p:cNvSpPr/>
          <p:nvPr/>
        </p:nvSpPr>
        <p:spPr>
          <a:xfrm>
            <a:off x="0" y="647787"/>
            <a:ext cx="2734811"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EXAMPLES</a:t>
            </a:r>
            <a:endParaRPr lang="en-GB" sz="2200" b="1" dirty="0">
              <a:solidFill>
                <a:schemeClr val="bg1"/>
              </a:solidFill>
            </a:endParaRPr>
          </a:p>
        </p:txBody>
      </p:sp>
      <p:sp>
        <p:nvSpPr>
          <p:cNvPr id="3" name="Rectangle: Rounded Corners 2">
            <a:extLst>
              <a:ext uri="{FF2B5EF4-FFF2-40B4-BE49-F238E27FC236}">
                <a16:creationId xmlns:a16="http://schemas.microsoft.com/office/drawing/2014/main" id="{72E725AE-1681-43F5-A7EC-600DD5767A0A}"/>
              </a:ext>
            </a:extLst>
          </p:cNvPr>
          <p:cNvSpPr/>
          <p:nvPr/>
        </p:nvSpPr>
        <p:spPr>
          <a:xfrm>
            <a:off x="1115736" y="2063692"/>
            <a:ext cx="4555222" cy="788565"/>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50000"/>
              </a:lnSpc>
            </a:pPr>
            <a:r>
              <a:rPr lang="en-GB" altLang="en-US" dirty="0"/>
              <a:t>Filter</a:t>
            </a:r>
            <a:r>
              <a:rPr lang="fr-FR" altLang="en-US" dirty="0"/>
              <a:t> change </a:t>
            </a:r>
            <a:r>
              <a:rPr lang="fr-FR" altLang="en-US" dirty="0" err="1"/>
              <a:t>operations</a:t>
            </a:r>
            <a:endParaRPr lang="fr-FR" altLang="en-US" dirty="0"/>
          </a:p>
          <a:p>
            <a:pPr algn="ctr"/>
            <a:endParaRPr lang="en-GB" dirty="0"/>
          </a:p>
        </p:txBody>
      </p:sp>
      <p:sp>
        <p:nvSpPr>
          <p:cNvPr id="4" name="Rectangle: Rounded Corners 3">
            <a:extLst>
              <a:ext uri="{FF2B5EF4-FFF2-40B4-BE49-F238E27FC236}">
                <a16:creationId xmlns:a16="http://schemas.microsoft.com/office/drawing/2014/main" id="{71612589-FA08-4ECF-9284-DFCE6C0A08FF}"/>
              </a:ext>
            </a:extLst>
          </p:cNvPr>
          <p:cNvSpPr/>
          <p:nvPr/>
        </p:nvSpPr>
        <p:spPr>
          <a:xfrm>
            <a:off x="2411835" y="2888172"/>
            <a:ext cx="4555222" cy="788565"/>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50000"/>
              </a:lnSpc>
            </a:pPr>
            <a:r>
              <a:rPr lang="fr-FR" altLang="en-US" dirty="0"/>
              <a:t>Non-routine maintenance </a:t>
            </a:r>
            <a:r>
              <a:rPr lang="fr-FR" altLang="en-US" dirty="0" err="1"/>
              <a:t>operations</a:t>
            </a:r>
            <a:r>
              <a:rPr lang="fr-FR" altLang="en-US" dirty="0"/>
              <a:t> </a:t>
            </a:r>
          </a:p>
          <a:p>
            <a:pPr algn="ctr"/>
            <a:endParaRPr lang="en-GB" dirty="0"/>
          </a:p>
        </p:txBody>
      </p:sp>
      <p:sp>
        <p:nvSpPr>
          <p:cNvPr id="5" name="Rectangle: Rounded Corners 4">
            <a:extLst>
              <a:ext uri="{FF2B5EF4-FFF2-40B4-BE49-F238E27FC236}">
                <a16:creationId xmlns:a16="http://schemas.microsoft.com/office/drawing/2014/main" id="{DC2EC7DC-6700-4F73-B658-9AC17D021C99}"/>
              </a:ext>
            </a:extLst>
          </p:cNvPr>
          <p:cNvSpPr/>
          <p:nvPr/>
        </p:nvSpPr>
        <p:spPr>
          <a:xfrm>
            <a:off x="4398628" y="4543163"/>
            <a:ext cx="4555222" cy="788565"/>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3">
              <a:lnSpc>
                <a:spcPct val="150000"/>
              </a:lnSpc>
            </a:pPr>
            <a:r>
              <a:rPr lang="fr-FR" altLang="en-US" dirty="0"/>
              <a:t>Clean-up </a:t>
            </a:r>
            <a:r>
              <a:rPr lang="fr-FR" altLang="en-US" dirty="0" err="1"/>
              <a:t>operations</a:t>
            </a:r>
            <a:endParaRPr lang="fr-FR" altLang="en-US" dirty="0"/>
          </a:p>
        </p:txBody>
      </p:sp>
      <p:sp>
        <p:nvSpPr>
          <p:cNvPr id="6" name="Rectangle: Rounded Corners 5">
            <a:extLst>
              <a:ext uri="{FF2B5EF4-FFF2-40B4-BE49-F238E27FC236}">
                <a16:creationId xmlns:a16="http://schemas.microsoft.com/office/drawing/2014/main" id="{73C48F90-2DEE-4C47-B494-29398D696562}"/>
              </a:ext>
            </a:extLst>
          </p:cNvPr>
          <p:cNvSpPr/>
          <p:nvPr/>
        </p:nvSpPr>
        <p:spPr>
          <a:xfrm>
            <a:off x="3393347" y="3712652"/>
            <a:ext cx="4555222" cy="788565"/>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50000"/>
              </a:lnSpc>
            </a:pPr>
            <a:r>
              <a:rPr lang="fr-FR" altLang="en-US" dirty="0"/>
              <a:t>Breakdown </a:t>
            </a:r>
            <a:r>
              <a:rPr lang="fr-FR" altLang="en-US" dirty="0" err="1"/>
              <a:t>activities</a:t>
            </a:r>
            <a:endParaRPr lang="fr-FR" altLang="en-US" dirty="0"/>
          </a:p>
          <a:p>
            <a:pPr algn="ctr"/>
            <a:endParaRPr lang="en-GB" dirty="0"/>
          </a:p>
        </p:txBody>
      </p:sp>
      <p:sp>
        <p:nvSpPr>
          <p:cNvPr id="8" name="Arrow: Right 7">
            <a:extLst>
              <a:ext uri="{FF2B5EF4-FFF2-40B4-BE49-F238E27FC236}">
                <a16:creationId xmlns:a16="http://schemas.microsoft.com/office/drawing/2014/main" id="{6B003B2D-D3EE-43E3-95FF-9D8800CEDB9C}"/>
              </a:ext>
            </a:extLst>
          </p:cNvPr>
          <p:cNvSpPr/>
          <p:nvPr/>
        </p:nvSpPr>
        <p:spPr>
          <a:xfrm>
            <a:off x="784370" y="2341708"/>
            <a:ext cx="662731" cy="352338"/>
          </a:xfrm>
          <a:prstGeom prst="rightArrow">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Right 8">
            <a:extLst>
              <a:ext uri="{FF2B5EF4-FFF2-40B4-BE49-F238E27FC236}">
                <a16:creationId xmlns:a16="http://schemas.microsoft.com/office/drawing/2014/main" id="{D7B12B40-E149-447D-9E89-FFB160728165}"/>
              </a:ext>
            </a:extLst>
          </p:cNvPr>
          <p:cNvSpPr/>
          <p:nvPr/>
        </p:nvSpPr>
        <p:spPr>
          <a:xfrm>
            <a:off x="1993783" y="3108121"/>
            <a:ext cx="662731" cy="352338"/>
          </a:xfrm>
          <a:prstGeom prst="rightArrow">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extLst>
              <a:ext uri="{FF2B5EF4-FFF2-40B4-BE49-F238E27FC236}">
                <a16:creationId xmlns:a16="http://schemas.microsoft.com/office/drawing/2014/main" id="{98A02961-43AA-479F-A4BD-5E854A43972F}"/>
              </a:ext>
            </a:extLst>
          </p:cNvPr>
          <p:cNvSpPr/>
          <p:nvPr/>
        </p:nvSpPr>
        <p:spPr>
          <a:xfrm>
            <a:off x="3061981" y="3993683"/>
            <a:ext cx="662731" cy="352338"/>
          </a:xfrm>
          <a:prstGeom prst="rightArrow">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Right 10">
            <a:extLst>
              <a:ext uri="{FF2B5EF4-FFF2-40B4-BE49-F238E27FC236}">
                <a16:creationId xmlns:a16="http://schemas.microsoft.com/office/drawing/2014/main" id="{041EF7B6-56A0-408B-BAFA-8F179510DCCC}"/>
              </a:ext>
            </a:extLst>
          </p:cNvPr>
          <p:cNvSpPr/>
          <p:nvPr/>
        </p:nvSpPr>
        <p:spPr>
          <a:xfrm>
            <a:off x="4026715" y="4843025"/>
            <a:ext cx="662731" cy="352338"/>
          </a:xfrm>
          <a:prstGeom prst="rightArrow">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4028673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24F70B7-0869-407B-82D8-C84587FDF6B9}"/>
              </a:ext>
            </a:extLst>
          </p:cNvPr>
          <p:cNvSpPr/>
          <p:nvPr/>
        </p:nvSpPr>
        <p:spPr>
          <a:xfrm>
            <a:off x="0" y="647787"/>
            <a:ext cx="6937695"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TASK RELATED MONITORING - EXAMPLE</a:t>
            </a:r>
            <a:endParaRPr lang="en-GB" sz="2200" b="1" dirty="0">
              <a:solidFill>
                <a:schemeClr val="bg1"/>
              </a:solidFill>
            </a:endParaRPr>
          </a:p>
        </p:txBody>
      </p:sp>
      <p:pic>
        <p:nvPicPr>
          <p:cNvPr id="3" name="Picture 6" descr="drilling">
            <a:extLst>
              <a:ext uri="{FF2B5EF4-FFF2-40B4-BE49-F238E27FC236}">
                <a16:creationId xmlns:a16="http://schemas.microsoft.com/office/drawing/2014/main" id="{6A9625D8-9B00-42D9-B46D-1E7AB446B87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168"/>
          <a:stretch/>
        </p:blipFill>
        <p:spPr bwMode="black">
          <a:xfrm>
            <a:off x="282799" y="1821451"/>
            <a:ext cx="5454462" cy="3621441"/>
          </a:xfrm>
          <a:prstGeom prst="rect">
            <a:avLst/>
          </a:prstGeom>
          <a:noFill/>
          <a:ln w="38100">
            <a:solidFill>
              <a:schemeClr val="bg1">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descr="how not to 2">
            <a:extLst>
              <a:ext uri="{FF2B5EF4-FFF2-40B4-BE49-F238E27FC236}">
                <a16:creationId xmlns:a16="http://schemas.microsoft.com/office/drawing/2014/main" id="{A2DFCB50-5022-4E6D-9EEF-EBBB79754C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5911385" y="1821451"/>
            <a:ext cx="2997210" cy="3621441"/>
          </a:xfrm>
          <a:prstGeom prst="rect">
            <a:avLst/>
          </a:prstGeom>
          <a:noFill/>
          <a:ln w="31750">
            <a:solidFill>
              <a:schemeClr val="bg1">
                <a:lumMod val="50000"/>
              </a:schemeClr>
            </a:solidFill>
          </a:ln>
        </p:spPr>
      </p:pic>
      <p:sp>
        <p:nvSpPr>
          <p:cNvPr id="6" name="Rectangle 5">
            <a:extLst>
              <a:ext uri="{FF2B5EF4-FFF2-40B4-BE49-F238E27FC236}">
                <a16:creationId xmlns:a16="http://schemas.microsoft.com/office/drawing/2014/main" id="{4FD9FC82-875D-4BEF-8D47-2D3627C03774}"/>
              </a:ext>
            </a:extLst>
          </p:cNvPr>
          <p:cNvSpPr/>
          <p:nvPr/>
        </p:nvSpPr>
        <p:spPr>
          <a:xfrm>
            <a:off x="282799" y="5696124"/>
            <a:ext cx="8578401" cy="922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en-GB" dirty="0"/>
              <a:t>Decontamination operation carried out in a specially erected tent to ensure prevention of spread of contamination. Airborne contamination monitoring is task related.</a:t>
            </a:r>
          </a:p>
        </p:txBody>
      </p:sp>
    </p:spTree>
    <p:extLst>
      <p:ext uri="{BB962C8B-B14F-4D97-AF65-F5344CB8AC3E}">
        <p14:creationId xmlns:p14="http://schemas.microsoft.com/office/powerpoint/2010/main" val="1600331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A64F0C3-ADC0-42C0-960B-E656BD7D35CA}"/>
              </a:ext>
            </a:extLst>
          </p:cNvPr>
          <p:cNvSpPr/>
          <p:nvPr/>
        </p:nvSpPr>
        <p:spPr>
          <a:xfrm>
            <a:off x="1" y="532700"/>
            <a:ext cx="6199464" cy="910206"/>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800" b="1" dirty="0"/>
              <a:t>Module 2: Airborne Contamination and Specific Applications</a:t>
            </a:r>
            <a:endParaRPr lang="en-GB" sz="2800" b="1" dirty="0"/>
          </a:p>
        </p:txBody>
      </p:sp>
      <p:sp>
        <p:nvSpPr>
          <p:cNvPr id="3" name="Rectangle 2">
            <a:extLst>
              <a:ext uri="{FF2B5EF4-FFF2-40B4-BE49-F238E27FC236}">
                <a16:creationId xmlns:a16="http://schemas.microsoft.com/office/drawing/2014/main" id="{3E77609F-8CD2-40DF-A3B0-CBDF4C7DB8D9}"/>
              </a:ext>
            </a:extLst>
          </p:cNvPr>
          <p:cNvSpPr/>
          <p:nvPr/>
        </p:nvSpPr>
        <p:spPr>
          <a:xfrm>
            <a:off x="1862355" y="1930516"/>
            <a:ext cx="4907560" cy="59561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CONTENTS</a:t>
            </a:r>
            <a:endParaRPr lang="en-GB" sz="2800" dirty="0"/>
          </a:p>
        </p:txBody>
      </p:sp>
      <p:sp>
        <p:nvSpPr>
          <p:cNvPr id="4" name="Rectangle 3">
            <a:extLst>
              <a:ext uri="{FF2B5EF4-FFF2-40B4-BE49-F238E27FC236}">
                <a16:creationId xmlns:a16="http://schemas.microsoft.com/office/drawing/2014/main" id="{81E0FA3F-2905-4E11-837C-345C423EAED1}"/>
              </a:ext>
            </a:extLst>
          </p:cNvPr>
          <p:cNvSpPr/>
          <p:nvPr/>
        </p:nvSpPr>
        <p:spPr>
          <a:xfrm>
            <a:off x="998288" y="2705100"/>
            <a:ext cx="6811862"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pPr>
            <a:r>
              <a:rPr lang="en-US" altLang="en-US" sz="2200" dirty="0"/>
              <a:t>Lesson 7: Airborne Contamination Monitoring  </a:t>
            </a:r>
          </a:p>
        </p:txBody>
      </p:sp>
      <p:sp>
        <p:nvSpPr>
          <p:cNvPr id="5" name="Rectangle 4">
            <a:extLst>
              <a:ext uri="{FF2B5EF4-FFF2-40B4-BE49-F238E27FC236}">
                <a16:creationId xmlns:a16="http://schemas.microsoft.com/office/drawing/2014/main" id="{7CFAEB80-D203-4BA2-A522-6BF646E9FC88}"/>
              </a:ext>
            </a:extLst>
          </p:cNvPr>
          <p:cNvSpPr/>
          <p:nvPr/>
        </p:nvSpPr>
        <p:spPr>
          <a:xfrm>
            <a:off x="998288" y="3373773"/>
            <a:ext cx="6811862"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pPr>
            <a:r>
              <a:rPr lang="en-US" altLang="en-US" sz="2200" dirty="0"/>
              <a:t>Lesson 8: Tritium and C-14 monitoring </a:t>
            </a:r>
          </a:p>
        </p:txBody>
      </p:sp>
      <p:sp>
        <p:nvSpPr>
          <p:cNvPr id="6" name="Rectangle 5">
            <a:extLst>
              <a:ext uri="{FF2B5EF4-FFF2-40B4-BE49-F238E27FC236}">
                <a16:creationId xmlns:a16="http://schemas.microsoft.com/office/drawing/2014/main" id="{5F053CD5-6A83-4583-9E3A-A78E7C563198}"/>
              </a:ext>
            </a:extLst>
          </p:cNvPr>
          <p:cNvSpPr/>
          <p:nvPr/>
        </p:nvSpPr>
        <p:spPr>
          <a:xfrm>
            <a:off x="998288" y="4042446"/>
            <a:ext cx="6811862"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pPr>
            <a:r>
              <a:rPr lang="en-US" altLang="en-US" sz="2200" dirty="0"/>
              <a:t>Lesson 9: Alpha and Gamma Spectrometry </a:t>
            </a:r>
          </a:p>
        </p:txBody>
      </p:sp>
      <p:sp>
        <p:nvSpPr>
          <p:cNvPr id="7" name="Rectangle 6">
            <a:extLst>
              <a:ext uri="{FF2B5EF4-FFF2-40B4-BE49-F238E27FC236}">
                <a16:creationId xmlns:a16="http://schemas.microsoft.com/office/drawing/2014/main" id="{49BBAD1C-8356-43E3-A95F-BD59AF72A68A}"/>
              </a:ext>
            </a:extLst>
          </p:cNvPr>
          <p:cNvSpPr/>
          <p:nvPr/>
        </p:nvSpPr>
        <p:spPr>
          <a:xfrm>
            <a:off x="998288" y="4711119"/>
            <a:ext cx="6811862"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pPr>
            <a:r>
              <a:rPr lang="en-US" altLang="en-US" sz="2200" dirty="0"/>
              <a:t>Lesson 10: Iodine Monitoring </a:t>
            </a:r>
          </a:p>
        </p:txBody>
      </p:sp>
      <p:sp>
        <p:nvSpPr>
          <p:cNvPr id="8" name="Rectangle 7">
            <a:extLst>
              <a:ext uri="{FF2B5EF4-FFF2-40B4-BE49-F238E27FC236}">
                <a16:creationId xmlns:a16="http://schemas.microsoft.com/office/drawing/2014/main" id="{1BEA4A7D-808C-4791-A2C3-BAD533BF76D0}"/>
              </a:ext>
            </a:extLst>
          </p:cNvPr>
          <p:cNvSpPr/>
          <p:nvPr/>
        </p:nvSpPr>
        <p:spPr>
          <a:xfrm>
            <a:off x="998288" y="5379792"/>
            <a:ext cx="6811862"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pPr>
            <a:r>
              <a:rPr lang="en-US" altLang="en-US" sz="2200" dirty="0"/>
              <a:t>Lesson 11: Noble gas Monitoring  </a:t>
            </a:r>
          </a:p>
        </p:txBody>
      </p:sp>
      <p:sp>
        <p:nvSpPr>
          <p:cNvPr id="9" name="Rectangle 8">
            <a:extLst>
              <a:ext uri="{FF2B5EF4-FFF2-40B4-BE49-F238E27FC236}">
                <a16:creationId xmlns:a16="http://schemas.microsoft.com/office/drawing/2014/main" id="{9DAEBA16-D247-45E1-B49A-7D88951A556F}"/>
              </a:ext>
            </a:extLst>
          </p:cNvPr>
          <p:cNvSpPr/>
          <p:nvPr/>
        </p:nvSpPr>
        <p:spPr>
          <a:xfrm>
            <a:off x="998288" y="6048465"/>
            <a:ext cx="6811862" cy="595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0000"/>
              </a:lnSpc>
            </a:pPr>
            <a:r>
              <a:rPr lang="en-US" altLang="en-US" sz="2200" dirty="0"/>
              <a:t>Lesson 12: Monitoring in Nuclear Power Plants</a:t>
            </a:r>
          </a:p>
        </p:txBody>
      </p:sp>
      <p:sp>
        <p:nvSpPr>
          <p:cNvPr id="10" name="Arrow: Down 9">
            <a:extLst>
              <a:ext uri="{FF2B5EF4-FFF2-40B4-BE49-F238E27FC236}">
                <a16:creationId xmlns:a16="http://schemas.microsoft.com/office/drawing/2014/main" id="{BA82BA47-5C24-46E6-A57F-8074852E9EB4}"/>
              </a:ext>
            </a:extLst>
          </p:cNvPr>
          <p:cNvSpPr/>
          <p:nvPr/>
        </p:nvSpPr>
        <p:spPr>
          <a:xfrm>
            <a:off x="4173522" y="2452905"/>
            <a:ext cx="578840" cy="358279"/>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0261868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7024CB4-EABB-4DD7-B76A-C63B38687825}"/>
              </a:ext>
            </a:extLst>
          </p:cNvPr>
          <p:cNvSpPr/>
          <p:nvPr/>
        </p:nvSpPr>
        <p:spPr>
          <a:xfrm>
            <a:off x="0" y="647787"/>
            <a:ext cx="4764947"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TYPES OF MONITORING</a:t>
            </a:r>
            <a:endParaRPr lang="en-GB" sz="2200" b="1" dirty="0">
              <a:solidFill>
                <a:schemeClr val="bg1"/>
              </a:solidFill>
            </a:endParaRPr>
          </a:p>
        </p:txBody>
      </p:sp>
      <p:sp>
        <p:nvSpPr>
          <p:cNvPr id="3" name="Rectangle: Diagonal Corners Rounded 2">
            <a:extLst>
              <a:ext uri="{FF2B5EF4-FFF2-40B4-BE49-F238E27FC236}">
                <a16:creationId xmlns:a16="http://schemas.microsoft.com/office/drawing/2014/main" id="{E576E2BE-D541-4A0C-A89F-1A5EE5A0CE37}"/>
              </a:ext>
            </a:extLst>
          </p:cNvPr>
          <p:cNvSpPr/>
          <p:nvPr/>
        </p:nvSpPr>
        <p:spPr>
          <a:xfrm>
            <a:off x="822121" y="1996580"/>
            <a:ext cx="7550092" cy="4068660"/>
          </a:xfrm>
          <a:prstGeom prst="round2Diag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buNone/>
            </a:pPr>
            <a:r>
              <a:rPr lang="en-GB" altLang="en-US" sz="2400" dirty="0"/>
              <a:t>Special monitoring:</a:t>
            </a:r>
            <a:endParaRPr lang="en-US" altLang="en-US" sz="2400" dirty="0"/>
          </a:p>
          <a:p>
            <a:pPr marL="342900" indent="-342900" algn="just">
              <a:buFont typeface="Wingdings" panose="05000000000000000000" pitchFamily="2" charset="2"/>
              <a:buChar char="§"/>
            </a:pPr>
            <a:r>
              <a:rPr lang="en-GB" altLang="en-US" sz="2200" dirty="0"/>
              <a:t>Investigative in nature</a:t>
            </a:r>
          </a:p>
          <a:p>
            <a:pPr marL="342900" indent="-342900" algn="just">
              <a:buFont typeface="Wingdings" panose="05000000000000000000" pitchFamily="2" charset="2"/>
              <a:buChar char="§"/>
            </a:pPr>
            <a:r>
              <a:rPr lang="en-GB" altLang="en-US" sz="2200" dirty="0"/>
              <a:t>Covers a situation where there is inadequate information to demonstrate adequate control</a:t>
            </a:r>
          </a:p>
          <a:p>
            <a:pPr marL="342900" indent="-342900" algn="just">
              <a:buFont typeface="Wingdings" panose="05000000000000000000" pitchFamily="2" charset="2"/>
              <a:buChar char="§"/>
            </a:pPr>
            <a:r>
              <a:rPr lang="en-US" altLang="en-US" sz="2200" dirty="0"/>
              <a:t>The WPM </a:t>
            </a:r>
            <a:r>
              <a:rPr lang="en-US" altLang="en-US" sz="2200" dirty="0" err="1"/>
              <a:t>programme</a:t>
            </a:r>
            <a:r>
              <a:rPr lang="en-US" altLang="en-US" sz="2200" dirty="0"/>
              <a:t> should define when special monitoring is to be carried out</a:t>
            </a:r>
          </a:p>
          <a:p>
            <a:pPr marL="342900" indent="-342900" algn="just">
              <a:buFont typeface="Wingdings" panose="05000000000000000000" pitchFamily="2" charset="2"/>
              <a:buChar char="§"/>
            </a:pPr>
            <a:r>
              <a:rPr lang="en-US" altLang="en-US" sz="2200" dirty="0"/>
              <a:t>The WPM </a:t>
            </a:r>
            <a:r>
              <a:rPr lang="en-US" altLang="en-US" sz="2200" dirty="0" err="1"/>
              <a:t>programme</a:t>
            </a:r>
            <a:r>
              <a:rPr lang="en-US" altLang="en-US" sz="2200" dirty="0"/>
              <a:t> should define how and how quickly the results are to be reported, and relevant investigation levels.</a:t>
            </a:r>
          </a:p>
          <a:p>
            <a:pPr algn="ctr">
              <a:lnSpc>
                <a:spcPct val="250000"/>
              </a:lnSpc>
            </a:pPr>
            <a:endParaRPr lang="en-GB" dirty="0"/>
          </a:p>
        </p:txBody>
      </p:sp>
    </p:spTree>
    <p:extLst>
      <p:ext uri="{BB962C8B-B14F-4D97-AF65-F5344CB8AC3E}">
        <p14:creationId xmlns:p14="http://schemas.microsoft.com/office/powerpoint/2010/main" val="298544688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3823D3-9F7B-4772-B0D2-4A055FA64A4B}"/>
              </a:ext>
            </a:extLst>
          </p:cNvPr>
          <p:cNvSpPr/>
          <p:nvPr/>
        </p:nvSpPr>
        <p:spPr>
          <a:xfrm>
            <a:off x="0" y="647787"/>
            <a:ext cx="4764947"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SPECIAL MONITORING</a:t>
            </a:r>
            <a:endParaRPr lang="en-GB" sz="2200" b="1" dirty="0">
              <a:solidFill>
                <a:schemeClr val="bg1"/>
              </a:solidFill>
            </a:endParaRPr>
          </a:p>
        </p:txBody>
      </p:sp>
      <p:sp>
        <p:nvSpPr>
          <p:cNvPr id="3" name="Rectangle: Diagonal Corners Rounded 2">
            <a:extLst>
              <a:ext uri="{FF2B5EF4-FFF2-40B4-BE49-F238E27FC236}">
                <a16:creationId xmlns:a16="http://schemas.microsoft.com/office/drawing/2014/main" id="{0A095803-E787-420D-9446-C555D4464C40}"/>
              </a:ext>
            </a:extLst>
          </p:cNvPr>
          <p:cNvSpPr/>
          <p:nvPr/>
        </p:nvSpPr>
        <p:spPr>
          <a:xfrm>
            <a:off x="729842" y="1719742"/>
            <a:ext cx="7801762" cy="4655890"/>
          </a:xfrm>
          <a:prstGeom prst="round2Diag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lnSpc>
                <a:spcPct val="90000"/>
              </a:lnSpc>
              <a:buFontTx/>
              <a:buNone/>
            </a:pPr>
            <a:endParaRPr lang="en-GB" altLang="en-US" sz="2400" dirty="0"/>
          </a:p>
          <a:p>
            <a:pPr algn="just">
              <a:lnSpc>
                <a:spcPct val="90000"/>
              </a:lnSpc>
              <a:buFontTx/>
              <a:buNone/>
            </a:pPr>
            <a:endParaRPr lang="en-GB" altLang="en-US" sz="2400" dirty="0"/>
          </a:p>
          <a:p>
            <a:pPr algn="just">
              <a:lnSpc>
                <a:spcPct val="90000"/>
              </a:lnSpc>
              <a:buFontTx/>
              <a:buNone/>
            </a:pPr>
            <a:r>
              <a:rPr lang="en-GB" altLang="en-US" sz="2400" dirty="0"/>
              <a:t>Workplace monitoring is done:</a:t>
            </a:r>
          </a:p>
          <a:p>
            <a:pPr marL="342900" indent="-342900" algn="just">
              <a:lnSpc>
                <a:spcPct val="90000"/>
              </a:lnSpc>
              <a:buFont typeface="Wingdings" panose="05000000000000000000" pitchFamily="2" charset="2"/>
              <a:buChar char="§"/>
            </a:pPr>
            <a:endParaRPr lang="en-GB" altLang="en-US" sz="2400" dirty="0"/>
          </a:p>
          <a:p>
            <a:pPr marL="342900" indent="-342900" algn="just">
              <a:lnSpc>
                <a:spcPct val="90000"/>
              </a:lnSpc>
              <a:buFont typeface="Wingdings" panose="05000000000000000000" pitchFamily="2" charset="2"/>
              <a:buChar char="§"/>
            </a:pPr>
            <a:r>
              <a:rPr lang="en-GB" altLang="en-US" sz="2200" dirty="0">
                <a:sym typeface="Symbol" pitchFamily="18" charset="2"/>
              </a:rPr>
              <a:t>Prior to the initial use of the radiation installation, or as soon as possible after radiation sources are brought into the area.</a:t>
            </a:r>
          </a:p>
          <a:p>
            <a:pPr marL="342900" indent="-342900" algn="just">
              <a:lnSpc>
                <a:spcPct val="90000"/>
              </a:lnSpc>
              <a:buFont typeface="Wingdings" panose="05000000000000000000" pitchFamily="2" charset="2"/>
              <a:buChar char="§"/>
            </a:pPr>
            <a:r>
              <a:rPr lang="en-GB" altLang="en-US" sz="2200" dirty="0">
                <a:sym typeface="Symbol" pitchFamily="18" charset="2"/>
              </a:rPr>
              <a:t>Whenever changes in procedures, equipment, shielding, or sources have  occurred.</a:t>
            </a:r>
          </a:p>
          <a:p>
            <a:pPr marL="342900" indent="-342900" algn="just">
              <a:buFont typeface="Wingdings" panose="05000000000000000000" pitchFamily="2" charset="2"/>
              <a:buChar char="§"/>
            </a:pPr>
            <a:r>
              <a:rPr lang="en-GB" altLang="en-US" sz="2200" dirty="0">
                <a:sym typeface="Symbol" pitchFamily="18" charset="2"/>
              </a:rPr>
              <a:t>Periodically to detect the effect of long-term changes in equipment, environment and work habits.</a:t>
            </a:r>
          </a:p>
          <a:p>
            <a:pPr marL="342900" indent="-342900" algn="just">
              <a:buFont typeface="Wingdings" panose="05000000000000000000" pitchFamily="2" charset="2"/>
              <a:buChar char="§"/>
            </a:pPr>
            <a:r>
              <a:rPr lang="en-GB" altLang="en-US" sz="2200" dirty="0">
                <a:sym typeface="Symbol" pitchFamily="18" charset="2"/>
              </a:rPr>
              <a:t>When an accident or incident is suspected or after it has occurred.</a:t>
            </a:r>
          </a:p>
          <a:p>
            <a:pPr algn="ctr">
              <a:lnSpc>
                <a:spcPct val="250000"/>
              </a:lnSpc>
            </a:pPr>
            <a:endParaRPr lang="en-GB" dirty="0"/>
          </a:p>
        </p:txBody>
      </p:sp>
    </p:spTree>
    <p:extLst>
      <p:ext uri="{BB962C8B-B14F-4D97-AF65-F5344CB8AC3E}">
        <p14:creationId xmlns:p14="http://schemas.microsoft.com/office/powerpoint/2010/main" val="69478807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EEC9755-C426-4A8B-9E89-D9A5B694E7B1}"/>
              </a:ext>
            </a:extLst>
          </p:cNvPr>
          <p:cNvSpPr/>
          <p:nvPr/>
        </p:nvSpPr>
        <p:spPr>
          <a:xfrm>
            <a:off x="0" y="647787"/>
            <a:ext cx="5486400"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SPECIAL MONITORING - EXAMPLES</a:t>
            </a:r>
            <a:endParaRPr lang="en-GB" sz="2200" b="1" dirty="0">
              <a:solidFill>
                <a:schemeClr val="bg1"/>
              </a:solidFill>
            </a:endParaRPr>
          </a:p>
        </p:txBody>
      </p:sp>
      <p:sp>
        <p:nvSpPr>
          <p:cNvPr id="3" name="Rectangle: Diagonal Corners Rounded 2">
            <a:extLst>
              <a:ext uri="{FF2B5EF4-FFF2-40B4-BE49-F238E27FC236}">
                <a16:creationId xmlns:a16="http://schemas.microsoft.com/office/drawing/2014/main" id="{F97BD956-3D38-4C5E-BAA8-D081BC8C5171}"/>
              </a:ext>
            </a:extLst>
          </p:cNvPr>
          <p:cNvSpPr/>
          <p:nvPr/>
        </p:nvSpPr>
        <p:spPr>
          <a:xfrm>
            <a:off x="729842" y="1719741"/>
            <a:ext cx="7935986" cy="5008229"/>
          </a:xfrm>
          <a:prstGeom prst="round2Diag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indent="-342900" algn="just">
              <a:buFont typeface="Wingdings" panose="05000000000000000000" pitchFamily="2" charset="2"/>
              <a:buChar char="q"/>
            </a:pPr>
            <a:endParaRPr lang="en-US" altLang="en-US" sz="2200" dirty="0"/>
          </a:p>
          <a:p>
            <a:pPr marL="342900" indent="-342900" algn="just">
              <a:buFont typeface="Wingdings" panose="05000000000000000000" pitchFamily="2" charset="2"/>
              <a:buChar char="q"/>
            </a:pPr>
            <a:r>
              <a:rPr lang="en-US" altLang="en-US" sz="2200" dirty="0"/>
              <a:t>Commissioning</a:t>
            </a:r>
          </a:p>
          <a:p>
            <a:pPr marL="342900" indent="-342900" algn="just">
              <a:buFont typeface="Wingdings" panose="05000000000000000000" pitchFamily="2" charset="2"/>
              <a:buChar char="q"/>
            </a:pPr>
            <a:r>
              <a:rPr lang="en-US" altLang="en-US" sz="2200" dirty="0" err="1"/>
              <a:t>Decommisioning</a:t>
            </a:r>
            <a:endParaRPr lang="en-US" altLang="en-US" sz="2200" dirty="0"/>
          </a:p>
          <a:p>
            <a:pPr marL="800100" lvl="1" indent="-342900" algn="just">
              <a:buFont typeface="Wingdings" panose="05000000000000000000" pitchFamily="2" charset="2"/>
              <a:buChar char="§"/>
            </a:pPr>
            <a:r>
              <a:rPr lang="en-US" altLang="en-US" sz="2200" dirty="0"/>
              <a:t>Identify gamma hot spots, clearance surveys</a:t>
            </a:r>
          </a:p>
          <a:p>
            <a:pPr marL="342900" indent="-342900" algn="just">
              <a:buFont typeface="Wingdings" panose="05000000000000000000" pitchFamily="2" charset="2"/>
              <a:buChar char="q"/>
            </a:pPr>
            <a:r>
              <a:rPr lang="en-US" altLang="en-US" sz="2200" dirty="0"/>
              <a:t>Modifications</a:t>
            </a:r>
          </a:p>
          <a:p>
            <a:pPr marL="800100" lvl="1" indent="-342900" algn="just">
              <a:buFont typeface="Wingdings" panose="05000000000000000000" pitchFamily="2" charset="2"/>
              <a:buChar char="§"/>
            </a:pPr>
            <a:r>
              <a:rPr lang="en-US" altLang="en-US" sz="2200" dirty="0"/>
              <a:t>Identifying where shielding should go or amount </a:t>
            </a:r>
          </a:p>
          <a:p>
            <a:pPr marL="342900" indent="-342900" algn="just">
              <a:buFont typeface="Wingdings" panose="05000000000000000000" pitchFamily="2" charset="2"/>
              <a:buChar char="q"/>
            </a:pPr>
            <a:r>
              <a:rPr lang="en-US" altLang="en-US" sz="2200" dirty="0"/>
              <a:t>Abnormal conditions </a:t>
            </a:r>
          </a:p>
          <a:p>
            <a:pPr marL="800100" lvl="1" indent="-342900" algn="just">
              <a:buFont typeface="Wingdings" panose="05000000000000000000" pitchFamily="2" charset="2"/>
              <a:buChar char="§"/>
            </a:pPr>
            <a:r>
              <a:rPr lang="en-US" altLang="en-US" sz="2200" dirty="0"/>
              <a:t>Identify hot spots to prioritize removals</a:t>
            </a:r>
          </a:p>
          <a:p>
            <a:pPr marL="800100" lvl="1" indent="-342900" algn="just">
              <a:buFont typeface="Wingdings" panose="05000000000000000000" pitchFamily="2" charset="2"/>
              <a:buChar char="§"/>
            </a:pPr>
            <a:r>
              <a:rPr lang="en-US" altLang="en-US" sz="2200" dirty="0"/>
              <a:t>Identify man access routes or dose uptake minimization</a:t>
            </a:r>
          </a:p>
          <a:p>
            <a:pPr marL="800100" lvl="1" indent="-342900" algn="just">
              <a:buFont typeface="Wingdings" panose="05000000000000000000" pitchFamily="2" charset="2"/>
              <a:buChar char="§"/>
            </a:pPr>
            <a:r>
              <a:rPr lang="en-US" altLang="en-US" sz="2200" dirty="0"/>
              <a:t>Identify operational challenges, for example blockages</a:t>
            </a:r>
          </a:p>
          <a:p>
            <a:pPr marL="800100" lvl="1" indent="-342900" algn="just">
              <a:buFont typeface="Wingdings" panose="05000000000000000000" pitchFamily="2" charset="2"/>
              <a:buChar char="§"/>
            </a:pPr>
            <a:r>
              <a:rPr lang="en-US" altLang="en-US" sz="2200" dirty="0"/>
              <a:t>Extent of spillage</a:t>
            </a:r>
          </a:p>
          <a:p>
            <a:pPr marL="800100" lvl="1" indent="-342900" algn="just">
              <a:buFont typeface="Wingdings" panose="05000000000000000000" pitchFamily="2" charset="2"/>
              <a:buChar char="§"/>
            </a:pPr>
            <a:r>
              <a:rPr lang="en-US" altLang="en-US" sz="2200" dirty="0"/>
              <a:t>Finding lost sources </a:t>
            </a:r>
          </a:p>
          <a:p>
            <a:pPr algn="ctr">
              <a:lnSpc>
                <a:spcPct val="250000"/>
              </a:lnSpc>
            </a:pPr>
            <a:endParaRPr lang="en-GB" dirty="0"/>
          </a:p>
        </p:txBody>
      </p:sp>
    </p:spTree>
    <p:extLst>
      <p:ext uri="{BB962C8B-B14F-4D97-AF65-F5344CB8AC3E}">
        <p14:creationId xmlns:p14="http://schemas.microsoft.com/office/powerpoint/2010/main" val="138122626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8EAE016-B26D-4F7F-B7D6-9DF5E789F4CA}"/>
              </a:ext>
            </a:extLst>
          </p:cNvPr>
          <p:cNvSpPr/>
          <p:nvPr/>
        </p:nvSpPr>
        <p:spPr>
          <a:xfrm>
            <a:off x="0" y="647787"/>
            <a:ext cx="5486400"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SPECIAL MONITORING - EXAMPLES</a:t>
            </a:r>
            <a:endParaRPr lang="en-GB" sz="2200" b="1" dirty="0">
              <a:solidFill>
                <a:schemeClr val="bg1"/>
              </a:solidFill>
            </a:endParaRPr>
          </a:p>
        </p:txBody>
      </p:sp>
      <p:sp>
        <p:nvSpPr>
          <p:cNvPr id="3" name="Rectangle: Rounded Corners 2">
            <a:extLst>
              <a:ext uri="{FF2B5EF4-FFF2-40B4-BE49-F238E27FC236}">
                <a16:creationId xmlns:a16="http://schemas.microsoft.com/office/drawing/2014/main" id="{6913038F-18D2-44FC-B4BE-423D5DEF0A06}"/>
              </a:ext>
            </a:extLst>
          </p:cNvPr>
          <p:cNvSpPr/>
          <p:nvPr/>
        </p:nvSpPr>
        <p:spPr>
          <a:xfrm>
            <a:off x="2374085" y="1870745"/>
            <a:ext cx="4790114" cy="1115736"/>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en-US" dirty="0"/>
              <a:t>Example: Hotspot identification using gamma imaging camera.</a:t>
            </a:r>
            <a:endParaRPr lang="fr-FR" altLang="en-US" dirty="0"/>
          </a:p>
          <a:p>
            <a:pPr algn="ctr"/>
            <a:endParaRPr lang="en-GB" dirty="0"/>
          </a:p>
        </p:txBody>
      </p:sp>
      <p:pic>
        <p:nvPicPr>
          <p:cNvPr id="4" name="Picture 3">
            <a:extLst>
              <a:ext uri="{FF2B5EF4-FFF2-40B4-BE49-F238E27FC236}">
                <a16:creationId xmlns:a16="http://schemas.microsoft.com/office/drawing/2014/main" id="{73229814-C850-4C57-A359-6EB53F240D33}"/>
              </a:ext>
            </a:extLst>
          </p:cNvPr>
          <p:cNvPicPr>
            <a:picLocks noChangeAspect="1"/>
          </p:cNvPicPr>
          <p:nvPr/>
        </p:nvPicPr>
        <p:blipFill rotWithShape="1">
          <a:blip r:embed="rId2"/>
          <a:srcRect l="70477" t="33266" r="16794" b="27360"/>
          <a:stretch/>
        </p:blipFill>
        <p:spPr>
          <a:xfrm>
            <a:off x="1545543" y="3113869"/>
            <a:ext cx="2088232" cy="3096344"/>
          </a:xfrm>
          <a:prstGeom prst="rect">
            <a:avLst/>
          </a:prstGeom>
          <a:ln w="38100">
            <a:solidFill>
              <a:schemeClr val="bg1">
                <a:lumMod val="50000"/>
              </a:schemeClr>
            </a:solidFill>
          </a:ln>
        </p:spPr>
      </p:pic>
      <p:pic>
        <p:nvPicPr>
          <p:cNvPr id="5" name="Picture 4">
            <a:extLst>
              <a:ext uri="{FF2B5EF4-FFF2-40B4-BE49-F238E27FC236}">
                <a16:creationId xmlns:a16="http://schemas.microsoft.com/office/drawing/2014/main" id="{6CB44755-E193-487C-9014-8E070026203A}"/>
              </a:ext>
            </a:extLst>
          </p:cNvPr>
          <p:cNvPicPr>
            <a:picLocks noChangeAspect="1"/>
          </p:cNvPicPr>
          <p:nvPr/>
        </p:nvPicPr>
        <p:blipFill rotWithShape="1">
          <a:blip r:embed="rId3"/>
          <a:srcRect l="28970" t="28344" r="28416" b="7673"/>
          <a:stretch/>
        </p:blipFill>
        <p:spPr>
          <a:xfrm>
            <a:off x="3709307" y="3113869"/>
            <a:ext cx="4824536" cy="3096344"/>
          </a:xfrm>
          <a:prstGeom prst="rect">
            <a:avLst/>
          </a:prstGeom>
          <a:ln w="38100">
            <a:solidFill>
              <a:schemeClr val="bg1">
                <a:lumMod val="50000"/>
              </a:schemeClr>
            </a:solidFill>
          </a:ln>
        </p:spPr>
      </p:pic>
    </p:spTree>
    <p:extLst>
      <p:ext uri="{BB962C8B-B14F-4D97-AF65-F5344CB8AC3E}">
        <p14:creationId xmlns:p14="http://schemas.microsoft.com/office/powerpoint/2010/main" val="176362169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FD39DCE-C06A-4FF3-A317-B769231B239B}"/>
              </a:ext>
            </a:extLst>
          </p:cNvPr>
          <p:cNvSpPr/>
          <p:nvPr/>
        </p:nvSpPr>
        <p:spPr>
          <a:xfrm>
            <a:off x="-1" y="647787"/>
            <a:ext cx="6660859" cy="591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TYPES OF MONITORING - CONFIRMATORY</a:t>
            </a:r>
            <a:endParaRPr lang="en-GB" sz="2200" b="1" dirty="0">
              <a:solidFill>
                <a:schemeClr val="bg1"/>
              </a:solidFill>
            </a:endParaRPr>
          </a:p>
        </p:txBody>
      </p:sp>
      <p:sp>
        <p:nvSpPr>
          <p:cNvPr id="3" name="Rectangle: Rounded Corners 2">
            <a:extLst>
              <a:ext uri="{FF2B5EF4-FFF2-40B4-BE49-F238E27FC236}">
                <a16:creationId xmlns:a16="http://schemas.microsoft.com/office/drawing/2014/main" id="{C525E08F-3FA6-40E5-BD53-1EA252E39E7F}"/>
              </a:ext>
            </a:extLst>
          </p:cNvPr>
          <p:cNvSpPr/>
          <p:nvPr/>
        </p:nvSpPr>
        <p:spPr>
          <a:xfrm>
            <a:off x="302003" y="1744910"/>
            <a:ext cx="4144162" cy="168409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dirty="0"/>
              <a:t>Confirmatory monitoring is performed where there is a need to check assumptions made about exposure conditions.</a:t>
            </a:r>
          </a:p>
        </p:txBody>
      </p:sp>
      <p:sp>
        <p:nvSpPr>
          <p:cNvPr id="4" name="Rectangle: Rounded Corners 3">
            <a:extLst>
              <a:ext uri="{FF2B5EF4-FFF2-40B4-BE49-F238E27FC236}">
                <a16:creationId xmlns:a16="http://schemas.microsoft.com/office/drawing/2014/main" id="{FD73AEEB-F0C2-4E42-91D6-0C5D59E08F1B}"/>
              </a:ext>
            </a:extLst>
          </p:cNvPr>
          <p:cNvSpPr/>
          <p:nvPr/>
        </p:nvSpPr>
        <p:spPr>
          <a:xfrm>
            <a:off x="2374084" y="3193321"/>
            <a:ext cx="4144162" cy="168409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n-US" dirty="0"/>
              <a:t>Used to verify the robustness of shielding and other protection measures.</a:t>
            </a:r>
          </a:p>
          <a:p>
            <a:pPr algn="ctr"/>
            <a:endParaRPr lang="en-GB" dirty="0"/>
          </a:p>
        </p:txBody>
      </p:sp>
      <p:sp>
        <p:nvSpPr>
          <p:cNvPr id="5" name="Rectangle: Rounded Corners 4">
            <a:extLst>
              <a:ext uri="{FF2B5EF4-FFF2-40B4-BE49-F238E27FC236}">
                <a16:creationId xmlns:a16="http://schemas.microsoft.com/office/drawing/2014/main" id="{5F6701E2-AB9D-449A-99F3-EC7502DC06F1}"/>
              </a:ext>
            </a:extLst>
          </p:cNvPr>
          <p:cNvSpPr/>
          <p:nvPr/>
        </p:nvSpPr>
        <p:spPr>
          <a:xfrm>
            <a:off x="4748169" y="4629937"/>
            <a:ext cx="4144162" cy="168409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altLang="en-US" dirty="0"/>
              <a:t>Used, for example, to confirm the effectiveness of protective measures.</a:t>
            </a:r>
            <a:endParaRPr lang="en-US" altLang="en-US" dirty="0"/>
          </a:p>
          <a:p>
            <a:pPr algn="ctr"/>
            <a:endParaRPr lang="en-GB" dirty="0"/>
          </a:p>
        </p:txBody>
      </p:sp>
    </p:spTree>
    <p:extLst>
      <p:ext uri="{BB962C8B-B14F-4D97-AF65-F5344CB8AC3E}">
        <p14:creationId xmlns:p14="http://schemas.microsoft.com/office/powerpoint/2010/main" val="118719838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BB27C8C-BECE-4BBA-9E4C-E64A2E669FC2}"/>
              </a:ext>
            </a:extLst>
          </p:cNvPr>
          <p:cNvSpPr/>
          <p:nvPr/>
        </p:nvSpPr>
        <p:spPr>
          <a:xfrm>
            <a:off x="0" y="647787"/>
            <a:ext cx="4370664" cy="591425"/>
          </a:xfrm>
          <a:prstGeom prst="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SUMMARY</a:t>
            </a:r>
            <a:endParaRPr lang="en-GB" sz="2200" b="1" dirty="0">
              <a:solidFill>
                <a:schemeClr val="bg1"/>
              </a:solidFill>
            </a:endParaRPr>
          </a:p>
        </p:txBody>
      </p:sp>
      <p:sp>
        <p:nvSpPr>
          <p:cNvPr id="3" name="Rectangle: Rounded Corners 2">
            <a:extLst>
              <a:ext uri="{FF2B5EF4-FFF2-40B4-BE49-F238E27FC236}">
                <a16:creationId xmlns:a16="http://schemas.microsoft.com/office/drawing/2014/main" id="{D96AB0AA-99D4-4771-8F71-1BE15DB0DF47}"/>
              </a:ext>
            </a:extLst>
          </p:cNvPr>
          <p:cNvSpPr/>
          <p:nvPr/>
        </p:nvSpPr>
        <p:spPr>
          <a:xfrm>
            <a:off x="679507" y="1644243"/>
            <a:ext cx="7843707" cy="4565970"/>
          </a:xfrm>
          <a:prstGeom prst="round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indent="-342900" algn="just">
              <a:buFont typeface="Wingdings" panose="05000000000000000000" pitchFamily="2" charset="2"/>
              <a:buChar char="q"/>
            </a:pPr>
            <a:r>
              <a:rPr lang="en-US" sz="2400" dirty="0"/>
              <a:t>Workplace monitoring is necessary to identify the potential exposures. It involves measurement of</a:t>
            </a:r>
          </a:p>
          <a:p>
            <a:pPr algn="just"/>
            <a:r>
              <a:rPr lang="en-US" sz="2400" dirty="0"/>
              <a:t>  </a:t>
            </a:r>
          </a:p>
          <a:p>
            <a:pPr marL="800100" lvl="1" indent="-342900" algn="just">
              <a:buFont typeface="Wingdings" panose="05000000000000000000" pitchFamily="2" charset="2"/>
              <a:buChar char="§"/>
            </a:pPr>
            <a:r>
              <a:rPr lang="en-US" sz="2200" dirty="0"/>
              <a:t>External exposure measurements</a:t>
            </a:r>
          </a:p>
          <a:p>
            <a:pPr marL="800100" lvl="1" indent="-342900" algn="just">
              <a:buFont typeface="Wingdings" panose="05000000000000000000" pitchFamily="2" charset="2"/>
              <a:buChar char="§"/>
            </a:pPr>
            <a:r>
              <a:rPr lang="en-US" sz="2200" dirty="0"/>
              <a:t>Surface contamination measurements</a:t>
            </a:r>
          </a:p>
          <a:p>
            <a:pPr marL="800100" lvl="1" indent="-342900" algn="just">
              <a:buFont typeface="Wingdings" panose="05000000000000000000" pitchFamily="2" charset="2"/>
              <a:buChar char="§"/>
            </a:pPr>
            <a:r>
              <a:rPr lang="en-US" sz="2200" dirty="0"/>
              <a:t>Air activity monitoring</a:t>
            </a:r>
          </a:p>
          <a:p>
            <a:pPr lvl="1" algn="just"/>
            <a:endParaRPr lang="en-US" sz="2200" dirty="0"/>
          </a:p>
          <a:p>
            <a:pPr marL="342900" indent="-342900" algn="just">
              <a:buFont typeface="Wingdings" panose="05000000000000000000" pitchFamily="2" charset="2"/>
              <a:buChar char="q"/>
            </a:pPr>
            <a:r>
              <a:rPr lang="en-US" sz="2400" dirty="0"/>
              <a:t>Workplace monitoring  helps to control the exposure by taking suitable protective measures.</a:t>
            </a:r>
          </a:p>
          <a:p>
            <a:pPr algn="ctr">
              <a:lnSpc>
                <a:spcPct val="250000"/>
              </a:lnSpc>
            </a:pPr>
            <a:endParaRPr lang="en-GB" dirty="0"/>
          </a:p>
        </p:txBody>
      </p:sp>
    </p:spTree>
    <p:extLst>
      <p:ext uri="{BB962C8B-B14F-4D97-AF65-F5344CB8AC3E}">
        <p14:creationId xmlns:p14="http://schemas.microsoft.com/office/powerpoint/2010/main" val="34029587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F509121-EBFB-45CC-A59B-CBE991BA86C8}"/>
              </a:ext>
            </a:extLst>
          </p:cNvPr>
          <p:cNvSpPr/>
          <p:nvPr/>
        </p:nvSpPr>
        <p:spPr>
          <a:xfrm>
            <a:off x="1" y="532700"/>
            <a:ext cx="5880682" cy="608203"/>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800" b="1" dirty="0"/>
              <a:t>MODULE 3: Practical Lessons</a:t>
            </a:r>
            <a:endParaRPr lang="en-GB" sz="2800" b="1" dirty="0"/>
          </a:p>
        </p:txBody>
      </p:sp>
      <p:sp>
        <p:nvSpPr>
          <p:cNvPr id="3" name="Rectangle 2">
            <a:extLst>
              <a:ext uri="{FF2B5EF4-FFF2-40B4-BE49-F238E27FC236}">
                <a16:creationId xmlns:a16="http://schemas.microsoft.com/office/drawing/2014/main" id="{C7E8EA50-15E7-41CF-8ABB-A38C4E1455D5}"/>
              </a:ext>
            </a:extLst>
          </p:cNvPr>
          <p:cNvSpPr/>
          <p:nvPr/>
        </p:nvSpPr>
        <p:spPr>
          <a:xfrm>
            <a:off x="1916883" y="1612434"/>
            <a:ext cx="4907560" cy="59561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CONTENTS</a:t>
            </a:r>
            <a:endParaRPr lang="en-GB" sz="2800" dirty="0"/>
          </a:p>
        </p:txBody>
      </p:sp>
      <p:sp>
        <p:nvSpPr>
          <p:cNvPr id="4" name="Rectangle 3">
            <a:extLst>
              <a:ext uri="{FF2B5EF4-FFF2-40B4-BE49-F238E27FC236}">
                <a16:creationId xmlns:a16="http://schemas.microsoft.com/office/drawing/2014/main" id="{3F30A6E1-C9E5-45B7-ACC6-83F59C6F7BF4}"/>
              </a:ext>
            </a:extLst>
          </p:cNvPr>
          <p:cNvSpPr/>
          <p:nvPr/>
        </p:nvSpPr>
        <p:spPr>
          <a:xfrm>
            <a:off x="1166069" y="2833383"/>
            <a:ext cx="6736360" cy="15876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90000"/>
              </a:lnSpc>
              <a:buFont typeface="Wingdings" panose="05000000000000000000" pitchFamily="2" charset="2"/>
              <a:buChar char="q"/>
            </a:pPr>
            <a:r>
              <a:rPr lang="en-US" altLang="en-US" sz="2400" dirty="0"/>
              <a:t>Practical 1: Workplace Monitoring</a:t>
            </a:r>
          </a:p>
          <a:p>
            <a:pPr lvl="1">
              <a:lnSpc>
                <a:spcPct val="90000"/>
              </a:lnSpc>
            </a:pPr>
            <a:endParaRPr lang="en-US" altLang="en-US" sz="1600" dirty="0"/>
          </a:p>
          <a:p>
            <a:pPr marL="800100" lvl="1" indent="-342900">
              <a:lnSpc>
                <a:spcPct val="90000"/>
              </a:lnSpc>
              <a:buFont typeface="Wingdings" panose="05000000000000000000" pitchFamily="2" charset="2"/>
              <a:buChar char="§"/>
            </a:pPr>
            <a:r>
              <a:rPr lang="en-US" altLang="en-US" sz="2000" dirty="0"/>
              <a:t>Design of a Monitoring Program</a:t>
            </a:r>
          </a:p>
          <a:p>
            <a:pPr marL="342900" indent="-342900">
              <a:lnSpc>
                <a:spcPct val="90000"/>
              </a:lnSpc>
              <a:buFont typeface="Wingdings" panose="05000000000000000000" pitchFamily="2" charset="2"/>
              <a:buChar char="§"/>
            </a:pPr>
            <a:endParaRPr lang="en-US" altLang="en-US" sz="2400" dirty="0"/>
          </a:p>
          <a:p>
            <a:pPr marL="800100" lvl="1" indent="-342900">
              <a:lnSpc>
                <a:spcPct val="90000"/>
              </a:lnSpc>
              <a:buFont typeface="Wingdings" panose="05000000000000000000" pitchFamily="2" charset="2"/>
              <a:buChar char="§"/>
            </a:pPr>
            <a:r>
              <a:rPr lang="en-US" altLang="en-US" sz="2000" dirty="0"/>
              <a:t>Preparation/Review of Documentation</a:t>
            </a:r>
          </a:p>
        </p:txBody>
      </p:sp>
      <p:sp>
        <p:nvSpPr>
          <p:cNvPr id="5" name="Arrow: Down 4">
            <a:extLst>
              <a:ext uri="{FF2B5EF4-FFF2-40B4-BE49-F238E27FC236}">
                <a16:creationId xmlns:a16="http://schemas.microsoft.com/office/drawing/2014/main" id="{0003A535-3B48-45A4-9B3A-1AB4F3A52A70}"/>
              </a:ext>
            </a:extLst>
          </p:cNvPr>
          <p:cNvSpPr/>
          <p:nvPr/>
        </p:nvSpPr>
        <p:spPr>
          <a:xfrm>
            <a:off x="4081243" y="2208052"/>
            <a:ext cx="578840" cy="595617"/>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41A7A94E-5C6D-459E-B540-68A6DF836C55}"/>
              </a:ext>
            </a:extLst>
          </p:cNvPr>
          <p:cNvSpPr/>
          <p:nvPr/>
        </p:nvSpPr>
        <p:spPr>
          <a:xfrm>
            <a:off x="1166069" y="4525863"/>
            <a:ext cx="6736360" cy="1799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90000"/>
              </a:lnSpc>
              <a:buFont typeface="Wingdings" panose="05000000000000000000" pitchFamily="2" charset="2"/>
              <a:buChar char="q"/>
            </a:pPr>
            <a:r>
              <a:rPr lang="en-US" altLang="en-US" sz="2400" dirty="0"/>
              <a:t>Practical 2: Dose Rate Monitoring</a:t>
            </a:r>
          </a:p>
          <a:p>
            <a:pPr lvl="1">
              <a:lnSpc>
                <a:spcPct val="90000"/>
              </a:lnSpc>
            </a:pPr>
            <a:endParaRPr lang="en-US" altLang="en-US" sz="2000" dirty="0"/>
          </a:p>
          <a:p>
            <a:pPr marL="800100" lvl="1" indent="-342900">
              <a:lnSpc>
                <a:spcPct val="90000"/>
              </a:lnSpc>
              <a:buFont typeface="Wingdings" panose="05000000000000000000" pitchFamily="2" charset="2"/>
              <a:buChar char="§"/>
            </a:pPr>
            <a:r>
              <a:rPr lang="en-US" altLang="en-US" sz="2000" dirty="0"/>
              <a:t>The selection and use of radiation survey instruments for gamma and neutron measurements</a:t>
            </a:r>
            <a:endParaRPr lang="en-US" altLang="en-US" sz="1600" dirty="0"/>
          </a:p>
          <a:p>
            <a:pPr>
              <a:lnSpc>
                <a:spcPct val="90000"/>
              </a:lnSpc>
            </a:pPr>
            <a:endParaRPr lang="en-US" altLang="en-US" sz="2000" dirty="0"/>
          </a:p>
        </p:txBody>
      </p:sp>
    </p:spTree>
    <p:extLst>
      <p:ext uri="{BB962C8B-B14F-4D97-AF65-F5344CB8AC3E}">
        <p14:creationId xmlns:p14="http://schemas.microsoft.com/office/powerpoint/2010/main" val="1675437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6B38ADA-D79A-4900-B10A-89D2A7105043}"/>
              </a:ext>
            </a:extLst>
          </p:cNvPr>
          <p:cNvSpPr/>
          <p:nvPr/>
        </p:nvSpPr>
        <p:spPr>
          <a:xfrm>
            <a:off x="1" y="532700"/>
            <a:ext cx="5880682" cy="608203"/>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800" b="1" dirty="0"/>
              <a:t>MODULE 3: Practical Lessons</a:t>
            </a:r>
            <a:endParaRPr lang="en-GB" sz="2800" b="1" dirty="0"/>
          </a:p>
        </p:txBody>
      </p:sp>
      <p:sp>
        <p:nvSpPr>
          <p:cNvPr id="3" name="Rectangle 2">
            <a:extLst>
              <a:ext uri="{FF2B5EF4-FFF2-40B4-BE49-F238E27FC236}">
                <a16:creationId xmlns:a16="http://schemas.microsoft.com/office/drawing/2014/main" id="{E9DF28D6-4A56-4FD3-8B32-A7983FD9D9C5}"/>
              </a:ext>
            </a:extLst>
          </p:cNvPr>
          <p:cNvSpPr/>
          <p:nvPr/>
        </p:nvSpPr>
        <p:spPr>
          <a:xfrm>
            <a:off x="1908494" y="2290545"/>
            <a:ext cx="4907560" cy="59561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CONTENTS</a:t>
            </a:r>
            <a:endParaRPr lang="en-GB" sz="2800" dirty="0"/>
          </a:p>
        </p:txBody>
      </p:sp>
      <p:sp>
        <p:nvSpPr>
          <p:cNvPr id="4" name="Rectangle 3">
            <a:extLst>
              <a:ext uri="{FF2B5EF4-FFF2-40B4-BE49-F238E27FC236}">
                <a16:creationId xmlns:a16="http://schemas.microsoft.com/office/drawing/2014/main" id="{A34761EC-5671-4E8C-8281-20883FFD182C}"/>
              </a:ext>
            </a:extLst>
          </p:cNvPr>
          <p:cNvSpPr/>
          <p:nvPr/>
        </p:nvSpPr>
        <p:spPr>
          <a:xfrm>
            <a:off x="1203820" y="3529842"/>
            <a:ext cx="6736360" cy="20968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90000"/>
              </a:lnSpc>
              <a:buFont typeface="Wingdings" panose="05000000000000000000" pitchFamily="2" charset="2"/>
              <a:buChar char="q"/>
            </a:pPr>
            <a:r>
              <a:rPr lang="en-US" altLang="en-US" sz="2200" dirty="0"/>
              <a:t>Practical 3: Surface Contamination Monitoring</a:t>
            </a:r>
            <a:endParaRPr lang="en-US" altLang="en-US" sz="2200" dirty="0">
              <a:cs typeface="Times New Roman" pitchFamily="18" charset="0"/>
            </a:endParaRPr>
          </a:p>
          <a:p>
            <a:pPr>
              <a:lnSpc>
                <a:spcPct val="90000"/>
              </a:lnSpc>
            </a:pPr>
            <a:endParaRPr lang="en-US" altLang="en-US" sz="2000" dirty="0">
              <a:cs typeface="Times New Roman" pitchFamily="18" charset="0"/>
            </a:endParaRPr>
          </a:p>
          <a:p>
            <a:pPr marL="800100" lvl="1" indent="-342900">
              <a:lnSpc>
                <a:spcPct val="90000"/>
              </a:lnSpc>
              <a:buFont typeface="Wingdings" panose="05000000000000000000" pitchFamily="2" charset="2"/>
              <a:buChar char="§"/>
            </a:pPr>
            <a:r>
              <a:rPr lang="en-US" altLang="en-US" sz="2000" dirty="0">
                <a:cs typeface="Times New Roman" pitchFamily="18" charset="0"/>
              </a:rPr>
              <a:t>The selection and use of alpha and beta contamination monitors and counting systems</a:t>
            </a:r>
          </a:p>
          <a:p>
            <a:pPr marL="800100" lvl="1" indent="-342900">
              <a:lnSpc>
                <a:spcPct val="90000"/>
              </a:lnSpc>
              <a:buFont typeface="Wingdings" panose="05000000000000000000" pitchFamily="2" charset="2"/>
              <a:buChar char="§"/>
            </a:pPr>
            <a:r>
              <a:rPr lang="en-US" altLang="en-US" sz="2000" dirty="0">
                <a:cs typeface="Times New Roman" pitchFamily="18" charset="0"/>
              </a:rPr>
              <a:t>Calculation of results from measurements</a:t>
            </a:r>
          </a:p>
          <a:p>
            <a:pPr marL="800100" lvl="1" indent="-342900">
              <a:lnSpc>
                <a:spcPct val="90000"/>
              </a:lnSpc>
              <a:buFont typeface="Wingdings" panose="05000000000000000000" pitchFamily="2" charset="2"/>
              <a:buChar char="§"/>
            </a:pPr>
            <a:r>
              <a:rPr lang="en-US" altLang="en-US" sz="2000" dirty="0">
                <a:cs typeface="Times New Roman" pitchFamily="18" charset="0"/>
              </a:rPr>
              <a:t>Counting statistics and the impact on results</a:t>
            </a:r>
            <a:endParaRPr lang="en-US" altLang="en-US" sz="2000" dirty="0"/>
          </a:p>
        </p:txBody>
      </p:sp>
      <p:sp>
        <p:nvSpPr>
          <p:cNvPr id="5" name="Arrow: Down 4">
            <a:extLst>
              <a:ext uri="{FF2B5EF4-FFF2-40B4-BE49-F238E27FC236}">
                <a16:creationId xmlns:a16="http://schemas.microsoft.com/office/drawing/2014/main" id="{BC780F13-D56E-489C-ADDE-4817EA9965BD}"/>
              </a:ext>
            </a:extLst>
          </p:cNvPr>
          <p:cNvSpPr/>
          <p:nvPr/>
        </p:nvSpPr>
        <p:spPr>
          <a:xfrm>
            <a:off x="4244828" y="2934225"/>
            <a:ext cx="578840" cy="595617"/>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65400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1B226E1-AD02-4DD8-B730-3E91779EF168}"/>
              </a:ext>
            </a:extLst>
          </p:cNvPr>
          <p:cNvSpPr/>
          <p:nvPr/>
        </p:nvSpPr>
        <p:spPr>
          <a:xfrm>
            <a:off x="1908494" y="2290545"/>
            <a:ext cx="4907560" cy="59561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CONTENTS</a:t>
            </a:r>
            <a:endParaRPr lang="en-GB" sz="2800" dirty="0"/>
          </a:p>
        </p:txBody>
      </p:sp>
      <p:sp>
        <p:nvSpPr>
          <p:cNvPr id="3" name="Rectangle 2">
            <a:extLst>
              <a:ext uri="{FF2B5EF4-FFF2-40B4-BE49-F238E27FC236}">
                <a16:creationId xmlns:a16="http://schemas.microsoft.com/office/drawing/2014/main" id="{9A99FFF4-5F1B-4AB3-93AD-67A2668892D3}"/>
              </a:ext>
            </a:extLst>
          </p:cNvPr>
          <p:cNvSpPr/>
          <p:nvPr/>
        </p:nvSpPr>
        <p:spPr>
          <a:xfrm>
            <a:off x="1203820" y="3481780"/>
            <a:ext cx="6736360" cy="25651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90000"/>
              </a:lnSpc>
              <a:buFont typeface="Wingdings" panose="05000000000000000000" pitchFamily="2" charset="2"/>
              <a:buChar char="q"/>
            </a:pPr>
            <a:r>
              <a:rPr lang="en-US" altLang="en-US" sz="2400" dirty="0"/>
              <a:t>Practical 4: Workplace monitoring </a:t>
            </a:r>
          </a:p>
          <a:p>
            <a:pPr>
              <a:lnSpc>
                <a:spcPct val="90000"/>
              </a:lnSpc>
            </a:pPr>
            <a:endParaRPr lang="en-US" altLang="en-US" sz="2400" dirty="0"/>
          </a:p>
          <a:p>
            <a:pPr marL="800100" lvl="1" indent="-342900">
              <a:lnSpc>
                <a:spcPct val="90000"/>
              </a:lnSpc>
              <a:buFont typeface="Wingdings" panose="05000000000000000000" pitchFamily="2" charset="2"/>
              <a:buChar char="§"/>
            </a:pPr>
            <a:r>
              <a:rPr lang="en-US" altLang="en-US" sz="2000" dirty="0"/>
              <a:t>Performance of surveys using dose rate meters, surface contamination monitors for direct measurements and wipe testing, including liquid scintillation counting</a:t>
            </a:r>
          </a:p>
          <a:p>
            <a:pPr marL="800100" lvl="1" indent="-342900">
              <a:lnSpc>
                <a:spcPct val="90000"/>
              </a:lnSpc>
              <a:buFont typeface="Wingdings" panose="05000000000000000000" pitchFamily="2" charset="2"/>
              <a:buChar char="§"/>
            </a:pPr>
            <a:r>
              <a:rPr lang="en-US" altLang="en-US" sz="2000" dirty="0"/>
              <a:t>Monitoring follow up to contamination and radiological incidents</a:t>
            </a:r>
          </a:p>
        </p:txBody>
      </p:sp>
      <p:sp>
        <p:nvSpPr>
          <p:cNvPr id="4" name="Arrow: Down 3">
            <a:extLst>
              <a:ext uri="{FF2B5EF4-FFF2-40B4-BE49-F238E27FC236}">
                <a16:creationId xmlns:a16="http://schemas.microsoft.com/office/drawing/2014/main" id="{203A7538-7EE4-4BC3-A1EC-1C80FDA7E2EB}"/>
              </a:ext>
            </a:extLst>
          </p:cNvPr>
          <p:cNvSpPr/>
          <p:nvPr/>
        </p:nvSpPr>
        <p:spPr>
          <a:xfrm>
            <a:off x="4102217" y="2886163"/>
            <a:ext cx="578840" cy="595617"/>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BCC02222-2ECA-4CDF-B4B0-EBA006E7F6D4}"/>
              </a:ext>
            </a:extLst>
          </p:cNvPr>
          <p:cNvSpPr/>
          <p:nvPr/>
        </p:nvSpPr>
        <p:spPr>
          <a:xfrm>
            <a:off x="1" y="532700"/>
            <a:ext cx="5880682" cy="608203"/>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800" b="1" dirty="0"/>
              <a:t>MODULE 3: Practical Lessons</a:t>
            </a:r>
            <a:endParaRPr lang="en-GB" sz="2800" b="1" dirty="0"/>
          </a:p>
        </p:txBody>
      </p:sp>
    </p:spTree>
    <p:extLst>
      <p:ext uri="{BB962C8B-B14F-4D97-AF65-F5344CB8AC3E}">
        <p14:creationId xmlns:p14="http://schemas.microsoft.com/office/powerpoint/2010/main" val="3627883997"/>
      </p:ext>
    </p:extLst>
  </p:cSld>
  <p:clrMapOvr>
    <a:masterClrMapping/>
  </p:clrMapOvr>
</p:sld>
</file>

<file path=ppt/theme/theme1.xml><?xml version="1.0" encoding="utf-8"?>
<a:theme xmlns:a="http://schemas.openxmlformats.org/drawingml/2006/main" name="IAEA_Presentation_templ_1[1]">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65000"/>
          </a:schemeClr>
        </a:solidFill>
        <a:ln>
          <a:noFill/>
        </a:ln>
      </a:spPr>
      <a:bodyPr rtlCol="0" anchor="ctr"/>
      <a:lstStyle>
        <a:defPPr algn="ctr">
          <a:lnSpc>
            <a:spcPct val="250000"/>
          </a:lnSpc>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IAEA_Presentation_templ_1[1]</Template>
  <TotalTime>252</TotalTime>
  <Words>3947</Words>
  <Application>Microsoft Office PowerPoint</Application>
  <PresentationFormat>On-screen Show (4:3)</PresentationFormat>
  <Paragraphs>467</Paragraphs>
  <Slides>65</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65</vt:i4>
      </vt:variant>
    </vt:vector>
  </HeadingPairs>
  <TitlesOfParts>
    <vt:vector size="74" baseType="lpstr">
      <vt:lpstr>Arial</vt:lpstr>
      <vt:lpstr>Arial </vt:lpstr>
      <vt:lpstr>Calibri</vt:lpstr>
      <vt:lpstr>Cambria Math</vt:lpstr>
      <vt:lpstr>Courier New</vt:lpstr>
      <vt:lpstr>Symbol</vt:lpstr>
      <vt:lpstr>Times New Roman</vt:lpstr>
      <vt:lpstr>Wingdings</vt:lpstr>
      <vt:lpstr>IAEA_Presentation_templ_1[1]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TADIC, Dejana</dc:creator>
  <cp:lastModifiedBy>TADIC, Dejana</cp:lastModifiedBy>
  <cp:revision>27</cp:revision>
  <dcterms:created xsi:type="dcterms:W3CDTF">2019-03-22T07:18:37Z</dcterms:created>
  <dcterms:modified xsi:type="dcterms:W3CDTF">2019-03-22T15:34:36Z</dcterms:modified>
</cp:coreProperties>
</file>