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4"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14" d="100"/>
          <a:sy n="114" d="100"/>
        </p:scale>
        <p:origin x="138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76F2B-CF3B-4CAC-968D-F1A84B2E7BD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0FF139EB-EB22-4F13-B5EA-80D4145C88B7}">
      <dgm:prSet phldrT="[Text]"/>
      <dgm:spPr>
        <a:solidFill>
          <a:schemeClr val="bg1">
            <a:lumMod val="50000"/>
          </a:schemeClr>
        </a:solidFill>
      </dgm:spPr>
      <dgm:t>
        <a:bodyPr/>
        <a:lstStyle/>
        <a:p>
          <a:r>
            <a:rPr lang="en-GB" dirty="0"/>
            <a:t>IEC 60532:2010 – applicable to dose rate meters</a:t>
          </a:r>
        </a:p>
      </dgm:t>
    </dgm:pt>
    <dgm:pt modelId="{540ABB99-D05E-4EE8-80D9-50002DE73CF8}" type="parTrans" cxnId="{F29D7383-60A6-4659-8C2F-F439D0457D65}">
      <dgm:prSet/>
      <dgm:spPr/>
      <dgm:t>
        <a:bodyPr/>
        <a:lstStyle/>
        <a:p>
          <a:endParaRPr lang="en-GB"/>
        </a:p>
      </dgm:t>
    </dgm:pt>
    <dgm:pt modelId="{FF9BFEF5-0473-46AB-859A-2F7B485470B2}" type="sibTrans" cxnId="{F29D7383-60A6-4659-8C2F-F439D0457D65}">
      <dgm:prSet/>
      <dgm:spPr/>
      <dgm:t>
        <a:bodyPr/>
        <a:lstStyle/>
        <a:p>
          <a:endParaRPr lang="en-GB"/>
        </a:p>
      </dgm:t>
    </dgm:pt>
    <dgm:pt modelId="{C5FBE070-6DBA-4127-B55B-91DF4F8DD494}">
      <dgm:prSet phldrT="[Text]"/>
      <dgm:spPr>
        <a:solidFill>
          <a:schemeClr val="bg1">
            <a:lumMod val="65000"/>
          </a:schemeClr>
        </a:solidFill>
      </dgm:spPr>
      <dgm:t>
        <a:bodyPr/>
        <a:lstStyle/>
        <a:p>
          <a:r>
            <a:rPr lang="en-GB" dirty="0"/>
            <a:t>IEC 60846-1:2009 – specify the design requirement and performance characteristics of dose rate meters </a:t>
          </a:r>
        </a:p>
      </dgm:t>
    </dgm:pt>
    <dgm:pt modelId="{F243DD4F-849B-4FD2-8311-B44F6F4748F8}" type="parTrans" cxnId="{2D92F5EC-0882-4DFF-90D8-29010E8D592F}">
      <dgm:prSet/>
      <dgm:spPr/>
      <dgm:t>
        <a:bodyPr/>
        <a:lstStyle/>
        <a:p>
          <a:endParaRPr lang="en-GB"/>
        </a:p>
      </dgm:t>
    </dgm:pt>
    <dgm:pt modelId="{618B4E18-01D1-47D3-9FA1-5BDE389FE4EF}" type="sibTrans" cxnId="{2D92F5EC-0882-4DFF-90D8-29010E8D592F}">
      <dgm:prSet/>
      <dgm:spPr/>
      <dgm:t>
        <a:bodyPr/>
        <a:lstStyle/>
        <a:p>
          <a:endParaRPr lang="en-GB"/>
        </a:p>
      </dgm:t>
    </dgm:pt>
    <dgm:pt modelId="{1E5BE775-5448-4249-9F41-21682BD06DBD}">
      <dgm:prSet phldrT="[Text]"/>
      <dgm:spPr>
        <a:solidFill>
          <a:schemeClr val="bg1">
            <a:lumMod val="50000"/>
          </a:schemeClr>
        </a:solidFill>
      </dgm:spPr>
      <dgm:t>
        <a:bodyPr/>
        <a:lstStyle/>
        <a:p>
          <a:r>
            <a:rPr lang="en-GB" dirty="0"/>
            <a:t>IEC 60846-2:2007 – applies to portable radiation monitors</a:t>
          </a:r>
        </a:p>
      </dgm:t>
    </dgm:pt>
    <dgm:pt modelId="{DE3FDD8E-73B9-4269-AD24-AB072B416B34}" type="parTrans" cxnId="{C5569152-1E07-439D-A8A8-681FC5043462}">
      <dgm:prSet/>
      <dgm:spPr/>
      <dgm:t>
        <a:bodyPr/>
        <a:lstStyle/>
        <a:p>
          <a:endParaRPr lang="en-GB"/>
        </a:p>
      </dgm:t>
    </dgm:pt>
    <dgm:pt modelId="{567F8367-6B9E-4C1D-BC9E-AB87F89E3372}" type="sibTrans" cxnId="{C5569152-1E07-439D-A8A8-681FC5043462}">
      <dgm:prSet/>
      <dgm:spPr/>
      <dgm:t>
        <a:bodyPr/>
        <a:lstStyle/>
        <a:p>
          <a:endParaRPr lang="en-GB"/>
        </a:p>
      </dgm:t>
    </dgm:pt>
    <dgm:pt modelId="{272C26F1-2417-4148-84C4-E17F510680A8}">
      <dgm:prSet phldrT="[Text]"/>
      <dgm:spPr>
        <a:solidFill>
          <a:schemeClr val="bg1">
            <a:lumMod val="65000"/>
          </a:schemeClr>
        </a:solidFill>
      </dgm:spPr>
      <dgm:t>
        <a:bodyPr/>
        <a:lstStyle/>
        <a:p>
          <a:r>
            <a:rPr lang="en-GB" dirty="0"/>
            <a:t>IEC 61005:2003 - Specifies requirements for the performance characteristics of neutron ambient dose equivalent (rate) meters. </a:t>
          </a:r>
        </a:p>
      </dgm:t>
    </dgm:pt>
    <dgm:pt modelId="{EE246E6D-A4AE-450F-9F78-1862F97CB178}" type="parTrans" cxnId="{8DBE76DF-4278-488D-84B9-F4BB42F4B095}">
      <dgm:prSet/>
      <dgm:spPr/>
      <dgm:t>
        <a:bodyPr/>
        <a:lstStyle/>
        <a:p>
          <a:endParaRPr lang="en-GB"/>
        </a:p>
      </dgm:t>
    </dgm:pt>
    <dgm:pt modelId="{6BAF2C11-5A40-435A-97DD-30E55FA660C3}" type="sibTrans" cxnId="{8DBE76DF-4278-488D-84B9-F4BB42F4B095}">
      <dgm:prSet/>
      <dgm:spPr/>
      <dgm:t>
        <a:bodyPr/>
        <a:lstStyle/>
        <a:p>
          <a:endParaRPr lang="en-GB"/>
        </a:p>
      </dgm:t>
    </dgm:pt>
    <dgm:pt modelId="{9543C10A-48D8-40DA-B985-BE762A3430B7}" type="pres">
      <dgm:prSet presAssocID="{F0076F2B-CF3B-4CAC-968D-F1A84B2E7BDB}" presName="linear" presStyleCnt="0">
        <dgm:presLayoutVars>
          <dgm:dir/>
          <dgm:animLvl val="lvl"/>
          <dgm:resizeHandles val="exact"/>
        </dgm:presLayoutVars>
      </dgm:prSet>
      <dgm:spPr/>
    </dgm:pt>
    <dgm:pt modelId="{4BCDB7B8-4414-4E10-89C6-D23F719600CF}" type="pres">
      <dgm:prSet presAssocID="{0FF139EB-EB22-4F13-B5EA-80D4145C88B7}" presName="parentLin" presStyleCnt="0"/>
      <dgm:spPr/>
    </dgm:pt>
    <dgm:pt modelId="{786D0A2C-A2A7-4D1E-BEF4-0B386F848B50}" type="pres">
      <dgm:prSet presAssocID="{0FF139EB-EB22-4F13-B5EA-80D4145C88B7}" presName="parentLeftMargin" presStyleLbl="node1" presStyleIdx="0" presStyleCnt="4"/>
      <dgm:spPr/>
    </dgm:pt>
    <dgm:pt modelId="{4DB729C8-6EA4-469B-BD89-4245F75937DB}" type="pres">
      <dgm:prSet presAssocID="{0FF139EB-EB22-4F13-B5EA-80D4145C88B7}" presName="parentText" presStyleLbl="node1" presStyleIdx="0" presStyleCnt="4" custScaleX="121795" custScaleY="234256">
        <dgm:presLayoutVars>
          <dgm:chMax val="0"/>
          <dgm:bulletEnabled val="1"/>
        </dgm:presLayoutVars>
      </dgm:prSet>
      <dgm:spPr/>
    </dgm:pt>
    <dgm:pt modelId="{FAC374AB-BBE1-4B66-A059-6B4E577DF102}" type="pres">
      <dgm:prSet presAssocID="{0FF139EB-EB22-4F13-B5EA-80D4145C88B7}" presName="negativeSpace" presStyleCnt="0"/>
      <dgm:spPr/>
    </dgm:pt>
    <dgm:pt modelId="{A4034DFF-3076-489B-96B2-38AA6E06D1AF}" type="pres">
      <dgm:prSet presAssocID="{0FF139EB-EB22-4F13-B5EA-80D4145C88B7}" presName="childText" presStyleLbl="conFgAcc1" presStyleIdx="0" presStyleCnt="4">
        <dgm:presLayoutVars>
          <dgm:bulletEnabled val="1"/>
        </dgm:presLayoutVars>
      </dgm:prSet>
      <dgm:spPr>
        <a:ln>
          <a:solidFill>
            <a:srgbClr val="002060"/>
          </a:solidFill>
        </a:ln>
      </dgm:spPr>
    </dgm:pt>
    <dgm:pt modelId="{43E37015-69A1-4332-808E-ED003B93A607}" type="pres">
      <dgm:prSet presAssocID="{FF9BFEF5-0473-46AB-859A-2F7B485470B2}" presName="spaceBetweenRectangles" presStyleCnt="0"/>
      <dgm:spPr/>
    </dgm:pt>
    <dgm:pt modelId="{90DAF086-DA2B-4D8A-9025-517D5BA6E9C9}" type="pres">
      <dgm:prSet presAssocID="{C5FBE070-6DBA-4127-B55B-91DF4F8DD494}" presName="parentLin" presStyleCnt="0"/>
      <dgm:spPr/>
    </dgm:pt>
    <dgm:pt modelId="{95789690-6D7F-4089-9366-00390A0D99BF}" type="pres">
      <dgm:prSet presAssocID="{C5FBE070-6DBA-4127-B55B-91DF4F8DD494}" presName="parentLeftMargin" presStyleLbl="node1" presStyleIdx="0" presStyleCnt="4"/>
      <dgm:spPr/>
    </dgm:pt>
    <dgm:pt modelId="{609A6717-1D53-4B1D-A6B3-9283A261796D}" type="pres">
      <dgm:prSet presAssocID="{C5FBE070-6DBA-4127-B55B-91DF4F8DD494}" presName="parentText" presStyleLbl="node1" presStyleIdx="1" presStyleCnt="4" custScaleX="122202" custScaleY="231840">
        <dgm:presLayoutVars>
          <dgm:chMax val="0"/>
          <dgm:bulletEnabled val="1"/>
        </dgm:presLayoutVars>
      </dgm:prSet>
      <dgm:spPr/>
    </dgm:pt>
    <dgm:pt modelId="{ABF1F0C1-3CFC-45B0-9513-B30399672530}" type="pres">
      <dgm:prSet presAssocID="{C5FBE070-6DBA-4127-B55B-91DF4F8DD494}" presName="negativeSpace" presStyleCnt="0"/>
      <dgm:spPr/>
    </dgm:pt>
    <dgm:pt modelId="{CACB385C-1024-409F-9A59-1F3C80BB4D4F}" type="pres">
      <dgm:prSet presAssocID="{C5FBE070-6DBA-4127-B55B-91DF4F8DD494}" presName="childText" presStyleLbl="conFgAcc1" presStyleIdx="1" presStyleCnt="4">
        <dgm:presLayoutVars>
          <dgm:bulletEnabled val="1"/>
        </dgm:presLayoutVars>
      </dgm:prSet>
      <dgm:spPr>
        <a:ln>
          <a:solidFill>
            <a:srgbClr val="002060"/>
          </a:solidFill>
        </a:ln>
      </dgm:spPr>
    </dgm:pt>
    <dgm:pt modelId="{13C00156-E17A-4A00-A8DB-A40ABDCB7375}" type="pres">
      <dgm:prSet presAssocID="{618B4E18-01D1-47D3-9FA1-5BDE389FE4EF}" presName="spaceBetweenRectangles" presStyleCnt="0"/>
      <dgm:spPr/>
    </dgm:pt>
    <dgm:pt modelId="{BD696A19-C92C-45B3-B5FD-CF9B0D2E47E5}" type="pres">
      <dgm:prSet presAssocID="{1E5BE775-5448-4249-9F41-21682BD06DBD}" presName="parentLin" presStyleCnt="0"/>
      <dgm:spPr/>
    </dgm:pt>
    <dgm:pt modelId="{E2C1B387-D6B4-486B-97D8-F1132B7EECE9}" type="pres">
      <dgm:prSet presAssocID="{1E5BE775-5448-4249-9F41-21682BD06DBD}" presName="parentLeftMargin" presStyleLbl="node1" presStyleIdx="1" presStyleCnt="4"/>
      <dgm:spPr/>
    </dgm:pt>
    <dgm:pt modelId="{9B179E99-5D61-44AE-BD3B-5F06335BD6E8}" type="pres">
      <dgm:prSet presAssocID="{1E5BE775-5448-4249-9F41-21682BD06DBD}" presName="parentText" presStyleLbl="node1" presStyleIdx="2" presStyleCnt="4" custScaleX="122954" custScaleY="202492">
        <dgm:presLayoutVars>
          <dgm:chMax val="0"/>
          <dgm:bulletEnabled val="1"/>
        </dgm:presLayoutVars>
      </dgm:prSet>
      <dgm:spPr/>
    </dgm:pt>
    <dgm:pt modelId="{AB5F8A03-8E4C-4D10-A968-D735C008601E}" type="pres">
      <dgm:prSet presAssocID="{1E5BE775-5448-4249-9F41-21682BD06DBD}" presName="negativeSpace" presStyleCnt="0"/>
      <dgm:spPr/>
    </dgm:pt>
    <dgm:pt modelId="{DAD66426-F04F-4451-B4C6-026D702DE410}" type="pres">
      <dgm:prSet presAssocID="{1E5BE775-5448-4249-9F41-21682BD06DBD}" presName="childText" presStyleLbl="conFgAcc1" presStyleIdx="2" presStyleCnt="4">
        <dgm:presLayoutVars>
          <dgm:bulletEnabled val="1"/>
        </dgm:presLayoutVars>
      </dgm:prSet>
      <dgm:spPr>
        <a:ln>
          <a:solidFill>
            <a:srgbClr val="002060"/>
          </a:solidFill>
        </a:ln>
      </dgm:spPr>
    </dgm:pt>
    <dgm:pt modelId="{FB389D52-D2BB-424A-B5C6-38D322240DC7}" type="pres">
      <dgm:prSet presAssocID="{567F8367-6B9E-4C1D-BC9E-AB87F89E3372}" presName="spaceBetweenRectangles" presStyleCnt="0"/>
      <dgm:spPr/>
    </dgm:pt>
    <dgm:pt modelId="{B0B8643C-BD82-4DAB-9FAF-5ADD84610191}" type="pres">
      <dgm:prSet presAssocID="{272C26F1-2417-4148-84C4-E17F510680A8}" presName="parentLin" presStyleCnt="0"/>
      <dgm:spPr/>
    </dgm:pt>
    <dgm:pt modelId="{7E928359-C3F0-4546-B7F3-EFC64220A3E5}" type="pres">
      <dgm:prSet presAssocID="{272C26F1-2417-4148-84C4-E17F510680A8}" presName="parentLeftMargin" presStyleLbl="node1" presStyleIdx="2" presStyleCnt="4"/>
      <dgm:spPr/>
    </dgm:pt>
    <dgm:pt modelId="{0E1DE735-D4CD-4E3A-B586-8F92F79E5C31}" type="pres">
      <dgm:prSet presAssocID="{272C26F1-2417-4148-84C4-E17F510680A8}" presName="parentText" presStyleLbl="node1" presStyleIdx="3" presStyleCnt="4" custScaleX="125584" custScaleY="242999">
        <dgm:presLayoutVars>
          <dgm:chMax val="0"/>
          <dgm:bulletEnabled val="1"/>
        </dgm:presLayoutVars>
      </dgm:prSet>
      <dgm:spPr/>
    </dgm:pt>
    <dgm:pt modelId="{EB7CF024-3C39-42AC-B71A-9500D51D743E}" type="pres">
      <dgm:prSet presAssocID="{272C26F1-2417-4148-84C4-E17F510680A8}" presName="negativeSpace" presStyleCnt="0"/>
      <dgm:spPr/>
    </dgm:pt>
    <dgm:pt modelId="{9E95503D-677C-4643-8BFD-D5391F25AA45}" type="pres">
      <dgm:prSet presAssocID="{272C26F1-2417-4148-84C4-E17F510680A8}" presName="childText" presStyleLbl="conFgAcc1" presStyleIdx="3" presStyleCnt="4">
        <dgm:presLayoutVars>
          <dgm:bulletEnabled val="1"/>
        </dgm:presLayoutVars>
      </dgm:prSet>
      <dgm:spPr>
        <a:ln>
          <a:solidFill>
            <a:srgbClr val="002060"/>
          </a:solidFill>
        </a:ln>
      </dgm:spPr>
    </dgm:pt>
  </dgm:ptLst>
  <dgm:cxnLst>
    <dgm:cxn modelId="{0B86B103-2730-4AA0-85F2-81870ACA5B06}" type="presOf" srcId="{0FF139EB-EB22-4F13-B5EA-80D4145C88B7}" destId="{786D0A2C-A2A7-4D1E-BEF4-0B386F848B50}" srcOrd="0" destOrd="0" presId="urn:microsoft.com/office/officeart/2005/8/layout/list1"/>
    <dgm:cxn modelId="{63C2BA39-79D0-492D-9B38-B27B1AC89F21}" type="presOf" srcId="{272C26F1-2417-4148-84C4-E17F510680A8}" destId="{7E928359-C3F0-4546-B7F3-EFC64220A3E5}" srcOrd="0" destOrd="0" presId="urn:microsoft.com/office/officeart/2005/8/layout/list1"/>
    <dgm:cxn modelId="{B5FDA746-AD4E-47E6-9D16-94FBDD2DFF7C}" type="presOf" srcId="{F0076F2B-CF3B-4CAC-968D-F1A84B2E7BDB}" destId="{9543C10A-48D8-40DA-B985-BE762A3430B7}" srcOrd="0" destOrd="0" presId="urn:microsoft.com/office/officeart/2005/8/layout/list1"/>
    <dgm:cxn modelId="{C5569152-1E07-439D-A8A8-681FC5043462}" srcId="{F0076F2B-CF3B-4CAC-968D-F1A84B2E7BDB}" destId="{1E5BE775-5448-4249-9F41-21682BD06DBD}" srcOrd="2" destOrd="0" parTransId="{DE3FDD8E-73B9-4269-AD24-AB072B416B34}" sibTransId="{567F8367-6B9E-4C1D-BC9E-AB87F89E3372}"/>
    <dgm:cxn modelId="{D0496F77-8821-4D16-8071-1686947B947B}" type="presOf" srcId="{C5FBE070-6DBA-4127-B55B-91DF4F8DD494}" destId="{609A6717-1D53-4B1D-A6B3-9283A261796D}" srcOrd="1" destOrd="0" presId="urn:microsoft.com/office/officeart/2005/8/layout/list1"/>
    <dgm:cxn modelId="{B34D0F7F-1B8A-4E3E-BC3E-DDB79181239A}" type="presOf" srcId="{272C26F1-2417-4148-84C4-E17F510680A8}" destId="{0E1DE735-D4CD-4E3A-B586-8F92F79E5C31}" srcOrd="1" destOrd="0" presId="urn:microsoft.com/office/officeart/2005/8/layout/list1"/>
    <dgm:cxn modelId="{F29D7383-60A6-4659-8C2F-F439D0457D65}" srcId="{F0076F2B-CF3B-4CAC-968D-F1A84B2E7BDB}" destId="{0FF139EB-EB22-4F13-B5EA-80D4145C88B7}" srcOrd="0" destOrd="0" parTransId="{540ABB99-D05E-4EE8-80D9-50002DE73CF8}" sibTransId="{FF9BFEF5-0473-46AB-859A-2F7B485470B2}"/>
    <dgm:cxn modelId="{99890C8E-A38C-4286-A521-FBD732BF9E1A}" type="presOf" srcId="{C5FBE070-6DBA-4127-B55B-91DF4F8DD494}" destId="{95789690-6D7F-4089-9366-00390A0D99BF}" srcOrd="0" destOrd="0" presId="urn:microsoft.com/office/officeart/2005/8/layout/list1"/>
    <dgm:cxn modelId="{7A17F890-D2B4-4F5E-BFD3-0C25E838F343}" type="presOf" srcId="{1E5BE775-5448-4249-9F41-21682BD06DBD}" destId="{E2C1B387-D6B4-486B-97D8-F1132B7EECE9}" srcOrd="0" destOrd="0" presId="urn:microsoft.com/office/officeart/2005/8/layout/list1"/>
    <dgm:cxn modelId="{0F73C2DA-C769-492E-A178-619F936AB346}" type="presOf" srcId="{0FF139EB-EB22-4F13-B5EA-80D4145C88B7}" destId="{4DB729C8-6EA4-469B-BD89-4245F75937DB}" srcOrd="1" destOrd="0" presId="urn:microsoft.com/office/officeart/2005/8/layout/list1"/>
    <dgm:cxn modelId="{DF270BDB-E5C3-4DA9-A853-B36E16594484}" type="presOf" srcId="{1E5BE775-5448-4249-9F41-21682BD06DBD}" destId="{9B179E99-5D61-44AE-BD3B-5F06335BD6E8}" srcOrd="1" destOrd="0" presId="urn:microsoft.com/office/officeart/2005/8/layout/list1"/>
    <dgm:cxn modelId="{8DBE76DF-4278-488D-84B9-F4BB42F4B095}" srcId="{F0076F2B-CF3B-4CAC-968D-F1A84B2E7BDB}" destId="{272C26F1-2417-4148-84C4-E17F510680A8}" srcOrd="3" destOrd="0" parTransId="{EE246E6D-A4AE-450F-9F78-1862F97CB178}" sibTransId="{6BAF2C11-5A40-435A-97DD-30E55FA660C3}"/>
    <dgm:cxn modelId="{2D92F5EC-0882-4DFF-90D8-29010E8D592F}" srcId="{F0076F2B-CF3B-4CAC-968D-F1A84B2E7BDB}" destId="{C5FBE070-6DBA-4127-B55B-91DF4F8DD494}" srcOrd="1" destOrd="0" parTransId="{F243DD4F-849B-4FD2-8311-B44F6F4748F8}" sibTransId="{618B4E18-01D1-47D3-9FA1-5BDE389FE4EF}"/>
    <dgm:cxn modelId="{94907D66-2922-49E9-B455-6AA20469EA21}" type="presParOf" srcId="{9543C10A-48D8-40DA-B985-BE762A3430B7}" destId="{4BCDB7B8-4414-4E10-89C6-D23F719600CF}" srcOrd="0" destOrd="0" presId="urn:microsoft.com/office/officeart/2005/8/layout/list1"/>
    <dgm:cxn modelId="{93588117-9C9E-4725-A4B3-0C05DEB66C2E}" type="presParOf" srcId="{4BCDB7B8-4414-4E10-89C6-D23F719600CF}" destId="{786D0A2C-A2A7-4D1E-BEF4-0B386F848B50}" srcOrd="0" destOrd="0" presId="urn:microsoft.com/office/officeart/2005/8/layout/list1"/>
    <dgm:cxn modelId="{E844A853-E89E-4E15-8065-5CD63B030A89}" type="presParOf" srcId="{4BCDB7B8-4414-4E10-89C6-D23F719600CF}" destId="{4DB729C8-6EA4-469B-BD89-4245F75937DB}" srcOrd="1" destOrd="0" presId="urn:microsoft.com/office/officeart/2005/8/layout/list1"/>
    <dgm:cxn modelId="{BE4ABB4B-7D51-4708-829E-248A56DA2446}" type="presParOf" srcId="{9543C10A-48D8-40DA-B985-BE762A3430B7}" destId="{FAC374AB-BBE1-4B66-A059-6B4E577DF102}" srcOrd="1" destOrd="0" presId="urn:microsoft.com/office/officeart/2005/8/layout/list1"/>
    <dgm:cxn modelId="{DDAD2BE4-6D22-4346-B8E3-6D65773A3099}" type="presParOf" srcId="{9543C10A-48D8-40DA-B985-BE762A3430B7}" destId="{A4034DFF-3076-489B-96B2-38AA6E06D1AF}" srcOrd="2" destOrd="0" presId="urn:microsoft.com/office/officeart/2005/8/layout/list1"/>
    <dgm:cxn modelId="{5849D7B6-3EF5-4590-A08B-BC4C44969C74}" type="presParOf" srcId="{9543C10A-48D8-40DA-B985-BE762A3430B7}" destId="{43E37015-69A1-4332-808E-ED003B93A607}" srcOrd="3" destOrd="0" presId="urn:microsoft.com/office/officeart/2005/8/layout/list1"/>
    <dgm:cxn modelId="{7F21F7D1-EC0F-4C54-800F-D6BCCACACBB1}" type="presParOf" srcId="{9543C10A-48D8-40DA-B985-BE762A3430B7}" destId="{90DAF086-DA2B-4D8A-9025-517D5BA6E9C9}" srcOrd="4" destOrd="0" presId="urn:microsoft.com/office/officeart/2005/8/layout/list1"/>
    <dgm:cxn modelId="{FBAB8A09-1FFD-481F-B957-A3DA74336903}" type="presParOf" srcId="{90DAF086-DA2B-4D8A-9025-517D5BA6E9C9}" destId="{95789690-6D7F-4089-9366-00390A0D99BF}" srcOrd="0" destOrd="0" presId="urn:microsoft.com/office/officeart/2005/8/layout/list1"/>
    <dgm:cxn modelId="{C4EDC922-E71B-4790-9B45-F5C85FF9F6CD}" type="presParOf" srcId="{90DAF086-DA2B-4D8A-9025-517D5BA6E9C9}" destId="{609A6717-1D53-4B1D-A6B3-9283A261796D}" srcOrd="1" destOrd="0" presId="urn:microsoft.com/office/officeart/2005/8/layout/list1"/>
    <dgm:cxn modelId="{7AF35629-B3DC-4765-BBD0-7059B977EC4D}" type="presParOf" srcId="{9543C10A-48D8-40DA-B985-BE762A3430B7}" destId="{ABF1F0C1-3CFC-45B0-9513-B30399672530}" srcOrd="5" destOrd="0" presId="urn:microsoft.com/office/officeart/2005/8/layout/list1"/>
    <dgm:cxn modelId="{CEDA4B11-1E0C-4620-A124-43CC91635472}" type="presParOf" srcId="{9543C10A-48D8-40DA-B985-BE762A3430B7}" destId="{CACB385C-1024-409F-9A59-1F3C80BB4D4F}" srcOrd="6" destOrd="0" presId="urn:microsoft.com/office/officeart/2005/8/layout/list1"/>
    <dgm:cxn modelId="{8EAC2874-1E90-4B7E-B2F0-64BF8E4562C1}" type="presParOf" srcId="{9543C10A-48D8-40DA-B985-BE762A3430B7}" destId="{13C00156-E17A-4A00-A8DB-A40ABDCB7375}" srcOrd="7" destOrd="0" presId="urn:microsoft.com/office/officeart/2005/8/layout/list1"/>
    <dgm:cxn modelId="{0EA0B460-620C-4B32-AEE3-ABA24A65B443}" type="presParOf" srcId="{9543C10A-48D8-40DA-B985-BE762A3430B7}" destId="{BD696A19-C92C-45B3-B5FD-CF9B0D2E47E5}" srcOrd="8" destOrd="0" presId="urn:microsoft.com/office/officeart/2005/8/layout/list1"/>
    <dgm:cxn modelId="{E2C5917D-2F1E-43E9-9D2A-746FF374F628}" type="presParOf" srcId="{BD696A19-C92C-45B3-B5FD-CF9B0D2E47E5}" destId="{E2C1B387-D6B4-486B-97D8-F1132B7EECE9}" srcOrd="0" destOrd="0" presId="urn:microsoft.com/office/officeart/2005/8/layout/list1"/>
    <dgm:cxn modelId="{BF4A0E1F-D738-437F-95BF-F014B1C50C92}" type="presParOf" srcId="{BD696A19-C92C-45B3-B5FD-CF9B0D2E47E5}" destId="{9B179E99-5D61-44AE-BD3B-5F06335BD6E8}" srcOrd="1" destOrd="0" presId="urn:microsoft.com/office/officeart/2005/8/layout/list1"/>
    <dgm:cxn modelId="{FD5AF52F-79B6-4976-B5D6-04649C4874CF}" type="presParOf" srcId="{9543C10A-48D8-40DA-B985-BE762A3430B7}" destId="{AB5F8A03-8E4C-4D10-A968-D735C008601E}" srcOrd="9" destOrd="0" presId="urn:microsoft.com/office/officeart/2005/8/layout/list1"/>
    <dgm:cxn modelId="{92C51A95-1668-43BB-B7A6-F2AC9F3B1D46}" type="presParOf" srcId="{9543C10A-48D8-40DA-B985-BE762A3430B7}" destId="{DAD66426-F04F-4451-B4C6-026D702DE410}" srcOrd="10" destOrd="0" presId="urn:microsoft.com/office/officeart/2005/8/layout/list1"/>
    <dgm:cxn modelId="{82F4F4FE-641B-4CFB-B004-B5BD90C1F347}" type="presParOf" srcId="{9543C10A-48D8-40DA-B985-BE762A3430B7}" destId="{FB389D52-D2BB-424A-B5C6-38D322240DC7}" srcOrd="11" destOrd="0" presId="urn:microsoft.com/office/officeart/2005/8/layout/list1"/>
    <dgm:cxn modelId="{5FEA3134-2B86-466C-9181-4D294BA01813}" type="presParOf" srcId="{9543C10A-48D8-40DA-B985-BE762A3430B7}" destId="{B0B8643C-BD82-4DAB-9FAF-5ADD84610191}" srcOrd="12" destOrd="0" presId="urn:microsoft.com/office/officeart/2005/8/layout/list1"/>
    <dgm:cxn modelId="{FA2C328C-5989-4451-AD4A-6F42CB53303B}" type="presParOf" srcId="{B0B8643C-BD82-4DAB-9FAF-5ADD84610191}" destId="{7E928359-C3F0-4546-B7F3-EFC64220A3E5}" srcOrd="0" destOrd="0" presId="urn:microsoft.com/office/officeart/2005/8/layout/list1"/>
    <dgm:cxn modelId="{957AAB58-65BD-4EEA-9D36-F8CD603B6D42}" type="presParOf" srcId="{B0B8643C-BD82-4DAB-9FAF-5ADD84610191}" destId="{0E1DE735-D4CD-4E3A-B586-8F92F79E5C31}" srcOrd="1" destOrd="0" presId="urn:microsoft.com/office/officeart/2005/8/layout/list1"/>
    <dgm:cxn modelId="{9255C286-79C4-4F2C-880B-9943A85D37FF}" type="presParOf" srcId="{9543C10A-48D8-40DA-B985-BE762A3430B7}" destId="{EB7CF024-3C39-42AC-B71A-9500D51D743E}" srcOrd="13" destOrd="0" presId="urn:microsoft.com/office/officeart/2005/8/layout/list1"/>
    <dgm:cxn modelId="{7FFB6D56-A1BA-4BC4-A902-865417D7ADC8}" type="presParOf" srcId="{9543C10A-48D8-40DA-B985-BE762A3430B7}" destId="{9E95503D-677C-4643-8BFD-D5391F25AA4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3A3CDB-64D5-47DC-B334-33C50F49BA28}"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GB"/>
        </a:p>
      </dgm:t>
    </dgm:pt>
    <dgm:pt modelId="{19D1F2A2-450D-424A-8182-2FC6AA443897}">
      <dgm:prSet phldrT="[Text]"/>
      <dgm:spPr/>
      <dgm:t>
        <a:bodyPr/>
        <a:lstStyle/>
        <a:p>
          <a:pPr>
            <a:buSzPct val="105000"/>
          </a:pPr>
          <a:r>
            <a:rPr lang="en-GB" altLang="en-US" dirty="0">
              <a:sym typeface="Symbol" pitchFamily="18" charset="2"/>
            </a:rPr>
            <a:t>Instrument should be appropriate for the type, energy and intensity of radiation and for the quantity of interest. </a:t>
          </a:r>
          <a:endParaRPr lang="en-GB" dirty="0"/>
        </a:p>
      </dgm:t>
    </dgm:pt>
    <dgm:pt modelId="{797A596A-F3F4-4DAF-AAB0-171C363BBBDA}" type="parTrans" cxnId="{656EF7C1-7274-4071-A845-DAB31263025B}">
      <dgm:prSet/>
      <dgm:spPr/>
      <dgm:t>
        <a:bodyPr/>
        <a:lstStyle/>
        <a:p>
          <a:endParaRPr lang="en-GB"/>
        </a:p>
      </dgm:t>
    </dgm:pt>
    <dgm:pt modelId="{A4059178-4431-40F9-B255-4F918370B976}" type="sibTrans" cxnId="{656EF7C1-7274-4071-A845-DAB31263025B}">
      <dgm:prSet/>
      <dgm:spPr/>
      <dgm:t>
        <a:bodyPr/>
        <a:lstStyle/>
        <a:p>
          <a:endParaRPr lang="en-GB"/>
        </a:p>
      </dgm:t>
    </dgm:pt>
    <dgm:pt modelId="{97827EA1-FF38-40B1-9819-EDCF81ED6E22}">
      <dgm:prSet phldrT="[Text]" phldr="1"/>
      <dgm:spPr/>
      <dgm:t>
        <a:bodyPr/>
        <a:lstStyle/>
        <a:p>
          <a:endParaRPr lang="en-GB" dirty="0"/>
        </a:p>
      </dgm:t>
    </dgm:pt>
    <dgm:pt modelId="{EDB5A12B-8A09-459C-BBCD-F1E5205957DC}" type="parTrans" cxnId="{76F13E49-AD7E-40E0-8649-97A0B5E86D00}">
      <dgm:prSet/>
      <dgm:spPr/>
      <dgm:t>
        <a:bodyPr/>
        <a:lstStyle/>
        <a:p>
          <a:endParaRPr lang="en-GB"/>
        </a:p>
      </dgm:t>
    </dgm:pt>
    <dgm:pt modelId="{AF305BF0-6A49-476F-8AB4-BE3F3DA13760}" type="sibTrans" cxnId="{76F13E49-AD7E-40E0-8649-97A0B5E86D00}">
      <dgm:prSet/>
      <dgm:spPr/>
      <dgm:t>
        <a:bodyPr/>
        <a:lstStyle/>
        <a:p>
          <a:endParaRPr lang="en-GB"/>
        </a:p>
      </dgm:t>
    </dgm:pt>
    <dgm:pt modelId="{8A18781E-B7FA-4D64-AA5D-F49D419929AE}">
      <dgm:prSet phldrT="[Text]"/>
      <dgm:spPr/>
      <dgm:t>
        <a:bodyPr/>
        <a:lstStyle/>
        <a:p>
          <a:r>
            <a:rPr lang="en-GB" altLang="en-US" dirty="0">
              <a:sym typeface="Symbol" pitchFamily="18" charset="2"/>
            </a:rPr>
            <a:t>Check there is a valid calibration and test certificate.</a:t>
          </a:r>
          <a:endParaRPr lang="en-GB" dirty="0"/>
        </a:p>
      </dgm:t>
    </dgm:pt>
    <dgm:pt modelId="{7BEA1058-164C-4317-B82E-BE0D1ACB5F9E}" type="parTrans" cxnId="{52C3C3D7-4C09-4E8E-9A41-212EF5375F41}">
      <dgm:prSet/>
      <dgm:spPr/>
      <dgm:t>
        <a:bodyPr/>
        <a:lstStyle/>
        <a:p>
          <a:endParaRPr lang="en-GB"/>
        </a:p>
      </dgm:t>
    </dgm:pt>
    <dgm:pt modelId="{81B3C34F-FA95-4CF7-98AB-780445260188}" type="sibTrans" cxnId="{52C3C3D7-4C09-4E8E-9A41-212EF5375F41}">
      <dgm:prSet/>
      <dgm:spPr/>
      <dgm:t>
        <a:bodyPr/>
        <a:lstStyle/>
        <a:p>
          <a:endParaRPr lang="en-GB"/>
        </a:p>
      </dgm:t>
    </dgm:pt>
    <dgm:pt modelId="{10CFC47C-DDDB-4525-9666-3897AC8B65EB}">
      <dgm:prSet phldrT="[Text]"/>
      <dgm:spPr/>
      <dgm:t>
        <a:bodyPr/>
        <a:lstStyle/>
        <a:p>
          <a:pPr>
            <a:buSzPct val="105000"/>
          </a:pPr>
          <a:r>
            <a:rPr lang="en-GB" altLang="en-US" dirty="0">
              <a:sym typeface="Symbol" pitchFamily="18" charset="2"/>
            </a:rPr>
            <a:t>Perform the appropriate function checks on required ranges using appropriate sources </a:t>
          </a:r>
          <a:endParaRPr lang="en-GB" dirty="0"/>
        </a:p>
      </dgm:t>
    </dgm:pt>
    <dgm:pt modelId="{4288FC64-12AA-4C91-BE12-D604E59772AA}" type="parTrans" cxnId="{26DBDA05-3ADC-4BD5-A54E-BA13B9597F31}">
      <dgm:prSet/>
      <dgm:spPr/>
      <dgm:t>
        <a:bodyPr/>
        <a:lstStyle/>
        <a:p>
          <a:endParaRPr lang="en-GB"/>
        </a:p>
      </dgm:t>
    </dgm:pt>
    <dgm:pt modelId="{62ADFC83-8D54-4861-B861-5F1663FA7E45}" type="sibTrans" cxnId="{26DBDA05-3ADC-4BD5-A54E-BA13B9597F31}">
      <dgm:prSet/>
      <dgm:spPr/>
      <dgm:t>
        <a:bodyPr/>
        <a:lstStyle/>
        <a:p>
          <a:endParaRPr lang="en-GB"/>
        </a:p>
      </dgm:t>
    </dgm:pt>
    <dgm:pt modelId="{A4553E58-4BFB-4010-94E9-C59D8C05F5C0}">
      <dgm:prSet phldrT="[Text]" phldr="1"/>
      <dgm:spPr/>
      <dgm:t>
        <a:bodyPr/>
        <a:lstStyle/>
        <a:p>
          <a:endParaRPr lang="en-GB" dirty="0"/>
        </a:p>
      </dgm:t>
    </dgm:pt>
    <dgm:pt modelId="{7CE8F7A6-FF70-443A-AA21-EF6F67FA4EF3}" type="sibTrans" cxnId="{54C33908-0F60-450A-96A7-75DA6BF133AE}">
      <dgm:prSet/>
      <dgm:spPr/>
      <dgm:t>
        <a:bodyPr/>
        <a:lstStyle/>
        <a:p>
          <a:endParaRPr lang="en-GB"/>
        </a:p>
      </dgm:t>
    </dgm:pt>
    <dgm:pt modelId="{C7A2C567-2AF7-4AF6-9F9D-452DB33906BA}" type="parTrans" cxnId="{54C33908-0F60-450A-96A7-75DA6BF133AE}">
      <dgm:prSet/>
      <dgm:spPr/>
      <dgm:t>
        <a:bodyPr/>
        <a:lstStyle/>
        <a:p>
          <a:endParaRPr lang="en-GB"/>
        </a:p>
      </dgm:t>
    </dgm:pt>
    <dgm:pt modelId="{22C429CE-CB82-471E-BE72-0ABEDDEA56C7}">
      <dgm:prSet phldrT="[Text]" phldr="1"/>
      <dgm:spPr/>
      <dgm:t>
        <a:bodyPr/>
        <a:lstStyle/>
        <a:p>
          <a:endParaRPr lang="en-GB" dirty="0"/>
        </a:p>
      </dgm:t>
    </dgm:pt>
    <dgm:pt modelId="{3D162CA8-8C65-42C6-9563-C430127C6EBD}" type="sibTrans" cxnId="{C74455DE-EFE1-4B29-98DB-D996B53CA7FA}">
      <dgm:prSet/>
      <dgm:spPr/>
      <dgm:t>
        <a:bodyPr/>
        <a:lstStyle/>
        <a:p>
          <a:endParaRPr lang="en-GB"/>
        </a:p>
      </dgm:t>
    </dgm:pt>
    <dgm:pt modelId="{3CF031C7-4725-4541-A8DA-90F72832A87F}" type="parTrans" cxnId="{C74455DE-EFE1-4B29-98DB-D996B53CA7FA}">
      <dgm:prSet/>
      <dgm:spPr/>
      <dgm:t>
        <a:bodyPr/>
        <a:lstStyle/>
        <a:p>
          <a:endParaRPr lang="en-GB"/>
        </a:p>
      </dgm:t>
    </dgm:pt>
    <dgm:pt modelId="{C932B0DA-0868-4605-A012-C44A0390B89B}" type="pres">
      <dgm:prSet presAssocID="{B73A3CDB-64D5-47DC-B334-33C50F49BA28}" presName="Name0" presStyleCnt="0">
        <dgm:presLayoutVars>
          <dgm:chMax/>
          <dgm:chPref/>
          <dgm:dir/>
        </dgm:presLayoutVars>
      </dgm:prSet>
      <dgm:spPr/>
    </dgm:pt>
    <dgm:pt modelId="{E2ACFFDF-A0B4-4142-AAD3-C3ED10347033}" type="pres">
      <dgm:prSet presAssocID="{22C429CE-CB82-471E-BE72-0ABEDDEA56C7}" presName="parenttextcomposite" presStyleCnt="0"/>
      <dgm:spPr/>
    </dgm:pt>
    <dgm:pt modelId="{9D78D83C-6009-417E-986C-A07EA8855AE0}" type="pres">
      <dgm:prSet presAssocID="{22C429CE-CB82-471E-BE72-0ABEDDEA56C7}" presName="parenttext" presStyleLbl="revTx" presStyleIdx="0" presStyleCnt="3" custScaleY="10143">
        <dgm:presLayoutVars>
          <dgm:chMax/>
          <dgm:chPref val="2"/>
          <dgm:bulletEnabled val="1"/>
        </dgm:presLayoutVars>
      </dgm:prSet>
      <dgm:spPr/>
    </dgm:pt>
    <dgm:pt modelId="{B18A936A-B6C5-4A01-A248-39838C0B5B24}" type="pres">
      <dgm:prSet presAssocID="{22C429CE-CB82-471E-BE72-0ABEDDEA56C7}" presName="composite" presStyleCnt="0"/>
      <dgm:spPr/>
    </dgm:pt>
    <dgm:pt modelId="{DCE63366-AC79-498C-BF5B-C4F5BFBF1632}" type="pres">
      <dgm:prSet presAssocID="{22C429CE-CB82-471E-BE72-0ABEDDEA56C7}" presName="chevron1" presStyleLbl="alignNode1" presStyleIdx="0" presStyleCnt="21"/>
      <dgm:spPr/>
    </dgm:pt>
    <dgm:pt modelId="{49F0CCE0-DC6B-44F8-8A0A-3D7E0B168CAF}" type="pres">
      <dgm:prSet presAssocID="{22C429CE-CB82-471E-BE72-0ABEDDEA56C7}" presName="chevron2" presStyleLbl="alignNode1" presStyleIdx="1" presStyleCnt="21"/>
      <dgm:spPr/>
    </dgm:pt>
    <dgm:pt modelId="{E15DBAB4-B2FE-4A10-A5D2-3360515C2A65}" type="pres">
      <dgm:prSet presAssocID="{22C429CE-CB82-471E-BE72-0ABEDDEA56C7}" presName="chevron3" presStyleLbl="alignNode1" presStyleIdx="2" presStyleCnt="21"/>
      <dgm:spPr/>
    </dgm:pt>
    <dgm:pt modelId="{E34CB4D1-4FDA-4379-BEC0-85002C3EB41A}" type="pres">
      <dgm:prSet presAssocID="{22C429CE-CB82-471E-BE72-0ABEDDEA56C7}" presName="chevron4" presStyleLbl="alignNode1" presStyleIdx="3" presStyleCnt="21"/>
      <dgm:spPr/>
    </dgm:pt>
    <dgm:pt modelId="{F5A7478A-2986-49C3-8FFD-960D276F8369}" type="pres">
      <dgm:prSet presAssocID="{22C429CE-CB82-471E-BE72-0ABEDDEA56C7}" presName="chevron5" presStyleLbl="alignNode1" presStyleIdx="4" presStyleCnt="21"/>
      <dgm:spPr/>
    </dgm:pt>
    <dgm:pt modelId="{B30627C6-3BB9-4A3B-8D45-44332CC1BB81}" type="pres">
      <dgm:prSet presAssocID="{22C429CE-CB82-471E-BE72-0ABEDDEA56C7}" presName="chevron6" presStyleLbl="alignNode1" presStyleIdx="5" presStyleCnt="21"/>
      <dgm:spPr/>
    </dgm:pt>
    <dgm:pt modelId="{A6A4F3E5-F57B-4550-A1AE-62A8DDA94EF0}" type="pres">
      <dgm:prSet presAssocID="{22C429CE-CB82-471E-BE72-0ABEDDEA56C7}" presName="chevron7" presStyleLbl="alignNode1" presStyleIdx="6" presStyleCnt="21"/>
      <dgm:spPr/>
    </dgm:pt>
    <dgm:pt modelId="{78B4742F-F85B-4161-A913-299516EDE1A8}" type="pres">
      <dgm:prSet presAssocID="{22C429CE-CB82-471E-BE72-0ABEDDEA56C7}" presName="childtext" presStyleLbl="solidFgAcc1" presStyleIdx="0" presStyleCnt="3">
        <dgm:presLayoutVars>
          <dgm:chMax/>
          <dgm:chPref val="0"/>
          <dgm:bulletEnabled val="1"/>
        </dgm:presLayoutVars>
      </dgm:prSet>
      <dgm:spPr/>
    </dgm:pt>
    <dgm:pt modelId="{7FF0699D-DA0A-4F10-8DD1-784198DF2499}" type="pres">
      <dgm:prSet presAssocID="{3D162CA8-8C65-42C6-9563-C430127C6EBD}" presName="sibTrans" presStyleCnt="0"/>
      <dgm:spPr/>
    </dgm:pt>
    <dgm:pt modelId="{5D16855E-021E-40B2-A0D8-4DE6A6501C28}" type="pres">
      <dgm:prSet presAssocID="{97827EA1-FF38-40B1-9819-EDCF81ED6E22}" presName="parenttextcomposite" presStyleCnt="0"/>
      <dgm:spPr/>
    </dgm:pt>
    <dgm:pt modelId="{94DB220E-BB83-46AC-824E-ABCCE7D7B0F3}" type="pres">
      <dgm:prSet presAssocID="{97827EA1-FF38-40B1-9819-EDCF81ED6E22}" presName="parenttext" presStyleLbl="revTx" presStyleIdx="1" presStyleCnt="3" custScaleY="19822">
        <dgm:presLayoutVars>
          <dgm:chMax/>
          <dgm:chPref val="2"/>
          <dgm:bulletEnabled val="1"/>
        </dgm:presLayoutVars>
      </dgm:prSet>
      <dgm:spPr/>
    </dgm:pt>
    <dgm:pt modelId="{DA0D2446-ADDB-45AB-BF4D-88283269B84B}" type="pres">
      <dgm:prSet presAssocID="{97827EA1-FF38-40B1-9819-EDCF81ED6E22}" presName="composite" presStyleCnt="0"/>
      <dgm:spPr/>
    </dgm:pt>
    <dgm:pt modelId="{2955133E-D38E-4B9F-8BD1-105BD9278B3B}" type="pres">
      <dgm:prSet presAssocID="{97827EA1-FF38-40B1-9819-EDCF81ED6E22}" presName="chevron1" presStyleLbl="alignNode1" presStyleIdx="7" presStyleCnt="21"/>
      <dgm:spPr/>
    </dgm:pt>
    <dgm:pt modelId="{233320CF-BCD6-47F6-A606-6027F40093A8}" type="pres">
      <dgm:prSet presAssocID="{97827EA1-FF38-40B1-9819-EDCF81ED6E22}" presName="chevron2" presStyleLbl="alignNode1" presStyleIdx="8" presStyleCnt="21"/>
      <dgm:spPr/>
    </dgm:pt>
    <dgm:pt modelId="{D1C4FA9A-458A-4AE6-8829-B84E835B2623}" type="pres">
      <dgm:prSet presAssocID="{97827EA1-FF38-40B1-9819-EDCF81ED6E22}" presName="chevron3" presStyleLbl="alignNode1" presStyleIdx="9" presStyleCnt="21"/>
      <dgm:spPr/>
    </dgm:pt>
    <dgm:pt modelId="{8FFC5248-E809-4B08-ADE8-02A12D212723}" type="pres">
      <dgm:prSet presAssocID="{97827EA1-FF38-40B1-9819-EDCF81ED6E22}" presName="chevron4" presStyleLbl="alignNode1" presStyleIdx="10" presStyleCnt="21"/>
      <dgm:spPr/>
    </dgm:pt>
    <dgm:pt modelId="{E46EAA21-75BE-49D0-B281-EEDCC888BC06}" type="pres">
      <dgm:prSet presAssocID="{97827EA1-FF38-40B1-9819-EDCF81ED6E22}" presName="chevron5" presStyleLbl="alignNode1" presStyleIdx="11" presStyleCnt="21"/>
      <dgm:spPr/>
    </dgm:pt>
    <dgm:pt modelId="{A2DBD3E7-5C1C-4984-B2D1-DD067BFC8EB6}" type="pres">
      <dgm:prSet presAssocID="{97827EA1-FF38-40B1-9819-EDCF81ED6E22}" presName="chevron6" presStyleLbl="alignNode1" presStyleIdx="12" presStyleCnt="21"/>
      <dgm:spPr/>
    </dgm:pt>
    <dgm:pt modelId="{AFB24A5F-3337-4148-8E5C-3415A1556A29}" type="pres">
      <dgm:prSet presAssocID="{97827EA1-FF38-40B1-9819-EDCF81ED6E22}" presName="chevron7" presStyleLbl="alignNode1" presStyleIdx="13" presStyleCnt="21"/>
      <dgm:spPr/>
    </dgm:pt>
    <dgm:pt modelId="{5DD216C8-B2E6-4368-BE07-BB8EAE760076}" type="pres">
      <dgm:prSet presAssocID="{97827EA1-FF38-40B1-9819-EDCF81ED6E22}" presName="childtext" presStyleLbl="solidFgAcc1" presStyleIdx="1" presStyleCnt="3" custLinFactNeighborX="485" custLinFactNeighborY="-1109">
        <dgm:presLayoutVars>
          <dgm:chMax/>
          <dgm:chPref val="0"/>
          <dgm:bulletEnabled val="1"/>
        </dgm:presLayoutVars>
      </dgm:prSet>
      <dgm:spPr/>
    </dgm:pt>
    <dgm:pt modelId="{CFBE8A9B-3F46-4A37-8FFB-1DB560D5DCB0}" type="pres">
      <dgm:prSet presAssocID="{AF305BF0-6A49-476F-8AB4-BE3F3DA13760}" presName="sibTrans" presStyleCnt="0"/>
      <dgm:spPr/>
    </dgm:pt>
    <dgm:pt modelId="{13963CD2-3B58-4A93-8235-D8A5B8438839}" type="pres">
      <dgm:prSet presAssocID="{A4553E58-4BFB-4010-94E9-C59D8C05F5C0}" presName="parenttextcomposite" presStyleCnt="0"/>
      <dgm:spPr/>
    </dgm:pt>
    <dgm:pt modelId="{A6CBC8BD-39AE-4AEE-B5A4-0906735D18F0}" type="pres">
      <dgm:prSet presAssocID="{A4553E58-4BFB-4010-94E9-C59D8C05F5C0}" presName="parenttext" presStyleLbl="revTx" presStyleIdx="2" presStyleCnt="3" custScaleY="15189" custLinFactNeighborX="-1216" custLinFactNeighborY="3343">
        <dgm:presLayoutVars>
          <dgm:chMax/>
          <dgm:chPref val="2"/>
          <dgm:bulletEnabled val="1"/>
        </dgm:presLayoutVars>
      </dgm:prSet>
      <dgm:spPr/>
    </dgm:pt>
    <dgm:pt modelId="{737D01FC-F627-438A-A9A2-4C42D57DD9A7}" type="pres">
      <dgm:prSet presAssocID="{A4553E58-4BFB-4010-94E9-C59D8C05F5C0}" presName="composite" presStyleCnt="0"/>
      <dgm:spPr/>
    </dgm:pt>
    <dgm:pt modelId="{DD41E20E-9F2B-47C0-9F2A-C74AB895BBA0}" type="pres">
      <dgm:prSet presAssocID="{A4553E58-4BFB-4010-94E9-C59D8C05F5C0}" presName="chevron1" presStyleLbl="alignNode1" presStyleIdx="14" presStyleCnt="21"/>
      <dgm:spPr/>
    </dgm:pt>
    <dgm:pt modelId="{B8067575-C332-4F3A-9914-50D7AE85D0A2}" type="pres">
      <dgm:prSet presAssocID="{A4553E58-4BFB-4010-94E9-C59D8C05F5C0}" presName="chevron2" presStyleLbl="alignNode1" presStyleIdx="15" presStyleCnt="21"/>
      <dgm:spPr/>
    </dgm:pt>
    <dgm:pt modelId="{0BDB367B-426B-4F73-A262-CE55820D7B2F}" type="pres">
      <dgm:prSet presAssocID="{A4553E58-4BFB-4010-94E9-C59D8C05F5C0}" presName="chevron3" presStyleLbl="alignNode1" presStyleIdx="16" presStyleCnt="21"/>
      <dgm:spPr/>
    </dgm:pt>
    <dgm:pt modelId="{5045E942-1374-4AA8-B8E2-FAE7A95040C6}" type="pres">
      <dgm:prSet presAssocID="{A4553E58-4BFB-4010-94E9-C59D8C05F5C0}" presName="chevron4" presStyleLbl="alignNode1" presStyleIdx="17" presStyleCnt="21"/>
      <dgm:spPr/>
    </dgm:pt>
    <dgm:pt modelId="{A7B18FC1-AD34-4E1A-8A70-E78558C46CE1}" type="pres">
      <dgm:prSet presAssocID="{A4553E58-4BFB-4010-94E9-C59D8C05F5C0}" presName="chevron5" presStyleLbl="alignNode1" presStyleIdx="18" presStyleCnt="21"/>
      <dgm:spPr/>
    </dgm:pt>
    <dgm:pt modelId="{3C68AB3B-C769-416E-90DE-56A1072AB8CA}" type="pres">
      <dgm:prSet presAssocID="{A4553E58-4BFB-4010-94E9-C59D8C05F5C0}" presName="chevron6" presStyleLbl="alignNode1" presStyleIdx="19" presStyleCnt="21"/>
      <dgm:spPr/>
    </dgm:pt>
    <dgm:pt modelId="{3EBA3D14-5C48-4007-976F-FA702498267D}" type="pres">
      <dgm:prSet presAssocID="{A4553E58-4BFB-4010-94E9-C59D8C05F5C0}" presName="chevron7" presStyleLbl="alignNode1" presStyleIdx="20" presStyleCnt="21"/>
      <dgm:spPr/>
    </dgm:pt>
    <dgm:pt modelId="{A727B27D-650A-48F9-A8CD-EC46F92665A3}" type="pres">
      <dgm:prSet presAssocID="{A4553E58-4BFB-4010-94E9-C59D8C05F5C0}" presName="childtext" presStyleLbl="solidFgAcc1" presStyleIdx="2" presStyleCnt="3">
        <dgm:presLayoutVars>
          <dgm:chMax/>
          <dgm:chPref val="0"/>
          <dgm:bulletEnabled val="1"/>
        </dgm:presLayoutVars>
      </dgm:prSet>
      <dgm:spPr/>
    </dgm:pt>
  </dgm:ptLst>
  <dgm:cxnLst>
    <dgm:cxn modelId="{150E7A05-9BB8-4291-B12F-60314F528392}" type="presOf" srcId="{97827EA1-FF38-40B1-9819-EDCF81ED6E22}" destId="{94DB220E-BB83-46AC-824E-ABCCE7D7B0F3}" srcOrd="0" destOrd="0" presId="urn:microsoft.com/office/officeart/2008/layout/VerticalAccentList"/>
    <dgm:cxn modelId="{26DBDA05-3ADC-4BD5-A54E-BA13B9597F31}" srcId="{A4553E58-4BFB-4010-94E9-C59D8C05F5C0}" destId="{10CFC47C-DDDB-4525-9666-3897AC8B65EB}" srcOrd="0" destOrd="0" parTransId="{4288FC64-12AA-4C91-BE12-D604E59772AA}" sibTransId="{62ADFC83-8D54-4861-B861-5F1663FA7E45}"/>
    <dgm:cxn modelId="{54C33908-0F60-450A-96A7-75DA6BF133AE}" srcId="{B73A3CDB-64D5-47DC-B334-33C50F49BA28}" destId="{A4553E58-4BFB-4010-94E9-C59D8C05F5C0}" srcOrd="2" destOrd="0" parTransId="{C7A2C567-2AF7-4AF6-9F9D-452DB33906BA}" sibTransId="{7CE8F7A6-FF70-443A-AA21-EF6F67FA4EF3}"/>
    <dgm:cxn modelId="{456C9222-F58B-4EB0-9414-90A152CD81FC}" type="presOf" srcId="{B73A3CDB-64D5-47DC-B334-33C50F49BA28}" destId="{C932B0DA-0868-4605-A012-C44A0390B89B}" srcOrd="0" destOrd="0" presId="urn:microsoft.com/office/officeart/2008/layout/VerticalAccentList"/>
    <dgm:cxn modelId="{E6ECE32B-4BAB-4AE6-8EC4-7E2FB0C69CDF}" type="presOf" srcId="{8A18781E-B7FA-4D64-AA5D-F49D419929AE}" destId="{5DD216C8-B2E6-4368-BE07-BB8EAE760076}" srcOrd="0" destOrd="0" presId="urn:microsoft.com/office/officeart/2008/layout/VerticalAccentList"/>
    <dgm:cxn modelId="{7A496031-1BCE-486C-B975-7C90DC4DC773}" type="presOf" srcId="{A4553E58-4BFB-4010-94E9-C59D8C05F5C0}" destId="{A6CBC8BD-39AE-4AEE-B5A4-0906735D18F0}" srcOrd="0" destOrd="0" presId="urn:microsoft.com/office/officeart/2008/layout/VerticalAccentList"/>
    <dgm:cxn modelId="{76F13E49-AD7E-40E0-8649-97A0B5E86D00}" srcId="{B73A3CDB-64D5-47DC-B334-33C50F49BA28}" destId="{97827EA1-FF38-40B1-9819-EDCF81ED6E22}" srcOrd="1" destOrd="0" parTransId="{EDB5A12B-8A09-459C-BBCD-F1E5205957DC}" sibTransId="{AF305BF0-6A49-476F-8AB4-BE3F3DA13760}"/>
    <dgm:cxn modelId="{499C58B1-026D-4E13-B4E4-21239566CE2D}" type="presOf" srcId="{22C429CE-CB82-471E-BE72-0ABEDDEA56C7}" destId="{9D78D83C-6009-417E-986C-A07EA8855AE0}" srcOrd="0" destOrd="0" presId="urn:microsoft.com/office/officeart/2008/layout/VerticalAccentList"/>
    <dgm:cxn modelId="{656EF7C1-7274-4071-A845-DAB31263025B}" srcId="{22C429CE-CB82-471E-BE72-0ABEDDEA56C7}" destId="{19D1F2A2-450D-424A-8182-2FC6AA443897}" srcOrd="0" destOrd="0" parTransId="{797A596A-F3F4-4DAF-AAB0-171C363BBBDA}" sibTransId="{A4059178-4431-40F9-B255-4F918370B976}"/>
    <dgm:cxn modelId="{C13B53C5-9537-4992-913D-66FD2923B95A}" type="presOf" srcId="{10CFC47C-DDDB-4525-9666-3897AC8B65EB}" destId="{A727B27D-650A-48F9-A8CD-EC46F92665A3}" srcOrd="0" destOrd="0" presId="urn:microsoft.com/office/officeart/2008/layout/VerticalAccentList"/>
    <dgm:cxn modelId="{52C3C3D7-4C09-4E8E-9A41-212EF5375F41}" srcId="{97827EA1-FF38-40B1-9819-EDCF81ED6E22}" destId="{8A18781E-B7FA-4D64-AA5D-F49D419929AE}" srcOrd="0" destOrd="0" parTransId="{7BEA1058-164C-4317-B82E-BE0D1ACB5F9E}" sibTransId="{81B3C34F-FA95-4CF7-98AB-780445260188}"/>
    <dgm:cxn modelId="{C74455DE-EFE1-4B29-98DB-D996B53CA7FA}" srcId="{B73A3CDB-64D5-47DC-B334-33C50F49BA28}" destId="{22C429CE-CB82-471E-BE72-0ABEDDEA56C7}" srcOrd="0" destOrd="0" parTransId="{3CF031C7-4725-4541-A8DA-90F72832A87F}" sibTransId="{3D162CA8-8C65-42C6-9563-C430127C6EBD}"/>
    <dgm:cxn modelId="{41FD41E2-5972-445A-85AC-8E0620D1FFD5}" type="presOf" srcId="{19D1F2A2-450D-424A-8182-2FC6AA443897}" destId="{78B4742F-F85B-4161-A913-299516EDE1A8}" srcOrd="0" destOrd="0" presId="urn:microsoft.com/office/officeart/2008/layout/VerticalAccentList"/>
    <dgm:cxn modelId="{ACAB7475-B4B7-42C7-95F8-9A35B24FD7A6}" type="presParOf" srcId="{C932B0DA-0868-4605-A012-C44A0390B89B}" destId="{E2ACFFDF-A0B4-4142-AAD3-C3ED10347033}" srcOrd="0" destOrd="0" presId="urn:microsoft.com/office/officeart/2008/layout/VerticalAccentList"/>
    <dgm:cxn modelId="{9F6A12EB-2E42-4612-827A-F8AD41C1259A}" type="presParOf" srcId="{E2ACFFDF-A0B4-4142-AAD3-C3ED10347033}" destId="{9D78D83C-6009-417E-986C-A07EA8855AE0}" srcOrd="0" destOrd="0" presId="urn:microsoft.com/office/officeart/2008/layout/VerticalAccentList"/>
    <dgm:cxn modelId="{BCD0997D-5153-4853-9C57-2AAD673F50B7}" type="presParOf" srcId="{C932B0DA-0868-4605-A012-C44A0390B89B}" destId="{B18A936A-B6C5-4A01-A248-39838C0B5B24}" srcOrd="1" destOrd="0" presId="urn:microsoft.com/office/officeart/2008/layout/VerticalAccentList"/>
    <dgm:cxn modelId="{330DF2ED-4725-4580-8AD5-0966D1111133}" type="presParOf" srcId="{B18A936A-B6C5-4A01-A248-39838C0B5B24}" destId="{DCE63366-AC79-498C-BF5B-C4F5BFBF1632}" srcOrd="0" destOrd="0" presId="urn:microsoft.com/office/officeart/2008/layout/VerticalAccentList"/>
    <dgm:cxn modelId="{6CC76BBB-7886-4EF4-A29D-1E99C8B88ED5}" type="presParOf" srcId="{B18A936A-B6C5-4A01-A248-39838C0B5B24}" destId="{49F0CCE0-DC6B-44F8-8A0A-3D7E0B168CAF}" srcOrd="1" destOrd="0" presId="urn:microsoft.com/office/officeart/2008/layout/VerticalAccentList"/>
    <dgm:cxn modelId="{37C4AB92-45FA-414B-8A12-06F130DD4556}" type="presParOf" srcId="{B18A936A-B6C5-4A01-A248-39838C0B5B24}" destId="{E15DBAB4-B2FE-4A10-A5D2-3360515C2A65}" srcOrd="2" destOrd="0" presId="urn:microsoft.com/office/officeart/2008/layout/VerticalAccentList"/>
    <dgm:cxn modelId="{5325AD9A-7666-4F85-8E93-F8DDFDD1C56F}" type="presParOf" srcId="{B18A936A-B6C5-4A01-A248-39838C0B5B24}" destId="{E34CB4D1-4FDA-4379-BEC0-85002C3EB41A}" srcOrd="3" destOrd="0" presId="urn:microsoft.com/office/officeart/2008/layout/VerticalAccentList"/>
    <dgm:cxn modelId="{F6FF631C-0CBB-4711-929B-365C98CABEC9}" type="presParOf" srcId="{B18A936A-B6C5-4A01-A248-39838C0B5B24}" destId="{F5A7478A-2986-49C3-8FFD-960D276F8369}" srcOrd="4" destOrd="0" presId="urn:microsoft.com/office/officeart/2008/layout/VerticalAccentList"/>
    <dgm:cxn modelId="{7AEC0DD4-EE4C-45FA-8643-67D8AB0F9546}" type="presParOf" srcId="{B18A936A-B6C5-4A01-A248-39838C0B5B24}" destId="{B30627C6-3BB9-4A3B-8D45-44332CC1BB81}" srcOrd="5" destOrd="0" presId="urn:microsoft.com/office/officeart/2008/layout/VerticalAccentList"/>
    <dgm:cxn modelId="{18E40FAA-76FB-412E-95D5-2B379EF1C07B}" type="presParOf" srcId="{B18A936A-B6C5-4A01-A248-39838C0B5B24}" destId="{A6A4F3E5-F57B-4550-A1AE-62A8DDA94EF0}" srcOrd="6" destOrd="0" presId="urn:microsoft.com/office/officeart/2008/layout/VerticalAccentList"/>
    <dgm:cxn modelId="{511814C3-9BC8-419B-A494-3D4A68083ED1}" type="presParOf" srcId="{B18A936A-B6C5-4A01-A248-39838C0B5B24}" destId="{78B4742F-F85B-4161-A913-299516EDE1A8}" srcOrd="7" destOrd="0" presId="urn:microsoft.com/office/officeart/2008/layout/VerticalAccentList"/>
    <dgm:cxn modelId="{439F0D5F-61F1-4C21-8B3F-49C808C0A57E}" type="presParOf" srcId="{C932B0DA-0868-4605-A012-C44A0390B89B}" destId="{7FF0699D-DA0A-4F10-8DD1-784198DF2499}" srcOrd="2" destOrd="0" presId="urn:microsoft.com/office/officeart/2008/layout/VerticalAccentList"/>
    <dgm:cxn modelId="{2DEAC3E5-839F-4DC9-9692-49461DBA45B4}" type="presParOf" srcId="{C932B0DA-0868-4605-A012-C44A0390B89B}" destId="{5D16855E-021E-40B2-A0D8-4DE6A6501C28}" srcOrd="3" destOrd="0" presId="urn:microsoft.com/office/officeart/2008/layout/VerticalAccentList"/>
    <dgm:cxn modelId="{DB3540E2-5286-4BC1-848A-B4C22731D5B3}" type="presParOf" srcId="{5D16855E-021E-40B2-A0D8-4DE6A6501C28}" destId="{94DB220E-BB83-46AC-824E-ABCCE7D7B0F3}" srcOrd="0" destOrd="0" presId="urn:microsoft.com/office/officeart/2008/layout/VerticalAccentList"/>
    <dgm:cxn modelId="{E72D3CA2-350A-432B-B17C-B6B207BB7953}" type="presParOf" srcId="{C932B0DA-0868-4605-A012-C44A0390B89B}" destId="{DA0D2446-ADDB-45AB-BF4D-88283269B84B}" srcOrd="4" destOrd="0" presId="urn:microsoft.com/office/officeart/2008/layout/VerticalAccentList"/>
    <dgm:cxn modelId="{BE800D83-507C-4FA1-A58F-C397940C473B}" type="presParOf" srcId="{DA0D2446-ADDB-45AB-BF4D-88283269B84B}" destId="{2955133E-D38E-4B9F-8BD1-105BD9278B3B}" srcOrd="0" destOrd="0" presId="urn:microsoft.com/office/officeart/2008/layout/VerticalAccentList"/>
    <dgm:cxn modelId="{CF681C6E-0A20-4E72-9EA6-9CFF827B97A7}" type="presParOf" srcId="{DA0D2446-ADDB-45AB-BF4D-88283269B84B}" destId="{233320CF-BCD6-47F6-A606-6027F40093A8}" srcOrd="1" destOrd="0" presId="urn:microsoft.com/office/officeart/2008/layout/VerticalAccentList"/>
    <dgm:cxn modelId="{1CAEA001-9A0C-41D9-A15E-18226C723F75}" type="presParOf" srcId="{DA0D2446-ADDB-45AB-BF4D-88283269B84B}" destId="{D1C4FA9A-458A-4AE6-8829-B84E835B2623}" srcOrd="2" destOrd="0" presId="urn:microsoft.com/office/officeart/2008/layout/VerticalAccentList"/>
    <dgm:cxn modelId="{C5B54CE3-7C4B-4F14-8D4B-4BBDEB64FA0C}" type="presParOf" srcId="{DA0D2446-ADDB-45AB-BF4D-88283269B84B}" destId="{8FFC5248-E809-4B08-ADE8-02A12D212723}" srcOrd="3" destOrd="0" presId="urn:microsoft.com/office/officeart/2008/layout/VerticalAccentList"/>
    <dgm:cxn modelId="{662E30BF-D0B6-405F-86A7-6277965A9C6B}" type="presParOf" srcId="{DA0D2446-ADDB-45AB-BF4D-88283269B84B}" destId="{E46EAA21-75BE-49D0-B281-EEDCC888BC06}" srcOrd="4" destOrd="0" presId="urn:microsoft.com/office/officeart/2008/layout/VerticalAccentList"/>
    <dgm:cxn modelId="{5EE6578A-9E1D-42C4-88CC-B9DA09E4C841}" type="presParOf" srcId="{DA0D2446-ADDB-45AB-BF4D-88283269B84B}" destId="{A2DBD3E7-5C1C-4984-B2D1-DD067BFC8EB6}" srcOrd="5" destOrd="0" presId="urn:microsoft.com/office/officeart/2008/layout/VerticalAccentList"/>
    <dgm:cxn modelId="{510BAF1E-F4D7-4A44-9651-1349474C6F29}" type="presParOf" srcId="{DA0D2446-ADDB-45AB-BF4D-88283269B84B}" destId="{AFB24A5F-3337-4148-8E5C-3415A1556A29}" srcOrd="6" destOrd="0" presId="urn:microsoft.com/office/officeart/2008/layout/VerticalAccentList"/>
    <dgm:cxn modelId="{28A31AC4-7981-43C0-87B7-5C29E0F5DFBD}" type="presParOf" srcId="{DA0D2446-ADDB-45AB-BF4D-88283269B84B}" destId="{5DD216C8-B2E6-4368-BE07-BB8EAE760076}" srcOrd="7" destOrd="0" presId="urn:microsoft.com/office/officeart/2008/layout/VerticalAccentList"/>
    <dgm:cxn modelId="{63E1BCC4-8F80-4692-AF11-EEF865606457}" type="presParOf" srcId="{C932B0DA-0868-4605-A012-C44A0390B89B}" destId="{CFBE8A9B-3F46-4A37-8FFB-1DB560D5DCB0}" srcOrd="5" destOrd="0" presId="urn:microsoft.com/office/officeart/2008/layout/VerticalAccentList"/>
    <dgm:cxn modelId="{8634B857-E135-4912-AB4E-54D31FC42816}" type="presParOf" srcId="{C932B0DA-0868-4605-A012-C44A0390B89B}" destId="{13963CD2-3B58-4A93-8235-D8A5B8438839}" srcOrd="6" destOrd="0" presId="urn:microsoft.com/office/officeart/2008/layout/VerticalAccentList"/>
    <dgm:cxn modelId="{8579774E-2DBE-40D8-9948-685CE61F6949}" type="presParOf" srcId="{13963CD2-3B58-4A93-8235-D8A5B8438839}" destId="{A6CBC8BD-39AE-4AEE-B5A4-0906735D18F0}" srcOrd="0" destOrd="0" presId="urn:microsoft.com/office/officeart/2008/layout/VerticalAccentList"/>
    <dgm:cxn modelId="{ED63C58E-5D4F-481E-9F6A-57995BCD9DEA}" type="presParOf" srcId="{C932B0DA-0868-4605-A012-C44A0390B89B}" destId="{737D01FC-F627-438A-A9A2-4C42D57DD9A7}" srcOrd="7" destOrd="0" presId="urn:microsoft.com/office/officeart/2008/layout/VerticalAccentList"/>
    <dgm:cxn modelId="{1719F9B0-7567-40EB-BC61-7233FFA2E133}" type="presParOf" srcId="{737D01FC-F627-438A-A9A2-4C42D57DD9A7}" destId="{DD41E20E-9F2B-47C0-9F2A-C74AB895BBA0}" srcOrd="0" destOrd="0" presId="urn:microsoft.com/office/officeart/2008/layout/VerticalAccentList"/>
    <dgm:cxn modelId="{359D0575-646D-48A7-B6A5-5A55970A76C6}" type="presParOf" srcId="{737D01FC-F627-438A-A9A2-4C42D57DD9A7}" destId="{B8067575-C332-4F3A-9914-50D7AE85D0A2}" srcOrd="1" destOrd="0" presId="urn:microsoft.com/office/officeart/2008/layout/VerticalAccentList"/>
    <dgm:cxn modelId="{8464DCF5-6F2D-4EB4-B45B-C4882BBA1944}" type="presParOf" srcId="{737D01FC-F627-438A-A9A2-4C42D57DD9A7}" destId="{0BDB367B-426B-4F73-A262-CE55820D7B2F}" srcOrd="2" destOrd="0" presId="urn:microsoft.com/office/officeart/2008/layout/VerticalAccentList"/>
    <dgm:cxn modelId="{8D3B9AAF-6A55-4DC7-9C0D-CBC429679CD9}" type="presParOf" srcId="{737D01FC-F627-438A-A9A2-4C42D57DD9A7}" destId="{5045E942-1374-4AA8-B8E2-FAE7A95040C6}" srcOrd="3" destOrd="0" presId="urn:microsoft.com/office/officeart/2008/layout/VerticalAccentList"/>
    <dgm:cxn modelId="{B465D7EC-75E6-4D8F-BE75-9D4A730474EF}" type="presParOf" srcId="{737D01FC-F627-438A-A9A2-4C42D57DD9A7}" destId="{A7B18FC1-AD34-4E1A-8A70-E78558C46CE1}" srcOrd="4" destOrd="0" presId="urn:microsoft.com/office/officeart/2008/layout/VerticalAccentList"/>
    <dgm:cxn modelId="{BC015A67-929B-4A52-86BF-CC7F5E7E02D3}" type="presParOf" srcId="{737D01FC-F627-438A-A9A2-4C42D57DD9A7}" destId="{3C68AB3B-C769-416E-90DE-56A1072AB8CA}" srcOrd="5" destOrd="0" presId="urn:microsoft.com/office/officeart/2008/layout/VerticalAccentList"/>
    <dgm:cxn modelId="{77A7FF7C-A212-4196-B451-F4684BC36EDB}" type="presParOf" srcId="{737D01FC-F627-438A-A9A2-4C42D57DD9A7}" destId="{3EBA3D14-5C48-4007-976F-FA702498267D}" srcOrd="6" destOrd="0" presId="urn:microsoft.com/office/officeart/2008/layout/VerticalAccentList"/>
    <dgm:cxn modelId="{1AD224FE-E0B9-4135-ADFF-2A8AEE78A85B}" type="presParOf" srcId="{737D01FC-F627-438A-A9A2-4C42D57DD9A7}" destId="{A727B27D-650A-48F9-A8CD-EC46F92665A3}"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34DFF-3076-489B-96B2-38AA6E06D1AF}">
      <dsp:nvSpPr>
        <dsp:cNvPr id="0" name=""/>
        <dsp:cNvSpPr/>
      </dsp:nvSpPr>
      <dsp:spPr>
        <a:xfrm>
          <a:off x="0" y="766458"/>
          <a:ext cx="7709483" cy="3528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4DB729C8-6EA4-469B-BD89-4245F75937DB}">
      <dsp:nvSpPr>
        <dsp:cNvPr id="0" name=""/>
        <dsp:cNvSpPr/>
      </dsp:nvSpPr>
      <dsp:spPr>
        <a:xfrm>
          <a:off x="385474" y="4965"/>
          <a:ext cx="6572835" cy="968133"/>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980" tIns="0" rIns="203980" bIns="0" numCol="1" spcCol="1270" anchor="ctr" anchorCtr="0">
          <a:noAutofit/>
        </a:bodyPr>
        <a:lstStyle/>
        <a:p>
          <a:pPr marL="0" lvl="0" indent="0" algn="l" defTabSz="622300">
            <a:lnSpc>
              <a:spcPct val="90000"/>
            </a:lnSpc>
            <a:spcBef>
              <a:spcPct val="0"/>
            </a:spcBef>
            <a:spcAft>
              <a:spcPct val="35000"/>
            </a:spcAft>
            <a:buNone/>
          </a:pPr>
          <a:r>
            <a:rPr lang="en-GB" sz="1400" kern="1200" dirty="0"/>
            <a:t>IEC 60532:2010 – applicable to dose rate meters</a:t>
          </a:r>
        </a:p>
      </dsp:txBody>
      <dsp:txXfrm>
        <a:off x="432734" y="52225"/>
        <a:ext cx="6478315" cy="873613"/>
      </dsp:txXfrm>
    </dsp:sp>
    <dsp:sp modelId="{CACB385C-1024-409F-9A59-1F3C80BB4D4F}">
      <dsp:nvSpPr>
        <dsp:cNvPr id="0" name=""/>
        <dsp:cNvSpPr/>
      </dsp:nvSpPr>
      <dsp:spPr>
        <a:xfrm>
          <a:off x="0" y="1946367"/>
          <a:ext cx="7709483" cy="3528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609A6717-1D53-4B1D-A6B3-9283A261796D}">
      <dsp:nvSpPr>
        <dsp:cNvPr id="0" name=""/>
        <dsp:cNvSpPr/>
      </dsp:nvSpPr>
      <dsp:spPr>
        <a:xfrm>
          <a:off x="385474" y="1194858"/>
          <a:ext cx="6594799" cy="958148"/>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980" tIns="0" rIns="203980" bIns="0" numCol="1" spcCol="1270" anchor="ctr" anchorCtr="0">
          <a:noAutofit/>
        </a:bodyPr>
        <a:lstStyle/>
        <a:p>
          <a:pPr marL="0" lvl="0" indent="0" algn="l" defTabSz="622300">
            <a:lnSpc>
              <a:spcPct val="90000"/>
            </a:lnSpc>
            <a:spcBef>
              <a:spcPct val="0"/>
            </a:spcBef>
            <a:spcAft>
              <a:spcPct val="35000"/>
            </a:spcAft>
            <a:buNone/>
          </a:pPr>
          <a:r>
            <a:rPr lang="en-GB" sz="1400" kern="1200" dirty="0"/>
            <a:t>IEC 60846-1:2009 – specify the design requirement and performance characteristics of dose rate meters </a:t>
          </a:r>
        </a:p>
      </dsp:txBody>
      <dsp:txXfrm>
        <a:off x="432247" y="1241631"/>
        <a:ext cx="6501253" cy="864602"/>
      </dsp:txXfrm>
    </dsp:sp>
    <dsp:sp modelId="{DAD66426-F04F-4451-B4C6-026D702DE410}">
      <dsp:nvSpPr>
        <dsp:cNvPr id="0" name=""/>
        <dsp:cNvSpPr/>
      </dsp:nvSpPr>
      <dsp:spPr>
        <a:xfrm>
          <a:off x="0" y="3004986"/>
          <a:ext cx="7709483" cy="3528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9B179E99-5D61-44AE-BD3B-5F06335BD6E8}">
      <dsp:nvSpPr>
        <dsp:cNvPr id="0" name=""/>
        <dsp:cNvSpPr/>
      </dsp:nvSpPr>
      <dsp:spPr>
        <a:xfrm>
          <a:off x="385474" y="2374767"/>
          <a:ext cx="6635382" cy="836858"/>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980" tIns="0" rIns="203980" bIns="0" numCol="1" spcCol="1270" anchor="ctr" anchorCtr="0">
          <a:noAutofit/>
        </a:bodyPr>
        <a:lstStyle/>
        <a:p>
          <a:pPr marL="0" lvl="0" indent="0" algn="l" defTabSz="622300">
            <a:lnSpc>
              <a:spcPct val="90000"/>
            </a:lnSpc>
            <a:spcBef>
              <a:spcPct val="0"/>
            </a:spcBef>
            <a:spcAft>
              <a:spcPct val="35000"/>
            </a:spcAft>
            <a:buNone/>
          </a:pPr>
          <a:r>
            <a:rPr lang="en-GB" sz="1400" kern="1200" dirty="0"/>
            <a:t>IEC 60846-2:2007 – applies to portable radiation monitors</a:t>
          </a:r>
        </a:p>
      </dsp:txBody>
      <dsp:txXfrm>
        <a:off x="426326" y="2415619"/>
        <a:ext cx="6553678" cy="755154"/>
      </dsp:txXfrm>
    </dsp:sp>
    <dsp:sp modelId="{9E95503D-677C-4643-8BFD-D5391F25AA45}">
      <dsp:nvSpPr>
        <dsp:cNvPr id="0" name=""/>
        <dsp:cNvSpPr/>
      </dsp:nvSpPr>
      <dsp:spPr>
        <a:xfrm>
          <a:off x="0" y="4231012"/>
          <a:ext cx="7709483" cy="3528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0E1DE735-D4CD-4E3A-B586-8F92F79E5C31}">
      <dsp:nvSpPr>
        <dsp:cNvPr id="0" name=""/>
        <dsp:cNvSpPr/>
      </dsp:nvSpPr>
      <dsp:spPr>
        <a:xfrm>
          <a:off x="385097" y="3433386"/>
          <a:ext cx="6770695" cy="1004266"/>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980" tIns="0" rIns="203980" bIns="0" numCol="1" spcCol="1270" anchor="ctr" anchorCtr="0">
          <a:noAutofit/>
        </a:bodyPr>
        <a:lstStyle/>
        <a:p>
          <a:pPr marL="0" lvl="0" indent="0" algn="l" defTabSz="622300">
            <a:lnSpc>
              <a:spcPct val="90000"/>
            </a:lnSpc>
            <a:spcBef>
              <a:spcPct val="0"/>
            </a:spcBef>
            <a:spcAft>
              <a:spcPct val="35000"/>
            </a:spcAft>
            <a:buNone/>
          </a:pPr>
          <a:r>
            <a:rPr lang="en-GB" sz="1400" kern="1200" dirty="0"/>
            <a:t>IEC 61005:2003 - Specifies requirements for the performance characteristics of neutron ambient dose equivalent (rate) meters. </a:t>
          </a:r>
        </a:p>
      </dsp:txBody>
      <dsp:txXfrm>
        <a:off x="434121" y="3482410"/>
        <a:ext cx="6672647" cy="9062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8D83C-6009-417E-986C-A07EA8855AE0}">
      <dsp:nvSpPr>
        <dsp:cNvPr id="0" name=""/>
        <dsp:cNvSpPr/>
      </dsp:nvSpPr>
      <dsp:spPr>
        <a:xfrm>
          <a:off x="95239" y="427149"/>
          <a:ext cx="5516238" cy="50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b" anchorCtr="0">
          <a:noAutofit/>
        </a:bodyPr>
        <a:lstStyle/>
        <a:p>
          <a:pPr marL="0" lvl="0" indent="0" algn="l" defTabSz="222250">
            <a:lnSpc>
              <a:spcPct val="90000"/>
            </a:lnSpc>
            <a:spcBef>
              <a:spcPct val="0"/>
            </a:spcBef>
            <a:spcAft>
              <a:spcPct val="35000"/>
            </a:spcAft>
            <a:buNone/>
          </a:pPr>
          <a:endParaRPr lang="en-GB" sz="500" kern="1200" dirty="0"/>
        </a:p>
      </dsp:txBody>
      <dsp:txXfrm>
        <a:off x="95239" y="427149"/>
        <a:ext cx="5516238" cy="50864"/>
      </dsp:txXfrm>
    </dsp:sp>
    <dsp:sp modelId="{DCE63366-AC79-498C-BF5B-C4F5BFBF1632}">
      <dsp:nvSpPr>
        <dsp:cNvPr id="0" name=""/>
        <dsp:cNvSpPr/>
      </dsp:nvSpPr>
      <dsp:spPr>
        <a:xfrm>
          <a:off x="95239" y="478014"/>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0CCE0-DC6B-44F8-8A0A-3D7E0B168CAF}">
      <dsp:nvSpPr>
        <dsp:cNvPr id="0" name=""/>
        <dsp:cNvSpPr/>
      </dsp:nvSpPr>
      <dsp:spPr>
        <a:xfrm>
          <a:off x="870577" y="478014"/>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5DBAB4-B2FE-4A10-A5D2-3360515C2A65}">
      <dsp:nvSpPr>
        <dsp:cNvPr id="0" name=""/>
        <dsp:cNvSpPr/>
      </dsp:nvSpPr>
      <dsp:spPr>
        <a:xfrm>
          <a:off x="1646528" y="478014"/>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4CB4D1-4FDA-4379-BEC0-85002C3EB41A}">
      <dsp:nvSpPr>
        <dsp:cNvPr id="0" name=""/>
        <dsp:cNvSpPr/>
      </dsp:nvSpPr>
      <dsp:spPr>
        <a:xfrm>
          <a:off x="2421866" y="478014"/>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A7478A-2986-49C3-8FFD-960D276F8369}">
      <dsp:nvSpPr>
        <dsp:cNvPr id="0" name=""/>
        <dsp:cNvSpPr/>
      </dsp:nvSpPr>
      <dsp:spPr>
        <a:xfrm>
          <a:off x="3197817" y="478014"/>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0627C6-3BB9-4A3B-8D45-44332CC1BB81}">
      <dsp:nvSpPr>
        <dsp:cNvPr id="0" name=""/>
        <dsp:cNvSpPr/>
      </dsp:nvSpPr>
      <dsp:spPr>
        <a:xfrm>
          <a:off x="3973154" y="478014"/>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A4F3E5-F57B-4550-A1AE-62A8DDA94EF0}">
      <dsp:nvSpPr>
        <dsp:cNvPr id="0" name=""/>
        <dsp:cNvSpPr/>
      </dsp:nvSpPr>
      <dsp:spPr>
        <a:xfrm>
          <a:off x="4749105" y="478014"/>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B4742F-F85B-4161-A913-299516EDE1A8}">
      <dsp:nvSpPr>
        <dsp:cNvPr id="0" name=""/>
        <dsp:cNvSpPr/>
      </dsp:nvSpPr>
      <dsp:spPr>
        <a:xfrm>
          <a:off x="95239" y="580167"/>
          <a:ext cx="5587949" cy="81722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SzPct val="105000"/>
            <a:buNone/>
          </a:pPr>
          <a:r>
            <a:rPr lang="en-GB" altLang="en-US" sz="1800" kern="1200" dirty="0">
              <a:sym typeface="Symbol" pitchFamily="18" charset="2"/>
            </a:rPr>
            <a:t>Instrument should be appropriate for the type, energy and intensity of radiation and for the quantity of interest. </a:t>
          </a:r>
          <a:endParaRPr lang="en-GB" sz="1800" kern="1200" dirty="0"/>
        </a:p>
      </dsp:txBody>
      <dsp:txXfrm>
        <a:off x="95239" y="580167"/>
        <a:ext cx="5587949" cy="817220"/>
      </dsp:txXfrm>
    </dsp:sp>
    <dsp:sp modelId="{94DB220E-BB83-46AC-824E-ABCCE7D7B0F3}">
      <dsp:nvSpPr>
        <dsp:cNvPr id="0" name=""/>
        <dsp:cNvSpPr/>
      </dsp:nvSpPr>
      <dsp:spPr>
        <a:xfrm>
          <a:off x="95239" y="1585813"/>
          <a:ext cx="5516238" cy="99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b" anchorCtr="0">
          <a:noAutofit/>
        </a:bodyPr>
        <a:lstStyle/>
        <a:p>
          <a:pPr marL="0" lvl="0" indent="0" algn="l" defTabSz="222250">
            <a:lnSpc>
              <a:spcPct val="90000"/>
            </a:lnSpc>
            <a:spcBef>
              <a:spcPct val="0"/>
            </a:spcBef>
            <a:spcAft>
              <a:spcPct val="35000"/>
            </a:spcAft>
            <a:buNone/>
          </a:pPr>
          <a:endParaRPr lang="en-GB" sz="500" kern="1200" dirty="0"/>
        </a:p>
      </dsp:txBody>
      <dsp:txXfrm>
        <a:off x="95239" y="1585813"/>
        <a:ext cx="5516238" cy="99402"/>
      </dsp:txXfrm>
    </dsp:sp>
    <dsp:sp modelId="{2955133E-D38E-4B9F-8BD1-105BD9278B3B}">
      <dsp:nvSpPr>
        <dsp:cNvPr id="0" name=""/>
        <dsp:cNvSpPr/>
      </dsp:nvSpPr>
      <dsp:spPr>
        <a:xfrm>
          <a:off x="95239" y="1685215"/>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3320CF-BCD6-47F6-A606-6027F40093A8}">
      <dsp:nvSpPr>
        <dsp:cNvPr id="0" name=""/>
        <dsp:cNvSpPr/>
      </dsp:nvSpPr>
      <dsp:spPr>
        <a:xfrm>
          <a:off x="870577" y="1685215"/>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C4FA9A-458A-4AE6-8829-B84E835B2623}">
      <dsp:nvSpPr>
        <dsp:cNvPr id="0" name=""/>
        <dsp:cNvSpPr/>
      </dsp:nvSpPr>
      <dsp:spPr>
        <a:xfrm>
          <a:off x="1646528" y="1685215"/>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FC5248-E809-4B08-ADE8-02A12D212723}">
      <dsp:nvSpPr>
        <dsp:cNvPr id="0" name=""/>
        <dsp:cNvSpPr/>
      </dsp:nvSpPr>
      <dsp:spPr>
        <a:xfrm>
          <a:off x="2421866" y="1685215"/>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6EAA21-75BE-49D0-B281-EEDCC888BC06}">
      <dsp:nvSpPr>
        <dsp:cNvPr id="0" name=""/>
        <dsp:cNvSpPr/>
      </dsp:nvSpPr>
      <dsp:spPr>
        <a:xfrm>
          <a:off x="3197817" y="1685215"/>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DBD3E7-5C1C-4984-B2D1-DD067BFC8EB6}">
      <dsp:nvSpPr>
        <dsp:cNvPr id="0" name=""/>
        <dsp:cNvSpPr/>
      </dsp:nvSpPr>
      <dsp:spPr>
        <a:xfrm>
          <a:off x="3973154" y="1685215"/>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B24A5F-3337-4148-8E5C-3415A1556A29}">
      <dsp:nvSpPr>
        <dsp:cNvPr id="0" name=""/>
        <dsp:cNvSpPr/>
      </dsp:nvSpPr>
      <dsp:spPr>
        <a:xfrm>
          <a:off x="4749105" y="1685215"/>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D216C8-B2E6-4368-BE07-BB8EAE760076}">
      <dsp:nvSpPr>
        <dsp:cNvPr id="0" name=""/>
        <dsp:cNvSpPr/>
      </dsp:nvSpPr>
      <dsp:spPr>
        <a:xfrm>
          <a:off x="122340" y="1778305"/>
          <a:ext cx="5587949" cy="81722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None/>
          </a:pPr>
          <a:r>
            <a:rPr lang="en-GB" altLang="en-US" sz="1800" kern="1200" dirty="0">
              <a:sym typeface="Symbol" pitchFamily="18" charset="2"/>
            </a:rPr>
            <a:t>Check there is a valid calibration and test certificate.</a:t>
          </a:r>
          <a:endParaRPr lang="en-GB" sz="1800" kern="1200" dirty="0"/>
        </a:p>
      </dsp:txBody>
      <dsp:txXfrm>
        <a:off x="122340" y="1778305"/>
        <a:ext cx="5587949" cy="817220"/>
      </dsp:txXfrm>
    </dsp:sp>
    <dsp:sp modelId="{A6CBC8BD-39AE-4AEE-B5A4-0906735D18F0}">
      <dsp:nvSpPr>
        <dsp:cNvPr id="0" name=""/>
        <dsp:cNvSpPr/>
      </dsp:nvSpPr>
      <dsp:spPr>
        <a:xfrm>
          <a:off x="28161" y="2809778"/>
          <a:ext cx="5516238" cy="761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b" anchorCtr="0">
          <a:noAutofit/>
        </a:bodyPr>
        <a:lstStyle/>
        <a:p>
          <a:pPr marL="0" lvl="0" indent="0" algn="l" defTabSz="222250">
            <a:lnSpc>
              <a:spcPct val="90000"/>
            </a:lnSpc>
            <a:spcBef>
              <a:spcPct val="0"/>
            </a:spcBef>
            <a:spcAft>
              <a:spcPct val="35000"/>
            </a:spcAft>
            <a:buNone/>
          </a:pPr>
          <a:endParaRPr lang="en-GB" sz="500" kern="1200" dirty="0"/>
        </a:p>
      </dsp:txBody>
      <dsp:txXfrm>
        <a:off x="28161" y="2809778"/>
        <a:ext cx="5516238" cy="76169"/>
      </dsp:txXfrm>
    </dsp:sp>
    <dsp:sp modelId="{DD41E20E-9F2B-47C0-9F2A-C74AB895BBA0}">
      <dsp:nvSpPr>
        <dsp:cNvPr id="0" name=""/>
        <dsp:cNvSpPr/>
      </dsp:nvSpPr>
      <dsp:spPr>
        <a:xfrm>
          <a:off x="95239" y="2869183"/>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067575-C332-4F3A-9914-50D7AE85D0A2}">
      <dsp:nvSpPr>
        <dsp:cNvPr id="0" name=""/>
        <dsp:cNvSpPr/>
      </dsp:nvSpPr>
      <dsp:spPr>
        <a:xfrm>
          <a:off x="870577" y="2869183"/>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DB367B-426B-4F73-A262-CE55820D7B2F}">
      <dsp:nvSpPr>
        <dsp:cNvPr id="0" name=""/>
        <dsp:cNvSpPr/>
      </dsp:nvSpPr>
      <dsp:spPr>
        <a:xfrm>
          <a:off x="1646528" y="2869183"/>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45E942-1374-4AA8-B8E2-FAE7A95040C6}">
      <dsp:nvSpPr>
        <dsp:cNvPr id="0" name=""/>
        <dsp:cNvSpPr/>
      </dsp:nvSpPr>
      <dsp:spPr>
        <a:xfrm>
          <a:off x="2421866" y="2869183"/>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B18FC1-AD34-4E1A-8A70-E78558C46CE1}">
      <dsp:nvSpPr>
        <dsp:cNvPr id="0" name=""/>
        <dsp:cNvSpPr/>
      </dsp:nvSpPr>
      <dsp:spPr>
        <a:xfrm>
          <a:off x="3197817" y="2869183"/>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68AB3B-C769-416E-90DE-56A1072AB8CA}">
      <dsp:nvSpPr>
        <dsp:cNvPr id="0" name=""/>
        <dsp:cNvSpPr/>
      </dsp:nvSpPr>
      <dsp:spPr>
        <a:xfrm>
          <a:off x="3973154" y="2869183"/>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BA3D14-5C48-4007-976F-FA702498267D}">
      <dsp:nvSpPr>
        <dsp:cNvPr id="0" name=""/>
        <dsp:cNvSpPr/>
      </dsp:nvSpPr>
      <dsp:spPr>
        <a:xfrm>
          <a:off x="4749105" y="2869183"/>
          <a:ext cx="1290799" cy="1021525"/>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27B27D-650A-48F9-A8CD-EC46F92665A3}">
      <dsp:nvSpPr>
        <dsp:cNvPr id="0" name=""/>
        <dsp:cNvSpPr/>
      </dsp:nvSpPr>
      <dsp:spPr>
        <a:xfrm>
          <a:off x="95239" y="2971335"/>
          <a:ext cx="5587949" cy="81722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SzPct val="105000"/>
            <a:buNone/>
          </a:pPr>
          <a:r>
            <a:rPr lang="en-GB" altLang="en-US" sz="1800" kern="1200" dirty="0">
              <a:sym typeface="Symbol" pitchFamily="18" charset="2"/>
            </a:rPr>
            <a:t>Perform the appropriate function checks on required ranges using appropriate sources </a:t>
          </a:r>
          <a:endParaRPr lang="en-GB" sz="1800" kern="1200" dirty="0"/>
        </a:p>
      </dsp:txBody>
      <dsp:txXfrm>
        <a:off x="95239" y="2971335"/>
        <a:ext cx="5587949" cy="8172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294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F16546E6-4A7E-436B-AB0A-2E2ED1DA66E4}"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440898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F16546E6-4A7E-436B-AB0A-2E2ED1DA66E4}"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287725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F16546E6-4A7E-436B-AB0A-2E2ED1DA66E4}"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2750765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04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F16546E6-4A7E-436B-AB0A-2E2ED1DA66E4}"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408264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F16546E6-4A7E-436B-AB0A-2E2ED1DA66E4}"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3936882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F16546E6-4A7E-436B-AB0A-2E2ED1DA66E4}" type="datetimeFigureOut">
              <a:rPr lang="en-GB" smtClean="0"/>
              <a:t>2019-04-10</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1222309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F16546E6-4A7E-436B-AB0A-2E2ED1DA66E4}" type="datetimeFigureOut">
              <a:rPr lang="en-GB" smtClean="0"/>
              <a:t>2019-04-10</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2995063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F16546E6-4A7E-436B-AB0A-2E2ED1DA66E4}" type="datetimeFigureOut">
              <a:rPr lang="en-GB" smtClean="0"/>
              <a:t>2019-04-10</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2207016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F16546E6-4A7E-436B-AB0A-2E2ED1DA66E4}"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FF4BE64D-D14C-49EA-9A8D-FCF35EEF4B36}" type="slidenum">
              <a:rPr lang="en-GB" smtClean="0"/>
              <a:t>‹#›</a:t>
            </a:fld>
            <a:endParaRPr lang="en-GB"/>
          </a:p>
        </p:txBody>
      </p:sp>
    </p:spTree>
    <p:extLst>
      <p:ext uri="{BB962C8B-B14F-4D97-AF65-F5344CB8AC3E}">
        <p14:creationId xmlns:p14="http://schemas.microsoft.com/office/powerpoint/2010/main" val="2867755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F16546E6-4A7E-436B-AB0A-2E2ED1DA66E4}" type="datetimeFigureOut">
              <a:rPr lang="en-GB" smtClean="0"/>
              <a:t>2019-04-10</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FF4BE64D-D14C-49EA-9A8D-FCF35EEF4B36}"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0576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diagramLayout" Target="../diagrams/layout2.xml"/><Relationship Id="rId7" Type="http://schemas.openxmlformats.org/officeDocument/2006/relationships/image" Target="../media/image12.pn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8.xml"/><Relationship Id="rId5" Type="http://schemas.openxmlformats.org/officeDocument/2006/relationships/image" Target="../media/image17.sv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8.xml"/><Relationship Id="rId5" Type="http://schemas.openxmlformats.org/officeDocument/2006/relationships/image" Target="../media/image21.sv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8.xml"/><Relationship Id="rId5" Type="http://schemas.openxmlformats.org/officeDocument/2006/relationships/image" Target="../media/image25.sv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8.xml"/><Relationship Id="rId5" Type="http://schemas.openxmlformats.org/officeDocument/2006/relationships/image" Target="../media/image29.svg"/><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11.sv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6B5BDA-6866-4249-9454-AD3DFD350DAB}"/>
              </a:ext>
            </a:extLst>
          </p:cNvPr>
          <p:cNvSpPr txBox="1"/>
          <p:nvPr/>
        </p:nvSpPr>
        <p:spPr>
          <a:xfrm>
            <a:off x="780176" y="2365695"/>
            <a:ext cx="7583648" cy="2339102"/>
          </a:xfrm>
          <a:prstGeom prst="rect">
            <a:avLst/>
          </a:prstGeom>
          <a:noFill/>
        </p:spPr>
        <p:txBody>
          <a:bodyPr wrap="square" rtlCol="0">
            <a:spAutoFit/>
          </a:bodyPr>
          <a:lstStyle/>
          <a:p>
            <a:pPr algn="ctr">
              <a:buFontTx/>
              <a:buNone/>
            </a:pPr>
            <a:r>
              <a:rPr lang="en-US" altLang="en-US" sz="3200" b="1" dirty="0">
                <a:solidFill>
                  <a:schemeClr val="bg1"/>
                </a:solidFill>
              </a:rPr>
              <a:t>LESSON 2</a:t>
            </a:r>
            <a:r>
              <a:rPr lang="en-US" altLang="en-US" sz="3200" b="1">
                <a:solidFill>
                  <a:schemeClr val="bg1"/>
                </a:solidFill>
              </a:rPr>
              <a:t>: </a:t>
            </a:r>
          </a:p>
          <a:p>
            <a:pPr algn="ctr">
              <a:buFontTx/>
              <a:buNone/>
            </a:pPr>
            <a:endParaRPr lang="en-US" altLang="en-US" sz="3200" b="1" dirty="0">
              <a:solidFill>
                <a:schemeClr val="bg1"/>
              </a:solidFill>
            </a:endParaRPr>
          </a:p>
          <a:p>
            <a:pPr algn="ctr">
              <a:buFontTx/>
              <a:buNone/>
            </a:pPr>
            <a:r>
              <a:rPr lang="en-US" altLang="en-US" sz="3200" b="1" dirty="0">
                <a:solidFill>
                  <a:schemeClr val="bg1"/>
                </a:solidFill>
              </a:rPr>
              <a:t>BASIC CONCEPTS OF WORKPLACE MONITORING – PART 2</a:t>
            </a:r>
          </a:p>
          <a:p>
            <a:endParaRPr lang="en-GB" dirty="0"/>
          </a:p>
        </p:txBody>
      </p:sp>
    </p:spTree>
    <p:extLst>
      <p:ext uri="{BB962C8B-B14F-4D97-AF65-F5344CB8AC3E}">
        <p14:creationId xmlns:p14="http://schemas.microsoft.com/office/powerpoint/2010/main" val="1161860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22B3B9-D546-49AC-94DC-4F28FB0B6EAB}"/>
              </a:ext>
            </a:extLst>
          </p:cNvPr>
          <p:cNvSpPr/>
          <p:nvPr/>
        </p:nvSpPr>
        <p:spPr>
          <a:xfrm>
            <a:off x="0" y="574646"/>
            <a:ext cx="4345497" cy="494950"/>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Type Test</a:t>
            </a:r>
            <a:endParaRPr lang="en-GB" sz="2600" dirty="0"/>
          </a:p>
        </p:txBody>
      </p:sp>
      <p:sp>
        <p:nvSpPr>
          <p:cNvPr id="3" name="Rectangle 2">
            <a:extLst>
              <a:ext uri="{FF2B5EF4-FFF2-40B4-BE49-F238E27FC236}">
                <a16:creationId xmlns:a16="http://schemas.microsoft.com/office/drawing/2014/main" id="{AF0DA9FE-C5B0-433B-812A-ED9B1BA263BD}"/>
              </a:ext>
            </a:extLst>
          </p:cNvPr>
          <p:cNvSpPr/>
          <p:nvPr/>
        </p:nvSpPr>
        <p:spPr>
          <a:xfrm>
            <a:off x="444615" y="1900806"/>
            <a:ext cx="8170877" cy="1090569"/>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US" altLang="en-US"/>
              <a:t>A workplace monitoring instrument is required to be type tested to demonstrate its suitability.</a:t>
            </a:r>
            <a:endParaRPr lang="en-US" altLang="en-US" dirty="0"/>
          </a:p>
        </p:txBody>
      </p:sp>
      <p:sp>
        <p:nvSpPr>
          <p:cNvPr id="5" name="Rectangle 4">
            <a:extLst>
              <a:ext uri="{FF2B5EF4-FFF2-40B4-BE49-F238E27FC236}">
                <a16:creationId xmlns:a16="http://schemas.microsoft.com/office/drawing/2014/main" id="{F6433A4F-4273-48CD-8F1E-23E233DECB2A}"/>
              </a:ext>
            </a:extLst>
          </p:cNvPr>
          <p:cNvSpPr/>
          <p:nvPr/>
        </p:nvSpPr>
        <p:spPr>
          <a:xfrm>
            <a:off x="444616" y="3429000"/>
            <a:ext cx="8170877" cy="1090569"/>
          </a:xfrm>
          <a:prstGeom prst="rect">
            <a:avLst/>
          </a:prstGeom>
          <a:solidFill>
            <a:schemeClr val="tx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US" altLang="en-US" dirty="0"/>
              <a:t>Type tests are intended to determine the characteristics of a particular type or model of an instrument under a series of irradiation and storage conditions. </a:t>
            </a:r>
          </a:p>
        </p:txBody>
      </p:sp>
      <p:sp>
        <p:nvSpPr>
          <p:cNvPr id="6" name="Rectangle 5">
            <a:extLst>
              <a:ext uri="{FF2B5EF4-FFF2-40B4-BE49-F238E27FC236}">
                <a16:creationId xmlns:a16="http://schemas.microsoft.com/office/drawing/2014/main" id="{A31A754B-B1D4-4493-86EE-129502A6ADAB}"/>
              </a:ext>
            </a:extLst>
          </p:cNvPr>
          <p:cNvSpPr/>
          <p:nvPr/>
        </p:nvSpPr>
        <p:spPr>
          <a:xfrm>
            <a:off x="486561" y="4881693"/>
            <a:ext cx="8170877" cy="1090569"/>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US" altLang="en-US" dirty="0"/>
              <a:t>It is generally carried out by manufacturer of instruments.</a:t>
            </a:r>
          </a:p>
        </p:txBody>
      </p:sp>
      <p:sp>
        <p:nvSpPr>
          <p:cNvPr id="7" name="Arrow: Right 6">
            <a:extLst>
              <a:ext uri="{FF2B5EF4-FFF2-40B4-BE49-F238E27FC236}">
                <a16:creationId xmlns:a16="http://schemas.microsoft.com/office/drawing/2014/main" id="{D5543CB2-71DA-47B3-83ED-10ABA4FBCA5C}"/>
              </a:ext>
            </a:extLst>
          </p:cNvPr>
          <p:cNvSpPr/>
          <p:nvPr/>
        </p:nvSpPr>
        <p:spPr>
          <a:xfrm>
            <a:off x="41946" y="2326897"/>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A668E530-1BE2-41A9-B2F1-0B9A7814300C}"/>
              </a:ext>
            </a:extLst>
          </p:cNvPr>
          <p:cNvSpPr/>
          <p:nvPr/>
        </p:nvSpPr>
        <p:spPr>
          <a:xfrm>
            <a:off x="0" y="3865753"/>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7D0DDE1E-7040-43E0-9793-41EFA2ADF496}"/>
              </a:ext>
            </a:extLst>
          </p:cNvPr>
          <p:cNvSpPr/>
          <p:nvPr/>
        </p:nvSpPr>
        <p:spPr>
          <a:xfrm>
            <a:off x="41945" y="5270033"/>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29160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3369F1-73AD-4B64-9D78-A23C7431A3EB}"/>
              </a:ext>
            </a:extLst>
          </p:cNvPr>
          <p:cNvSpPr/>
          <p:nvPr/>
        </p:nvSpPr>
        <p:spPr>
          <a:xfrm>
            <a:off x="0" y="574646"/>
            <a:ext cx="4345497" cy="494950"/>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Type Test</a:t>
            </a:r>
            <a:endParaRPr lang="en-GB" sz="2600" dirty="0"/>
          </a:p>
        </p:txBody>
      </p:sp>
      <p:sp>
        <p:nvSpPr>
          <p:cNvPr id="3" name="Rectangle 2">
            <a:extLst>
              <a:ext uri="{FF2B5EF4-FFF2-40B4-BE49-F238E27FC236}">
                <a16:creationId xmlns:a16="http://schemas.microsoft.com/office/drawing/2014/main" id="{F2192264-E5DE-4E5A-9653-39B4C27C6FAF}"/>
              </a:ext>
            </a:extLst>
          </p:cNvPr>
          <p:cNvSpPr/>
          <p:nvPr/>
        </p:nvSpPr>
        <p:spPr>
          <a:xfrm>
            <a:off x="486561" y="1724637"/>
            <a:ext cx="8170877" cy="202524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pPr>
            <a:r>
              <a:rPr lang="en-US" altLang="en-US" dirty="0"/>
              <a:t>Involves extensive testing to determine the radiological performance (e.g. response, linearity, energy dependence, angular dependence etc.) and the environmental,  electrical and mechanical performance.</a:t>
            </a:r>
          </a:p>
        </p:txBody>
      </p:sp>
      <p:sp>
        <p:nvSpPr>
          <p:cNvPr id="4" name="Rectangle 3">
            <a:extLst>
              <a:ext uri="{FF2B5EF4-FFF2-40B4-BE49-F238E27FC236}">
                <a16:creationId xmlns:a16="http://schemas.microsoft.com/office/drawing/2014/main" id="{1359C722-D260-41AD-98B6-D8ACBC3F6495}"/>
              </a:ext>
            </a:extLst>
          </p:cNvPr>
          <p:cNvSpPr/>
          <p:nvPr/>
        </p:nvSpPr>
        <p:spPr>
          <a:xfrm>
            <a:off x="486560" y="4074952"/>
            <a:ext cx="8170877" cy="202524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The knowledge of the instrument characteristics is the basis for the choice of a suitable instrument to be used in a specific radiation condition. </a:t>
            </a:r>
          </a:p>
        </p:txBody>
      </p:sp>
      <p:sp>
        <p:nvSpPr>
          <p:cNvPr id="5" name="Arrow: Right 4">
            <a:extLst>
              <a:ext uri="{FF2B5EF4-FFF2-40B4-BE49-F238E27FC236}">
                <a16:creationId xmlns:a16="http://schemas.microsoft.com/office/drawing/2014/main" id="{DF036174-2828-4E9D-A39B-773EB30EB29F}"/>
              </a:ext>
            </a:extLst>
          </p:cNvPr>
          <p:cNvSpPr/>
          <p:nvPr/>
        </p:nvSpPr>
        <p:spPr>
          <a:xfrm>
            <a:off x="41945" y="2626104"/>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Right 5">
            <a:extLst>
              <a:ext uri="{FF2B5EF4-FFF2-40B4-BE49-F238E27FC236}">
                <a16:creationId xmlns:a16="http://schemas.microsoft.com/office/drawing/2014/main" id="{9439E7DC-E79E-4DC4-AD9A-879B0BD7CF35}"/>
              </a:ext>
            </a:extLst>
          </p:cNvPr>
          <p:cNvSpPr/>
          <p:nvPr/>
        </p:nvSpPr>
        <p:spPr>
          <a:xfrm>
            <a:off x="41944" y="4930629"/>
            <a:ext cx="444615" cy="313888"/>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0512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1E673B-868F-4EB8-8174-CB1678C90999}"/>
              </a:ext>
            </a:extLst>
          </p:cNvPr>
          <p:cNvSpPr/>
          <p:nvPr/>
        </p:nvSpPr>
        <p:spPr>
          <a:xfrm>
            <a:off x="2080470" y="2418126"/>
            <a:ext cx="5201174" cy="202174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CALIBRATION AND TESTING</a:t>
            </a:r>
            <a:endParaRPr lang="en-US" altLang="en-US" sz="2800" b="1" dirty="0"/>
          </a:p>
        </p:txBody>
      </p:sp>
    </p:spTree>
    <p:extLst>
      <p:ext uri="{BB962C8B-B14F-4D97-AF65-F5344CB8AC3E}">
        <p14:creationId xmlns:p14="http://schemas.microsoft.com/office/powerpoint/2010/main" val="3757522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A74F81-1F2B-4957-A4F0-060AEBA4B368}"/>
              </a:ext>
            </a:extLst>
          </p:cNvPr>
          <p:cNvSpPr/>
          <p:nvPr/>
        </p:nvSpPr>
        <p:spPr>
          <a:xfrm>
            <a:off x="0" y="574646"/>
            <a:ext cx="4345497" cy="494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Calibration</a:t>
            </a:r>
            <a:endParaRPr lang="en-GB" sz="2600" dirty="0"/>
          </a:p>
        </p:txBody>
      </p:sp>
      <p:sp>
        <p:nvSpPr>
          <p:cNvPr id="3" name="Rectangle: Rounded Corners 2">
            <a:extLst>
              <a:ext uri="{FF2B5EF4-FFF2-40B4-BE49-F238E27FC236}">
                <a16:creationId xmlns:a16="http://schemas.microsoft.com/office/drawing/2014/main" id="{7D8A2D9E-D5C4-4751-9764-C62CDC9E262B}"/>
              </a:ext>
            </a:extLst>
          </p:cNvPr>
          <p:cNvSpPr/>
          <p:nvPr/>
        </p:nvSpPr>
        <p:spPr>
          <a:xfrm>
            <a:off x="268447" y="1765531"/>
            <a:ext cx="3808601" cy="186025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Calibration is a process of comparing an instrument indication with the true value of the quantity of interest. </a:t>
            </a:r>
          </a:p>
          <a:p>
            <a:pPr algn="ctr"/>
            <a:endParaRPr lang="en-GB" dirty="0"/>
          </a:p>
        </p:txBody>
      </p:sp>
      <p:sp>
        <p:nvSpPr>
          <p:cNvPr id="4" name="Rectangle: Rounded Corners 3">
            <a:extLst>
              <a:ext uri="{FF2B5EF4-FFF2-40B4-BE49-F238E27FC236}">
                <a16:creationId xmlns:a16="http://schemas.microsoft.com/office/drawing/2014/main" id="{3E41267F-798D-4B75-BB66-920A88333227}"/>
              </a:ext>
            </a:extLst>
          </p:cNvPr>
          <p:cNvSpPr/>
          <p:nvPr/>
        </p:nvSpPr>
        <p:spPr>
          <a:xfrm>
            <a:off x="4783124" y="1765530"/>
            <a:ext cx="3808601" cy="1860259"/>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Workplace monitoring instruments used for external exposure should be calibrated in terms of the operational quantities </a:t>
            </a:r>
            <a:r>
              <a:rPr lang="en-GB" i="1" dirty="0"/>
              <a:t>H</a:t>
            </a:r>
            <a:r>
              <a:rPr lang="en-GB" dirty="0"/>
              <a:t>*(10) and </a:t>
            </a:r>
            <a:r>
              <a:rPr lang="en-GB" i="1" dirty="0"/>
              <a:t>H'</a:t>
            </a:r>
            <a:r>
              <a:rPr lang="en-GB" dirty="0"/>
              <a:t>(0.07,</a:t>
            </a:r>
            <a:r>
              <a:rPr lang="el-GR" dirty="0"/>
              <a:t>Ω</a:t>
            </a:r>
            <a:r>
              <a:rPr lang="en-GB" dirty="0"/>
              <a:t>).</a:t>
            </a:r>
          </a:p>
          <a:p>
            <a:pPr algn="just"/>
            <a:endParaRPr lang="en-GB" dirty="0"/>
          </a:p>
        </p:txBody>
      </p:sp>
      <p:sp>
        <p:nvSpPr>
          <p:cNvPr id="5" name="Rectangle: Rounded Corners 4">
            <a:extLst>
              <a:ext uri="{FF2B5EF4-FFF2-40B4-BE49-F238E27FC236}">
                <a16:creationId xmlns:a16="http://schemas.microsoft.com/office/drawing/2014/main" id="{072E1800-3E2E-433A-9B6F-E293B3E5A716}"/>
              </a:ext>
            </a:extLst>
          </p:cNvPr>
          <p:cNvSpPr/>
          <p:nvPr/>
        </p:nvSpPr>
        <p:spPr>
          <a:xfrm>
            <a:off x="377504" y="4195895"/>
            <a:ext cx="3808601" cy="1860259"/>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r>
              <a:rPr lang="en-GB" dirty="0"/>
              <a:t>Sources and dose rates employed should be traceable to a National Standards Laboratory.</a:t>
            </a:r>
          </a:p>
          <a:p>
            <a:pPr algn="ctr"/>
            <a:endParaRPr lang="en-GB" dirty="0"/>
          </a:p>
        </p:txBody>
      </p:sp>
      <p:sp>
        <p:nvSpPr>
          <p:cNvPr id="6" name="Rectangle: Rounded Corners 5">
            <a:extLst>
              <a:ext uri="{FF2B5EF4-FFF2-40B4-BE49-F238E27FC236}">
                <a16:creationId xmlns:a16="http://schemas.microsoft.com/office/drawing/2014/main" id="{173F3BC1-A9D6-4C73-A53F-076FD8C7DED0}"/>
              </a:ext>
            </a:extLst>
          </p:cNvPr>
          <p:cNvSpPr/>
          <p:nvPr/>
        </p:nvSpPr>
        <p:spPr>
          <a:xfrm>
            <a:off x="4883790" y="4195894"/>
            <a:ext cx="3808601" cy="186025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dirty="0"/>
              <a:t>For contamination monitors, a calibrated response should be provided to the user to convert the reading to surface activity.</a:t>
            </a:r>
          </a:p>
          <a:p>
            <a:pPr algn="ctr"/>
            <a:endParaRPr lang="en-GB" dirty="0"/>
          </a:p>
        </p:txBody>
      </p:sp>
    </p:spTree>
    <p:extLst>
      <p:ext uri="{BB962C8B-B14F-4D97-AF65-F5344CB8AC3E}">
        <p14:creationId xmlns:p14="http://schemas.microsoft.com/office/powerpoint/2010/main" val="2547523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CF9A8B-A3B6-4307-B485-4956EEF9526B}"/>
              </a:ext>
            </a:extLst>
          </p:cNvPr>
          <p:cNvSpPr/>
          <p:nvPr/>
        </p:nvSpPr>
        <p:spPr>
          <a:xfrm>
            <a:off x="0" y="574646"/>
            <a:ext cx="4345497" cy="494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Calibration</a:t>
            </a:r>
            <a:endParaRPr lang="en-GB" sz="2600" dirty="0"/>
          </a:p>
        </p:txBody>
      </p:sp>
      <p:sp>
        <p:nvSpPr>
          <p:cNvPr id="3" name="Rectangle: Rounded Corners 2">
            <a:extLst>
              <a:ext uri="{FF2B5EF4-FFF2-40B4-BE49-F238E27FC236}">
                <a16:creationId xmlns:a16="http://schemas.microsoft.com/office/drawing/2014/main" id="{9EEEDCCD-6565-45B9-BCCE-CA25DD414A85}"/>
              </a:ext>
            </a:extLst>
          </p:cNvPr>
          <p:cNvSpPr/>
          <p:nvPr/>
        </p:nvSpPr>
        <p:spPr>
          <a:xfrm>
            <a:off x="385893" y="1388027"/>
            <a:ext cx="5066951" cy="193401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GB" altLang="en-US" dirty="0"/>
              <a:t>The quantities and units used in calibration should, wherever possible, conform to the current recommendations of the ICRU. IAEA Safety Report Series No. 16 gives clear guidance on the calibration procedures. </a:t>
            </a:r>
          </a:p>
          <a:p>
            <a:pPr algn="ctr"/>
            <a:endParaRPr lang="en-GB" dirty="0"/>
          </a:p>
        </p:txBody>
      </p:sp>
      <p:sp>
        <p:nvSpPr>
          <p:cNvPr id="4" name="Rectangle: Rounded Corners 3">
            <a:extLst>
              <a:ext uri="{FF2B5EF4-FFF2-40B4-BE49-F238E27FC236}">
                <a16:creationId xmlns:a16="http://schemas.microsoft.com/office/drawing/2014/main" id="{56530CF0-EE71-45F1-90D1-A099C426D4A0}"/>
              </a:ext>
            </a:extLst>
          </p:cNvPr>
          <p:cNvSpPr/>
          <p:nvPr/>
        </p:nvSpPr>
        <p:spPr>
          <a:xfrm>
            <a:off x="1963023" y="2979139"/>
            <a:ext cx="5066951" cy="193401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Calibration confirms the instrument is operating as expected by the types test and should be conducted prior to use, at a frequency typically required by regulation, e.g. annually, and after repair. </a:t>
            </a:r>
          </a:p>
          <a:p>
            <a:pPr algn="ctr"/>
            <a:endParaRPr lang="en-GB" dirty="0"/>
          </a:p>
        </p:txBody>
      </p:sp>
      <p:sp>
        <p:nvSpPr>
          <p:cNvPr id="5" name="Rectangle: Rounded Corners 4">
            <a:extLst>
              <a:ext uri="{FF2B5EF4-FFF2-40B4-BE49-F238E27FC236}">
                <a16:creationId xmlns:a16="http://schemas.microsoft.com/office/drawing/2014/main" id="{6A0683EC-5551-4F8C-A64C-D7A1D7E44285}"/>
              </a:ext>
            </a:extLst>
          </p:cNvPr>
          <p:cNvSpPr/>
          <p:nvPr/>
        </p:nvSpPr>
        <p:spPr>
          <a:xfrm>
            <a:off x="3650608" y="4570251"/>
            <a:ext cx="5066951" cy="193401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A sticker should be attached to the instrument to indicate its calibration validity and a calibration certificate should be retained</a:t>
            </a:r>
          </a:p>
          <a:p>
            <a:pPr algn="ctr"/>
            <a:endParaRPr lang="en-GB" dirty="0"/>
          </a:p>
        </p:txBody>
      </p:sp>
    </p:spTree>
    <p:extLst>
      <p:ext uri="{BB962C8B-B14F-4D97-AF65-F5344CB8AC3E}">
        <p14:creationId xmlns:p14="http://schemas.microsoft.com/office/powerpoint/2010/main" val="3639031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452057-D11F-48FE-9BD6-25B0328FEE54}"/>
              </a:ext>
            </a:extLst>
          </p:cNvPr>
          <p:cNvSpPr/>
          <p:nvPr/>
        </p:nvSpPr>
        <p:spPr>
          <a:xfrm>
            <a:off x="0" y="574645"/>
            <a:ext cx="4974672" cy="84309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IEC Standards for Workplace</a:t>
            </a:r>
          </a:p>
          <a:p>
            <a:pPr algn="ctr"/>
            <a:r>
              <a:rPr lang="en-US" sz="2600" dirty="0"/>
              <a:t>Monitoring Instruments</a:t>
            </a:r>
            <a:endParaRPr lang="en-GB" sz="2600" dirty="0"/>
          </a:p>
        </p:txBody>
      </p:sp>
      <p:graphicFrame>
        <p:nvGraphicFramePr>
          <p:cNvPr id="3" name="Diagram 2">
            <a:extLst>
              <a:ext uri="{FF2B5EF4-FFF2-40B4-BE49-F238E27FC236}">
                <a16:creationId xmlns:a16="http://schemas.microsoft.com/office/drawing/2014/main" id="{26976DA0-6C95-4F9A-BEA5-A65409A7F593}"/>
              </a:ext>
            </a:extLst>
          </p:cNvPr>
          <p:cNvGraphicFramePr/>
          <p:nvPr>
            <p:extLst>
              <p:ext uri="{D42A27DB-BD31-4B8C-83A1-F6EECF244321}">
                <p14:modId xmlns:p14="http://schemas.microsoft.com/office/powerpoint/2010/main" val="3986185203"/>
              </p:ext>
            </p:extLst>
          </p:nvPr>
        </p:nvGraphicFramePr>
        <p:xfrm>
          <a:off x="864066" y="1820412"/>
          <a:ext cx="7709483" cy="4588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8961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903FA5-2409-47F1-8ED9-48840ED65600}"/>
              </a:ext>
            </a:extLst>
          </p:cNvPr>
          <p:cNvSpPr/>
          <p:nvPr/>
        </p:nvSpPr>
        <p:spPr>
          <a:xfrm>
            <a:off x="0" y="574646"/>
            <a:ext cx="4345497" cy="494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Testing</a:t>
            </a:r>
            <a:endParaRPr lang="en-GB" sz="2600" dirty="0"/>
          </a:p>
        </p:txBody>
      </p:sp>
      <p:sp>
        <p:nvSpPr>
          <p:cNvPr id="3" name="Rectangle: Rounded Corners 2">
            <a:extLst>
              <a:ext uri="{FF2B5EF4-FFF2-40B4-BE49-F238E27FC236}">
                <a16:creationId xmlns:a16="http://schemas.microsoft.com/office/drawing/2014/main" id="{E1E16B78-1777-49AB-9001-936BB171E33C}"/>
              </a:ext>
            </a:extLst>
          </p:cNvPr>
          <p:cNvSpPr/>
          <p:nvPr/>
        </p:nvSpPr>
        <p:spPr>
          <a:xfrm>
            <a:off x="662730" y="1711354"/>
            <a:ext cx="7667538" cy="457200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80000"/>
              </a:lnSpc>
              <a:buFont typeface="Wingdings" panose="05000000000000000000" pitchFamily="2" charset="2"/>
              <a:buChar char="q"/>
            </a:pPr>
            <a:r>
              <a:rPr lang="en-US" sz="2400" dirty="0"/>
              <a:t>The function test verifies that the instrument is still performing as expected</a:t>
            </a:r>
          </a:p>
          <a:p>
            <a:pPr algn="just">
              <a:lnSpc>
                <a:spcPct val="80000"/>
              </a:lnSpc>
            </a:pPr>
            <a:endParaRPr lang="en-US" sz="2400" dirty="0"/>
          </a:p>
          <a:p>
            <a:pPr marL="800100" lvl="1" indent="-342900" algn="just">
              <a:lnSpc>
                <a:spcPct val="80000"/>
              </a:lnSpc>
              <a:buFont typeface="Wingdings" panose="05000000000000000000" pitchFamily="2" charset="2"/>
              <a:buChar char="§"/>
            </a:pPr>
            <a:r>
              <a:rPr lang="en-US" sz="2200" dirty="0"/>
              <a:t>Test is conducted at regular, short intervals by the user, for example before each use</a:t>
            </a:r>
          </a:p>
          <a:p>
            <a:pPr marL="1200150" lvl="2" indent="-285750" algn="just">
              <a:lnSpc>
                <a:spcPct val="80000"/>
              </a:lnSpc>
              <a:buFont typeface="Courier New" panose="02070309020205020404" pitchFamily="49" charset="0"/>
              <a:buChar char="o"/>
            </a:pPr>
            <a:r>
              <a:rPr lang="en-US" dirty="0"/>
              <a:t>The frequency should be defined</a:t>
            </a:r>
          </a:p>
          <a:p>
            <a:pPr lvl="2" algn="just">
              <a:lnSpc>
                <a:spcPct val="80000"/>
              </a:lnSpc>
            </a:pPr>
            <a:endParaRPr lang="en-US" dirty="0"/>
          </a:p>
          <a:p>
            <a:pPr marL="800100" lvl="1" indent="-342900" algn="just">
              <a:lnSpc>
                <a:spcPct val="80000"/>
              </a:lnSpc>
              <a:buFont typeface="Wingdings" panose="05000000000000000000" pitchFamily="2" charset="2"/>
              <a:buChar char="§"/>
            </a:pPr>
            <a:r>
              <a:rPr lang="en-US" sz="2200" dirty="0"/>
              <a:t>Includes a set of simple on plant tests which looks for major problems</a:t>
            </a:r>
          </a:p>
          <a:p>
            <a:pPr marL="1200150" lvl="2" indent="-285750" algn="just">
              <a:lnSpc>
                <a:spcPct val="80000"/>
              </a:lnSpc>
              <a:buFont typeface="Courier New" panose="02070309020205020404" pitchFamily="49" charset="0"/>
              <a:buChar char="o"/>
            </a:pPr>
            <a:r>
              <a:rPr lang="en-US" dirty="0"/>
              <a:t>Includes physical inspection of the instrument, zero, battery, background and source checking</a:t>
            </a:r>
          </a:p>
          <a:p>
            <a:pPr lvl="2" algn="just">
              <a:lnSpc>
                <a:spcPct val="80000"/>
              </a:lnSpc>
            </a:pPr>
            <a:endParaRPr lang="en-US" dirty="0"/>
          </a:p>
          <a:p>
            <a:pPr marL="342900" indent="-342900" algn="just">
              <a:lnSpc>
                <a:spcPct val="80000"/>
              </a:lnSpc>
              <a:buFont typeface="Wingdings" panose="05000000000000000000" pitchFamily="2" charset="2"/>
              <a:buChar char="q"/>
            </a:pPr>
            <a:r>
              <a:rPr lang="en-US" sz="2400" dirty="0"/>
              <a:t>Instruments which fail testing should be identified and removed from service</a:t>
            </a:r>
          </a:p>
          <a:p>
            <a:pPr algn="ctr"/>
            <a:endParaRPr lang="en-GB" dirty="0"/>
          </a:p>
        </p:txBody>
      </p:sp>
    </p:spTree>
    <p:extLst>
      <p:ext uri="{BB962C8B-B14F-4D97-AF65-F5344CB8AC3E}">
        <p14:creationId xmlns:p14="http://schemas.microsoft.com/office/powerpoint/2010/main" val="2881144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AB9065-E838-4D15-B35E-4F8757F89542}"/>
              </a:ext>
            </a:extLst>
          </p:cNvPr>
          <p:cNvSpPr/>
          <p:nvPr/>
        </p:nvSpPr>
        <p:spPr>
          <a:xfrm>
            <a:off x="1820411" y="2418126"/>
            <a:ext cx="5620624" cy="2021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GENERAL CONSIDERATIONS FOR ALL MEASUREMENTS</a:t>
            </a:r>
            <a:endParaRPr lang="en-US" altLang="en-US" sz="2800" b="1" dirty="0"/>
          </a:p>
        </p:txBody>
      </p:sp>
    </p:spTree>
    <p:extLst>
      <p:ext uri="{BB962C8B-B14F-4D97-AF65-F5344CB8AC3E}">
        <p14:creationId xmlns:p14="http://schemas.microsoft.com/office/powerpoint/2010/main" val="651206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1ACDC4-49DF-474B-9FCC-3459CA6ECBE1}"/>
              </a:ext>
            </a:extLst>
          </p:cNvPr>
          <p:cNvSpPr/>
          <p:nvPr/>
        </p:nvSpPr>
        <p:spPr>
          <a:xfrm>
            <a:off x="0" y="436791"/>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graphicFrame>
        <p:nvGraphicFramePr>
          <p:cNvPr id="15" name="Diagram 14">
            <a:extLst>
              <a:ext uri="{FF2B5EF4-FFF2-40B4-BE49-F238E27FC236}">
                <a16:creationId xmlns:a16="http://schemas.microsoft.com/office/drawing/2014/main" id="{253462A7-A39D-42A6-AF46-8795058B21E2}"/>
              </a:ext>
            </a:extLst>
          </p:cNvPr>
          <p:cNvGraphicFramePr/>
          <p:nvPr>
            <p:extLst>
              <p:ext uri="{D42A27DB-BD31-4B8C-83A1-F6EECF244321}">
                <p14:modId xmlns:p14="http://schemas.microsoft.com/office/powerpoint/2010/main" val="1203080899"/>
              </p:ext>
            </p:extLst>
          </p:nvPr>
        </p:nvGraphicFramePr>
        <p:xfrm>
          <a:off x="1603106" y="1347948"/>
          <a:ext cx="6135145" cy="4317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3" name="Arrow: Chevron 32">
            <a:extLst>
              <a:ext uri="{FF2B5EF4-FFF2-40B4-BE49-F238E27FC236}">
                <a16:creationId xmlns:a16="http://schemas.microsoft.com/office/drawing/2014/main" id="{A3323E2D-2316-416B-A77D-B3D484A9B503}"/>
              </a:ext>
            </a:extLst>
          </p:cNvPr>
          <p:cNvSpPr/>
          <p:nvPr/>
        </p:nvSpPr>
        <p:spPr>
          <a:xfrm>
            <a:off x="6113583" y="5446557"/>
            <a:ext cx="1515615" cy="973709"/>
          </a:xfrm>
          <a:prstGeom prst="chevron">
            <a:avLst>
              <a:gd name="adj" fmla="val 7061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Arrow: Chevron 33">
            <a:extLst>
              <a:ext uri="{FF2B5EF4-FFF2-40B4-BE49-F238E27FC236}">
                <a16:creationId xmlns:a16="http://schemas.microsoft.com/office/drawing/2014/main" id="{FF370826-1BDD-447A-A554-33C904144F51}"/>
              </a:ext>
            </a:extLst>
          </p:cNvPr>
          <p:cNvSpPr/>
          <p:nvPr/>
        </p:nvSpPr>
        <p:spPr>
          <a:xfrm>
            <a:off x="5408909" y="5446557"/>
            <a:ext cx="1305890" cy="973709"/>
          </a:xfrm>
          <a:prstGeom prst="chevron">
            <a:avLst>
              <a:gd name="adj" fmla="val 7061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Arrow: Chevron 34">
            <a:extLst>
              <a:ext uri="{FF2B5EF4-FFF2-40B4-BE49-F238E27FC236}">
                <a16:creationId xmlns:a16="http://schemas.microsoft.com/office/drawing/2014/main" id="{880675BF-0FF3-46EA-852E-4DCEB9E9CFF5}"/>
              </a:ext>
            </a:extLst>
          </p:cNvPr>
          <p:cNvSpPr/>
          <p:nvPr/>
        </p:nvSpPr>
        <p:spPr>
          <a:xfrm>
            <a:off x="4637122" y="5446557"/>
            <a:ext cx="1305890" cy="973709"/>
          </a:xfrm>
          <a:prstGeom prst="chevron">
            <a:avLst>
              <a:gd name="adj" fmla="val 7061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Arrow: Chevron 35">
            <a:extLst>
              <a:ext uri="{FF2B5EF4-FFF2-40B4-BE49-F238E27FC236}">
                <a16:creationId xmlns:a16="http://schemas.microsoft.com/office/drawing/2014/main" id="{E5BBE9BD-F7E8-4D5D-84D9-98B5DF851D09}"/>
              </a:ext>
            </a:extLst>
          </p:cNvPr>
          <p:cNvSpPr/>
          <p:nvPr/>
        </p:nvSpPr>
        <p:spPr>
          <a:xfrm>
            <a:off x="3898891" y="5446557"/>
            <a:ext cx="1305890" cy="973709"/>
          </a:xfrm>
          <a:prstGeom prst="chevron">
            <a:avLst>
              <a:gd name="adj" fmla="val 7061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Arrow: Chevron 36">
            <a:extLst>
              <a:ext uri="{FF2B5EF4-FFF2-40B4-BE49-F238E27FC236}">
                <a16:creationId xmlns:a16="http://schemas.microsoft.com/office/drawing/2014/main" id="{7D224967-5636-4C61-9ADC-FDAF61D6FC66}"/>
              </a:ext>
            </a:extLst>
          </p:cNvPr>
          <p:cNvSpPr/>
          <p:nvPr/>
        </p:nvSpPr>
        <p:spPr>
          <a:xfrm>
            <a:off x="3194216" y="5447500"/>
            <a:ext cx="1305890" cy="973709"/>
          </a:xfrm>
          <a:prstGeom prst="chevron">
            <a:avLst>
              <a:gd name="adj" fmla="val 7061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8" name="Arrow: Chevron 37">
            <a:extLst>
              <a:ext uri="{FF2B5EF4-FFF2-40B4-BE49-F238E27FC236}">
                <a16:creationId xmlns:a16="http://schemas.microsoft.com/office/drawing/2014/main" id="{FF732A2A-E02E-4171-9D7A-B7DC0B260A87}"/>
              </a:ext>
            </a:extLst>
          </p:cNvPr>
          <p:cNvSpPr/>
          <p:nvPr/>
        </p:nvSpPr>
        <p:spPr>
          <a:xfrm>
            <a:off x="2422429" y="5446557"/>
            <a:ext cx="1305890" cy="973709"/>
          </a:xfrm>
          <a:prstGeom prst="chevron">
            <a:avLst>
              <a:gd name="adj" fmla="val 7061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Arrow: Chevron 38">
            <a:extLst>
              <a:ext uri="{FF2B5EF4-FFF2-40B4-BE49-F238E27FC236}">
                <a16:creationId xmlns:a16="http://schemas.microsoft.com/office/drawing/2014/main" id="{93797BC6-C575-4ABF-B383-1FBF54787165}"/>
              </a:ext>
            </a:extLst>
          </p:cNvPr>
          <p:cNvSpPr/>
          <p:nvPr/>
        </p:nvSpPr>
        <p:spPr>
          <a:xfrm>
            <a:off x="1700975" y="5446557"/>
            <a:ext cx="1305890" cy="973709"/>
          </a:xfrm>
          <a:prstGeom prst="chevron">
            <a:avLst>
              <a:gd name="adj" fmla="val 7061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40" name="Group 39">
            <a:extLst>
              <a:ext uri="{FF2B5EF4-FFF2-40B4-BE49-F238E27FC236}">
                <a16:creationId xmlns:a16="http://schemas.microsoft.com/office/drawing/2014/main" id="{27654C9B-F0C0-47BF-9C41-13768254D516}"/>
              </a:ext>
            </a:extLst>
          </p:cNvPr>
          <p:cNvGrpSpPr/>
          <p:nvPr/>
        </p:nvGrpSpPr>
        <p:grpSpPr>
          <a:xfrm>
            <a:off x="1779351" y="5555549"/>
            <a:ext cx="5484592" cy="755724"/>
            <a:chOff x="365050" y="558814"/>
            <a:chExt cx="5167454" cy="755724"/>
          </a:xfrm>
        </p:grpSpPr>
        <p:sp>
          <p:nvSpPr>
            <p:cNvPr id="41" name="Rectangle 40">
              <a:extLst>
                <a:ext uri="{FF2B5EF4-FFF2-40B4-BE49-F238E27FC236}">
                  <a16:creationId xmlns:a16="http://schemas.microsoft.com/office/drawing/2014/main" id="{20015912-9D3C-4B83-B01D-DF6BE36B9DE4}"/>
                </a:ext>
              </a:extLst>
            </p:cNvPr>
            <p:cNvSpPr/>
            <p:nvPr/>
          </p:nvSpPr>
          <p:spPr>
            <a:xfrm>
              <a:off x="365050" y="558814"/>
              <a:ext cx="5167454" cy="755724"/>
            </a:xfrm>
            <a:prstGeom prst="rect">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42" name="TextBox 41">
              <a:extLst>
                <a:ext uri="{FF2B5EF4-FFF2-40B4-BE49-F238E27FC236}">
                  <a16:creationId xmlns:a16="http://schemas.microsoft.com/office/drawing/2014/main" id="{D65853D2-2028-4ADD-B158-C413A5E65F6C}"/>
                </a:ext>
              </a:extLst>
            </p:cNvPr>
            <p:cNvSpPr txBox="1"/>
            <p:nvPr/>
          </p:nvSpPr>
          <p:spPr>
            <a:xfrm>
              <a:off x="365050" y="558814"/>
              <a:ext cx="5167454" cy="7557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0640" tIns="40640" rIns="40640" bIns="40640" numCol="1" spcCol="1270" anchor="ctr" anchorCtr="0">
              <a:noAutofit/>
            </a:bodyPr>
            <a:lstStyle/>
            <a:p>
              <a:pPr marL="0" lvl="0" indent="0" algn="l" defTabSz="711200">
                <a:lnSpc>
                  <a:spcPct val="90000"/>
                </a:lnSpc>
                <a:spcBef>
                  <a:spcPct val="0"/>
                </a:spcBef>
                <a:spcAft>
                  <a:spcPct val="35000"/>
                </a:spcAft>
                <a:buSzPct val="105000"/>
                <a:buNone/>
              </a:pPr>
              <a:r>
                <a:rPr lang="en-GB" altLang="en-US" kern="1200" dirty="0">
                  <a:sym typeface="Symbol" pitchFamily="18" charset="2"/>
                </a:rPr>
                <a:t>Instrument should be appropriate for the type, energy and intensity of radiation and for the quantity of interest. </a:t>
              </a:r>
              <a:endParaRPr lang="en-GB" kern="1200" dirty="0"/>
            </a:p>
          </p:txBody>
        </p:sp>
      </p:grpSp>
      <p:pic>
        <p:nvPicPr>
          <p:cNvPr id="49" name="Graphic 48" descr="Stop">
            <a:extLst>
              <a:ext uri="{FF2B5EF4-FFF2-40B4-BE49-F238E27FC236}">
                <a16:creationId xmlns:a16="http://schemas.microsoft.com/office/drawing/2014/main" id="{7A82B566-E043-4FA2-8D7E-E366774FA91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508030" y="1485759"/>
            <a:ext cx="537520" cy="537520"/>
          </a:xfrm>
          <a:prstGeom prst="rect">
            <a:avLst/>
          </a:prstGeom>
        </p:spPr>
      </p:pic>
      <p:pic>
        <p:nvPicPr>
          <p:cNvPr id="50" name="Graphic 49" descr="Stop">
            <a:extLst>
              <a:ext uri="{FF2B5EF4-FFF2-40B4-BE49-F238E27FC236}">
                <a16:creationId xmlns:a16="http://schemas.microsoft.com/office/drawing/2014/main" id="{41C74E80-5041-4CA0-AA3B-F706FAB4A7E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510591" y="2778138"/>
            <a:ext cx="537520" cy="537520"/>
          </a:xfrm>
          <a:prstGeom prst="rect">
            <a:avLst/>
          </a:prstGeom>
        </p:spPr>
      </p:pic>
      <p:pic>
        <p:nvPicPr>
          <p:cNvPr id="51" name="Graphic 50" descr="Stop">
            <a:extLst>
              <a:ext uri="{FF2B5EF4-FFF2-40B4-BE49-F238E27FC236}">
                <a16:creationId xmlns:a16="http://schemas.microsoft.com/office/drawing/2014/main" id="{EA54A9E5-1830-4B3C-AB91-12AA81B792A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510591" y="3953212"/>
            <a:ext cx="537520" cy="537520"/>
          </a:xfrm>
          <a:prstGeom prst="rect">
            <a:avLst/>
          </a:prstGeom>
        </p:spPr>
      </p:pic>
      <p:pic>
        <p:nvPicPr>
          <p:cNvPr id="52" name="Graphic 51" descr="Stop">
            <a:extLst>
              <a:ext uri="{FF2B5EF4-FFF2-40B4-BE49-F238E27FC236}">
                <a16:creationId xmlns:a16="http://schemas.microsoft.com/office/drawing/2014/main" id="{55894E88-F534-4F14-B60F-B7101A910F4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99016" y="5103481"/>
            <a:ext cx="537520" cy="537520"/>
          </a:xfrm>
          <a:prstGeom prst="rect">
            <a:avLst/>
          </a:prstGeom>
        </p:spPr>
      </p:pic>
    </p:spTree>
    <p:extLst>
      <p:ext uri="{BB962C8B-B14F-4D97-AF65-F5344CB8AC3E}">
        <p14:creationId xmlns:p14="http://schemas.microsoft.com/office/powerpoint/2010/main" val="4011014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68EA96-8AD9-40EF-B93B-F12608F6A523}"/>
              </a:ext>
            </a:extLst>
          </p:cNvPr>
          <p:cNvSpPr/>
          <p:nvPr/>
        </p:nvSpPr>
        <p:spPr>
          <a:xfrm>
            <a:off x="0" y="436791"/>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3" name="Rectangle 2">
            <a:extLst>
              <a:ext uri="{FF2B5EF4-FFF2-40B4-BE49-F238E27FC236}">
                <a16:creationId xmlns:a16="http://schemas.microsoft.com/office/drawing/2014/main" id="{4F89F350-7D81-4378-B899-FEFDB01A8D38}"/>
              </a:ext>
            </a:extLst>
          </p:cNvPr>
          <p:cNvSpPr/>
          <p:nvPr/>
        </p:nvSpPr>
        <p:spPr>
          <a:xfrm>
            <a:off x="1585520" y="1774552"/>
            <a:ext cx="5209563" cy="79276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342900" algn="just" eaLnBrk="0" hangingPunct="0">
              <a:lnSpc>
                <a:spcPct val="90000"/>
              </a:lnSpc>
              <a:spcBef>
                <a:spcPct val="0"/>
              </a:spcBef>
              <a:buFont typeface="Wingdings" panose="05000000000000000000" pitchFamily="2" charset="2"/>
              <a:buChar char="§"/>
            </a:pPr>
            <a:r>
              <a:rPr lang="en-GB" altLang="en-US" sz="2000" dirty="0">
                <a:sym typeface="Symbol" pitchFamily="18" charset="2"/>
              </a:rPr>
              <a:t>Orient the instrument correctly </a:t>
            </a:r>
          </a:p>
        </p:txBody>
      </p:sp>
      <p:sp>
        <p:nvSpPr>
          <p:cNvPr id="4" name="Rectangle 3">
            <a:extLst>
              <a:ext uri="{FF2B5EF4-FFF2-40B4-BE49-F238E27FC236}">
                <a16:creationId xmlns:a16="http://schemas.microsoft.com/office/drawing/2014/main" id="{39E035AE-6A07-4BB8-8510-F5E4BBFDB2DC}"/>
              </a:ext>
            </a:extLst>
          </p:cNvPr>
          <p:cNvSpPr/>
          <p:nvPr/>
        </p:nvSpPr>
        <p:spPr>
          <a:xfrm>
            <a:off x="1585521" y="2667349"/>
            <a:ext cx="5209563" cy="191968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342900" algn="just" eaLnBrk="0" hangingPunct="0">
              <a:lnSpc>
                <a:spcPct val="90000"/>
              </a:lnSpc>
              <a:spcBef>
                <a:spcPct val="0"/>
              </a:spcBef>
              <a:buFont typeface="Wingdings" panose="05000000000000000000" pitchFamily="2" charset="2"/>
              <a:buChar char="§"/>
            </a:pPr>
            <a:r>
              <a:rPr lang="en-GB" altLang="en-US" sz="2000" dirty="0">
                <a:sym typeface="Symbol" pitchFamily="18" charset="2"/>
              </a:rPr>
              <a:t>Choose correct range – usually low </a:t>
            </a:r>
          </a:p>
          <a:p>
            <a:pPr marL="342900" lvl="1" indent="-342900" algn="just" eaLnBrk="0" hangingPunct="0">
              <a:lnSpc>
                <a:spcPct val="90000"/>
              </a:lnSpc>
              <a:spcBef>
                <a:spcPct val="0"/>
              </a:spcBef>
            </a:pPr>
            <a:endParaRPr lang="en-GB" altLang="en-US" dirty="0">
              <a:sym typeface="Symbol" pitchFamily="18" charset="2"/>
            </a:endParaRPr>
          </a:p>
          <a:p>
            <a:pPr marL="742950" lvl="2" indent="-342900" algn="just" eaLnBrk="0" hangingPunct="0">
              <a:lnSpc>
                <a:spcPct val="90000"/>
              </a:lnSpc>
              <a:spcBef>
                <a:spcPct val="0"/>
              </a:spcBef>
              <a:buFont typeface="Courier New" panose="02070309020205020404" pitchFamily="49" charset="0"/>
              <a:buChar char="o"/>
            </a:pPr>
            <a:r>
              <a:rPr lang="en-GB" altLang="en-US" dirty="0">
                <a:sym typeface="Symbol" pitchFamily="18" charset="2"/>
              </a:rPr>
              <a:t>When entering known high dose rates, operator doses may be reduced by selecting a dose rate range that will reduce the overall time to make the measurement</a:t>
            </a:r>
          </a:p>
        </p:txBody>
      </p:sp>
      <p:sp>
        <p:nvSpPr>
          <p:cNvPr id="5" name="Rectangle 4">
            <a:extLst>
              <a:ext uri="{FF2B5EF4-FFF2-40B4-BE49-F238E27FC236}">
                <a16:creationId xmlns:a16="http://schemas.microsoft.com/office/drawing/2014/main" id="{392F7BDE-E27A-41A4-97AD-FE7A5B6A6AE1}"/>
              </a:ext>
            </a:extLst>
          </p:cNvPr>
          <p:cNvSpPr/>
          <p:nvPr/>
        </p:nvSpPr>
        <p:spPr>
          <a:xfrm>
            <a:off x="1585521" y="4697834"/>
            <a:ext cx="5209563" cy="191968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342900" algn="just" eaLnBrk="0" hangingPunct="0">
              <a:lnSpc>
                <a:spcPct val="90000"/>
              </a:lnSpc>
              <a:spcBef>
                <a:spcPct val="0"/>
              </a:spcBef>
              <a:buFont typeface="Wingdings" panose="05000000000000000000" pitchFamily="2" charset="2"/>
              <a:buChar char="§"/>
            </a:pPr>
            <a:r>
              <a:rPr lang="en-GB" altLang="en-US" sz="2000" dirty="0">
                <a:sym typeface="Symbol" pitchFamily="18" charset="2"/>
              </a:rPr>
              <a:t>Be aware of time constants.</a:t>
            </a:r>
          </a:p>
          <a:p>
            <a:pPr marL="742950" lvl="2" indent="-342900" algn="r" eaLnBrk="0" hangingPunct="0">
              <a:lnSpc>
                <a:spcPct val="90000"/>
              </a:lnSpc>
              <a:spcBef>
                <a:spcPct val="0"/>
              </a:spcBef>
            </a:pPr>
            <a:endParaRPr lang="en-GB" altLang="en-US" dirty="0">
              <a:sym typeface="Symbol" pitchFamily="18" charset="2"/>
            </a:endParaRPr>
          </a:p>
          <a:p>
            <a:pPr marL="285750" lvl="1" indent="-342900" algn="r" eaLnBrk="0" hangingPunct="0">
              <a:lnSpc>
                <a:spcPct val="90000"/>
              </a:lnSpc>
              <a:spcBef>
                <a:spcPct val="0"/>
              </a:spcBef>
              <a:buFont typeface="Courier New" panose="02070309020205020404" pitchFamily="49" charset="0"/>
              <a:buChar char="o"/>
            </a:pPr>
            <a:r>
              <a:rPr lang="en-GB" altLang="en-US" dirty="0">
                <a:sym typeface="Symbol" pitchFamily="18" charset="2"/>
              </a:rPr>
              <a:t>Allow correct time for instrument to respond do dose rate before moving to next measurement</a:t>
            </a:r>
          </a:p>
        </p:txBody>
      </p:sp>
    </p:spTree>
    <p:extLst>
      <p:ext uri="{BB962C8B-B14F-4D97-AF65-F5344CB8AC3E}">
        <p14:creationId xmlns:p14="http://schemas.microsoft.com/office/powerpoint/2010/main" val="1728936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07FB3D5-FC8D-44F0-9923-12D922CF3410}"/>
              </a:ext>
            </a:extLst>
          </p:cNvPr>
          <p:cNvSpPr/>
          <p:nvPr/>
        </p:nvSpPr>
        <p:spPr>
          <a:xfrm>
            <a:off x="0" y="574646"/>
            <a:ext cx="5176007" cy="4949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Lesson 2: Basic Concepts - II</a:t>
            </a:r>
            <a:endParaRPr lang="en-GB" sz="2800" dirty="0"/>
          </a:p>
        </p:txBody>
      </p:sp>
      <p:sp>
        <p:nvSpPr>
          <p:cNvPr id="6" name="Rectangle 5">
            <a:extLst>
              <a:ext uri="{FF2B5EF4-FFF2-40B4-BE49-F238E27FC236}">
                <a16:creationId xmlns:a16="http://schemas.microsoft.com/office/drawing/2014/main" id="{1AB29381-A908-4BE6-95D1-97196088E149}"/>
              </a:ext>
            </a:extLst>
          </p:cNvPr>
          <p:cNvSpPr/>
          <p:nvPr/>
        </p:nvSpPr>
        <p:spPr>
          <a:xfrm>
            <a:off x="4934124" y="1631308"/>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000" dirty="0"/>
              <a:t>Recording the Monitoring Results</a:t>
            </a:r>
          </a:p>
        </p:txBody>
      </p:sp>
      <p:sp>
        <p:nvSpPr>
          <p:cNvPr id="8" name="Rectangle 7">
            <a:extLst>
              <a:ext uri="{FF2B5EF4-FFF2-40B4-BE49-F238E27FC236}">
                <a16:creationId xmlns:a16="http://schemas.microsoft.com/office/drawing/2014/main" id="{F326000B-5C2D-4490-B084-1317E84FC4DD}"/>
              </a:ext>
            </a:extLst>
          </p:cNvPr>
          <p:cNvSpPr/>
          <p:nvPr/>
        </p:nvSpPr>
        <p:spPr>
          <a:xfrm>
            <a:off x="4934124" y="2879170"/>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000" dirty="0"/>
              <a:t>Check List to Pickup Proper Monitoring Equipment</a:t>
            </a:r>
          </a:p>
        </p:txBody>
      </p:sp>
      <p:sp>
        <p:nvSpPr>
          <p:cNvPr id="9" name="Rectangle 8">
            <a:extLst>
              <a:ext uri="{FF2B5EF4-FFF2-40B4-BE49-F238E27FC236}">
                <a16:creationId xmlns:a16="http://schemas.microsoft.com/office/drawing/2014/main" id="{2BFF29D7-DDBF-4795-86D2-74FD2DAF97EA}"/>
              </a:ext>
            </a:extLst>
          </p:cNvPr>
          <p:cNvSpPr/>
          <p:nvPr/>
        </p:nvSpPr>
        <p:spPr>
          <a:xfrm>
            <a:off x="4934124" y="4141014"/>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sz="2000" dirty="0"/>
              <a:t>The Measurement Process</a:t>
            </a:r>
          </a:p>
        </p:txBody>
      </p:sp>
      <p:sp>
        <p:nvSpPr>
          <p:cNvPr id="10" name="Rectangle 9">
            <a:extLst>
              <a:ext uri="{FF2B5EF4-FFF2-40B4-BE49-F238E27FC236}">
                <a16:creationId xmlns:a16="http://schemas.microsoft.com/office/drawing/2014/main" id="{4CEDED17-733F-4D7C-BA2E-40C7EDAD1600}"/>
              </a:ext>
            </a:extLst>
          </p:cNvPr>
          <p:cNvSpPr/>
          <p:nvPr/>
        </p:nvSpPr>
        <p:spPr>
          <a:xfrm>
            <a:off x="4934124" y="5476262"/>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sz="2000" dirty="0"/>
              <a:t>Quality Assurance</a:t>
            </a:r>
          </a:p>
        </p:txBody>
      </p:sp>
      <p:sp>
        <p:nvSpPr>
          <p:cNvPr id="11" name="Rectangle 10">
            <a:extLst>
              <a:ext uri="{FF2B5EF4-FFF2-40B4-BE49-F238E27FC236}">
                <a16:creationId xmlns:a16="http://schemas.microsoft.com/office/drawing/2014/main" id="{940F1AAE-0ABB-40B2-8630-510E5920C78B}"/>
              </a:ext>
            </a:extLst>
          </p:cNvPr>
          <p:cNvSpPr/>
          <p:nvPr/>
        </p:nvSpPr>
        <p:spPr>
          <a:xfrm>
            <a:off x="1040933" y="5476261"/>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000" dirty="0"/>
              <a:t>Factors which will influence results</a:t>
            </a:r>
          </a:p>
        </p:txBody>
      </p:sp>
      <p:sp>
        <p:nvSpPr>
          <p:cNvPr id="12" name="Rectangle 11">
            <a:extLst>
              <a:ext uri="{FF2B5EF4-FFF2-40B4-BE49-F238E27FC236}">
                <a16:creationId xmlns:a16="http://schemas.microsoft.com/office/drawing/2014/main" id="{B88DBCF3-4A82-42C2-9321-1A3D2AEBBCB8}"/>
              </a:ext>
            </a:extLst>
          </p:cNvPr>
          <p:cNvSpPr/>
          <p:nvPr/>
        </p:nvSpPr>
        <p:spPr>
          <a:xfrm>
            <a:off x="1040933" y="4141013"/>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000" dirty="0"/>
              <a:t>General Considerations for all Measurements</a:t>
            </a:r>
          </a:p>
        </p:txBody>
      </p:sp>
      <p:sp>
        <p:nvSpPr>
          <p:cNvPr id="13" name="Rectangle 12">
            <a:extLst>
              <a:ext uri="{FF2B5EF4-FFF2-40B4-BE49-F238E27FC236}">
                <a16:creationId xmlns:a16="http://schemas.microsoft.com/office/drawing/2014/main" id="{C4A300F0-C2F3-417D-8BC1-A853D2098C0E}"/>
              </a:ext>
            </a:extLst>
          </p:cNvPr>
          <p:cNvSpPr/>
          <p:nvPr/>
        </p:nvSpPr>
        <p:spPr>
          <a:xfrm>
            <a:off x="933974" y="1631308"/>
            <a:ext cx="3094140" cy="1099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000" dirty="0"/>
              <a:t>Survey instruments</a:t>
            </a:r>
          </a:p>
        </p:txBody>
      </p:sp>
      <p:sp>
        <p:nvSpPr>
          <p:cNvPr id="14" name="Rectangle 13">
            <a:extLst>
              <a:ext uri="{FF2B5EF4-FFF2-40B4-BE49-F238E27FC236}">
                <a16:creationId xmlns:a16="http://schemas.microsoft.com/office/drawing/2014/main" id="{F89F80B3-52D1-4B3A-AC08-2772785E314C}"/>
              </a:ext>
            </a:extLst>
          </p:cNvPr>
          <p:cNvSpPr/>
          <p:nvPr/>
        </p:nvSpPr>
        <p:spPr>
          <a:xfrm>
            <a:off x="1525048" y="2848585"/>
            <a:ext cx="2503066" cy="44409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r>
              <a:rPr lang="en-US" altLang="en-US" sz="2000" dirty="0">
                <a:solidFill>
                  <a:schemeClr val="tx2">
                    <a:lumMod val="75000"/>
                  </a:schemeClr>
                </a:solidFill>
              </a:rPr>
              <a:t>Selection</a:t>
            </a:r>
          </a:p>
        </p:txBody>
      </p:sp>
      <p:sp>
        <p:nvSpPr>
          <p:cNvPr id="15" name="Rectangle 14">
            <a:extLst>
              <a:ext uri="{FF2B5EF4-FFF2-40B4-BE49-F238E27FC236}">
                <a16:creationId xmlns:a16="http://schemas.microsoft.com/office/drawing/2014/main" id="{0460633A-CDF5-4696-B531-AE6994C72C6D}"/>
              </a:ext>
            </a:extLst>
          </p:cNvPr>
          <p:cNvSpPr/>
          <p:nvPr/>
        </p:nvSpPr>
        <p:spPr>
          <a:xfrm>
            <a:off x="1525048" y="3428999"/>
            <a:ext cx="2503066" cy="54983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r>
              <a:rPr lang="en-US" altLang="en-US" sz="2000" dirty="0">
                <a:solidFill>
                  <a:schemeClr val="tx2">
                    <a:lumMod val="75000"/>
                  </a:schemeClr>
                </a:solidFill>
              </a:rPr>
              <a:t>Calibration and Testing</a:t>
            </a:r>
          </a:p>
        </p:txBody>
      </p:sp>
      <p:pic>
        <p:nvPicPr>
          <p:cNvPr id="17" name="Graphic 16" descr="Arrow: Slight curve">
            <a:extLst>
              <a:ext uri="{FF2B5EF4-FFF2-40B4-BE49-F238E27FC236}">
                <a16:creationId xmlns:a16="http://schemas.microsoft.com/office/drawing/2014/main" id="{CB193DD2-3901-4242-AEF8-E8043A04B6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0273">
            <a:off x="1083526" y="2617657"/>
            <a:ext cx="765846" cy="765846"/>
          </a:xfrm>
          <a:prstGeom prst="rect">
            <a:avLst/>
          </a:prstGeom>
        </p:spPr>
      </p:pic>
      <p:pic>
        <p:nvPicPr>
          <p:cNvPr id="18" name="Graphic 17" descr="Arrow: Slight curve">
            <a:extLst>
              <a:ext uri="{FF2B5EF4-FFF2-40B4-BE49-F238E27FC236}">
                <a16:creationId xmlns:a16="http://schemas.microsoft.com/office/drawing/2014/main" id="{C1819547-1BB4-4566-9492-71D02214996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0273">
            <a:off x="1004055" y="3211636"/>
            <a:ext cx="765846" cy="765846"/>
          </a:xfrm>
          <a:prstGeom prst="rect">
            <a:avLst/>
          </a:prstGeom>
        </p:spPr>
      </p:pic>
    </p:spTree>
    <p:extLst>
      <p:ext uri="{BB962C8B-B14F-4D97-AF65-F5344CB8AC3E}">
        <p14:creationId xmlns:p14="http://schemas.microsoft.com/office/powerpoint/2010/main" val="3491877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7EB6BDE-E778-447C-83D5-4D85BDF87695}"/>
              </a:ext>
            </a:extLst>
          </p:cNvPr>
          <p:cNvSpPr/>
          <p:nvPr/>
        </p:nvSpPr>
        <p:spPr>
          <a:xfrm>
            <a:off x="0" y="436791"/>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4" name="Rectangle: Rounded Corners 3">
            <a:extLst>
              <a:ext uri="{FF2B5EF4-FFF2-40B4-BE49-F238E27FC236}">
                <a16:creationId xmlns:a16="http://schemas.microsoft.com/office/drawing/2014/main" id="{C7A9946C-5A9B-4372-B536-7630E9840CC4}"/>
              </a:ext>
            </a:extLst>
          </p:cNvPr>
          <p:cNvSpPr/>
          <p:nvPr/>
        </p:nvSpPr>
        <p:spPr>
          <a:xfrm>
            <a:off x="1807825" y="5628449"/>
            <a:ext cx="5209563" cy="79276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Tx/>
            </a:pPr>
            <a:r>
              <a:rPr lang="en-GB" altLang="en-US" sz="2000" dirty="0">
                <a:sym typeface="Symbol" pitchFamily="18" charset="2"/>
              </a:rPr>
              <a:t>Protect or allow user modification.</a:t>
            </a:r>
          </a:p>
        </p:txBody>
      </p:sp>
      <p:sp>
        <p:nvSpPr>
          <p:cNvPr id="5" name="Rectangle: Rounded Corners 4">
            <a:extLst>
              <a:ext uri="{FF2B5EF4-FFF2-40B4-BE49-F238E27FC236}">
                <a16:creationId xmlns:a16="http://schemas.microsoft.com/office/drawing/2014/main" id="{AE92D21F-3A8C-4BF2-AE08-024314873F94}"/>
              </a:ext>
            </a:extLst>
          </p:cNvPr>
          <p:cNvSpPr/>
          <p:nvPr/>
        </p:nvSpPr>
        <p:spPr>
          <a:xfrm>
            <a:off x="1807825" y="1562030"/>
            <a:ext cx="5209563" cy="1919681"/>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Tx/>
            </a:pPr>
            <a:r>
              <a:rPr lang="en-GB" altLang="en-US" sz="2000" dirty="0">
                <a:sym typeface="Symbol" pitchFamily="18" charset="2"/>
              </a:rPr>
              <a:t>If an audible output is provided, use it to give an instant indication, particularly of hotspots and narrow beams.</a:t>
            </a:r>
          </a:p>
        </p:txBody>
      </p:sp>
      <p:sp>
        <p:nvSpPr>
          <p:cNvPr id="6" name="Rectangle: Rounded Corners 5">
            <a:extLst>
              <a:ext uri="{FF2B5EF4-FFF2-40B4-BE49-F238E27FC236}">
                <a16:creationId xmlns:a16="http://schemas.microsoft.com/office/drawing/2014/main" id="{D9ECD385-FBE2-436B-9E20-5DA005214505}"/>
              </a:ext>
            </a:extLst>
          </p:cNvPr>
          <p:cNvSpPr/>
          <p:nvPr/>
        </p:nvSpPr>
        <p:spPr>
          <a:xfrm>
            <a:off x="1807825" y="3595239"/>
            <a:ext cx="5209563" cy="1919681"/>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Tx/>
            </a:pPr>
            <a:r>
              <a:rPr lang="en-GB" altLang="en-US" sz="2000" dirty="0">
                <a:sym typeface="Symbol" pitchFamily="18" charset="2"/>
              </a:rPr>
              <a:t>Consider whether alarms could be useful. If so, set to the appropriate levels.</a:t>
            </a:r>
          </a:p>
        </p:txBody>
      </p:sp>
    </p:spTree>
    <p:extLst>
      <p:ext uri="{BB962C8B-B14F-4D97-AF65-F5344CB8AC3E}">
        <p14:creationId xmlns:p14="http://schemas.microsoft.com/office/powerpoint/2010/main" val="3992994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B3CE78-E713-4488-B1CC-9D857BC8FD86}"/>
              </a:ext>
            </a:extLst>
          </p:cNvPr>
          <p:cNvSpPr/>
          <p:nvPr/>
        </p:nvSpPr>
        <p:spPr>
          <a:xfrm>
            <a:off x="0" y="436791"/>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3" name="Rectangle: Rounded Corners 2">
            <a:extLst>
              <a:ext uri="{FF2B5EF4-FFF2-40B4-BE49-F238E27FC236}">
                <a16:creationId xmlns:a16="http://schemas.microsoft.com/office/drawing/2014/main" id="{D5E90F0C-6D19-44CA-9AC3-7E27CF54226C}"/>
              </a:ext>
            </a:extLst>
          </p:cNvPr>
          <p:cNvSpPr/>
          <p:nvPr/>
        </p:nvSpPr>
        <p:spPr>
          <a:xfrm>
            <a:off x="1665214" y="2214693"/>
            <a:ext cx="5494789" cy="1340141"/>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Tx/>
            </a:pPr>
            <a:r>
              <a:rPr lang="en-GB" altLang="en-US" dirty="0">
                <a:sym typeface="Symbol" pitchFamily="18" charset="2"/>
              </a:rPr>
              <a:t>Believe the instrument reading. Do not assume it is an instrument problem.</a:t>
            </a:r>
          </a:p>
        </p:txBody>
      </p:sp>
      <p:sp>
        <p:nvSpPr>
          <p:cNvPr id="4" name="Rectangle: Rounded Corners 3">
            <a:extLst>
              <a:ext uri="{FF2B5EF4-FFF2-40B4-BE49-F238E27FC236}">
                <a16:creationId xmlns:a16="http://schemas.microsoft.com/office/drawing/2014/main" id="{9F980138-8571-45F5-99DC-3CB62B235FC8}"/>
              </a:ext>
            </a:extLst>
          </p:cNvPr>
          <p:cNvSpPr/>
          <p:nvPr/>
        </p:nvSpPr>
        <p:spPr>
          <a:xfrm>
            <a:off x="1216403" y="3929679"/>
            <a:ext cx="3196205" cy="249153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sym typeface="Symbol" pitchFamily="18" charset="2"/>
              </a:rPr>
              <a:t>If the indication is not what is expected, consider leaving the area. A lower indication than expected or a zero may be caused by instrument failure.</a:t>
            </a:r>
            <a:endParaRPr lang="en-US" altLang="en-US" dirty="0">
              <a:sym typeface="Symbol" pitchFamily="18" charset="2"/>
            </a:endParaRPr>
          </a:p>
          <a:p>
            <a:pPr algn="ctr"/>
            <a:endParaRPr lang="en-GB" dirty="0"/>
          </a:p>
        </p:txBody>
      </p:sp>
      <p:sp>
        <p:nvSpPr>
          <p:cNvPr id="6" name="Rectangle: Rounded Corners 5">
            <a:extLst>
              <a:ext uri="{FF2B5EF4-FFF2-40B4-BE49-F238E27FC236}">
                <a16:creationId xmlns:a16="http://schemas.microsoft.com/office/drawing/2014/main" id="{971A6600-E783-4949-8B20-55C6D02429A3}"/>
              </a:ext>
            </a:extLst>
          </p:cNvPr>
          <p:cNvSpPr/>
          <p:nvPr/>
        </p:nvSpPr>
        <p:spPr>
          <a:xfrm>
            <a:off x="4833457" y="3929679"/>
            <a:ext cx="3196205" cy="249153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sym typeface="Symbol" pitchFamily="18" charset="2"/>
              </a:rPr>
              <a:t>If the indication is significantly higher than expected, leave the area. This applies particularly if an instrument goes into overload. </a:t>
            </a:r>
          </a:p>
          <a:p>
            <a:pPr algn="ctr"/>
            <a:endParaRPr lang="en-GB" dirty="0"/>
          </a:p>
        </p:txBody>
      </p:sp>
      <p:pic>
        <p:nvPicPr>
          <p:cNvPr id="8" name="Graphic 7" descr="Arrow: Rotate left">
            <a:extLst>
              <a:ext uri="{FF2B5EF4-FFF2-40B4-BE49-F238E27FC236}">
                <a16:creationId xmlns:a16="http://schemas.microsoft.com/office/drawing/2014/main" id="{62965F72-1B14-4640-9B6E-861513CF55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70153" y="3263317"/>
            <a:ext cx="914400" cy="914400"/>
          </a:xfrm>
          <a:prstGeom prst="rect">
            <a:avLst/>
          </a:prstGeom>
        </p:spPr>
      </p:pic>
      <p:pic>
        <p:nvPicPr>
          <p:cNvPr id="10" name="Graphic 9" descr="Arrow: Rotate right">
            <a:extLst>
              <a:ext uri="{FF2B5EF4-FFF2-40B4-BE49-F238E27FC236}">
                <a16:creationId xmlns:a16="http://schemas.microsoft.com/office/drawing/2014/main" id="{0C8250BF-B2E0-44D2-BAAE-F5EB6A0E6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35649" y="3263317"/>
            <a:ext cx="914400" cy="914400"/>
          </a:xfrm>
          <a:prstGeom prst="rect">
            <a:avLst/>
          </a:prstGeom>
        </p:spPr>
      </p:pic>
    </p:spTree>
    <p:extLst>
      <p:ext uri="{BB962C8B-B14F-4D97-AF65-F5344CB8AC3E}">
        <p14:creationId xmlns:p14="http://schemas.microsoft.com/office/powerpoint/2010/main" val="28605429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B1F37EE-3746-4DE9-BE2B-FDD310BE7074}"/>
              </a:ext>
            </a:extLst>
          </p:cNvPr>
          <p:cNvSpPr/>
          <p:nvPr/>
        </p:nvSpPr>
        <p:spPr>
          <a:xfrm>
            <a:off x="0" y="436791"/>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3" name="Rectangle 2">
            <a:extLst>
              <a:ext uri="{FF2B5EF4-FFF2-40B4-BE49-F238E27FC236}">
                <a16:creationId xmlns:a16="http://schemas.microsoft.com/office/drawing/2014/main" id="{DC81B122-2F82-4AB7-A516-FCCFD9C26340}"/>
              </a:ext>
            </a:extLst>
          </p:cNvPr>
          <p:cNvSpPr/>
          <p:nvPr/>
        </p:nvSpPr>
        <p:spPr>
          <a:xfrm>
            <a:off x="1398164" y="1723343"/>
            <a:ext cx="5104703" cy="133748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Pct val="105000"/>
            </a:pPr>
            <a:r>
              <a:rPr lang="en-GB" altLang="en-US" sz="2000" dirty="0">
                <a:sym typeface="Symbol" pitchFamily="18" charset="2"/>
              </a:rPr>
              <a:t>For dose rate measurements, go no closer than 3 detector dimensions to the source (due to inverse square law requirement). </a:t>
            </a:r>
          </a:p>
        </p:txBody>
      </p:sp>
      <p:sp>
        <p:nvSpPr>
          <p:cNvPr id="4" name="Rectangle 3">
            <a:extLst>
              <a:ext uri="{FF2B5EF4-FFF2-40B4-BE49-F238E27FC236}">
                <a16:creationId xmlns:a16="http://schemas.microsoft.com/office/drawing/2014/main" id="{010D90B2-B94C-4622-A75E-F6457C3494F1}"/>
              </a:ext>
            </a:extLst>
          </p:cNvPr>
          <p:cNvSpPr/>
          <p:nvPr/>
        </p:nvSpPr>
        <p:spPr>
          <a:xfrm>
            <a:off x="232093" y="3554624"/>
            <a:ext cx="5104704" cy="133748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Pct val="105000"/>
            </a:pPr>
            <a:r>
              <a:rPr lang="en-GB" altLang="en-US" sz="2000" dirty="0">
                <a:sym typeface="Symbol" pitchFamily="18" charset="2"/>
              </a:rPr>
              <a:t>Be aware of narrow beams from shielded sources. </a:t>
            </a:r>
          </a:p>
        </p:txBody>
      </p:sp>
      <p:sp>
        <p:nvSpPr>
          <p:cNvPr id="5" name="Rectangle 4">
            <a:extLst>
              <a:ext uri="{FF2B5EF4-FFF2-40B4-BE49-F238E27FC236}">
                <a16:creationId xmlns:a16="http://schemas.microsoft.com/office/drawing/2014/main" id="{2C58A967-20F3-43C9-ABEB-783356B6E0C0}"/>
              </a:ext>
            </a:extLst>
          </p:cNvPr>
          <p:cNvSpPr/>
          <p:nvPr/>
        </p:nvSpPr>
        <p:spPr>
          <a:xfrm>
            <a:off x="1666611" y="5243819"/>
            <a:ext cx="5104704" cy="133748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Pct val="105000"/>
            </a:pPr>
            <a:r>
              <a:rPr lang="en-GB" altLang="en-US" sz="2000" dirty="0">
                <a:sym typeface="Symbol" pitchFamily="18" charset="2"/>
              </a:rPr>
              <a:t>Always seek to minimise personal dose/contamination.</a:t>
            </a:r>
            <a:endParaRPr lang="en-US" altLang="en-US" sz="2800" dirty="0">
              <a:sym typeface="Symbol" pitchFamily="18" charset="2"/>
            </a:endParaRPr>
          </a:p>
        </p:txBody>
      </p:sp>
      <p:sp>
        <p:nvSpPr>
          <p:cNvPr id="8" name="Flowchart: Stored Data 7">
            <a:extLst>
              <a:ext uri="{FF2B5EF4-FFF2-40B4-BE49-F238E27FC236}">
                <a16:creationId xmlns:a16="http://schemas.microsoft.com/office/drawing/2014/main" id="{EAADF7C3-2F85-40AA-A507-9CEB111975E9}"/>
              </a:ext>
            </a:extLst>
          </p:cNvPr>
          <p:cNvSpPr/>
          <p:nvPr/>
        </p:nvSpPr>
        <p:spPr>
          <a:xfrm rot="10800000">
            <a:off x="6224631" y="1723343"/>
            <a:ext cx="1551964" cy="133748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Stored Data 8">
            <a:extLst>
              <a:ext uri="{FF2B5EF4-FFF2-40B4-BE49-F238E27FC236}">
                <a16:creationId xmlns:a16="http://schemas.microsoft.com/office/drawing/2014/main" id="{C439B7D5-1AE0-4381-8E63-4E6EF3492EDE}"/>
              </a:ext>
            </a:extLst>
          </p:cNvPr>
          <p:cNvSpPr/>
          <p:nvPr/>
        </p:nvSpPr>
        <p:spPr>
          <a:xfrm rot="10800000">
            <a:off x="6497272" y="5243819"/>
            <a:ext cx="1551964" cy="133748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Stored Data 10">
            <a:extLst>
              <a:ext uri="{FF2B5EF4-FFF2-40B4-BE49-F238E27FC236}">
                <a16:creationId xmlns:a16="http://schemas.microsoft.com/office/drawing/2014/main" id="{5841D170-1806-4D19-B2F7-C01B4A2B8128}"/>
              </a:ext>
            </a:extLst>
          </p:cNvPr>
          <p:cNvSpPr/>
          <p:nvPr/>
        </p:nvSpPr>
        <p:spPr>
          <a:xfrm rot="10800000">
            <a:off x="4571999" y="3554624"/>
            <a:ext cx="4339908" cy="133748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E3301D01-B64E-4783-A0BC-4E35A4CE8451}"/>
              </a:ext>
            </a:extLst>
          </p:cNvPr>
          <p:cNvSpPr txBox="1"/>
          <p:nvPr/>
        </p:nvSpPr>
        <p:spPr>
          <a:xfrm>
            <a:off x="5100506" y="3554624"/>
            <a:ext cx="3514987" cy="1323439"/>
          </a:xfrm>
          <a:prstGeom prst="rect">
            <a:avLst/>
          </a:prstGeom>
          <a:noFill/>
        </p:spPr>
        <p:txBody>
          <a:bodyPr wrap="square" rtlCol="0">
            <a:spAutoFit/>
          </a:bodyPr>
          <a:lstStyle/>
          <a:p>
            <a:pPr lvl="1" algn="just">
              <a:buSzPct val="105000"/>
            </a:pPr>
            <a:r>
              <a:rPr lang="en-GB" altLang="en-US" sz="1600" dirty="0">
                <a:solidFill>
                  <a:schemeClr val="bg1"/>
                </a:solidFill>
                <a:sym typeface="Symbol" pitchFamily="18" charset="2"/>
              </a:rPr>
              <a:t>A detector will average through its sensitive volume and the indication from a large area detector may underestimate the dose rate in the beam.</a:t>
            </a:r>
          </a:p>
        </p:txBody>
      </p:sp>
    </p:spTree>
    <p:extLst>
      <p:ext uri="{BB962C8B-B14F-4D97-AF65-F5344CB8AC3E}">
        <p14:creationId xmlns:p14="http://schemas.microsoft.com/office/powerpoint/2010/main" val="3402872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0E2A5E-A69F-4637-9176-E64A2CA485FB}"/>
              </a:ext>
            </a:extLst>
          </p:cNvPr>
          <p:cNvSpPr/>
          <p:nvPr/>
        </p:nvSpPr>
        <p:spPr>
          <a:xfrm>
            <a:off x="0" y="436791"/>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3" name="Rectangle: Single Corner Rounded 2">
            <a:extLst>
              <a:ext uri="{FF2B5EF4-FFF2-40B4-BE49-F238E27FC236}">
                <a16:creationId xmlns:a16="http://schemas.microsoft.com/office/drawing/2014/main" id="{0ECBCEF9-4E38-413A-90C1-4DB50AFBF01A}"/>
              </a:ext>
            </a:extLst>
          </p:cNvPr>
          <p:cNvSpPr/>
          <p:nvPr/>
        </p:nvSpPr>
        <p:spPr>
          <a:xfrm>
            <a:off x="650146" y="1484851"/>
            <a:ext cx="7843707" cy="510889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SzPct val="105000"/>
              <a:buFont typeface="Wingdings" panose="05000000000000000000" pitchFamily="2" charset="2"/>
              <a:buChar char="q"/>
            </a:pPr>
            <a:r>
              <a:rPr lang="en-GB" altLang="en-US" sz="2400" dirty="0">
                <a:sym typeface="Symbol" pitchFamily="18" charset="2"/>
              </a:rPr>
              <a:t>Consider whether the source may be pulsed.</a:t>
            </a:r>
          </a:p>
          <a:p>
            <a:pPr marL="800100" lvl="1" indent="-342900" algn="just">
              <a:buSzPct val="105000"/>
              <a:buFont typeface="Wingdings" panose="05000000000000000000" pitchFamily="2" charset="2"/>
              <a:buChar char="§"/>
            </a:pPr>
            <a:r>
              <a:rPr lang="en-GB" altLang="en-US" sz="2400" dirty="0">
                <a:sym typeface="Symbol" pitchFamily="18" charset="2"/>
              </a:rPr>
              <a:t>Pulse counting equipment, such as a  Geiger-Mueller (GM) based unit, generally under-reads when the count rate from the detector exceeds 30% of the pulse repetition frequency.</a:t>
            </a:r>
          </a:p>
          <a:p>
            <a:pPr marL="342900" indent="-342900">
              <a:buSzTx/>
              <a:buFont typeface="Wingdings" panose="05000000000000000000" pitchFamily="2" charset="2"/>
              <a:buChar char="q"/>
            </a:pPr>
            <a:r>
              <a:rPr lang="en-GB" altLang="en-US" sz="2400" dirty="0"/>
              <a:t>Be aware of any environmental aspects - rapid changes of temperature, high humidity, high electromagnetic and electrostatic fields.</a:t>
            </a:r>
            <a:endParaRPr lang="en-US" altLang="en-US" sz="2400" dirty="0"/>
          </a:p>
          <a:p>
            <a:pPr marL="342900" indent="-342900" algn="just">
              <a:buSzPct val="105000"/>
              <a:buFont typeface="Wingdings" panose="05000000000000000000" pitchFamily="2" charset="2"/>
              <a:buChar char="q"/>
            </a:pPr>
            <a:r>
              <a:rPr lang="en-GB" altLang="en-US" sz="2400" dirty="0">
                <a:sym typeface="Symbol" pitchFamily="18" charset="2"/>
              </a:rPr>
              <a:t>Consider dynamic ranges.</a:t>
            </a:r>
          </a:p>
          <a:p>
            <a:pPr marL="342900" indent="-342900" algn="just">
              <a:buSzPct val="105000"/>
              <a:buFont typeface="Wingdings" panose="05000000000000000000" pitchFamily="2" charset="2"/>
              <a:buChar char="q"/>
            </a:pPr>
            <a:r>
              <a:rPr lang="en-GB" altLang="en-US" sz="2400" dirty="0">
                <a:sym typeface="Symbol" pitchFamily="18" charset="2"/>
              </a:rPr>
              <a:t>If not using instrument for a long time, remove batteries.</a:t>
            </a:r>
          </a:p>
          <a:p>
            <a:pPr algn="ctr"/>
            <a:endParaRPr lang="en-GB" dirty="0"/>
          </a:p>
        </p:txBody>
      </p:sp>
    </p:spTree>
    <p:extLst>
      <p:ext uri="{BB962C8B-B14F-4D97-AF65-F5344CB8AC3E}">
        <p14:creationId xmlns:p14="http://schemas.microsoft.com/office/powerpoint/2010/main" val="1829622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6C98F5-07F3-42CF-8621-7FDA9E8FCAC7}"/>
              </a:ext>
            </a:extLst>
          </p:cNvPr>
          <p:cNvSpPr/>
          <p:nvPr/>
        </p:nvSpPr>
        <p:spPr>
          <a:xfrm>
            <a:off x="0" y="238356"/>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3" name="Rectangle: Rounded Corners 2">
            <a:extLst>
              <a:ext uri="{FF2B5EF4-FFF2-40B4-BE49-F238E27FC236}">
                <a16:creationId xmlns:a16="http://schemas.microsoft.com/office/drawing/2014/main" id="{FD7A53C4-77E5-4B87-9B02-E2277071BD87}"/>
              </a:ext>
            </a:extLst>
          </p:cNvPr>
          <p:cNvSpPr/>
          <p:nvPr/>
        </p:nvSpPr>
        <p:spPr>
          <a:xfrm>
            <a:off x="71306" y="3322040"/>
            <a:ext cx="3888298" cy="1340141"/>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Tx/>
            </a:pPr>
            <a:r>
              <a:rPr lang="en-GB" altLang="en-US" dirty="0">
                <a:sym typeface="Symbol" pitchFamily="18" charset="2"/>
              </a:rPr>
              <a:t>Be aware of any personal dangers in the area to be monitored. </a:t>
            </a:r>
          </a:p>
        </p:txBody>
      </p:sp>
      <p:sp>
        <p:nvSpPr>
          <p:cNvPr id="4" name="Rectangle: Rounded Corners 3">
            <a:extLst>
              <a:ext uri="{FF2B5EF4-FFF2-40B4-BE49-F238E27FC236}">
                <a16:creationId xmlns:a16="http://schemas.microsoft.com/office/drawing/2014/main" id="{A5DEBB3F-4ED9-4997-83D8-7439EBB27BCC}"/>
              </a:ext>
            </a:extLst>
          </p:cNvPr>
          <p:cNvSpPr/>
          <p:nvPr/>
        </p:nvSpPr>
        <p:spPr>
          <a:xfrm>
            <a:off x="4242033" y="1255404"/>
            <a:ext cx="4692242" cy="1340141"/>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buSzTx/>
            </a:pPr>
            <a:r>
              <a:rPr lang="en-GB" altLang="en-US" dirty="0">
                <a:sym typeface="Symbol" pitchFamily="18" charset="2"/>
              </a:rPr>
              <a:t>Be sure that the monitoring equipment is suitable when these are taken into account. </a:t>
            </a:r>
          </a:p>
        </p:txBody>
      </p:sp>
      <p:sp>
        <p:nvSpPr>
          <p:cNvPr id="5" name="Rectangle: Rounded Corners 4">
            <a:extLst>
              <a:ext uri="{FF2B5EF4-FFF2-40B4-BE49-F238E27FC236}">
                <a16:creationId xmlns:a16="http://schemas.microsoft.com/office/drawing/2014/main" id="{3C0BB898-6315-4580-B7ED-DC8408211655}"/>
              </a:ext>
            </a:extLst>
          </p:cNvPr>
          <p:cNvSpPr/>
          <p:nvPr/>
        </p:nvSpPr>
        <p:spPr>
          <a:xfrm>
            <a:off x="4325923" y="2623757"/>
            <a:ext cx="4692242" cy="134014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buSzTx/>
            </a:pPr>
            <a:r>
              <a:rPr lang="en-GB" altLang="en-US" dirty="0">
                <a:sym typeface="Symbol" pitchFamily="18" charset="2"/>
              </a:rPr>
              <a:t>For example, telescopic or long reach instruments can be dangerous if used in areas where there are exposed electrical conductors. </a:t>
            </a:r>
          </a:p>
        </p:txBody>
      </p:sp>
      <p:sp>
        <p:nvSpPr>
          <p:cNvPr id="6" name="Rectangle: Rounded Corners 5">
            <a:extLst>
              <a:ext uri="{FF2B5EF4-FFF2-40B4-BE49-F238E27FC236}">
                <a16:creationId xmlns:a16="http://schemas.microsoft.com/office/drawing/2014/main" id="{8A0678D1-8C9C-4AC9-B769-F1CBC54625B8}"/>
              </a:ext>
            </a:extLst>
          </p:cNvPr>
          <p:cNvSpPr/>
          <p:nvPr/>
        </p:nvSpPr>
        <p:spPr>
          <a:xfrm>
            <a:off x="4325923" y="3992110"/>
            <a:ext cx="4692242" cy="1340141"/>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buSzTx/>
            </a:pPr>
            <a:r>
              <a:rPr lang="en-GB" altLang="en-US" dirty="0">
                <a:sym typeface="Symbol" pitchFamily="18" charset="2"/>
              </a:rPr>
              <a:t>For example, telescopic or long reach instruments can be dangerous if used in areas where there are exposed electrical conductors. </a:t>
            </a:r>
          </a:p>
        </p:txBody>
      </p:sp>
      <p:sp>
        <p:nvSpPr>
          <p:cNvPr id="7" name="Rectangle: Rounded Corners 6">
            <a:extLst>
              <a:ext uri="{FF2B5EF4-FFF2-40B4-BE49-F238E27FC236}">
                <a16:creationId xmlns:a16="http://schemas.microsoft.com/office/drawing/2014/main" id="{66C6F1F9-A0F1-4D8C-8A9D-B7BD5DE72CAE}"/>
              </a:ext>
            </a:extLst>
          </p:cNvPr>
          <p:cNvSpPr/>
          <p:nvPr/>
        </p:nvSpPr>
        <p:spPr>
          <a:xfrm>
            <a:off x="4325923" y="5360463"/>
            <a:ext cx="4692242" cy="134014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buSzTx/>
            </a:pPr>
            <a:r>
              <a:rPr lang="en-GB" altLang="en-US" dirty="0">
                <a:sym typeface="Symbol" pitchFamily="18" charset="2"/>
              </a:rPr>
              <a:t>For example, telescopic or long reach instruments can be dangerous if used in areas where there are exposed electrical conductors. </a:t>
            </a:r>
          </a:p>
        </p:txBody>
      </p:sp>
      <p:cxnSp>
        <p:nvCxnSpPr>
          <p:cNvPr id="21" name="Connector: Curved 20">
            <a:extLst>
              <a:ext uri="{FF2B5EF4-FFF2-40B4-BE49-F238E27FC236}">
                <a16:creationId xmlns:a16="http://schemas.microsoft.com/office/drawing/2014/main" id="{A9D06485-04E3-406B-9084-738876FD2FA1}"/>
              </a:ext>
            </a:extLst>
          </p:cNvPr>
          <p:cNvCxnSpPr>
            <a:cxnSpLocks/>
          </p:cNvCxnSpPr>
          <p:nvPr/>
        </p:nvCxnSpPr>
        <p:spPr>
          <a:xfrm>
            <a:off x="2909581" y="4624491"/>
            <a:ext cx="1448499" cy="1294748"/>
          </a:xfrm>
          <a:prstGeom prst="curvedConnector3">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or: Curved 22">
            <a:extLst>
              <a:ext uri="{FF2B5EF4-FFF2-40B4-BE49-F238E27FC236}">
                <a16:creationId xmlns:a16="http://schemas.microsoft.com/office/drawing/2014/main" id="{CC785099-BC41-4688-AAE2-0B135972590C}"/>
              </a:ext>
            </a:extLst>
          </p:cNvPr>
          <p:cNvCxnSpPr>
            <a:cxnSpLocks/>
          </p:cNvCxnSpPr>
          <p:nvPr/>
        </p:nvCxnSpPr>
        <p:spPr>
          <a:xfrm flipV="1">
            <a:off x="3513588" y="3179676"/>
            <a:ext cx="1058412" cy="382374"/>
          </a:xfrm>
          <a:prstGeom prst="curvedConnector3">
            <a:avLst>
              <a:gd name="adj1" fmla="val 50000"/>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or: Curved 25">
            <a:extLst>
              <a:ext uri="{FF2B5EF4-FFF2-40B4-BE49-F238E27FC236}">
                <a16:creationId xmlns:a16="http://schemas.microsoft.com/office/drawing/2014/main" id="{DB5D6FAE-FD34-4EF6-8000-92FABB61A922}"/>
              </a:ext>
            </a:extLst>
          </p:cNvPr>
          <p:cNvCxnSpPr>
            <a:cxnSpLocks/>
          </p:cNvCxnSpPr>
          <p:nvPr/>
        </p:nvCxnSpPr>
        <p:spPr>
          <a:xfrm>
            <a:off x="3513588" y="4305051"/>
            <a:ext cx="1210812" cy="597140"/>
          </a:xfrm>
          <a:prstGeom prst="curvedConnector3">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or: Curved 29">
            <a:extLst>
              <a:ext uri="{FF2B5EF4-FFF2-40B4-BE49-F238E27FC236}">
                <a16:creationId xmlns:a16="http://schemas.microsoft.com/office/drawing/2014/main" id="{6297CBEF-9FBC-41F0-B1A4-CE9353895FC8}"/>
              </a:ext>
            </a:extLst>
          </p:cNvPr>
          <p:cNvCxnSpPr>
            <a:cxnSpLocks/>
          </p:cNvCxnSpPr>
          <p:nvPr/>
        </p:nvCxnSpPr>
        <p:spPr>
          <a:xfrm flipV="1">
            <a:off x="3070371" y="1971864"/>
            <a:ext cx="1501628" cy="1350175"/>
          </a:xfrm>
          <a:prstGeom prst="curvedConnector3">
            <a:avLst>
              <a:gd name="adj1" fmla="val 50000"/>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7386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0053C8-D227-4A22-AF04-487B8E1DD0B8}"/>
              </a:ext>
            </a:extLst>
          </p:cNvPr>
          <p:cNvSpPr/>
          <p:nvPr/>
        </p:nvSpPr>
        <p:spPr>
          <a:xfrm>
            <a:off x="0" y="262054"/>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3" name="Rectangle: Diagonal Corners Snipped 2">
            <a:extLst>
              <a:ext uri="{FF2B5EF4-FFF2-40B4-BE49-F238E27FC236}">
                <a16:creationId xmlns:a16="http://schemas.microsoft.com/office/drawing/2014/main" id="{FEC133F2-6DEE-4550-85BA-266275BA9164}"/>
              </a:ext>
            </a:extLst>
          </p:cNvPr>
          <p:cNvSpPr/>
          <p:nvPr/>
        </p:nvSpPr>
        <p:spPr>
          <a:xfrm>
            <a:off x="864065" y="1835092"/>
            <a:ext cx="7097087" cy="1772174"/>
          </a:xfrm>
          <a:prstGeom prst="snip2Diag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2000" dirty="0">
              <a:sym typeface="Symbol" pitchFamily="18" charset="2"/>
            </a:endParaRPr>
          </a:p>
          <a:p>
            <a:pPr algn="just"/>
            <a:r>
              <a:rPr lang="en-GB" altLang="en-US" sz="2000" dirty="0">
                <a:sym typeface="Symbol" pitchFamily="18" charset="2"/>
              </a:rPr>
              <a:t>Be aware of any potential problems with the area to be monitored which could cause damage to the equipment such as the presence of spikes which could penetrate detector windows, or contamination of contamination monitors.</a:t>
            </a:r>
          </a:p>
          <a:p>
            <a:pPr algn="ctr"/>
            <a:endParaRPr lang="en-GB" dirty="0"/>
          </a:p>
        </p:txBody>
      </p:sp>
      <p:sp>
        <p:nvSpPr>
          <p:cNvPr id="4" name="Rectangle: Diagonal Corners Snipped 3">
            <a:extLst>
              <a:ext uri="{FF2B5EF4-FFF2-40B4-BE49-F238E27FC236}">
                <a16:creationId xmlns:a16="http://schemas.microsoft.com/office/drawing/2014/main" id="{AA74C24A-485E-4D24-8950-3B83093E8455}"/>
              </a:ext>
            </a:extLst>
          </p:cNvPr>
          <p:cNvSpPr/>
          <p:nvPr/>
        </p:nvSpPr>
        <p:spPr>
          <a:xfrm>
            <a:off x="1023456" y="3967294"/>
            <a:ext cx="7097087" cy="1895912"/>
          </a:xfrm>
          <a:prstGeom prst="snip2Diag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Pct val="105000"/>
            </a:pPr>
            <a:endParaRPr lang="en-GB" altLang="en-US" sz="2000" dirty="0">
              <a:sym typeface="Symbol" pitchFamily="18" charset="2"/>
            </a:endParaRPr>
          </a:p>
          <a:p>
            <a:pPr algn="just">
              <a:buSzPct val="105000"/>
            </a:pPr>
            <a:r>
              <a:rPr lang="en-GB" altLang="en-US" sz="2000" dirty="0">
                <a:sym typeface="Symbol" pitchFamily="18" charset="2"/>
              </a:rPr>
              <a:t>Make sure you have a means to record results with you.</a:t>
            </a:r>
          </a:p>
          <a:p>
            <a:pPr marL="800100" lvl="1" indent="-342900" algn="just">
              <a:buSzPct val="105000"/>
              <a:buFont typeface="Wingdings" panose="05000000000000000000" pitchFamily="2" charset="2"/>
              <a:buChar char="§"/>
            </a:pPr>
            <a:r>
              <a:rPr lang="en-GB" altLang="en-US" sz="2000" dirty="0">
                <a:sym typeface="Symbol" pitchFamily="18" charset="2"/>
              </a:rPr>
              <a:t>Do not record zeros or background, record the reading.</a:t>
            </a:r>
          </a:p>
          <a:p>
            <a:pPr marL="800100" lvl="1" indent="-342900" algn="just">
              <a:buSzPct val="105000"/>
              <a:buFont typeface="Wingdings" panose="05000000000000000000" pitchFamily="2" charset="2"/>
              <a:buChar char="§"/>
            </a:pPr>
            <a:r>
              <a:rPr lang="en-GB" altLang="en-US" sz="2000" dirty="0">
                <a:sym typeface="Symbol" pitchFamily="18" charset="2"/>
              </a:rPr>
              <a:t>Record any relevant conditions (e.g. power level, dusty conditions) where this might affect results.</a:t>
            </a:r>
          </a:p>
          <a:p>
            <a:pPr algn="just">
              <a:buSzPct val="105000"/>
            </a:pPr>
            <a:endParaRPr lang="en-GB" altLang="en-US" sz="2000" dirty="0">
              <a:sym typeface="Symbol" pitchFamily="18" charset="2"/>
            </a:endParaRPr>
          </a:p>
          <a:p>
            <a:pPr algn="ctr"/>
            <a:endParaRPr lang="en-GB" dirty="0"/>
          </a:p>
        </p:txBody>
      </p:sp>
    </p:spTree>
    <p:extLst>
      <p:ext uri="{BB962C8B-B14F-4D97-AF65-F5344CB8AC3E}">
        <p14:creationId xmlns:p14="http://schemas.microsoft.com/office/powerpoint/2010/main" val="2596773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18FD53-512B-45CC-BA8B-CFE23F8E0DF6}"/>
              </a:ext>
            </a:extLst>
          </p:cNvPr>
          <p:cNvSpPr/>
          <p:nvPr/>
        </p:nvSpPr>
        <p:spPr>
          <a:xfrm>
            <a:off x="0" y="591774"/>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General considerations for all measurements</a:t>
            </a:r>
            <a:endParaRPr lang="en-GB" sz="2600" dirty="0"/>
          </a:p>
        </p:txBody>
      </p:sp>
      <p:sp>
        <p:nvSpPr>
          <p:cNvPr id="3" name="Rectangle: Diagonal Corners Snipped 2">
            <a:extLst>
              <a:ext uri="{FF2B5EF4-FFF2-40B4-BE49-F238E27FC236}">
                <a16:creationId xmlns:a16="http://schemas.microsoft.com/office/drawing/2014/main" id="{D81643E3-5665-465E-872D-E67BFD12E645}"/>
              </a:ext>
            </a:extLst>
          </p:cNvPr>
          <p:cNvSpPr/>
          <p:nvPr/>
        </p:nvSpPr>
        <p:spPr>
          <a:xfrm>
            <a:off x="134223" y="1969316"/>
            <a:ext cx="7097087" cy="1772174"/>
          </a:xfrm>
          <a:prstGeom prst="snip2Diag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2000" dirty="0">
              <a:sym typeface="Symbol" pitchFamily="18" charset="2"/>
            </a:endParaRPr>
          </a:p>
          <a:p>
            <a:pPr algn="just">
              <a:buSzTx/>
            </a:pPr>
            <a:r>
              <a:rPr lang="en-GB" altLang="en-US" sz="2000" dirty="0">
                <a:sym typeface="Symbol" pitchFamily="18" charset="2"/>
              </a:rPr>
              <a:t>For installed equipment, the appropriate location will have to be chosen with care to reflect occupancy and the sources of dose rate or activity. Cabling and services will have to be provided.</a:t>
            </a:r>
          </a:p>
          <a:p>
            <a:pPr algn="ctr"/>
            <a:endParaRPr lang="en-GB" dirty="0"/>
          </a:p>
        </p:txBody>
      </p:sp>
      <p:sp>
        <p:nvSpPr>
          <p:cNvPr id="4" name="Rectangle: Diagonal Corners Snipped 3">
            <a:extLst>
              <a:ext uri="{FF2B5EF4-FFF2-40B4-BE49-F238E27FC236}">
                <a16:creationId xmlns:a16="http://schemas.microsoft.com/office/drawing/2014/main" id="{0551449B-CCC9-43E4-80CE-EEEE2B0D4BAE}"/>
              </a:ext>
            </a:extLst>
          </p:cNvPr>
          <p:cNvSpPr/>
          <p:nvPr/>
        </p:nvSpPr>
        <p:spPr>
          <a:xfrm>
            <a:off x="1872143" y="4118295"/>
            <a:ext cx="7097087" cy="1772174"/>
          </a:xfrm>
          <a:prstGeom prst="snip2Diag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2000" dirty="0">
              <a:sym typeface="Symbol" pitchFamily="18" charset="2"/>
            </a:endParaRPr>
          </a:p>
          <a:p>
            <a:pPr algn="just">
              <a:buSzTx/>
            </a:pPr>
            <a:r>
              <a:rPr lang="en-GB" altLang="en-US" sz="2000" dirty="0">
                <a:sym typeface="Symbol" pitchFamily="18" charset="2"/>
              </a:rPr>
              <a:t>For portable equipment, monitoring points may well have been identified. Be sure you know where they all are.</a:t>
            </a:r>
            <a:endParaRPr lang="en-US" altLang="en-US" sz="2000" dirty="0"/>
          </a:p>
          <a:p>
            <a:pPr algn="ctr"/>
            <a:endParaRPr lang="en-GB" dirty="0"/>
          </a:p>
        </p:txBody>
      </p:sp>
    </p:spTree>
    <p:extLst>
      <p:ext uri="{BB962C8B-B14F-4D97-AF65-F5344CB8AC3E}">
        <p14:creationId xmlns:p14="http://schemas.microsoft.com/office/powerpoint/2010/main" val="15176239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4ADBA7-C237-4D2D-A868-FABFBB0EC5D3}"/>
              </a:ext>
            </a:extLst>
          </p:cNvPr>
          <p:cNvSpPr/>
          <p:nvPr/>
        </p:nvSpPr>
        <p:spPr>
          <a:xfrm>
            <a:off x="0" y="591774"/>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Factors which will influence the final results</a:t>
            </a:r>
            <a:endParaRPr lang="en-GB" sz="2600" dirty="0"/>
          </a:p>
        </p:txBody>
      </p:sp>
      <p:sp>
        <p:nvSpPr>
          <p:cNvPr id="3" name="Rectangle: Rounded Corners 2">
            <a:extLst>
              <a:ext uri="{FF2B5EF4-FFF2-40B4-BE49-F238E27FC236}">
                <a16:creationId xmlns:a16="http://schemas.microsoft.com/office/drawing/2014/main" id="{A45597B3-3261-4294-BCB1-340957041FAB}"/>
              </a:ext>
            </a:extLst>
          </p:cNvPr>
          <p:cNvSpPr/>
          <p:nvPr/>
        </p:nvSpPr>
        <p:spPr>
          <a:xfrm>
            <a:off x="805342" y="1975437"/>
            <a:ext cx="6115574" cy="79695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sym typeface="Symbol" pitchFamily="18" charset="2"/>
              </a:rPr>
              <a:t>Instrument reading</a:t>
            </a:r>
            <a:endParaRPr lang="en-GB" dirty="0"/>
          </a:p>
        </p:txBody>
      </p:sp>
      <p:sp>
        <p:nvSpPr>
          <p:cNvPr id="4" name="Rectangle: Rounded Corners 3">
            <a:extLst>
              <a:ext uri="{FF2B5EF4-FFF2-40B4-BE49-F238E27FC236}">
                <a16:creationId xmlns:a16="http://schemas.microsoft.com/office/drawing/2014/main" id="{624E1CB3-D204-4CE5-B841-BB95F2745BB0}"/>
              </a:ext>
            </a:extLst>
          </p:cNvPr>
          <p:cNvSpPr/>
          <p:nvPr/>
        </p:nvSpPr>
        <p:spPr>
          <a:xfrm>
            <a:off x="2650922" y="2960623"/>
            <a:ext cx="6115574" cy="79695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a:sym typeface="Symbol" pitchFamily="18" charset="2"/>
              </a:rPr>
              <a:t>Background correction</a:t>
            </a:r>
            <a:endParaRPr lang="en-GB"/>
          </a:p>
        </p:txBody>
      </p:sp>
      <p:sp>
        <p:nvSpPr>
          <p:cNvPr id="5" name="Rectangle: Rounded Corners 4">
            <a:extLst>
              <a:ext uri="{FF2B5EF4-FFF2-40B4-BE49-F238E27FC236}">
                <a16:creationId xmlns:a16="http://schemas.microsoft.com/office/drawing/2014/main" id="{7E04FB68-1F42-4DA2-AA54-4744C92F3AA0}"/>
              </a:ext>
            </a:extLst>
          </p:cNvPr>
          <p:cNvSpPr/>
          <p:nvPr/>
        </p:nvSpPr>
        <p:spPr>
          <a:xfrm>
            <a:off x="982905" y="4020773"/>
            <a:ext cx="6115574" cy="79695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en-GB" altLang="en-US" dirty="0">
                <a:sym typeface="Symbol" pitchFamily="18" charset="2"/>
              </a:rPr>
              <a:t>Fingerprint and its application</a:t>
            </a:r>
            <a:endParaRPr lang="en-US" altLang="en-US" dirty="0">
              <a:sym typeface="Symbol" pitchFamily="18" charset="2"/>
            </a:endParaRPr>
          </a:p>
          <a:p>
            <a:pPr algn="ctr"/>
            <a:endParaRPr lang="en-GB" dirty="0"/>
          </a:p>
        </p:txBody>
      </p:sp>
      <p:sp>
        <p:nvSpPr>
          <p:cNvPr id="6" name="Rectangle: Rounded Corners 5">
            <a:extLst>
              <a:ext uri="{FF2B5EF4-FFF2-40B4-BE49-F238E27FC236}">
                <a16:creationId xmlns:a16="http://schemas.microsoft.com/office/drawing/2014/main" id="{F7AD9ADE-820A-4ECC-9522-307045ED9899}"/>
              </a:ext>
            </a:extLst>
          </p:cNvPr>
          <p:cNvSpPr/>
          <p:nvPr/>
        </p:nvSpPr>
        <p:spPr>
          <a:xfrm>
            <a:off x="2206304" y="5083021"/>
            <a:ext cx="6677636" cy="1023107"/>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sym typeface="Symbol" pitchFamily="18" charset="2"/>
            </a:endParaRPr>
          </a:p>
          <a:p>
            <a:pPr algn="just"/>
            <a:r>
              <a:rPr lang="en-GB" altLang="en-US" dirty="0">
                <a:sym typeface="Symbol" pitchFamily="18" charset="2"/>
              </a:rPr>
              <a:t>Calibration factor, either obtained directly during the process of calibration or derived from that data combined with other information on nuclide, energy, etc.</a:t>
            </a:r>
          </a:p>
          <a:p>
            <a:pPr algn="ctr"/>
            <a:endParaRPr lang="en-GB" dirty="0"/>
          </a:p>
        </p:txBody>
      </p:sp>
      <p:sp>
        <p:nvSpPr>
          <p:cNvPr id="7" name="Oval 6">
            <a:extLst>
              <a:ext uri="{FF2B5EF4-FFF2-40B4-BE49-F238E27FC236}">
                <a16:creationId xmlns:a16="http://schemas.microsoft.com/office/drawing/2014/main" id="{31D8418E-6FAB-4204-95FB-184D7FD74DE2}"/>
              </a:ext>
            </a:extLst>
          </p:cNvPr>
          <p:cNvSpPr/>
          <p:nvPr/>
        </p:nvSpPr>
        <p:spPr>
          <a:xfrm>
            <a:off x="2074871" y="2962720"/>
            <a:ext cx="805343" cy="79276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2</a:t>
            </a:r>
            <a:endParaRPr lang="en-GB" sz="4400" dirty="0"/>
          </a:p>
        </p:txBody>
      </p:sp>
      <p:sp>
        <p:nvSpPr>
          <p:cNvPr id="8" name="Oval 7">
            <a:extLst>
              <a:ext uri="{FF2B5EF4-FFF2-40B4-BE49-F238E27FC236}">
                <a16:creationId xmlns:a16="http://schemas.microsoft.com/office/drawing/2014/main" id="{3DFE8AA3-E9F1-4F3E-B62B-5E8993D35C9D}"/>
              </a:ext>
            </a:extLst>
          </p:cNvPr>
          <p:cNvSpPr/>
          <p:nvPr/>
        </p:nvSpPr>
        <p:spPr>
          <a:xfrm>
            <a:off x="177562" y="1995273"/>
            <a:ext cx="805343" cy="79276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1</a:t>
            </a:r>
            <a:endParaRPr lang="en-GB" sz="4400" dirty="0"/>
          </a:p>
        </p:txBody>
      </p:sp>
      <p:sp>
        <p:nvSpPr>
          <p:cNvPr id="9" name="Oval 8">
            <a:extLst>
              <a:ext uri="{FF2B5EF4-FFF2-40B4-BE49-F238E27FC236}">
                <a16:creationId xmlns:a16="http://schemas.microsoft.com/office/drawing/2014/main" id="{E51BB493-6138-458F-9821-8BA8A0FA1C97}"/>
              </a:ext>
            </a:extLst>
          </p:cNvPr>
          <p:cNvSpPr/>
          <p:nvPr/>
        </p:nvSpPr>
        <p:spPr>
          <a:xfrm>
            <a:off x="310392" y="4020773"/>
            <a:ext cx="805343" cy="79276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3</a:t>
            </a:r>
            <a:endParaRPr lang="en-GB" sz="4400" dirty="0"/>
          </a:p>
        </p:txBody>
      </p:sp>
      <p:sp>
        <p:nvSpPr>
          <p:cNvPr id="10" name="Oval 9">
            <a:extLst>
              <a:ext uri="{FF2B5EF4-FFF2-40B4-BE49-F238E27FC236}">
                <a16:creationId xmlns:a16="http://schemas.microsoft.com/office/drawing/2014/main" id="{4E7981E9-A98A-4C52-8E29-8E51B7C429FC}"/>
              </a:ext>
            </a:extLst>
          </p:cNvPr>
          <p:cNvSpPr/>
          <p:nvPr/>
        </p:nvSpPr>
        <p:spPr>
          <a:xfrm>
            <a:off x="1511415" y="5140607"/>
            <a:ext cx="812335" cy="90793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4</a:t>
            </a:r>
            <a:endParaRPr lang="en-GB" sz="4400" dirty="0"/>
          </a:p>
        </p:txBody>
      </p:sp>
    </p:spTree>
    <p:extLst>
      <p:ext uri="{BB962C8B-B14F-4D97-AF65-F5344CB8AC3E}">
        <p14:creationId xmlns:p14="http://schemas.microsoft.com/office/powerpoint/2010/main" val="2987362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813A5A-8A1E-4DF5-AB90-1CE44556FB66}"/>
              </a:ext>
            </a:extLst>
          </p:cNvPr>
          <p:cNvSpPr/>
          <p:nvPr/>
        </p:nvSpPr>
        <p:spPr>
          <a:xfrm>
            <a:off x="0" y="591774"/>
            <a:ext cx="4412609" cy="792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Factors which will influence the final results</a:t>
            </a:r>
            <a:endParaRPr lang="en-GB" sz="2600" dirty="0"/>
          </a:p>
        </p:txBody>
      </p:sp>
      <p:sp>
        <p:nvSpPr>
          <p:cNvPr id="3" name="Rectangle: Rounded Corners 2">
            <a:extLst>
              <a:ext uri="{FF2B5EF4-FFF2-40B4-BE49-F238E27FC236}">
                <a16:creationId xmlns:a16="http://schemas.microsoft.com/office/drawing/2014/main" id="{8F95BF90-F382-449D-A62A-CD8617C7447E}"/>
              </a:ext>
            </a:extLst>
          </p:cNvPr>
          <p:cNvSpPr/>
          <p:nvPr/>
        </p:nvSpPr>
        <p:spPr>
          <a:xfrm>
            <a:off x="830509" y="2116229"/>
            <a:ext cx="6593748" cy="1042412"/>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Tx/>
            </a:pPr>
            <a:r>
              <a:rPr lang="en-GB" altLang="en-US" dirty="0">
                <a:sym typeface="Symbol" pitchFamily="18" charset="2"/>
              </a:rPr>
              <a:t>Source efficiency - rate of the emission of particles from the surface being monitored to the rate of generation of that particular particle (including geometry and self absorption)</a:t>
            </a:r>
          </a:p>
        </p:txBody>
      </p:sp>
      <p:sp>
        <p:nvSpPr>
          <p:cNvPr id="4" name="Rectangle: Rounded Corners 3">
            <a:extLst>
              <a:ext uri="{FF2B5EF4-FFF2-40B4-BE49-F238E27FC236}">
                <a16:creationId xmlns:a16="http://schemas.microsoft.com/office/drawing/2014/main" id="{651F9825-ECA8-40D6-9EE0-29E8E0A1B519}"/>
              </a:ext>
            </a:extLst>
          </p:cNvPr>
          <p:cNvSpPr/>
          <p:nvPr/>
        </p:nvSpPr>
        <p:spPr>
          <a:xfrm>
            <a:off x="2676089" y="3346873"/>
            <a:ext cx="6115574" cy="79695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SzTx/>
            </a:pPr>
            <a:r>
              <a:rPr lang="en-GB" altLang="en-US" dirty="0">
                <a:sym typeface="Symbol" pitchFamily="18" charset="2"/>
              </a:rPr>
              <a:t>For wipe counting, the removal factor and the area wiped.</a:t>
            </a:r>
          </a:p>
        </p:txBody>
      </p:sp>
      <p:sp>
        <p:nvSpPr>
          <p:cNvPr id="5" name="Rectangle: Rounded Corners 4">
            <a:extLst>
              <a:ext uri="{FF2B5EF4-FFF2-40B4-BE49-F238E27FC236}">
                <a16:creationId xmlns:a16="http://schemas.microsoft.com/office/drawing/2014/main" id="{BC56A105-5150-477D-8A2D-5B741DA014C7}"/>
              </a:ext>
            </a:extLst>
          </p:cNvPr>
          <p:cNvSpPr/>
          <p:nvPr/>
        </p:nvSpPr>
        <p:spPr>
          <a:xfrm>
            <a:off x="1008072" y="4407023"/>
            <a:ext cx="6115574" cy="79695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50000"/>
              </a:lnSpc>
              <a:buSzTx/>
            </a:pPr>
            <a:r>
              <a:rPr lang="en-GB" altLang="en-US" dirty="0">
                <a:sym typeface="Symbol" pitchFamily="18" charset="2"/>
              </a:rPr>
              <a:t>     Conversion to the quantity of interest, if necessary.</a:t>
            </a:r>
            <a:endParaRPr lang="en-US" altLang="en-US" dirty="0"/>
          </a:p>
          <a:p>
            <a:pPr algn="ctr"/>
            <a:endParaRPr lang="en-GB" dirty="0"/>
          </a:p>
        </p:txBody>
      </p:sp>
      <p:sp>
        <p:nvSpPr>
          <p:cNvPr id="6" name="Rectangle: Rounded Corners 5">
            <a:extLst>
              <a:ext uri="{FF2B5EF4-FFF2-40B4-BE49-F238E27FC236}">
                <a16:creationId xmlns:a16="http://schemas.microsoft.com/office/drawing/2014/main" id="{9C32EFA3-F9A9-4ADB-AEF8-311EAE1A13E8}"/>
              </a:ext>
            </a:extLst>
          </p:cNvPr>
          <p:cNvSpPr/>
          <p:nvPr/>
        </p:nvSpPr>
        <p:spPr>
          <a:xfrm>
            <a:off x="2231471" y="5469272"/>
            <a:ext cx="6677636" cy="79695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dirty="0">
              <a:sym typeface="Symbol" pitchFamily="18" charset="2"/>
            </a:endParaRPr>
          </a:p>
          <a:p>
            <a:pPr algn="just">
              <a:buSzTx/>
            </a:pPr>
            <a:r>
              <a:rPr lang="en-GB" altLang="en-US" dirty="0">
                <a:sym typeface="Symbol" pitchFamily="18" charset="2"/>
              </a:rPr>
              <a:t>Other influence quantities (temperature, pressure).</a:t>
            </a:r>
            <a:endParaRPr lang="en-US" altLang="en-US" dirty="0">
              <a:sym typeface="Symbol" pitchFamily="18" charset="2"/>
            </a:endParaRPr>
          </a:p>
          <a:p>
            <a:pPr algn="ctr"/>
            <a:endParaRPr lang="en-GB" dirty="0"/>
          </a:p>
        </p:txBody>
      </p:sp>
      <p:sp>
        <p:nvSpPr>
          <p:cNvPr id="7" name="Oval 6">
            <a:extLst>
              <a:ext uri="{FF2B5EF4-FFF2-40B4-BE49-F238E27FC236}">
                <a16:creationId xmlns:a16="http://schemas.microsoft.com/office/drawing/2014/main" id="{C4C74495-33B9-42D4-BD68-77171F8B3F87}"/>
              </a:ext>
            </a:extLst>
          </p:cNvPr>
          <p:cNvSpPr/>
          <p:nvPr/>
        </p:nvSpPr>
        <p:spPr>
          <a:xfrm>
            <a:off x="1946245" y="3346873"/>
            <a:ext cx="805343" cy="79276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6</a:t>
            </a:r>
            <a:endParaRPr lang="en-GB" sz="4400" dirty="0"/>
          </a:p>
        </p:txBody>
      </p:sp>
      <p:sp>
        <p:nvSpPr>
          <p:cNvPr id="8" name="Oval 7">
            <a:extLst>
              <a:ext uri="{FF2B5EF4-FFF2-40B4-BE49-F238E27FC236}">
                <a16:creationId xmlns:a16="http://schemas.microsoft.com/office/drawing/2014/main" id="{5C969AC1-FD3E-413B-8E43-08793C93A369}"/>
              </a:ext>
            </a:extLst>
          </p:cNvPr>
          <p:cNvSpPr/>
          <p:nvPr/>
        </p:nvSpPr>
        <p:spPr>
          <a:xfrm>
            <a:off x="135617" y="2171317"/>
            <a:ext cx="805343" cy="857109"/>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5</a:t>
            </a:r>
            <a:endParaRPr lang="en-GB" sz="4400" dirty="0"/>
          </a:p>
        </p:txBody>
      </p:sp>
      <p:sp>
        <p:nvSpPr>
          <p:cNvPr id="9" name="Oval 8">
            <a:extLst>
              <a:ext uri="{FF2B5EF4-FFF2-40B4-BE49-F238E27FC236}">
                <a16:creationId xmlns:a16="http://schemas.microsoft.com/office/drawing/2014/main" id="{9C6D6F2F-3D67-4889-8F1B-329801993AFA}"/>
              </a:ext>
            </a:extLst>
          </p:cNvPr>
          <p:cNvSpPr/>
          <p:nvPr/>
        </p:nvSpPr>
        <p:spPr>
          <a:xfrm>
            <a:off x="335559" y="4407023"/>
            <a:ext cx="805343" cy="79276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7</a:t>
            </a:r>
            <a:endParaRPr lang="en-GB" sz="4400" dirty="0"/>
          </a:p>
        </p:txBody>
      </p:sp>
      <p:sp>
        <p:nvSpPr>
          <p:cNvPr id="10" name="Oval 9">
            <a:extLst>
              <a:ext uri="{FF2B5EF4-FFF2-40B4-BE49-F238E27FC236}">
                <a16:creationId xmlns:a16="http://schemas.microsoft.com/office/drawing/2014/main" id="{3765EA59-A160-475B-8171-508D0C0AD79E}"/>
              </a:ext>
            </a:extLst>
          </p:cNvPr>
          <p:cNvSpPr/>
          <p:nvPr/>
        </p:nvSpPr>
        <p:spPr>
          <a:xfrm>
            <a:off x="1540077" y="5465078"/>
            <a:ext cx="800451" cy="79695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8</a:t>
            </a:r>
            <a:endParaRPr lang="en-GB" sz="4400" dirty="0"/>
          </a:p>
        </p:txBody>
      </p:sp>
    </p:spTree>
    <p:extLst>
      <p:ext uri="{BB962C8B-B14F-4D97-AF65-F5344CB8AC3E}">
        <p14:creationId xmlns:p14="http://schemas.microsoft.com/office/powerpoint/2010/main" val="34846533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7419F9-F740-423E-A6A9-C4280FDBE451}"/>
              </a:ext>
            </a:extLst>
          </p:cNvPr>
          <p:cNvSpPr/>
          <p:nvPr/>
        </p:nvSpPr>
        <p:spPr>
          <a:xfrm>
            <a:off x="1820411" y="2418126"/>
            <a:ext cx="5620624" cy="202174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RECORDING THE MONITORING RESULTS</a:t>
            </a:r>
            <a:endParaRPr lang="en-US" altLang="en-US" sz="2800" b="1" dirty="0"/>
          </a:p>
        </p:txBody>
      </p:sp>
    </p:spTree>
    <p:extLst>
      <p:ext uri="{BB962C8B-B14F-4D97-AF65-F5344CB8AC3E}">
        <p14:creationId xmlns:p14="http://schemas.microsoft.com/office/powerpoint/2010/main" val="4134492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F4C44B3-A578-4865-AD9D-A2767406F4AA}"/>
              </a:ext>
            </a:extLst>
          </p:cNvPr>
          <p:cNvSpPr/>
          <p:nvPr/>
        </p:nvSpPr>
        <p:spPr>
          <a:xfrm>
            <a:off x="2038525" y="2441196"/>
            <a:ext cx="4966282" cy="2021747"/>
          </a:xfrm>
          <a:prstGeom prst="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400" b="1" dirty="0"/>
              <a:t>CHOICE  OF INSTRUMENTS</a:t>
            </a:r>
            <a:endParaRPr lang="en-US" altLang="en-US" sz="2400" b="1" dirty="0"/>
          </a:p>
        </p:txBody>
      </p:sp>
    </p:spTree>
    <p:extLst>
      <p:ext uri="{BB962C8B-B14F-4D97-AF65-F5344CB8AC3E}">
        <p14:creationId xmlns:p14="http://schemas.microsoft.com/office/powerpoint/2010/main" val="41723833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B9C15A-D7D5-4FED-959D-2B58EF489D59}"/>
              </a:ext>
            </a:extLst>
          </p:cNvPr>
          <p:cNvSpPr/>
          <p:nvPr/>
        </p:nvSpPr>
        <p:spPr>
          <a:xfrm>
            <a:off x="1" y="591774"/>
            <a:ext cx="5117284" cy="52396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Recording the monitoring results</a:t>
            </a:r>
            <a:endParaRPr lang="en-GB" sz="2600" dirty="0"/>
          </a:p>
        </p:txBody>
      </p:sp>
      <p:sp>
        <p:nvSpPr>
          <p:cNvPr id="3" name="Arrow: Pentagon 2">
            <a:extLst>
              <a:ext uri="{FF2B5EF4-FFF2-40B4-BE49-F238E27FC236}">
                <a16:creationId xmlns:a16="http://schemas.microsoft.com/office/drawing/2014/main" id="{3E45B46A-818F-45DA-B5B9-A4E843181D99}"/>
              </a:ext>
            </a:extLst>
          </p:cNvPr>
          <p:cNvSpPr/>
          <p:nvPr/>
        </p:nvSpPr>
        <p:spPr>
          <a:xfrm>
            <a:off x="67112" y="3429000"/>
            <a:ext cx="4613945" cy="612397"/>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The records should contain following details:</a:t>
            </a:r>
            <a:endParaRPr lang="en-GB" dirty="0"/>
          </a:p>
        </p:txBody>
      </p:sp>
      <p:sp>
        <p:nvSpPr>
          <p:cNvPr id="4" name="Rectangle: Rounded Corners 3">
            <a:extLst>
              <a:ext uri="{FF2B5EF4-FFF2-40B4-BE49-F238E27FC236}">
                <a16:creationId xmlns:a16="http://schemas.microsoft.com/office/drawing/2014/main" id="{DEC3F434-8EBC-4657-9DA9-21AC349F2A42}"/>
              </a:ext>
            </a:extLst>
          </p:cNvPr>
          <p:cNvSpPr/>
          <p:nvPr/>
        </p:nvSpPr>
        <p:spPr>
          <a:xfrm>
            <a:off x="4823670" y="1744910"/>
            <a:ext cx="4160940" cy="177846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Tx/>
              <a:buNone/>
            </a:pPr>
            <a:r>
              <a:rPr lang="en-GB" altLang="en-US" sz="2000" i="1" dirty="0"/>
              <a:t>Where? </a:t>
            </a:r>
            <a:endParaRPr lang="en-US" altLang="en-US" sz="2000" dirty="0"/>
          </a:p>
          <a:p>
            <a:pPr lvl="2" algn="just"/>
            <a:r>
              <a:rPr lang="en-GB" altLang="en-US" dirty="0">
                <a:sym typeface="Symbol" pitchFamily="18" charset="2"/>
              </a:rPr>
              <a:t>The location of the monitoring points, described clearly and unambiguously.</a:t>
            </a:r>
          </a:p>
          <a:p>
            <a:pPr algn="ctr"/>
            <a:endParaRPr lang="en-GB" dirty="0"/>
          </a:p>
        </p:txBody>
      </p:sp>
      <p:sp>
        <p:nvSpPr>
          <p:cNvPr id="5" name="Rectangle: Rounded Corners 4">
            <a:extLst>
              <a:ext uri="{FF2B5EF4-FFF2-40B4-BE49-F238E27FC236}">
                <a16:creationId xmlns:a16="http://schemas.microsoft.com/office/drawing/2014/main" id="{4E412EB4-57F9-4400-BEA3-81E90A5720F2}"/>
              </a:ext>
            </a:extLst>
          </p:cNvPr>
          <p:cNvSpPr/>
          <p:nvPr/>
        </p:nvSpPr>
        <p:spPr>
          <a:xfrm>
            <a:off x="4883791" y="4263005"/>
            <a:ext cx="4160940" cy="177846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Tx/>
              <a:buNone/>
            </a:pPr>
            <a:r>
              <a:rPr lang="en-GB" altLang="en-US" sz="2000" i="1" dirty="0">
                <a:sym typeface="Symbol" pitchFamily="18" charset="2"/>
              </a:rPr>
              <a:t>When?</a:t>
            </a:r>
            <a:r>
              <a:rPr lang="en-GB" altLang="en-US" sz="2000" dirty="0">
                <a:sym typeface="Symbol" pitchFamily="18" charset="2"/>
              </a:rPr>
              <a:t> </a:t>
            </a:r>
            <a:endParaRPr lang="en-US" altLang="en-US" sz="2000" dirty="0">
              <a:sym typeface="Symbol" pitchFamily="18" charset="2"/>
            </a:endParaRPr>
          </a:p>
          <a:p>
            <a:pPr lvl="2" algn="just"/>
            <a:r>
              <a:rPr lang="en-GB" altLang="en-US" sz="1600" dirty="0">
                <a:sym typeface="Symbol" pitchFamily="18" charset="2"/>
              </a:rPr>
              <a:t>When the monitoring took place.</a:t>
            </a:r>
            <a:endParaRPr lang="en-US" altLang="en-US" sz="1600" dirty="0">
              <a:sym typeface="Symbol" pitchFamily="18" charset="2"/>
            </a:endParaRPr>
          </a:p>
          <a:p>
            <a:pPr algn="ctr"/>
            <a:endParaRPr lang="en-GB" dirty="0"/>
          </a:p>
        </p:txBody>
      </p:sp>
      <p:pic>
        <p:nvPicPr>
          <p:cNvPr id="7" name="Graphic 6" descr="Marker">
            <a:extLst>
              <a:ext uri="{FF2B5EF4-FFF2-40B4-BE49-F238E27FC236}">
                <a16:creationId xmlns:a16="http://schemas.microsoft.com/office/drawing/2014/main" id="{137E1DDF-52AA-4A11-B3CB-1CD6847A72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66951" y="2348917"/>
            <a:ext cx="715161" cy="715161"/>
          </a:xfrm>
          <a:prstGeom prst="rect">
            <a:avLst/>
          </a:prstGeom>
        </p:spPr>
      </p:pic>
      <p:pic>
        <p:nvPicPr>
          <p:cNvPr id="9" name="Graphic 8" descr="Clock">
            <a:extLst>
              <a:ext uri="{FF2B5EF4-FFF2-40B4-BE49-F238E27FC236}">
                <a16:creationId xmlns:a16="http://schemas.microsoft.com/office/drawing/2014/main" id="{245F11DB-C4B8-46B8-9983-A245ED8D69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41784" y="5050173"/>
            <a:ext cx="757106" cy="757106"/>
          </a:xfrm>
          <a:prstGeom prst="rect">
            <a:avLst/>
          </a:prstGeom>
        </p:spPr>
      </p:pic>
    </p:spTree>
    <p:extLst>
      <p:ext uri="{BB962C8B-B14F-4D97-AF65-F5344CB8AC3E}">
        <p14:creationId xmlns:p14="http://schemas.microsoft.com/office/powerpoint/2010/main" val="1196542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1">
            <a:extLst>
              <a:ext uri="{FF2B5EF4-FFF2-40B4-BE49-F238E27FC236}">
                <a16:creationId xmlns:a16="http://schemas.microsoft.com/office/drawing/2014/main" id="{86FA777E-6F45-4282-A16A-71056B77608C}"/>
              </a:ext>
            </a:extLst>
          </p:cNvPr>
          <p:cNvSpPr/>
          <p:nvPr/>
        </p:nvSpPr>
        <p:spPr>
          <a:xfrm>
            <a:off x="67112" y="3429000"/>
            <a:ext cx="4613945" cy="612397"/>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The records should contain following details:</a:t>
            </a:r>
            <a:endParaRPr lang="en-GB" dirty="0"/>
          </a:p>
        </p:txBody>
      </p:sp>
      <p:sp>
        <p:nvSpPr>
          <p:cNvPr id="3" name="Rectangle: Rounded Corners 2">
            <a:extLst>
              <a:ext uri="{FF2B5EF4-FFF2-40B4-BE49-F238E27FC236}">
                <a16:creationId xmlns:a16="http://schemas.microsoft.com/office/drawing/2014/main" id="{7524BCAF-8485-4CBC-A7A9-97292D695E81}"/>
              </a:ext>
            </a:extLst>
          </p:cNvPr>
          <p:cNvSpPr/>
          <p:nvPr/>
        </p:nvSpPr>
        <p:spPr>
          <a:xfrm>
            <a:off x="4823670" y="1744910"/>
            <a:ext cx="4160940" cy="177846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Tx/>
              <a:buNone/>
            </a:pPr>
            <a:r>
              <a:rPr lang="en-GB" altLang="en-US" sz="2000" i="1" dirty="0">
                <a:sym typeface="Symbol" pitchFamily="18" charset="2"/>
              </a:rPr>
              <a:t>Who?</a:t>
            </a:r>
            <a:r>
              <a:rPr lang="en-GB" altLang="en-US" sz="2000" dirty="0">
                <a:sym typeface="Symbol" pitchFamily="18" charset="2"/>
              </a:rPr>
              <a:t> </a:t>
            </a:r>
            <a:endParaRPr lang="en-US" altLang="en-US" sz="2000" dirty="0">
              <a:sym typeface="Symbol" pitchFamily="18" charset="2"/>
            </a:endParaRPr>
          </a:p>
          <a:p>
            <a:pPr lvl="2" algn="just"/>
            <a:r>
              <a:rPr lang="en-GB" altLang="en-US" dirty="0">
                <a:sym typeface="Symbol" pitchFamily="18" charset="2"/>
              </a:rPr>
              <a:t>Who performed the measurements.</a:t>
            </a:r>
          </a:p>
          <a:p>
            <a:pPr algn="ctr"/>
            <a:endParaRPr lang="en-GB" dirty="0"/>
          </a:p>
        </p:txBody>
      </p:sp>
      <p:sp>
        <p:nvSpPr>
          <p:cNvPr id="4" name="Rectangle: Rounded Corners 3">
            <a:extLst>
              <a:ext uri="{FF2B5EF4-FFF2-40B4-BE49-F238E27FC236}">
                <a16:creationId xmlns:a16="http://schemas.microsoft.com/office/drawing/2014/main" id="{3BCD1C2E-9C8F-4846-820A-CA0C3886769E}"/>
              </a:ext>
            </a:extLst>
          </p:cNvPr>
          <p:cNvSpPr/>
          <p:nvPr/>
        </p:nvSpPr>
        <p:spPr>
          <a:xfrm>
            <a:off x="4793609" y="4000850"/>
            <a:ext cx="4221061" cy="244818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Tx/>
              <a:buNone/>
            </a:pPr>
            <a:r>
              <a:rPr lang="en-GB" altLang="en-US" sz="2000" i="1" dirty="0">
                <a:sym typeface="Symbol" pitchFamily="18" charset="2"/>
              </a:rPr>
              <a:t>With What? </a:t>
            </a:r>
            <a:r>
              <a:rPr lang="en-GB" altLang="en-US" sz="2000" dirty="0">
                <a:sym typeface="Symbol" pitchFamily="18" charset="2"/>
              </a:rPr>
              <a:t> </a:t>
            </a:r>
            <a:endParaRPr lang="en-US" altLang="en-US" sz="2000" dirty="0">
              <a:sym typeface="Symbol" pitchFamily="18" charset="2"/>
            </a:endParaRPr>
          </a:p>
          <a:p>
            <a:pPr lvl="2" algn="just"/>
            <a:r>
              <a:rPr lang="en-GB" altLang="en-US" sz="1600" dirty="0">
                <a:sym typeface="Symbol" pitchFamily="18" charset="2"/>
              </a:rPr>
              <a:t>Which type of monitoring instrument was used, including serial number, the date of calibration of the equipment and confirmation that the equipment was in an adequate condition for use.</a:t>
            </a:r>
          </a:p>
          <a:p>
            <a:pPr algn="ctr"/>
            <a:endParaRPr lang="en-GB" dirty="0"/>
          </a:p>
        </p:txBody>
      </p:sp>
      <p:sp>
        <p:nvSpPr>
          <p:cNvPr id="7" name="Rectangle 6">
            <a:extLst>
              <a:ext uri="{FF2B5EF4-FFF2-40B4-BE49-F238E27FC236}">
                <a16:creationId xmlns:a16="http://schemas.microsoft.com/office/drawing/2014/main" id="{00CCA5A9-976B-4725-8C7D-19BD0920C10A}"/>
              </a:ext>
            </a:extLst>
          </p:cNvPr>
          <p:cNvSpPr/>
          <p:nvPr/>
        </p:nvSpPr>
        <p:spPr>
          <a:xfrm>
            <a:off x="1" y="591774"/>
            <a:ext cx="5117284" cy="52396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Recording the monitoring results</a:t>
            </a:r>
            <a:endParaRPr lang="en-GB" sz="2600" dirty="0"/>
          </a:p>
        </p:txBody>
      </p:sp>
      <p:pic>
        <p:nvPicPr>
          <p:cNvPr id="9" name="Graphic 8" descr="User">
            <a:extLst>
              <a:ext uri="{FF2B5EF4-FFF2-40B4-BE49-F238E27FC236}">
                <a16:creationId xmlns:a16="http://schemas.microsoft.com/office/drawing/2014/main" id="{25C29554-1482-4669-AD3A-E89BF8FECE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95644" y="2525086"/>
            <a:ext cx="681606" cy="681606"/>
          </a:xfrm>
          <a:prstGeom prst="rect">
            <a:avLst/>
          </a:prstGeom>
        </p:spPr>
      </p:pic>
      <p:pic>
        <p:nvPicPr>
          <p:cNvPr id="11" name="Graphic 10" descr="Tools">
            <a:extLst>
              <a:ext uri="{FF2B5EF4-FFF2-40B4-BE49-F238E27FC236}">
                <a16:creationId xmlns:a16="http://schemas.microsoft.com/office/drawing/2014/main" id="{ED52BA9F-CDD7-4B5B-8F09-46D5303A6C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17285" y="5362661"/>
            <a:ext cx="612397" cy="612397"/>
          </a:xfrm>
          <a:prstGeom prst="rect">
            <a:avLst/>
          </a:prstGeom>
        </p:spPr>
      </p:pic>
    </p:spTree>
    <p:extLst>
      <p:ext uri="{BB962C8B-B14F-4D97-AF65-F5344CB8AC3E}">
        <p14:creationId xmlns:p14="http://schemas.microsoft.com/office/powerpoint/2010/main" val="1223100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1">
            <a:extLst>
              <a:ext uri="{FF2B5EF4-FFF2-40B4-BE49-F238E27FC236}">
                <a16:creationId xmlns:a16="http://schemas.microsoft.com/office/drawing/2014/main" id="{1E28A0C5-04AA-4C03-9CBB-F234DADD15E3}"/>
              </a:ext>
            </a:extLst>
          </p:cNvPr>
          <p:cNvSpPr/>
          <p:nvPr/>
        </p:nvSpPr>
        <p:spPr>
          <a:xfrm>
            <a:off x="67112" y="3429000"/>
            <a:ext cx="4613945" cy="612397"/>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The records should contain following details:</a:t>
            </a:r>
            <a:endParaRPr lang="en-GB" dirty="0"/>
          </a:p>
        </p:txBody>
      </p:sp>
      <p:sp>
        <p:nvSpPr>
          <p:cNvPr id="3" name="Rectangle: Rounded Corners 2">
            <a:extLst>
              <a:ext uri="{FF2B5EF4-FFF2-40B4-BE49-F238E27FC236}">
                <a16:creationId xmlns:a16="http://schemas.microsoft.com/office/drawing/2014/main" id="{CA59C092-A437-4965-839E-0AEC5AC99736}"/>
              </a:ext>
            </a:extLst>
          </p:cNvPr>
          <p:cNvSpPr/>
          <p:nvPr/>
        </p:nvSpPr>
        <p:spPr>
          <a:xfrm>
            <a:off x="4681057" y="1748405"/>
            <a:ext cx="4160940" cy="177846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Tx/>
              <a:buNone/>
            </a:pPr>
            <a:r>
              <a:rPr lang="en-GB" altLang="en-US" sz="2000" i="1" dirty="0">
                <a:sym typeface="Symbol" pitchFamily="18" charset="2"/>
              </a:rPr>
              <a:t>How?</a:t>
            </a:r>
            <a:r>
              <a:rPr lang="en-GB" altLang="en-US" sz="2000" dirty="0">
                <a:sym typeface="Symbol" pitchFamily="18" charset="2"/>
              </a:rPr>
              <a:t> </a:t>
            </a:r>
            <a:endParaRPr lang="en-US" altLang="en-US" sz="2000" dirty="0">
              <a:sym typeface="Symbol" pitchFamily="18" charset="2"/>
            </a:endParaRPr>
          </a:p>
          <a:p>
            <a:pPr lvl="2" algn="just"/>
            <a:r>
              <a:rPr lang="en-GB" altLang="en-US" dirty="0">
                <a:sym typeface="Symbol" pitchFamily="18" charset="2"/>
              </a:rPr>
              <a:t>How that piece of equipment was employed; Any work procedure followed;</a:t>
            </a:r>
          </a:p>
          <a:p>
            <a:pPr algn="ctr"/>
            <a:endParaRPr lang="en-GB" dirty="0"/>
          </a:p>
        </p:txBody>
      </p:sp>
      <p:sp>
        <p:nvSpPr>
          <p:cNvPr id="4" name="Rectangle: Rounded Corners 3">
            <a:extLst>
              <a:ext uri="{FF2B5EF4-FFF2-40B4-BE49-F238E27FC236}">
                <a16:creationId xmlns:a16="http://schemas.microsoft.com/office/drawing/2014/main" id="{18214C40-D7F3-42FF-B4E2-4A4F4EF3FE8C}"/>
              </a:ext>
            </a:extLst>
          </p:cNvPr>
          <p:cNvSpPr/>
          <p:nvPr/>
        </p:nvSpPr>
        <p:spPr>
          <a:xfrm>
            <a:off x="4793609" y="4000850"/>
            <a:ext cx="4221061" cy="2448188"/>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Tx/>
              <a:buNone/>
            </a:pPr>
            <a:r>
              <a:rPr lang="en-GB" altLang="en-US" sz="2000" i="1" dirty="0">
                <a:sym typeface="Symbol" pitchFamily="18" charset="2"/>
              </a:rPr>
              <a:t>How much? </a:t>
            </a:r>
            <a:endParaRPr lang="en-US" altLang="en-US" sz="2000" dirty="0">
              <a:sym typeface="Symbol" pitchFamily="18" charset="2"/>
            </a:endParaRPr>
          </a:p>
          <a:p>
            <a:pPr lvl="2" algn="just"/>
            <a:r>
              <a:rPr lang="en-GB" altLang="en-US" dirty="0">
                <a:sym typeface="Symbol" pitchFamily="18" charset="2"/>
              </a:rPr>
              <a:t>The actual measured value of the dose rate or contamination level, including the measurement quantity (do not record “background” or “zero”).</a:t>
            </a:r>
            <a:endParaRPr lang="en-US" altLang="en-US" dirty="0"/>
          </a:p>
          <a:p>
            <a:pPr algn="ctr"/>
            <a:endParaRPr lang="en-GB" dirty="0"/>
          </a:p>
        </p:txBody>
      </p:sp>
      <p:sp>
        <p:nvSpPr>
          <p:cNvPr id="7" name="Rectangle 6">
            <a:extLst>
              <a:ext uri="{FF2B5EF4-FFF2-40B4-BE49-F238E27FC236}">
                <a16:creationId xmlns:a16="http://schemas.microsoft.com/office/drawing/2014/main" id="{FA8694D1-E232-4AFC-869D-A86137BF90B1}"/>
              </a:ext>
            </a:extLst>
          </p:cNvPr>
          <p:cNvSpPr/>
          <p:nvPr/>
        </p:nvSpPr>
        <p:spPr>
          <a:xfrm>
            <a:off x="1" y="591774"/>
            <a:ext cx="5117284" cy="52396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Recording the monitoring results</a:t>
            </a:r>
            <a:endParaRPr lang="en-GB" sz="2600" dirty="0"/>
          </a:p>
        </p:txBody>
      </p:sp>
      <p:pic>
        <p:nvPicPr>
          <p:cNvPr id="10" name="Graphic 9" descr="List">
            <a:extLst>
              <a:ext uri="{FF2B5EF4-FFF2-40B4-BE49-F238E27FC236}">
                <a16:creationId xmlns:a16="http://schemas.microsoft.com/office/drawing/2014/main" id="{7659A6DA-2035-4299-8C5A-01211135DFC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93609" y="2424418"/>
            <a:ext cx="681606" cy="681606"/>
          </a:xfrm>
          <a:prstGeom prst="rect">
            <a:avLst/>
          </a:prstGeom>
        </p:spPr>
      </p:pic>
      <p:pic>
        <p:nvPicPr>
          <p:cNvPr id="12" name="Graphic 11" descr="Upward trend">
            <a:extLst>
              <a:ext uri="{FF2B5EF4-FFF2-40B4-BE49-F238E27FC236}">
                <a16:creationId xmlns:a16="http://schemas.microsoft.com/office/drawing/2014/main" id="{35AEE4B5-40DE-469B-8011-5285CAFD76C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04033" y="5018714"/>
            <a:ext cx="780176" cy="780176"/>
          </a:xfrm>
          <a:prstGeom prst="rect">
            <a:avLst/>
          </a:prstGeom>
        </p:spPr>
      </p:pic>
    </p:spTree>
    <p:extLst>
      <p:ext uri="{BB962C8B-B14F-4D97-AF65-F5344CB8AC3E}">
        <p14:creationId xmlns:p14="http://schemas.microsoft.com/office/powerpoint/2010/main" val="18259672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6E8FE6-F9CA-4032-A728-7FFB4CC8931B}"/>
              </a:ext>
            </a:extLst>
          </p:cNvPr>
          <p:cNvSpPr/>
          <p:nvPr/>
        </p:nvSpPr>
        <p:spPr>
          <a:xfrm>
            <a:off x="1820411" y="2418126"/>
            <a:ext cx="5620624" cy="202174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CHECKLIST TO CHOOSE A PROPER MONITORING INSTRUMENT</a:t>
            </a:r>
            <a:endParaRPr lang="en-US" altLang="en-US" sz="2800" b="1" dirty="0"/>
          </a:p>
        </p:txBody>
      </p:sp>
    </p:spTree>
    <p:extLst>
      <p:ext uri="{BB962C8B-B14F-4D97-AF65-F5344CB8AC3E}">
        <p14:creationId xmlns:p14="http://schemas.microsoft.com/office/powerpoint/2010/main" val="2640160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E6A15C3-D8A0-461D-AC9B-0991B4801550}"/>
              </a:ext>
            </a:extLst>
          </p:cNvPr>
          <p:cNvSpPr/>
          <p:nvPr/>
        </p:nvSpPr>
        <p:spPr>
          <a:xfrm>
            <a:off x="0" y="549828"/>
            <a:ext cx="5117283" cy="80918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Checklist to choose a proper monitoring instrument</a:t>
            </a:r>
            <a:endParaRPr lang="en-GB" sz="2600" dirty="0"/>
          </a:p>
        </p:txBody>
      </p:sp>
      <p:sp>
        <p:nvSpPr>
          <p:cNvPr id="4" name="Rectangle 3">
            <a:extLst>
              <a:ext uri="{FF2B5EF4-FFF2-40B4-BE49-F238E27FC236}">
                <a16:creationId xmlns:a16="http://schemas.microsoft.com/office/drawing/2014/main" id="{6A797A3E-C64F-4869-99FC-FF4E3573EA76}"/>
              </a:ext>
            </a:extLst>
          </p:cNvPr>
          <p:cNvSpPr/>
          <p:nvPr/>
        </p:nvSpPr>
        <p:spPr>
          <a:xfrm>
            <a:off x="1744909" y="2414281"/>
            <a:ext cx="4748167" cy="5368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en-GB" altLang="en-US" dirty="0">
                <a:sym typeface="Symbol" pitchFamily="18" charset="2"/>
              </a:rPr>
              <a:t>Does it have a valid test certificate</a:t>
            </a:r>
          </a:p>
          <a:p>
            <a:pPr algn="ctr"/>
            <a:endParaRPr lang="en-GB" dirty="0"/>
          </a:p>
        </p:txBody>
      </p:sp>
      <p:sp>
        <p:nvSpPr>
          <p:cNvPr id="5" name="Rectangle 4">
            <a:extLst>
              <a:ext uri="{FF2B5EF4-FFF2-40B4-BE49-F238E27FC236}">
                <a16:creationId xmlns:a16="http://schemas.microsoft.com/office/drawing/2014/main" id="{BAE25BB8-945C-4864-BA1C-203D036C5FF7}"/>
              </a:ext>
            </a:extLst>
          </p:cNvPr>
          <p:cNvSpPr/>
          <p:nvPr/>
        </p:nvSpPr>
        <p:spPr>
          <a:xfrm>
            <a:off x="1744909" y="3313650"/>
            <a:ext cx="4748167" cy="5368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50000"/>
              </a:lnSpc>
              <a:buSzTx/>
            </a:pPr>
            <a:r>
              <a:rPr lang="en-GB" altLang="en-US" dirty="0">
                <a:sym typeface="Symbol" pitchFamily="18" charset="2"/>
              </a:rPr>
              <a:t>        Does it look to be in working order</a:t>
            </a:r>
          </a:p>
          <a:p>
            <a:pPr algn="ctr"/>
            <a:endParaRPr lang="en-GB" dirty="0"/>
          </a:p>
        </p:txBody>
      </p:sp>
      <p:sp>
        <p:nvSpPr>
          <p:cNvPr id="6" name="Rectangle 5">
            <a:extLst>
              <a:ext uri="{FF2B5EF4-FFF2-40B4-BE49-F238E27FC236}">
                <a16:creationId xmlns:a16="http://schemas.microsoft.com/office/drawing/2014/main" id="{60545574-F265-4791-A394-FF3DEE21FD16}"/>
              </a:ext>
            </a:extLst>
          </p:cNvPr>
          <p:cNvSpPr/>
          <p:nvPr/>
        </p:nvSpPr>
        <p:spPr>
          <a:xfrm>
            <a:off x="3095538" y="4151328"/>
            <a:ext cx="4513277" cy="65154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00000"/>
              </a:lnSpc>
            </a:pPr>
            <a:r>
              <a:rPr lang="en-GB" altLang="en-US" dirty="0">
                <a:sym typeface="Symbol" pitchFamily="18" charset="2"/>
              </a:rPr>
              <a:t>Is there, for example, obvious </a:t>
            </a:r>
          </a:p>
          <a:p>
            <a:pPr algn="just"/>
            <a:r>
              <a:rPr lang="en-GB" altLang="en-US" dirty="0">
                <a:sym typeface="Symbol" pitchFamily="18" charset="2"/>
              </a:rPr>
              <a:t>damage to cable or connectors</a:t>
            </a:r>
          </a:p>
          <a:p>
            <a:pPr algn="ctr"/>
            <a:endParaRPr lang="en-GB" dirty="0"/>
          </a:p>
        </p:txBody>
      </p:sp>
      <p:sp>
        <p:nvSpPr>
          <p:cNvPr id="7" name="Rectangle 6">
            <a:extLst>
              <a:ext uri="{FF2B5EF4-FFF2-40B4-BE49-F238E27FC236}">
                <a16:creationId xmlns:a16="http://schemas.microsoft.com/office/drawing/2014/main" id="{07CE0945-ADF0-4CB7-9F48-5276868BC1E3}"/>
              </a:ext>
            </a:extLst>
          </p:cNvPr>
          <p:cNvSpPr/>
          <p:nvPr/>
        </p:nvSpPr>
        <p:spPr>
          <a:xfrm>
            <a:off x="1744909" y="5235083"/>
            <a:ext cx="4748167" cy="651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buSzTx/>
            </a:pPr>
            <a:endParaRPr lang="en-GB" altLang="en-US" dirty="0">
              <a:sym typeface="Symbol" pitchFamily="18" charset="2"/>
            </a:endParaRPr>
          </a:p>
          <a:p>
            <a:pPr algn="just">
              <a:lnSpc>
                <a:spcPct val="80000"/>
              </a:lnSpc>
              <a:buSzTx/>
            </a:pPr>
            <a:r>
              <a:rPr lang="en-GB" altLang="en-US" dirty="0">
                <a:sym typeface="Symbol" pitchFamily="18" charset="2"/>
              </a:rPr>
              <a:t>Is the battery good enough to last </a:t>
            </a:r>
          </a:p>
          <a:p>
            <a:pPr algn="just">
              <a:lnSpc>
                <a:spcPct val="80000"/>
              </a:lnSpc>
              <a:buSzTx/>
            </a:pPr>
            <a:r>
              <a:rPr lang="en-GB" altLang="en-US" dirty="0">
                <a:sym typeface="Symbol" pitchFamily="18" charset="2"/>
              </a:rPr>
              <a:t>out the work period?</a:t>
            </a:r>
          </a:p>
          <a:p>
            <a:pPr algn="ctr"/>
            <a:endParaRPr lang="en-GB" dirty="0"/>
          </a:p>
        </p:txBody>
      </p:sp>
      <p:pic>
        <p:nvPicPr>
          <p:cNvPr id="10" name="Graphic 9" descr="Help">
            <a:extLst>
              <a:ext uri="{FF2B5EF4-FFF2-40B4-BE49-F238E27FC236}">
                <a16:creationId xmlns:a16="http://schemas.microsoft.com/office/drawing/2014/main" id="{523BCFDE-9936-49B8-9EDE-A2C7C43AC9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76488" y="3124897"/>
            <a:ext cx="914400" cy="914400"/>
          </a:xfrm>
          <a:prstGeom prst="rect">
            <a:avLst/>
          </a:prstGeom>
        </p:spPr>
      </p:pic>
      <p:pic>
        <p:nvPicPr>
          <p:cNvPr id="11" name="Graphic 10" descr="Help">
            <a:extLst>
              <a:ext uri="{FF2B5EF4-FFF2-40B4-BE49-F238E27FC236}">
                <a16:creationId xmlns:a16="http://schemas.microsoft.com/office/drawing/2014/main" id="{D440A0D0-F018-4C3F-883A-7FD7341D34D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12529" y="4004518"/>
            <a:ext cx="985706" cy="985706"/>
          </a:xfrm>
          <a:prstGeom prst="rect">
            <a:avLst/>
          </a:prstGeom>
        </p:spPr>
      </p:pic>
      <p:pic>
        <p:nvPicPr>
          <p:cNvPr id="13" name="Graphic 12" descr="Help">
            <a:extLst>
              <a:ext uri="{FF2B5EF4-FFF2-40B4-BE49-F238E27FC236}">
                <a16:creationId xmlns:a16="http://schemas.microsoft.com/office/drawing/2014/main" id="{BBFBA1A0-148C-4A03-BE09-8A7ABE1F241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17765" y="2236100"/>
            <a:ext cx="914400" cy="914400"/>
          </a:xfrm>
          <a:prstGeom prst="rect">
            <a:avLst/>
          </a:prstGeom>
        </p:spPr>
      </p:pic>
      <p:pic>
        <p:nvPicPr>
          <p:cNvPr id="14" name="Graphic 13" descr="Help">
            <a:extLst>
              <a:ext uri="{FF2B5EF4-FFF2-40B4-BE49-F238E27FC236}">
                <a16:creationId xmlns:a16="http://schemas.microsoft.com/office/drawing/2014/main" id="{3AF11969-9F99-4566-8A5D-F6CF0FA09B2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76488" y="5103655"/>
            <a:ext cx="914400" cy="914400"/>
          </a:xfrm>
          <a:prstGeom prst="rect">
            <a:avLst/>
          </a:prstGeom>
        </p:spPr>
      </p:pic>
      <p:cxnSp>
        <p:nvCxnSpPr>
          <p:cNvPr id="16" name="Connector: Curved 15">
            <a:extLst>
              <a:ext uri="{FF2B5EF4-FFF2-40B4-BE49-F238E27FC236}">
                <a16:creationId xmlns:a16="http://schemas.microsoft.com/office/drawing/2014/main" id="{7D901F66-BFF6-4679-9FAA-5BCAD18EF40F}"/>
              </a:ext>
            </a:extLst>
          </p:cNvPr>
          <p:cNvCxnSpPr/>
          <p:nvPr/>
        </p:nvCxnSpPr>
        <p:spPr>
          <a:xfrm>
            <a:off x="2176942" y="3729516"/>
            <a:ext cx="947956" cy="797654"/>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687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692F6B-C711-4FD4-A013-03A35D2F6B13}"/>
              </a:ext>
            </a:extLst>
          </p:cNvPr>
          <p:cNvSpPr/>
          <p:nvPr/>
        </p:nvSpPr>
        <p:spPr>
          <a:xfrm>
            <a:off x="0" y="549828"/>
            <a:ext cx="5117283" cy="80918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Checklist to choose a proper monitoring instrument</a:t>
            </a:r>
            <a:endParaRPr lang="en-GB" sz="2600" dirty="0"/>
          </a:p>
        </p:txBody>
      </p:sp>
      <p:sp>
        <p:nvSpPr>
          <p:cNvPr id="3" name="Rectangle 2">
            <a:extLst>
              <a:ext uri="{FF2B5EF4-FFF2-40B4-BE49-F238E27FC236}">
                <a16:creationId xmlns:a16="http://schemas.microsoft.com/office/drawing/2014/main" id="{CB42F494-6706-44CE-A7A2-FAACC6B522B1}"/>
              </a:ext>
            </a:extLst>
          </p:cNvPr>
          <p:cNvSpPr/>
          <p:nvPr/>
        </p:nvSpPr>
        <p:spPr>
          <a:xfrm>
            <a:off x="1426127" y="1929467"/>
            <a:ext cx="4748167" cy="5368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50000"/>
              </a:lnSpc>
              <a:buSzTx/>
            </a:pPr>
            <a:r>
              <a:rPr lang="en-GB" altLang="en-US" dirty="0">
                <a:sym typeface="Symbol" pitchFamily="18" charset="2"/>
              </a:rPr>
              <a:t> Is the background count rate believable</a:t>
            </a:r>
          </a:p>
          <a:p>
            <a:pPr algn="ctr"/>
            <a:endParaRPr lang="en-GB" dirty="0"/>
          </a:p>
        </p:txBody>
      </p:sp>
      <p:sp>
        <p:nvSpPr>
          <p:cNvPr id="4" name="Rectangle 3">
            <a:extLst>
              <a:ext uri="{FF2B5EF4-FFF2-40B4-BE49-F238E27FC236}">
                <a16:creationId xmlns:a16="http://schemas.microsoft.com/office/drawing/2014/main" id="{0B709AB5-44D2-4D5B-A613-261F938D8E77}"/>
              </a:ext>
            </a:extLst>
          </p:cNvPr>
          <p:cNvSpPr/>
          <p:nvPr/>
        </p:nvSpPr>
        <p:spPr>
          <a:xfrm>
            <a:off x="2667700" y="2767145"/>
            <a:ext cx="4622334" cy="65154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1600" dirty="0">
                <a:sym typeface="Symbol" pitchFamily="18" charset="2"/>
              </a:rPr>
              <a:t>Does the count rate change when the cable </a:t>
            </a:r>
          </a:p>
          <a:p>
            <a:pPr algn="just"/>
            <a:r>
              <a:rPr lang="en-GB" altLang="en-US" sz="1600" dirty="0">
                <a:sym typeface="Symbol" pitchFamily="18" charset="2"/>
              </a:rPr>
              <a:t>between probe and rate meter is flexed</a:t>
            </a:r>
            <a:endParaRPr lang="en-GB" sz="1600" dirty="0"/>
          </a:p>
        </p:txBody>
      </p:sp>
      <p:sp>
        <p:nvSpPr>
          <p:cNvPr id="5" name="Rectangle 4">
            <a:extLst>
              <a:ext uri="{FF2B5EF4-FFF2-40B4-BE49-F238E27FC236}">
                <a16:creationId xmlns:a16="http://schemas.microsoft.com/office/drawing/2014/main" id="{948985AB-5B3B-42EA-8615-194831EF65D0}"/>
              </a:ext>
            </a:extLst>
          </p:cNvPr>
          <p:cNvSpPr/>
          <p:nvPr/>
        </p:nvSpPr>
        <p:spPr>
          <a:xfrm>
            <a:off x="1426127" y="3850900"/>
            <a:ext cx="4748167" cy="651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buSzTx/>
            </a:pPr>
            <a:endParaRPr lang="en-GB" altLang="en-US" dirty="0">
              <a:sym typeface="Symbol" pitchFamily="18" charset="2"/>
            </a:endParaRPr>
          </a:p>
          <a:p>
            <a:pPr>
              <a:lnSpc>
                <a:spcPct val="80000"/>
              </a:lnSpc>
            </a:pPr>
            <a:r>
              <a:rPr lang="en-GB" altLang="en-US" dirty="0">
                <a:sym typeface="Symbol" pitchFamily="18" charset="2"/>
              </a:rPr>
              <a:t>Use the appropriate check source for functional test</a:t>
            </a:r>
          </a:p>
          <a:p>
            <a:pPr algn="ctr"/>
            <a:endParaRPr lang="en-GB" dirty="0"/>
          </a:p>
        </p:txBody>
      </p:sp>
      <p:pic>
        <p:nvPicPr>
          <p:cNvPr id="6" name="Graphic 5" descr="Help">
            <a:extLst>
              <a:ext uri="{FF2B5EF4-FFF2-40B4-BE49-F238E27FC236}">
                <a16:creationId xmlns:a16="http://schemas.microsoft.com/office/drawing/2014/main" id="{A1050CAE-F23B-46EE-8608-D376CD636D6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57706" y="1740714"/>
            <a:ext cx="914400" cy="914400"/>
          </a:xfrm>
          <a:prstGeom prst="rect">
            <a:avLst/>
          </a:prstGeom>
        </p:spPr>
      </p:pic>
      <p:pic>
        <p:nvPicPr>
          <p:cNvPr id="7" name="Graphic 6" descr="Help">
            <a:extLst>
              <a:ext uri="{FF2B5EF4-FFF2-40B4-BE49-F238E27FC236}">
                <a16:creationId xmlns:a16="http://schemas.microsoft.com/office/drawing/2014/main" id="{0D18BE0A-9359-48F4-976B-52E956EA0BA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93747" y="2620335"/>
            <a:ext cx="985706" cy="985706"/>
          </a:xfrm>
          <a:prstGeom prst="rect">
            <a:avLst/>
          </a:prstGeom>
        </p:spPr>
      </p:pic>
      <p:cxnSp>
        <p:nvCxnSpPr>
          <p:cNvPr id="9" name="Connector: Curved 8">
            <a:extLst>
              <a:ext uri="{FF2B5EF4-FFF2-40B4-BE49-F238E27FC236}">
                <a16:creationId xmlns:a16="http://schemas.microsoft.com/office/drawing/2014/main" id="{FF454F98-AAAB-48F7-BA66-E86A13CF5801}"/>
              </a:ext>
            </a:extLst>
          </p:cNvPr>
          <p:cNvCxnSpPr>
            <a:cxnSpLocks/>
          </p:cNvCxnSpPr>
          <p:nvPr/>
        </p:nvCxnSpPr>
        <p:spPr>
          <a:xfrm>
            <a:off x="1858160" y="2345333"/>
            <a:ext cx="809539" cy="768205"/>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57DF042-B5C1-4828-93A7-BC3C2EE7779B}"/>
              </a:ext>
            </a:extLst>
          </p:cNvPr>
          <p:cNvSpPr/>
          <p:nvPr/>
        </p:nvSpPr>
        <p:spPr>
          <a:xfrm>
            <a:off x="1426127" y="4804890"/>
            <a:ext cx="5167620" cy="5368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50000"/>
              </a:lnSpc>
              <a:buSzTx/>
            </a:pPr>
            <a:r>
              <a:rPr lang="en-GB" altLang="en-US" dirty="0">
                <a:sym typeface="Symbol" pitchFamily="18" charset="2"/>
              </a:rPr>
              <a:t> What to do if the Instrument appears faulty</a:t>
            </a:r>
          </a:p>
          <a:p>
            <a:pPr algn="ctr"/>
            <a:endParaRPr lang="en-GB" dirty="0"/>
          </a:p>
        </p:txBody>
      </p:sp>
      <p:sp>
        <p:nvSpPr>
          <p:cNvPr id="11" name="Rectangle 10">
            <a:extLst>
              <a:ext uri="{FF2B5EF4-FFF2-40B4-BE49-F238E27FC236}">
                <a16:creationId xmlns:a16="http://schemas.microsoft.com/office/drawing/2014/main" id="{F8D33A21-E383-4C05-9C5B-CAA22A01BD34}"/>
              </a:ext>
            </a:extLst>
          </p:cNvPr>
          <p:cNvSpPr/>
          <p:nvPr/>
        </p:nvSpPr>
        <p:spPr>
          <a:xfrm>
            <a:off x="2409737" y="5790076"/>
            <a:ext cx="6094602" cy="55951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en-US" sz="1600" dirty="0">
              <a:sym typeface="Symbol" pitchFamily="18" charset="2"/>
            </a:endParaRPr>
          </a:p>
          <a:p>
            <a:r>
              <a:rPr lang="en-US" altLang="en-US" sz="1500" dirty="0">
                <a:sym typeface="Symbol" pitchFamily="18" charset="2"/>
              </a:rPr>
              <a:t>    A user should know whom to approach to rectify the </a:t>
            </a:r>
          </a:p>
          <a:p>
            <a:r>
              <a:rPr lang="en-US" altLang="en-US" sz="1500" dirty="0">
                <a:sym typeface="Symbol" pitchFamily="18" charset="2"/>
              </a:rPr>
              <a:t>    instrument, where it should be kept and how it should be labeled</a:t>
            </a:r>
          </a:p>
          <a:p>
            <a:pPr algn="ctr"/>
            <a:endParaRPr lang="en-GB" dirty="0"/>
          </a:p>
        </p:txBody>
      </p:sp>
      <p:cxnSp>
        <p:nvCxnSpPr>
          <p:cNvPr id="13" name="Connector: Curved 12">
            <a:extLst>
              <a:ext uri="{FF2B5EF4-FFF2-40B4-BE49-F238E27FC236}">
                <a16:creationId xmlns:a16="http://schemas.microsoft.com/office/drawing/2014/main" id="{BDF4DB4C-1C11-4866-9668-E0866750FE2C}"/>
              </a:ext>
            </a:extLst>
          </p:cNvPr>
          <p:cNvCxnSpPr/>
          <p:nvPr/>
        </p:nvCxnSpPr>
        <p:spPr>
          <a:xfrm>
            <a:off x="1648436" y="5309459"/>
            <a:ext cx="947956" cy="797654"/>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5" name="Graphic 14" descr="Help">
            <a:extLst>
              <a:ext uri="{FF2B5EF4-FFF2-40B4-BE49-F238E27FC236}">
                <a16:creationId xmlns:a16="http://schemas.microsoft.com/office/drawing/2014/main" id="{036CE8CA-FC1D-4B66-956B-0F06BB5D2E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14906" y="4644536"/>
            <a:ext cx="843094" cy="843094"/>
          </a:xfrm>
          <a:prstGeom prst="rect">
            <a:avLst/>
          </a:prstGeom>
        </p:spPr>
      </p:pic>
      <p:sp>
        <p:nvSpPr>
          <p:cNvPr id="18" name="Oval 17">
            <a:extLst>
              <a:ext uri="{FF2B5EF4-FFF2-40B4-BE49-F238E27FC236}">
                <a16:creationId xmlns:a16="http://schemas.microsoft.com/office/drawing/2014/main" id="{84E844D4-30E6-45E6-84F2-C0B8979BFD2F}"/>
              </a:ext>
            </a:extLst>
          </p:cNvPr>
          <p:cNvSpPr/>
          <p:nvPr/>
        </p:nvSpPr>
        <p:spPr>
          <a:xfrm>
            <a:off x="5805179" y="3834773"/>
            <a:ext cx="666927" cy="6639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accent1">
                    <a:lumMod val="75000"/>
                  </a:schemeClr>
                </a:solidFill>
              </a:rPr>
              <a:t>!</a:t>
            </a:r>
            <a:endParaRPr lang="en-GB" sz="4800" b="1" dirty="0">
              <a:solidFill>
                <a:schemeClr val="accent1">
                  <a:lumMod val="75000"/>
                </a:schemeClr>
              </a:solidFill>
            </a:endParaRPr>
          </a:p>
        </p:txBody>
      </p:sp>
      <p:sp>
        <p:nvSpPr>
          <p:cNvPr id="19" name="Oval 18">
            <a:extLst>
              <a:ext uri="{FF2B5EF4-FFF2-40B4-BE49-F238E27FC236}">
                <a16:creationId xmlns:a16="http://schemas.microsoft.com/office/drawing/2014/main" id="{BC34C8A7-FD82-4979-8A78-4E2A22AF9DFE}"/>
              </a:ext>
            </a:extLst>
          </p:cNvPr>
          <p:cNvSpPr/>
          <p:nvPr/>
        </p:nvSpPr>
        <p:spPr>
          <a:xfrm>
            <a:off x="8145709" y="5777891"/>
            <a:ext cx="599814" cy="6480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tx2">
                    <a:lumMod val="50000"/>
                  </a:schemeClr>
                </a:solidFill>
              </a:rPr>
              <a:t>!</a:t>
            </a:r>
            <a:endParaRPr lang="en-GB" sz="4800" b="1" dirty="0">
              <a:solidFill>
                <a:schemeClr val="tx2">
                  <a:lumMod val="50000"/>
                </a:schemeClr>
              </a:solidFill>
            </a:endParaRPr>
          </a:p>
        </p:txBody>
      </p:sp>
    </p:spTree>
    <p:extLst>
      <p:ext uri="{BB962C8B-B14F-4D97-AF65-F5344CB8AC3E}">
        <p14:creationId xmlns:p14="http://schemas.microsoft.com/office/powerpoint/2010/main" val="3006926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906B22-68E7-4F4E-B6A7-AF46A419A503}"/>
              </a:ext>
            </a:extLst>
          </p:cNvPr>
          <p:cNvSpPr/>
          <p:nvPr/>
        </p:nvSpPr>
        <p:spPr>
          <a:xfrm>
            <a:off x="0" y="549828"/>
            <a:ext cx="5117283" cy="80918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Checklist to choose a proper monitoring instrument</a:t>
            </a:r>
            <a:endParaRPr lang="en-GB" sz="2600" dirty="0"/>
          </a:p>
        </p:txBody>
      </p:sp>
      <p:sp>
        <p:nvSpPr>
          <p:cNvPr id="3" name="Rectangle 2">
            <a:extLst>
              <a:ext uri="{FF2B5EF4-FFF2-40B4-BE49-F238E27FC236}">
                <a16:creationId xmlns:a16="http://schemas.microsoft.com/office/drawing/2014/main" id="{DB5299AF-FB50-443E-B4FD-59B48F4996D7}"/>
              </a:ext>
            </a:extLst>
          </p:cNvPr>
          <p:cNvSpPr/>
          <p:nvPr/>
        </p:nvSpPr>
        <p:spPr>
          <a:xfrm>
            <a:off x="1468072" y="2118219"/>
            <a:ext cx="4748167" cy="5368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50000"/>
              </a:lnSpc>
              <a:buSzTx/>
            </a:pPr>
            <a:r>
              <a:rPr lang="en-GB" altLang="en-US" dirty="0">
                <a:sym typeface="Symbol" pitchFamily="18" charset="2"/>
              </a:rPr>
              <a:t> 		</a:t>
            </a:r>
            <a:r>
              <a:rPr lang="en-GB" altLang="en-US" sz="2800" dirty="0">
                <a:sym typeface="Symbol" pitchFamily="18" charset="2"/>
              </a:rPr>
              <a:t>Where</a:t>
            </a:r>
          </a:p>
          <a:p>
            <a:pPr algn="ctr"/>
            <a:endParaRPr lang="en-GB" dirty="0"/>
          </a:p>
        </p:txBody>
      </p:sp>
      <p:sp>
        <p:nvSpPr>
          <p:cNvPr id="4" name="Rectangle 3">
            <a:extLst>
              <a:ext uri="{FF2B5EF4-FFF2-40B4-BE49-F238E27FC236}">
                <a16:creationId xmlns:a16="http://schemas.microsoft.com/office/drawing/2014/main" id="{516172C8-4581-4E75-966B-A08B330E554B}"/>
              </a:ext>
            </a:extLst>
          </p:cNvPr>
          <p:cNvSpPr/>
          <p:nvPr/>
        </p:nvSpPr>
        <p:spPr>
          <a:xfrm>
            <a:off x="2709645" y="2955897"/>
            <a:ext cx="4622334" cy="65154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1600" dirty="0">
                <a:sym typeface="Symbol" pitchFamily="18" charset="2"/>
              </a:rPr>
              <a:t>Where each monitoring point or area is and how to identify it</a:t>
            </a:r>
            <a:endParaRPr lang="en-GB" sz="1600" dirty="0"/>
          </a:p>
        </p:txBody>
      </p:sp>
      <p:pic>
        <p:nvPicPr>
          <p:cNvPr id="5" name="Graphic 4" descr="Help">
            <a:extLst>
              <a:ext uri="{FF2B5EF4-FFF2-40B4-BE49-F238E27FC236}">
                <a16:creationId xmlns:a16="http://schemas.microsoft.com/office/drawing/2014/main" id="{977C27E4-1AC7-43D9-B31B-90DCA7A8EC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99651" y="1929467"/>
            <a:ext cx="914400" cy="914400"/>
          </a:xfrm>
          <a:prstGeom prst="rect">
            <a:avLst/>
          </a:prstGeom>
        </p:spPr>
      </p:pic>
      <p:cxnSp>
        <p:nvCxnSpPr>
          <p:cNvPr id="7" name="Connector: Curved 6">
            <a:extLst>
              <a:ext uri="{FF2B5EF4-FFF2-40B4-BE49-F238E27FC236}">
                <a16:creationId xmlns:a16="http://schemas.microsoft.com/office/drawing/2014/main" id="{FAEDD7C8-6BFC-43D7-9EF4-75A3D01DEA73}"/>
              </a:ext>
            </a:extLst>
          </p:cNvPr>
          <p:cNvCxnSpPr>
            <a:cxnSpLocks/>
          </p:cNvCxnSpPr>
          <p:nvPr/>
        </p:nvCxnSpPr>
        <p:spPr>
          <a:xfrm>
            <a:off x="1900105" y="2534085"/>
            <a:ext cx="809539" cy="768205"/>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90D2175B-CC5B-4863-B2CD-0DCD7AC9F06E}"/>
              </a:ext>
            </a:extLst>
          </p:cNvPr>
          <p:cNvSpPr/>
          <p:nvPr/>
        </p:nvSpPr>
        <p:spPr>
          <a:xfrm>
            <a:off x="1578527" y="4132975"/>
            <a:ext cx="4748167" cy="5368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50000"/>
              </a:lnSpc>
              <a:buSzTx/>
            </a:pPr>
            <a:r>
              <a:rPr lang="en-GB" altLang="en-US" dirty="0">
                <a:sym typeface="Symbol" pitchFamily="18" charset="2"/>
              </a:rPr>
              <a:t> 		</a:t>
            </a:r>
            <a:r>
              <a:rPr lang="en-GB" altLang="en-US" sz="2800" dirty="0">
                <a:sym typeface="Symbol" pitchFamily="18" charset="2"/>
              </a:rPr>
              <a:t>Where</a:t>
            </a:r>
          </a:p>
          <a:p>
            <a:pPr algn="ctr"/>
            <a:endParaRPr lang="en-GB" dirty="0"/>
          </a:p>
        </p:txBody>
      </p:sp>
      <p:sp>
        <p:nvSpPr>
          <p:cNvPr id="9" name="Rectangle 8">
            <a:extLst>
              <a:ext uri="{FF2B5EF4-FFF2-40B4-BE49-F238E27FC236}">
                <a16:creationId xmlns:a16="http://schemas.microsoft.com/office/drawing/2014/main" id="{8D128A38-0C20-49ED-9895-AEB5188941F7}"/>
              </a:ext>
            </a:extLst>
          </p:cNvPr>
          <p:cNvSpPr/>
          <p:nvPr/>
        </p:nvSpPr>
        <p:spPr>
          <a:xfrm>
            <a:off x="2820100" y="4970652"/>
            <a:ext cx="4622334" cy="76225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1600" dirty="0">
                <a:sym typeface="Symbol" pitchFamily="18" charset="2"/>
              </a:rPr>
              <a:t>The frequency at which the monitoring should be carried out. This could be task based or time based.</a:t>
            </a:r>
            <a:endParaRPr lang="en-US" altLang="en-US" sz="1600" dirty="0"/>
          </a:p>
        </p:txBody>
      </p:sp>
      <p:cxnSp>
        <p:nvCxnSpPr>
          <p:cNvPr id="10" name="Connector: Curved 9">
            <a:extLst>
              <a:ext uri="{FF2B5EF4-FFF2-40B4-BE49-F238E27FC236}">
                <a16:creationId xmlns:a16="http://schemas.microsoft.com/office/drawing/2014/main" id="{433FA22D-1613-4A7E-A050-1E3D4660E229}"/>
              </a:ext>
            </a:extLst>
          </p:cNvPr>
          <p:cNvCxnSpPr>
            <a:cxnSpLocks/>
          </p:cNvCxnSpPr>
          <p:nvPr/>
        </p:nvCxnSpPr>
        <p:spPr>
          <a:xfrm>
            <a:off x="2010560" y="4548841"/>
            <a:ext cx="809539" cy="768205"/>
          </a:xfrm>
          <a:prstGeom prst="curvedConnector3">
            <a:avLst/>
          </a:prstGeom>
          <a:ln w="444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1" name="Graphic 10" descr="Help">
            <a:extLst>
              <a:ext uri="{FF2B5EF4-FFF2-40B4-BE49-F238E27FC236}">
                <a16:creationId xmlns:a16="http://schemas.microsoft.com/office/drawing/2014/main" id="{884F90F5-706E-4F00-B778-B39096801CE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84939" y="3944222"/>
            <a:ext cx="914400" cy="914400"/>
          </a:xfrm>
          <a:prstGeom prst="rect">
            <a:avLst/>
          </a:prstGeom>
        </p:spPr>
      </p:pic>
    </p:spTree>
    <p:extLst>
      <p:ext uri="{BB962C8B-B14F-4D97-AF65-F5344CB8AC3E}">
        <p14:creationId xmlns:p14="http://schemas.microsoft.com/office/powerpoint/2010/main" val="4897829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DC133B-94AC-4EB3-91B4-026C499EEDD3}"/>
              </a:ext>
            </a:extLst>
          </p:cNvPr>
          <p:cNvSpPr/>
          <p:nvPr/>
        </p:nvSpPr>
        <p:spPr>
          <a:xfrm>
            <a:off x="2080470" y="2418126"/>
            <a:ext cx="5201174" cy="20217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THE MEASUREMENT PROCESS</a:t>
            </a:r>
            <a:endParaRPr lang="en-US" altLang="en-US" sz="2800" b="1" dirty="0"/>
          </a:p>
        </p:txBody>
      </p:sp>
    </p:spTree>
    <p:extLst>
      <p:ext uri="{BB962C8B-B14F-4D97-AF65-F5344CB8AC3E}">
        <p14:creationId xmlns:p14="http://schemas.microsoft.com/office/powerpoint/2010/main" val="9986458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20E509-299F-49AB-A896-E3CF7540E69A}"/>
              </a:ext>
            </a:extLst>
          </p:cNvPr>
          <p:cNvSpPr/>
          <p:nvPr/>
        </p:nvSpPr>
        <p:spPr>
          <a:xfrm>
            <a:off x="0" y="549829"/>
            <a:ext cx="5041783" cy="5491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The measurement process</a:t>
            </a:r>
            <a:endParaRPr lang="en-GB" sz="2600" dirty="0"/>
          </a:p>
        </p:txBody>
      </p:sp>
      <p:sp>
        <p:nvSpPr>
          <p:cNvPr id="3" name="Speech Bubble: Rectangle 2">
            <a:extLst>
              <a:ext uri="{FF2B5EF4-FFF2-40B4-BE49-F238E27FC236}">
                <a16:creationId xmlns:a16="http://schemas.microsoft.com/office/drawing/2014/main" id="{FF10CCD6-A70A-43F1-A335-DFC5BE022DA9}"/>
              </a:ext>
            </a:extLst>
          </p:cNvPr>
          <p:cNvSpPr/>
          <p:nvPr/>
        </p:nvSpPr>
        <p:spPr>
          <a:xfrm>
            <a:off x="2313259" y="1473229"/>
            <a:ext cx="3812795" cy="1451296"/>
          </a:xfrm>
          <a:prstGeom prst="wedgeRectCallou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This should cover:</a:t>
            </a:r>
            <a:endParaRPr lang="en-GB" sz="2400" dirty="0"/>
          </a:p>
        </p:txBody>
      </p:sp>
      <p:sp>
        <p:nvSpPr>
          <p:cNvPr id="4" name="Rectangle 3">
            <a:extLst>
              <a:ext uri="{FF2B5EF4-FFF2-40B4-BE49-F238E27FC236}">
                <a16:creationId xmlns:a16="http://schemas.microsoft.com/office/drawing/2014/main" id="{BE34664E-E376-4532-A096-27FA42D85AE2}"/>
              </a:ext>
            </a:extLst>
          </p:cNvPr>
          <p:cNvSpPr/>
          <p:nvPr/>
        </p:nvSpPr>
        <p:spPr>
          <a:xfrm>
            <a:off x="1786851" y="3298795"/>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The reference direction</a:t>
            </a:r>
            <a:endParaRPr lang="en-GB" dirty="0"/>
          </a:p>
        </p:txBody>
      </p:sp>
      <p:sp>
        <p:nvSpPr>
          <p:cNvPr id="5" name="Rectangle 4">
            <a:extLst>
              <a:ext uri="{FF2B5EF4-FFF2-40B4-BE49-F238E27FC236}">
                <a16:creationId xmlns:a16="http://schemas.microsoft.com/office/drawing/2014/main" id="{5ACEB9E8-A53D-4A3B-B58C-916F09854A3F}"/>
              </a:ext>
            </a:extLst>
          </p:cNvPr>
          <p:cNvSpPr/>
          <p:nvPr/>
        </p:nvSpPr>
        <p:spPr>
          <a:xfrm>
            <a:off x="1786850" y="4058697"/>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How to check battery and select range</a:t>
            </a:r>
            <a:endParaRPr lang="en-GB" dirty="0"/>
          </a:p>
        </p:txBody>
      </p:sp>
      <p:sp>
        <p:nvSpPr>
          <p:cNvPr id="6" name="Rectangle 5">
            <a:extLst>
              <a:ext uri="{FF2B5EF4-FFF2-40B4-BE49-F238E27FC236}">
                <a16:creationId xmlns:a16="http://schemas.microsoft.com/office/drawing/2014/main" id="{1F5E620D-68E3-4C45-8E2F-DFF853B0C8E9}"/>
              </a:ext>
            </a:extLst>
          </p:cNvPr>
          <p:cNvSpPr/>
          <p:nvPr/>
        </p:nvSpPr>
        <p:spPr>
          <a:xfrm>
            <a:off x="1786850" y="4818599"/>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Use of any audio output (clicker or alarm)</a:t>
            </a:r>
            <a:endParaRPr lang="en-GB" dirty="0"/>
          </a:p>
        </p:txBody>
      </p:sp>
      <p:sp>
        <p:nvSpPr>
          <p:cNvPr id="7" name="Rectangle 6">
            <a:extLst>
              <a:ext uri="{FF2B5EF4-FFF2-40B4-BE49-F238E27FC236}">
                <a16:creationId xmlns:a16="http://schemas.microsoft.com/office/drawing/2014/main" id="{8B58E1A8-300D-43DD-B818-9168A33D8248}"/>
              </a:ext>
            </a:extLst>
          </p:cNvPr>
          <p:cNvSpPr/>
          <p:nvPr/>
        </p:nvSpPr>
        <p:spPr>
          <a:xfrm>
            <a:off x="1786850" y="5578501"/>
            <a:ext cx="4865615" cy="8927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For contamination monitoring, the correct distance between probe and surface and how to maintain it safely</a:t>
            </a:r>
            <a:endParaRPr lang="en-GB" dirty="0"/>
          </a:p>
        </p:txBody>
      </p:sp>
    </p:spTree>
    <p:extLst>
      <p:ext uri="{BB962C8B-B14F-4D97-AF65-F5344CB8AC3E}">
        <p14:creationId xmlns:p14="http://schemas.microsoft.com/office/powerpoint/2010/main" val="25533662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D39CB8-B4F8-43B0-BAE4-31C5EEF04E1C}"/>
              </a:ext>
            </a:extLst>
          </p:cNvPr>
          <p:cNvSpPr/>
          <p:nvPr/>
        </p:nvSpPr>
        <p:spPr>
          <a:xfrm>
            <a:off x="0" y="549829"/>
            <a:ext cx="5041783" cy="5491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The measurement process</a:t>
            </a:r>
            <a:endParaRPr lang="en-GB" sz="2600" dirty="0"/>
          </a:p>
        </p:txBody>
      </p:sp>
      <p:sp>
        <p:nvSpPr>
          <p:cNvPr id="8" name="Rectangle 7">
            <a:extLst>
              <a:ext uri="{FF2B5EF4-FFF2-40B4-BE49-F238E27FC236}">
                <a16:creationId xmlns:a16="http://schemas.microsoft.com/office/drawing/2014/main" id="{B385A9D5-E830-43AF-BC73-BE94CD3A7F29}"/>
              </a:ext>
            </a:extLst>
          </p:cNvPr>
          <p:cNvSpPr/>
          <p:nvPr/>
        </p:nvSpPr>
        <p:spPr>
          <a:xfrm>
            <a:off x="1996574" y="1999025"/>
            <a:ext cx="4865615" cy="8927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t>How to take the measurement, considering the time constant of the instrument and how long to average the indication for</a:t>
            </a:r>
            <a:endParaRPr lang="en-GB" dirty="0"/>
          </a:p>
        </p:txBody>
      </p:sp>
      <p:sp>
        <p:nvSpPr>
          <p:cNvPr id="9" name="Rectangle 8">
            <a:extLst>
              <a:ext uri="{FF2B5EF4-FFF2-40B4-BE49-F238E27FC236}">
                <a16:creationId xmlns:a16="http://schemas.microsoft.com/office/drawing/2014/main" id="{49A5040A-2875-45D7-9424-6B970A4488E1}"/>
              </a:ext>
            </a:extLst>
          </p:cNvPr>
          <p:cNvSpPr/>
          <p:nvPr/>
        </p:nvSpPr>
        <p:spPr>
          <a:xfrm>
            <a:off x="3498204" y="2988403"/>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lnSpc>
                <a:spcPct val="90000"/>
              </a:lnSpc>
              <a:buSzTx/>
              <a:buFont typeface="Wingdings" panose="05000000000000000000" pitchFamily="2" charset="2"/>
              <a:buChar char="§"/>
            </a:pPr>
            <a:r>
              <a:rPr lang="en-GB" altLang="en-US" sz="1600" dirty="0"/>
              <a:t>This should also cover the interpretation of logarithmic scales.</a:t>
            </a:r>
          </a:p>
        </p:txBody>
      </p:sp>
      <p:sp>
        <p:nvSpPr>
          <p:cNvPr id="10" name="Rectangle 9">
            <a:extLst>
              <a:ext uri="{FF2B5EF4-FFF2-40B4-BE49-F238E27FC236}">
                <a16:creationId xmlns:a16="http://schemas.microsoft.com/office/drawing/2014/main" id="{F510B6A7-4D9A-4093-A067-9C3AFA8981AA}"/>
              </a:ext>
            </a:extLst>
          </p:cNvPr>
          <p:cNvSpPr/>
          <p:nvPr/>
        </p:nvSpPr>
        <p:spPr>
          <a:xfrm>
            <a:off x="3498204" y="3794097"/>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lnSpc>
                <a:spcPct val="90000"/>
              </a:lnSpc>
              <a:buSzTx/>
              <a:buFont typeface="Wingdings" panose="05000000000000000000" pitchFamily="2" charset="2"/>
              <a:buChar char="§"/>
            </a:pPr>
            <a:r>
              <a:rPr lang="en-GB" altLang="en-US" sz="1600" dirty="0">
                <a:sym typeface="Symbol" pitchFamily="18" charset="2"/>
              </a:rPr>
              <a:t>How to use collection media and preserve it.</a:t>
            </a:r>
            <a:endParaRPr lang="en-US" altLang="en-US" sz="1600" dirty="0">
              <a:sym typeface="Symbol" pitchFamily="18" charset="2"/>
            </a:endParaRPr>
          </a:p>
        </p:txBody>
      </p:sp>
      <p:sp>
        <p:nvSpPr>
          <p:cNvPr id="11" name="Rectangle 10">
            <a:extLst>
              <a:ext uri="{FF2B5EF4-FFF2-40B4-BE49-F238E27FC236}">
                <a16:creationId xmlns:a16="http://schemas.microsoft.com/office/drawing/2014/main" id="{D4439697-B832-493A-8154-9A7D3B7813A0}"/>
              </a:ext>
            </a:extLst>
          </p:cNvPr>
          <p:cNvSpPr/>
          <p:nvPr/>
        </p:nvSpPr>
        <p:spPr>
          <a:xfrm>
            <a:off x="1996575" y="4599791"/>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SzTx/>
            </a:pPr>
            <a:r>
              <a:rPr lang="en-GB" altLang="en-US" dirty="0"/>
              <a:t>Where and how to record the data.</a:t>
            </a:r>
          </a:p>
        </p:txBody>
      </p:sp>
      <p:sp>
        <p:nvSpPr>
          <p:cNvPr id="12" name="Rectangle 11">
            <a:extLst>
              <a:ext uri="{FF2B5EF4-FFF2-40B4-BE49-F238E27FC236}">
                <a16:creationId xmlns:a16="http://schemas.microsoft.com/office/drawing/2014/main" id="{D3B6C048-5B20-45FC-BA4E-AFAFAABF49CA}"/>
              </a:ext>
            </a:extLst>
          </p:cNvPr>
          <p:cNvSpPr/>
          <p:nvPr/>
        </p:nvSpPr>
        <p:spPr>
          <a:xfrm>
            <a:off x="1996575" y="5446728"/>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SzTx/>
            </a:pPr>
            <a:r>
              <a:rPr lang="en-GB" altLang="en-US" dirty="0"/>
              <a:t>How to respond to any unusual values.</a:t>
            </a:r>
            <a:endParaRPr lang="en-US" altLang="en-US" dirty="0"/>
          </a:p>
        </p:txBody>
      </p:sp>
      <p:sp>
        <p:nvSpPr>
          <p:cNvPr id="13" name="Rectangle 12">
            <a:extLst>
              <a:ext uri="{FF2B5EF4-FFF2-40B4-BE49-F238E27FC236}">
                <a16:creationId xmlns:a16="http://schemas.microsoft.com/office/drawing/2014/main" id="{999E9627-D0F4-4FDB-8557-E2D02A79EC4A}"/>
              </a:ext>
            </a:extLst>
          </p:cNvPr>
          <p:cNvSpPr/>
          <p:nvPr/>
        </p:nvSpPr>
        <p:spPr>
          <a:xfrm>
            <a:off x="1803633" y="1862356"/>
            <a:ext cx="385894" cy="3958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bg1"/>
              </a:solidFill>
            </a:endParaRPr>
          </a:p>
        </p:txBody>
      </p:sp>
      <p:sp>
        <p:nvSpPr>
          <p:cNvPr id="14" name="Rectangle 13">
            <a:extLst>
              <a:ext uri="{FF2B5EF4-FFF2-40B4-BE49-F238E27FC236}">
                <a16:creationId xmlns:a16="http://schemas.microsoft.com/office/drawing/2014/main" id="{908AF23A-467F-43FE-9E6A-A20B7C459BF2}"/>
              </a:ext>
            </a:extLst>
          </p:cNvPr>
          <p:cNvSpPr/>
          <p:nvPr/>
        </p:nvSpPr>
        <p:spPr>
          <a:xfrm>
            <a:off x="1793840" y="4374336"/>
            <a:ext cx="385894" cy="3958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bg1"/>
              </a:solidFill>
            </a:endParaRPr>
          </a:p>
        </p:txBody>
      </p:sp>
      <p:sp>
        <p:nvSpPr>
          <p:cNvPr id="15" name="Rectangle 14">
            <a:extLst>
              <a:ext uri="{FF2B5EF4-FFF2-40B4-BE49-F238E27FC236}">
                <a16:creationId xmlns:a16="http://schemas.microsoft.com/office/drawing/2014/main" id="{DC8A4483-EFA5-4BFC-8C2F-2101CE4D7689}"/>
              </a:ext>
            </a:extLst>
          </p:cNvPr>
          <p:cNvSpPr/>
          <p:nvPr/>
        </p:nvSpPr>
        <p:spPr>
          <a:xfrm>
            <a:off x="1793840" y="5247314"/>
            <a:ext cx="385894" cy="3958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bg1"/>
              </a:solidFill>
            </a:endParaRPr>
          </a:p>
        </p:txBody>
      </p:sp>
    </p:spTree>
    <p:extLst>
      <p:ext uri="{BB962C8B-B14F-4D97-AF65-F5344CB8AC3E}">
        <p14:creationId xmlns:p14="http://schemas.microsoft.com/office/powerpoint/2010/main" val="3016575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1A68D6F-246B-4012-9DC3-2D228F3BB1F4}"/>
              </a:ext>
            </a:extLst>
          </p:cNvPr>
          <p:cNvSpPr/>
          <p:nvPr/>
        </p:nvSpPr>
        <p:spPr>
          <a:xfrm>
            <a:off x="0" y="574646"/>
            <a:ext cx="4345497"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Selection of Instruments</a:t>
            </a:r>
            <a:endParaRPr lang="en-GB" sz="2600" dirty="0"/>
          </a:p>
        </p:txBody>
      </p:sp>
      <p:sp>
        <p:nvSpPr>
          <p:cNvPr id="4" name="Rectangle: Rounded Corners 3">
            <a:extLst>
              <a:ext uri="{FF2B5EF4-FFF2-40B4-BE49-F238E27FC236}">
                <a16:creationId xmlns:a16="http://schemas.microsoft.com/office/drawing/2014/main" id="{5B1E3458-56EF-480A-8E06-448F677490FD}"/>
              </a:ext>
            </a:extLst>
          </p:cNvPr>
          <p:cNvSpPr/>
          <p:nvPr/>
        </p:nvSpPr>
        <p:spPr>
          <a:xfrm>
            <a:off x="109056"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The qualified expert. </a:t>
            </a:r>
          </a:p>
          <a:p>
            <a:pPr algn="ctr"/>
            <a:endParaRPr lang="en-GB" dirty="0"/>
          </a:p>
        </p:txBody>
      </p:sp>
      <p:sp>
        <p:nvSpPr>
          <p:cNvPr id="5" name="Rectangle: Rounded Corners 4">
            <a:extLst>
              <a:ext uri="{FF2B5EF4-FFF2-40B4-BE49-F238E27FC236}">
                <a16:creationId xmlns:a16="http://schemas.microsoft.com/office/drawing/2014/main" id="{D77FB897-A6CB-47E8-9C74-FDBA8CC076AB}"/>
              </a:ext>
            </a:extLst>
          </p:cNvPr>
          <p:cNvSpPr/>
          <p:nvPr/>
        </p:nvSpPr>
        <p:spPr>
          <a:xfrm>
            <a:off x="2340528"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The person who is responsible for maintenance, repair and testing of the equipment.</a:t>
            </a:r>
          </a:p>
          <a:p>
            <a:pPr algn="ctr"/>
            <a:endParaRPr lang="en-GB" dirty="0"/>
          </a:p>
        </p:txBody>
      </p:sp>
      <p:sp>
        <p:nvSpPr>
          <p:cNvPr id="6" name="Rectangle: Rounded Corners 5">
            <a:extLst>
              <a:ext uri="{FF2B5EF4-FFF2-40B4-BE49-F238E27FC236}">
                <a16:creationId xmlns:a16="http://schemas.microsoft.com/office/drawing/2014/main" id="{B0F046DF-183B-4387-919F-59ACCA0AE79C}"/>
              </a:ext>
            </a:extLst>
          </p:cNvPr>
          <p:cNvSpPr/>
          <p:nvPr/>
        </p:nvSpPr>
        <p:spPr>
          <a:xfrm>
            <a:off x="4572000"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An administrator, to ensure that an appropriate contract is put in place with the supplier.</a:t>
            </a:r>
          </a:p>
          <a:p>
            <a:pPr algn="ctr"/>
            <a:endParaRPr lang="en-GB" dirty="0"/>
          </a:p>
        </p:txBody>
      </p:sp>
      <p:sp>
        <p:nvSpPr>
          <p:cNvPr id="7" name="Rectangle: Rounded Corners 6">
            <a:extLst>
              <a:ext uri="{FF2B5EF4-FFF2-40B4-BE49-F238E27FC236}">
                <a16:creationId xmlns:a16="http://schemas.microsoft.com/office/drawing/2014/main" id="{99149DAD-8A10-4269-9AA0-63FB6A45FDD0}"/>
              </a:ext>
            </a:extLst>
          </p:cNvPr>
          <p:cNvSpPr/>
          <p:nvPr/>
        </p:nvSpPr>
        <p:spPr>
          <a:xfrm>
            <a:off x="6803472" y="2869034"/>
            <a:ext cx="2231472" cy="341431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A representative from the monitoring staff, with a wide practical experience of radiation protection measurements.</a:t>
            </a:r>
          </a:p>
          <a:p>
            <a:pPr algn="ctr"/>
            <a:endParaRPr lang="en-GB" dirty="0"/>
          </a:p>
        </p:txBody>
      </p:sp>
      <p:sp>
        <p:nvSpPr>
          <p:cNvPr id="8" name="Rectangle: Rounded Corners 7">
            <a:extLst>
              <a:ext uri="{FF2B5EF4-FFF2-40B4-BE49-F238E27FC236}">
                <a16:creationId xmlns:a16="http://schemas.microsoft.com/office/drawing/2014/main" id="{1041E65A-39BE-4740-AEF0-615D7C51A89E}"/>
              </a:ext>
            </a:extLst>
          </p:cNvPr>
          <p:cNvSpPr/>
          <p:nvPr/>
        </p:nvSpPr>
        <p:spPr>
          <a:xfrm>
            <a:off x="1602297" y="1648435"/>
            <a:ext cx="5679347" cy="813732"/>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200000"/>
              </a:lnSpc>
              <a:buSzTx/>
              <a:buFontTx/>
              <a:buNone/>
            </a:pPr>
            <a:r>
              <a:rPr lang="en-US" altLang="en-US" dirty="0"/>
              <a:t>There are 4 specialists who should be involved in</a:t>
            </a:r>
          </a:p>
          <a:p>
            <a:pPr algn="just">
              <a:lnSpc>
                <a:spcPct val="90000"/>
              </a:lnSpc>
              <a:buSzTx/>
              <a:buFontTx/>
              <a:buNone/>
            </a:pPr>
            <a:r>
              <a:rPr lang="en-US" altLang="en-US" dirty="0"/>
              <a:t>instrument selection:</a:t>
            </a:r>
          </a:p>
          <a:p>
            <a:pPr algn="ctr"/>
            <a:endParaRPr lang="en-GB" dirty="0"/>
          </a:p>
        </p:txBody>
      </p:sp>
      <p:pic>
        <p:nvPicPr>
          <p:cNvPr id="11" name="Graphic 10" descr="Arrow: Rotate left">
            <a:extLst>
              <a:ext uri="{FF2B5EF4-FFF2-40B4-BE49-F238E27FC236}">
                <a16:creationId xmlns:a16="http://schemas.microsoft.com/office/drawing/2014/main" id="{0E13EB26-9354-4A91-AB8B-B82E2FFD3A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520799">
            <a:off x="1172797" y="2236099"/>
            <a:ext cx="859001" cy="859001"/>
          </a:xfrm>
          <a:prstGeom prst="rect">
            <a:avLst/>
          </a:prstGeom>
        </p:spPr>
      </p:pic>
      <p:pic>
        <p:nvPicPr>
          <p:cNvPr id="12" name="Graphic 11" descr="Arrow: Rotate left">
            <a:extLst>
              <a:ext uri="{FF2B5EF4-FFF2-40B4-BE49-F238E27FC236}">
                <a16:creationId xmlns:a16="http://schemas.microsoft.com/office/drawing/2014/main" id="{C45EDD98-FE43-407B-9774-42F245CE9FF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520799">
            <a:off x="3189717" y="2236099"/>
            <a:ext cx="859001" cy="859001"/>
          </a:xfrm>
          <a:prstGeom prst="rect">
            <a:avLst/>
          </a:prstGeom>
        </p:spPr>
      </p:pic>
      <p:pic>
        <p:nvPicPr>
          <p:cNvPr id="14" name="Graphic 13" descr="Arrow: Rotate right">
            <a:extLst>
              <a:ext uri="{FF2B5EF4-FFF2-40B4-BE49-F238E27FC236}">
                <a16:creationId xmlns:a16="http://schemas.microsoft.com/office/drawing/2014/main" id="{E36C92F7-1C3C-4AE5-9419-4A4A29E164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13138" y="2227274"/>
            <a:ext cx="813732" cy="813732"/>
          </a:xfrm>
          <a:prstGeom prst="rect">
            <a:avLst/>
          </a:prstGeom>
        </p:spPr>
      </p:pic>
      <p:pic>
        <p:nvPicPr>
          <p:cNvPr id="15" name="Graphic 14" descr="Arrow: Rotate right">
            <a:extLst>
              <a:ext uri="{FF2B5EF4-FFF2-40B4-BE49-F238E27FC236}">
                <a16:creationId xmlns:a16="http://schemas.microsoft.com/office/drawing/2014/main" id="{620533C9-31B5-445D-8B5B-8596E8D691B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36511">
            <a:off x="6821260" y="2258734"/>
            <a:ext cx="813732" cy="813732"/>
          </a:xfrm>
          <a:prstGeom prst="rect">
            <a:avLst/>
          </a:prstGeom>
        </p:spPr>
      </p:pic>
    </p:spTree>
    <p:extLst>
      <p:ext uri="{BB962C8B-B14F-4D97-AF65-F5344CB8AC3E}">
        <p14:creationId xmlns:p14="http://schemas.microsoft.com/office/powerpoint/2010/main" val="1139528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600ACA-7251-4636-BB4D-E99FD712993D}"/>
              </a:ext>
            </a:extLst>
          </p:cNvPr>
          <p:cNvSpPr/>
          <p:nvPr/>
        </p:nvSpPr>
        <p:spPr>
          <a:xfrm>
            <a:off x="0" y="549829"/>
            <a:ext cx="5041783" cy="5491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The measurement process</a:t>
            </a:r>
            <a:endParaRPr lang="en-GB" sz="2600" dirty="0"/>
          </a:p>
        </p:txBody>
      </p:sp>
      <p:sp>
        <p:nvSpPr>
          <p:cNvPr id="3" name="Rectangle 2">
            <a:extLst>
              <a:ext uri="{FF2B5EF4-FFF2-40B4-BE49-F238E27FC236}">
                <a16:creationId xmlns:a16="http://schemas.microsoft.com/office/drawing/2014/main" id="{C84375E2-94C0-4EF2-9A7C-BEE4368D4B2D}"/>
              </a:ext>
            </a:extLst>
          </p:cNvPr>
          <p:cNvSpPr/>
          <p:nvPr/>
        </p:nvSpPr>
        <p:spPr>
          <a:xfrm>
            <a:off x="335555" y="2504990"/>
            <a:ext cx="3615660" cy="261780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dirty="0">
                <a:sym typeface="Symbol" pitchFamily="18" charset="2"/>
              </a:rPr>
              <a:t>How to identify </a:t>
            </a:r>
            <a:r>
              <a:rPr lang="en-GB" altLang="en-US" dirty="0"/>
              <a:t>environmental conditions which might cause instrument problems ?</a:t>
            </a:r>
          </a:p>
        </p:txBody>
      </p:sp>
      <p:sp>
        <p:nvSpPr>
          <p:cNvPr id="4" name="Rectangle 3">
            <a:extLst>
              <a:ext uri="{FF2B5EF4-FFF2-40B4-BE49-F238E27FC236}">
                <a16:creationId xmlns:a16="http://schemas.microsoft.com/office/drawing/2014/main" id="{BC203B00-772B-40E8-AB8C-5E00CF18C05B}"/>
              </a:ext>
            </a:extLst>
          </p:cNvPr>
          <p:cNvSpPr/>
          <p:nvPr/>
        </p:nvSpPr>
        <p:spPr>
          <a:xfrm>
            <a:off x="3942830" y="2101882"/>
            <a:ext cx="4865615" cy="8350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High electromagnetic, electrostatic and magnetic fields can cause high count rates or the instrument may fail.</a:t>
            </a:r>
          </a:p>
        </p:txBody>
      </p:sp>
      <p:sp>
        <p:nvSpPr>
          <p:cNvPr id="5" name="Rectangle 4">
            <a:extLst>
              <a:ext uri="{FF2B5EF4-FFF2-40B4-BE49-F238E27FC236}">
                <a16:creationId xmlns:a16="http://schemas.microsoft.com/office/drawing/2014/main" id="{3B943E58-D9BC-4590-B1C1-10714A6EB5CE}"/>
              </a:ext>
            </a:extLst>
          </p:cNvPr>
          <p:cNvSpPr/>
          <p:nvPr/>
        </p:nvSpPr>
        <p:spPr>
          <a:xfrm>
            <a:off x="3942829" y="3299410"/>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lnSpc>
                <a:spcPct val="90000"/>
              </a:lnSpc>
              <a:buSzTx/>
              <a:buFont typeface="Wingdings" panose="05000000000000000000" pitchFamily="2" charset="2"/>
              <a:buChar char="§"/>
            </a:pPr>
            <a:r>
              <a:rPr lang="en-GB" altLang="en-US" sz="1600" dirty="0"/>
              <a:t>Very bright lights can cause spurious count rates.</a:t>
            </a:r>
            <a:endParaRPr lang="en-US" altLang="en-US" sz="1600" dirty="0">
              <a:sym typeface="Symbol" pitchFamily="18" charset="2"/>
            </a:endParaRPr>
          </a:p>
        </p:txBody>
      </p:sp>
      <p:sp>
        <p:nvSpPr>
          <p:cNvPr id="6" name="Rectangle 5">
            <a:extLst>
              <a:ext uri="{FF2B5EF4-FFF2-40B4-BE49-F238E27FC236}">
                <a16:creationId xmlns:a16="http://schemas.microsoft.com/office/drawing/2014/main" id="{BEF9015D-1BCF-4509-BA28-8CCEFB8FDA21}"/>
              </a:ext>
            </a:extLst>
          </p:cNvPr>
          <p:cNvSpPr/>
          <p:nvPr/>
        </p:nvSpPr>
        <p:spPr>
          <a:xfrm>
            <a:off x="3951215" y="4278137"/>
            <a:ext cx="4865615" cy="114115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buFont typeface="Wingdings" panose="05000000000000000000" pitchFamily="2" charset="2"/>
              <a:buChar char="§"/>
            </a:pPr>
            <a:r>
              <a:rPr lang="en-GB" altLang="en-US" sz="1600" dirty="0"/>
              <a:t>Cold instruments into warm, damp environments can cause condensation, giving spurious high dose rates with ionisation chamber instruments.</a:t>
            </a:r>
          </a:p>
        </p:txBody>
      </p:sp>
    </p:spTree>
    <p:extLst>
      <p:ext uri="{BB962C8B-B14F-4D97-AF65-F5344CB8AC3E}">
        <p14:creationId xmlns:p14="http://schemas.microsoft.com/office/powerpoint/2010/main" val="36328939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F535C9-C4F9-4D78-A3D4-CCDE3A461B8F}"/>
              </a:ext>
            </a:extLst>
          </p:cNvPr>
          <p:cNvSpPr/>
          <p:nvPr/>
        </p:nvSpPr>
        <p:spPr>
          <a:xfrm>
            <a:off x="0" y="549829"/>
            <a:ext cx="5041783" cy="5491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The measurement process</a:t>
            </a:r>
            <a:endParaRPr lang="en-GB" sz="2600" dirty="0"/>
          </a:p>
        </p:txBody>
      </p:sp>
      <p:sp>
        <p:nvSpPr>
          <p:cNvPr id="3" name="Rectangle 2">
            <a:extLst>
              <a:ext uri="{FF2B5EF4-FFF2-40B4-BE49-F238E27FC236}">
                <a16:creationId xmlns:a16="http://schemas.microsoft.com/office/drawing/2014/main" id="{124E886F-1FC5-4D67-AE54-4136914E81F3}"/>
              </a:ext>
            </a:extLst>
          </p:cNvPr>
          <p:cNvSpPr/>
          <p:nvPr/>
        </p:nvSpPr>
        <p:spPr>
          <a:xfrm>
            <a:off x="1526791" y="1827225"/>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400" dirty="0"/>
              <a:t>Maintenance by the User</a:t>
            </a:r>
          </a:p>
        </p:txBody>
      </p:sp>
      <p:sp>
        <p:nvSpPr>
          <p:cNvPr id="4" name="Rectangle 3">
            <a:extLst>
              <a:ext uri="{FF2B5EF4-FFF2-40B4-BE49-F238E27FC236}">
                <a16:creationId xmlns:a16="http://schemas.microsoft.com/office/drawing/2014/main" id="{E3EF9F68-3637-4D76-81A4-50CC99746CEE}"/>
              </a:ext>
            </a:extLst>
          </p:cNvPr>
          <p:cNvSpPr/>
          <p:nvPr/>
        </p:nvSpPr>
        <p:spPr>
          <a:xfrm>
            <a:off x="3028421" y="2623656"/>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This could include zero setting, battery changing, cleaning and checking.</a:t>
            </a:r>
          </a:p>
        </p:txBody>
      </p:sp>
      <p:sp>
        <p:nvSpPr>
          <p:cNvPr id="5" name="Rectangle 4">
            <a:extLst>
              <a:ext uri="{FF2B5EF4-FFF2-40B4-BE49-F238E27FC236}">
                <a16:creationId xmlns:a16="http://schemas.microsoft.com/office/drawing/2014/main" id="{B8A08037-B16F-4208-AC21-CAE642136F23}"/>
              </a:ext>
            </a:extLst>
          </p:cNvPr>
          <p:cNvSpPr/>
          <p:nvPr/>
        </p:nvSpPr>
        <p:spPr>
          <a:xfrm>
            <a:off x="1526790" y="3548366"/>
            <a:ext cx="4865615" cy="6123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400" dirty="0"/>
              <a:t>Modifications</a:t>
            </a:r>
          </a:p>
        </p:txBody>
      </p:sp>
      <p:sp>
        <p:nvSpPr>
          <p:cNvPr id="6" name="Rectangle 5">
            <a:extLst>
              <a:ext uri="{FF2B5EF4-FFF2-40B4-BE49-F238E27FC236}">
                <a16:creationId xmlns:a16="http://schemas.microsoft.com/office/drawing/2014/main" id="{C5F5BADF-9D89-4446-86EF-FE2244CF6271}"/>
              </a:ext>
            </a:extLst>
          </p:cNvPr>
          <p:cNvSpPr/>
          <p:nvPr/>
        </p:nvSpPr>
        <p:spPr>
          <a:xfrm>
            <a:off x="3028421" y="4344797"/>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Do not perform unauthorized modifications on instruments.</a:t>
            </a:r>
          </a:p>
        </p:txBody>
      </p:sp>
      <p:sp>
        <p:nvSpPr>
          <p:cNvPr id="7" name="Rectangle 6">
            <a:extLst>
              <a:ext uri="{FF2B5EF4-FFF2-40B4-BE49-F238E27FC236}">
                <a16:creationId xmlns:a16="http://schemas.microsoft.com/office/drawing/2014/main" id="{7BF2C415-02A1-438B-B6A4-431C0F65ECEC}"/>
              </a:ext>
            </a:extLst>
          </p:cNvPr>
          <p:cNvSpPr/>
          <p:nvPr/>
        </p:nvSpPr>
        <p:spPr>
          <a:xfrm>
            <a:off x="3028421" y="5108018"/>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If modifications are required, talk to the manufacturer.</a:t>
            </a:r>
          </a:p>
        </p:txBody>
      </p:sp>
      <p:sp>
        <p:nvSpPr>
          <p:cNvPr id="8" name="Rectangle 7">
            <a:extLst>
              <a:ext uri="{FF2B5EF4-FFF2-40B4-BE49-F238E27FC236}">
                <a16:creationId xmlns:a16="http://schemas.microsoft.com/office/drawing/2014/main" id="{B0892735-87E9-4429-8F38-7C0125F81326}"/>
              </a:ext>
            </a:extLst>
          </p:cNvPr>
          <p:cNvSpPr/>
          <p:nvPr/>
        </p:nvSpPr>
        <p:spPr>
          <a:xfrm>
            <a:off x="3028421" y="5871239"/>
            <a:ext cx="4865615" cy="6123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a:buFont typeface="Wingdings" panose="05000000000000000000" pitchFamily="2" charset="2"/>
              <a:buChar char="§"/>
            </a:pPr>
            <a:r>
              <a:rPr lang="en-GB" altLang="en-US" sz="1600" dirty="0"/>
              <a:t>Re-calibrate any instrument following modification.</a:t>
            </a:r>
          </a:p>
        </p:txBody>
      </p:sp>
      <p:sp>
        <p:nvSpPr>
          <p:cNvPr id="33" name="Arrow: Right 32">
            <a:extLst>
              <a:ext uri="{FF2B5EF4-FFF2-40B4-BE49-F238E27FC236}">
                <a16:creationId xmlns:a16="http://schemas.microsoft.com/office/drawing/2014/main" id="{7F660087-3D5B-47CC-8617-A520FE26410F}"/>
              </a:ext>
            </a:extLst>
          </p:cNvPr>
          <p:cNvSpPr/>
          <p:nvPr/>
        </p:nvSpPr>
        <p:spPr>
          <a:xfrm>
            <a:off x="2751589" y="2762518"/>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Right 33">
            <a:extLst>
              <a:ext uri="{FF2B5EF4-FFF2-40B4-BE49-F238E27FC236}">
                <a16:creationId xmlns:a16="http://schemas.microsoft.com/office/drawing/2014/main" id="{1134FA00-2AD0-4C4A-B235-DF2ABD49EF43}"/>
              </a:ext>
            </a:extLst>
          </p:cNvPr>
          <p:cNvSpPr/>
          <p:nvPr/>
        </p:nvSpPr>
        <p:spPr>
          <a:xfrm>
            <a:off x="2751589" y="4490211"/>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24AF1AD9-9447-442B-B5F9-0661CE0A0F21}"/>
              </a:ext>
            </a:extLst>
          </p:cNvPr>
          <p:cNvSpPr/>
          <p:nvPr/>
        </p:nvSpPr>
        <p:spPr>
          <a:xfrm>
            <a:off x="2751589" y="5231233"/>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Right 35">
            <a:extLst>
              <a:ext uri="{FF2B5EF4-FFF2-40B4-BE49-F238E27FC236}">
                <a16:creationId xmlns:a16="http://schemas.microsoft.com/office/drawing/2014/main" id="{C9337ADA-3299-4C58-B77F-0A8D01481BE4}"/>
              </a:ext>
            </a:extLst>
          </p:cNvPr>
          <p:cNvSpPr/>
          <p:nvPr/>
        </p:nvSpPr>
        <p:spPr>
          <a:xfrm>
            <a:off x="2751589" y="5994454"/>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95881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EA3902-7622-43AD-BC20-9DC0C5664725}"/>
              </a:ext>
            </a:extLst>
          </p:cNvPr>
          <p:cNvSpPr/>
          <p:nvPr/>
        </p:nvSpPr>
        <p:spPr>
          <a:xfrm>
            <a:off x="0" y="549829"/>
            <a:ext cx="5041783" cy="5491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The measurement process</a:t>
            </a:r>
            <a:endParaRPr lang="en-GB" sz="2600" dirty="0"/>
          </a:p>
        </p:txBody>
      </p:sp>
      <p:sp>
        <p:nvSpPr>
          <p:cNvPr id="3" name="Rectangle: Rounded Corners 2">
            <a:extLst>
              <a:ext uri="{FF2B5EF4-FFF2-40B4-BE49-F238E27FC236}">
                <a16:creationId xmlns:a16="http://schemas.microsoft.com/office/drawing/2014/main" id="{A8F424A4-2031-48B7-9113-F8BD08F11B3D}"/>
              </a:ext>
            </a:extLst>
          </p:cNvPr>
          <p:cNvSpPr/>
          <p:nvPr/>
        </p:nvSpPr>
        <p:spPr>
          <a:xfrm>
            <a:off x="2407636" y="1602173"/>
            <a:ext cx="3531770" cy="141354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sz="2800" dirty="0">
                <a:sym typeface="Symbol" pitchFamily="18" charset="2"/>
              </a:rPr>
              <a:t>      Precautions</a:t>
            </a:r>
            <a:endParaRPr lang="en-GB" altLang="en-US" sz="2800" dirty="0"/>
          </a:p>
        </p:txBody>
      </p:sp>
      <p:sp>
        <p:nvSpPr>
          <p:cNvPr id="5" name="Rectangle: Rounded Corners 4">
            <a:extLst>
              <a:ext uri="{FF2B5EF4-FFF2-40B4-BE49-F238E27FC236}">
                <a16:creationId xmlns:a16="http://schemas.microsoft.com/office/drawing/2014/main" id="{6988E37F-0FD2-4E59-9AFE-F414BB5BFAC8}"/>
              </a:ext>
            </a:extLst>
          </p:cNvPr>
          <p:cNvSpPr/>
          <p:nvPr/>
        </p:nvSpPr>
        <p:spPr>
          <a:xfrm>
            <a:off x="339753" y="3367931"/>
            <a:ext cx="4865615" cy="612397"/>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600" dirty="0"/>
              <a:t>Do not swing probes by the cable.</a:t>
            </a:r>
          </a:p>
        </p:txBody>
      </p:sp>
      <p:sp>
        <p:nvSpPr>
          <p:cNvPr id="7" name="Rectangle: Rounded Corners 6">
            <a:extLst>
              <a:ext uri="{FF2B5EF4-FFF2-40B4-BE49-F238E27FC236}">
                <a16:creationId xmlns:a16="http://schemas.microsoft.com/office/drawing/2014/main" id="{5D239E20-D8FF-4A3F-BA61-08AA0DF2318A}"/>
              </a:ext>
            </a:extLst>
          </p:cNvPr>
          <p:cNvSpPr/>
          <p:nvPr/>
        </p:nvSpPr>
        <p:spPr>
          <a:xfrm>
            <a:off x="339752" y="4216617"/>
            <a:ext cx="4865615" cy="612397"/>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600" dirty="0"/>
              <a:t>Avoid getting instruments damp.</a:t>
            </a:r>
          </a:p>
        </p:txBody>
      </p:sp>
      <p:sp>
        <p:nvSpPr>
          <p:cNvPr id="8" name="Rectangle: Rounded Corners 7">
            <a:extLst>
              <a:ext uri="{FF2B5EF4-FFF2-40B4-BE49-F238E27FC236}">
                <a16:creationId xmlns:a16="http://schemas.microsoft.com/office/drawing/2014/main" id="{C4D62B7F-4D9E-4B32-9E73-7DA1598AD0AF}"/>
              </a:ext>
            </a:extLst>
          </p:cNvPr>
          <p:cNvSpPr/>
          <p:nvPr/>
        </p:nvSpPr>
        <p:spPr>
          <a:xfrm>
            <a:off x="339751" y="5103178"/>
            <a:ext cx="4865615" cy="612397"/>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600" dirty="0"/>
              <a:t>Take care of instruments.</a:t>
            </a:r>
          </a:p>
        </p:txBody>
      </p:sp>
      <p:sp>
        <p:nvSpPr>
          <p:cNvPr id="9" name="Rectangle: Rounded Corners 8">
            <a:extLst>
              <a:ext uri="{FF2B5EF4-FFF2-40B4-BE49-F238E27FC236}">
                <a16:creationId xmlns:a16="http://schemas.microsoft.com/office/drawing/2014/main" id="{B707641E-9D03-42CD-9C0A-551527FDEC70}"/>
              </a:ext>
            </a:extLst>
          </p:cNvPr>
          <p:cNvSpPr/>
          <p:nvPr/>
        </p:nvSpPr>
        <p:spPr>
          <a:xfrm>
            <a:off x="339751" y="5951864"/>
            <a:ext cx="4865615" cy="612397"/>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1600" dirty="0"/>
              <a:t>Do not inhibit or adjust alarms unless authorized.</a:t>
            </a:r>
          </a:p>
        </p:txBody>
      </p:sp>
      <p:sp>
        <p:nvSpPr>
          <p:cNvPr id="10" name="Rectangle: Rounded Corners 9">
            <a:extLst>
              <a:ext uri="{FF2B5EF4-FFF2-40B4-BE49-F238E27FC236}">
                <a16:creationId xmlns:a16="http://schemas.microsoft.com/office/drawing/2014/main" id="{50D1D144-B4B6-4D12-A68D-E2C210D871F4}"/>
              </a:ext>
            </a:extLst>
          </p:cNvPr>
          <p:cNvSpPr/>
          <p:nvPr/>
        </p:nvSpPr>
        <p:spPr>
          <a:xfrm>
            <a:off x="5457042" y="4890782"/>
            <a:ext cx="3347207" cy="44461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Transport to avoid damage.</a:t>
            </a:r>
          </a:p>
          <a:p>
            <a:pPr algn="ctr"/>
            <a:endParaRPr lang="en-GB" dirty="0"/>
          </a:p>
        </p:txBody>
      </p:sp>
      <p:sp>
        <p:nvSpPr>
          <p:cNvPr id="11" name="Rectangle: Rounded Corners 10">
            <a:extLst>
              <a:ext uri="{FF2B5EF4-FFF2-40B4-BE49-F238E27FC236}">
                <a16:creationId xmlns:a16="http://schemas.microsoft.com/office/drawing/2014/main" id="{C6C4D05A-DC7B-4E38-B112-B522C590A276}"/>
              </a:ext>
            </a:extLst>
          </p:cNvPr>
          <p:cNvSpPr/>
          <p:nvPr/>
        </p:nvSpPr>
        <p:spPr>
          <a:xfrm>
            <a:off x="5457042" y="5447251"/>
            <a:ext cx="3347207" cy="5046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Avoid damaging or contaminating.</a:t>
            </a:r>
          </a:p>
          <a:p>
            <a:pPr algn="ctr"/>
            <a:endParaRPr lang="en-GB" dirty="0"/>
          </a:p>
        </p:txBody>
      </p:sp>
      <p:sp>
        <p:nvSpPr>
          <p:cNvPr id="12" name="Arrow: Right 11">
            <a:extLst>
              <a:ext uri="{FF2B5EF4-FFF2-40B4-BE49-F238E27FC236}">
                <a16:creationId xmlns:a16="http://schemas.microsoft.com/office/drawing/2014/main" id="{6B5F127D-C5F0-4B00-A623-5BEC02AD8AE5}"/>
              </a:ext>
            </a:extLst>
          </p:cNvPr>
          <p:cNvSpPr/>
          <p:nvPr/>
        </p:nvSpPr>
        <p:spPr>
          <a:xfrm>
            <a:off x="5096313" y="4969434"/>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04E6F4CE-CCCF-45CA-884A-0AEFA58AAA21}"/>
              </a:ext>
            </a:extLst>
          </p:cNvPr>
          <p:cNvSpPr/>
          <p:nvPr/>
        </p:nvSpPr>
        <p:spPr>
          <a:xfrm>
            <a:off x="5150840" y="5461462"/>
            <a:ext cx="469783" cy="36596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Down 13">
            <a:extLst>
              <a:ext uri="{FF2B5EF4-FFF2-40B4-BE49-F238E27FC236}">
                <a16:creationId xmlns:a16="http://schemas.microsoft.com/office/drawing/2014/main" id="{EAF7FEAF-C40D-491A-8413-1B5B28690A51}"/>
              </a:ext>
            </a:extLst>
          </p:cNvPr>
          <p:cNvSpPr/>
          <p:nvPr/>
        </p:nvSpPr>
        <p:spPr>
          <a:xfrm>
            <a:off x="3649211" y="2835228"/>
            <a:ext cx="1098958" cy="408872"/>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FD3BBE60-AB90-4B9D-9023-F852A549BD87}"/>
              </a:ext>
            </a:extLst>
          </p:cNvPr>
          <p:cNvSpPr/>
          <p:nvPr/>
        </p:nvSpPr>
        <p:spPr>
          <a:xfrm>
            <a:off x="159391" y="3391125"/>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1</a:t>
            </a:r>
            <a:endParaRPr lang="en-GB" sz="2800" dirty="0">
              <a:solidFill>
                <a:schemeClr val="tx1"/>
              </a:solidFill>
            </a:endParaRPr>
          </a:p>
        </p:txBody>
      </p:sp>
      <p:sp>
        <p:nvSpPr>
          <p:cNvPr id="16" name="Oval 15">
            <a:extLst>
              <a:ext uri="{FF2B5EF4-FFF2-40B4-BE49-F238E27FC236}">
                <a16:creationId xmlns:a16="http://schemas.microsoft.com/office/drawing/2014/main" id="{8B01D21D-6631-479B-8ED5-328647DAD858}"/>
              </a:ext>
            </a:extLst>
          </p:cNvPr>
          <p:cNvSpPr/>
          <p:nvPr/>
        </p:nvSpPr>
        <p:spPr>
          <a:xfrm>
            <a:off x="104859" y="4254492"/>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2</a:t>
            </a:r>
            <a:endParaRPr lang="en-GB" sz="2800" dirty="0">
              <a:solidFill>
                <a:schemeClr val="tx1"/>
              </a:solidFill>
            </a:endParaRPr>
          </a:p>
        </p:txBody>
      </p:sp>
      <p:sp>
        <p:nvSpPr>
          <p:cNvPr id="17" name="Oval 16">
            <a:extLst>
              <a:ext uri="{FF2B5EF4-FFF2-40B4-BE49-F238E27FC236}">
                <a16:creationId xmlns:a16="http://schemas.microsoft.com/office/drawing/2014/main" id="{F91A3E1E-6CED-4458-B3C1-65ACC4847993}"/>
              </a:ext>
            </a:extLst>
          </p:cNvPr>
          <p:cNvSpPr/>
          <p:nvPr/>
        </p:nvSpPr>
        <p:spPr>
          <a:xfrm>
            <a:off x="83876" y="5154335"/>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3</a:t>
            </a:r>
            <a:endParaRPr lang="en-GB" sz="2800" dirty="0">
              <a:solidFill>
                <a:schemeClr val="tx1"/>
              </a:solidFill>
            </a:endParaRPr>
          </a:p>
        </p:txBody>
      </p:sp>
      <p:sp>
        <p:nvSpPr>
          <p:cNvPr id="18" name="Oval 17">
            <a:extLst>
              <a:ext uri="{FF2B5EF4-FFF2-40B4-BE49-F238E27FC236}">
                <a16:creationId xmlns:a16="http://schemas.microsoft.com/office/drawing/2014/main" id="{6EE3089A-9E0C-42D9-B9C7-0E7F39BBB424}"/>
              </a:ext>
            </a:extLst>
          </p:cNvPr>
          <p:cNvSpPr/>
          <p:nvPr/>
        </p:nvSpPr>
        <p:spPr>
          <a:xfrm>
            <a:off x="83876" y="5992573"/>
            <a:ext cx="469783" cy="5134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4</a:t>
            </a:r>
            <a:endParaRPr lang="en-GB" sz="2800" dirty="0">
              <a:solidFill>
                <a:schemeClr val="tx1"/>
              </a:solidFill>
            </a:endParaRPr>
          </a:p>
        </p:txBody>
      </p:sp>
    </p:spTree>
    <p:extLst>
      <p:ext uri="{BB962C8B-B14F-4D97-AF65-F5344CB8AC3E}">
        <p14:creationId xmlns:p14="http://schemas.microsoft.com/office/powerpoint/2010/main" val="35504830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6F7FD3-EFA4-4887-A1C7-401F9611F88C}"/>
              </a:ext>
            </a:extLst>
          </p:cNvPr>
          <p:cNvSpPr/>
          <p:nvPr/>
        </p:nvSpPr>
        <p:spPr>
          <a:xfrm>
            <a:off x="2038525" y="2351014"/>
            <a:ext cx="5201174" cy="202174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QUALITY ASSURANCE</a:t>
            </a:r>
            <a:endParaRPr lang="en-US" altLang="en-US" sz="2800" b="1" dirty="0"/>
          </a:p>
        </p:txBody>
      </p:sp>
    </p:spTree>
    <p:extLst>
      <p:ext uri="{BB962C8B-B14F-4D97-AF65-F5344CB8AC3E}">
        <p14:creationId xmlns:p14="http://schemas.microsoft.com/office/powerpoint/2010/main" val="3782453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94466E-90AC-4E54-81DB-980FE80EBE5C}"/>
              </a:ext>
            </a:extLst>
          </p:cNvPr>
          <p:cNvSpPr/>
          <p:nvPr/>
        </p:nvSpPr>
        <p:spPr>
          <a:xfrm>
            <a:off x="0" y="359154"/>
            <a:ext cx="5041783" cy="5491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t>Quality Assurance</a:t>
            </a:r>
            <a:endParaRPr lang="en-GB" sz="2600" dirty="0"/>
          </a:p>
        </p:txBody>
      </p:sp>
      <p:sp>
        <p:nvSpPr>
          <p:cNvPr id="3" name="Rectangle: Rounded Corners 2">
            <a:extLst>
              <a:ext uri="{FF2B5EF4-FFF2-40B4-BE49-F238E27FC236}">
                <a16:creationId xmlns:a16="http://schemas.microsoft.com/office/drawing/2014/main" id="{BA405415-67D6-432D-9485-FFCB7A10C13E}"/>
              </a:ext>
            </a:extLst>
          </p:cNvPr>
          <p:cNvSpPr/>
          <p:nvPr/>
        </p:nvSpPr>
        <p:spPr>
          <a:xfrm>
            <a:off x="436228" y="1266738"/>
            <a:ext cx="3598877" cy="166941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Quality assurance, QA, is a process designed to give confidence in the quality of measurements and to promote feedback leading to an increase in the quality in the widest sense.</a:t>
            </a:r>
          </a:p>
          <a:p>
            <a:pPr algn="ctr"/>
            <a:endParaRPr lang="en-GB" dirty="0"/>
          </a:p>
        </p:txBody>
      </p:sp>
      <p:sp>
        <p:nvSpPr>
          <p:cNvPr id="7" name="Rectangle: Rounded Corners 6">
            <a:extLst>
              <a:ext uri="{FF2B5EF4-FFF2-40B4-BE49-F238E27FC236}">
                <a16:creationId xmlns:a16="http://schemas.microsoft.com/office/drawing/2014/main" id="{0FDC7B06-146C-435E-B31D-57EDA9B0E9A3}"/>
              </a:ext>
            </a:extLst>
          </p:cNvPr>
          <p:cNvSpPr/>
          <p:nvPr/>
        </p:nvSpPr>
        <p:spPr>
          <a:xfrm>
            <a:off x="436228" y="3070369"/>
            <a:ext cx="3598877" cy="166941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The nature and extent of the QA programme should be consistent with the number of workers potentially exposed and the level of that exposure.</a:t>
            </a:r>
            <a:endParaRPr lang="en-US" altLang="en-US" sz="1600" dirty="0"/>
          </a:p>
          <a:p>
            <a:pPr algn="ctr"/>
            <a:endParaRPr lang="en-GB" dirty="0"/>
          </a:p>
        </p:txBody>
      </p:sp>
      <p:sp>
        <p:nvSpPr>
          <p:cNvPr id="8" name="Rectangle: Rounded Corners 7">
            <a:extLst>
              <a:ext uri="{FF2B5EF4-FFF2-40B4-BE49-F238E27FC236}">
                <a16:creationId xmlns:a16="http://schemas.microsoft.com/office/drawing/2014/main" id="{AA08F254-B8FD-43A6-8D29-034272E4C97F}"/>
              </a:ext>
            </a:extLst>
          </p:cNvPr>
          <p:cNvSpPr/>
          <p:nvPr/>
        </p:nvSpPr>
        <p:spPr>
          <a:xfrm>
            <a:off x="436228" y="4874000"/>
            <a:ext cx="3598877" cy="166941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All persons involved in the monitoring programme are responsible, to some degree, for implementing quality control (QC) procedures.  </a:t>
            </a:r>
          </a:p>
          <a:p>
            <a:pPr algn="ctr"/>
            <a:endParaRPr lang="en-GB" dirty="0"/>
          </a:p>
        </p:txBody>
      </p:sp>
      <p:sp>
        <p:nvSpPr>
          <p:cNvPr id="9" name="Rectangle: Rounded Corners 8">
            <a:extLst>
              <a:ext uri="{FF2B5EF4-FFF2-40B4-BE49-F238E27FC236}">
                <a16:creationId xmlns:a16="http://schemas.microsoft.com/office/drawing/2014/main" id="{8995F418-1958-4098-A784-4ACE56F9E72D}"/>
              </a:ext>
            </a:extLst>
          </p:cNvPr>
          <p:cNvSpPr/>
          <p:nvPr/>
        </p:nvSpPr>
        <p:spPr>
          <a:xfrm>
            <a:off x="4665677" y="1266738"/>
            <a:ext cx="3598877" cy="166941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altLang="en-US" sz="1600" dirty="0"/>
          </a:p>
          <a:p>
            <a:pPr algn="just"/>
            <a:r>
              <a:rPr lang="en-GB" altLang="en-US" sz="1600" dirty="0"/>
              <a:t>Overall responsibility should be given to an identified individual. </a:t>
            </a:r>
          </a:p>
          <a:p>
            <a:pPr algn="ctr"/>
            <a:endParaRPr lang="en-GB" dirty="0"/>
          </a:p>
        </p:txBody>
      </p:sp>
      <p:sp>
        <p:nvSpPr>
          <p:cNvPr id="10" name="Rectangle: Rounded Corners 9">
            <a:extLst>
              <a:ext uri="{FF2B5EF4-FFF2-40B4-BE49-F238E27FC236}">
                <a16:creationId xmlns:a16="http://schemas.microsoft.com/office/drawing/2014/main" id="{B5E0A5E1-E8A6-4FFA-B056-64A0882BFB53}"/>
              </a:ext>
            </a:extLst>
          </p:cNvPr>
          <p:cNvSpPr/>
          <p:nvPr/>
        </p:nvSpPr>
        <p:spPr>
          <a:xfrm>
            <a:off x="4665676" y="3087148"/>
            <a:ext cx="3598877" cy="166941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1600" dirty="0"/>
              <a:t>Management should motivate staff to detect, report and correct problems. </a:t>
            </a:r>
          </a:p>
          <a:p>
            <a:pPr algn="ctr"/>
            <a:endParaRPr lang="en-GB" dirty="0"/>
          </a:p>
        </p:txBody>
      </p:sp>
      <p:sp>
        <p:nvSpPr>
          <p:cNvPr id="11" name="Rectangle: Rounded Corners 10">
            <a:extLst>
              <a:ext uri="{FF2B5EF4-FFF2-40B4-BE49-F238E27FC236}">
                <a16:creationId xmlns:a16="http://schemas.microsoft.com/office/drawing/2014/main" id="{85A6F039-B308-4C89-A94A-F6DFB1DF0FD1}"/>
              </a:ext>
            </a:extLst>
          </p:cNvPr>
          <p:cNvSpPr/>
          <p:nvPr/>
        </p:nvSpPr>
        <p:spPr>
          <a:xfrm>
            <a:off x="4665676" y="4924337"/>
            <a:ext cx="3598877" cy="166941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1600" dirty="0"/>
              <a:t>Record and control software versions.</a:t>
            </a:r>
          </a:p>
          <a:p>
            <a:pPr algn="ctr"/>
            <a:endParaRPr lang="en-GB" dirty="0"/>
          </a:p>
        </p:txBody>
      </p:sp>
      <p:sp>
        <p:nvSpPr>
          <p:cNvPr id="12" name="Arrow: Chevron 11">
            <a:extLst>
              <a:ext uri="{FF2B5EF4-FFF2-40B4-BE49-F238E27FC236}">
                <a16:creationId xmlns:a16="http://schemas.microsoft.com/office/drawing/2014/main" id="{59EF24CC-8232-433B-B583-C9782546FBC4}"/>
              </a:ext>
            </a:extLst>
          </p:cNvPr>
          <p:cNvSpPr/>
          <p:nvPr/>
        </p:nvSpPr>
        <p:spPr>
          <a:xfrm>
            <a:off x="167780" y="1208015"/>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Arrow: Chevron 12">
            <a:extLst>
              <a:ext uri="{FF2B5EF4-FFF2-40B4-BE49-F238E27FC236}">
                <a16:creationId xmlns:a16="http://schemas.microsoft.com/office/drawing/2014/main" id="{E35D9CBD-7BBD-4B04-8873-D7912B772122}"/>
              </a:ext>
            </a:extLst>
          </p:cNvPr>
          <p:cNvSpPr/>
          <p:nvPr/>
        </p:nvSpPr>
        <p:spPr>
          <a:xfrm>
            <a:off x="216716" y="2994871"/>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Arrow: Chevron 13">
            <a:extLst>
              <a:ext uri="{FF2B5EF4-FFF2-40B4-BE49-F238E27FC236}">
                <a16:creationId xmlns:a16="http://schemas.microsoft.com/office/drawing/2014/main" id="{E4765F8B-321E-481E-8156-BA4B21E85067}"/>
              </a:ext>
            </a:extLst>
          </p:cNvPr>
          <p:cNvSpPr/>
          <p:nvPr/>
        </p:nvSpPr>
        <p:spPr>
          <a:xfrm>
            <a:off x="167780" y="4829783"/>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Arrow: Chevron 14">
            <a:extLst>
              <a:ext uri="{FF2B5EF4-FFF2-40B4-BE49-F238E27FC236}">
                <a16:creationId xmlns:a16="http://schemas.microsoft.com/office/drawing/2014/main" id="{7B612BF5-16A4-48B9-B419-285A79E1E73A}"/>
              </a:ext>
            </a:extLst>
          </p:cNvPr>
          <p:cNvSpPr/>
          <p:nvPr/>
        </p:nvSpPr>
        <p:spPr>
          <a:xfrm>
            <a:off x="4383248" y="1185817"/>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Chevron 15">
            <a:extLst>
              <a:ext uri="{FF2B5EF4-FFF2-40B4-BE49-F238E27FC236}">
                <a16:creationId xmlns:a16="http://schemas.microsoft.com/office/drawing/2014/main" id="{28E1FAC1-4405-4400-AFDF-E44CBD4B2C46}"/>
              </a:ext>
            </a:extLst>
          </p:cNvPr>
          <p:cNvSpPr/>
          <p:nvPr/>
        </p:nvSpPr>
        <p:spPr>
          <a:xfrm>
            <a:off x="4418902" y="3055077"/>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Arrow: Chevron 16">
            <a:extLst>
              <a:ext uri="{FF2B5EF4-FFF2-40B4-BE49-F238E27FC236}">
                <a16:creationId xmlns:a16="http://schemas.microsoft.com/office/drawing/2014/main" id="{AABF5D14-96BA-4935-81F5-D043A17511E1}"/>
              </a:ext>
            </a:extLst>
          </p:cNvPr>
          <p:cNvSpPr/>
          <p:nvPr/>
        </p:nvSpPr>
        <p:spPr>
          <a:xfrm>
            <a:off x="4393735" y="4788629"/>
            <a:ext cx="377504" cy="549130"/>
          </a:xfrm>
          <a:prstGeom prst="chevron">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161996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F355CC-9BA1-4D0F-B185-0EAA4C399345}"/>
              </a:ext>
            </a:extLst>
          </p:cNvPr>
          <p:cNvSpPr/>
          <p:nvPr/>
        </p:nvSpPr>
        <p:spPr>
          <a:xfrm>
            <a:off x="0" y="574646"/>
            <a:ext cx="4345497"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Choice of Instruments</a:t>
            </a:r>
            <a:endParaRPr lang="en-GB" sz="2600" dirty="0"/>
          </a:p>
        </p:txBody>
      </p:sp>
      <p:sp>
        <p:nvSpPr>
          <p:cNvPr id="3" name="Rectangle: Rounded Corners 2">
            <a:extLst>
              <a:ext uri="{FF2B5EF4-FFF2-40B4-BE49-F238E27FC236}">
                <a16:creationId xmlns:a16="http://schemas.microsoft.com/office/drawing/2014/main" id="{8AC6C2EB-2C21-4D0A-A5C2-0F4404C405DD}"/>
              </a:ext>
            </a:extLst>
          </p:cNvPr>
          <p:cNvSpPr/>
          <p:nvPr/>
        </p:nvSpPr>
        <p:spPr>
          <a:xfrm>
            <a:off x="679508" y="1551963"/>
            <a:ext cx="8003097" cy="480689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buSzTx/>
              <a:buFontTx/>
              <a:buNone/>
            </a:pPr>
            <a:r>
              <a:rPr lang="en-GB" altLang="en-US" sz="2600" dirty="0"/>
              <a:t>Factors which affect the choice of radiation monitoring instruments for any particular application include:</a:t>
            </a:r>
          </a:p>
          <a:p>
            <a:pPr algn="just">
              <a:lnSpc>
                <a:spcPct val="90000"/>
              </a:lnSpc>
              <a:buSzTx/>
              <a:buFontTx/>
              <a:buNone/>
            </a:pPr>
            <a:endParaRPr lang="en-GB" altLang="en-US" sz="2600" dirty="0"/>
          </a:p>
          <a:p>
            <a:pPr marL="742950" lvl="1" indent="-285750" algn="just">
              <a:lnSpc>
                <a:spcPct val="90000"/>
              </a:lnSpc>
              <a:buSzTx/>
              <a:buFont typeface="Wingdings" panose="05000000000000000000" pitchFamily="2" charset="2"/>
              <a:buChar char="q"/>
            </a:pPr>
            <a:r>
              <a:rPr lang="en-GB" altLang="en-US" dirty="0">
                <a:sym typeface="Symbol" pitchFamily="18" charset="2"/>
              </a:rPr>
              <a:t>The types of radiation to be measured.</a:t>
            </a:r>
          </a:p>
          <a:p>
            <a:pPr marL="742950" lvl="1" indent="-285750" algn="just">
              <a:lnSpc>
                <a:spcPct val="90000"/>
              </a:lnSpc>
              <a:buSzTx/>
              <a:buFont typeface="Wingdings" panose="05000000000000000000" pitchFamily="2" charset="2"/>
              <a:buChar char="q"/>
            </a:pPr>
            <a:r>
              <a:rPr lang="en-GB" altLang="en-US" dirty="0">
                <a:sym typeface="Symbol" pitchFamily="18" charset="2"/>
              </a:rPr>
              <a:t>Dose, dose equivalent  rate or contamination measurements.</a:t>
            </a:r>
          </a:p>
          <a:p>
            <a:pPr marL="742950" lvl="1" indent="-285750" algn="just">
              <a:lnSpc>
                <a:spcPct val="90000"/>
              </a:lnSpc>
              <a:buSzTx/>
              <a:buFont typeface="Wingdings" panose="05000000000000000000" pitchFamily="2" charset="2"/>
              <a:buChar char="q"/>
            </a:pPr>
            <a:r>
              <a:rPr lang="en-GB" altLang="en-US" dirty="0">
                <a:sym typeface="Symbol" pitchFamily="18" charset="2"/>
              </a:rPr>
              <a:t>Expected energy range of radiations present.</a:t>
            </a:r>
          </a:p>
          <a:p>
            <a:pPr marL="742950" lvl="1" indent="-285750" algn="just">
              <a:lnSpc>
                <a:spcPct val="90000"/>
              </a:lnSpc>
              <a:buSzTx/>
              <a:buFont typeface="Wingdings" panose="05000000000000000000" pitchFamily="2" charset="2"/>
              <a:buChar char="q"/>
            </a:pPr>
            <a:r>
              <a:rPr lang="en-GB" altLang="en-US" dirty="0">
                <a:sym typeface="Symbol" pitchFamily="18" charset="2"/>
              </a:rPr>
              <a:t>Best available detection efficiency for radionuclide(s) of concern, based on fingerprint</a:t>
            </a:r>
          </a:p>
          <a:p>
            <a:pPr marL="742950" lvl="1" indent="-285750" algn="just">
              <a:lnSpc>
                <a:spcPct val="90000"/>
              </a:lnSpc>
              <a:buSzTx/>
              <a:buFont typeface="Wingdings" panose="05000000000000000000" pitchFamily="2" charset="2"/>
              <a:buChar char="q"/>
            </a:pPr>
            <a:r>
              <a:rPr lang="en-GB" altLang="en-US" dirty="0">
                <a:sym typeface="Symbol" pitchFamily="18" charset="2"/>
              </a:rPr>
              <a:t>Required indication (units).</a:t>
            </a:r>
          </a:p>
          <a:p>
            <a:pPr marL="742950" lvl="1" indent="-285750" algn="just">
              <a:lnSpc>
                <a:spcPct val="90000"/>
              </a:lnSpc>
              <a:buSzTx/>
              <a:buFont typeface="Wingdings" panose="05000000000000000000" pitchFamily="2" charset="2"/>
              <a:buChar char="q"/>
            </a:pPr>
            <a:r>
              <a:rPr lang="en-GB" altLang="en-US" dirty="0">
                <a:sym typeface="Symbol" pitchFamily="18" charset="2"/>
              </a:rPr>
              <a:t>Sensitivity and range of measurements required.</a:t>
            </a:r>
          </a:p>
          <a:p>
            <a:pPr algn="ctr"/>
            <a:endParaRPr lang="en-GB" dirty="0"/>
          </a:p>
        </p:txBody>
      </p:sp>
      <p:sp>
        <p:nvSpPr>
          <p:cNvPr id="4" name="Rectangle: Rounded Corners 3">
            <a:extLst>
              <a:ext uri="{FF2B5EF4-FFF2-40B4-BE49-F238E27FC236}">
                <a16:creationId xmlns:a16="http://schemas.microsoft.com/office/drawing/2014/main" id="{60A8971E-10F2-4794-ACB5-8BE62DD64F32}"/>
              </a:ext>
            </a:extLst>
          </p:cNvPr>
          <p:cNvSpPr/>
          <p:nvPr/>
        </p:nvSpPr>
        <p:spPr>
          <a:xfrm>
            <a:off x="461395" y="1476463"/>
            <a:ext cx="1090569" cy="68789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t>1</a:t>
            </a:r>
            <a:endParaRPr lang="en-GB" sz="4800" dirty="0"/>
          </a:p>
        </p:txBody>
      </p:sp>
    </p:spTree>
    <p:extLst>
      <p:ext uri="{BB962C8B-B14F-4D97-AF65-F5344CB8AC3E}">
        <p14:creationId xmlns:p14="http://schemas.microsoft.com/office/powerpoint/2010/main" val="2994240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B8E2F4-239F-4989-8F51-B5F6A1E16117}"/>
              </a:ext>
            </a:extLst>
          </p:cNvPr>
          <p:cNvSpPr/>
          <p:nvPr/>
        </p:nvSpPr>
        <p:spPr>
          <a:xfrm>
            <a:off x="0" y="574646"/>
            <a:ext cx="4345497"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Choice of Instruments</a:t>
            </a:r>
            <a:endParaRPr lang="en-GB" sz="2600" dirty="0"/>
          </a:p>
        </p:txBody>
      </p:sp>
      <p:sp>
        <p:nvSpPr>
          <p:cNvPr id="3" name="Rectangle: Rounded Corners 2">
            <a:extLst>
              <a:ext uri="{FF2B5EF4-FFF2-40B4-BE49-F238E27FC236}">
                <a16:creationId xmlns:a16="http://schemas.microsoft.com/office/drawing/2014/main" id="{DBBD5B90-5C26-4AC3-B7AD-85BF0ED5B77C}"/>
              </a:ext>
            </a:extLst>
          </p:cNvPr>
          <p:cNvSpPr/>
          <p:nvPr/>
        </p:nvSpPr>
        <p:spPr>
          <a:xfrm>
            <a:off x="679508" y="1551963"/>
            <a:ext cx="8003097" cy="480689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00100" lvl="1" indent="-342900" algn="just">
              <a:lnSpc>
                <a:spcPct val="90000"/>
              </a:lnSpc>
              <a:buSzTx/>
              <a:buFont typeface="Wingdings" panose="05000000000000000000" pitchFamily="2" charset="2"/>
              <a:buChar char="q"/>
            </a:pPr>
            <a:r>
              <a:rPr lang="en-GB" altLang="en-US" sz="2200" dirty="0">
                <a:sym typeface="Symbol" pitchFamily="18" charset="2"/>
              </a:rPr>
              <a:t>Whether an instrument can perform more than one function or if more than one instrument is required</a:t>
            </a:r>
          </a:p>
          <a:p>
            <a:pPr marL="800100" lvl="1" indent="-342900" algn="just">
              <a:lnSpc>
                <a:spcPct val="90000"/>
              </a:lnSpc>
              <a:buSzTx/>
              <a:buFont typeface="Wingdings" panose="05000000000000000000" pitchFamily="2" charset="2"/>
              <a:buChar char="q"/>
            </a:pPr>
            <a:r>
              <a:rPr lang="en-GB" altLang="en-US" sz="2200" dirty="0">
                <a:sym typeface="Symbol" pitchFamily="18" charset="2"/>
              </a:rPr>
              <a:t>Indication goes high or off scale if over ranged.</a:t>
            </a:r>
          </a:p>
          <a:p>
            <a:pPr marL="800100" lvl="1" indent="-342900" algn="just">
              <a:lnSpc>
                <a:spcPct val="90000"/>
              </a:lnSpc>
              <a:buSzTx/>
              <a:buFont typeface="Wingdings" panose="05000000000000000000" pitchFamily="2" charset="2"/>
              <a:buChar char="q"/>
            </a:pPr>
            <a:r>
              <a:rPr lang="en-GB" altLang="en-US" sz="2200" dirty="0">
                <a:sym typeface="Symbol" pitchFamily="18" charset="2"/>
              </a:rPr>
              <a:t>Possible interfering radiations present.</a:t>
            </a:r>
          </a:p>
          <a:p>
            <a:pPr marL="800100" lvl="1" indent="-342900" algn="just">
              <a:lnSpc>
                <a:spcPct val="90000"/>
              </a:lnSpc>
              <a:buSzTx/>
              <a:buFont typeface="Wingdings" panose="05000000000000000000" pitchFamily="2" charset="2"/>
              <a:buChar char="q"/>
            </a:pPr>
            <a:r>
              <a:rPr lang="en-GB" altLang="en-US" sz="2200" dirty="0">
                <a:sym typeface="Symbol" pitchFamily="18" charset="2"/>
              </a:rPr>
              <a:t>The potential for the presence of very high dose rates or contamination levels.</a:t>
            </a:r>
          </a:p>
          <a:p>
            <a:pPr marL="800100" lvl="1" indent="-342900" algn="just">
              <a:lnSpc>
                <a:spcPct val="90000"/>
              </a:lnSpc>
              <a:buSzTx/>
              <a:buFont typeface="Wingdings" panose="05000000000000000000" pitchFamily="2" charset="2"/>
              <a:buChar char="q"/>
            </a:pPr>
            <a:r>
              <a:rPr lang="en-GB" altLang="en-US" sz="2200" dirty="0">
                <a:sym typeface="Symbol" pitchFamily="18" charset="2"/>
              </a:rPr>
              <a:t>The speed with which an instrument responds.</a:t>
            </a:r>
          </a:p>
          <a:p>
            <a:pPr marL="800100" lvl="1" indent="-342900" algn="just">
              <a:lnSpc>
                <a:spcPct val="90000"/>
              </a:lnSpc>
              <a:buSzTx/>
              <a:buFont typeface="Wingdings" panose="05000000000000000000" pitchFamily="2" charset="2"/>
              <a:buChar char="q"/>
            </a:pPr>
            <a:r>
              <a:rPr lang="en-GB" altLang="en-US" sz="2200" dirty="0">
                <a:sym typeface="Symbol" pitchFamily="18" charset="2"/>
              </a:rPr>
              <a:t>Logarithmic/linear analogue scales or digital displays and ease of use.</a:t>
            </a:r>
          </a:p>
          <a:p>
            <a:pPr marL="800100" lvl="1" indent="-342900" algn="just">
              <a:lnSpc>
                <a:spcPct val="90000"/>
              </a:lnSpc>
              <a:buSzTx/>
              <a:buFont typeface="Wingdings" panose="05000000000000000000" pitchFamily="2" charset="2"/>
              <a:buChar char="q"/>
            </a:pPr>
            <a:r>
              <a:rPr lang="en-GB" altLang="en-US" sz="2200" dirty="0">
                <a:sym typeface="Symbol" pitchFamily="18" charset="2"/>
              </a:rPr>
              <a:t>Illuminated display and/or audible output.</a:t>
            </a:r>
          </a:p>
          <a:p>
            <a:pPr algn="ctr"/>
            <a:endParaRPr lang="en-GB" dirty="0"/>
          </a:p>
        </p:txBody>
      </p:sp>
      <p:sp>
        <p:nvSpPr>
          <p:cNvPr id="4" name="Rectangle: Rounded Corners 3">
            <a:extLst>
              <a:ext uri="{FF2B5EF4-FFF2-40B4-BE49-F238E27FC236}">
                <a16:creationId xmlns:a16="http://schemas.microsoft.com/office/drawing/2014/main" id="{922A8599-7C46-4430-B60C-47F69CAF248D}"/>
              </a:ext>
            </a:extLst>
          </p:cNvPr>
          <p:cNvSpPr/>
          <p:nvPr/>
        </p:nvSpPr>
        <p:spPr>
          <a:xfrm>
            <a:off x="461395" y="1476463"/>
            <a:ext cx="1090569" cy="68789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t>2</a:t>
            </a:r>
            <a:endParaRPr lang="en-GB" sz="4800" dirty="0"/>
          </a:p>
        </p:txBody>
      </p:sp>
    </p:spTree>
    <p:extLst>
      <p:ext uri="{BB962C8B-B14F-4D97-AF65-F5344CB8AC3E}">
        <p14:creationId xmlns:p14="http://schemas.microsoft.com/office/powerpoint/2010/main" val="2907692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BDE88A-BCE4-4EFC-8E16-3E9030A171CC}"/>
              </a:ext>
            </a:extLst>
          </p:cNvPr>
          <p:cNvSpPr/>
          <p:nvPr/>
        </p:nvSpPr>
        <p:spPr>
          <a:xfrm>
            <a:off x="0" y="574646"/>
            <a:ext cx="4345497"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Choice of Instruments</a:t>
            </a:r>
            <a:endParaRPr lang="en-GB" sz="2600" dirty="0"/>
          </a:p>
        </p:txBody>
      </p:sp>
      <p:sp>
        <p:nvSpPr>
          <p:cNvPr id="3" name="Rectangle: Rounded Corners 2">
            <a:extLst>
              <a:ext uri="{FF2B5EF4-FFF2-40B4-BE49-F238E27FC236}">
                <a16:creationId xmlns:a16="http://schemas.microsoft.com/office/drawing/2014/main" id="{FE06A4BF-61CB-40BE-A0B9-B66A086CB7C0}"/>
              </a:ext>
            </a:extLst>
          </p:cNvPr>
          <p:cNvSpPr/>
          <p:nvPr/>
        </p:nvSpPr>
        <p:spPr>
          <a:xfrm>
            <a:off x="679508" y="1551963"/>
            <a:ext cx="8003097" cy="480689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00100" lvl="1" indent="-342900" algn="just">
              <a:lnSpc>
                <a:spcPct val="90000"/>
              </a:lnSpc>
              <a:buSzPct val="105000"/>
              <a:buFont typeface="Wingdings" panose="05000000000000000000" pitchFamily="2" charset="2"/>
              <a:buChar char="q"/>
            </a:pPr>
            <a:r>
              <a:rPr lang="en-GB" altLang="en-US" sz="2200" dirty="0">
                <a:sym typeface="Symbol" pitchFamily="18" charset="2"/>
              </a:rPr>
              <a:t>Influence of ambient temperatures, humidity, radio-frequency radiation, magnetic fields, etc.</a:t>
            </a:r>
          </a:p>
          <a:p>
            <a:pPr marL="800100" lvl="1" indent="-342900" algn="just">
              <a:lnSpc>
                <a:spcPct val="90000"/>
              </a:lnSpc>
              <a:buSzPct val="105000"/>
              <a:buFont typeface="Wingdings" panose="05000000000000000000" pitchFamily="2" charset="2"/>
              <a:buChar char="q"/>
            </a:pPr>
            <a:r>
              <a:rPr lang="en-GB" altLang="en-US" sz="2200" dirty="0">
                <a:sym typeface="Symbol" pitchFamily="18" charset="2"/>
              </a:rPr>
              <a:t>Safety in explosive/flammable locations.</a:t>
            </a:r>
          </a:p>
          <a:p>
            <a:pPr marL="800100" lvl="1" indent="-342900">
              <a:buSzTx/>
              <a:buFont typeface="Wingdings" panose="05000000000000000000" pitchFamily="2" charset="2"/>
              <a:buChar char="q"/>
            </a:pPr>
            <a:r>
              <a:rPr lang="en-GB" altLang="en-US" sz="2200" dirty="0">
                <a:sym typeface="Symbol" pitchFamily="18" charset="2"/>
              </a:rPr>
              <a:t>Ease of decontamination</a:t>
            </a:r>
          </a:p>
          <a:p>
            <a:pPr marL="800100" lvl="1" indent="-342900">
              <a:buSzTx/>
              <a:buFont typeface="Wingdings" panose="05000000000000000000" pitchFamily="2" charset="2"/>
              <a:buChar char="q"/>
            </a:pPr>
            <a:r>
              <a:rPr lang="en-GB" altLang="en-US" sz="2200" dirty="0">
                <a:sym typeface="Symbol" pitchFamily="18" charset="2"/>
              </a:rPr>
              <a:t>Battery availability and life expectancy</a:t>
            </a:r>
          </a:p>
          <a:p>
            <a:pPr marL="800100" lvl="1" indent="-342900" algn="just">
              <a:buSzTx/>
              <a:buFont typeface="Wingdings" panose="05000000000000000000" pitchFamily="2" charset="2"/>
              <a:buChar char="q"/>
            </a:pPr>
            <a:r>
              <a:rPr lang="en-GB" altLang="en-US" sz="2200" dirty="0">
                <a:sym typeface="Symbol" pitchFamily="18" charset="2"/>
              </a:rPr>
              <a:t>Size, weight and portability</a:t>
            </a:r>
          </a:p>
          <a:p>
            <a:pPr marL="800100" lvl="1" indent="-342900" algn="just">
              <a:buSzTx/>
              <a:buFont typeface="Wingdings" panose="05000000000000000000" pitchFamily="2" charset="2"/>
              <a:buChar char="q"/>
            </a:pPr>
            <a:r>
              <a:rPr lang="en-GB" altLang="en-US" sz="2200" dirty="0">
                <a:sym typeface="Symbol" pitchFamily="18" charset="2"/>
              </a:rPr>
              <a:t>Ruggedness, reliability and serviceability</a:t>
            </a:r>
          </a:p>
          <a:p>
            <a:pPr marL="800100" lvl="1" indent="-342900" algn="just">
              <a:buSzTx/>
              <a:buFont typeface="Wingdings" panose="05000000000000000000" pitchFamily="2" charset="2"/>
              <a:buChar char="q"/>
            </a:pPr>
            <a:r>
              <a:rPr lang="en-US" sz="2200" dirty="0"/>
              <a:t>Human factors, handle design, switches, etc.</a:t>
            </a:r>
          </a:p>
          <a:p>
            <a:pPr marL="800100" lvl="1" indent="-342900" algn="just">
              <a:buSzTx/>
              <a:buFont typeface="Wingdings" panose="05000000000000000000" pitchFamily="2" charset="2"/>
              <a:buChar char="q"/>
            </a:pPr>
            <a:r>
              <a:rPr lang="en-GB" altLang="en-US" sz="2200" dirty="0">
                <a:sym typeface="Symbol" pitchFamily="18" charset="2"/>
              </a:rPr>
              <a:t>Training requirements for users</a:t>
            </a:r>
            <a:endParaRPr lang="en-US" altLang="en-US" sz="2200" dirty="0">
              <a:sym typeface="Symbol" pitchFamily="18" charset="2"/>
            </a:endParaRPr>
          </a:p>
          <a:p>
            <a:pPr algn="ctr"/>
            <a:endParaRPr lang="en-GB" dirty="0"/>
          </a:p>
        </p:txBody>
      </p:sp>
      <p:sp>
        <p:nvSpPr>
          <p:cNvPr id="4" name="Rectangle: Rounded Corners 3">
            <a:extLst>
              <a:ext uri="{FF2B5EF4-FFF2-40B4-BE49-F238E27FC236}">
                <a16:creationId xmlns:a16="http://schemas.microsoft.com/office/drawing/2014/main" id="{D914B0C1-75CA-4AEF-B879-377AA224C58D}"/>
              </a:ext>
            </a:extLst>
          </p:cNvPr>
          <p:cNvSpPr/>
          <p:nvPr/>
        </p:nvSpPr>
        <p:spPr>
          <a:xfrm>
            <a:off x="461395" y="1476463"/>
            <a:ext cx="1090569" cy="68789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t>3</a:t>
            </a:r>
            <a:endParaRPr lang="en-GB" sz="4800" dirty="0"/>
          </a:p>
        </p:txBody>
      </p:sp>
    </p:spTree>
    <p:extLst>
      <p:ext uri="{BB962C8B-B14F-4D97-AF65-F5344CB8AC3E}">
        <p14:creationId xmlns:p14="http://schemas.microsoft.com/office/powerpoint/2010/main" val="3306567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B5DAA6-18B8-4F5B-A490-47AF2013B0AC}"/>
              </a:ext>
            </a:extLst>
          </p:cNvPr>
          <p:cNvSpPr/>
          <p:nvPr/>
        </p:nvSpPr>
        <p:spPr>
          <a:xfrm>
            <a:off x="0" y="574646"/>
            <a:ext cx="4345497" cy="4949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600" dirty="0"/>
              <a:t>Choice of Instruments</a:t>
            </a:r>
            <a:endParaRPr lang="en-GB" sz="2600" dirty="0"/>
          </a:p>
        </p:txBody>
      </p:sp>
      <p:sp>
        <p:nvSpPr>
          <p:cNvPr id="3" name="Rectangle: Rounded Corners 2">
            <a:extLst>
              <a:ext uri="{FF2B5EF4-FFF2-40B4-BE49-F238E27FC236}">
                <a16:creationId xmlns:a16="http://schemas.microsoft.com/office/drawing/2014/main" id="{46B88E45-0A24-4D40-B5A2-4A8D61E070A8}"/>
              </a:ext>
            </a:extLst>
          </p:cNvPr>
          <p:cNvSpPr/>
          <p:nvPr/>
        </p:nvSpPr>
        <p:spPr>
          <a:xfrm>
            <a:off x="679508" y="1551963"/>
            <a:ext cx="8003097" cy="480689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sz="2200" dirty="0"/>
              <a:t>Access requirements, and ease of installation or maintenance for installed equipment.</a:t>
            </a:r>
          </a:p>
          <a:p>
            <a:pPr marL="342900" indent="-342900" algn="just">
              <a:buFont typeface="Wingdings" panose="05000000000000000000" pitchFamily="2" charset="2"/>
              <a:buChar char="q"/>
            </a:pPr>
            <a:r>
              <a:rPr lang="en-US" sz="2200" dirty="0"/>
              <a:t>Installed or hand held equipment.</a:t>
            </a:r>
          </a:p>
          <a:p>
            <a:pPr marL="342900" indent="-342900" algn="just">
              <a:buFont typeface="Wingdings" panose="05000000000000000000" pitchFamily="2" charset="2"/>
              <a:buChar char="q"/>
            </a:pPr>
            <a:r>
              <a:rPr lang="en-US" sz="2200" dirty="0"/>
              <a:t>Ability to network and remote readout.</a:t>
            </a:r>
          </a:p>
          <a:p>
            <a:pPr marL="342900" indent="-342900" algn="just">
              <a:buFont typeface="Wingdings" panose="05000000000000000000" pitchFamily="2" charset="2"/>
              <a:buChar char="q"/>
            </a:pPr>
            <a:r>
              <a:rPr lang="en-US" sz="2200" dirty="0"/>
              <a:t>Availability of spare parts.</a:t>
            </a:r>
          </a:p>
          <a:p>
            <a:pPr marL="342900" lvl="1" indent="-342900" algn="just">
              <a:buFont typeface="Wingdings" panose="05000000000000000000" pitchFamily="2" charset="2"/>
              <a:buChar char="q"/>
            </a:pPr>
            <a:r>
              <a:rPr lang="en-GB" altLang="en-US" sz="2200" dirty="0">
                <a:sym typeface="Symbol" pitchFamily="18" charset="2"/>
              </a:rPr>
              <a:t>Initial and ongoing maintenance cost.</a:t>
            </a:r>
          </a:p>
          <a:p>
            <a:pPr marL="342900" indent="-342900" algn="just">
              <a:buFont typeface="Wingdings" panose="05000000000000000000" pitchFamily="2" charset="2"/>
              <a:buChar char="q"/>
            </a:pPr>
            <a:r>
              <a:rPr lang="en-US" sz="2200" dirty="0"/>
              <a:t>Access to a country supplier representative.</a:t>
            </a:r>
          </a:p>
          <a:p>
            <a:pPr marL="342900" indent="-342900" algn="just">
              <a:buFont typeface="Wingdings" panose="05000000000000000000" pitchFamily="2" charset="2"/>
              <a:buChar char="q"/>
            </a:pPr>
            <a:r>
              <a:rPr lang="en-US" sz="2200" dirty="0"/>
              <a:t>Good technical support services.</a:t>
            </a:r>
          </a:p>
          <a:p>
            <a:pPr marL="342900" indent="-342900" algn="just">
              <a:buFont typeface="Wingdings" panose="05000000000000000000" pitchFamily="2" charset="2"/>
              <a:buChar char="q"/>
            </a:pPr>
            <a:r>
              <a:rPr lang="en-US" sz="2200" dirty="0"/>
              <a:t> Warranties and delivery times.</a:t>
            </a:r>
          </a:p>
          <a:p>
            <a:pPr algn="ctr"/>
            <a:endParaRPr lang="en-GB" dirty="0"/>
          </a:p>
        </p:txBody>
      </p:sp>
      <p:sp>
        <p:nvSpPr>
          <p:cNvPr id="4" name="Rectangle: Rounded Corners 3">
            <a:extLst>
              <a:ext uri="{FF2B5EF4-FFF2-40B4-BE49-F238E27FC236}">
                <a16:creationId xmlns:a16="http://schemas.microsoft.com/office/drawing/2014/main" id="{4EC477D8-D38C-4364-A433-847356FE3327}"/>
              </a:ext>
            </a:extLst>
          </p:cNvPr>
          <p:cNvSpPr/>
          <p:nvPr/>
        </p:nvSpPr>
        <p:spPr>
          <a:xfrm>
            <a:off x="461395" y="1476463"/>
            <a:ext cx="1090569" cy="68789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t>4</a:t>
            </a:r>
            <a:endParaRPr lang="en-GB" sz="4800" dirty="0"/>
          </a:p>
        </p:txBody>
      </p:sp>
    </p:spTree>
    <p:extLst>
      <p:ext uri="{BB962C8B-B14F-4D97-AF65-F5344CB8AC3E}">
        <p14:creationId xmlns:p14="http://schemas.microsoft.com/office/powerpoint/2010/main" val="1448902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D9FAB5-FF24-4761-AFD3-D5F07572A55B}"/>
              </a:ext>
            </a:extLst>
          </p:cNvPr>
          <p:cNvSpPr/>
          <p:nvPr/>
        </p:nvSpPr>
        <p:spPr>
          <a:xfrm>
            <a:off x="2038525" y="2441196"/>
            <a:ext cx="4966282" cy="2021747"/>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None/>
            </a:pPr>
            <a:r>
              <a:rPr lang="en-GB" altLang="en-US" sz="2800" b="1" dirty="0"/>
              <a:t>TYPE TEST</a:t>
            </a:r>
            <a:endParaRPr lang="en-US" altLang="en-US" sz="2800" b="1" dirty="0"/>
          </a:p>
        </p:txBody>
      </p:sp>
    </p:spTree>
    <p:extLst>
      <p:ext uri="{BB962C8B-B14F-4D97-AF65-F5344CB8AC3E}">
        <p14:creationId xmlns:p14="http://schemas.microsoft.com/office/powerpoint/2010/main" val="1231858069"/>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IAEA_Presentation_templ_1[1]</Template>
  <TotalTime>720</TotalTime>
  <Words>2269</Words>
  <Application>Microsoft Office PowerPoint</Application>
  <PresentationFormat>On-screen Show (4:3)</PresentationFormat>
  <Paragraphs>261</Paragraphs>
  <Slides>44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Arial </vt:lpstr>
      <vt:lpstr>Courier New</vt:lpstr>
      <vt:lpstr>Symbol</vt:lpstr>
      <vt:lpstr>Wingdings</vt:lpstr>
      <vt:lpstr>IAEA_Presentation_templ_1[1]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31</cp:revision>
  <dcterms:created xsi:type="dcterms:W3CDTF">2019-03-25T09:45:39Z</dcterms:created>
  <dcterms:modified xsi:type="dcterms:W3CDTF">2019-04-10T12:59:12Z</dcterms:modified>
</cp:coreProperties>
</file>