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4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88772" autoAdjust="0"/>
  </p:normalViewPr>
  <p:slideViewPr>
    <p:cSldViewPr snapToGrid="0">
      <p:cViewPr varScale="1">
        <p:scale>
          <a:sx n="102" d="100"/>
          <a:sy n="102" d="100"/>
        </p:scale>
        <p:origin x="17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076F2B-CF3B-4CAC-968D-F1A84B2E7BD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FF139EB-EB22-4F13-B5EA-80D4145C88B7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altLang="en-US" sz="1600" dirty="0">
              <a:solidFill>
                <a:schemeClr val="bg1"/>
              </a:solidFill>
              <a:latin typeface="+mn-lt"/>
            </a:rPr>
            <a:t>Use telescopic detectors (or remote detectors for installed applications) for high dose rates source</a:t>
          </a:r>
          <a:endParaRPr lang="en-GB" sz="1600" dirty="0">
            <a:solidFill>
              <a:schemeClr val="bg1"/>
            </a:solidFill>
            <a:latin typeface="+mn-lt"/>
          </a:endParaRPr>
        </a:p>
      </dgm:t>
    </dgm:pt>
    <dgm:pt modelId="{540ABB99-D05E-4EE8-80D9-50002DE73CF8}" type="parTrans" cxnId="{F29D7383-60A6-4659-8C2F-F439D0457D65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FF9BFEF5-0473-46AB-859A-2F7B485470B2}" type="sibTrans" cxnId="{F29D7383-60A6-4659-8C2F-F439D0457D65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C5FBE070-6DBA-4127-B55B-91DF4F8DD494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altLang="en-US" sz="1600" dirty="0">
              <a:solidFill>
                <a:schemeClr val="bg1"/>
              </a:solidFill>
              <a:latin typeface="+mn-lt"/>
            </a:rPr>
            <a:t>Use audio signal and/or rotating beacon</a:t>
          </a:r>
          <a:endParaRPr lang="en-GB" sz="1600" dirty="0">
            <a:solidFill>
              <a:schemeClr val="bg1"/>
            </a:solidFill>
            <a:latin typeface="+mn-lt"/>
          </a:endParaRPr>
        </a:p>
      </dgm:t>
    </dgm:pt>
    <dgm:pt modelId="{F243DD4F-849B-4FD2-8311-B44F6F4748F8}" type="parTrans" cxnId="{2D92F5EC-0882-4DFF-90D8-29010E8D592F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618B4E18-01D1-47D3-9FA1-5BDE389FE4EF}" type="sibTrans" cxnId="{2D92F5EC-0882-4DFF-90D8-29010E8D592F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1E5BE775-5448-4249-9F41-21682BD06DBD}">
      <dgm:prSet phldrT="[Text]" custT="1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en-US" altLang="en-US" sz="1600" dirty="0">
              <a:solidFill>
                <a:schemeClr val="bg1"/>
              </a:solidFill>
              <a:latin typeface="+mn-lt"/>
            </a:rPr>
            <a:t>Minimize the time spent in the radiation field</a:t>
          </a:r>
          <a:endParaRPr lang="en-GB" sz="1600" dirty="0">
            <a:solidFill>
              <a:schemeClr val="bg1"/>
            </a:solidFill>
            <a:latin typeface="+mn-lt"/>
          </a:endParaRPr>
        </a:p>
      </dgm:t>
    </dgm:pt>
    <dgm:pt modelId="{DE3FDD8E-73B9-4269-AD24-AB072B416B34}" type="parTrans" cxnId="{C5569152-1E07-439D-A8A8-681FC5043462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567F8367-6B9E-4C1D-BC9E-AB87F89E3372}" type="sibTrans" cxnId="{C5569152-1E07-439D-A8A8-681FC5043462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272C26F1-2417-4148-84C4-E17F510680A8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altLang="en-US" sz="1600" dirty="0">
              <a:solidFill>
                <a:schemeClr val="bg1"/>
              </a:solidFill>
              <a:latin typeface="+mn-lt"/>
            </a:rPr>
            <a:t>Cover the probe with sleeve to avoid  contaminating the equipment</a:t>
          </a:r>
          <a:endParaRPr lang="en-GB" sz="1600" dirty="0">
            <a:solidFill>
              <a:schemeClr val="bg1"/>
            </a:solidFill>
            <a:latin typeface="+mn-lt"/>
          </a:endParaRPr>
        </a:p>
      </dgm:t>
    </dgm:pt>
    <dgm:pt modelId="{EE246E6D-A4AE-450F-9F78-1862F97CB178}" type="parTrans" cxnId="{8DBE76DF-4278-488D-84B9-F4BB42F4B095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6BAF2C11-5A40-435A-97DD-30E55FA660C3}" type="sibTrans" cxnId="{8DBE76DF-4278-488D-84B9-F4BB42F4B095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C52062BD-9F3F-4F62-9247-3ED234F02206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altLang="en-US" sz="1600" dirty="0">
              <a:solidFill>
                <a:schemeClr val="bg1"/>
              </a:solidFill>
              <a:latin typeface="+mn-lt"/>
            </a:rPr>
            <a:t>Turn the equipment off when not in use.</a:t>
          </a:r>
          <a:endParaRPr lang="en-GB" sz="1600" dirty="0">
            <a:solidFill>
              <a:schemeClr val="bg1"/>
            </a:solidFill>
            <a:latin typeface="+mn-lt"/>
          </a:endParaRPr>
        </a:p>
      </dgm:t>
    </dgm:pt>
    <dgm:pt modelId="{2950798B-1639-4D33-A37E-D7A17F699A89}" type="parTrans" cxnId="{6F93A83F-BF67-4252-9818-F033FC507CD0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16214932-5DC3-4399-90EE-77B63E788611}" type="sibTrans" cxnId="{6F93A83F-BF67-4252-9818-F033FC507CD0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86EF1685-7BB1-4C05-8E4A-41F0104795B2}">
      <dgm:prSet phldrT="[Text]" custT="1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en-US" altLang="en-US" sz="1600" dirty="0">
              <a:solidFill>
                <a:schemeClr val="bg1"/>
              </a:solidFill>
              <a:latin typeface="+mn-lt"/>
            </a:rPr>
            <a:t>Don’t hold the probe by the cable.</a:t>
          </a:r>
          <a:endParaRPr lang="en-GB" sz="1600" dirty="0">
            <a:solidFill>
              <a:schemeClr val="bg1"/>
            </a:solidFill>
            <a:latin typeface="+mn-lt"/>
          </a:endParaRPr>
        </a:p>
      </dgm:t>
    </dgm:pt>
    <dgm:pt modelId="{A55F2317-AC02-4DC5-B1C2-44A0D74102C5}" type="parTrans" cxnId="{F6DA7899-2D54-430D-B54B-4D49EA00DD12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A98E93C4-25A2-4F94-B100-1C27D6402DCF}" type="sibTrans" cxnId="{F6DA7899-2D54-430D-B54B-4D49EA00DD12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9543C10A-48D8-40DA-B985-BE762A3430B7}" type="pres">
      <dgm:prSet presAssocID="{F0076F2B-CF3B-4CAC-968D-F1A84B2E7BDB}" presName="linear" presStyleCnt="0">
        <dgm:presLayoutVars>
          <dgm:dir/>
          <dgm:animLvl val="lvl"/>
          <dgm:resizeHandles val="exact"/>
        </dgm:presLayoutVars>
      </dgm:prSet>
      <dgm:spPr/>
    </dgm:pt>
    <dgm:pt modelId="{4BCDB7B8-4414-4E10-89C6-D23F719600CF}" type="pres">
      <dgm:prSet presAssocID="{0FF139EB-EB22-4F13-B5EA-80D4145C88B7}" presName="parentLin" presStyleCnt="0"/>
      <dgm:spPr/>
    </dgm:pt>
    <dgm:pt modelId="{786D0A2C-A2A7-4D1E-BEF4-0B386F848B50}" type="pres">
      <dgm:prSet presAssocID="{0FF139EB-EB22-4F13-B5EA-80D4145C88B7}" presName="parentLeftMargin" presStyleLbl="node1" presStyleIdx="0" presStyleCnt="6"/>
      <dgm:spPr/>
    </dgm:pt>
    <dgm:pt modelId="{4DB729C8-6EA4-469B-BD89-4245F75937DB}" type="pres">
      <dgm:prSet presAssocID="{0FF139EB-EB22-4F13-B5EA-80D4145C88B7}" presName="parentText" presStyleLbl="node1" presStyleIdx="0" presStyleCnt="6" custScaleX="121795" custScaleY="234256">
        <dgm:presLayoutVars>
          <dgm:chMax val="0"/>
          <dgm:bulletEnabled val="1"/>
        </dgm:presLayoutVars>
      </dgm:prSet>
      <dgm:spPr/>
    </dgm:pt>
    <dgm:pt modelId="{FAC374AB-BBE1-4B66-A059-6B4E577DF102}" type="pres">
      <dgm:prSet presAssocID="{0FF139EB-EB22-4F13-B5EA-80D4145C88B7}" presName="negativeSpace" presStyleCnt="0"/>
      <dgm:spPr/>
    </dgm:pt>
    <dgm:pt modelId="{A4034DFF-3076-489B-96B2-38AA6E06D1AF}" type="pres">
      <dgm:prSet presAssocID="{0FF139EB-EB22-4F13-B5EA-80D4145C88B7}" presName="childText" presStyleLbl="conFgAcc1" presStyleIdx="0" presStyleCnt="6">
        <dgm:presLayoutVars>
          <dgm:bulletEnabled val="1"/>
        </dgm:presLayoutVars>
      </dgm:prSet>
      <dgm:spPr>
        <a:ln>
          <a:solidFill>
            <a:srgbClr val="002060"/>
          </a:solidFill>
        </a:ln>
      </dgm:spPr>
    </dgm:pt>
    <dgm:pt modelId="{43E37015-69A1-4332-808E-ED003B93A607}" type="pres">
      <dgm:prSet presAssocID="{FF9BFEF5-0473-46AB-859A-2F7B485470B2}" presName="spaceBetweenRectangles" presStyleCnt="0"/>
      <dgm:spPr/>
    </dgm:pt>
    <dgm:pt modelId="{90DAF086-DA2B-4D8A-9025-517D5BA6E9C9}" type="pres">
      <dgm:prSet presAssocID="{C5FBE070-6DBA-4127-B55B-91DF4F8DD494}" presName="parentLin" presStyleCnt="0"/>
      <dgm:spPr/>
    </dgm:pt>
    <dgm:pt modelId="{95789690-6D7F-4089-9366-00390A0D99BF}" type="pres">
      <dgm:prSet presAssocID="{C5FBE070-6DBA-4127-B55B-91DF4F8DD494}" presName="parentLeftMargin" presStyleLbl="node1" presStyleIdx="0" presStyleCnt="6"/>
      <dgm:spPr/>
    </dgm:pt>
    <dgm:pt modelId="{609A6717-1D53-4B1D-A6B3-9283A261796D}" type="pres">
      <dgm:prSet presAssocID="{C5FBE070-6DBA-4127-B55B-91DF4F8DD494}" presName="parentText" presStyleLbl="node1" presStyleIdx="1" presStyleCnt="6" custScaleX="122202" custScaleY="231840">
        <dgm:presLayoutVars>
          <dgm:chMax val="0"/>
          <dgm:bulletEnabled val="1"/>
        </dgm:presLayoutVars>
      </dgm:prSet>
      <dgm:spPr/>
    </dgm:pt>
    <dgm:pt modelId="{ABF1F0C1-3CFC-45B0-9513-B30399672530}" type="pres">
      <dgm:prSet presAssocID="{C5FBE070-6DBA-4127-B55B-91DF4F8DD494}" presName="negativeSpace" presStyleCnt="0"/>
      <dgm:spPr/>
    </dgm:pt>
    <dgm:pt modelId="{CACB385C-1024-409F-9A59-1F3C80BB4D4F}" type="pres">
      <dgm:prSet presAssocID="{C5FBE070-6DBA-4127-B55B-91DF4F8DD494}" presName="childText" presStyleLbl="conFgAcc1" presStyleIdx="1" presStyleCnt="6">
        <dgm:presLayoutVars>
          <dgm:bulletEnabled val="1"/>
        </dgm:presLayoutVars>
      </dgm:prSet>
      <dgm:spPr>
        <a:ln>
          <a:solidFill>
            <a:srgbClr val="002060"/>
          </a:solidFill>
        </a:ln>
      </dgm:spPr>
    </dgm:pt>
    <dgm:pt modelId="{13C00156-E17A-4A00-A8DB-A40ABDCB7375}" type="pres">
      <dgm:prSet presAssocID="{618B4E18-01D1-47D3-9FA1-5BDE389FE4EF}" presName="spaceBetweenRectangles" presStyleCnt="0"/>
      <dgm:spPr/>
    </dgm:pt>
    <dgm:pt modelId="{BD696A19-C92C-45B3-B5FD-CF9B0D2E47E5}" type="pres">
      <dgm:prSet presAssocID="{1E5BE775-5448-4249-9F41-21682BD06DBD}" presName="parentLin" presStyleCnt="0"/>
      <dgm:spPr/>
    </dgm:pt>
    <dgm:pt modelId="{E2C1B387-D6B4-486B-97D8-F1132B7EECE9}" type="pres">
      <dgm:prSet presAssocID="{1E5BE775-5448-4249-9F41-21682BD06DBD}" presName="parentLeftMargin" presStyleLbl="node1" presStyleIdx="1" presStyleCnt="6"/>
      <dgm:spPr/>
    </dgm:pt>
    <dgm:pt modelId="{9B179E99-5D61-44AE-BD3B-5F06335BD6E8}" type="pres">
      <dgm:prSet presAssocID="{1E5BE775-5448-4249-9F41-21682BD06DBD}" presName="parentText" presStyleLbl="node1" presStyleIdx="2" presStyleCnt="6" custScaleX="122954" custScaleY="202492">
        <dgm:presLayoutVars>
          <dgm:chMax val="0"/>
          <dgm:bulletEnabled val="1"/>
        </dgm:presLayoutVars>
      </dgm:prSet>
      <dgm:spPr/>
    </dgm:pt>
    <dgm:pt modelId="{AB5F8A03-8E4C-4D10-A968-D735C008601E}" type="pres">
      <dgm:prSet presAssocID="{1E5BE775-5448-4249-9F41-21682BD06DBD}" presName="negativeSpace" presStyleCnt="0"/>
      <dgm:spPr/>
    </dgm:pt>
    <dgm:pt modelId="{DAD66426-F04F-4451-B4C6-026D702DE410}" type="pres">
      <dgm:prSet presAssocID="{1E5BE775-5448-4249-9F41-21682BD06DBD}" presName="childText" presStyleLbl="conFgAcc1" presStyleIdx="2" presStyleCnt="6">
        <dgm:presLayoutVars>
          <dgm:bulletEnabled val="1"/>
        </dgm:presLayoutVars>
      </dgm:prSet>
      <dgm:spPr>
        <a:ln>
          <a:solidFill>
            <a:srgbClr val="002060"/>
          </a:solidFill>
        </a:ln>
      </dgm:spPr>
    </dgm:pt>
    <dgm:pt modelId="{FB389D52-D2BB-424A-B5C6-38D322240DC7}" type="pres">
      <dgm:prSet presAssocID="{567F8367-6B9E-4C1D-BC9E-AB87F89E3372}" presName="spaceBetweenRectangles" presStyleCnt="0"/>
      <dgm:spPr/>
    </dgm:pt>
    <dgm:pt modelId="{B0B8643C-BD82-4DAB-9FAF-5ADD84610191}" type="pres">
      <dgm:prSet presAssocID="{272C26F1-2417-4148-84C4-E17F510680A8}" presName="parentLin" presStyleCnt="0"/>
      <dgm:spPr/>
    </dgm:pt>
    <dgm:pt modelId="{7E928359-C3F0-4546-B7F3-EFC64220A3E5}" type="pres">
      <dgm:prSet presAssocID="{272C26F1-2417-4148-84C4-E17F510680A8}" presName="parentLeftMargin" presStyleLbl="node1" presStyleIdx="2" presStyleCnt="6"/>
      <dgm:spPr/>
    </dgm:pt>
    <dgm:pt modelId="{0E1DE735-D4CD-4E3A-B586-8F92F79E5C31}" type="pres">
      <dgm:prSet presAssocID="{272C26F1-2417-4148-84C4-E17F510680A8}" presName="parentText" presStyleLbl="node1" presStyleIdx="3" presStyleCnt="6" custScaleX="123873" custScaleY="242999">
        <dgm:presLayoutVars>
          <dgm:chMax val="0"/>
          <dgm:bulletEnabled val="1"/>
        </dgm:presLayoutVars>
      </dgm:prSet>
      <dgm:spPr/>
    </dgm:pt>
    <dgm:pt modelId="{EB7CF024-3C39-42AC-B71A-9500D51D743E}" type="pres">
      <dgm:prSet presAssocID="{272C26F1-2417-4148-84C4-E17F510680A8}" presName="negativeSpace" presStyleCnt="0"/>
      <dgm:spPr/>
    </dgm:pt>
    <dgm:pt modelId="{9E95503D-677C-4643-8BFD-D5391F25AA45}" type="pres">
      <dgm:prSet presAssocID="{272C26F1-2417-4148-84C4-E17F510680A8}" presName="childText" presStyleLbl="conFgAcc1" presStyleIdx="3" presStyleCnt="6">
        <dgm:presLayoutVars>
          <dgm:bulletEnabled val="1"/>
        </dgm:presLayoutVars>
      </dgm:prSet>
      <dgm:spPr>
        <a:ln>
          <a:solidFill>
            <a:srgbClr val="002060"/>
          </a:solidFill>
        </a:ln>
      </dgm:spPr>
    </dgm:pt>
    <dgm:pt modelId="{4F07E2E5-F86A-4F95-88F3-40E9E925279A}" type="pres">
      <dgm:prSet presAssocID="{6BAF2C11-5A40-435A-97DD-30E55FA660C3}" presName="spaceBetweenRectangles" presStyleCnt="0"/>
      <dgm:spPr/>
    </dgm:pt>
    <dgm:pt modelId="{06E20A04-5FEF-4FAB-8F67-B1B8B4FBE546}" type="pres">
      <dgm:prSet presAssocID="{C52062BD-9F3F-4F62-9247-3ED234F02206}" presName="parentLin" presStyleCnt="0"/>
      <dgm:spPr/>
    </dgm:pt>
    <dgm:pt modelId="{59FFBF50-91CF-476D-BA84-4259C0F1C22D}" type="pres">
      <dgm:prSet presAssocID="{C52062BD-9F3F-4F62-9247-3ED234F02206}" presName="parentLeftMargin" presStyleLbl="node1" presStyleIdx="3" presStyleCnt="6" custScaleX="125584" custScaleY="242999"/>
      <dgm:spPr/>
    </dgm:pt>
    <dgm:pt modelId="{7096C8C4-1807-4E9D-8BE5-2221749FBA42}" type="pres">
      <dgm:prSet presAssocID="{C52062BD-9F3F-4F62-9247-3ED234F02206}" presName="parentText" presStyleLbl="node1" presStyleIdx="4" presStyleCnt="6" custScaleX="125074" custScaleY="252096" custLinFactNeighborX="-37033" custLinFactNeighborY="3552">
        <dgm:presLayoutVars>
          <dgm:chMax val="0"/>
          <dgm:bulletEnabled val="1"/>
        </dgm:presLayoutVars>
      </dgm:prSet>
      <dgm:spPr/>
    </dgm:pt>
    <dgm:pt modelId="{83FE9611-FEED-4DFE-8F0C-783634AC208A}" type="pres">
      <dgm:prSet presAssocID="{C52062BD-9F3F-4F62-9247-3ED234F02206}" presName="negativeSpace" presStyleCnt="0"/>
      <dgm:spPr/>
    </dgm:pt>
    <dgm:pt modelId="{B7A808B3-4A79-4B97-A219-CE361CEB2FDB}" type="pres">
      <dgm:prSet presAssocID="{C52062BD-9F3F-4F62-9247-3ED234F02206}" presName="childText" presStyleLbl="conFgAcc1" presStyleIdx="4" presStyleCnt="6">
        <dgm:presLayoutVars>
          <dgm:bulletEnabled val="1"/>
        </dgm:presLayoutVars>
      </dgm:prSet>
      <dgm:spPr>
        <a:ln>
          <a:solidFill>
            <a:schemeClr val="tx2">
              <a:lumMod val="50000"/>
            </a:schemeClr>
          </a:solidFill>
        </a:ln>
      </dgm:spPr>
    </dgm:pt>
    <dgm:pt modelId="{21410BE7-1A06-4E9F-B816-7CBECD869A03}" type="pres">
      <dgm:prSet presAssocID="{16214932-5DC3-4399-90EE-77B63E788611}" presName="spaceBetweenRectangles" presStyleCnt="0"/>
      <dgm:spPr/>
    </dgm:pt>
    <dgm:pt modelId="{1D73379A-258C-48C7-B3B0-DE875C2E5A97}" type="pres">
      <dgm:prSet presAssocID="{86EF1685-7BB1-4C05-8E4A-41F0104795B2}" presName="parentLin" presStyleCnt="0"/>
      <dgm:spPr/>
    </dgm:pt>
    <dgm:pt modelId="{8F44C045-0FE4-475E-B991-AFACB916E81C}" type="pres">
      <dgm:prSet presAssocID="{86EF1685-7BB1-4C05-8E4A-41F0104795B2}" presName="parentLeftMargin" presStyleLbl="node1" presStyleIdx="4" presStyleCnt="6"/>
      <dgm:spPr/>
    </dgm:pt>
    <dgm:pt modelId="{4CF2A6B5-2060-4618-9FAB-681547A37F95}" type="pres">
      <dgm:prSet presAssocID="{86EF1685-7BB1-4C05-8E4A-41F0104795B2}" presName="parentText" presStyleLbl="node1" presStyleIdx="5" presStyleCnt="6" custScaleX="125827" custScaleY="265843">
        <dgm:presLayoutVars>
          <dgm:chMax val="0"/>
          <dgm:bulletEnabled val="1"/>
        </dgm:presLayoutVars>
      </dgm:prSet>
      <dgm:spPr/>
    </dgm:pt>
    <dgm:pt modelId="{37D4138A-2FF7-4E97-AD8F-264740CD4A23}" type="pres">
      <dgm:prSet presAssocID="{86EF1685-7BB1-4C05-8E4A-41F0104795B2}" presName="negativeSpace" presStyleCnt="0"/>
      <dgm:spPr/>
    </dgm:pt>
    <dgm:pt modelId="{30E921AB-0B3E-4CDC-81D8-F38917119CCC}" type="pres">
      <dgm:prSet presAssocID="{86EF1685-7BB1-4C05-8E4A-41F0104795B2}" presName="childText" presStyleLbl="conFgAcc1" presStyleIdx="5" presStyleCnt="6">
        <dgm:presLayoutVars>
          <dgm:bulletEnabled val="1"/>
        </dgm:presLayoutVars>
      </dgm:prSet>
      <dgm:spPr>
        <a:ln>
          <a:solidFill>
            <a:schemeClr val="tx2">
              <a:lumMod val="50000"/>
            </a:schemeClr>
          </a:solidFill>
        </a:ln>
      </dgm:spPr>
    </dgm:pt>
  </dgm:ptLst>
  <dgm:cxnLst>
    <dgm:cxn modelId="{0B86B103-2730-4AA0-85F2-81870ACA5B06}" type="presOf" srcId="{0FF139EB-EB22-4F13-B5EA-80D4145C88B7}" destId="{786D0A2C-A2A7-4D1E-BEF4-0B386F848B50}" srcOrd="0" destOrd="0" presId="urn:microsoft.com/office/officeart/2005/8/layout/list1"/>
    <dgm:cxn modelId="{63C2BA39-79D0-492D-9B38-B27B1AC89F21}" type="presOf" srcId="{272C26F1-2417-4148-84C4-E17F510680A8}" destId="{7E928359-C3F0-4546-B7F3-EFC64220A3E5}" srcOrd="0" destOrd="0" presId="urn:microsoft.com/office/officeart/2005/8/layout/list1"/>
    <dgm:cxn modelId="{6F93A83F-BF67-4252-9818-F033FC507CD0}" srcId="{F0076F2B-CF3B-4CAC-968D-F1A84B2E7BDB}" destId="{C52062BD-9F3F-4F62-9247-3ED234F02206}" srcOrd="4" destOrd="0" parTransId="{2950798B-1639-4D33-A37E-D7A17F699A89}" sibTransId="{16214932-5DC3-4399-90EE-77B63E788611}"/>
    <dgm:cxn modelId="{B5FDA746-AD4E-47E6-9D16-94FBDD2DFF7C}" type="presOf" srcId="{F0076F2B-CF3B-4CAC-968D-F1A84B2E7BDB}" destId="{9543C10A-48D8-40DA-B985-BE762A3430B7}" srcOrd="0" destOrd="0" presId="urn:microsoft.com/office/officeart/2005/8/layout/list1"/>
    <dgm:cxn modelId="{6796EB47-9ADF-4667-90CD-FDCC8DD3E41F}" type="presOf" srcId="{86EF1685-7BB1-4C05-8E4A-41F0104795B2}" destId="{8F44C045-0FE4-475E-B991-AFACB916E81C}" srcOrd="0" destOrd="0" presId="urn:microsoft.com/office/officeart/2005/8/layout/list1"/>
    <dgm:cxn modelId="{C5569152-1E07-439D-A8A8-681FC5043462}" srcId="{F0076F2B-CF3B-4CAC-968D-F1A84B2E7BDB}" destId="{1E5BE775-5448-4249-9F41-21682BD06DBD}" srcOrd="2" destOrd="0" parTransId="{DE3FDD8E-73B9-4269-AD24-AB072B416B34}" sibTransId="{567F8367-6B9E-4C1D-BC9E-AB87F89E3372}"/>
    <dgm:cxn modelId="{D0496F77-8821-4D16-8071-1686947B947B}" type="presOf" srcId="{C5FBE070-6DBA-4127-B55B-91DF4F8DD494}" destId="{609A6717-1D53-4B1D-A6B3-9283A261796D}" srcOrd="1" destOrd="0" presId="urn:microsoft.com/office/officeart/2005/8/layout/list1"/>
    <dgm:cxn modelId="{B34D0F7F-1B8A-4E3E-BC3E-DDB79181239A}" type="presOf" srcId="{272C26F1-2417-4148-84C4-E17F510680A8}" destId="{0E1DE735-D4CD-4E3A-B586-8F92F79E5C31}" srcOrd="1" destOrd="0" presId="urn:microsoft.com/office/officeart/2005/8/layout/list1"/>
    <dgm:cxn modelId="{842EDA81-3E4F-47D2-A17B-83288DF2ECD5}" type="presOf" srcId="{C52062BD-9F3F-4F62-9247-3ED234F02206}" destId="{59FFBF50-91CF-476D-BA84-4259C0F1C22D}" srcOrd="0" destOrd="0" presId="urn:microsoft.com/office/officeart/2005/8/layout/list1"/>
    <dgm:cxn modelId="{F29D7383-60A6-4659-8C2F-F439D0457D65}" srcId="{F0076F2B-CF3B-4CAC-968D-F1A84B2E7BDB}" destId="{0FF139EB-EB22-4F13-B5EA-80D4145C88B7}" srcOrd="0" destOrd="0" parTransId="{540ABB99-D05E-4EE8-80D9-50002DE73CF8}" sibTransId="{FF9BFEF5-0473-46AB-859A-2F7B485470B2}"/>
    <dgm:cxn modelId="{99890C8E-A38C-4286-A521-FBD732BF9E1A}" type="presOf" srcId="{C5FBE070-6DBA-4127-B55B-91DF4F8DD494}" destId="{95789690-6D7F-4089-9366-00390A0D99BF}" srcOrd="0" destOrd="0" presId="urn:microsoft.com/office/officeart/2005/8/layout/list1"/>
    <dgm:cxn modelId="{7A17F890-D2B4-4F5E-BFD3-0C25E838F343}" type="presOf" srcId="{1E5BE775-5448-4249-9F41-21682BD06DBD}" destId="{E2C1B387-D6B4-486B-97D8-F1132B7EECE9}" srcOrd="0" destOrd="0" presId="urn:microsoft.com/office/officeart/2005/8/layout/list1"/>
    <dgm:cxn modelId="{F6DA7899-2D54-430D-B54B-4D49EA00DD12}" srcId="{F0076F2B-CF3B-4CAC-968D-F1A84B2E7BDB}" destId="{86EF1685-7BB1-4C05-8E4A-41F0104795B2}" srcOrd="5" destOrd="0" parTransId="{A55F2317-AC02-4DC5-B1C2-44A0D74102C5}" sibTransId="{A98E93C4-25A2-4F94-B100-1C27D6402DCF}"/>
    <dgm:cxn modelId="{6B2437C9-DBD2-4AD7-B900-EF51768CECC8}" type="presOf" srcId="{C52062BD-9F3F-4F62-9247-3ED234F02206}" destId="{7096C8C4-1807-4E9D-8BE5-2221749FBA42}" srcOrd="1" destOrd="0" presId="urn:microsoft.com/office/officeart/2005/8/layout/list1"/>
    <dgm:cxn modelId="{CF704DD7-2854-41C8-9BC4-89BCB37D48A2}" type="presOf" srcId="{86EF1685-7BB1-4C05-8E4A-41F0104795B2}" destId="{4CF2A6B5-2060-4618-9FAB-681547A37F95}" srcOrd="1" destOrd="0" presId="urn:microsoft.com/office/officeart/2005/8/layout/list1"/>
    <dgm:cxn modelId="{0F73C2DA-C769-492E-A178-619F936AB346}" type="presOf" srcId="{0FF139EB-EB22-4F13-B5EA-80D4145C88B7}" destId="{4DB729C8-6EA4-469B-BD89-4245F75937DB}" srcOrd="1" destOrd="0" presId="urn:microsoft.com/office/officeart/2005/8/layout/list1"/>
    <dgm:cxn modelId="{DF270BDB-E5C3-4DA9-A853-B36E16594484}" type="presOf" srcId="{1E5BE775-5448-4249-9F41-21682BD06DBD}" destId="{9B179E99-5D61-44AE-BD3B-5F06335BD6E8}" srcOrd="1" destOrd="0" presId="urn:microsoft.com/office/officeart/2005/8/layout/list1"/>
    <dgm:cxn modelId="{8DBE76DF-4278-488D-84B9-F4BB42F4B095}" srcId="{F0076F2B-CF3B-4CAC-968D-F1A84B2E7BDB}" destId="{272C26F1-2417-4148-84C4-E17F510680A8}" srcOrd="3" destOrd="0" parTransId="{EE246E6D-A4AE-450F-9F78-1862F97CB178}" sibTransId="{6BAF2C11-5A40-435A-97DD-30E55FA660C3}"/>
    <dgm:cxn modelId="{2D92F5EC-0882-4DFF-90D8-29010E8D592F}" srcId="{F0076F2B-CF3B-4CAC-968D-F1A84B2E7BDB}" destId="{C5FBE070-6DBA-4127-B55B-91DF4F8DD494}" srcOrd="1" destOrd="0" parTransId="{F243DD4F-849B-4FD2-8311-B44F6F4748F8}" sibTransId="{618B4E18-01D1-47D3-9FA1-5BDE389FE4EF}"/>
    <dgm:cxn modelId="{94907D66-2922-49E9-B455-6AA20469EA21}" type="presParOf" srcId="{9543C10A-48D8-40DA-B985-BE762A3430B7}" destId="{4BCDB7B8-4414-4E10-89C6-D23F719600CF}" srcOrd="0" destOrd="0" presId="urn:microsoft.com/office/officeart/2005/8/layout/list1"/>
    <dgm:cxn modelId="{93588117-9C9E-4725-A4B3-0C05DEB66C2E}" type="presParOf" srcId="{4BCDB7B8-4414-4E10-89C6-D23F719600CF}" destId="{786D0A2C-A2A7-4D1E-BEF4-0B386F848B50}" srcOrd="0" destOrd="0" presId="urn:microsoft.com/office/officeart/2005/8/layout/list1"/>
    <dgm:cxn modelId="{E844A853-E89E-4E15-8065-5CD63B030A89}" type="presParOf" srcId="{4BCDB7B8-4414-4E10-89C6-D23F719600CF}" destId="{4DB729C8-6EA4-469B-BD89-4245F75937DB}" srcOrd="1" destOrd="0" presId="urn:microsoft.com/office/officeart/2005/8/layout/list1"/>
    <dgm:cxn modelId="{BE4ABB4B-7D51-4708-829E-248A56DA2446}" type="presParOf" srcId="{9543C10A-48D8-40DA-B985-BE762A3430B7}" destId="{FAC374AB-BBE1-4B66-A059-6B4E577DF102}" srcOrd="1" destOrd="0" presId="urn:microsoft.com/office/officeart/2005/8/layout/list1"/>
    <dgm:cxn modelId="{DDAD2BE4-6D22-4346-B8E3-6D65773A3099}" type="presParOf" srcId="{9543C10A-48D8-40DA-B985-BE762A3430B7}" destId="{A4034DFF-3076-489B-96B2-38AA6E06D1AF}" srcOrd="2" destOrd="0" presId="urn:microsoft.com/office/officeart/2005/8/layout/list1"/>
    <dgm:cxn modelId="{5849D7B6-3EF5-4590-A08B-BC4C44969C74}" type="presParOf" srcId="{9543C10A-48D8-40DA-B985-BE762A3430B7}" destId="{43E37015-69A1-4332-808E-ED003B93A607}" srcOrd="3" destOrd="0" presId="urn:microsoft.com/office/officeart/2005/8/layout/list1"/>
    <dgm:cxn modelId="{7F21F7D1-EC0F-4C54-800F-D6BCCACACBB1}" type="presParOf" srcId="{9543C10A-48D8-40DA-B985-BE762A3430B7}" destId="{90DAF086-DA2B-4D8A-9025-517D5BA6E9C9}" srcOrd="4" destOrd="0" presId="urn:microsoft.com/office/officeart/2005/8/layout/list1"/>
    <dgm:cxn modelId="{FBAB8A09-1FFD-481F-B957-A3DA74336903}" type="presParOf" srcId="{90DAF086-DA2B-4D8A-9025-517D5BA6E9C9}" destId="{95789690-6D7F-4089-9366-00390A0D99BF}" srcOrd="0" destOrd="0" presId="urn:microsoft.com/office/officeart/2005/8/layout/list1"/>
    <dgm:cxn modelId="{C4EDC922-E71B-4790-9B45-F5C85FF9F6CD}" type="presParOf" srcId="{90DAF086-DA2B-4D8A-9025-517D5BA6E9C9}" destId="{609A6717-1D53-4B1D-A6B3-9283A261796D}" srcOrd="1" destOrd="0" presId="urn:microsoft.com/office/officeart/2005/8/layout/list1"/>
    <dgm:cxn modelId="{7AF35629-B3DC-4765-BBD0-7059B977EC4D}" type="presParOf" srcId="{9543C10A-48D8-40DA-B985-BE762A3430B7}" destId="{ABF1F0C1-3CFC-45B0-9513-B30399672530}" srcOrd="5" destOrd="0" presId="urn:microsoft.com/office/officeart/2005/8/layout/list1"/>
    <dgm:cxn modelId="{CEDA4B11-1E0C-4620-A124-43CC91635472}" type="presParOf" srcId="{9543C10A-48D8-40DA-B985-BE762A3430B7}" destId="{CACB385C-1024-409F-9A59-1F3C80BB4D4F}" srcOrd="6" destOrd="0" presId="urn:microsoft.com/office/officeart/2005/8/layout/list1"/>
    <dgm:cxn modelId="{8EAC2874-1E90-4B7E-B2F0-64BF8E4562C1}" type="presParOf" srcId="{9543C10A-48D8-40DA-B985-BE762A3430B7}" destId="{13C00156-E17A-4A00-A8DB-A40ABDCB7375}" srcOrd="7" destOrd="0" presId="urn:microsoft.com/office/officeart/2005/8/layout/list1"/>
    <dgm:cxn modelId="{0EA0B460-620C-4B32-AEE3-ABA24A65B443}" type="presParOf" srcId="{9543C10A-48D8-40DA-B985-BE762A3430B7}" destId="{BD696A19-C92C-45B3-B5FD-CF9B0D2E47E5}" srcOrd="8" destOrd="0" presId="urn:microsoft.com/office/officeart/2005/8/layout/list1"/>
    <dgm:cxn modelId="{E2C5917D-2F1E-43E9-9D2A-746FF374F628}" type="presParOf" srcId="{BD696A19-C92C-45B3-B5FD-CF9B0D2E47E5}" destId="{E2C1B387-D6B4-486B-97D8-F1132B7EECE9}" srcOrd="0" destOrd="0" presId="urn:microsoft.com/office/officeart/2005/8/layout/list1"/>
    <dgm:cxn modelId="{BF4A0E1F-D738-437F-95BF-F014B1C50C92}" type="presParOf" srcId="{BD696A19-C92C-45B3-B5FD-CF9B0D2E47E5}" destId="{9B179E99-5D61-44AE-BD3B-5F06335BD6E8}" srcOrd="1" destOrd="0" presId="urn:microsoft.com/office/officeart/2005/8/layout/list1"/>
    <dgm:cxn modelId="{FD5AF52F-79B6-4976-B5D6-04649C4874CF}" type="presParOf" srcId="{9543C10A-48D8-40DA-B985-BE762A3430B7}" destId="{AB5F8A03-8E4C-4D10-A968-D735C008601E}" srcOrd="9" destOrd="0" presId="urn:microsoft.com/office/officeart/2005/8/layout/list1"/>
    <dgm:cxn modelId="{92C51A95-1668-43BB-B7A6-F2AC9F3B1D46}" type="presParOf" srcId="{9543C10A-48D8-40DA-B985-BE762A3430B7}" destId="{DAD66426-F04F-4451-B4C6-026D702DE410}" srcOrd="10" destOrd="0" presId="urn:microsoft.com/office/officeart/2005/8/layout/list1"/>
    <dgm:cxn modelId="{82F4F4FE-641B-4CFB-B004-B5BD90C1F347}" type="presParOf" srcId="{9543C10A-48D8-40DA-B985-BE762A3430B7}" destId="{FB389D52-D2BB-424A-B5C6-38D322240DC7}" srcOrd="11" destOrd="0" presId="urn:microsoft.com/office/officeart/2005/8/layout/list1"/>
    <dgm:cxn modelId="{5FEA3134-2B86-466C-9181-4D294BA01813}" type="presParOf" srcId="{9543C10A-48D8-40DA-B985-BE762A3430B7}" destId="{B0B8643C-BD82-4DAB-9FAF-5ADD84610191}" srcOrd="12" destOrd="0" presId="urn:microsoft.com/office/officeart/2005/8/layout/list1"/>
    <dgm:cxn modelId="{FA2C328C-5989-4451-AD4A-6F42CB53303B}" type="presParOf" srcId="{B0B8643C-BD82-4DAB-9FAF-5ADD84610191}" destId="{7E928359-C3F0-4546-B7F3-EFC64220A3E5}" srcOrd="0" destOrd="0" presId="urn:microsoft.com/office/officeart/2005/8/layout/list1"/>
    <dgm:cxn modelId="{957AAB58-65BD-4EEA-9D36-F8CD603B6D42}" type="presParOf" srcId="{B0B8643C-BD82-4DAB-9FAF-5ADD84610191}" destId="{0E1DE735-D4CD-4E3A-B586-8F92F79E5C31}" srcOrd="1" destOrd="0" presId="urn:microsoft.com/office/officeart/2005/8/layout/list1"/>
    <dgm:cxn modelId="{9255C286-79C4-4F2C-880B-9943A85D37FF}" type="presParOf" srcId="{9543C10A-48D8-40DA-B985-BE762A3430B7}" destId="{EB7CF024-3C39-42AC-B71A-9500D51D743E}" srcOrd="13" destOrd="0" presId="urn:microsoft.com/office/officeart/2005/8/layout/list1"/>
    <dgm:cxn modelId="{7FFB6D56-A1BA-4BC4-A902-865417D7ADC8}" type="presParOf" srcId="{9543C10A-48D8-40DA-B985-BE762A3430B7}" destId="{9E95503D-677C-4643-8BFD-D5391F25AA45}" srcOrd="14" destOrd="0" presId="urn:microsoft.com/office/officeart/2005/8/layout/list1"/>
    <dgm:cxn modelId="{55D3B925-E122-45C2-8128-E69186E4D71A}" type="presParOf" srcId="{9543C10A-48D8-40DA-B985-BE762A3430B7}" destId="{4F07E2E5-F86A-4F95-88F3-40E9E925279A}" srcOrd="15" destOrd="0" presId="urn:microsoft.com/office/officeart/2005/8/layout/list1"/>
    <dgm:cxn modelId="{190C8A94-1970-40ED-AFF5-5D6F4BF5B330}" type="presParOf" srcId="{9543C10A-48D8-40DA-B985-BE762A3430B7}" destId="{06E20A04-5FEF-4FAB-8F67-B1B8B4FBE546}" srcOrd="16" destOrd="0" presId="urn:microsoft.com/office/officeart/2005/8/layout/list1"/>
    <dgm:cxn modelId="{7FBD0322-8BC3-403D-A1EA-8C4384A503ED}" type="presParOf" srcId="{06E20A04-5FEF-4FAB-8F67-B1B8B4FBE546}" destId="{59FFBF50-91CF-476D-BA84-4259C0F1C22D}" srcOrd="0" destOrd="0" presId="urn:microsoft.com/office/officeart/2005/8/layout/list1"/>
    <dgm:cxn modelId="{3A80147B-8A8A-4450-BA47-EE9799068A68}" type="presParOf" srcId="{06E20A04-5FEF-4FAB-8F67-B1B8B4FBE546}" destId="{7096C8C4-1807-4E9D-8BE5-2221749FBA42}" srcOrd="1" destOrd="0" presId="urn:microsoft.com/office/officeart/2005/8/layout/list1"/>
    <dgm:cxn modelId="{28A5977A-9116-4BAE-AACA-D9A175E0B1F5}" type="presParOf" srcId="{9543C10A-48D8-40DA-B985-BE762A3430B7}" destId="{83FE9611-FEED-4DFE-8F0C-783634AC208A}" srcOrd="17" destOrd="0" presId="urn:microsoft.com/office/officeart/2005/8/layout/list1"/>
    <dgm:cxn modelId="{ED617AC7-E404-44B1-A967-6749E0498951}" type="presParOf" srcId="{9543C10A-48D8-40DA-B985-BE762A3430B7}" destId="{B7A808B3-4A79-4B97-A219-CE361CEB2FDB}" srcOrd="18" destOrd="0" presId="urn:microsoft.com/office/officeart/2005/8/layout/list1"/>
    <dgm:cxn modelId="{A41F7056-A5FA-4712-B085-DAAAD690DCC1}" type="presParOf" srcId="{9543C10A-48D8-40DA-B985-BE762A3430B7}" destId="{21410BE7-1A06-4E9F-B816-7CBECD869A03}" srcOrd="19" destOrd="0" presId="urn:microsoft.com/office/officeart/2005/8/layout/list1"/>
    <dgm:cxn modelId="{BE8FAD4F-1A4F-4537-A4FA-5AED9CE6CBFF}" type="presParOf" srcId="{9543C10A-48D8-40DA-B985-BE762A3430B7}" destId="{1D73379A-258C-48C7-B3B0-DE875C2E5A97}" srcOrd="20" destOrd="0" presId="urn:microsoft.com/office/officeart/2005/8/layout/list1"/>
    <dgm:cxn modelId="{B15F9887-DFE2-4E84-B997-CD9B8597178E}" type="presParOf" srcId="{1D73379A-258C-48C7-B3B0-DE875C2E5A97}" destId="{8F44C045-0FE4-475E-B991-AFACB916E81C}" srcOrd="0" destOrd="0" presId="urn:microsoft.com/office/officeart/2005/8/layout/list1"/>
    <dgm:cxn modelId="{572F8F4D-3A20-4CAF-B26A-330859D441A8}" type="presParOf" srcId="{1D73379A-258C-48C7-B3B0-DE875C2E5A97}" destId="{4CF2A6B5-2060-4618-9FAB-681547A37F95}" srcOrd="1" destOrd="0" presId="urn:microsoft.com/office/officeart/2005/8/layout/list1"/>
    <dgm:cxn modelId="{10C80E02-2522-4D2F-B039-349B08E0B653}" type="presParOf" srcId="{9543C10A-48D8-40DA-B985-BE762A3430B7}" destId="{37D4138A-2FF7-4E97-AD8F-264740CD4A23}" srcOrd="21" destOrd="0" presId="urn:microsoft.com/office/officeart/2005/8/layout/list1"/>
    <dgm:cxn modelId="{83FB5C8E-43FF-47FD-8690-89CEA72C657C}" type="presParOf" srcId="{9543C10A-48D8-40DA-B985-BE762A3430B7}" destId="{30E921AB-0B3E-4CDC-81D8-F38917119CCC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034DFF-3076-489B-96B2-38AA6E06D1AF}">
      <dsp:nvSpPr>
        <dsp:cNvPr id="0" name=""/>
        <dsp:cNvSpPr/>
      </dsp:nvSpPr>
      <dsp:spPr>
        <a:xfrm>
          <a:off x="0" y="564309"/>
          <a:ext cx="8007292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B729C8-6EA4-469B-BD89-4245F75937DB}">
      <dsp:nvSpPr>
        <dsp:cNvPr id="0" name=""/>
        <dsp:cNvSpPr/>
      </dsp:nvSpPr>
      <dsp:spPr>
        <a:xfrm>
          <a:off x="400364" y="20386"/>
          <a:ext cx="6826736" cy="691523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860" tIns="0" rIns="21186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600" kern="1200" dirty="0">
              <a:solidFill>
                <a:schemeClr val="bg1"/>
              </a:solidFill>
              <a:latin typeface="+mn-lt"/>
            </a:rPr>
            <a:t>Use telescopic detectors (or remote detectors for installed applications) for high dose rates source</a:t>
          </a:r>
          <a:endParaRPr lang="en-GB" sz="1600" kern="1200" dirty="0">
            <a:solidFill>
              <a:schemeClr val="bg1"/>
            </a:solidFill>
            <a:latin typeface="+mn-lt"/>
          </a:endParaRPr>
        </a:p>
      </dsp:txBody>
      <dsp:txXfrm>
        <a:off x="434121" y="54143"/>
        <a:ext cx="6759222" cy="624009"/>
      </dsp:txXfrm>
    </dsp:sp>
    <dsp:sp modelId="{CACB385C-1024-409F-9A59-1F3C80BB4D4F}">
      <dsp:nvSpPr>
        <dsp:cNvPr id="0" name=""/>
        <dsp:cNvSpPr/>
      </dsp:nvSpPr>
      <dsp:spPr>
        <a:xfrm>
          <a:off x="0" y="1407101"/>
          <a:ext cx="8007292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9A6717-1D53-4B1D-A6B3-9283A261796D}">
      <dsp:nvSpPr>
        <dsp:cNvPr id="0" name=""/>
        <dsp:cNvSpPr/>
      </dsp:nvSpPr>
      <dsp:spPr>
        <a:xfrm>
          <a:off x="400364" y="870309"/>
          <a:ext cx="6849549" cy="684391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860" tIns="0" rIns="21186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600" kern="1200" dirty="0">
              <a:solidFill>
                <a:schemeClr val="bg1"/>
              </a:solidFill>
              <a:latin typeface="+mn-lt"/>
            </a:rPr>
            <a:t>Use audio signal and/or rotating beacon</a:t>
          </a:r>
          <a:endParaRPr lang="en-GB" sz="1600" kern="1200" dirty="0">
            <a:solidFill>
              <a:schemeClr val="bg1"/>
            </a:solidFill>
            <a:latin typeface="+mn-lt"/>
          </a:endParaRPr>
        </a:p>
      </dsp:txBody>
      <dsp:txXfrm>
        <a:off x="433773" y="903718"/>
        <a:ext cx="6782731" cy="617573"/>
      </dsp:txXfrm>
    </dsp:sp>
    <dsp:sp modelId="{DAD66426-F04F-4451-B4C6-026D702DE410}">
      <dsp:nvSpPr>
        <dsp:cNvPr id="0" name=""/>
        <dsp:cNvSpPr/>
      </dsp:nvSpPr>
      <dsp:spPr>
        <a:xfrm>
          <a:off x="0" y="2163257"/>
          <a:ext cx="8007292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179E99-5D61-44AE-BD3B-5F06335BD6E8}">
      <dsp:nvSpPr>
        <dsp:cNvPr id="0" name=""/>
        <dsp:cNvSpPr/>
      </dsp:nvSpPr>
      <dsp:spPr>
        <a:xfrm>
          <a:off x="400364" y="1713101"/>
          <a:ext cx="6891700" cy="597756"/>
        </a:xfrm>
        <a:prstGeom prst="roundRect">
          <a:avLst/>
        </a:prstGeom>
        <a:solidFill>
          <a:schemeClr val="tx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860" tIns="0" rIns="21186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600" kern="1200" dirty="0">
              <a:solidFill>
                <a:schemeClr val="bg1"/>
              </a:solidFill>
              <a:latin typeface="+mn-lt"/>
            </a:rPr>
            <a:t>Minimize the time spent in the radiation field</a:t>
          </a:r>
          <a:endParaRPr lang="en-GB" sz="1600" kern="1200" dirty="0">
            <a:solidFill>
              <a:schemeClr val="bg1"/>
            </a:solidFill>
            <a:latin typeface="+mn-lt"/>
          </a:endParaRPr>
        </a:p>
      </dsp:txBody>
      <dsp:txXfrm>
        <a:off x="429544" y="1742281"/>
        <a:ext cx="6833340" cy="539396"/>
      </dsp:txXfrm>
    </dsp:sp>
    <dsp:sp modelId="{9E95503D-677C-4643-8BFD-D5391F25AA45}">
      <dsp:nvSpPr>
        <dsp:cNvPr id="0" name=""/>
        <dsp:cNvSpPr/>
      </dsp:nvSpPr>
      <dsp:spPr>
        <a:xfrm>
          <a:off x="0" y="3038990"/>
          <a:ext cx="8007292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1DE735-D4CD-4E3A-B586-8F92F79E5C31}">
      <dsp:nvSpPr>
        <dsp:cNvPr id="0" name=""/>
        <dsp:cNvSpPr/>
      </dsp:nvSpPr>
      <dsp:spPr>
        <a:xfrm>
          <a:off x="400364" y="2469257"/>
          <a:ext cx="6943210" cy="717333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860" tIns="0" rIns="21186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600" kern="1200" dirty="0">
              <a:solidFill>
                <a:schemeClr val="bg1"/>
              </a:solidFill>
              <a:latin typeface="+mn-lt"/>
            </a:rPr>
            <a:t>Cover the probe with sleeve to avoid  contaminating the equipment</a:t>
          </a:r>
          <a:endParaRPr lang="en-GB" sz="1600" kern="1200" dirty="0">
            <a:solidFill>
              <a:schemeClr val="bg1"/>
            </a:solidFill>
            <a:latin typeface="+mn-lt"/>
          </a:endParaRPr>
        </a:p>
      </dsp:txBody>
      <dsp:txXfrm>
        <a:off x="435381" y="2504274"/>
        <a:ext cx="6873176" cy="647299"/>
      </dsp:txXfrm>
    </dsp:sp>
    <dsp:sp modelId="{B7A808B3-4A79-4B97-A219-CE361CEB2FDB}">
      <dsp:nvSpPr>
        <dsp:cNvPr id="0" name=""/>
        <dsp:cNvSpPr/>
      </dsp:nvSpPr>
      <dsp:spPr>
        <a:xfrm>
          <a:off x="0" y="3941578"/>
          <a:ext cx="8007292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96C8C4-1807-4E9D-8BE5-2221749FBA42}">
      <dsp:nvSpPr>
        <dsp:cNvPr id="0" name=""/>
        <dsp:cNvSpPr/>
      </dsp:nvSpPr>
      <dsp:spPr>
        <a:xfrm>
          <a:off x="354526" y="3355476"/>
          <a:ext cx="7010528" cy="744187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860" tIns="0" rIns="21186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600" kern="1200" dirty="0">
              <a:solidFill>
                <a:schemeClr val="bg1"/>
              </a:solidFill>
              <a:latin typeface="+mn-lt"/>
            </a:rPr>
            <a:t>Turn the equipment off when not in use.</a:t>
          </a:r>
          <a:endParaRPr lang="en-GB" sz="1600" kern="1200" dirty="0">
            <a:solidFill>
              <a:schemeClr val="bg1"/>
            </a:solidFill>
            <a:latin typeface="+mn-lt"/>
          </a:endParaRPr>
        </a:p>
      </dsp:txBody>
      <dsp:txXfrm>
        <a:off x="390854" y="3391804"/>
        <a:ext cx="6937872" cy="671531"/>
      </dsp:txXfrm>
    </dsp:sp>
    <dsp:sp modelId="{30E921AB-0B3E-4CDC-81D8-F38917119CCC}">
      <dsp:nvSpPr>
        <dsp:cNvPr id="0" name=""/>
        <dsp:cNvSpPr/>
      </dsp:nvSpPr>
      <dsp:spPr>
        <a:xfrm>
          <a:off x="0" y="4884746"/>
          <a:ext cx="8007292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F2A6B5-2060-4618-9FAB-681547A37F95}">
      <dsp:nvSpPr>
        <dsp:cNvPr id="0" name=""/>
        <dsp:cNvSpPr/>
      </dsp:nvSpPr>
      <dsp:spPr>
        <a:xfrm>
          <a:off x="400364" y="4247578"/>
          <a:ext cx="7052734" cy="784768"/>
        </a:xfrm>
        <a:prstGeom prst="roundRect">
          <a:avLst/>
        </a:prstGeom>
        <a:solidFill>
          <a:schemeClr val="tx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860" tIns="0" rIns="21186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600" kern="1200" dirty="0">
              <a:solidFill>
                <a:schemeClr val="bg1"/>
              </a:solidFill>
              <a:latin typeface="+mn-lt"/>
            </a:rPr>
            <a:t>Don’t hold the probe by the cable.</a:t>
          </a:r>
          <a:endParaRPr lang="en-GB" sz="1600" kern="1200" dirty="0">
            <a:solidFill>
              <a:schemeClr val="bg1"/>
            </a:solidFill>
            <a:latin typeface="+mn-lt"/>
          </a:endParaRPr>
        </a:p>
      </dsp:txBody>
      <dsp:txXfrm>
        <a:off x="438673" y="4285887"/>
        <a:ext cx="6976116" cy="708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1C46E-357D-44F1-A586-25335460BDCA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F0112A-3335-42F2-841A-3B75747AB1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928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/>
              <a:t>The</a:t>
            </a:r>
            <a:r>
              <a:rPr lang="en-US" i="1" baseline="0" dirty="0"/>
              <a:t> last two </a:t>
            </a:r>
            <a:r>
              <a:rPr lang="en-US" i="1" dirty="0"/>
              <a:t>purposes are not in the TECDOC specifically for external radiation, but are consistent with previous slides.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5719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dirty="0">
                <a:solidFill>
                  <a:schemeClr val="hlink"/>
                </a:solidFill>
                <a:latin typeface="Arial" charset="0"/>
              </a:rPr>
              <a:t>The total current from the photomultiplier is a function of the energy deposited in the scintillator crystal which can be used to estimate the dose rate. </a:t>
            </a:r>
          </a:p>
          <a:p>
            <a:endParaRPr lang="en-GB" altLang="en-US" dirty="0">
              <a:solidFill>
                <a:schemeClr val="hlink"/>
              </a:solidFill>
              <a:latin typeface="Arial" charset="0"/>
            </a:endParaRPr>
          </a:p>
          <a:p>
            <a:r>
              <a:rPr lang="en-GB" altLang="en-US" dirty="0">
                <a:solidFill>
                  <a:schemeClr val="hlink"/>
                </a:solidFill>
                <a:latin typeface="Arial" charset="0"/>
              </a:rPr>
              <a:t>Converts light to an electric pulse.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7587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HIGH DOSE RATE Expose the instrument to a dose rate no more than 50 % above the </a:t>
            </a:r>
            <a:r>
              <a:rPr lang="en-GB" dirty="0" err="1"/>
              <a:t>preset</a:t>
            </a:r>
            <a:r>
              <a:rPr lang="en-GB" dirty="0"/>
              <a:t> alarm threshold.  </a:t>
            </a:r>
          </a:p>
          <a:p>
            <a:r>
              <a:rPr lang="en-GB" dirty="0"/>
              <a:t>LOW DOSE RATE Confirm that  the low level alarm may be activated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1022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altLang="en-US" dirty="0"/>
              <a:t>First picture: High activity sealed source; keep distance</a:t>
            </a:r>
          </a:p>
          <a:p>
            <a:r>
              <a:rPr lang="sv-SE" altLang="en-US" dirty="0"/>
              <a:t>Second picture: searching for contamination</a:t>
            </a:r>
          </a:p>
          <a:p>
            <a:r>
              <a:rPr lang="sv-SE" altLang="en-US" dirty="0"/>
              <a:t>Third picture: gamma radiography with a high activity sealed source</a:t>
            </a:r>
          </a:p>
          <a:p>
            <a:r>
              <a:rPr lang="sv-SE" altLang="en-US" dirty="0"/>
              <a:t>Fourth picture: installed gamma monitoring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4481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198"/>
              </a:spcAft>
            </a:pPr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Ensure you have chosen the right equipment for your environment and the purpose (radiation type, energy, dose rate ranges).</a:t>
            </a:r>
          </a:p>
          <a:p>
            <a:pPr eaLnBrk="1" hangingPunct="1">
              <a:spcAft>
                <a:spcPts val="1198"/>
              </a:spcAft>
            </a:pPr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Perform a functional test.</a:t>
            </a:r>
          </a:p>
          <a:p>
            <a:pPr eaLnBrk="1" hangingPunct="1">
              <a:spcAft>
                <a:spcPts val="1198"/>
              </a:spcAft>
            </a:pPr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Check the calibration validity on the detector.</a:t>
            </a:r>
          </a:p>
          <a:p>
            <a:pPr defTabSz="912937" eaLnBrk="1" hangingPunct="1">
              <a:spcAft>
                <a:spcPts val="1198"/>
              </a:spcAft>
              <a:defRPr/>
            </a:pPr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Set alarm signals at known dose rates and integrated doses. Be careful in noisy workplaces. Headphones can be bought as an extra equipment. Think also at rotating beacon.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4942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Make a survey – radiation fields present and points of interest.</a:t>
            </a:r>
          </a:p>
          <a:p>
            <a:pPr eaLnBrk="1" hangingPunct="1"/>
            <a:endParaRPr lang="en-US" altLang="en-US" dirty="0">
              <a:solidFill>
                <a:schemeClr val="hlink"/>
              </a:solidFill>
              <a:latin typeface="Arial" charset="0"/>
            </a:endParaRPr>
          </a:p>
          <a:p>
            <a:pPr eaLnBrk="1" hangingPunct="1"/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Point the detector in the direction of the highest dose rate. Normally make the measurement at 1 meter above ground height.</a:t>
            </a:r>
          </a:p>
          <a:p>
            <a:pPr eaLnBrk="1" hangingPunct="1"/>
            <a:endParaRPr lang="en-US" altLang="en-US" dirty="0">
              <a:solidFill>
                <a:schemeClr val="hlink"/>
              </a:solidFill>
              <a:latin typeface="Arial" charset="0"/>
            </a:endParaRPr>
          </a:p>
          <a:p>
            <a:pPr eaLnBrk="1" hangingPunct="1"/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Be aware if collimated beams are present; you may be in the beam and the detector out of the beam.</a:t>
            </a:r>
          </a:p>
          <a:p>
            <a:pPr eaLnBrk="1" hangingPunct="1"/>
            <a:endParaRPr lang="en-US" altLang="en-US" dirty="0">
              <a:solidFill>
                <a:schemeClr val="hlink"/>
              </a:solidFill>
              <a:latin typeface="Arial" charset="0"/>
            </a:endParaRPr>
          </a:p>
          <a:p>
            <a:pPr eaLnBrk="1" hangingPunct="1"/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When an unusually high or low measurement result is indicated, act immediately on the information. Low measurement result may indicate a faulty instrument!</a:t>
            </a:r>
          </a:p>
          <a:p>
            <a:pPr eaLnBrk="1" hangingPunct="1"/>
            <a:endParaRPr lang="en-US" altLang="en-US" dirty="0">
              <a:solidFill>
                <a:schemeClr val="hlink"/>
              </a:solidFill>
              <a:latin typeface="Arial" charset="0"/>
            </a:endParaRPr>
          </a:p>
          <a:p>
            <a:pPr eaLnBrk="1" hangingPunct="1"/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Allow an appropriate time for the equipment reading to stabilize.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6311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351" indent="-342351" eaLnBrk="1" hangingPunct="1">
              <a:buFont typeface="Arial" pitchFamily="34" charset="0"/>
              <a:buChar char="•"/>
              <a:defRPr/>
            </a:pPr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Be aware that pulsed beams should not be measured with GM or proportional counters.</a:t>
            </a:r>
          </a:p>
          <a:p>
            <a:pPr marL="342351" indent="-342351" eaLnBrk="1" hangingPunct="1">
              <a:buFont typeface="Arial" pitchFamily="34" charset="0"/>
              <a:buChar char="•"/>
              <a:defRPr/>
            </a:pPr>
            <a:endParaRPr lang="en-US" altLang="en-US" dirty="0">
              <a:solidFill>
                <a:schemeClr val="hlink"/>
              </a:solidFill>
              <a:latin typeface="Arial" charset="0"/>
            </a:endParaRPr>
          </a:p>
          <a:p>
            <a:pPr marL="342351" indent="-342351" eaLnBrk="1" hangingPunct="1">
              <a:buFont typeface="Arial" pitchFamily="34" charset="0"/>
              <a:buChar char="•"/>
              <a:defRPr/>
            </a:pPr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For high activity sources, use a telescopic detector, preferably not GM based.</a:t>
            </a:r>
          </a:p>
          <a:p>
            <a:pPr marL="342351" indent="-342351" eaLnBrk="1" hangingPunct="1">
              <a:buFont typeface="Arial" pitchFamily="34" charset="0"/>
              <a:buChar char="•"/>
              <a:defRPr/>
            </a:pPr>
            <a:endParaRPr lang="en-US" altLang="en-US" dirty="0">
              <a:solidFill>
                <a:schemeClr val="hlink"/>
              </a:solidFill>
              <a:latin typeface="Arial" charset="0"/>
            </a:endParaRPr>
          </a:p>
          <a:p>
            <a:pPr marL="342351" indent="-342351" eaLnBrk="1" hangingPunct="1">
              <a:buFont typeface="Arial" pitchFamily="34" charset="0"/>
              <a:buChar char="•"/>
              <a:defRPr/>
            </a:pPr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Use the audio signal.</a:t>
            </a:r>
          </a:p>
          <a:p>
            <a:pPr marL="342351" indent="-342351" eaLnBrk="1" hangingPunct="1">
              <a:buFont typeface="Arial" pitchFamily="34" charset="0"/>
              <a:buChar char="•"/>
              <a:defRPr/>
            </a:pPr>
            <a:endParaRPr lang="en-US" altLang="en-US" dirty="0">
              <a:solidFill>
                <a:schemeClr val="hlink"/>
              </a:solidFill>
              <a:latin typeface="Arial" charset="0"/>
            </a:endParaRPr>
          </a:p>
          <a:p>
            <a:pPr marL="342351" indent="-342351" eaLnBrk="1" hangingPunct="1">
              <a:buFont typeface="Arial" pitchFamily="34" charset="0"/>
              <a:buChar char="•"/>
              <a:defRPr/>
            </a:pPr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For measuring dose rates above 1 mSv/h, </a:t>
            </a:r>
            <a:r>
              <a:rPr lang="en-US" altLang="en-US" dirty="0" err="1">
                <a:solidFill>
                  <a:schemeClr val="hlink"/>
                </a:solidFill>
                <a:latin typeface="Arial" charset="0"/>
              </a:rPr>
              <a:t>minimise</a:t>
            </a:r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 the time spent in the radiation field. </a:t>
            </a:r>
          </a:p>
          <a:p>
            <a:pPr eaLnBrk="1" hangingPunct="1">
              <a:defRPr/>
            </a:pPr>
            <a:endParaRPr lang="en-US" altLang="en-US" dirty="0">
              <a:solidFill>
                <a:schemeClr val="hlink"/>
              </a:solidFill>
              <a:latin typeface="Arial" charset="0"/>
            </a:endParaRPr>
          </a:p>
          <a:p>
            <a:pPr>
              <a:defRPr/>
            </a:pPr>
            <a:r>
              <a:rPr lang="sv-SE" dirty="0"/>
              <a:t>Use also rotating beacon if possible</a:t>
            </a:r>
          </a:p>
          <a:p>
            <a:pPr>
              <a:defRPr/>
            </a:pPr>
            <a:endParaRPr lang="sv-SE" dirty="0"/>
          </a:p>
          <a:p>
            <a:pPr eaLnBrk="1" hangingPunct="1"/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Avoid touching the detector on possibly contaminated surfaces. For photon detection the detector may be protected by thin plastic foil.</a:t>
            </a:r>
          </a:p>
          <a:p>
            <a:pPr eaLnBrk="1" hangingPunct="1"/>
            <a:endParaRPr lang="en-US" altLang="en-US" dirty="0">
              <a:solidFill>
                <a:schemeClr val="hlink"/>
              </a:solidFill>
              <a:latin typeface="Arial" charset="0"/>
            </a:endParaRPr>
          </a:p>
          <a:p>
            <a:pPr eaLnBrk="1" hangingPunct="1"/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Keep the thin window away from sharp objects to avoid irreparable damage to the detector. </a:t>
            </a:r>
          </a:p>
          <a:p>
            <a:pPr eaLnBrk="1" hangingPunct="1"/>
            <a:endParaRPr lang="en-US" altLang="en-US" dirty="0">
              <a:solidFill>
                <a:schemeClr val="hlink"/>
              </a:solidFill>
              <a:latin typeface="Arial" charset="0"/>
            </a:endParaRPr>
          </a:p>
          <a:p>
            <a:pPr eaLnBrk="1" hangingPunct="1"/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Turn the detector off when not in use.</a:t>
            </a:r>
          </a:p>
          <a:p>
            <a:pPr eaLnBrk="1" hangingPunct="1"/>
            <a:endParaRPr lang="en-US" altLang="en-US" dirty="0">
              <a:solidFill>
                <a:schemeClr val="hlink"/>
              </a:solidFill>
              <a:latin typeface="Arial" charset="0"/>
            </a:endParaRPr>
          </a:p>
          <a:p>
            <a:pPr eaLnBrk="1" hangingPunct="1"/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If the equipment has a separate probe, do not hold the probe by the cable. </a:t>
            </a:r>
            <a:endParaRPr lang="en-US" alt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7342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AutoNum type="arabicParenR"/>
            </a:pPr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 Check the physical integrity of the detector, cable, probe and the calibration validity.</a:t>
            </a:r>
          </a:p>
          <a:p>
            <a:pPr eaLnBrk="1" hangingPunct="1">
              <a:buFontTx/>
              <a:buAutoNum type="arabicParenR"/>
            </a:pPr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 Check the battery.</a:t>
            </a:r>
          </a:p>
          <a:p>
            <a:pPr eaLnBrk="1" hangingPunct="1">
              <a:buFontTx/>
              <a:buAutoNum type="arabicParenR"/>
            </a:pPr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 Check the expected background reading.</a:t>
            </a:r>
          </a:p>
          <a:p>
            <a:pPr eaLnBrk="1" hangingPunct="1">
              <a:buFontTx/>
              <a:buAutoNum type="arabicParenR"/>
            </a:pPr>
            <a:r>
              <a:rPr lang="en-US" altLang="en-US" dirty="0">
                <a:solidFill>
                  <a:schemeClr val="hlink"/>
                </a:solidFill>
                <a:latin typeface="Arial" charset="0"/>
              </a:rPr>
              <a:t> Place a low activity gamma emitting check source on the reference point of the detector (usually marked with a spot or small hole on the detector case). Check whether the reading is within the expected range. </a:t>
            </a:r>
          </a:p>
          <a:p>
            <a:r>
              <a:rPr lang="en-US" altLang="en-US" dirty="0"/>
              <a:t>Some equipment have built-in check sources.</a:t>
            </a:r>
          </a:p>
          <a:p>
            <a:endParaRPr lang="en-US" altLang="en-US" dirty="0"/>
          </a:p>
          <a:p>
            <a:r>
              <a:rPr lang="en-US" altLang="en-US" dirty="0"/>
              <a:t>The IAEA makes available on request all procedures related to workplace monitoring</a:t>
            </a:r>
          </a:p>
          <a:p>
            <a:r>
              <a:rPr lang="en-US" altLang="en-US" dirty="0"/>
              <a:t>Explain that in certain workplaces with lots of staff working with this kind of equipment it is valuable to document the functional tests in a simple way.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1200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The iPhone can only be used for high dose rates.</a:t>
            </a:r>
          </a:p>
          <a:p>
            <a:endParaRPr lang="en-US" altLang="en-US" dirty="0"/>
          </a:p>
          <a:p>
            <a:r>
              <a:rPr lang="en-US" altLang="en-US" dirty="0"/>
              <a:t>Observe that the quality of these kind of instruments are very shaky!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3160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351" indent="-342351">
              <a:spcAft>
                <a:spcPts val="1198"/>
              </a:spcAft>
              <a:buFont typeface="Arial" pitchFamily="34" charset="0"/>
              <a:buChar char="•"/>
              <a:defRPr/>
            </a:pPr>
            <a:r>
              <a:rPr lang="en-GB" altLang="en-US" dirty="0">
                <a:solidFill>
                  <a:schemeClr val="hlink"/>
                </a:solidFill>
                <a:latin typeface="Arial" charset="0"/>
              </a:rPr>
              <a:t>Always execute measurements with great care and never take the performance of the instrumentation for granted</a:t>
            </a:r>
          </a:p>
          <a:p>
            <a:pPr marL="342351" indent="-342351">
              <a:spcAft>
                <a:spcPts val="1198"/>
              </a:spcAft>
              <a:buFont typeface="Arial" pitchFamily="34" charset="0"/>
              <a:buChar char="•"/>
              <a:defRPr/>
            </a:pPr>
            <a:r>
              <a:rPr lang="en-GB" altLang="en-US" dirty="0">
                <a:solidFill>
                  <a:schemeClr val="hlink"/>
                </a:solidFill>
                <a:latin typeface="Arial" charset="0"/>
              </a:rPr>
              <a:t>Continually check operation of the measuring equipment with test equipment or test runs and analyse the results critically for consistency and reasonableness</a:t>
            </a:r>
          </a:p>
          <a:p>
            <a:pPr marL="342351" indent="-342351">
              <a:spcAft>
                <a:spcPts val="1198"/>
              </a:spcAft>
              <a:buFont typeface="Arial" pitchFamily="34" charset="0"/>
              <a:buChar char="•"/>
              <a:defRPr/>
            </a:pPr>
            <a:r>
              <a:rPr lang="en-GB" altLang="en-US" dirty="0">
                <a:solidFill>
                  <a:schemeClr val="hlink"/>
                </a:solidFill>
                <a:latin typeface="Arial" charset="0"/>
              </a:rPr>
              <a:t>Always bear in mind your own personal safety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575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Direction</a:t>
            </a:r>
            <a:r>
              <a:rPr lang="en-US" baseline="0" dirty="0"/>
              <a:t> is frequently intuitive, but sometimes it is not as obvious. If it is not obvious then select a direction which gives the maximum indication and note this for future monitoring.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r>
              <a:rPr lang="en-US" dirty="0"/>
              <a:t>Low energies could occur because</a:t>
            </a:r>
            <a:r>
              <a:rPr lang="en-US" baseline="0" dirty="0"/>
              <a:t> of scatter.</a:t>
            </a:r>
          </a:p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2400" dirty="0"/>
              <a:t>The presence of low energies can be identified by noting whether the indication of an instrument drops significantly when a 1 mm thick steel or copper sheet is placed over the window of a wide energy range instrument.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744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altLang="en-US" dirty="0"/>
              <a:t>Description of what is happening in the detector:</a:t>
            </a:r>
          </a:p>
          <a:p>
            <a:pPr lvl="0"/>
            <a:r>
              <a:rPr lang="en-GB" sz="1200" b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- Photon enters and generates an energetic electron in the walls or gas</a:t>
            </a:r>
            <a:endParaRPr lang="sv-SE" sz="1200" b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lvl="0"/>
            <a:r>
              <a:rPr lang="en-GB" sz="1200" b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- Electron loses energy by collision, generating ions and electrons</a:t>
            </a:r>
            <a:endParaRPr lang="sv-SE" sz="1200" b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lvl="0"/>
            <a:r>
              <a:rPr lang="en-GB" sz="1200" b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- In air filled types, electrons stick to oxygen molecules</a:t>
            </a:r>
            <a:endParaRPr lang="sv-SE" sz="1200" b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lvl="0"/>
            <a:r>
              <a:rPr lang="en-GB" sz="1200" b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- In others, the electrons remain free</a:t>
            </a:r>
            <a:endParaRPr lang="sv-SE" sz="1200" b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lvl="0"/>
            <a:r>
              <a:rPr lang="en-GB" sz="1200" b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-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Ions and electrons drift in electric field</a:t>
            </a:r>
            <a:endParaRPr lang="sv-SE" sz="1200" b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lvl="0"/>
            <a:r>
              <a:rPr lang="en-GB" sz="1200" b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- The charge collected on collector is</a:t>
            </a:r>
            <a:r>
              <a:rPr lang="sv-SE" sz="1200" b="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amplified and displayed</a:t>
            </a:r>
            <a:endParaRPr lang="sv-SE" sz="1200" b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326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GM tubes are classified as gas-filled detectors. All such detectors consist of a volume of gas between two electrodes. Such devices indicate the number of interactions occurring in the detector and are thus called counters.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End window detectors</a:t>
            </a:r>
            <a:r>
              <a:rPr lang="en-GB" baseline="0" dirty="0"/>
              <a:t> can still see betas so may need to add a 3mm plastic cover to reduce this when measuring gamma</a:t>
            </a:r>
            <a:endParaRPr lang="en-GB" dirty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Telescopic detectors usually</a:t>
            </a:r>
            <a:r>
              <a:rPr lang="en-GB" baseline="0" dirty="0"/>
              <a:t> use steel walled GM detectors calibrated so they should be used side on to the radiation field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Pancake also sees beta and needs to have plastic added to only respond to gamma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284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GB" altLang="en-US" dirty="0">
                <a:solidFill>
                  <a:schemeClr val="hlink"/>
                </a:solidFill>
                <a:latin typeface="Arial" charset="0"/>
              </a:rPr>
              <a:t>GM counters connected to a count rate meter (scaler) are the most widely used instrument due to their low cost, simplicity, reliability, and high sensitivity.</a:t>
            </a:r>
          </a:p>
          <a:p>
            <a:pPr>
              <a:defRPr/>
            </a:pPr>
            <a:r>
              <a:rPr lang="en-GB" altLang="en-US" dirty="0">
                <a:solidFill>
                  <a:schemeClr val="hlink"/>
                </a:solidFill>
                <a:latin typeface="Arial" charset="0"/>
              </a:rPr>
              <a:t>The GM counter registers “counts” produced by the  incident radiation which in turn produces an ionization in the sensitive volume.</a:t>
            </a:r>
          </a:p>
          <a:p>
            <a:pPr>
              <a:defRPr/>
            </a:pPr>
            <a:r>
              <a:rPr lang="en-GB" altLang="en-US" dirty="0">
                <a:solidFill>
                  <a:schemeClr val="hlink"/>
                </a:solidFill>
                <a:latin typeface="Arial" charset="0"/>
              </a:rPr>
              <a:t>The GM survey meter can be made into a fairly accurate indicator of dose rate over a wide range of photon energies. This is done through the use of filters around the detector.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620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dirty="0">
                <a:solidFill>
                  <a:schemeClr val="hlink"/>
                </a:solidFill>
                <a:latin typeface="Arial" charset="0"/>
              </a:rPr>
              <a:t>The GM can saturate at high dose rates. In this case, ionization chamber survey instruments should be used.</a:t>
            </a:r>
            <a:endParaRPr lang="en-GB" altLang="en-US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8614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Also watch for beta radiation – must be shielded</a:t>
            </a:r>
            <a:r>
              <a:rPr lang="en-US" baseline="0" dirty="0"/>
              <a:t> out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290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0"/>
            <a:r>
              <a:rPr lang="en-GB" b="1" dirty="0"/>
              <a:t>Use: low energy X and gamma contamination measurement and beta contamination measurement</a:t>
            </a:r>
            <a:endParaRPr lang="sv-SE" dirty="0"/>
          </a:p>
          <a:p>
            <a:pPr hangingPunct="0"/>
            <a:r>
              <a:rPr lang="en-GB" dirty="0"/>
              <a:t>These are generally 10 cm x 10 cm or larger xenon filled proportional counters with titanium windows about 5 mg.cm</a:t>
            </a:r>
            <a:r>
              <a:rPr lang="en-GB" baseline="30000" dirty="0"/>
              <a:t>-2</a:t>
            </a:r>
            <a:r>
              <a:rPr lang="en-GB" dirty="0"/>
              <a:t> thick.</a:t>
            </a:r>
            <a:endParaRPr lang="sv-SE" dirty="0"/>
          </a:p>
          <a:p>
            <a:pPr hangingPunct="0"/>
            <a:r>
              <a:rPr lang="en-GB" b="1" dirty="0"/>
              <a:t> </a:t>
            </a:r>
            <a:endParaRPr lang="sv-SE" dirty="0"/>
          </a:p>
          <a:p>
            <a:pPr hangingPunct="0"/>
            <a:r>
              <a:rPr lang="en-GB" b="1" dirty="0"/>
              <a:t>Good points</a:t>
            </a:r>
            <a:endParaRPr lang="sv-SE" dirty="0"/>
          </a:p>
          <a:p>
            <a:pPr hangingPunct="0"/>
            <a:r>
              <a:rPr lang="en-GB" dirty="0"/>
              <a:t>Can be obtained in large sizes.</a:t>
            </a:r>
            <a:endParaRPr lang="sv-SE" dirty="0"/>
          </a:p>
          <a:p>
            <a:pPr hangingPunct="0"/>
            <a:r>
              <a:rPr lang="en-GB" dirty="0"/>
              <a:t>Also sensitive to low energy X, gamma emitters such as </a:t>
            </a:r>
            <a:r>
              <a:rPr lang="en-GB" baseline="30000" dirty="0"/>
              <a:t>125</a:t>
            </a:r>
            <a:r>
              <a:rPr lang="en-GB" dirty="0"/>
              <a:t>I and </a:t>
            </a:r>
            <a:r>
              <a:rPr lang="en-GB" baseline="30000" dirty="0"/>
              <a:t>55</a:t>
            </a:r>
            <a:r>
              <a:rPr lang="en-GB" dirty="0"/>
              <a:t>Fe.</a:t>
            </a:r>
            <a:endParaRPr lang="sv-SE" dirty="0"/>
          </a:p>
          <a:p>
            <a:pPr hangingPunct="0"/>
            <a:r>
              <a:rPr lang="en-GB" dirty="0"/>
              <a:t>Can be re-windowed, although the cost is a large fraction of a new detector.</a:t>
            </a:r>
            <a:endParaRPr lang="sv-SE" dirty="0"/>
          </a:p>
          <a:p>
            <a:pPr hangingPunct="0"/>
            <a:r>
              <a:rPr lang="en-GB" dirty="0"/>
              <a:t>Tougher than the thin end window GM detectors although still vulnerable to sharp points such as tweezers, nails, wire and swarf.</a:t>
            </a:r>
            <a:endParaRPr lang="sv-SE" dirty="0"/>
          </a:p>
          <a:p>
            <a:pPr hangingPunct="0"/>
            <a:r>
              <a:rPr lang="en-GB" dirty="0"/>
              <a:t> </a:t>
            </a:r>
            <a:endParaRPr lang="sv-SE" dirty="0"/>
          </a:p>
          <a:p>
            <a:pPr hangingPunct="0"/>
            <a:r>
              <a:rPr lang="en-GB" b="1" dirty="0"/>
              <a:t>Weaknesses</a:t>
            </a:r>
            <a:endParaRPr lang="sv-SE" dirty="0"/>
          </a:p>
          <a:p>
            <a:pPr hangingPunct="0"/>
            <a:r>
              <a:rPr lang="en-GB" dirty="0"/>
              <a:t>Expensive compared to GM detectors.</a:t>
            </a:r>
            <a:endParaRPr lang="sv-SE" dirty="0"/>
          </a:p>
          <a:p>
            <a:pPr hangingPunct="0"/>
            <a:r>
              <a:rPr lang="en-GB" dirty="0"/>
              <a:t>Requires a better stabilised and higher voltage supply than GM detectors, typically 1.6 to 2 kV.</a:t>
            </a:r>
            <a:endParaRPr lang="sv-SE" dirty="0"/>
          </a:p>
          <a:p>
            <a:pPr hangingPunct="0"/>
            <a:r>
              <a:rPr lang="en-GB" dirty="0"/>
              <a:t>On rare occasions can deteriorate over a period of days or weeks as a consequence of an undetectable leak.</a:t>
            </a:r>
          </a:p>
          <a:p>
            <a:pPr hangingPunct="0"/>
            <a:endParaRPr lang="en-GB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altLang="en-US" dirty="0">
                <a:solidFill>
                  <a:schemeClr val="hlink"/>
                </a:solidFill>
                <a:latin typeface="Arial" charset="0"/>
              </a:rPr>
              <a:t>Can give energy information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altLang="en-US" dirty="0">
                <a:solidFill>
                  <a:schemeClr val="hlink"/>
                </a:solidFill>
                <a:latin typeface="Arial" charset="0"/>
              </a:rPr>
              <a:t>Good uniformity of response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altLang="en-US" dirty="0">
                <a:solidFill>
                  <a:schemeClr val="hlink"/>
                </a:solidFill>
                <a:latin typeface="Arial" charset="0"/>
              </a:rPr>
              <a:t>Easy to repair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altLang="en-US" dirty="0">
                <a:solidFill>
                  <a:schemeClr val="hlink"/>
                </a:solidFill>
                <a:latin typeface="Arial" charset="0"/>
              </a:rPr>
              <a:t>Higher cost, more complex, more prone to damage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altLang="en-US" dirty="0">
                <a:solidFill>
                  <a:schemeClr val="hlink"/>
                </a:solidFill>
                <a:latin typeface="Arial" charset="0"/>
              </a:rPr>
              <a:t>Some types require gas refilling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altLang="en-US" dirty="0">
                <a:solidFill>
                  <a:schemeClr val="hlink"/>
                </a:solidFill>
                <a:latin typeface="Arial" charset="0"/>
              </a:rPr>
              <a:t>Relatively long lived</a:t>
            </a:r>
          </a:p>
          <a:p>
            <a:pPr hangingPunct="0"/>
            <a:endParaRPr lang="sv-SE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23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/>
              <a:t>These</a:t>
            </a:r>
            <a:r>
              <a:rPr lang="en-US" i="1" baseline="0" dirty="0"/>
              <a:t> are not addressed in the TECDOC</a:t>
            </a:r>
            <a:endParaRPr lang="en-US" i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112A-3335-42F2-841A-3B75747AB14A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817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568953" cy="108012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573016"/>
            <a:ext cx="8568953" cy="1608584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050" name="Picture 2" descr="\\iaea.org\Secretariat\MTCD\PublishingCurrent\2017\IAEA\17-42841_LOGO_IAEA_update\Design\Presentation_IAEA\IAEA_Logo_E_horizontal_whi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70" y="260648"/>
            <a:ext cx="2460431" cy="54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406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4745"/>
            <a:ext cx="5486400" cy="36028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53CF-3696-4F6F-90CA-F61391900B7A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8B06-0F4C-4E7F-9D28-7EF30C6FFB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671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53CF-3696-4F6F-90CA-F61391900B7A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8B06-0F4C-4E7F-9D28-7EF30C6FFB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369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53CF-3696-4F6F-90CA-F61391900B7A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8B06-0F4C-4E7F-9D28-7EF30C6FFB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915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568953" cy="108012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23528" y="3573016"/>
            <a:ext cx="8568953" cy="1608584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074" name="Picture 2" descr="\\iaea.org\Secretariat\MTCD\PublishingCurrent\2017\IAEA\17-42841_LOGO_IAEA_update\Design\Presentation_IAEA\IAEA_Logo_E_horizontal_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70" y="247450"/>
            <a:ext cx="2520280" cy="55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66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53CF-3696-4F6F-90CA-F61391900B7A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8B06-0F4C-4E7F-9D28-7EF30C6FFB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218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53CF-3696-4F6F-90CA-F61391900B7A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8B06-0F4C-4E7F-9D28-7EF30C6FFB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819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53CF-3696-4F6F-90CA-F61391900B7A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8B06-0F4C-4E7F-9D28-7EF30C6FFB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13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53CF-3696-4F6F-90CA-F61391900B7A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8B06-0F4C-4E7F-9D28-7EF30C6FFB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59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53CF-3696-4F6F-90CA-F61391900B7A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8B06-0F4C-4E7F-9D28-7EF30C6FFB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375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53CF-3696-4F6F-90CA-F61391900B7A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8B06-0F4C-4E7F-9D28-7EF30C6FFB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181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 flipH="1" flipV="1">
            <a:off x="1" y="5301208"/>
            <a:ext cx="6372200" cy="1556792"/>
          </a:xfrm>
          <a:prstGeom prst="rect">
            <a:avLst/>
          </a:prstGeom>
          <a:gradFill flip="none" rotWithShape="1">
            <a:gsLst>
              <a:gs pos="48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1" name="Rectangle 10"/>
          <p:cNvSpPr/>
          <p:nvPr/>
        </p:nvSpPr>
        <p:spPr>
          <a:xfrm>
            <a:off x="1" y="0"/>
            <a:ext cx="9143999" cy="2132856"/>
          </a:xfrm>
          <a:prstGeom prst="rect">
            <a:avLst/>
          </a:prstGeom>
          <a:gradFill flip="none" rotWithShape="1">
            <a:gsLst>
              <a:gs pos="56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7524328" y="6482725"/>
            <a:ext cx="935460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F51253CF-3696-4F6F-90CA-F61391900B7A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5868145" y="6482725"/>
            <a:ext cx="1616025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472489" y="6482725"/>
            <a:ext cx="50958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526B8B06-0F4C-4E7F-9D28-7EF30C6FFBB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1" y="116632"/>
            <a:ext cx="612068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1" y="1268760"/>
            <a:ext cx="8712968" cy="485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1026" name="Picture 2" descr="\\iaea.org\Secretariat\MTCD\PublishingCurrent\2017\IAEA\17-42841_LOGO_IAEA_update\Design\Presentation_IAEA\IAEA_Logo_SHORT_vertical_white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032" y="180054"/>
            <a:ext cx="592928" cy="72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054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Arial 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Arial 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000000"/>
          </a:solidFill>
          <a:latin typeface="Arial 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Arial 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0000"/>
          </a:solidFill>
          <a:latin typeface="Arial 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000000"/>
          </a:solidFill>
          <a:latin typeface="Arial 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jpeg"/><Relationship Id="rId9" Type="http://schemas.openxmlformats.org/officeDocument/2006/relationships/image" Target="../media/image31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wm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://www.google.at/url?sa=i&amp;rct=j&amp;q=&amp;esrc=s&amp;source=images&amp;cd=&amp;cad=rja&amp;uact=8&amp;ved=0CAcQjRxqFQoTCLinnIGvrcgCFYarGgodKmEHew&amp;url=http://enformable.com/2012/04/toshibas-portable-gamma-radiation-detector-launched-into-decontamination-market/&amp;bvm=bv.104317490,d.d24&amp;psig=AFQjCNH-6VgyxyFen54SNqS2q20AvnWDPw&amp;ust=1444204424959698" TargetMode="Externa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36B8D31-CB8E-4C44-B185-96905C2E3E60}"/>
              </a:ext>
            </a:extLst>
          </p:cNvPr>
          <p:cNvSpPr txBox="1"/>
          <p:nvPr/>
        </p:nvSpPr>
        <p:spPr>
          <a:xfrm>
            <a:off x="570451" y="2407640"/>
            <a:ext cx="77933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altLang="en-US" sz="3600" b="1" dirty="0">
                <a:solidFill>
                  <a:schemeClr val="bg1"/>
                </a:solidFill>
              </a:rPr>
              <a:t>LESSON 3: </a:t>
            </a:r>
          </a:p>
          <a:p>
            <a:pPr algn="ctr">
              <a:buNone/>
            </a:pPr>
            <a:endParaRPr lang="en-US" altLang="en-US" sz="3600" b="1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altLang="en-US" sz="3600" b="1" dirty="0">
                <a:solidFill>
                  <a:schemeClr val="bg1"/>
                </a:solidFill>
              </a:rPr>
              <a:t>X AND GAMMA RADIATION MONITORING </a:t>
            </a:r>
          </a:p>
        </p:txBody>
      </p:sp>
    </p:spTree>
    <p:extLst>
      <p:ext uri="{BB962C8B-B14F-4D97-AF65-F5344CB8AC3E}">
        <p14:creationId xmlns:p14="http://schemas.microsoft.com/office/powerpoint/2010/main" val="2277188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6622764-9577-4639-9D59-B30A93C32713}"/>
              </a:ext>
            </a:extLst>
          </p:cNvPr>
          <p:cNvSpPr/>
          <p:nvPr/>
        </p:nvSpPr>
        <p:spPr>
          <a:xfrm>
            <a:off x="-1" y="629173"/>
            <a:ext cx="5293453" cy="46139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2. Instruments</a:t>
            </a:r>
            <a:endParaRPr lang="en-GB" sz="2400" dirty="0"/>
          </a:p>
        </p:txBody>
      </p:sp>
      <p:sp>
        <p:nvSpPr>
          <p:cNvPr id="3" name="Callout: Right Arrow 2">
            <a:extLst>
              <a:ext uri="{FF2B5EF4-FFF2-40B4-BE49-F238E27FC236}">
                <a16:creationId xmlns:a16="http://schemas.microsoft.com/office/drawing/2014/main" id="{50D92E25-AE4E-48CF-8EAB-2D48A2DC475B}"/>
              </a:ext>
            </a:extLst>
          </p:cNvPr>
          <p:cNvSpPr/>
          <p:nvPr/>
        </p:nvSpPr>
        <p:spPr>
          <a:xfrm>
            <a:off x="276837" y="2525086"/>
            <a:ext cx="4353886" cy="2583809"/>
          </a:xfrm>
          <a:prstGeom prst="rightArrowCallou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 equipment that can</a:t>
            </a:r>
          </a:p>
          <a:p>
            <a:pPr algn="ctr"/>
            <a:r>
              <a:rPr lang="en-US" dirty="0"/>
              <a:t>be employed are: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5CAD40-13B4-4939-8FC7-151F2E143386}"/>
              </a:ext>
            </a:extLst>
          </p:cNvPr>
          <p:cNvSpPr/>
          <p:nvPr/>
        </p:nvSpPr>
        <p:spPr>
          <a:xfrm>
            <a:off x="4997038" y="2346475"/>
            <a:ext cx="3682767" cy="4613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pPr algn="ctr"/>
            <a:r>
              <a:rPr lang="en-GB" altLang="en-US" dirty="0"/>
              <a:t>GM counters</a:t>
            </a:r>
          </a:p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5A4C3-EB1F-402C-9493-1760F5D0EF4C}"/>
              </a:ext>
            </a:extLst>
          </p:cNvPr>
          <p:cNvSpPr/>
          <p:nvPr/>
        </p:nvSpPr>
        <p:spPr>
          <a:xfrm>
            <a:off x="4997039" y="2980890"/>
            <a:ext cx="3682767" cy="4613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pPr algn="ctr"/>
            <a:r>
              <a:rPr lang="en-GB" altLang="en-US" dirty="0"/>
              <a:t>Ionisation chambers</a:t>
            </a:r>
          </a:p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E1FB7C-AAF2-418F-9DBF-6AFD7CE1FB58}"/>
              </a:ext>
            </a:extLst>
          </p:cNvPr>
          <p:cNvSpPr/>
          <p:nvPr/>
        </p:nvSpPr>
        <p:spPr>
          <a:xfrm>
            <a:off x="4997040" y="3656898"/>
            <a:ext cx="3682767" cy="4613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pPr algn="ctr"/>
            <a:r>
              <a:rPr lang="en-GB" altLang="en-US" dirty="0"/>
              <a:t>Proportional counters</a:t>
            </a:r>
            <a:endParaRPr lang="en-GB" altLang="en-US" sz="1600" dirty="0"/>
          </a:p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900545-7B40-451C-B78B-E2C0608BD6DE}"/>
              </a:ext>
            </a:extLst>
          </p:cNvPr>
          <p:cNvSpPr/>
          <p:nvPr/>
        </p:nvSpPr>
        <p:spPr>
          <a:xfrm>
            <a:off x="4997041" y="4281179"/>
            <a:ext cx="3682767" cy="4613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GB" altLang="en-US" dirty="0"/>
              <a:t>      Plastic scintillation detectors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E5EE129-AEAB-4602-8E50-A8CE369F3892}"/>
              </a:ext>
            </a:extLst>
          </p:cNvPr>
          <p:cNvSpPr/>
          <p:nvPr/>
        </p:nvSpPr>
        <p:spPr>
          <a:xfrm>
            <a:off x="4997042" y="4878197"/>
            <a:ext cx="3682767" cy="4613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pPr algn="ctr"/>
            <a:r>
              <a:rPr lang="en-GB" altLang="en-US" dirty="0"/>
              <a:t>Semiconductor detectors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379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BEF8E13-A362-4407-8237-1EADAF5DE29F}"/>
              </a:ext>
            </a:extLst>
          </p:cNvPr>
          <p:cNvSpPr/>
          <p:nvPr/>
        </p:nvSpPr>
        <p:spPr>
          <a:xfrm>
            <a:off x="-1" y="629173"/>
            <a:ext cx="5712904" cy="46139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Schematic diagram of gas filled detector</a:t>
            </a:r>
            <a:endParaRPr lang="en-GB" sz="2400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95CBCF4E-79C6-4BB9-95D5-1D7A425C7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95300" y="1693178"/>
            <a:ext cx="8153400" cy="4049713"/>
          </a:xfrm>
          <a:prstGeom prst="rect">
            <a:avLst/>
          </a:prstGeom>
          <a:noFill/>
          <a:ln w="63500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6D6D2C5-FF36-476D-BBE5-7E0BB15ECFCE}"/>
              </a:ext>
            </a:extLst>
          </p:cNvPr>
          <p:cNvSpPr/>
          <p:nvPr/>
        </p:nvSpPr>
        <p:spPr>
          <a:xfrm>
            <a:off x="1761688" y="5972961"/>
            <a:ext cx="5796793" cy="46139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Sketch of functioning of a typical GM tube </a:t>
            </a:r>
          </a:p>
        </p:txBody>
      </p:sp>
    </p:spTree>
    <p:extLst>
      <p:ext uri="{BB962C8B-B14F-4D97-AF65-F5344CB8AC3E}">
        <p14:creationId xmlns:p14="http://schemas.microsoft.com/office/powerpoint/2010/main" val="15289625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67A5F86-D227-400D-90A1-AB623ED90284}"/>
              </a:ext>
            </a:extLst>
          </p:cNvPr>
          <p:cNvSpPr/>
          <p:nvPr/>
        </p:nvSpPr>
        <p:spPr>
          <a:xfrm>
            <a:off x="-1" y="629173"/>
            <a:ext cx="5712904" cy="46139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GM Detectors in Workplace Monitoring</a:t>
            </a:r>
            <a:endParaRPr lang="en-GB" sz="24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F48D16F-F60F-4EDA-8343-E9B60B6F08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926585"/>
              </p:ext>
            </p:extLst>
          </p:nvPr>
        </p:nvGraphicFramePr>
        <p:xfrm>
          <a:off x="609600" y="1730229"/>
          <a:ext cx="7924800" cy="46698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7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52481"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850"/>
                        </a:spcAft>
                      </a:pPr>
                      <a:endParaRPr lang="en-US" sz="2200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400"/>
                        </a:lnSpc>
                        <a:spcAft>
                          <a:spcPts val="850"/>
                        </a:spcAft>
                      </a:pPr>
                      <a:r>
                        <a:rPr lang="en-US" sz="22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End </a:t>
                      </a:r>
                    </a:p>
                    <a:p>
                      <a:pPr algn="just">
                        <a:lnSpc>
                          <a:spcPts val="1400"/>
                        </a:lnSpc>
                        <a:spcAft>
                          <a:spcPts val="850"/>
                        </a:spcAft>
                      </a:pPr>
                      <a:r>
                        <a:rPr lang="en-US" sz="22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Window</a:t>
                      </a:r>
                      <a:endParaRPr lang="en-GB" sz="22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Here radiation enters the sensitive volume of the detector through a very thin mica window (1.5 - 3 mg/cm</a:t>
                      </a:r>
                      <a:r>
                        <a:rPr lang="en-US" sz="2200" b="0" baseline="300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2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). Protection of thin window is taken care by a mesh. End windows GM tubes can detect alpha, beta, and gamma.</a:t>
                      </a:r>
                      <a:endParaRPr lang="en-GB" sz="2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2481"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850"/>
                        </a:spcAft>
                      </a:pPr>
                      <a:endParaRPr lang="en-US" sz="2200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400"/>
                        </a:lnSpc>
                        <a:spcAft>
                          <a:spcPts val="850"/>
                        </a:spcAft>
                      </a:pPr>
                      <a:r>
                        <a:rPr lang="en-US" sz="22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Side Wall</a:t>
                      </a:r>
                      <a:endParaRPr lang="en-GB" sz="22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50"/>
                        </a:spcAft>
                      </a:pPr>
                      <a:r>
                        <a:rPr lang="en-US" sz="22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This detector has a sliding sleeve. Beta particles (300keV and above) and gamma rays can be detected with the window open. By closing the window the beta contribution is removed.</a:t>
                      </a:r>
                      <a:endParaRPr lang="en-GB" sz="22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28839"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850"/>
                        </a:spcAft>
                      </a:pPr>
                      <a:endParaRPr lang="en-US" sz="2200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400"/>
                        </a:lnSpc>
                        <a:spcAft>
                          <a:spcPts val="850"/>
                        </a:spcAft>
                      </a:pPr>
                      <a:r>
                        <a:rPr lang="en-US" sz="22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Pancake</a:t>
                      </a:r>
                      <a:endParaRPr lang="en-GB" sz="22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50"/>
                        </a:spcAft>
                      </a:pPr>
                      <a:r>
                        <a:rPr lang="en-US" sz="22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 pancake G-M is similar to the end window in that a very thin mica covering is used. Its design offers a greater detection area than the end window probe.</a:t>
                      </a:r>
                      <a:endParaRPr lang="en-GB" sz="2200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400"/>
                        </a:lnSpc>
                        <a:spcAft>
                          <a:spcPts val="850"/>
                        </a:spcAft>
                      </a:pPr>
                      <a:r>
                        <a:rPr lang="en-US" sz="22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en-GB" sz="22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3603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191EA0-2A80-4241-87B0-B5FA968BDAFA}"/>
              </a:ext>
            </a:extLst>
          </p:cNvPr>
          <p:cNvSpPr/>
          <p:nvPr/>
        </p:nvSpPr>
        <p:spPr>
          <a:xfrm>
            <a:off x="-1" y="629173"/>
            <a:ext cx="5712904" cy="46139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GM Counters - Merits</a:t>
            </a:r>
            <a:endParaRPr lang="en-GB" sz="2400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E4761D54-CDDE-49C1-B59E-766A993E46EF}"/>
              </a:ext>
            </a:extLst>
          </p:cNvPr>
          <p:cNvSpPr/>
          <p:nvPr/>
        </p:nvSpPr>
        <p:spPr>
          <a:xfrm>
            <a:off x="729844" y="1524698"/>
            <a:ext cx="3280090" cy="1073791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altLang="en-US" dirty="0">
              <a:solidFill>
                <a:schemeClr val="bg1"/>
              </a:solidFill>
              <a:latin typeface="Arial" charset="0"/>
            </a:endParaRPr>
          </a:p>
          <a:p>
            <a:r>
              <a:rPr lang="en-GB" altLang="en-US" dirty="0">
                <a:solidFill>
                  <a:schemeClr val="bg1"/>
                </a:solidFill>
                <a:latin typeface="Arial" charset="0"/>
              </a:rPr>
              <a:t>Higher sensitivity compared to ionisation chamber</a:t>
            </a:r>
          </a:p>
          <a:p>
            <a:endParaRPr lang="en-GB" dirty="0"/>
          </a:p>
        </p:txBody>
      </p:sp>
      <p:sp>
        <p:nvSpPr>
          <p:cNvPr id="4" name="Rectangle: Diagonal Corners Rounded 3">
            <a:extLst>
              <a:ext uri="{FF2B5EF4-FFF2-40B4-BE49-F238E27FC236}">
                <a16:creationId xmlns:a16="http://schemas.microsoft.com/office/drawing/2014/main" id="{6DCD6E20-1ED4-4DB5-A46D-981027E35181}"/>
              </a:ext>
            </a:extLst>
          </p:cNvPr>
          <p:cNvSpPr/>
          <p:nvPr/>
        </p:nvSpPr>
        <p:spPr>
          <a:xfrm>
            <a:off x="729840" y="2743899"/>
            <a:ext cx="3280093" cy="1173060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altLang="en-US" dirty="0">
              <a:solidFill>
                <a:schemeClr val="bg1"/>
              </a:solidFill>
              <a:latin typeface="Arial" charset="0"/>
            </a:endParaRPr>
          </a:p>
          <a:p>
            <a:r>
              <a:rPr lang="en-GB" altLang="en-US" dirty="0">
                <a:solidFill>
                  <a:schemeClr val="bg1"/>
                </a:solidFill>
                <a:latin typeface="Arial" charset="0"/>
              </a:rPr>
              <a:t>Small size and volume is possible due to higher sensitivity.</a:t>
            </a:r>
          </a:p>
          <a:p>
            <a:endParaRPr lang="en-GB" dirty="0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EFBBF67A-EBE2-4701-9D8D-42CDB80C6736}"/>
              </a:ext>
            </a:extLst>
          </p:cNvPr>
          <p:cNvSpPr/>
          <p:nvPr/>
        </p:nvSpPr>
        <p:spPr>
          <a:xfrm>
            <a:off x="729839" y="4062369"/>
            <a:ext cx="3280093" cy="1258349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altLang="en-US" dirty="0">
              <a:solidFill>
                <a:schemeClr val="bg1"/>
              </a:solidFill>
              <a:latin typeface="Arial" charset="0"/>
            </a:endParaRPr>
          </a:p>
          <a:p>
            <a:r>
              <a:rPr lang="en-GB" altLang="en-US" dirty="0">
                <a:solidFill>
                  <a:schemeClr val="bg1"/>
                </a:solidFill>
                <a:latin typeface="Arial" charset="0"/>
              </a:rPr>
              <a:t>Can be operated in ‘pulse’ mode or ‘current’ mode, depending on electronics.</a:t>
            </a:r>
          </a:p>
          <a:p>
            <a:endParaRPr lang="en-GB" dirty="0"/>
          </a:p>
        </p:txBody>
      </p:sp>
      <p:sp>
        <p:nvSpPr>
          <p:cNvPr id="6" name="Rectangle: Diagonal Corners Rounded 5">
            <a:extLst>
              <a:ext uri="{FF2B5EF4-FFF2-40B4-BE49-F238E27FC236}">
                <a16:creationId xmlns:a16="http://schemas.microsoft.com/office/drawing/2014/main" id="{529F5A39-E602-4F62-8937-106F061A42EE}"/>
              </a:ext>
            </a:extLst>
          </p:cNvPr>
          <p:cNvSpPr/>
          <p:nvPr/>
        </p:nvSpPr>
        <p:spPr>
          <a:xfrm>
            <a:off x="729839" y="5466128"/>
            <a:ext cx="3280093" cy="1258349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altLang="en-US" dirty="0">
              <a:solidFill>
                <a:schemeClr val="bg1"/>
              </a:solidFill>
              <a:latin typeface="Arial" charset="0"/>
            </a:endParaRPr>
          </a:p>
          <a:p>
            <a:r>
              <a:rPr lang="en-GB" altLang="en-US" dirty="0">
                <a:solidFill>
                  <a:schemeClr val="bg1"/>
                </a:solidFill>
                <a:latin typeface="Arial" charset="0"/>
              </a:rPr>
              <a:t>Energy compensated instruments suitable for measuring ambient dose equivalent (H*10).</a:t>
            </a:r>
          </a:p>
          <a:p>
            <a:endParaRPr lang="en-GB" dirty="0"/>
          </a:p>
        </p:txBody>
      </p:sp>
      <p:sp>
        <p:nvSpPr>
          <p:cNvPr id="7" name="Rectangle: Diagonal Corners Rounded 6">
            <a:extLst>
              <a:ext uri="{FF2B5EF4-FFF2-40B4-BE49-F238E27FC236}">
                <a16:creationId xmlns:a16="http://schemas.microsoft.com/office/drawing/2014/main" id="{FFE81C9B-EC3A-4612-962F-837E2836B215}"/>
              </a:ext>
            </a:extLst>
          </p:cNvPr>
          <p:cNvSpPr/>
          <p:nvPr/>
        </p:nvSpPr>
        <p:spPr>
          <a:xfrm>
            <a:off x="4833458" y="1524698"/>
            <a:ext cx="3280090" cy="1073791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altLang="en-US" dirty="0">
              <a:solidFill>
                <a:schemeClr val="bg1"/>
              </a:solidFill>
              <a:latin typeface="Arial" charset="0"/>
            </a:endParaRPr>
          </a:p>
          <a:p>
            <a:pPr algn="just"/>
            <a:r>
              <a:rPr lang="en-GB" altLang="en-US" dirty="0">
                <a:solidFill>
                  <a:schemeClr val="bg1"/>
                </a:solidFill>
                <a:latin typeface="Arial" charset="0"/>
              </a:rPr>
              <a:t>Relatively inexpensive.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6F2FAC-8727-4272-B7F1-846C0AD7F5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934" y="3232557"/>
            <a:ext cx="4343400" cy="2743200"/>
          </a:xfrm>
          <a:prstGeom prst="rect">
            <a:avLst/>
          </a:prstGeom>
          <a:ln w="34925">
            <a:solidFill>
              <a:schemeClr val="tx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51765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8107AD4-4D29-47FD-85F5-3117876DB292}"/>
              </a:ext>
            </a:extLst>
          </p:cNvPr>
          <p:cNvSpPr/>
          <p:nvPr/>
        </p:nvSpPr>
        <p:spPr>
          <a:xfrm>
            <a:off x="-1" y="629173"/>
            <a:ext cx="5712904" cy="46139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GM Counters - Limitations</a:t>
            </a:r>
            <a:endParaRPr lang="en-GB" sz="2400" dirty="0"/>
          </a:p>
        </p:txBody>
      </p:sp>
      <p:sp>
        <p:nvSpPr>
          <p:cNvPr id="3" name="Rectangle: Single Corner Snipped 2">
            <a:extLst>
              <a:ext uri="{FF2B5EF4-FFF2-40B4-BE49-F238E27FC236}">
                <a16:creationId xmlns:a16="http://schemas.microsoft.com/office/drawing/2014/main" id="{C6D93270-AD01-4450-A81B-AF5776B126F8}"/>
              </a:ext>
            </a:extLst>
          </p:cNvPr>
          <p:cNvSpPr/>
          <p:nvPr/>
        </p:nvSpPr>
        <p:spPr>
          <a:xfrm>
            <a:off x="855677" y="1518406"/>
            <a:ext cx="7743039" cy="4983061"/>
          </a:xfrm>
          <a:prstGeom prst="snip1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GB" sz="2200" dirty="0"/>
              <a:t>Dead time is about 300 </a:t>
            </a:r>
            <a:r>
              <a:rPr lang="en-US" sz="2200" dirty="0"/>
              <a:t>μ</a:t>
            </a:r>
            <a:r>
              <a:rPr lang="en-GB" sz="2200" dirty="0"/>
              <a:t>sec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200" dirty="0"/>
              <a:t>Dead time correction may be needed.</a:t>
            </a:r>
          </a:p>
          <a:p>
            <a:pPr lvl="1" algn="just">
              <a:spcBef>
                <a:spcPts val="0"/>
              </a:spcBef>
            </a:pPr>
            <a:endParaRPr lang="en-GB" sz="2200" dirty="0">
              <a:solidFill>
                <a:schemeClr val="hlink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GB" altLang="en-US" sz="2200" dirty="0">
                <a:solidFill>
                  <a:schemeClr val="bg1"/>
                </a:solidFill>
              </a:rPr>
              <a:t>Saturates at high dose rates. </a:t>
            </a:r>
          </a:p>
          <a:p>
            <a:pPr algn="just"/>
            <a:endParaRPr lang="en-GB" altLang="en-US" sz="2200" dirty="0">
              <a:solidFill>
                <a:schemeClr val="bg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GB" sz="2200" dirty="0">
                <a:solidFill>
                  <a:schemeClr val="bg1"/>
                </a:solidFill>
              </a:rPr>
              <a:t>No energy discrimination is possible.</a:t>
            </a:r>
          </a:p>
          <a:p>
            <a:pPr algn="just"/>
            <a:endParaRPr lang="en-GB" sz="2200" dirty="0">
              <a:solidFill>
                <a:schemeClr val="bg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GB" sz="2200" dirty="0">
                <a:solidFill>
                  <a:schemeClr val="bg1"/>
                </a:solidFill>
              </a:rPr>
              <a:t>Cannot be used to accurately measure the pulsed source of radiation from accelerators. </a:t>
            </a:r>
          </a:p>
          <a:p>
            <a:pPr algn="just"/>
            <a:endParaRPr lang="en-GB" sz="2200" dirty="0">
              <a:solidFill>
                <a:schemeClr val="bg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GB" altLang="en-US" sz="2200" dirty="0">
                <a:solidFill>
                  <a:schemeClr val="bg1"/>
                </a:solidFill>
              </a:rPr>
              <a:t>Shows energy dependency, hence filters used.</a:t>
            </a:r>
          </a:p>
          <a:p>
            <a:pPr algn="just"/>
            <a:r>
              <a:rPr lang="en-GB" altLang="en-US" sz="2200" dirty="0">
                <a:solidFill>
                  <a:schemeClr val="bg1"/>
                </a:solidFill>
              </a:rPr>
              <a:t> 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GB" sz="2200" dirty="0">
                <a:solidFill>
                  <a:schemeClr val="bg1"/>
                </a:solidFill>
              </a:rPr>
              <a:t>Slope of the plateau must be designed reasonably flat for reproducible results.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8396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F36045-D67B-4EA7-895C-E26FBD2D4AE0}"/>
              </a:ext>
            </a:extLst>
          </p:cNvPr>
          <p:cNvSpPr/>
          <p:nvPr/>
        </p:nvSpPr>
        <p:spPr>
          <a:xfrm>
            <a:off x="-1" y="629173"/>
            <a:ext cx="5712904" cy="46139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Energy Dependency of GM Tubes</a:t>
            </a:r>
            <a:endParaRPr lang="en-GB" sz="24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64A8D2-F314-4CB2-92C5-43A54EF654D5}"/>
              </a:ext>
            </a:extLst>
          </p:cNvPr>
          <p:cNvSpPr/>
          <p:nvPr/>
        </p:nvSpPr>
        <p:spPr>
          <a:xfrm>
            <a:off x="4816678" y="1677749"/>
            <a:ext cx="3731703" cy="168618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altLang="en-US" sz="2000" kern="0" dirty="0"/>
              <a:t>Bare detectors have an energy dependent  response.</a:t>
            </a:r>
          </a:p>
          <a:p>
            <a:pPr algn="ctr"/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E833F8-D9FC-499D-A502-4A485FF5152C}"/>
              </a:ext>
            </a:extLst>
          </p:cNvPr>
          <p:cNvSpPr/>
          <p:nvPr/>
        </p:nvSpPr>
        <p:spPr>
          <a:xfrm>
            <a:off x="595619" y="1694693"/>
            <a:ext cx="3521978" cy="168618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altLang="en-US" sz="2000" kern="0" dirty="0"/>
              <a:t>Energy compensation for X, gamma dose below 80 keV</a:t>
            </a:r>
            <a:r>
              <a:rPr lang="en-GB" altLang="en-US" kern="0" dirty="0"/>
              <a:t>.</a:t>
            </a:r>
          </a:p>
          <a:p>
            <a:pPr algn="ctr"/>
            <a:endParaRPr lang="en-GB" dirty="0"/>
          </a:p>
        </p:txBody>
      </p:sp>
      <p:sp>
        <p:nvSpPr>
          <p:cNvPr id="7" name="Line 4">
            <a:extLst>
              <a:ext uri="{FF2B5EF4-FFF2-40B4-BE49-F238E27FC236}">
                <a16:creationId xmlns:a16="http://schemas.microsoft.com/office/drawing/2014/main" id="{64AC90A5-8364-4062-9956-3DED66B73E3A}"/>
              </a:ext>
            </a:extLst>
          </p:cNvPr>
          <p:cNvSpPr>
            <a:spLocks noChangeShapeType="1"/>
          </p:cNvSpPr>
          <p:nvPr/>
        </p:nvSpPr>
        <p:spPr bwMode="auto">
          <a:xfrm>
            <a:off x="2601986" y="3668086"/>
            <a:ext cx="0" cy="2438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8" name="Line 5">
            <a:extLst>
              <a:ext uri="{FF2B5EF4-FFF2-40B4-BE49-F238E27FC236}">
                <a16:creationId xmlns:a16="http://schemas.microsoft.com/office/drawing/2014/main" id="{EA2401EC-AD99-42E8-98BE-CD517D508C8C}"/>
              </a:ext>
            </a:extLst>
          </p:cNvPr>
          <p:cNvSpPr>
            <a:spLocks noChangeShapeType="1"/>
          </p:cNvSpPr>
          <p:nvPr/>
        </p:nvSpPr>
        <p:spPr bwMode="auto">
          <a:xfrm>
            <a:off x="2601986" y="6106486"/>
            <a:ext cx="373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D53E4520-EAD3-4D80-806A-C1BE6AE89678}"/>
              </a:ext>
            </a:extLst>
          </p:cNvPr>
          <p:cNvSpPr>
            <a:spLocks/>
          </p:cNvSpPr>
          <p:nvPr/>
        </p:nvSpPr>
        <p:spPr bwMode="auto">
          <a:xfrm>
            <a:off x="2830586" y="3756986"/>
            <a:ext cx="3200400" cy="1968500"/>
          </a:xfrm>
          <a:custGeom>
            <a:avLst/>
            <a:gdLst>
              <a:gd name="T0" fmla="*/ 0 w 2016"/>
              <a:gd name="T1" fmla="*/ 1240 h 1240"/>
              <a:gd name="T2" fmla="*/ 192 w 2016"/>
              <a:gd name="T3" fmla="*/ 232 h 1240"/>
              <a:gd name="T4" fmla="*/ 432 w 2016"/>
              <a:gd name="T5" fmla="*/ 136 h 1240"/>
              <a:gd name="T6" fmla="*/ 960 w 2016"/>
              <a:gd name="T7" fmla="*/ 1048 h 1240"/>
              <a:gd name="T8" fmla="*/ 2016 w 2016"/>
              <a:gd name="T9" fmla="*/ 1048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6" h="1240">
                <a:moveTo>
                  <a:pt x="0" y="1240"/>
                </a:moveTo>
                <a:cubicBezTo>
                  <a:pt x="60" y="828"/>
                  <a:pt x="120" y="416"/>
                  <a:pt x="192" y="232"/>
                </a:cubicBezTo>
                <a:cubicBezTo>
                  <a:pt x="264" y="48"/>
                  <a:pt x="304" y="0"/>
                  <a:pt x="432" y="136"/>
                </a:cubicBezTo>
                <a:cubicBezTo>
                  <a:pt x="560" y="272"/>
                  <a:pt x="696" y="896"/>
                  <a:pt x="960" y="1048"/>
                </a:cubicBezTo>
                <a:cubicBezTo>
                  <a:pt x="1224" y="1200"/>
                  <a:pt x="1620" y="1124"/>
                  <a:pt x="2016" y="1048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A10D1613-4180-4734-B65D-CD498FB83D32}"/>
              </a:ext>
            </a:extLst>
          </p:cNvPr>
          <p:cNvSpPr>
            <a:spLocks/>
          </p:cNvSpPr>
          <p:nvPr/>
        </p:nvSpPr>
        <p:spPr bwMode="auto">
          <a:xfrm>
            <a:off x="2982986" y="5344486"/>
            <a:ext cx="2463800" cy="685800"/>
          </a:xfrm>
          <a:custGeom>
            <a:avLst/>
            <a:gdLst>
              <a:gd name="T0" fmla="*/ 0 w 1552"/>
              <a:gd name="T1" fmla="*/ 440 h 440"/>
              <a:gd name="T2" fmla="*/ 144 w 1552"/>
              <a:gd name="T3" fmla="*/ 56 h 440"/>
              <a:gd name="T4" fmla="*/ 864 w 1552"/>
              <a:gd name="T5" fmla="*/ 104 h 440"/>
              <a:gd name="T6" fmla="*/ 1440 w 1552"/>
              <a:gd name="T7" fmla="*/ 152 h 440"/>
              <a:gd name="T8" fmla="*/ 1536 w 1552"/>
              <a:gd name="T9" fmla="*/ 152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440">
                <a:moveTo>
                  <a:pt x="0" y="440"/>
                </a:moveTo>
                <a:cubicBezTo>
                  <a:pt x="0" y="276"/>
                  <a:pt x="0" y="112"/>
                  <a:pt x="144" y="56"/>
                </a:cubicBezTo>
                <a:cubicBezTo>
                  <a:pt x="288" y="0"/>
                  <a:pt x="648" y="88"/>
                  <a:pt x="864" y="104"/>
                </a:cubicBezTo>
                <a:cubicBezTo>
                  <a:pt x="1080" y="120"/>
                  <a:pt x="1328" y="144"/>
                  <a:pt x="1440" y="152"/>
                </a:cubicBezTo>
                <a:cubicBezTo>
                  <a:pt x="1552" y="160"/>
                  <a:pt x="1544" y="156"/>
                  <a:pt x="1536" y="152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1" name="Text Box 12">
            <a:extLst>
              <a:ext uri="{FF2B5EF4-FFF2-40B4-BE49-F238E27FC236}">
                <a16:creationId xmlns:a16="http://schemas.microsoft.com/office/drawing/2014/main" id="{82622168-D3F4-4D40-9945-89E0F5A1C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986" y="6300161"/>
            <a:ext cx="4189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en-US" dirty="0"/>
              <a:t>10        100        1000 keV</a:t>
            </a:r>
          </a:p>
        </p:txBody>
      </p:sp>
      <p:sp>
        <p:nvSpPr>
          <p:cNvPr id="12" name="Text Box 15">
            <a:extLst>
              <a:ext uri="{FF2B5EF4-FFF2-40B4-BE49-F238E27FC236}">
                <a16:creationId xmlns:a16="http://schemas.microsoft.com/office/drawing/2014/main" id="{04DC8E4C-7B6E-4D56-BB29-DBF9474E3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1311" y="3556961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13" name="Text Box 16">
            <a:extLst>
              <a:ext uri="{FF2B5EF4-FFF2-40B4-BE49-F238E27FC236}">
                <a16:creationId xmlns:a16="http://schemas.microsoft.com/office/drawing/2014/main" id="{1B015169-F61F-4A68-A88A-32B6DD1217A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650370" y="4525395"/>
            <a:ext cx="12618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en-US" dirty="0"/>
              <a:t>response</a:t>
            </a:r>
          </a:p>
        </p:txBody>
      </p:sp>
      <p:sp>
        <p:nvSpPr>
          <p:cNvPr id="14" name="Text Box 18">
            <a:extLst>
              <a:ext uri="{FF2B5EF4-FFF2-40B4-BE49-F238E27FC236}">
                <a16:creationId xmlns:a16="http://schemas.microsoft.com/office/drawing/2014/main" id="{8B85E7A2-F9FE-416D-B327-DFCFE5A0D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3911" y="3709361"/>
            <a:ext cx="30051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en-US" dirty="0"/>
              <a:t>energy uncompensated</a:t>
            </a:r>
          </a:p>
        </p:txBody>
      </p:sp>
      <p:sp>
        <p:nvSpPr>
          <p:cNvPr id="15" name="Line 19">
            <a:extLst>
              <a:ext uri="{FF2B5EF4-FFF2-40B4-BE49-F238E27FC236}">
                <a16:creationId xmlns:a16="http://schemas.microsoft.com/office/drawing/2014/main" id="{303A2FF5-FA4C-4570-BC73-05A32A7A69E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44986" y="3972886"/>
            <a:ext cx="304800" cy="19814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6" name="Line 21">
            <a:extLst>
              <a:ext uri="{FF2B5EF4-FFF2-40B4-BE49-F238E27FC236}">
                <a16:creationId xmlns:a16="http://schemas.microsoft.com/office/drawing/2014/main" id="{AD7D35DD-83C4-4C54-A65B-C5DA2F2BD32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92586" y="4963486"/>
            <a:ext cx="16002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7" name="Text Box 20">
            <a:extLst>
              <a:ext uri="{FF2B5EF4-FFF2-40B4-BE49-F238E27FC236}">
                <a16:creationId xmlns:a16="http://schemas.microsoft.com/office/drawing/2014/main" id="{0F2C06E5-135E-4628-9CBF-D20F2A0DA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6337" y="4677090"/>
            <a:ext cx="269740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en-US" dirty="0"/>
              <a:t>energy compensated</a:t>
            </a:r>
          </a:p>
        </p:txBody>
      </p:sp>
    </p:spTree>
    <p:extLst>
      <p:ext uri="{BB962C8B-B14F-4D97-AF65-F5344CB8AC3E}">
        <p14:creationId xmlns:p14="http://schemas.microsoft.com/office/powerpoint/2010/main" val="3853340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203F38C-4D51-46B8-877F-8E18E7836630}"/>
              </a:ext>
            </a:extLst>
          </p:cNvPr>
          <p:cNvSpPr/>
          <p:nvPr/>
        </p:nvSpPr>
        <p:spPr>
          <a:xfrm>
            <a:off x="-1" y="629173"/>
            <a:ext cx="4496500" cy="46139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GM Survey Meter</a:t>
            </a:r>
            <a:endParaRPr lang="en-GB" sz="2400" dirty="0"/>
          </a:p>
        </p:txBody>
      </p:sp>
      <p:graphicFrame>
        <p:nvGraphicFramePr>
          <p:cNvPr id="3" name="Object 5">
            <a:extLst>
              <a:ext uri="{FF2B5EF4-FFF2-40B4-BE49-F238E27FC236}">
                <a16:creationId xmlns:a16="http://schemas.microsoft.com/office/drawing/2014/main" id="{87A42211-D274-4DB7-A291-8AA74F5C90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142141"/>
              </p:ext>
            </p:extLst>
          </p:nvPr>
        </p:nvGraphicFramePr>
        <p:xfrm>
          <a:off x="1181099" y="3231731"/>
          <a:ext cx="6781800" cy="330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Chart" r:id="rId3" imgW="5107680" imgH="3420000" progId="Excel.Chart.8">
                  <p:embed/>
                </p:oleObj>
              </mc:Choice>
              <mc:Fallback>
                <p:oleObj name="Chart" r:id="rId3" imgW="5107680" imgH="3420000" progId="Excel.Chart.8">
                  <p:embed/>
                  <p:pic>
                    <p:nvPicPr>
                      <p:cNvPr id="62566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grayscl/>
                        <a:biLevel thresh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1099" y="3231731"/>
                        <a:ext cx="6781800" cy="3300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allout: Down Arrow 3">
            <a:extLst>
              <a:ext uri="{FF2B5EF4-FFF2-40B4-BE49-F238E27FC236}">
                <a16:creationId xmlns:a16="http://schemas.microsoft.com/office/drawing/2014/main" id="{280A7319-AE44-464D-8318-2C55DA8C8EF6}"/>
              </a:ext>
            </a:extLst>
          </p:cNvPr>
          <p:cNvSpPr/>
          <p:nvPr/>
        </p:nvSpPr>
        <p:spPr>
          <a:xfrm>
            <a:off x="1858160" y="1636510"/>
            <a:ext cx="5427677" cy="1510018"/>
          </a:xfrm>
          <a:prstGeom prst="downArrowCallou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GB" altLang="en-US" dirty="0"/>
          </a:p>
          <a:p>
            <a:pPr algn="just"/>
            <a:r>
              <a:rPr lang="en-GB" altLang="en-US" dirty="0"/>
              <a:t>Polar response of a typical cylindrical GM for X-Ray and Gamma Ambient Dose Equivalent Rates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altLang="en-US" dirty="0"/>
              <a:t>Good polar response</a:t>
            </a:r>
            <a:endParaRPr lang="en-US" altLang="en-US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8245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B7921E-4868-4CCA-8248-DDA50746AFD8}"/>
              </a:ext>
            </a:extLst>
          </p:cNvPr>
          <p:cNvSpPr/>
          <p:nvPr/>
        </p:nvSpPr>
        <p:spPr>
          <a:xfrm>
            <a:off x="0" y="468524"/>
            <a:ext cx="5746460" cy="72145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Typical Examples GM Based Gas Detectors</a:t>
            </a:r>
            <a:endParaRPr lang="en-GB" sz="2400" dirty="0"/>
          </a:p>
        </p:txBody>
      </p:sp>
      <p:pic>
        <p:nvPicPr>
          <p:cNvPr id="3" name="Picture 2" descr="GM Miniature Detectors">
            <a:extLst>
              <a:ext uri="{FF2B5EF4-FFF2-40B4-BE49-F238E27FC236}">
                <a16:creationId xmlns:a16="http://schemas.microsoft.com/office/drawing/2014/main" id="{49831F85-BD08-4345-BBC2-E91FA45B6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69" y="1642483"/>
            <a:ext cx="2080447" cy="2210475"/>
          </a:xfrm>
          <a:prstGeom prst="rect">
            <a:avLst/>
          </a:prstGeom>
          <a:noFill/>
          <a:ln w="28575"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CFB90F-5BC1-420C-8B9D-36BE45C0E8EE}"/>
              </a:ext>
            </a:extLst>
          </p:cNvPr>
          <p:cNvSpPr txBox="1"/>
          <p:nvPr/>
        </p:nvSpPr>
        <p:spPr>
          <a:xfrm>
            <a:off x="188019" y="3845517"/>
            <a:ext cx="2099697" cy="338554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Miniature GM tubes</a:t>
            </a:r>
          </a:p>
        </p:txBody>
      </p:sp>
      <p:pic>
        <p:nvPicPr>
          <p:cNvPr id="5" name="Picture 4" descr="GM End Window Detectors">
            <a:extLst>
              <a:ext uri="{FF2B5EF4-FFF2-40B4-BE49-F238E27FC236}">
                <a16:creationId xmlns:a16="http://schemas.microsoft.com/office/drawing/2014/main" id="{3C91141C-3D66-4211-A55B-7A6483E5A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058" y="1554368"/>
            <a:ext cx="2270361" cy="2196183"/>
          </a:xfrm>
          <a:prstGeom prst="rect">
            <a:avLst/>
          </a:prstGeom>
          <a:noFill/>
          <a:ln w="28575"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AE1550-CDDB-45EB-8023-0C9B2D5B48FA}"/>
              </a:ext>
            </a:extLst>
          </p:cNvPr>
          <p:cNvSpPr txBox="1"/>
          <p:nvPr/>
        </p:nvSpPr>
        <p:spPr>
          <a:xfrm>
            <a:off x="4877058" y="3750551"/>
            <a:ext cx="2270361" cy="338554"/>
          </a:xfrm>
          <a:prstGeom prst="rect">
            <a:avLst/>
          </a:prstGeom>
          <a:solidFill>
            <a:schemeClr val="tx2">
              <a:lumMod val="5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End window GM tubes</a:t>
            </a:r>
          </a:p>
        </p:txBody>
      </p:sp>
      <p:pic>
        <p:nvPicPr>
          <p:cNvPr id="7" name="Picture 6" descr="GM Pancake Detectors">
            <a:extLst>
              <a:ext uri="{FF2B5EF4-FFF2-40B4-BE49-F238E27FC236}">
                <a16:creationId xmlns:a16="http://schemas.microsoft.com/office/drawing/2014/main" id="{6D01AEA6-2C5C-4D3A-BA78-F009C3126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79" y="4085987"/>
            <a:ext cx="2066995" cy="2196183"/>
          </a:xfrm>
          <a:prstGeom prst="rect">
            <a:avLst/>
          </a:prstGeom>
          <a:noFill/>
          <a:ln w="28575"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9B64317-9385-47F2-ADA4-506EC0D7B51D}"/>
              </a:ext>
            </a:extLst>
          </p:cNvPr>
          <p:cNvSpPr txBox="1"/>
          <p:nvPr/>
        </p:nvSpPr>
        <p:spPr>
          <a:xfrm>
            <a:off x="2567680" y="6282170"/>
            <a:ext cx="2066994" cy="338554"/>
          </a:xfrm>
          <a:prstGeom prst="rect">
            <a:avLst/>
          </a:prstGeom>
          <a:solidFill>
            <a:schemeClr val="tx2">
              <a:lumMod val="5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Pancake GM tubes</a:t>
            </a:r>
          </a:p>
        </p:txBody>
      </p:sp>
      <p:pic>
        <p:nvPicPr>
          <p:cNvPr id="9" name="Picture 8" descr="http://www.atnuke.com/images/inst/m44-6.jpg">
            <a:extLst>
              <a:ext uri="{FF2B5EF4-FFF2-40B4-BE49-F238E27FC236}">
                <a16:creationId xmlns:a16="http://schemas.microsoft.com/office/drawing/2014/main" id="{97F2D7E6-00C5-4F60-A565-A72BC9240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477" y="4846432"/>
            <a:ext cx="2354580" cy="914400"/>
          </a:xfrm>
          <a:prstGeom prst="rect">
            <a:avLst/>
          </a:prstGeom>
          <a:noFill/>
          <a:ln w="28575"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124A72-7CDB-4711-9AF6-A6E588E6F6E8}"/>
              </a:ext>
            </a:extLst>
          </p:cNvPr>
          <p:cNvSpPr txBox="1"/>
          <p:nvPr/>
        </p:nvSpPr>
        <p:spPr>
          <a:xfrm>
            <a:off x="6655477" y="5760832"/>
            <a:ext cx="2354580" cy="338554"/>
          </a:xfrm>
          <a:prstGeom prst="rect">
            <a:avLst/>
          </a:prstGeom>
          <a:solidFill>
            <a:schemeClr val="tx2">
              <a:lumMod val="5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Side wall GM tubes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EC14D4-DB28-473F-ACF1-3FFDA233AF86}"/>
              </a:ext>
            </a:extLst>
          </p:cNvPr>
          <p:cNvSpPr txBox="1"/>
          <p:nvPr/>
        </p:nvSpPr>
        <p:spPr>
          <a:xfrm>
            <a:off x="188019" y="6282170"/>
            <a:ext cx="1630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</a:rPr>
              <a:t>Courtesy: Canberra</a:t>
            </a:r>
          </a:p>
        </p:txBody>
      </p:sp>
    </p:spTree>
    <p:extLst>
      <p:ext uri="{BB962C8B-B14F-4D97-AF65-F5344CB8AC3E}">
        <p14:creationId xmlns:p14="http://schemas.microsoft.com/office/powerpoint/2010/main" val="31909385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E88646E-577E-4719-A1A1-D4FC90F3E4A7}"/>
              </a:ext>
            </a:extLst>
          </p:cNvPr>
          <p:cNvSpPr/>
          <p:nvPr/>
        </p:nvSpPr>
        <p:spPr>
          <a:xfrm>
            <a:off x="0" y="468524"/>
            <a:ext cx="5670958" cy="55493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Proportional Counters as Survey Meters</a:t>
            </a:r>
            <a:endParaRPr lang="en-GB" sz="24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06EECD-AB87-4EEF-B088-A7F73DE1EA1E}"/>
              </a:ext>
            </a:extLst>
          </p:cNvPr>
          <p:cNvSpPr/>
          <p:nvPr/>
        </p:nvSpPr>
        <p:spPr>
          <a:xfrm>
            <a:off x="1098958" y="1770077"/>
            <a:ext cx="6593747" cy="135062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altLang="en-US" dirty="0">
                <a:solidFill>
                  <a:schemeClr val="bg1"/>
                </a:solidFill>
              </a:rPr>
              <a:t>Dose rate meters using proportional counters are uncommon. </a:t>
            </a:r>
          </a:p>
          <a:p>
            <a:pPr algn="ctr"/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FE36D64-0FE9-4C61-BE6C-7BE1A5F06982}"/>
              </a:ext>
            </a:extLst>
          </p:cNvPr>
          <p:cNvSpPr/>
          <p:nvPr/>
        </p:nvSpPr>
        <p:spPr>
          <a:xfrm>
            <a:off x="1098957" y="3239549"/>
            <a:ext cx="6593747" cy="135062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They are more sensitive than ionisation chambers </a:t>
            </a:r>
          </a:p>
          <a:p>
            <a:r>
              <a:rPr lang="en-GB" dirty="0"/>
              <a:t>and suitable for measurements in low intensity </a:t>
            </a:r>
          </a:p>
          <a:p>
            <a:r>
              <a:rPr lang="en-GB" dirty="0"/>
              <a:t>radiation fields. </a:t>
            </a:r>
          </a:p>
          <a:p>
            <a:pPr algn="ctr"/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67C3D82-A539-45BB-9201-947B8FC819D2}"/>
              </a:ext>
            </a:extLst>
          </p:cNvPr>
          <p:cNvSpPr/>
          <p:nvPr/>
        </p:nvSpPr>
        <p:spPr>
          <a:xfrm>
            <a:off x="1098956" y="4709021"/>
            <a:ext cx="6593747" cy="135062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altLang="en-US" dirty="0">
              <a:solidFill>
                <a:schemeClr val="bg1"/>
              </a:solidFill>
            </a:endParaRPr>
          </a:p>
          <a:p>
            <a:r>
              <a:rPr lang="en-GB" altLang="en-US" dirty="0">
                <a:solidFill>
                  <a:schemeClr val="bg1"/>
                </a:solidFill>
              </a:rPr>
              <a:t>Although smaller than equivalent sensitivity </a:t>
            </a:r>
          </a:p>
          <a:p>
            <a:r>
              <a:rPr lang="en-GB" altLang="en-US" dirty="0">
                <a:solidFill>
                  <a:schemeClr val="bg1"/>
                </a:solidFill>
              </a:rPr>
              <a:t>ionization chambers they require highly stable power </a:t>
            </a:r>
          </a:p>
          <a:p>
            <a:r>
              <a:rPr lang="en-GB" altLang="en-US" dirty="0">
                <a:solidFill>
                  <a:schemeClr val="bg1"/>
                </a:solidFill>
              </a:rPr>
              <a:t>making them not suitable for workplace monitoring.</a:t>
            </a:r>
          </a:p>
          <a:p>
            <a:pPr algn="ctr"/>
            <a:endParaRPr lang="en-GB" dirty="0"/>
          </a:p>
        </p:txBody>
      </p:sp>
      <p:sp>
        <p:nvSpPr>
          <p:cNvPr id="8" name="Arrow: Chevron 7">
            <a:extLst>
              <a:ext uri="{FF2B5EF4-FFF2-40B4-BE49-F238E27FC236}">
                <a16:creationId xmlns:a16="http://schemas.microsoft.com/office/drawing/2014/main" id="{1056B2EB-6259-4218-B2AC-FA0D75BA8A78}"/>
              </a:ext>
            </a:extLst>
          </p:cNvPr>
          <p:cNvSpPr/>
          <p:nvPr/>
        </p:nvSpPr>
        <p:spPr>
          <a:xfrm>
            <a:off x="7122253" y="4709021"/>
            <a:ext cx="922790" cy="1350627"/>
          </a:xfrm>
          <a:prstGeom prst="chevr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Arrow: Chevron 8">
            <a:extLst>
              <a:ext uri="{FF2B5EF4-FFF2-40B4-BE49-F238E27FC236}">
                <a16:creationId xmlns:a16="http://schemas.microsoft.com/office/drawing/2014/main" id="{C99C74A6-0A46-4DEA-8BE2-758C70D04A3C}"/>
              </a:ext>
            </a:extLst>
          </p:cNvPr>
          <p:cNvSpPr/>
          <p:nvPr/>
        </p:nvSpPr>
        <p:spPr>
          <a:xfrm>
            <a:off x="7122253" y="3239550"/>
            <a:ext cx="922790" cy="1350627"/>
          </a:xfrm>
          <a:prstGeom prst="chevr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Arrow: Chevron 9">
            <a:extLst>
              <a:ext uri="{FF2B5EF4-FFF2-40B4-BE49-F238E27FC236}">
                <a16:creationId xmlns:a16="http://schemas.microsoft.com/office/drawing/2014/main" id="{DB7B0287-544E-429D-9527-46C14F8D8AC6}"/>
              </a:ext>
            </a:extLst>
          </p:cNvPr>
          <p:cNvSpPr/>
          <p:nvPr/>
        </p:nvSpPr>
        <p:spPr>
          <a:xfrm>
            <a:off x="7122253" y="1770078"/>
            <a:ext cx="922790" cy="1350627"/>
          </a:xfrm>
          <a:prstGeom prst="chevr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799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6F0276-73DD-452E-A14E-267E5775FE59}"/>
              </a:ext>
            </a:extLst>
          </p:cNvPr>
          <p:cNvSpPr/>
          <p:nvPr/>
        </p:nvSpPr>
        <p:spPr>
          <a:xfrm>
            <a:off x="0" y="468524"/>
            <a:ext cx="5838738" cy="55493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Typical Example of Proportional Counters</a:t>
            </a:r>
            <a:endParaRPr lang="en-GB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4C68A9-1C76-4A39-983D-BDAB6F899C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45" y="2611007"/>
            <a:ext cx="6477000" cy="3405544"/>
          </a:xfrm>
          <a:prstGeom prst="rect">
            <a:avLst/>
          </a:prstGeom>
          <a:ln w="34925">
            <a:solidFill>
              <a:schemeClr val="tx2">
                <a:lumMod val="50000"/>
              </a:schemeClr>
            </a:solidFill>
          </a:ln>
        </p:spPr>
      </p:pic>
      <p:sp>
        <p:nvSpPr>
          <p:cNvPr id="4" name="Speech Bubble: Oval 3">
            <a:extLst>
              <a:ext uri="{FF2B5EF4-FFF2-40B4-BE49-F238E27FC236}">
                <a16:creationId xmlns:a16="http://schemas.microsoft.com/office/drawing/2014/main" id="{FA809C66-48ED-40E7-9AA1-ADB74BE821EA}"/>
              </a:ext>
            </a:extLst>
          </p:cNvPr>
          <p:cNvSpPr/>
          <p:nvPr/>
        </p:nvSpPr>
        <p:spPr>
          <a:xfrm>
            <a:off x="5763237" y="1457522"/>
            <a:ext cx="2961314" cy="1434516"/>
          </a:xfrm>
          <a:prstGeom prst="wedgeEllipseCallou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Proportional counters in various configurations.</a:t>
            </a:r>
          </a:p>
        </p:txBody>
      </p:sp>
    </p:spTree>
    <p:extLst>
      <p:ext uri="{BB962C8B-B14F-4D97-AF65-F5344CB8AC3E}">
        <p14:creationId xmlns:p14="http://schemas.microsoft.com/office/powerpoint/2010/main" val="1378064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F91F51-ED46-4B66-8154-38D15403506D}"/>
              </a:ext>
            </a:extLst>
          </p:cNvPr>
          <p:cNvSpPr/>
          <p:nvPr/>
        </p:nvSpPr>
        <p:spPr>
          <a:xfrm>
            <a:off x="0" y="629173"/>
            <a:ext cx="4236440" cy="46139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 and Gamma Radiation Monitoring</a:t>
            </a:r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1BDCAED-5BEC-4B15-801B-6C7459945F92}"/>
              </a:ext>
            </a:extLst>
          </p:cNvPr>
          <p:cNvSpPr/>
          <p:nvPr/>
        </p:nvSpPr>
        <p:spPr>
          <a:xfrm>
            <a:off x="1518405" y="1879827"/>
            <a:ext cx="4899171" cy="1048624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ctr"/>
            <a:r>
              <a:rPr lang="en-US" altLang="en-US" dirty="0"/>
              <a:t>X and Gamma Radiation Monitoring using Portable and installed instruments</a:t>
            </a:r>
          </a:p>
          <a:p>
            <a:pPr algn="ctr"/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95E420A-3EAA-4DEF-9B98-F90AE1A8D218}"/>
              </a:ext>
            </a:extLst>
          </p:cNvPr>
          <p:cNvSpPr/>
          <p:nvPr/>
        </p:nvSpPr>
        <p:spPr>
          <a:xfrm>
            <a:off x="1908495" y="3366082"/>
            <a:ext cx="4337108" cy="49285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en-US" dirty="0"/>
              <a:t>1. Monitoring Technique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DEB7065-1D36-4C37-8C5A-3478823B12DE}"/>
              </a:ext>
            </a:extLst>
          </p:cNvPr>
          <p:cNvSpPr/>
          <p:nvPr/>
        </p:nvSpPr>
        <p:spPr>
          <a:xfrm>
            <a:off x="1908495" y="4033706"/>
            <a:ext cx="4337108" cy="49285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en-US" dirty="0"/>
              <a:t>2. Instruments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41E6255-AA8C-4355-85D1-CA5225CA4B25}"/>
              </a:ext>
            </a:extLst>
          </p:cNvPr>
          <p:cNvSpPr/>
          <p:nvPr/>
        </p:nvSpPr>
        <p:spPr>
          <a:xfrm>
            <a:off x="1908495" y="4761451"/>
            <a:ext cx="4337108" cy="49285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en-US" dirty="0"/>
              <a:t>3. Calibration and Testing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EF9DE69-8E3C-468F-9792-72ACAD623CF9}"/>
              </a:ext>
            </a:extLst>
          </p:cNvPr>
          <p:cNvSpPr/>
          <p:nvPr/>
        </p:nvSpPr>
        <p:spPr>
          <a:xfrm>
            <a:off x="1933661" y="5478361"/>
            <a:ext cx="4337108" cy="49285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en-US" dirty="0"/>
              <a:t>4. Practical measurements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4659D5D8-F348-48AA-8223-9102FFFEFC8A}"/>
              </a:ext>
            </a:extLst>
          </p:cNvPr>
          <p:cNvSpPr/>
          <p:nvPr/>
        </p:nvSpPr>
        <p:spPr>
          <a:xfrm>
            <a:off x="3653404" y="2862565"/>
            <a:ext cx="629175" cy="461395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1891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43C283D-C379-4515-9C4F-0A75444E50AB}"/>
              </a:ext>
            </a:extLst>
          </p:cNvPr>
          <p:cNvSpPr/>
          <p:nvPr/>
        </p:nvSpPr>
        <p:spPr>
          <a:xfrm>
            <a:off x="0" y="468524"/>
            <a:ext cx="5838738" cy="55493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Ion Chamber - Characteristics</a:t>
            </a:r>
            <a:endParaRPr lang="en-GB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3605623-1F99-48C4-983C-442A4DB3987B}"/>
              </a:ext>
            </a:extLst>
          </p:cNvPr>
          <p:cNvSpPr/>
          <p:nvPr/>
        </p:nvSpPr>
        <p:spPr>
          <a:xfrm>
            <a:off x="1174458" y="1659761"/>
            <a:ext cx="6291744" cy="6207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Detector operates in current mode with air as fill gas.</a:t>
            </a:r>
          </a:p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159C80-18A3-4BDA-BE73-23328B248043}"/>
              </a:ext>
            </a:extLst>
          </p:cNvPr>
          <p:cNvSpPr/>
          <p:nvPr/>
        </p:nvSpPr>
        <p:spPr>
          <a:xfrm>
            <a:off x="1174458" y="2427074"/>
            <a:ext cx="6291744" cy="6207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just"/>
            <a:r>
              <a:rPr lang="en-GB" dirty="0">
                <a:solidFill>
                  <a:schemeClr val="bg1"/>
                </a:solidFill>
              </a:rPr>
              <a:t>No gas amplification is required for operation</a:t>
            </a:r>
          </a:p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D18495-7393-4240-AB0B-1FC625B7B56E}"/>
              </a:ext>
            </a:extLst>
          </p:cNvPr>
          <p:cNvSpPr/>
          <p:nvPr/>
        </p:nvSpPr>
        <p:spPr>
          <a:xfrm>
            <a:off x="1174458" y="3191870"/>
            <a:ext cx="6291744" cy="6207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bg1"/>
                </a:solidFill>
              </a:rPr>
              <a:t>Designed to measure x-ray and gamma rays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93C395-BACC-4316-A9E8-E667AB23F7D2}"/>
              </a:ext>
            </a:extLst>
          </p:cNvPr>
          <p:cNvSpPr/>
          <p:nvPr/>
        </p:nvSpPr>
        <p:spPr>
          <a:xfrm>
            <a:off x="1174458" y="3956666"/>
            <a:ext cx="6291744" cy="6207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bg1"/>
                </a:solidFill>
              </a:rPr>
              <a:t>Ideal for exposure rate measurements; can measure very high radiation levels with virtually no dead time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6AF8E6-B114-4F26-8BB7-B4350B1F6344}"/>
              </a:ext>
            </a:extLst>
          </p:cNvPr>
          <p:cNvSpPr/>
          <p:nvPr/>
        </p:nvSpPr>
        <p:spPr>
          <a:xfrm>
            <a:off x="1174458" y="4721462"/>
            <a:ext cx="6291744" cy="6207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bg1"/>
                </a:solidFill>
              </a:rPr>
              <a:t>Flat energy response above 100 keV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899E11-02E9-44E0-B11A-B6FDC8745BA0}"/>
              </a:ext>
            </a:extLst>
          </p:cNvPr>
          <p:cNvSpPr/>
          <p:nvPr/>
        </p:nvSpPr>
        <p:spPr>
          <a:xfrm>
            <a:off x="1174458" y="5486258"/>
            <a:ext cx="6291744" cy="6207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bg1"/>
                </a:solidFill>
              </a:rPr>
              <a:t>By increasing the pressure of fill gas the sensitivity can be enhanced</a:t>
            </a:r>
          </a:p>
        </p:txBody>
      </p:sp>
    </p:spTree>
    <p:extLst>
      <p:ext uri="{BB962C8B-B14F-4D97-AF65-F5344CB8AC3E}">
        <p14:creationId xmlns:p14="http://schemas.microsoft.com/office/powerpoint/2010/main" val="24286504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866E689-00B8-4426-ACBA-5793F43C3F28}"/>
              </a:ext>
            </a:extLst>
          </p:cNvPr>
          <p:cNvSpPr/>
          <p:nvPr/>
        </p:nvSpPr>
        <p:spPr>
          <a:xfrm>
            <a:off x="0" y="468524"/>
            <a:ext cx="4353886" cy="57171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Ion Chamber - Strengths</a:t>
            </a:r>
            <a:endParaRPr lang="en-GB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8E9CF9F-F752-49C4-96BC-5EC048100C21}"/>
              </a:ext>
            </a:extLst>
          </p:cNvPr>
          <p:cNvSpPr/>
          <p:nvPr/>
        </p:nvSpPr>
        <p:spPr>
          <a:xfrm>
            <a:off x="1342237" y="1684928"/>
            <a:ext cx="6291744" cy="6207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just"/>
            <a:r>
              <a:rPr lang="en-GB" altLang="en-US" dirty="0">
                <a:solidFill>
                  <a:schemeClr val="bg1"/>
                </a:solidFill>
              </a:rPr>
              <a:t>Excellent X, gamma ambient dose equivalent and polar response </a:t>
            </a:r>
          </a:p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7782931-34BA-4F3B-8DDA-AEF1B3319671}"/>
              </a:ext>
            </a:extLst>
          </p:cNvPr>
          <p:cNvSpPr/>
          <p:nvPr/>
        </p:nvSpPr>
        <p:spPr>
          <a:xfrm>
            <a:off x="1342237" y="2452241"/>
            <a:ext cx="6291744" cy="6207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just"/>
            <a:r>
              <a:rPr lang="en-GB" altLang="en-US" dirty="0">
                <a:solidFill>
                  <a:schemeClr val="bg1"/>
                </a:solidFill>
              </a:rPr>
              <a:t>More reliable in case of high dose rate where GM tubes cannot be used due to overload effect.</a:t>
            </a:r>
          </a:p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1130B8-2E19-4209-B706-D19A72FD5266}"/>
              </a:ext>
            </a:extLst>
          </p:cNvPr>
          <p:cNvSpPr/>
          <p:nvPr/>
        </p:nvSpPr>
        <p:spPr>
          <a:xfrm>
            <a:off x="1342237" y="3217037"/>
            <a:ext cx="6291744" cy="6207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altLang="en-US" dirty="0">
                <a:solidFill>
                  <a:schemeClr val="bg1"/>
                </a:solidFill>
              </a:rPr>
              <a:t>Suitable for accident dose rate and therefore installed for the purpose of area monitoring.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112DCA-11E3-448B-BDDC-3A088F9DC1D5}"/>
              </a:ext>
            </a:extLst>
          </p:cNvPr>
          <p:cNvSpPr/>
          <p:nvPr/>
        </p:nvSpPr>
        <p:spPr>
          <a:xfrm>
            <a:off x="1342237" y="3981833"/>
            <a:ext cx="6291744" cy="6207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altLang="en-US" dirty="0">
                <a:solidFill>
                  <a:schemeClr val="bg1"/>
                </a:solidFill>
              </a:rPr>
              <a:t>Can be used in pulsed radiation fields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1AA577-1AA3-41B8-9EDA-21B396637C9E}"/>
              </a:ext>
            </a:extLst>
          </p:cNvPr>
          <p:cNvSpPr/>
          <p:nvPr/>
        </p:nvSpPr>
        <p:spPr>
          <a:xfrm>
            <a:off x="1342237" y="4746629"/>
            <a:ext cx="6291744" cy="6207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altLang="en-US" dirty="0">
                <a:solidFill>
                  <a:schemeClr val="bg1"/>
                </a:solidFill>
              </a:rPr>
              <a:t>Can be used to measure accurately measure beta radiation if window slide provided.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45F26EC-9996-476C-B852-62BCD0A14CE2}"/>
              </a:ext>
            </a:extLst>
          </p:cNvPr>
          <p:cNvSpPr/>
          <p:nvPr/>
        </p:nvSpPr>
        <p:spPr>
          <a:xfrm>
            <a:off x="1342237" y="5511425"/>
            <a:ext cx="6291744" cy="6207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altLang="en-US" dirty="0">
                <a:solidFill>
                  <a:schemeClr val="bg1"/>
                </a:solidFill>
              </a:rPr>
              <a:t>Gold standard for exposure measurements.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A7A027-57DA-4A28-846B-FD960E741A6E}"/>
              </a:ext>
            </a:extLst>
          </p:cNvPr>
          <p:cNvSpPr/>
          <p:nvPr/>
        </p:nvSpPr>
        <p:spPr>
          <a:xfrm>
            <a:off x="696284" y="1684928"/>
            <a:ext cx="645953" cy="62078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1</a:t>
            </a:r>
            <a:endParaRPr lang="en-GB" sz="32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CCB85B-3D4B-4736-A8C2-C02CF3E5DD9C}"/>
              </a:ext>
            </a:extLst>
          </p:cNvPr>
          <p:cNvSpPr/>
          <p:nvPr/>
        </p:nvSpPr>
        <p:spPr>
          <a:xfrm>
            <a:off x="696283" y="2452241"/>
            <a:ext cx="645953" cy="62078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2</a:t>
            </a:r>
            <a:endParaRPr lang="en-GB" sz="32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72A2A9-8789-4C7A-AAAD-DF765C253708}"/>
              </a:ext>
            </a:extLst>
          </p:cNvPr>
          <p:cNvSpPr/>
          <p:nvPr/>
        </p:nvSpPr>
        <p:spPr>
          <a:xfrm>
            <a:off x="696281" y="3217037"/>
            <a:ext cx="645953" cy="62078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3</a:t>
            </a:r>
            <a:endParaRPr lang="en-GB" sz="32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E278B6-7665-41BD-85B5-AEA7CBD88692}"/>
              </a:ext>
            </a:extLst>
          </p:cNvPr>
          <p:cNvSpPr/>
          <p:nvPr/>
        </p:nvSpPr>
        <p:spPr>
          <a:xfrm>
            <a:off x="696281" y="3984140"/>
            <a:ext cx="645953" cy="62078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4</a:t>
            </a:r>
            <a:endParaRPr lang="en-GB" sz="3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639DCB1-5959-4A7D-8A3E-4908B87DD9A0}"/>
              </a:ext>
            </a:extLst>
          </p:cNvPr>
          <p:cNvSpPr/>
          <p:nvPr/>
        </p:nvSpPr>
        <p:spPr>
          <a:xfrm>
            <a:off x="696280" y="4744322"/>
            <a:ext cx="645953" cy="62078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5</a:t>
            </a:r>
            <a:endParaRPr lang="en-GB" sz="3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BBB6EF-2390-48D3-8E04-189C64AA5E86}"/>
              </a:ext>
            </a:extLst>
          </p:cNvPr>
          <p:cNvSpPr/>
          <p:nvPr/>
        </p:nvSpPr>
        <p:spPr>
          <a:xfrm>
            <a:off x="696280" y="5511424"/>
            <a:ext cx="645953" cy="62078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6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8292702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B7030A-B390-41B3-AD6C-788CB3F78694}"/>
              </a:ext>
            </a:extLst>
          </p:cNvPr>
          <p:cNvSpPr/>
          <p:nvPr/>
        </p:nvSpPr>
        <p:spPr>
          <a:xfrm>
            <a:off x="0" y="468524"/>
            <a:ext cx="5335398" cy="55493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Ion Chamber - Weaknesses</a:t>
            </a:r>
            <a:endParaRPr lang="en-GB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BF14F5E-B96B-46A6-B0BA-EBBECB4210E9}"/>
              </a:ext>
            </a:extLst>
          </p:cNvPr>
          <p:cNvSpPr/>
          <p:nvPr/>
        </p:nvSpPr>
        <p:spPr>
          <a:xfrm>
            <a:off x="1174458" y="1659761"/>
            <a:ext cx="6291744" cy="62078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Detector operates in current mode with air as fill gas.</a:t>
            </a:r>
          </a:p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F180E5-90D9-4312-89F5-586A6C203BEB}"/>
              </a:ext>
            </a:extLst>
          </p:cNvPr>
          <p:cNvSpPr/>
          <p:nvPr/>
        </p:nvSpPr>
        <p:spPr>
          <a:xfrm>
            <a:off x="1174458" y="2427074"/>
            <a:ext cx="6291744" cy="62078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just"/>
            <a:r>
              <a:rPr lang="en-GB" dirty="0">
                <a:solidFill>
                  <a:schemeClr val="bg1"/>
                </a:solidFill>
              </a:rPr>
              <a:t>No gas amplification is required for operation</a:t>
            </a:r>
          </a:p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42C48FC-D304-4ABA-B952-A41669E82159}"/>
              </a:ext>
            </a:extLst>
          </p:cNvPr>
          <p:cNvSpPr/>
          <p:nvPr/>
        </p:nvSpPr>
        <p:spPr>
          <a:xfrm>
            <a:off x="1174458" y="3191870"/>
            <a:ext cx="6291744" cy="62078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bg1"/>
                </a:solidFill>
              </a:rPr>
              <a:t>Designed to measure x-ray and gamma rays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9EF018-120F-4023-8A83-5AB9049D045C}"/>
              </a:ext>
            </a:extLst>
          </p:cNvPr>
          <p:cNvSpPr/>
          <p:nvPr/>
        </p:nvSpPr>
        <p:spPr>
          <a:xfrm>
            <a:off x="1174458" y="3956666"/>
            <a:ext cx="6291744" cy="62078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bg1"/>
                </a:solidFill>
              </a:rPr>
              <a:t>Ideal for exposure rate measurements; can measure very high radiation levels with virtually no dead time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82A995-BA41-4B9E-BDCE-3736E50A4DC1}"/>
              </a:ext>
            </a:extLst>
          </p:cNvPr>
          <p:cNvSpPr/>
          <p:nvPr/>
        </p:nvSpPr>
        <p:spPr>
          <a:xfrm>
            <a:off x="1174458" y="4721462"/>
            <a:ext cx="6291744" cy="62078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bg1"/>
                </a:solidFill>
              </a:rPr>
              <a:t>Flat energy response above 100 keV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5C897D-6D55-450A-A2F5-B3BD99003519}"/>
              </a:ext>
            </a:extLst>
          </p:cNvPr>
          <p:cNvSpPr/>
          <p:nvPr/>
        </p:nvSpPr>
        <p:spPr>
          <a:xfrm>
            <a:off x="1174458" y="5486258"/>
            <a:ext cx="6291744" cy="62078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bg1"/>
                </a:solidFill>
              </a:rPr>
              <a:t>By increasing the pressure of fill gas the sensitivity can be enhanced</a:t>
            </a: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1C4B33A7-83E6-4C9A-A7A8-19ADBEB49DD1}"/>
              </a:ext>
            </a:extLst>
          </p:cNvPr>
          <p:cNvSpPr/>
          <p:nvPr/>
        </p:nvSpPr>
        <p:spPr>
          <a:xfrm>
            <a:off x="7466202" y="1658503"/>
            <a:ext cx="679508" cy="620786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1</a:t>
            </a:r>
            <a:endParaRPr lang="en-GB" sz="2800" dirty="0"/>
          </a:p>
        </p:txBody>
      </p:sp>
      <p:sp>
        <p:nvSpPr>
          <p:cNvPr id="10" name="Arrow: Pentagon 9">
            <a:extLst>
              <a:ext uri="{FF2B5EF4-FFF2-40B4-BE49-F238E27FC236}">
                <a16:creationId xmlns:a16="http://schemas.microsoft.com/office/drawing/2014/main" id="{264AC91C-F3B1-496F-8449-7E06B3C67AA6}"/>
              </a:ext>
            </a:extLst>
          </p:cNvPr>
          <p:cNvSpPr/>
          <p:nvPr/>
        </p:nvSpPr>
        <p:spPr>
          <a:xfrm>
            <a:off x="7466202" y="2423298"/>
            <a:ext cx="679508" cy="620786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2</a:t>
            </a:r>
            <a:endParaRPr lang="en-GB" sz="2800" dirty="0"/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EE9D8C60-FB1B-4A5D-AAFB-BEBA735F11F5}"/>
              </a:ext>
            </a:extLst>
          </p:cNvPr>
          <p:cNvSpPr/>
          <p:nvPr/>
        </p:nvSpPr>
        <p:spPr>
          <a:xfrm>
            <a:off x="7466202" y="3186834"/>
            <a:ext cx="679508" cy="620786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3</a:t>
            </a:r>
            <a:endParaRPr lang="en-GB" sz="2800" dirty="0"/>
          </a:p>
        </p:txBody>
      </p:sp>
      <p:sp>
        <p:nvSpPr>
          <p:cNvPr id="12" name="Arrow: Pentagon 11">
            <a:extLst>
              <a:ext uri="{FF2B5EF4-FFF2-40B4-BE49-F238E27FC236}">
                <a16:creationId xmlns:a16="http://schemas.microsoft.com/office/drawing/2014/main" id="{B7C2A98A-66A0-4909-8F90-7F7A7CDE6BF2}"/>
              </a:ext>
            </a:extLst>
          </p:cNvPr>
          <p:cNvSpPr/>
          <p:nvPr/>
        </p:nvSpPr>
        <p:spPr>
          <a:xfrm>
            <a:off x="7466202" y="3956667"/>
            <a:ext cx="679508" cy="620786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4</a:t>
            </a:r>
            <a:endParaRPr lang="en-GB" sz="2800" dirty="0"/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4F5BBA5C-2091-4A31-AB0F-B99AAD4502F2}"/>
              </a:ext>
            </a:extLst>
          </p:cNvPr>
          <p:cNvSpPr/>
          <p:nvPr/>
        </p:nvSpPr>
        <p:spPr>
          <a:xfrm>
            <a:off x="7466202" y="4719923"/>
            <a:ext cx="679508" cy="620786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5</a:t>
            </a:r>
            <a:endParaRPr lang="en-GB" sz="2800" dirty="0"/>
          </a:p>
        </p:txBody>
      </p:sp>
      <p:sp>
        <p:nvSpPr>
          <p:cNvPr id="14" name="Arrow: Pentagon 13">
            <a:extLst>
              <a:ext uri="{FF2B5EF4-FFF2-40B4-BE49-F238E27FC236}">
                <a16:creationId xmlns:a16="http://schemas.microsoft.com/office/drawing/2014/main" id="{FEE46ED1-67CB-4EFD-871A-C3EA87305D4E}"/>
              </a:ext>
            </a:extLst>
          </p:cNvPr>
          <p:cNvSpPr/>
          <p:nvPr/>
        </p:nvSpPr>
        <p:spPr>
          <a:xfrm>
            <a:off x="7466202" y="5486259"/>
            <a:ext cx="679508" cy="620786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6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124387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4A68C7-8BB2-4656-A81B-E5F8E9A35252}"/>
              </a:ext>
            </a:extLst>
          </p:cNvPr>
          <p:cNvSpPr/>
          <p:nvPr/>
        </p:nvSpPr>
        <p:spPr>
          <a:xfrm>
            <a:off x="0" y="527247"/>
            <a:ext cx="6400800" cy="45426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Ionisation</a:t>
            </a:r>
            <a:r>
              <a:rPr lang="en-US" sz="2400" dirty="0"/>
              <a:t> Chambers in Workplace Monitoring</a:t>
            </a:r>
            <a:endParaRPr lang="en-GB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BE3B872-3606-45E6-820A-B1A5AA1D7AC1}"/>
              </a:ext>
            </a:extLst>
          </p:cNvPr>
          <p:cNvSpPr/>
          <p:nvPr/>
        </p:nvSpPr>
        <p:spPr>
          <a:xfrm>
            <a:off x="536895" y="1476462"/>
            <a:ext cx="7633982" cy="20888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2" descr="https://www.mirion.com/files/images/RI-O2.jpg">
            <a:extLst>
              <a:ext uri="{FF2B5EF4-FFF2-40B4-BE49-F238E27FC236}">
                <a16:creationId xmlns:a16="http://schemas.microsoft.com/office/drawing/2014/main" id="{F87556E3-C256-4278-898A-FEE0401BA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1" y="1563289"/>
            <a:ext cx="2068585" cy="176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9D62A4-FE85-42F7-A9E4-1F0C7C329622}"/>
              </a:ext>
            </a:extLst>
          </p:cNvPr>
          <p:cNvSpPr txBox="1"/>
          <p:nvPr/>
        </p:nvSpPr>
        <p:spPr>
          <a:xfrm>
            <a:off x="2797206" y="1727614"/>
            <a:ext cx="54102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Portable Ionisation Chamber Survey Meter</a:t>
            </a:r>
          </a:p>
          <a:p>
            <a:pPr algn="just"/>
            <a:r>
              <a:rPr lang="en-GB" sz="2200" dirty="0">
                <a:solidFill>
                  <a:schemeClr val="bg1"/>
                </a:solidFill>
              </a:rPr>
              <a:t>Measuring: 1 </a:t>
            </a:r>
            <a:r>
              <a:rPr lang="el-GR" sz="2200" dirty="0">
                <a:solidFill>
                  <a:schemeClr val="bg1"/>
                </a:solidFill>
              </a:rPr>
              <a:t>μ</a:t>
            </a:r>
            <a:r>
              <a:rPr lang="en-GB" sz="2200" dirty="0" err="1">
                <a:solidFill>
                  <a:schemeClr val="bg1"/>
                </a:solidFill>
              </a:rPr>
              <a:t>Sv</a:t>
            </a:r>
            <a:r>
              <a:rPr lang="en-GB" sz="2200" dirty="0">
                <a:solidFill>
                  <a:schemeClr val="bg1"/>
                </a:solidFill>
              </a:rPr>
              <a:t>/h to 1Sv/h</a:t>
            </a:r>
          </a:p>
          <a:p>
            <a:pPr algn="just"/>
            <a:r>
              <a:rPr lang="en-GB" sz="2200" dirty="0">
                <a:solidFill>
                  <a:schemeClr val="bg1"/>
                </a:solidFill>
              </a:rPr>
              <a:t>Measure volume: 350 cm</a:t>
            </a:r>
            <a:r>
              <a:rPr lang="en-GB" sz="2200" baseline="30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E2C4B62-0225-4633-8A1D-53836FC8E076}"/>
              </a:ext>
            </a:extLst>
          </p:cNvPr>
          <p:cNvSpPr/>
          <p:nvPr/>
        </p:nvSpPr>
        <p:spPr>
          <a:xfrm>
            <a:off x="536895" y="3858522"/>
            <a:ext cx="7633982" cy="22468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4A79AF8-0150-4C07-B717-493D6F6AD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58" y="3963948"/>
            <a:ext cx="1910152" cy="185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8C600F6-0A09-48AE-9006-E03E7D93015C}"/>
              </a:ext>
            </a:extLst>
          </p:cNvPr>
          <p:cNvSpPr/>
          <p:nvPr/>
        </p:nvSpPr>
        <p:spPr>
          <a:xfrm>
            <a:off x="2740096" y="4042097"/>
            <a:ext cx="5638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>
                <a:solidFill>
                  <a:schemeClr val="tx2">
                    <a:lumMod val="50000"/>
                  </a:schemeClr>
                </a:solidFill>
              </a:rPr>
              <a:t>Area monitor </a:t>
            </a:r>
          </a:p>
          <a:p>
            <a:pPr algn="just"/>
            <a:endParaRPr lang="en-GB" sz="2400" dirty="0">
              <a:solidFill>
                <a:schemeClr val="bg1"/>
              </a:solidFill>
            </a:endParaRPr>
          </a:p>
          <a:p>
            <a:pPr algn="just"/>
            <a:r>
              <a:rPr lang="en-GB" sz="2200" dirty="0">
                <a:solidFill>
                  <a:schemeClr val="bg1"/>
                </a:solidFill>
              </a:rPr>
              <a:t>Range:</a:t>
            </a:r>
            <a:r>
              <a:rPr lang="el-GR" sz="2200" dirty="0">
                <a:solidFill>
                  <a:schemeClr val="bg1"/>
                </a:solidFill>
              </a:rPr>
              <a:t>1 μ</a:t>
            </a:r>
            <a:r>
              <a:rPr lang="en-GB" sz="2200" dirty="0" err="1">
                <a:solidFill>
                  <a:schemeClr val="bg1"/>
                </a:solidFill>
              </a:rPr>
              <a:t>Sv</a:t>
            </a:r>
            <a:r>
              <a:rPr lang="en-GB" sz="2200" dirty="0">
                <a:solidFill>
                  <a:schemeClr val="bg1"/>
                </a:solidFill>
              </a:rPr>
              <a:t>/h  to 1Sv/h</a:t>
            </a:r>
          </a:p>
          <a:p>
            <a:pPr algn="just"/>
            <a:r>
              <a:rPr lang="en-GB" sz="2200" dirty="0">
                <a:solidFill>
                  <a:schemeClr val="bg1"/>
                </a:solidFill>
              </a:rPr>
              <a:t>Detector: Ionisation chamber probe</a:t>
            </a:r>
          </a:p>
          <a:p>
            <a:pPr algn="just"/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661B79-5226-4253-81B9-9E7D174E0E9A}"/>
              </a:ext>
            </a:extLst>
          </p:cNvPr>
          <p:cNvSpPr txBox="1"/>
          <p:nvPr/>
        </p:nvSpPr>
        <p:spPr>
          <a:xfrm>
            <a:off x="868696" y="3310145"/>
            <a:ext cx="1674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Courtesy: </a:t>
            </a:r>
            <a:r>
              <a:rPr lang="en-GB" sz="1200" dirty="0" err="1">
                <a:solidFill>
                  <a:schemeClr val="tx2">
                    <a:lumMod val="50000"/>
                  </a:schemeClr>
                </a:solidFill>
              </a:rPr>
              <a:t>Mirion</a:t>
            </a:r>
            <a:endParaRPr lang="en-GB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B0EBC3-C95B-4685-A03A-9BE2B75CBDA4}"/>
              </a:ext>
            </a:extLst>
          </p:cNvPr>
          <p:cNvSpPr txBox="1"/>
          <p:nvPr/>
        </p:nvSpPr>
        <p:spPr>
          <a:xfrm>
            <a:off x="632758" y="5844243"/>
            <a:ext cx="2186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>
                    <a:lumMod val="50000"/>
                  </a:schemeClr>
                </a:solidFill>
              </a:rPr>
              <a:t>Courtesy: Canberra</a:t>
            </a:r>
          </a:p>
        </p:txBody>
      </p:sp>
    </p:spTree>
    <p:extLst>
      <p:ext uri="{BB962C8B-B14F-4D97-AF65-F5344CB8AC3E}">
        <p14:creationId xmlns:p14="http://schemas.microsoft.com/office/powerpoint/2010/main" val="2488099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0C6C9D7-04BF-40B9-A4CB-16824FE691F2}"/>
              </a:ext>
            </a:extLst>
          </p:cNvPr>
          <p:cNvSpPr/>
          <p:nvPr/>
        </p:nvSpPr>
        <p:spPr>
          <a:xfrm>
            <a:off x="2382474" y="2141290"/>
            <a:ext cx="4706224" cy="25754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GAMMA AND X RAY DOSE RATE MEASUREMENT </a:t>
            </a:r>
          </a:p>
          <a:p>
            <a:pPr algn="ctr"/>
            <a:r>
              <a:rPr lang="en-US" sz="2400" b="1" dirty="0"/>
              <a:t>(SOLID STATE DETECTOR)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6391453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548CD31-BEAD-4954-AD61-20167902D1E8}"/>
              </a:ext>
            </a:extLst>
          </p:cNvPr>
          <p:cNvSpPr/>
          <p:nvPr/>
        </p:nvSpPr>
        <p:spPr>
          <a:xfrm>
            <a:off x="0" y="518859"/>
            <a:ext cx="3649211" cy="4626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Solid State Detector</a:t>
            </a:r>
            <a:endParaRPr lang="en-GB" sz="24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C23DEBA-07BD-4928-BCCB-B8C143DD0FAF}"/>
              </a:ext>
            </a:extLst>
          </p:cNvPr>
          <p:cNvCxnSpPr/>
          <p:nvPr/>
        </p:nvCxnSpPr>
        <p:spPr bwMode="auto">
          <a:xfrm flipH="1">
            <a:off x="2560390" y="2492229"/>
            <a:ext cx="1185335" cy="13716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65987EB-FE06-42F9-B6E8-05CEF6E60A6F}"/>
              </a:ext>
            </a:extLst>
          </p:cNvPr>
          <p:cNvCxnSpPr/>
          <p:nvPr/>
        </p:nvCxnSpPr>
        <p:spPr bwMode="auto">
          <a:xfrm>
            <a:off x="5574523" y="2492229"/>
            <a:ext cx="1100667" cy="1524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6152A040-1B21-48DE-A6B2-B5F6F0DFD245}"/>
              </a:ext>
            </a:extLst>
          </p:cNvPr>
          <p:cNvSpPr/>
          <p:nvPr/>
        </p:nvSpPr>
        <p:spPr bwMode="auto">
          <a:xfrm>
            <a:off x="655390" y="3863829"/>
            <a:ext cx="3606800" cy="22098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   </a:t>
            </a:r>
          </a:p>
          <a:p>
            <a:pPr algn="ctr"/>
            <a:r>
              <a:rPr lang="en-GB" sz="2800" b="1" dirty="0">
                <a:solidFill>
                  <a:schemeClr val="bg1"/>
                </a:solidFill>
              </a:rPr>
              <a:t>Scintillators   </a:t>
            </a:r>
          </a:p>
          <a:p>
            <a:pPr algn="ctr"/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B83D71E-4A65-498A-BB83-F92BB6DD3061}"/>
              </a:ext>
            </a:extLst>
          </p:cNvPr>
          <p:cNvSpPr/>
          <p:nvPr/>
        </p:nvSpPr>
        <p:spPr bwMode="auto">
          <a:xfrm>
            <a:off x="4770190" y="4016229"/>
            <a:ext cx="3733800" cy="2057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GB" sz="2800" b="1" dirty="0">
              <a:solidFill>
                <a:schemeClr val="bg1"/>
              </a:solidFill>
            </a:endParaRPr>
          </a:p>
          <a:p>
            <a:pPr algn="ctr"/>
            <a:r>
              <a:rPr lang="en-GB" sz="2800" b="1" dirty="0">
                <a:solidFill>
                  <a:schemeClr val="bg1"/>
                </a:solidFill>
              </a:rPr>
              <a:t>Semiconductors  </a:t>
            </a:r>
          </a:p>
          <a:p>
            <a:pPr algn="ctr"/>
            <a:r>
              <a:rPr lang="en-GB" sz="2800" b="1" dirty="0">
                <a:solidFill>
                  <a:schemeClr val="bg1"/>
                </a:solidFill>
              </a:rPr>
              <a:t>   </a:t>
            </a:r>
          </a:p>
          <a:p>
            <a:pPr algn="ctr"/>
            <a:endParaRPr lang="en-GB" sz="2800" dirty="0">
              <a:solidFill>
                <a:schemeClr val="bg1"/>
              </a:solidFill>
            </a:endParaRPr>
          </a:p>
          <a:p>
            <a:r>
              <a:rPr lang="en-GB" sz="2800" b="1" dirty="0">
                <a:solidFill>
                  <a:schemeClr val="bg1"/>
                </a:solidFill>
              </a:rPr>
              <a:t> 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7" name="Rounded Rectangle 13">
            <a:extLst>
              <a:ext uri="{FF2B5EF4-FFF2-40B4-BE49-F238E27FC236}">
                <a16:creationId xmlns:a16="http://schemas.microsoft.com/office/drawing/2014/main" id="{50285AC5-C620-4F24-8AE6-CDF71E3E77DC}"/>
              </a:ext>
            </a:extLst>
          </p:cNvPr>
          <p:cNvSpPr/>
          <p:nvPr/>
        </p:nvSpPr>
        <p:spPr bwMode="auto">
          <a:xfrm>
            <a:off x="3474790" y="1730229"/>
            <a:ext cx="2362200" cy="762000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6350" h="82550"/>
            <a:bevelB/>
          </a:sp3d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Two types</a:t>
            </a:r>
            <a:endParaRPr kumimoji="0" lang="en-GB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147412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8BF010F-71FB-4399-889D-FFF11B8EB23C}"/>
              </a:ext>
            </a:extLst>
          </p:cNvPr>
          <p:cNvSpPr/>
          <p:nvPr/>
        </p:nvSpPr>
        <p:spPr>
          <a:xfrm>
            <a:off x="0" y="518859"/>
            <a:ext cx="3649211" cy="4626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Scintillation-Phenomenon</a:t>
            </a:r>
            <a:endParaRPr lang="en-GB" sz="2400" dirty="0"/>
          </a:p>
        </p:txBody>
      </p:sp>
      <p:sp>
        <p:nvSpPr>
          <p:cNvPr id="3" name="Rectangle: Diagonal Corners Snipped 2">
            <a:extLst>
              <a:ext uri="{FF2B5EF4-FFF2-40B4-BE49-F238E27FC236}">
                <a16:creationId xmlns:a16="http://schemas.microsoft.com/office/drawing/2014/main" id="{FD6B2135-AB4C-4574-8FC6-FFB9D081E0A7}"/>
              </a:ext>
            </a:extLst>
          </p:cNvPr>
          <p:cNvSpPr/>
          <p:nvPr/>
        </p:nvSpPr>
        <p:spPr>
          <a:xfrm>
            <a:off x="658535" y="1409349"/>
            <a:ext cx="7990515" cy="4929791"/>
          </a:xfrm>
          <a:prstGeom prst="snip2Diag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sz="2200" dirty="0"/>
              <a:t>Scintillation is the process through which ionizing radiation is converted into visible light photons.</a:t>
            </a:r>
          </a:p>
          <a:p>
            <a:pPr marL="914400" lvl="1" indent="-457200" algn="just">
              <a:buFont typeface="Wingdings" panose="05000000000000000000" pitchFamily="2" charset="2"/>
              <a:buChar char="§"/>
            </a:pPr>
            <a:r>
              <a:rPr lang="en-GB" sz="2000" dirty="0"/>
              <a:t>This type of luminescence called radio-luminescence.</a:t>
            </a:r>
          </a:p>
          <a:p>
            <a:pPr lvl="1" algn="just"/>
            <a:endParaRPr lang="en-GB" sz="20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sz="2200" dirty="0"/>
              <a:t>Scintillation can provide the energy information and hence can be useful in nuclear spectroscopy.</a:t>
            </a:r>
          </a:p>
          <a:p>
            <a:pPr marL="914400" lvl="1" indent="-457200" algn="just">
              <a:buFont typeface="Wingdings" panose="05000000000000000000" pitchFamily="2" charset="2"/>
              <a:buChar char="§"/>
            </a:pPr>
            <a:r>
              <a:rPr lang="en-GB" sz="2000" dirty="0"/>
              <a:t>The size of the light pulse is determined by the amount of energy deposited in the event.</a:t>
            </a:r>
          </a:p>
          <a:p>
            <a:pPr lvl="1" algn="just"/>
            <a:endParaRPr lang="en-GB" sz="20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sz="2200" dirty="0"/>
              <a:t>It takes place in the time scale of </a:t>
            </a:r>
            <a:r>
              <a:rPr lang="en-GB" sz="2200" dirty="0" err="1"/>
              <a:t>nano</a:t>
            </a:r>
            <a:r>
              <a:rPr lang="en-GB" sz="2200" dirty="0"/>
              <a:t> seconds.</a:t>
            </a:r>
          </a:p>
          <a:p>
            <a:pPr algn="just"/>
            <a:endParaRPr lang="en-GB" sz="22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sz="2200" dirty="0"/>
              <a:t>Plastic scintillator, </a:t>
            </a:r>
            <a:r>
              <a:rPr lang="en-GB" sz="2200" dirty="0" err="1"/>
              <a:t>NaI</a:t>
            </a:r>
            <a:r>
              <a:rPr lang="en-GB" sz="2200" dirty="0"/>
              <a:t>(Tl), </a:t>
            </a:r>
            <a:r>
              <a:rPr lang="en-GB" sz="2200" dirty="0" err="1"/>
              <a:t>CsI</a:t>
            </a:r>
            <a:r>
              <a:rPr lang="en-GB" sz="2200" dirty="0"/>
              <a:t>(Tl) or LaBr:Ce</a:t>
            </a:r>
            <a:r>
              <a:rPr lang="en-GB" sz="2200" baseline="30000" dirty="0"/>
              <a:t>3+</a:t>
            </a:r>
            <a:r>
              <a:rPr lang="en-GB" sz="2200" dirty="0"/>
              <a:t> used.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80614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0C3DD9B-B1DB-4BD0-A7BC-B795C59284AF}"/>
              </a:ext>
            </a:extLst>
          </p:cNvPr>
          <p:cNvSpPr/>
          <p:nvPr/>
        </p:nvSpPr>
        <p:spPr>
          <a:xfrm>
            <a:off x="0" y="518859"/>
            <a:ext cx="5008228" cy="4626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Schematic diagram of scintillator</a:t>
            </a:r>
            <a:endParaRPr lang="en-GB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937F93-C852-4DE0-A728-60ED0D284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844" y="1600200"/>
            <a:ext cx="4448175" cy="3657600"/>
          </a:xfrm>
          <a:prstGeom prst="rect">
            <a:avLst/>
          </a:prstGeom>
          <a:solidFill>
            <a:srgbClr val="FFFFFF">
              <a:shade val="85000"/>
            </a:srgbClr>
          </a:solidFill>
          <a:ln w="349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2EB1833-8F69-455F-897D-80A0E6600CF7}"/>
              </a:ext>
            </a:extLst>
          </p:cNvPr>
          <p:cNvSpPr/>
          <p:nvPr/>
        </p:nvSpPr>
        <p:spPr>
          <a:xfrm>
            <a:off x="2181138" y="5536734"/>
            <a:ext cx="4290881" cy="41944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Interaction of gamma with </a:t>
            </a:r>
            <a:r>
              <a:rPr lang="en-GB" dirty="0" err="1">
                <a:solidFill>
                  <a:schemeClr val="bg1"/>
                </a:solidFill>
              </a:rPr>
              <a:t>NaI</a:t>
            </a:r>
            <a:r>
              <a:rPr lang="en-GB" dirty="0">
                <a:solidFill>
                  <a:schemeClr val="bg1"/>
                </a:solidFill>
              </a:rPr>
              <a:t>(Tl)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4079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8BDDEFF-15A4-4707-A8D1-40DB701F1836}"/>
              </a:ext>
            </a:extLst>
          </p:cNvPr>
          <p:cNvSpPr/>
          <p:nvPr/>
        </p:nvSpPr>
        <p:spPr>
          <a:xfrm>
            <a:off x="0" y="518859"/>
            <a:ext cx="5008228" cy="4626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Scintillator - Characteristics</a:t>
            </a:r>
            <a:endParaRPr lang="en-GB" sz="24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C2A8C31-D725-4C03-B751-182150F16334}"/>
              </a:ext>
            </a:extLst>
          </p:cNvPr>
          <p:cNvSpPr/>
          <p:nvPr/>
        </p:nvSpPr>
        <p:spPr>
          <a:xfrm>
            <a:off x="308298" y="1748791"/>
            <a:ext cx="4060271" cy="11828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/>
              <a:t>High atomic number and hence high efficiency for gamma </a:t>
            </a:r>
          </a:p>
          <a:p>
            <a:pPr algn="ctr"/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48EE896-B4B9-4B8F-8DF1-5BB793A0E54A}"/>
              </a:ext>
            </a:extLst>
          </p:cNvPr>
          <p:cNvSpPr/>
          <p:nvPr/>
        </p:nvSpPr>
        <p:spPr>
          <a:xfrm>
            <a:off x="1583426" y="2545312"/>
            <a:ext cx="4060271" cy="118284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/>
              <a:t>Sensitivity is 10</a:t>
            </a:r>
            <a:r>
              <a:rPr lang="en-GB" baseline="30000" dirty="0"/>
              <a:t>3</a:t>
            </a:r>
            <a:r>
              <a:rPr lang="en-GB" dirty="0"/>
              <a:t> to 10</a:t>
            </a:r>
            <a:r>
              <a:rPr lang="en-GB" baseline="30000" dirty="0"/>
              <a:t>4</a:t>
            </a:r>
            <a:r>
              <a:rPr lang="en-GB" dirty="0"/>
              <a:t> times higher than gas detectors depending on the material.</a:t>
            </a:r>
          </a:p>
          <a:p>
            <a:pPr algn="ctr"/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AEF094-8AF3-402A-8837-5E5D24292645}"/>
              </a:ext>
            </a:extLst>
          </p:cNvPr>
          <p:cNvSpPr/>
          <p:nvPr/>
        </p:nvSpPr>
        <p:spPr>
          <a:xfrm>
            <a:off x="2338434" y="3536574"/>
            <a:ext cx="4060271" cy="11828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/>
              <a:t>Higher stopping power enhance the probability of energy deposition.</a:t>
            </a:r>
          </a:p>
          <a:p>
            <a:pPr algn="ctr"/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88DE1DC-8964-4DA3-AC64-4221107BDCD6}"/>
              </a:ext>
            </a:extLst>
          </p:cNvPr>
          <p:cNvSpPr/>
          <p:nvPr/>
        </p:nvSpPr>
        <p:spPr>
          <a:xfrm>
            <a:off x="3093442" y="4414266"/>
            <a:ext cx="4060271" cy="118284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90000"/>
              </a:lnSpc>
              <a:spcBef>
                <a:spcPts val="0"/>
              </a:spcBef>
              <a:buSzPct val="105000"/>
            </a:pPr>
            <a:endParaRPr lang="en-GB" altLang="en-US" dirty="0"/>
          </a:p>
          <a:p>
            <a:pPr algn="just"/>
            <a:r>
              <a:rPr lang="en-GB" dirty="0"/>
              <a:t>Intensity of light is proportional to the energy.</a:t>
            </a:r>
          </a:p>
          <a:p>
            <a:pPr algn="ctr"/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968A3FB-BCDA-4781-9692-8D260373F2A5}"/>
              </a:ext>
            </a:extLst>
          </p:cNvPr>
          <p:cNvSpPr/>
          <p:nvPr/>
        </p:nvSpPr>
        <p:spPr>
          <a:xfrm>
            <a:off x="4368569" y="5233235"/>
            <a:ext cx="4060271" cy="11828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/>
              <a:t>Can be operated at room temperature.</a:t>
            </a:r>
          </a:p>
          <a:p>
            <a:pPr algn="ctr"/>
            <a:endParaRPr lang="en-GB" dirty="0"/>
          </a:p>
        </p:txBody>
      </p:sp>
      <p:sp>
        <p:nvSpPr>
          <p:cNvPr id="12" name="Arrow: Notched Right 11">
            <a:extLst>
              <a:ext uri="{FF2B5EF4-FFF2-40B4-BE49-F238E27FC236}">
                <a16:creationId xmlns:a16="http://schemas.microsoft.com/office/drawing/2014/main" id="{D19A3208-3AEB-4933-A1D5-FA6BEC7EB92E}"/>
              </a:ext>
            </a:extLst>
          </p:cNvPr>
          <p:cNvSpPr/>
          <p:nvPr/>
        </p:nvSpPr>
        <p:spPr>
          <a:xfrm>
            <a:off x="178268" y="1748791"/>
            <a:ext cx="260060" cy="228951"/>
          </a:xfrm>
          <a:prstGeom prst="notch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Notched Right 12">
            <a:extLst>
              <a:ext uri="{FF2B5EF4-FFF2-40B4-BE49-F238E27FC236}">
                <a16:creationId xmlns:a16="http://schemas.microsoft.com/office/drawing/2014/main" id="{261760D2-FDC2-459C-87EE-E5C4BD7C84A0}"/>
              </a:ext>
            </a:extLst>
          </p:cNvPr>
          <p:cNvSpPr/>
          <p:nvPr/>
        </p:nvSpPr>
        <p:spPr>
          <a:xfrm>
            <a:off x="2244054" y="3613684"/>
            <a:ext cx="260060" cy="228951"/>
          </a:xfrm>
          <a:prstGeom prst="notch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Notched Right 13">
            <a:extLst>
              <a:ext uri="{FF2B5EF4-FFF2-40B4-BE49-F238E27FC236}">
                <a16:creationId xmlns:a16="http://schemas.microsoft.com/office/drawing/2014/main" id="{6491FDE7-983D-4B92-A810-F6EDF1A40DC9}"/>
              </a:ext>
            </a:extLst>
          </p:cNvPr>
          <p:cNvSpPr/>
          <p:nvPr/>
        </p:nvSpPr>
        <p:spPr>
          <a:xfrm>
            <a:off x="4288874" y="5297130"/>
            <a:ext cx="260060" cy="228951"/>
          </a:xfrm>
          <a:prstGeom prst="notch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9963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513116-D4CC-4E64-B330-F42903B18D63}"/>
              </a:ext>
            </a:extLst>
          </p:cNvPr>
          <p:cNvSpPr/>
          <p:nvPr/>
        </p:nvSpPr>
        <p:spPr>
          <a:xfrm>
            <a:off x="0" y="518859"/>
            <a:ext cx="5008228" cy="4626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Scintillator as Survey Meters</a:t>
            </a:r>
            <a:endParaRPr lang="en-GB" sz="2400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BDC03A23-4863-4444-A423-6F92B3DED08E}"/>
              </a:ext>
            </a:extLst>
          </p:cNvPr>
          <p:cNvSpPr/>
          <p:nvPr/>
        </p:nvSpPr>
        <p:spPr>
          <a:xfrm>
            <a:off x="218114" y="1399913"/>
            <a:ext cx="6837028" cy="1199626"/>
          </a:xfrm>
          <a:prstGeom prst="round2Diag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/>
              <a:t>NaI(Tl) based scintillators are used both for as area monitors and portable as survey instruments.</a:t>
            </a:r>
            <a:endParaRPr lang="en-GB" dirty="0"/>
          </a:p>
        </p:txBody>
      </p:sp>
      <p:sp>
        <p:nvSpPr>
          <p:cNvPr id="4" name="Rectangle: Diagonal Corners Rounded 3">
            <a:extLst>
              <a:ext uri="{FF2B5EF4-FFF2-40B4-BE49-F238E27FC236}">
                <a16:creationId xmlns:a16="http://schemas.microsoft.com/office/drawing/2014/main" id="{E54F106E-4718-4CA2-8FCA-CC05E4FCE92E}"/>
              </a:ext>
            </a:extLst>
          </p:cNvPr>
          <p:cNvSpPr/>
          <p:nvPr/>
        </p:nvSpPr>
        <p:spPr>
          <a:xfrm>
            <a:off x="1702965" y="2693915"/>
            <a:ext cx="6837028" cy="1199626"/>
          </a:xfrm>
          <a:prstGeom prst="round2Diag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/>
              <a:t>Sleek plastic scintillator based instruments with a wide range of 0.01μSv/h to 10 </a:t>
            </a:r>
            <a:r>
              <a:rPr lang="en-US" dirty="0" err="1"/>
              <a:t>Sv</a:t>
            </a:r>
            <a:r>
              <a:rPr lang="en-US" dirty="0"/>
              <a:t>/h are also available.</a:t>
            </a:r>
            <a:endParaRPr lang="en-GB" dirty="0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42B15CB0-3FCF-4602-9A0E-E818F30315E0}"/>
              </a:ext>
            </a:extLst>
          </p:cNvPr>
          <p:cNvSpPr/>
          <p:nvPr/>
        </p:nvSpPr>
        <p:spPr>
          <a:xfrm>
            <a:off x="218114" y="3987917"/>
            <a:ext cx="6837028" cy="1199626"/>
          </a:xfrm>
          <a:prstGeom prst="round2Diag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/>
              <a:t>Palm or credit card sized radiation dosimeters based on Si diode with  a wide range of dose(1 </a:t>
            </a:r>
            <a:r>
              <a:rPr lang="en-US" dirty="0" err="1"/>
              <a:t>μSv</a:t>
            </a:r>
            <a:r>
              <a:rPr lang="en-US" dirty="0"/>
              <a:t> to 10 </a:t>
            </a:r>
            <a:r>
              <a:rPr lang="en-US" dirty="0" err="1"/>
              <a:t>Sv</a:t>
            </a:r>
            <a:r>
              <a:rPr lang="en-US" dirty="0"/>
              <a:t>) and dose rate (1mSv/h to 10Sv/h) have been introduced recently.</a:t>
            </a:r>
          </a:p>
        </p:txBody>
      </p:sp>
      <p:sp>
        <p:nvSpPr>
          <p:cNvPr id="6" name="Rectangle: Diagonal Corners Rounded 5">
            <a:extLst>
              <a:ext uri="{FF2B5EF4-FFF2-40B4-BE49-F238E27FC236}">
                <a16:creationId xmlns:a16="http://schemas.microsoft.com/office/drawing/2014/main" id="{6374FD17-1303-41BB-84F5-BE015ABF5D29}"/>
              </a:ext>
            </a:extLst>
          </p:cNvPr>
          <p:cNvSpPr/>
          <p:nvPr/>
        </p:nvSpPr>
        <p:spPr>
          <a:xfrm>
            <a:off x="1858162" y="5281919"/>
            <a:ext cx="6837028" cy="1199626"/>
          </a:xfrm>
          <a:prstGeom prst="round2Diag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/>
              <a:t>Some configurations also provide spectral information of radionuclide present.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8371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307E959-E533-4EBD-ACE0-9A8710F476C5}"/>
              </a:ext>
            </a:extLst>
          </p:cNvPr>
          <p:cNvSpPr/>
          <p:nvPr/>
        </p:nvSpPr>
        <p:spPr>
          <a:xfrm>
            <a:off x="2382474" y="2141290"/>
            <a:ext cx="4706224" cy="25754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X AND GAMMA RADIATION MONITORING INSTRUMENTS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1734737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80E3D93-747F-4003-A26F-BD3872E9AEAB}"/>
              </a:ext>
            </a:extLst>
          </p:cNvPr>
          <p:cNvSpPr/>
          <p:nvPr/>
        </p:nvSpPr>
        <p:spPr>
          <a:xfrm>
            <a:off x="0" y="518859"/>
            <a:ext cx="6568580" cy="4626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Examples of Scintillators as Dose Rate Meters</a:t>
            </a:r>
            <a:endParaRPr lang="en-GB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49B165-5F29-4209-960E-07492C65728B}"/>
              </a:ext>
            </a:extLst>
          </p:cNvPr>
          <p:cNvSpPr/>
          <p:nvPr/>
        </p:nvSpPr>
        <p:spPr>
          <a:xfrm>
            <a:off x="427704" y="1542346"/>
            <a:ext cx="8201501" cy="13243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2" descr="G64 Gamma Monitor">
            <a:extLst>
              <a:ext uri="{FF2B5EF4-FFF2-40B4-BE49-F238E27FC236}">
                <a16:creationId xmlns:a16="http://schemas.microsoft.com/office/drawing/2014/main" id="{870F9FCB-5DEA-406B-8B8C-DF77FB88A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95" y="1542345"/>
            <a:ext cx="1600201" cy="132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46906C7-37FB-4E52-B117-B18CBA7F7759}"/>
              </a:ext>
            </a:extLst>
          </p:cNvPr>
          <p:cNvSpPr txBox="1"/>
          <p:nvPr/>
        </p:nvSpPr>
        <p:spPr>
          <a:xfrm>
            <a:off x="2298174" y="1724255"/>
            <a:ext cx="54280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chemeClr val="tx2">
                    <a:lumMod val="50000"/>
                  </a:schemeClr>
                </a:solidFill>
              </a:rPr>
              <a:t>Area Gamma Monitor: </a:t>
            </a:r>
          </a:p>
          <a:p>
            <a:r>
              <a:rPr lang="en-GB" sz="2200" dirty="0">
                <a:solidFill>
                  <a:schemeClr val="tx2">
                    <a:lumMod val="50000"/>
                  </a:schemeClr>
                </a:solidFill>
              </a:rPr>
              <a:t>Range: 0.1 μSv/h to 100 mSv/h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004378-1F95-4355-A467-FC337ED2A2CF}"/>
              </a:ext>
            </a:extLst>
          </p:cNvPr>
          <p:cNvSpPr txBox="1"/>
          <p:nvPr/>
        </p:nvSpPr>
        <p:spPr>
          <a:xfrm>
            <a:off x="514795" y="2869300"/>
            <a:ext cx="2186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Courtesy: Canberra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78A9C1-831A-4C79-A32E-016B44D5C64C}"/>
              </a:ext>
            </a:extLst>
          </p:cNvPr>
          <p:cNvSpPr/>
          <p:nvPr/>
        </p:nvSpPr>
        <p:spPr>
          <a:xfrm>
            <a:off x="427703" y="3177077"/>
            <a:ext cx="8201501" cy="13243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CADEF0AE-CE55-4D55-BF50-B07ADB352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95" y="3174427"/>
            <a:ext cx="1634067" cy="13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DAEFC45-B391-4825-8835-A53A65750B12}"/>
              </a:ext>
            </a:extLst>
          </p:cNvPr>
          <p:cNvSpPr txBox="1"/>
          <p:nvPr/>
        </p:nvSpPr>
        <p:spPr>
          <a:xfrm>
            <a:off x="2338876" y="3253150"/>
            <a:ext cx="52615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chemeClr val="tx2">
                    <a:lumMod val="50000"/>
                  </a:schemeClr>
                </a:solidFill>
              </a:rPr>
              <a:t>Micro R survey meter: </a:t>
            </a:r>
          </a:p>
          <a:p>
            <a:r>
              <a:rPr lang="en-GB" sz="2400" dirty="0">
                <a:solidFill>
                  <a:schemeClr val="tx2">
                    <a:lumMod val="50000"/>
                  </a:schemeClr>
                </a:solidFill>
              </a:rPr>
              <a:t>Range: 0.01-100 mSv/hr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2507A9-BD94-4922-B393-E8170A86F623}"/>
              </a:ext>
            </a:extLst>
          </p:cNvPr>
          <p:cNvSpPr txBox="1"/>
          <p:nvPr/>
        </p:nvSpPr>
        <p:spPr>
          <a:xfrm>
            <a:off x="427703" y="4487315"/>
            <a:ext cx="2186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>
                    <a:lumMod val="50000"/>
                  </a:schemeClr>
                </a:solidFill>
              </a:rPr>
              <a:t>Courtesy: Nucleonix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4DF5E4-9575-4966-98BD-40D288B56F82}"/>
              </a:ext>
            </a:extLst>
          </p:cNvPr>
          <p:cNvSpPr/>
          <p:nvPr/>
        </p:nvSpPr>
        <p:spPr>
          <a:xfrm>
            <a:off x="427702" y="4859706"/>
            <a:ext cx="8201501" cy="13243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C98044BE-1375-4011-AE3B-62B579CCC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95" y="4859705"/>
            <a:ext cx="1699899" cy="1324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 Box 4">
            <a:extLst>
              <a:ext uri="{FF2B5EF4-FFF2-40B4-BE49-F238E27FC236}">
                <a16:creationId xmlns:a16="http://schemas.microsoft.com/office/drawing/2014/main" id="{865996D2-9596-4889-AD07-59B2564FF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8876" y="4948108"/>
            <a:ext cx="4876799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GB" altLang="en-US" sz="2600" dirty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Plastic scintillator: Survey meter</a:t>
            </a:r>
          </a:p>
          <a:p>
            <a:pPr eaLnBrk="1" hangingPunct="1">
              <a:spcBef>
                <a:spcPts val="0"/>
              </a:spcBef>
            </a:pPr>
            <a:r>
              <a:rPr lang="en-GB" altLang="en-US" dirty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Range:1 nSv/h to 100 </a:t>
            </a:r>
            <a:r>
              <a:rPr lang="el-GR" altLang="en-US" dirty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μ</a:t>
            </a:r>
            <a:r>
              <a:rPr lang="en-GB" altLang="en-US" dirty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Sv/h. </a:t>
            </a:r>
          </a:p>
        </p:txBody>
      </p:sp>
    </p:spTree>
    <p:extLst>
      <p:ext uri="{BB962C8B-B14F-4D97-AF65-F5344CB8AC3E}">
        <p14:creationId xmlns:p14="http://schemas.microsoft.com/office/powerpoint/2010/main" val="2841671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F2FE31D-6BE9-44A2-A27F-73019117B61A}"/>
              </a:ext>
            </a:extLst>
          </p:cNvPr>
          <p:cNvSpPr/>
          <p:nvPr/>
        </p:nvSpPr>
        <p:spPr>
          <a:xfrm>
            <a:off x="0" y="518859"/>
            <a:ext cx="6568580" cy="4626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Semiconductor - Characteristics</a:t>
            </a:r>
            <a:endParaRPr lang="en-GB" sz="24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2C38DF3-66DE-4D6D-B18B-465D30861263}"/>
              </a:ext>
            </a:extLst>
          </p:cNvPr>
          <p:cNvSpPr/>
          <p:nvPr/>
        </p:nvSpPr>
        <p:spPr>
          <a:xfrm>
            <a:off x="671119" y="1635853"/>
            <a:ext cx="7801762" cy="48152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GB" sz="2600" dirty="0"/>
              <a:t>Types</a:t>
            </a:r>
          </a:p>
          <a:p>
            <a:pPr algn="just"/>
            <a:r>
              <a:rPr lang="en-GB" sz="2600" dirty="0"/>
              <a:t>	</a:t>
            </a:r>
            <a:r>
              <a:rPr lang="en-GB" sz="2400" dirty="0"/>
              <a:t>– Si diode</a:t>
            </a:r>
          </a:p>
          <a:p>
            <a:pPr algn="just"/>
            <a:r>
              <a:rPr lang="en-GB" sz="2400" dirty="0"/>
              <a:t>	– Cadmium Zinc telluride (</a:t>
            </a:r>
            <a:r>
              <a:rPr lang="en-GB" sz="2400" dirty="0" err="1"/>
              <a:t>CdZnTe</a:t>
            </a:r>
            <a:r>
              <a:rPr lang="en-GB" sz="2400" dirty="0"/>
              <a:t>)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GB" sz="2600" dirty="0"/>
              <a:t>Dimension- small in size</a:t>
            </a:r>
          </a:p>
          <a:p>
            <a:pPr algn="just"/>
            <a:endParaRPr lang="en-GB" sz="2600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GB" sz="2600" dirty="0"/>
              <a:t>High Energy resolution (</a:t>
            </a:r>
            <a:r>
              <a:rPr lang="en-GB" sz="2600" dirty="0" err="1"/>
              <a:t>HPGe</a:t>
            </a:r>
            <a:r>
              <a:rPr lang="en-GB" sz="2600" dirty="0"/>
              <a:t>) and therefore suitable for radiation spectroscopy.</a:t>
            </a:r>
          </a:p>
          <a:p>
            <a:pPr algn="just"/>
            <a:endParaRPr lang="en-GB" sz="2600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GB" sz="2600" dirty="0" err="1"/>
              <a:t>HPGe</a:t>
            </a:r>
            <a:r>
              <a:rPr lang="en-GB" sz="2600" dirty="0"/>
              <a:t> is available with higher efficiency (nearly 100 %) with along with high resolution.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35525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7E54983-2BD9-42D4-AC3B-32469EC44E17}"/>
              </a:ext>
            </a:extLst>
          </p:cNvPr>
          <p:cNvSpPr/>
          <p:nvPr/>
        </p:nvSpPr>
        <p:spPr>
          <a:xfrm>
            <a:off x="0" y="518859"/>
            <a:ext cx="4773336" cy="4626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Semiconductor - Examples</a:t>
            </a:r>
            <a:endParaRPr lang="en-GB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EAE6C3-1C65-4EB8-8987-CB8F3DF1A9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854" y="1560488"/>
            <a:ext cx="1998133" cy="2062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24D8C7-CAAE-450E-B005-DA4B23FF0D2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5" t="21875" r="20312" b="18750"/>
          <a:stretch/>
        </p:blipFill>
        <p:spPr>
          <a:xfrm>
            <a:off x="5342369" y="4124346"/>
            <a:ext cx="2879209" cy="24865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B84A7B-7229-4857-A670-E9A9279EE0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368" y="1472083"/>
            <a:ext cx="2879210" cy="25231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8C1EFE-473E-4E8F-94E9-BB63E95DF9DD}"/>
              </a:ext>
            </a:extLst>
          </p:cNvPr>
          <p:cNvSpPr txBox="1"/>
          <p:nvPr/>
        </p:nvSpPr>
        <p:spPr>
          <a:xfrm>
            <a:off x="922422" y="3623022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Courtesy: Fuji electric</a:t>
            </a:r>
          </a:p>
        </p:txBody>
      </p:sp>
      <p:sp>
        <p:nvSpPr>
          <p:cNvPr id="8" name="Callout: Up Arrow 7">
            <a:extLst>
              <a:ext uri="{FF2B5EF4-FFF2-40B4-BE49-F238E27FC236}">
                <a16:creationId xmlns:a16="http://schemas.microsoft.com/office/drawing/2014/main" id="{9C735D43-6BE4-43D9-A2CD-716324725F72}"/>
              </a:ext>
            </a:extLst>
          </p:cNvPr>
          <p:cNvSpPr/>
          <p:nvPr/>
        </p:nvSpPr>
        <p:spPr>
          <a:xfrm>
            <a:off x="461393" y="4124346"/>
            <a:ext cx="3112316" cy="2062533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X-Gamma Silicon Survey Meter</a:t>
            </a:r>
          </a:p>
          <a:p>
            <a:r>
              <a:rPr lang="en-GB" dirty="0">
                <a:solidFill>
                  <a:schemeClr val="bg1"/>
                </a:solidFill>
              </a:rPr>
              <a:t>Range: </a:t>
            </a:r>
            <a:r>
              <a:rPr lang="pt-BR" dirty="0">
                <a:solidFill>
                  <a:schemeClr val="bg1"/>
                </a:solidFill>
              </a:rPr>
              <a:t>0.01μSv/h to 99.9 mSv/h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19526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9512661-9108-4C49-9B12-2A302F1ECF31}"/>
              </a:ext>
            </a:extLst>
          </p:cNvPr>
          <p:cNvSpPr/>
          <p:nvPr/>
        </p:nvSpPr>
        <p:spPr>
          <a:xfrm>
            <a:off x="2306973" y="2141290"/>
            <a:ext cx="4706224" cy="25754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CALIBRATION AND TESTING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1120679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C63140F-770A-4728-AA2E-1169EA06E6A8}"/>
              </a:ext>
            </a:extLst>
          </p:cNvPr>
          <p:cNvSpPr/>
          <p:nvPr/>
        </p:nvSpPr>
        <p:spPr>
          <a:xfrm>
            <a:off x="0" y="317521"/>
            <a:ext cx="3615655" cy="4626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 Calibration</a:t>
            </a:r>
            <a:endParaRPr lang="en-GB" sz="2400" dirty="0"/>
          </a:p>
        </p:txBody>
      </p:sp>
      <p:sp>
        <p:nvSpPr>
          <p:cNvPr id="3" name="Callout: Down Arrow 2">
            <a:extLst>
              <a:ext uri="{FF2B5EF4-FFF2-40B4-BE49-F238E27FC236}">
                <a16:creationId xmlns:a16="http://schemas.microsoft.com/office/drawing/2014/main" id="{6A43DD65-ED39-4336-B708-1F4B0C0A6AE3}"/>
              </a:ext>
            </a:extLst>
          </p:cNvPr>
          <p:cNvSpPr/>
          <p:nvPr/>
        </p:nvSpPr>
        <p:spPr>
          <a:xfrm>
            <a:off x="1690382" y="1182849"/>
            <a:ext cx="5268286" cy="3363985"/>
          </a:xfrm>
          <a:prstGeom prst="downArrowCallout">
            <a:avLst>
              <a:gd name="adj1" fmla="val 21509"/>
              <a:gd name="adj2" fmla="val 21509"/>
              <a:gd name="adj3" fmla="val 25000"/>
              <a:gd name="adj4" fmla="val 6497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i="1"/>
              <a:t>Calibration </a:t>
            </a:r>
            <a:r>
              <a:rPr lang="en-GB"/>
              <a:t>is defined as the quantitative determination, under a controlled set of standard conditions, of the indication given by a radiation measuring instrument as a function of the value of the quantity the instrument is intended to measure.</a:t>
            </a:r>
          </a:p>
          <a:p>
            <a:r>
              <a:rPr lang="en-GB"/>
              <a:t>Will typically include: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80B392-BA5C-445C-82C8-36F135276E10}"/>
              </a:ext>
            </a:extLst>
          </p:cNvPr>
          <p:cNvSpPr/>
          <p:nvPr/>
        </p:nvSpPr>
        <p:spPr>
          <a:xfrm>
            <a:off x="2122415" y="4590877"/>
            <a:ext cx="4404220" cy="308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/>
              <a:t>Response to high dose rates </a:t>
            </a:r>
          </a:p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3A8D3E-6A83-468F-8AF2-090EDB95F69A}"/>
              </a:ext>
            </a:extLst>
          </p:cNvPr>
          <p:cNvSpPr/>
          <p:nvPr/>
        </p:nvSpPr>
        <p:spPr>
          <a:xfrm>
            <a:off x="2122415" y="5070447"/>
            <a:ext cx="4404220" cy="308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Linearity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3E24BC-7190-4187-A924-11A8344D1E6A}"/>
              </a:ext>
            </a:extLst>
          </p:cNvPr>
          <p:cNvSpPr/>
          <p:nvPr/>
        </p:nvSpPr>
        <p:spPr>
          <a:xfrm>
            <a:off x="2122415" y="5560506"/>
            <a:ext cx="4404220" cy="308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GB" dirty="0"/>
              <a:t>	Energy dependence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520203-0D7F-4332-83B5-287BE4DDE70E}"/>
              </a:ext>
            </a:extLst>
          </p:cNvPr>
          <p:cNvSpPr/>
          <p:nvPr/>
        </p:nvSpPr>
        <p:spPr>
          <a:xfrm>
            <a:off x="2122415" y="6052665"/>
            <a:ext cx="4404220" cy="308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/>
              <a:t>Directional dependence 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67179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0C8414-1F5E-413D-A3E2-38AF737E8DA4}"/>
              </a:ext>
            </a:extLst>
          </p:cNvPr>
          <p:cNvSpPr/>
          <p:nvPr/>
        </p:nvSpPr>
        <p:spPr>
          <a:xfrm>
            <a:off x="0" y="317521"/>
            <a:ext cx="3615655" cy="4626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 Calibration</a:t>
            </a:r>
            <a:endParaRPr lang="en-GB" sz="24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9DEDBFF-E7EB-4622-BFD5-05BADA015EC8}"/>
              </a:ext>
            </a:extLst>
          </p:cNvPr>
          <p:cNvSpPr/>
          <p:nvPr/>
        </p:nvSpPr>
        <p:spPr>
          <a:xfrm>
            <a:off x="788566" y="1459684"/>
            <a:ext cx="7759816" cy="489917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lnSpc>
                <a:spcPct val="80000"/>
              </a:lnSpc>
              <a:buSzPct val="105000"/>
              <a:buFont typeface="Wingdings" panose="05000000000000000000" pitchFamily="2" charset="2"/>
              <a:buChar char="§"/>
            </a:pPr>
            <a:r>
              <a:rPr lang="en-GB" altLang="en-US" sz="2400" dirty="0"/>
              <a:t>Calibration should use radiation qualities defined in (ISO 4037-3 – 662 keV of </a:t>
            </a:r>
            <a:r>
              <a:rPr lang="en-GB" altLang="en-US" sz="2400" baseline="30000" dirty="0"/>
              <a:t>137 </a:t>
            </a:r>
            <a:r>
              <a:rPr lang="en-GB" altLang="en-US" sz="2400" dirty="0"/>
              <a:t>Cs, </a:t>
            </a:r>
            <a:r>
              <a:rPr lang="en-GB" altLang="en-US" sz="2400" baseline="30000" dirty="0"/>
              <a:t>241</a:t>
            </a:r>
            <a:r>
              <a:rPr lang="en-GB" altLang="en-US" sz="2400" dirty="0"/>
              <a:t>Am-60keV).</a:t>
            </a:r>
          </a:p>
          <a:p>
            <a:pPr algn="just">
              <a:lnSpc>
                <a:spcPct val="80000"/>
              </a:lnSpc>
              <a:buSzPct val="105000"/>
            </a:pPr>
            <a:endParaRPr lang="en-GB" altLang="en-US" sz="2400" dirty="0"/>
          </a:p>
          <a:p>
            <a:pPr marL="342900" indent="-342900" algn="just">
              <a:lnSpc>
                <a:spcPct val="80000"/>
              </a:lnSpc>
              <a:buSzPct val="105000"/>
              <a:buFont typeface="Wingdings" panose="05000000000000000000" pitchFamily="2" charset="2"/>
              <a:buChar char="§"/>
            </a:pPr>
            <a:r>
              <a:rPr lang="en-GB" altLang="en-US" sz="2400" dirty="0"/>
              <a:t>Calibration is conducted at dose rates representing between 1/3 and 2/3 of each measurement scale. </a:t>
            </a:r>
          </a:p>
          <a:p>
            <a:pPr algn="just">
              <a:lnSpc>
                <a:spcPct val="80000"/>
              </a:lnSpc>
              <a:buSzPct val="105000"/>
            </a:pPr>
            <a:endParaRPr lang="en-GB" altLang="en-US" sz="2400" dirty="0"/>
          </a:p>
          <a:p>
            <a:pPr marL="342900" indent="-342900" algn="just">
              <a:lnSpc>
                <a:spcPct val="80000"/>
              </a:lnSpc>
              <a:buSzPct val="105000"/>
              <a:buFont typeface="Wingdings" panose="05000000000000000000" pitchFamily="2" charset="2"/>
              <a:buChar char="§"/>
            </a:pPr>
            <a:r>
              <a:rPr lang="en-GB" altLang="en-US" sz="2400" dirty="0"/>
              <a:t>Calibration factor between ±1.2 is an acceptable calibration factor.</a:t>
            </a:r>
          </a:p>
          <a:p>
            <a:pPr algn="just">
              <a:lnSpc>
                <a:spcPct val="80000"/>
              </a:lnSpc>
              <a:buSzPct val="105000"/>
            </a:pPr>
            <a:endParaRPr lang="en-GB" altLang="en-US" sz="2400" dirty="0"/>
          </a:p>
          <a:p>
            <a:pPr marL="342900" indent="-342900" algn="just">
              <a:lnSpc>
                <a:spcPct val="80000"/>
              </a:lnSpc>
              <a:buSzPct val="105000"/>
              <a:buFont typeface="Wingdings" panose="05000000000000000000" pitchFamily="2" charset="2"/>
              <a:buChar char="§"/>
            </a:pPr>
            <a:r>
              <a:rPr lang="en-GB" altLang="en-US" sz="2400" dirty="0"/>
              <a:t>Generally, the linearity should be determined using either </a:t>
            </a:r>
            <a:r>
              <a:rPr lang="en-GB" altLang="en-US" sz="2400" baseline="30000" dirty="0"/>
              <a:t>137</a:t>
            </a:r>
            <a:r>
              <a:rPr lang="en-GB" altLang="en-US" sz="2400" dirty="0"/>
              <a:t>Cs or </a:t>
            </a:r>
            <a:r>
              <a:rPr lang="en-GB" altLang="en-US" sz="2400" baseline="30000" dirty="0"/>
              <a:t>60</a:t>
            </a:r>
            <a:r>
              <a:rPr lang="en-GB" altLang="en-US" sz="2400" dirty="0"/>
              <a:t>Co gamma radiation over the range of dose rates for which the instrument will be used.  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4436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0F0E84-B5B8-4F92-B0AF-DE8204ABDE59}"/>
              </a:ext>
            </a:extLst>
          </p:cNvPr>
          <p:cNvSpPr/>
          <p:nvPr/>
        </p:nvSpPr>
        <p:spPr>
          <a:xfrm>
            <a:off x="0" y="317521"/>
            <a:ext cx="3615655" cy="4626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 Calibration</a:t>
            </a:r>
            <a:endParaRPr lang="en-GB" sz="24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B1FF3F7-1B31-434B-A57E-61B23D5BFB4A}"/>
              </a:ext>
            </a:extLst>
          </p:cNvPr>
          <p:cNvSpPr/>
          <p:nvPr/>
        </p:nvSpPr>
        <p:spPr>
          <a:xfrm>
            <a:off x="788566" y="1459684"/>
            <a:ext cx="7759816" cy="489917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lnSpc>
                <a:spcPct val="90000"/>
              </a:lnSpc>
              <a:buSzPct val="105000"/>
              <a:buFont typeface="Wingdings" panose="05000000000000000000" pitchFamily="2" charset="2"/>
              <a:buChar char="§"/>
            </a:pPr>
            <a:r>
              <a:rPr lang="en-GB" altLang="en-US" sz="2400" dirty="0"/>
              <a:t>Any uncalibrated ranges should be identified on the instrument.</a:t>
            </a:r>
          </a:p>
          <a:p>
            <a:pPr marL="342900" indent="-342900" algn="just">
              <a:lnSpc>
                <a:spcPct val="90000"/>
              </a:lnSpc>
              <a:buSzPct val="105000"/>
              <a:buFont typeface="Wingdings" panose="05000000000000000000" pitchFamily="2" charset="2"/>
              <a:buChar char="§"/>
            </a:pPr>
            <a:r>
              <a:rPr lang="en-GB" altLang="en-US" sz="2400" dirty="0"/>
              <a:t>Calibration should be made at least every year</a:t>
            </a:r>
            <a:endParaRPr lang="en-GB" altLang="en-US" sz="2400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/>
              <a:t>Calibration of installed monitors is performed by the manufacturer. After that, it is tested in-situ using a calibrated instrument or a source, including: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000" dirty="0"/>
              <a:t>Function check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000" dirty="0"/>
              <a:t>Background indication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000" dirty="0"/>
              <a:t>Alarm check (including high &amp; low dose rate response)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000" dirty="0"/>
              <a:t>Response to high dose rates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0324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BB6F591-4094-459E-A640-284E155ACF2E}"/>
              </a:ext>
            </a:extLst>
          </p:cNvPr>
          <p:cNvSpPr/>
          <p:nvPr/>
        </p:nvSpPr>
        <p:spPr>
          <a:xfrm>
            <a:off x="0" y="485424"/>
            <a:ext cx="3615655" cy="4626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 Functional Testing</a:t>
            </a:r>
            <a:endParaRPr lang="en-GB" sz="24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0023001-9EA0-4E42-BEF6-3B52E97B2AFD}"/>
              </a:ext>
            </a:extLst>
          </p:cNvPr>
          <p:cNvSpPr/>
          <p:nvPr/>
        </p:nvSpPr>
        <p:spPr>
          <a:xfrm>
            <a:off x="133523" y="3496948"/>
            <a:ext cx="3137481" cy="1291905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/>
              <a:t>For an installed instrument, will typically include:</a:t>
            </a:r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68E2E02-F4E7-4933-A723-B977E03F9124}"/>
              </a:ext>
            </a:extLst>
          </p:cNvPr>
          <p:cNvSpPr/>
          <p:nvPr/>
        </p:nvSpPr>
        <p:spPr>
          <a:xfrm>
            <a:off x="3510092" y="2877424"/>
            <a:ext cx="2483140" cy="462654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Functional check 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D175D86-1769-4B1B-92F9-AD32EEC275CB}"/>
              </a:ext>
            </a:extLst>
          </p:cNvPr>
          <p:cNvSpPr/>
          <p:nvPr/>
        </p:nvSpPr>
        <p:spPr>
          <a:xfrm>
            <a:off x="3643615" y="5052477"/>
            <a:ext cx="2495721" cy="462654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Background indication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5B276BE-5597-455B-877E-EB91D4400368}"/>
              </a:ext>
            </a:extLst>
          </p:cNvPr>
          <p:cNvSpPr/>
          <p:nvPr/>
        </p:nvSpPr>
        <p:spPr>
          <a:xfrm>
            <a:off x="3477934" y="1572728"/>
            <a:ext cx="3271706" cy="619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check indicator lights are functioning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F82A282-5073-4C8F-A058-F8A1482E1B5D}"/>
              </a:ext>
            </a:extLst>
          </p:cNvPr>
          <p:cNvSpPr/>
          <p:nvPr/>
        </p:nvSpPr>
        <p:spPr>
          <a:xfrm>
            <a:off x="6225329" y="2263136"/>
            <a:ext cx="2523688" cy="619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visual check of physical condition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499F63-5E58-48B4-B131-0A53A82F8C75}"/>
              </a:ext>
            </a:extLst>
          </p:cNvPr>
          <p:cNvSpPr/>
          <p:nvPr/>
        </p:nvSpPr>
        <p:spPr>
          <a:xfrm>
            <a:off x="5565395" y="3267197"/>
            <a:ext cx="3359791" cy="619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indent="-342900"/>
            <a:r>
              <a:rPr lang="en-GB" dirty="0"/>
              <a:t>check alarm using the check function, if available.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6B072F1-47F9-4C11-8460-A479D1CD05CA}"/>
              </a:ext>
            </a:extLst>
          </p:cNvPr>
          <p:cNvSpPr/>
          <p:nvPr/>
        </p:nvSpPr>
        <p:spPr>
          <a:xfrm>
            <a:off x="4636313" y="4017833"/>
            <a:ext cx="2523688" cy="619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check display operates correctly</a:t>
            </a:r>
          </a:p>
        </p:txBody>
      </p:sp>
      <p:sp>
        <p:nvSpPr>
          <p:cNvPr id="11" name="Flowchart: Stored Data 10">
            <a:extLst>
              <a:ext uri="{FF2B5EF4-FFF2-40B4-BE49-F238E27FC236}">
                <a16:creationId xmlns:a16="http://schemas.microsoft.com/office/drawing/2014/main" id="{33CE34DD-B540-4455-BB9B-891B2F0B2508}"/>
              </a:ext>
            </a:extLst>
          </p:cNvPr>
          <p:cNvSpPr/>
          <p:nvPr/>
        </p:nvSpPr>
        <p:spPr>
          <a:xfrm>
            <a:off x="3094139" y="2877424"/>
            <a:ext cx="549476" cy="462654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GB" dirty="0"/>
          </a:p>
        </p:txBody>
      </p:sp>
      <p:sp>
        <p:nvSpPr>
          <p:cNvPr id="12" name="Flowchart: Stored Data 11">
            <a:extLst>
              <a:ext uri="{FF2B5EF4-FFF2-40B4-BE49-F238E27FC236}">
                <a16:creationId xmlns:a16="http://schemas.microsoft.com/office/drawing/2014/main" id="{B09A92F5-93FC-41AF-AFCF-BED094A5443A}"/>
              </a:ext>
            </a:extLst>
          </p:cNvPr>
          <p:cNvSpPr/>
          <p:nvPr/>
        </p:nvSpPr>
        <p:spPr>
          <a:xfrm>
            <a:off x="3203196" y="5052477"/>
            <a:ext cx="549476" cy="462654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GB" dirty="0"/>
          </a:p>
        </p:txBody>
      </p:sp>
      <p:pic>
        <p:nvPicPr>
          <p:cNvPr id="14" name="Graphic 13" descr="Arrow: Slight curve">
            <a:extLst>
              <a:ext uri="{FF2B5EF4-FFF2-40B4-BE49-F238E27FC236}">
                <a16:creationId xmlns:a16="http://schemas.microsoft.com/office/drawing/2014/main" id="{CFB9E4A4-AD1F-4939-AABE-E217A69214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7638989">
            <a:off x="4359433" y="2160975"/>
            <a:ext cx="784458" cy="784458"/>
          </a:xfrm>
          <a:prstGeom prst="rect">
            <a:avLst/>
          </a:prstGeom>
        </p:spPr>
      </p:pic>
      <p:pic>
        <p:nvPicPr>
          <p:cNvPr id="15" name="Graphic 14" descr="Arrow: Slight curve">
            <a:extLst>
              <a:ext uri="{FF2B5EF4-FFF2-40B4-BE49-F238E27FC236}">
                <a16:creationId xmlns:a16="http://schemas.microsoft.com/office/drawing/2014/main" id="{477D4504-52ED-4A2D-AE4E-3CF75A9E6B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986722">
            <a:off x="5467479" y="2450237"/>
            <a:ext cx="784458" cy="784458"/>
          </a:xfrm>
          <a:prstGeom prst="rect">
            <a:avLst/>
          </a:prstGeom>
        </p:spPr>
      </p:pic>
      <p:pic>
        <p:nvPicPr>
          <p:cNvPr id="16" name="Graphic 15" descr="Arrow: Slight curve">
            <a:extLst>
              <a:ext uri="{FF2B5EF4-FFF2-40B4-BE49-F238E27FC236}">
                <a16:creationId xmlns:a16="http://schemas.microsoft.com/office/drawing/2014/main" id="{C1B02234-72CF-4080-8703-0497A07DB4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439487">
            <a:off x="4949655" y="3155477"/>
            <a:ext cx="784458" cy="784458"/>
          </a:xfrm>
          <a:prstGeom prst="rect">
            <a:avLst/>
          </a:prstGeom>
        </p:spPr>
      </p:pic>
      <p:pic>
        <p:nvPicPr>
          <p:cNvPr id="17" name="Graphic 16" descr="Arrow: Slight curve">
            <a:extLst>
              <a:ext uri="{FF2B5EF4-FFF2-40B4-BE49-F238E27FC236}">
                <a16:creationId xmlns:a16="http://schemas.microsoft.com/office/drawing/2014/main" id="{105E46BF-56DD-45E4-8520-A0F7C3F567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972741">
            <a:off x="4211142" y="3346719"/>
            <a:ext cx="784458" cy="78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9961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02E666-594F-4464-ADB1-3486CB238E99}"/>
              </a:ext>
            </a:extLst>
          </p:cNvPr>
          <p:cNvSpPr/>
          <p:nvPr/>
        </p:nvSpPr>
        <p:spPr>
          <a:xfrm>
            <a:off x="0" y="485424"/>
            <a:ext cx="3615655" cy="4626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 Functional Testing</a:t>
            </a:r>
            <a:endParaRPr lang="en-GB" sz="2400" dirty="0"/>
          </a:p>
        </p:txBody>
      </p:sp>
      <p:sp>
        <p:nvSpPr>
          <p:cNvPr id="3" name="Callout: Right Arrow 2">
            <a:extLst>
              <a:ext uri="{FF2B5EF4-FFF2-40B4-BE49-F238E27FC236}">
                <a16:creationId xmlns:a16="http://schemas.microsoft.com/office/drawing/2014/main" id="{2D681E20-6226-4CF0-9BD8-94AE3CFF5600}"/>
              </a:ext>
            </a:extLst>
          </p:cNvPr>
          <p:cNvSpPr/>
          <p:nvPr/>
        </p:nvSpPr>
        <p:spPr>
          <a:xfrm>
            <a:off x="276837" y="2525086"/>
            <a:ext cx="4353886" cy="2583809"/>
          </a:xfrm>
          <a:prstGeom prst="rightArrowCallou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For a portable instrument, will typically include: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2B9C76-8557-4450-8877-2FED8EEB38D9}"/>
              </a:ext>
            </a:extLst>
          </p:cNvPr>
          <p:cNvSpPr/>
          <p:nvPr/>
        </p:nvSpPr>
        <p:spPr>
          <a:xfrm>
            <a:off x="4980260" y="1974567"/>
            <a:ext cx="3682767" cy="5505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pPr algn="just"/>
            <a:r>
              <a:rPr lang="en-US" altLang="en-US" dirty="0">
                <a:solidFill>
                  <a:schemeClr val="bg1"/>
                </a:solidFill>
                <a:latin typeface="Arial" charset="0"/>
              </a:rPr>
              <a:t>Physical integrity of the detector, cable, probe</a:t>
            </a:r>
          </a:p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C95980-12DF-4514-8556-9220A50DE6FE}"/>
              </a:ext>
            </a:extLst>
          </p:cNvPr>
          <p:cNvSpPr/>
          <p:nvPr/>
        </p:nvSpPr>
        <p:spPr>
          <a:xfrm>
            <a:off x="4980261" y="2653896"/>
            <a:ext cx="3682767" cy="4613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pPr lvl="1" algn="just">
              <a:lnSpc>
                <a:spcPct val="200000"/>
              </a:lnSpc>
              <a:spcAft>
                <a:spcPts val="1200"/>
              </a:spcAft>
            </a:pPr>
            <a:r>
              <a:rPr lang="en-US" altLang="en-US" dirty="0">
                <a:solidFill>
                  <a:schemeClr val="bg1"/>
                </a:solidFill>
                <a:latin typeface="Arial" charset="0"/>
              </a:rPr>
              <a:t>Calibration validity</a:t>
            </a:r>
          </a:p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8BC4C9-08C2-4DFC-8334-23A723E69244}"/>
              </a:ext>
            </a:extLst>
          </p:cNvPr>
          <p:cNvSpPr/>
          <p:nvPr/>
        </p:nvSpPr>
        <p:spPr>
          <a:xfrm>
            <a:off x="4980262" y="3329904"/>
            <a:ext cx="3682767" cy="4613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pPr lvl="1" algn="just">
              <a:lnSpc>
                <a:spcPct val="200000"/>
              </a:lnSpc>
              <a:spcAft>
                <a:spcPts val="1200"/>
              </a:spcAft>
            </a:pPr>
            <a:r>
              <a:rPr lang="en-US" altLang="en-US" dirty="0">
                <a:solidFill>
                  <a:schemeClr val="bg1"/>
                </a:solidFill>
                <a:latin typeface="Arial" charset="0"/>
              </a:rPr>
              <a:t>Battery condition</a:t>
            </a:r>
          </a:p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9679D6-EEAA-425B-93E3-D832BDE90A27}"/>
              </a:ext>
            </a:extLst>
          </p:cNvPr>
          <p:cNvSpPr/>
          <p:nvPr/>
        </p:nvSpPr>
        <p:spPr>
          <a:xfrm>
            <a:off x="4980263" y="3954185"/>
            <a:ext cx="3682767" cy="4613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>
              <a:spcAft>
                <a:spcPts val="1200"/>
              </a:spcAft>
            </a:pPr>
            <a:r>
              <a:rPr lang="en-US" altLang="en-US" dirty="0">
                <a:solidFill>
                  <a:schemeClr val="bg1"/>
                </a:solidFill>
                <a:latin typeface="Arial" charset="0"/>
              </a:rPr>
              <a:t>Background reading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29A607-27AA-497A-A5EF-A2E88F6E04B6}"/>
              </a:ext>
            </a:extLst>
          </p:cNvPr>
          <p:cNvSpPr/>
          <p:nvPr/>
        </p:nvSpPr>
        <p:spPr>
          <a:xfrm>
            <a:off x="4980264" y="4551203"/>
            <a:ext cx="3682763" cy="6691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pPr algn="just">
              <a:spcAft>
                <a:spcPts val="1200"/>
              </a:spcAft>
            </a:pPr>
            <a:r>
              <a:rPr lang="en-US" altLang="en-US" dirty="0">
                <a:solidFill>
                  <a:schemeClr val="bg1"/>
                </a:solidFill>
                <a:latin typeface="Arial" charset="0"/>
              </a:rPr>
              <a:t>Check source reading within the expected range</a:t>
            </a:r>
          </a:p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DF1844-B66D-4FA3-BBE6-264BCAFADA88}"/>
              </a:ext>
            </a:extLst>
          </p:cNvPr>
          <p:cNvSpPr/>
          <p:nvPr/>
        </p:nvSpPr>
        <p:spPr>
          <a:xfrm>
            <a:off x="4980259" y="5383284"/>
            <a:ext cx="3682767" cy="4613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pPr lvl="2" algn="just">
              <a:lnSpc>
                <a:spcPct val="200000"/>
              </a:lnSpc>
              <a:spcAft>
                <a:spcPts val="1200"/>
              </a:spcAft>
            </a:pPr>
            <a:r>
              <a:rPr lang="en-US" altLang="en-US" dirty="0">
                <a:solidFill>
                  <a:schemeClr val="bg1"/>
                </a:solidFill>
              </a:rPr>
              <a:t>Alarm check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43759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2F331EE-C547-4F70-8036-8761BEC15E2B}"/>
              </a:ext>
            </a:extLst>
          </p:cNvPr>
          <p:cNvSpPr/>
          <p:nvPr/>
        </p:nvSpPr>
        <p:spPr>
          <a:xfrm>
            <a:off x="2218888" y="2258736"/>
            <a:ext cx="4706224" cy="257542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2400" b="1" dirty="0">
                <a:solidFill>
                  <a:schemeClr val="bg1"/>
                </a:solidFill>
              </a:rPr>
              <a:t>PRACTICAL DOSE RATE MONITORING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811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D4DA515-7F03-42A3-A7DA-35F7EFCDEA94}"/>
              </a:ext>
            </a:extLst>
          </p:cNvPr>
          <p:cNvSpPr/>
          <p:nvPr/>
        </p:nvSpPr>
        <p:spPr>
          <a:xfrm>
            <a:off x="-1" y="629173"/>
            <a:ext cx="5293453" cy="4613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 and Gamma Radiation Monitoring Instruments</a:t>
            </a:r>
            <a:endParaRPr lang="en-GB" dirty="0"/>
          </a:p>
        </p:txBody>
      </p:sp>
      <p:sp>
        <p:nvSpPr>
          <p:cNvPr id="4" name="Callout: Double Bent Line 3">
            <a:extLst>
              <a:ext uri="{FF2B5EF4-FFF2-40B4-BE49-F238E27FC236}">
                <a16:creationId xmlns:a16="http://schemas.microsoft.com/office/drawing/2014/main" id="{DBD826F1-0DBE-4ABC-9CC4-B2CCEB59F61C}"/>
              </a:ext>
            </a:extLst>
          </p:cNvPr>
          <p:cNvSpPr/>
          <p:nvPr/>
        </p:nvSpPr>
        <p:spPr>
          <a:xfrm>
            <a:off x="2789337" y="1879134"/>
            <a:ext cx="2978092" cy="1023457"/>
          </a:xfrm>
          <a:prstGeom prst="borderCallout3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Purpose:</a:t>
            </a:r>
            <a:endParaRPr lang="en-GB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105C52-6AAF-4881-BB08-98E719F4002C}"/>
              </a:ext>
            </a:extLst>
          </p:cNvPr>
          <p:cNvSpPr/>
          <p:nvPr/>
        </p:nvSpPr>
        <p:spPr>
          <a:xfrm>
            <a:off x="1933660" y="3372375"/>
            <a:ext cx="4689446" cy="6291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ctr"/>
            <a:r>
              <a:rPr lang="en-US" altLang="en-US" dirty="0"/>
              <a:t>To measure ambient dose equivalent rate, H</a:t>
            </a:r>
            <a:r>
              <a:rPr lang="en-US" altLang="en-US" baseline="30000" dirty="0"/>
              <a:t>*</a:t>
            </a:r>
            <a:r>
              <a:rPr lang="en-US" altLang="en-US" dirty="0"/>
              <a:t>(10) at the points of interest. </a:t>
            </a:r>
          </a:p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83D80E5-156A-4266-9B51-D519F39B5845}"/>
              </a:ext>
            </a:extLst>
          </p:cNvPr>
          <p:cNvSpPr/>
          <p:nvPr/>
        </p:nvSpPr>
        <p:spPr>
          <a:xfrm>
            <a:off x="1933660" y="4156746"/>
            <a:ext cx="4689446" cy="6291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just">
              <a:spcBef>
                <a:spcPts val="0"/>
              </a:spcBef>
            </a:pPr>
            <a:r>
              <a:rPr lang="en-US" altLang="en-US" dirty="0"/>
              <a:t>To assess the intensity of radiation fields at workplace for regulatory compliance.</a:t>
            </a:r>
          </a:p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EB3F62-324F-4E22-A19F-8F98DB9ABA9D}"/>
              </a:ext>
            </a:extLst>
          </p:cNvPr>
          <p:cNvSpPr/>
          <p:nvPr/>
        </p:nvSpPr>
        <p:spPr>
          <a:xfrm>
            <a:off x="1933660" y="4987256"/>
            <a:ext cx="4689446" cy="6291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</a:pPr>
            <a:endParaRPr lang="en-US" altLang="en-US" dirty="0"/>
          </a:p>
          <a:p>
            <a:pPr algn="just">
              <a:spcBef>
                <a:spcPts val="0"/>
              </a:spcBef>
            </a:pPr>
            <a:r>
              <a:rPr lang="en-US" altLang="en-US" dirty="0"/>
              <a:t>To apply the measurement values for 	controlling external exposures. </a:t>
            </a:r>
          </a:p>
          <a:p>
            <a:pPr algn="ctr"/>
            <a:endParaRPr lang="en-GB" dirty="0"/>
          </a:p>
        </p:txBody>
      </p:sp>
      <p:sp>
        <p:nvSpPr>
          <p:cNvPr id="8" name="Flowchart: Stored Data 7">
            <a:extLst>
              <a:ext uri="{FF2B5EF4-FFF2-40B4-BE49-F238E27FC236}">
                <a16:creationId xmlns:a16="http://schemas.microsoft.com/office/drawing/2014/main" id="{8A229F17-A511-4C5E-98C4-29445E090577}"/>
              </a:ext>
            </a:extLst>
          </p:cNvPr>
          <p:cNvSpPr/>
          <p:nvPr/>
        </p:nvSpPr>
        <p:spPr>
          <a:xfrm>
            <a:off x="1275127" y="3372375"/>
            <a:ext cx="763398" cy="629174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1</a:t>
            </a:r>
            <a:endParaRPr lang="en-GB" sz="4000" dirty="0"/>
          </a:p>
        </p:txBody>
      </p:sp>
      <p:sp>
        <p:nvSpPr>
          <p:cNvPr id="9" name="Flowchart: Stored Data 8">
            <a:extLst>
              <a:ext uri="{FF2B5EF4-FFF2-40B4-BE49-F238E27FC236}">
                <a16:creationId xmlns:a16="http://schemas.microsoft.com/office/drawing/2014/main" id="{0280D8AB-98DB-41CB-9AFE-11D3E28BE5D7}"/>
              </a:ext>
            </a:extLst>
          </p:cNvPr>
          <p:cNvSpPr/>
          <p:nvPr/>
        </p:nvSpPr>
        <p:spPr>
          <a:xfrm>
            <a:off x="1298895" y="4156746"/>
            <a:ext cx="763398" cy="629174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2</a:t>
            </a:r>
            <a:endParaRPr lang="en-GB" sz="4000" dirty="0"/>
          </a:p>
        </p:txBody>
      </p:sp>
      <p:sp>
        <p:nvSpPr>
          <p:cNvPr id="10" name="Flowchart: Stored Data 9">
            <a:extLst>
              <a:ext uri="{FF2B5EF4-FFF2-40B4-BE49-F238E27FC236}">
                <a16:creationId xmlns:a16="http://schemas.microsoft.com/office/drawing/2014/main" id="{963B76D2-02F0-4FAE-9949-20E93900D84B}"/>
              </a:ext>
            </a:extLst>
          </p:cNvPr>
          <p:cNvSpPr/>
          <p:nvPr/>
        </p:nvSpPr>
        <p:spPr>
          <a:xfrm>
            <a:off x="1298895" y="4987256"/>
            <a:ext cx="763398" cy="629174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3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3086794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D520A2-169D-4A75-8DF2-86575DECB65F}"/>
              </a:ext>
            </a:extLst>
          </p:cNvPr>
          <p:cNvSpPr/>
          <p:nvPr/>
        </p:nvSpPr>
        <p:spPr>
          <a:xfrm>
            <a:off x="0" y="485424"/>
            <a:ext cx="4672668" cy="46265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Practical Dose Rate Monitoring</a:t>
            </a:r>
            <a:endParaRPr lang="en-GB" sz="2400" dirty="0"/>
          </a:p>
        </p:txBody>
      </p:sp>
      <p:pic>
        <p:nvPicPr>
          <p:cNvPr id="3" name="Picture 3" descr="DSC00434">
            <a:extLst>
              <a:ext uri="{FF2B5EF4-FFF2-40B4-BE49-F238E27FC236}">
                <a16:creationId xmlns:a16="http://schemas.microsoft.com/office/drawing/2014/main" id="{6E2E9F4F-B69C-4E44-B843-D84C3A112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56" y="1629576"/>
            <a:ext cx="31242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AC5BA7A-0821-4908-B1A7-F0B969BF2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093" y="1595709"/>
            <a:ext cx="2936875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A534A0BB-D95C-4E5A-885E-F01CC416D8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97"/>
          <a:stretch/>
        </p:blipFill>
        <p:spPr bwMode="auto">
          <a:xfrm>
            <a:off x="109756" y="4203443"/>
            <a:ext cx="3124200" cy="2337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8AA77BF-A440-4194-A470-12472854115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7" r="14954"/>
          <a:stretch/>
        </p:blipFill>
        <p:spPr>
          <a:xfrm>
            <a:off x="6073994" y="4203443"/>
            <a:ext cx="2974974" cy="2337504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8F8F1F41-A9CE-4664-92B5-3F847BB34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56" y="1629577"/>
            <a:ext cx="571500" cy="528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06EA6D19-2038-4E9D-8B72-F7DDE42FD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569" y="1595709"/>
            <a:ext cx="5524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FAF4D410-DB46-4D12-BCCE-B4A7D5FEE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56" y="5983606"/>
            <a:ext cx="54292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D550AB7E-CB32-4359-86C6-08FF3AFAC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468" y="5983606"/>
            <a:ext cx="5715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B072829-8DA9-47A4-AECD-D459D2F97F4A}"/>
              </a:ext>
            </a:extLst>
          </p:cNvPr>
          <p:cNvSpPr txBox="1"/>
          <p:nvPr/>
        </p:nvSpPr>
        <p:spPr>
          <a:xfrm>
            <a:off x="3355664" y="1735516"/>
            <a:ext cx="274690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altLang="en-US" dirty="0">
                <a:solidFill>
                  <a:schemeClr val="tx2"/>
                </a:solidFill>
              </a:rPr>
              <a:t>1.High activity sealed source; keep distance.</a:t>
            </a:r>
          </a:p>
          <a:p>
            <a:endParaRPr lang="sv-SE" altLang="en-US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2.</a:t>
            </a:r>
            <a:r>
              <a:rPr lang="sv-SE" dirty="0">
                <a:solidFill>
                  <a:schemeClr val="tx2"/>
                </a:solidFill>
              </a:rPr>
              <a:t>S</a:t>
            </a:r>
            <a:r>
              <a:rPr lang="sv-SE" altLang="en-US" dirty="0">
                <a:solidFill>
                  <a:schemeClr val="tx2"/>
                </a:solidFill>
              </a:rPr>
              <a:t>earching for contamination</a:t>
            </a:r>
          </a:p>
          <a:p>
            <a:endParaRPr lang="sv-SE" altLang="en-US" dirty="0">
              <a:solidFill>
                <a:schemeClr val="tx2"/>
              </a:solidFill>
            </a:endParaRPr>
          </a:p>
          <a:p>
            <a:endParaRPr lang="sv-SE" altLang="en-US" dirty="0">
              <a:solidFill>
                <a:schemeClr val="tx2"/>
              </a:solidFill>
            </a:endParaRPr>
          </a:p>
          <a:p>
            <a:endParaRPr lang="sv-SE" altLang="en-US" dirty="0">
              <a:solidFill>
                <a:schemeClr val="tx2"/>
              </a:solidFill>
            </a:endParaRPr>
          </a:p>
          <a:p>
            <a:endParaRPr lang="sv-SE" altLang="en-US" dirty="0">
              <a:solidFill>
                <a:schemeClr val="tx2"/>
              </a:solidFill>
            </a:endParaRPr>
          </a:p>
          <a:p>
            <a:r>
              <a:rPr lang="sv-SE" altLang="en-US" dirty="0">
                <a:solidFill>
                  <a:schemeClr val="tx2"/>
                </a:solidFill>
              </a:rPr>
              <a:t>3.Gamma </a:t>
            </a:r>
          </a:p>
          <a:p>
            <a:pPr algn="just"/>
            <a:r>
              <a:rPr lang="sv-SE" altLang="en-US" dirty="0">
                <a:solidFill>
                  <a:schemeClr val="tx2"/>
                </a:solidFill>
              </a:rPr>
              <a:t>radiography with a high activity sealed source</a:t>
            </a:r>
          </a:p>
          <a:p>
            <a:endParaRPr lang="sv-SE" altLang="en-US" dirty="0">
              <a:solidFill>
                <a:schemeClr val="tx2"/>
              </a:solidFill>
            </a:endParaRPr>
          </a:p>
          <a:p>
            <a:r>
              <a:rPr lang="sv-SE" altLang="en-US" dirty="0">
                <a:solidFill>
                  <a:schemeClr val="tx2"/>
                </a:solidFill>
              </a:rPr>
              <a:t>4.Installed gamma monitoring </a:t>
            </a:r>
          </a:p>
          <a:p>
            <a:endParaRPr lang="sv-SE" alt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86219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82C225-6314-42BE-9654-4CDFDF89BC8D}"/>
              </a:ext>
            </a:extLst>
          </p:cNvPr>
          <p:cNvSpPr/>
          <p:nvPr/>
        </p:nvSpPr>
        <p:spPr>
          <a:xfrm>
            <a:off x="-1" y="485424"/>
            <a:ext cx="5352177" cy="46265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Practical Dose Rate Measurement(1)</a:t>
            </a:r>
            <a:endParaRPr lang="en-GB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3AE91EA-4663-4996-AF55-614D15C21C82}"/>
              </a:ext>
            </a:extLst>
          </p:cNvPr>
          <p:cNvSpPr/>
          <p:nvPr/>
        </p:nvSpPr>
        <p:spPr>
          <a:xfrm>
            <a:off x="1610687" y="1914787"/>
            <a:ext cx="5352176" cy="66762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120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latin typeface="Arial" charset="0"/>
              </a:rPr>
              <a:t>Choose the right equipment for the purpose.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589DB5-6514-4521-A20B-8D7796857815}"/>
              </a:ext>
            </a:extLst>
          </p:cNvPr>
          <p:cNvSpPr/>
          <p:nvPr/>
        </p:nvSpPr>
        <p:spPr>
          <a:xfrm>
            <a:off x="1610687" y="2904733"/>
            <a:ext cx="5352176" cy="66762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120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latin typeface="Arial" charset="0"/>
              </a:rPr>
              <a:t>Perform a functional test.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DB411A-1A57-4801-A4C0-25DCE86DC4DB}"/>
              </a:ext>
            </a:extLst>
          </p:cNvPr>
          <p:cNvSpPr/>
          <p:nvPr/>
        </p:nvSpPr>
        <p:spPr>
          <a:xfrm>
            <a:off x="1610687" y="3885406"/>
            <a:ext cx="5352176" cy="66762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120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latin typeface="Arial" charset="0"/>
              </a:rPr>
              <a:t>Check the calibration validity.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78B961-36D2-4393-9302-EA6A20E532E6}"/>
              </a:ext>
            </a:extLst>
          </p:cNvPr>
          <p:cNvSpPr/>
          <p:nvPr/>
        </p:nvSpPr>
        <p:spPr>
          <a:xfrm>
            <a:off x="1677799" y="4845416"/>
            <a:ext cx="5352176" cy="66762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120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latin typeface="Arial" charset="0"/>
              </a:rPr>
              <a:t>Set alarm signals for the task (dose rates and integrated doses).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96C5964-D38C-45AE-B023-D1B77044B1A6}"/>
              </a:ext>
            </a:extLst>
          </p:cNvPr>
          <p:cNvSpPr/>
          <p:nvPr/>
        </p:nvSpPr>
        <p:spPr>
          <a:xfrm>
            <a:off x="1681993" y="5787704"/>
            <a:ext cx="5352176" cy="66762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120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latin typeface="Arial" charset="0"/>
              </a:rPr>
              <a:t>Make a survey of the radiation field and point of interest.</a:t>
            </a:r>
          </a:p>
        </p:txBody>
      </p:sp>
      <p:sp>
        <p:nvSpPr>
          <p:cNvPr id="13" name="Flowchart: Sequential Access Storage 12">
            <a:extLst>
              <a:ext uri="{FF2B5EF4-FFF2-40B4-BE49-F238E27FC236}">
                <a16:creationId xmlns:a16="http://schemas.microsoft.com/office/drawing/2014/main" id="{5A94A3CE-1750-4361-AC54-AFF3C4A2BEB6}"/>
              </a:ext>
            </a:extLst>
          </p:cNvPr>
          <p:cNvSpPr/>
          <p:nvPr/>
        </p:nvSpPr>
        <p:spPr>
          <a:xfrm>
            <a:off x="1195431" y="1590733"/>
            <a:ext cx="557868" cy="508991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GB" dirty="0"/>
          </a:p>
        </p:txBody>
      </p:sp>
      <p:sp>
        <p:nvSpPr>
          <p:cNvPr id="14" name="Flowchart: Sequential Access Storage 13">
            <a:extLst>
              <a:ext uri="{FF2B5EF4-FFF2-40B4-BE49-F238E27FC236}">
                <a16:creationId xmlns:a16="http://schemas.microsoft.com/office/drawing/2014/main" id="{6DCF64A9-115A-4055-AC18-F129FEDA9903}"/>
              </a:ext>
            </a:extLst>
          </p:cNvPr>
          <p:cNvSpPr/>
          <p:nvPr/>
        </p:nvSpPr>
        <p:spPr>
          <a:xfrm>
            <a:off x="1119930" y="2580679"/>
            <a:ext cx="557868" cy="508991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GB" dirty="0"/>
          </a:p>
        </p:txBody>
      </p:sp>
      <p:sp>
        <p:nvSpPr>
          <p:cNvPr id="15" name="Flowchart: Sequential Access Storage 14">
            <a:extLst>
              <a:ext uri="{FF2B5EF4-FFF2-40B4-BE49-F238E27FC236}">
                <a16:creationId xmlns:a16="http://schemas.microsoft.com/office/drawing/2014/main" id="{2D98E3E7-316A-47D8-9212-AF6EB3F6890F}"/>
              </a:ext>
            </a:extLst>
          </p:cNvPr>
          <p:cNvSpPr/>
          <p:nvPr/>
        </p:nvSpPr>
        <p:spPr>
          <a:xfrm>
            <a:off x="1124125" y="3552142"/>
            <a:ext cx="557868" cy="508991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GB" dirty="0"/>
          </a:p>
        </p:txBody>
      </p:sp>
      <p:sp>
        <p:nvSpPr>
          <p:cNvPr id="16" name="Flowchart: Sequential Access Storage 15">
            <a:extLst>
              <a:ext uri="{FF2B5EF4-FFF2-40B4-BE49-F238E27FC236}">
                <a16:creationId xmlns:a16="http://schemas.microsoft.com/office/drawing/2014/main" id="{FE1A1D27-F316-4DBC-AD09-0FBDDEE50300}"/>
              </a:ext>
            </a:extLst>
          </p:cNvPr>
          <p:cNvSpPr/>
          <p:nvPr/>
        </p:nvSpPr>
        <p:spPr>
          <a:xfrm>
            <a:off x="1191237" y="4496178"/>
            <a:ext cx="557868" cy="508991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GB" dirty="0"/>
          </a:p>
        </p:txBody>
      </p:sp>
      <p:sp>
        <p:nvSpPr>
          <p:cNvPr id="17" name="Flowchart: Sequential Access Storage 16">
            <a:extLst>
              <a:ext uri="{FF2B5EF4-FFF2-40B4-BE49-F238E27FC236}">
                <a16:creationId xmlns:a16="http://schemas.microsoft.com/office/drawing/2014/main" id="{E3DFD5D3-5F20-4453-AEAC-1190446F1408}"/>
              </a:ext>
            </a:extLst>
          </p:cNvPr>
          <p:cNvSpPr/>
          <p:nvPr/>
        </p:nvSpPr>
        <p:spPr>
          <a:xfrm>
            <a:off x="1191237" y="5463650"/>
            <a:ext cx="557868" cy="508991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062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9FC7B20-8CD6-4A9F-A7F1-06F078DE53D9}"/>
              </a:ext>
            </a:extLst>
          </p:cNvPr>
          <p:cNvSpPr/>
          <p:nvPr/>
        </p:nvSpPr>
        <p:spPr>
          <a:xfrm>
            <a:off x="-1" y="485424"/>
            <a:ext cx="5352177" cy="46265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Practical Dose Rate Measurement(2)</a:t>
            </a:r>
            <a:endParaRPr lang="en-GB" sz="2400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1A5C1046-1233-40DF-9630-8EA05D8E5DE9}"/>
              </a:ext>
            </a:extLst>
          </p:cNvPr>
          <p:cNvSpPr/>
          <p:nvPr/>
        </p:nvSpPr>
        <p:spPr>
          <a:xfrm>
            <a:off x="729842" y="1702965"/>
            <a:ext cx="2827090" cy="889233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>
              <a:solidFill>
                <a:schemeClr val="bg1"/>
              </a:solidFill>
              <a:latin typeface="Arial" charset="0"/>
            </a:endParaRPr>
          </a:p>
          <a:p>
            <a:pPr algn="just"/>
            <a:r>
              <a:rPr lang="en-US" altLang="en-US" dirty="0">
                <a:solidFill>
                  <a:schemeClr val="bg1"/>
                </a:solidFill>
                <a:latin typeface="Arial" charset="0"/>
              </a:rPr>
              <a:t>Direct the detector to the highest dose rate</a:t>
            </a:r>
          </a:p>
          <a:p>
            <a:pPr algn="ctr"/>
            <a:endParaRPr lang="en-GB" dirty="0"/>
          </a:p>
        </p:txBody>
      </p:sp>
      <p:sp>
        <p:nvSpPr>
          <p:cNvPr id="4" name="Rectangle: Diagonal Corners Rounded 3">
            <a:extLst>
              <a:ext uri="{FF2B5EF4-FFF2-40B4-BE49-F238E27FC236}">
                <a16:creationId xmlns:a16="http://schemas.microsoft.com/office/drawing/2014/main" id="{4FB6B60C-EE5F-4CFC-AA23-8C336979F492}"/>
              </a:ext>
            </a:extLst>
          </p:cNvPr>
          <p:cNvSpPr/>
          <p:nvPr/>
        </p:nvSpPr>
        <p:spPr>
          <a:xfrm>
            <a:off x="5008226" y="1702965"/>
            <a:ext cx="2827090" cy="889233"/>
          </a:xfrm>
          <a:prstGeom prst="round2Diag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1200"/>
              </a:spcAft>
              <a:defRPr/>
            </a:pPr>
            <a:endParaRPr lang="en-US" altLang="en-US" dirty="0">
              <a:solidFill>
                <a:schemeClr val="bg1"/>
              </a:solidFill>
              <a:latin typeface="Arial" charset="0"/>
            </a:endParaRPr>
          </a:p>
          <a:p>
            <a:pPr algn="just">
              <a:spcAft>
                <a:spcPts val="120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latin typeface="Arial" charset="0"/>
              </a:rPr>
              <a:t>Be aware of collimated beams</a:t>
            </a:r>
          </a:p>
          <a:p>
            <a:pPr algn="ctr"/>
            <a:endParaRPr lang="en-GB" dirty="0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4C0403C7-1513-4B88-BC52-3AF2418BB646}"/>
              </a:ext>
            </a:extLst>
          </p:cNvPr>
          <p:cNvSpPr/>
          <p:nvPr/>
        </p:nvSpPr>
        <p:spPr>
          <a:xfrm>
            <a:off x="729841" y="3120582"/>
            <a:ext cx="2902591" cy="1132637"/>
          </a:xfrm>
          <a:prstGeom prst="round2Diag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1200"/>
              </a:spcAft>
              <a:buFont typeface="Arial" pitchFamily="34" charset="0"/>
              <a:buChar char="•"/>
              <a:defRPr/>
            </a:pPr>
            <a:endParaRPr lang="en-US" altLang="en-US" dirty="0">
              <a:solidFill>
                <a:schemeClr val="bg1"/>
              </a:solidFill>
              <a:latin typeface="Arial" charset="0"/>
            </a:endParaRPr>
          </a:p>
          <a:p>
            <a:pPr algn="just">
              <a:spcAft>
                <a:spcPts val="120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latin typeface="Arial" charset="0"/>
              </a:rPr>
              <a:t>At unexpected high or low dose rate, act immediately</a:t>
            </a:r>
          </a:p>
          <a:p>
            <a:pPr algn="ctr"/>
            <a:endParaRPr lang="en-GB" dirty="0"/>
          </a:p>
        </p:txBody>
      </p:sp>
      <p:sp>
        <p:nvSpPr>
          <p:cNvPr id="6" name="Rectangle: Diagonal Corners Rounded 5">
            <a:extLst>
              <a:ext uri="{FF2B5EF4-FFF2-40B4-BE49-F238E27FC236}">
                <a16:creationId xmlns:a16="http://schemas.microsoft.com/office/drawing/2014/main" id="{46DCE0C3-3D88-4ACF-8C36-D76798708599}"/>
              </a:ext>
            </a:extLst>
          </p:cNvPr>
          <p:cNvSpPr/>
          <p:nvPr/>
        </p:nvSpPr>
        <p:spPr>
          <a:xfrm>
            <a:off x="5016618" y="3121857"/>
            <a:ext cx="2902591" cy="1132637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1200"/>
              </a:spcAft>
              <a:defRPr/>
            </a:pPr>
            <a:r>
              <a:rPr lang="en-US" altLang="en-US" dirty="0">
                <a:latin typeface="Arial" charset="0"/>
              </a:rPr>
              <a:t>Use appropriate time constant for detector reading to stabilize</a:t>
            </a:r>
            <a:endParaRPr lang="en-GB" dirty="0"/>
          </a:p>
        </p:txBody>
      </p:sp>
      <p:sp>
        <p:nvSpPr>
          <p:cNvPr id="7" name="Rectangle: Diagonal Corners Rounded 6">
            <a:extLst>
              <a:ext uri="{FF2B5EF4-FFF2-40B4-BE49-F238E27FC236}">
                <a16:creationId xmlns:a16="http://schemas.microsoft.com/office/drawing/2014/main" id="{2E75878F-DF9C-4B61-AEF6-9BDC1E9B9E7E}"/>
              </a:ext>
            </a:extLst>
          </p:cNvPr>
          <p:cNvSpPr/>
          <p:nvPr/>
        </p:nvSpPr>
        <p:spPr>
          <a:xfrm>
            <a:off x="2778153" y="5041722"/>
            <a:ext cx="2902591" cy="1132637"/>
          </a:xfrm>
          <a:prstGeom prst="round2Diag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120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latin typeface="Arial" charset="0"/>
              </a:rPr>
              <a:t>GM or proportional counters should not be used in pulsed beams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Octagon 8">
            <a:extLst>
              <a:ext uri="{FF2B5EF4-FFF2-40B4-BE49-F238E27FC236}">
                <a16:creationId xmlns:a16="http://schemas.microsoft.com/office/drawing/2014/main" id="{84E8F296-61D5-4486-89BB-42504F7E515A}"/>
              </a:ext>
            </a:extLst>
          </p:cNvPr>
          <p:cNvSpPr/>
          <p:nvPr/>
        </p:nvSpPr>
        <p:spPr>
          <a:xfrm>
            <a:off x="494950" y="1493240"/>
            <a:ext cx="453006" cy="394283"/>
          </a:xfrm>
          <a:prstGeom prst="octagon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GB" dirty="0"/>
          </a:p>
        </p:txBody>
      </p:sp>
      <p:sp>
        <p:nvSpPr>
          <p:cNvPr id="10" name="Octagon 9">
            <a:extLst>
              <a:ext uri="{FF2B5EF4-FFF2-40B4-BE49-F238E27FC236}">
                <a16:creationId xmlns:a16="http://schemas.microsoft.com/office/drawing/2014/main" id="{7F54CBEB-A692-407D-8E7D-9C5A6EB5169F}"/>
              </a:ext>
            </a:extLst>
          </p:cNvPr>
          <p:cNvSpPr/>
          <p:nvPr/>
        </p:nvSpPr>
        <p:spPr>
          <a:xfrm>
            <a:off x="4781723" y="2985143"/>
            <a:ext cx="453006" cy="394283"/>
          </a:xfrm>
          <a:prstGeom prst="octagon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GB" dirty="0"/>
          </a:p>
        </p:txBody>
      </p:sp>
      <p:sp>
        <p:nvSpPr>
          <p:cNvPr id="11" name="Octagon 10">
            <a:extLst>
              <a:ext uri="{FF2B5EF4-FFF2-40B4-BE49-F238E27FC236}">
                <a16:creationId xmlns:a16="http://schemas.microsoft.com/office/drawing/2014/main" id="{681B4919-D320-4A24-933A-24A763BB2CCF}"/>
              </a:ext>
            </a:extLst>
          </p:cNvPr>
          <p:cNvSpPr/>
          <p:nvPr/>
        </p:nvSpPr>
        <p:spPr>
          <a:xfrm>
            <a:off x="4781723" y="1538164"/>
            <a:ext cx="453006" cy="394283"/>
          </a:xfrm>
          <a:prstGeom prst="octag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GB" dirty="0"/>
          </a:p>
        </p:txBody>
      </p:sp>
      <p:sp>
        <p:nvSpPr>
          <p:cNvPr id="12" name="Octagon 11">
            <a:extLst>
              <a:ext uri="{FF2B5EF4-FFF2-40B4-BE49-F238E27FC236}">
                <a16:creationId xmlns:a16="http://schemas.microsoft.com/office/drawing/2014/main" id="{0F53CB89-1E95-4E08-A16A-58B4732E75F0}"/>
              </a:ext>
            </a:extLst>
          </p:cNvPr>
          <p:cNvSpPr/>
          <p:nvPr/>
        </p:nvSpPr>
        <p:spPr>
          <a:xfrm>
            <a:off x="494950" y="2969579"/>
            <a:ext cx="453006" cy="394283"/>
          </a:xfrm>
          <a:prstGeom prst="octag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GB" dirty="0"/>
          </a:p>
        </p:txBody>
      </p:sp>
      <p:sp>
        <p:nvSpPr>
          <p:cNvPr id="13" name="Octagon 12">
            <a:extLst>
              <a:ext uri="{FF2B5EF4-FFF2-40B4-BE49-F238E27FC236}">
                <a16:creationId xmlns:a16="http://schemas.microsoft.com/office/drawing/2014/main" id="{D40B0B42-3829-4327-AB87-7FC0D43BC598}"/>
              </a:ext>
            </a:extLst>
          </p:cNvPr>
          <p:cNvSpPr/>
          <p:nvPr/>
        </p:nvSpPr>
        <p:spPr>
          <a:xfrm>
            <a:off x="2551650" y="4843305"/>
            <a:ext cx="453006" cy="394283"/>
          </a:xfrm>
          <a:prstGeom prst="octag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17051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90E5F1-74CA-4701-A99C-8B096CA6BAF1}"/>
              </a:ext>
            </a:extLst>
          </p:cNvPr>
          <p:cNvSpPr/>
          <p:nvPr/>
        </p:nvSpPr>
        <p:spPr>
          <a:xfrm>
            <a:off x="-1" y="485424"/>
            <a:ext cx="5352177" cy="46265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Practical Dose Rate Measurement(3)</a:t>
            </a:r>
            <a:endParaRPr lang="en-GB" sz="2400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A5AC81F-E133-4206-93BD-DBD966D493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0538409"/>
              </p:ext>
            </p:extLst>
          </p:nvPr>
        </p:nvGraphicFramePr>
        <p:xfrm>
          <a:off x="717258" y="1512114"/>
          <a:ext cx="8007292" cy="5157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31902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F1313EF-BE1B-4AF8-A6E6-DD78B9B6701F}"/>
              </a:ext>
            </a:extLst>
          </p:cNvPr>
          <p:cNvSpPr/>
          <p:nvPr/>
        </p:nvSpPr>
        <p:spPr>
          <a:xfrm>
            <a:off x="2218888" y="2258736"/>
            <a:ext cx="4706224" cy="25754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2400" b="1" dirty="0">
                <a:solidFill>
                  <a:schemeClr val="bg1"/>
                </a:solidFill>
              </a:rPr>
              <a:t>SPECIALIZED EQUIPMENT -EXAMPLES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37370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82ECB9-7B8F-449F-B937-4F82625FD70B}"/>
              </a:ext>
            </a:extLst>
          </p:cNvPr>
          <p:cNvSpPr/>
          <p:nvPr/>
        </p:nvSpPr>
        <p:spPr>
          <a:xfrm>
            <a:off x="-1" y="485424"/>
            <a:ext cx="5352177" cy="4626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Energy Compensated Pancake G-M</a:t>
            </a:r>
            <a:endParaRPr lang="en-GB" sz="2400" dirty="0"/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DC7B5D8F-11E4-4CAC-9652-0576229675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214" y="4327678"/>
            <a:ext cx="2438400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8B0C41BB-4C8E-425D-812E-8998AAC45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881" y="4336145"/>
            <a:ext cx="24193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1E721E4C-3C80-4D62-8018-CA978AD39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81" y="4327678"/>
            <a:ext cx="2438400" cy="165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FFCE6D2-5634-4E52-B936-6BE212AEEA8F}"/>
              </a:ext>
            </a:extLst>
          </p:cNvPr>
          <p:cNvSpPr/>
          <p:nvPr/>
        </p:nvSpPr>
        <p:spPr>
          <a:xfrm>
            <a:off x="3729154" y="6064799"/>
            <a:ext cx="2169120" cy="30777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en-GB" altLang="en-US" sz="1400" dirty="0">
                <a:solidFill>
                  <a:schemeClr val="bg1"/>
                </a:solidFill>
              </a:rPr>
              <a:t>Courtesy: Thermo-Fisher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7" name="Callout: Down Arrow 6">
            <a:extLst>
              <a:ext uri="{FF2B5EF4-FFF2-40B4-BE49-F238E27FC236}">
                <a16:creationId xmlns:a16="http://schemas.microsoft.com/office/drawing/2014/main" id="{9E769470-6E8B-4D68-B0D5-A431E83B123A}"/>
              </a:ext>
            </a:extLst>
          </p:cNvPr>
          <p:cNvSpPr/>
          <p:nvPr/>
        </p:nvSpPr>
        <p:spPr>
          <a:xfrm>
            <a:off x="1241571" y="1392572"/>
            <a:ext cx="6946084" cy="2818701"/>
          </a:xfrm>
          <a:prstGeom prst="downArrowCallout">
            <a:avLst>
              <a:gd name="adj1" fmla="val 18452"/>
              <a:gd name="adj2" fmla="val 25000"/>
              <a:gd name="adj3" fmla="val 18155"/>
              <a:gd name="adj4" fmla="val 71822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  <a:cs typeface="Times New Roman" panose="02020603050405020304" pitchFamily="18" charset="0"/>
              </a:rPr>
              <a:t>Features: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cs typeface="Times New Roman" panose="02020603050405020304" pitchFamily="18" charset="0"/>
              </a:rPr>
              <a:t>1.8 to 2.2 mg/cm</a:t>
            </a:r>
            <a:r>
              <a:rPr lang="en-GB" baseline="30000" dirty="0">
                <a:solidFill>
                  <a:schemeClr val="bg1"/>
                </a:solidFill>
                <a:cs typeface="Times New Roman" panose="02020603050405020304" pitchFamily="18" charset="0"/>
              </a:rPr>
              <a:t>2</a:t>
            </a:r>
            <a:r>
              <a:rPr lang="en-GB" dirty="0">
                <a:solidFill>
                  <a:schemeClr val="bg1"/>
                </a:solidFill>
                <a:cs typeface="Times New Roman" panose="02020603050405020304" pitchFamily="18" charset="0"/>
              </a:rPr>
              <a:t> Ultra Thin Mica Window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cs typeface="Times New Roman" panose="02020603050405020304" pitchFamily="18" charset="0"/>
              </a:rPr>
              <a:t>28 or 45 mm effective diameter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cs typeface="Times New Roman" panose="02020603050405020304" pitchFamily="18" charset="0"/>
              </a:rPr>
              <a:t>High alpha, beta and gamma efficiency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cs typeface="Times New Roman" panose="02020603050405020304" pitchFamily="18" charset="0"/>
              </a:rPr>
              <a:t>Cost effective with unmatched quality/cost ratio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chemeClr val="bg1"/>
                </a:solidFill>
                <a:cs typeface="Times New Roman" panose="02020603050405020304" pitchFamily="18" charset="0"/>
              </a:rPr>
              <a:t>Measurement range: less than 2 mSv/h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chemeClr val="bg1"/>
                </a:solidFill>
                <a:cs typeface="Times New Roman" panose="02020603050405020304" pitchFamily="18" charset="0"/>
              </a:rPr>
              <a:t>Photon energy range:17 keV to 1.3 MeV</a:t>
            </a:r>
            <a:endParaRPr lang="en-GB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1699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FC4F653-C10D-4988-BDF8-7C3DD04B9138}"/>
              </a:ext>
            </a:extLst>
          </p:cNvPr>
          <p:cNvSpPr/>
          <p:nvPr/>
        </p:nvSpPr>
        <p:spPr>
          <a:xfrm>
            <a:off x="0" y="485424"/>
            <a:ext cx="4035106" cy="4626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Gamma Camera</a:t>
            </a:r>
            <a:endParaRPr lang="en-GB" sz="2400" dirty="0"/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3B4D977F-D8BF-40F7-A05C-9F8A191A89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67" y="1699095"/>
            <a:ext cx="8860665" cy="3276600"/>
          </a:xfrm>
          <a:prstGeom prst="rect">
            <a:avLst/>
          </a:prstGeom>
          <a:noFill/>
          <a:ln w="349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FE7B80A-BF98-4F28-B6A9-194B312C142A}"/>
              </a:ext>
            </a:extLst>
          </p:cNvPr>
          <p:cNvSpPr/>
          <p:nvPr/>
        </p:nvSpPr>
        <p:spPr>
          <a:xfrm>
            <a:off x="2040621" y="5402510"/>
            <a:ext cx="5062755" cy="84728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Gamma camera employed for detecting contamination in workplace monitoring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27555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E3D19B-9AAF-4C7A-A47F-14C1663D6EEE}"/>
              </a:ext>
            </a:extLst>
          </p:cNvPr>
          <p:cNvSpPr/>
          <p:nvPr/>
        </p:nvSpPr>
        <p:spPr>
          <a:xfrm>
            <a:off x="-1" y="485424"/>
            <a:ext cx="5863906" cy="4626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Gamma Camera Employed at Fukushima</a:t>
            </a:r>
            <a:endParaRPr lang="en-GB" sz="2400" dirty="0"/>
          </a:p>
        </p:txBody>
      </p:sp>
      <p:pic>
        <p:nvPicPr>
          <p:cNvPr id="3" name="Picture 2" descr="http://enformable.com/wp-content/uploads/2012/04/Toshiba.png">
            <a:hlinkClick r:id="rId2"/>
            <a:extLst>
              <a:ext uri="{FF2B5EF4-FFF2-40B4-BE49-F238E27FC236}">
                <a16:creationId xmlns:a16="http://schemas.microsoft.com/office/drawing/2014/main" id="{25077DE2-27E3-4B54-A17F-91CAFF764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1993085"/>
            <a:ext cx="8210550" cy="3419475"/>
          </a:xfrm>
          <a:prstGeom prst="rect">
            <a:avLst/>
          </a:prstGeom>
          <a:noFill/>
          <a:ln w="539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4876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2E2D19C-5EC7-45E3-925C-CF6EB6FB909C}"/>
              </a:ext>
            </a:extLst>
          </p:cNvPr>
          <p:cNvSpPr/>
          <p:nvPr/>
        </p:nvSpPr>
        <p:spPr>
          <a:xfrm>
            <a:off x="-1" y="307549"/>
            <a:ext cx="5108896" cy="747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Gamma Camera Employed at Fukushima Plant</a:t>
            </a:r>
            <a:endParaRPr lang="en-GB" sz="2400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EC68AB63-8E24-45C0-8872-86F1B7A989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78372"/>
            <a:ext cx="28384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F8C0E877-1D13-4B42-BA8E-8C0E5C137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097672"/>
            <a:ext cx="28384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735405E4-8355-4FF7-BFC7-B5A9F9E20E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775" y="2078373"/>
            <a:ext cx="28384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>
            <a:extLst>
              <a:ext uri="{FF2B5EF4-FFF2-40B4-BE49-F238E27FC236}">
                <a16:creationId xmlns:a16="http://schemas.microsoft.com/office/drawing/2014/main" id="{94047AD1-A69D-4723-BCFC-70E7234484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775" y="4103950"/>
            <a:ext cx="2743200" cy="590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4CC995A-28DE-4306-BF5D-400B233F755E}"/>
              </a:ext>
            </a:extLst>
          </p:cNvPr>
          <p:cNvSpPr/>
          <p:nvPr/>
        </p:nvSpPr>
        <p:spPr>
          <a:xfrm>
            <a:off x="318781" y="4958765"/>
            <a:ext cx="8506438" cy="923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GB" dirty="0">
                <a:solidFill>
                  <a:schemeClr val="bg1"/>
                </a:solidFill>
              </a:rPr>
              <a:t>Visualization results in the reactor building of the Fukushima Dai-ichi nuclear power plant. P1-A and P2-A are images of the same penetration holes observed from different locations with the gamma camera built with CdZnTe.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8E1A46-1597-43EB-8183-5CDBB7B1F5DA}"/>
              </a:ext>
            </a:extLst>
          </p:cNvPr>
          <p:cNvSpPr txBox="1"/>
          <p:nvPr/>
        </p:nvSpPr>
        <p:spPr>
          <a:xfrm>
            <a:off x="1828800" y="1642108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P1A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3FE1E4-C282-4313-9C52-05458A8618DD}"/>
              </a:ext>
            </a:extLst>
          </p:cNvPr>
          <p:cNvSpPr txBox="1"/>
          <p:nvPr/>
        </p:nvSpPr>
        <p:spPr>
          <a:xfrm>
            <a:off x="6010275" y="1629176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P2A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9BCA0D1-1FAB-4C74-9423-65A862DF5612}"/>
              </a:ext>
            </a:extLst>
          </p:cNvPr>
          <p:cNvSpPr txBox="1"/>
          <p:nvPr/>
        </p:nvSpPr>
        <p:spPr>
          <a:xfrm>
            <a:off x="902516" y="6098823"/>
            <a:ext cx="7620000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Ref: </a:t>
            </a:r>
            <a:r>
              <a:rPr lang="en-GB" sz="1600" b="1" i="1" dirty="0">
                <a:solidFill>
                  <a:schemeClr val="bg1"/>
                </a:solidFill>
              </a:rPr>
              <a:t>Progress in Nuclear Science and Technology, </a:t>
            </a:r>
            <a:r>
              <a:rPr lang="en-GB" sz="1600" b="1" dirty="0">
                <a:solidFill>
                  <a:schemeClr val="bg1"/>
                </a:solidFill>
              </a:rPr>
              <a:t>Volume 4 (2014) pp. 14-17</a:t>
            </a:r>
          </a:p>
        </p:txBody>
      </p:sp>
    </p:spTree>
    <p:extLst>
      <p:ext uri="{BB962C8B-B14F-4D97-AF65-F5344CB8AC3E}">
        <p14:creationId xmlns:p14="http://schemas.microsoft.com/office/powerpoint/2010/main" val="129018545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61B7598-BE3E-48B5-BDBA-693582F0077A}"/>
              </a:ext>
            </a:extLst>
          </p:cNvPr>
          <p:cNvSpPr/>
          <p:nvPr/>
        </p:nvSpPr>
        <p:spPr>
          <a:xfrm>
            <a:off x="-1" y="485424"/>
            <a:ext cx="5863906" cy="4626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Backpack for Searching of Sources</a:t>
            </a:r>
            <a:endParaRPr lang="en-GB" sz="2400" dirty="0"/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A057C9A9-81A1-4D29-91CC-78CD293F98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657" y="1775176"/>
            <a:ext cx="4876800" cy="1015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dirty="0">
                <a:solidFill>
                  <a:schemeClr val="bg1"/>
                </a:solidFill>
                <a:latin typeface="Arial" charset="0"/>
              </a:rPr>
              <a:t>Alarm at +20% BG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dirty="0">
                <a:solidFill>
                  <a:schemeClr val="bg1"/>
                </a:solidFill>
                <a:latin typeface="Arial" charset="0"/>
              </a:rPr>
              <a:t>Energy range: 50 keV to 3 MeV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4A898C35-773D-481F-A994-700FA4A75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457" y="3116613"/>
            <a:ext cx="2590800" cy="1973263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25DD5600-9841-41AB-9276-75BA7B4AB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857" y="1775176"/>
            <a:ext cx="2447925" cy="3505200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6">
            <a:extLst>
              <a:ext uri="{FF2B5EF4-FFF2-40B4-BE49-F238E27FC236}">
                <a16:creationId xmlns:a16="http://schemas.microsoft.com/office/drawing/2014/main" id="{90A1EEB6-7A7E-4A8E-BAF5-A4D652F5B8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4857" y="5508976"/>
            <a:ext cx="1600200" cy="863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000" dirty="0">
                <a:solidFill>
                  <a:schemeClr val="bg1"/>
                </a:solidFill>
                <a:latin typeface="Arial" charset="0"/>
              </a:rPr>
              <a:t>BF</a:t>
            </a:r>
            <a:r>
              <a:rPr lang="en-GB" altLang="en-US" sz="2000" baseline="-25000" dirty="0">
                <a:solidFill>
                  <a:schemeClr val="bg1"/>
                </a:solidFill>
                <a:latin typeface="Arial" charset="0"/>
              </a:rPr>
              <a:t>3 </a:t>
            </a:r>
            <a:r>
              <a:rPr lang="en-GB" altLang="en-US" sz="2000" dirty="0">
                <a:solidFill>
                  <a:schemeClr val="bg1"/>
                </a:solidFill>
                <a:latin typeface="Arial" charset="0"/>
              </a:rPr>
              <a:t>neutron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2000" dirty="0">
                <a:solidFill>
                  <a:schemeClr val="bg1"/>
                </a:solidFill>
                <a:latin typeface="Arial" charset="0"/>
              </a:rPr>
              <a:t>detectors </a:t>
            </a: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6AB0697F-49E0-4B66-A1E6-5A612317C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3657" y="5483576"/>
            <a:ext cx="2438400" cy="863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000" dirty="0">
                <a:solidFill>
                  <a:schemeClr val="bg1"/>
                </a:solidFill>
                <a:latin typeface="Arial" charset="0"/>
              </a:rPr>
              <a:t>Plastic scintillator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2000" dirty="0">
                <a:solidFill>
                  <a:schemeClr val="bg1"/>
                </a:solidFill>
                <a:latin typeface="Arial" charset="0"/>
              </a:rPr>
              <a:t> for </a:t>
            </a:r>
            <a:r>
              <a:rPr lang="en-GB" altLang="en-US" sz="2000" dirty="0">
                <a:solidFill>
                  <a:schemeClr val="bg1"/>
                </a:solidFill>
                <a:latin typeface="Arial" charset="0"/>
                <a:cs typeface="Arial" charset="0"/>
              </a:rPr>
              <a:t>gamma</a:t>
            </a:r>
            <a:r>
              <a:rPr lang="en-GB" altLang="en-US" sz="2000" dirty="0">
                <a:solidFill>
                  <a:schemeClr val="bg1"/>
                </a:solidFill>
                <a:latin typeface="Arial" charset="0"/>
              </a:rPr>
              <a:t> </a:t>
            </a:r>
          </a:p>
        </p:txBody>
      </p:sp>
      <p:sp>
        <p:nvSpPr>
          <p:cNvPr id="8" name="Line 8">
            <a:extLst>
              <a:ext uri="{FF2B5EF4-FFF2-40B4-BE49-F238E27FC236}">
                <a16:creationId xmlns:a16="http://schemas.microsoft.com/office/drawing/2014/main" id="{0D97CDA7-4D37-4BBB-A595-1088EDF8EAC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71657" y="4289776"/>
            <a:ext cx="457200" cy="1219200"/>
          </a:xfrm>
          <a:prstGeom prst="line">
            <a:avLst/>
          </a:prstGeom>
          <a:noFill/>
          <a:ln w="53975">
            <a:solidFill>
              <a:schemeClr val="accent5">
                <a:lumMod val="75000"/>
              </a:schemeClr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" name="Line 9">
            <a:extLst>
              <a:ext uri="{FF2B5EF4-FFF2-40B4-BE49-F238E27FC236}">
                <a16:creationId xmlns:a16="http://schemas.microsoft.com/office/drawing/2014/main" id="{57DC4316-BC6C-40A0-ADA5-E0292CF31C7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47857" y="4365976"/>
            <a:ext cx="762000" cy="1143000"/>
          </a:xfrm>
          <a:prstGeom prst="line">
            <a:avLst/>
          </a:prstGeom>
          <a:noFill/>
          <a:ln w="53975">
            <a:solidFill>
              <a:schemeClr val="accent5">
                <a:lumMod val="75000"/>
              </a:schemeClr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" name="Line 10">
            <a:extLst>
              <a:ext uri="{FF2B5EF4-FFF2-40B4-BE49-F238E27FC236}">
                <a16:creationId xmlns:a16="http://schemas.microsoft.com/office/drawing/2014/main" id="{F65226C8-990A-48C3-A1C8-F4FBB2EACED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195657" y="4746976"/>
            <a:ext cx="304800" cy="685800"/>
          </a:xfrm>
          <a:prstGeom prst="line">
            <a:avLst/>
          </a:prstGeom>
          <a:noFill/>
          <a:ln w="53975">
            <a:solidFill>
              <a:schemeClr val="accent5">
                <a:lumMod val="75000"/>
              </a:schemeClr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068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07F84D-DD88-4765-AC66-5700D894454C}"/>
              </a:ext>
            </a:extLst>
          </p:cNvPr>
          <p:cNvSpPr/>
          <p:nvPr/>
        </p:nvSpPr>
        <p:spPr>
          <a:xfrm>
            <a:off x="-1" y="629173"/>
            <a:ext cx="5293453" cy="4613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1. Monitoring Technique</a:t>
            </a:r>
            <a:endParaRPr lang="en-GB" sz="24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394E25F-B6B6-4D54-9C6C-C89A0C69D610}"/>
              </a:ext>
            </a:extLst>
          </p:cNvPr>
          <p:cNvSpPr/>
          <p:nvPr/>
        </p:nvSpPr>
        <p:spPr>
          <a:xfrm>
            <a:off x="272643" y="1614881"/>
            <a:ext cx="4060271" cy="118284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altLang="en-US" dirty="0"/>
              <a:t>The monitoring process generally involves placing the reference point of a suitable monitor.</a:t>
            </a:r>
          </a:p>
          <a:p>
            <a:pPr algn="ctr"/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A9A7A38-9C22-4716-AE79-577D2B6C672D}"/>
              </a:ext>
            </a:extLst>
          </p:cNvPr>
          <p:cNvSpPr/>
          <p:nvPr/>
        </p:nvSpPr>
        <p:spPr>
          <a:xfrm>
            <a:off x="361425" y="4846911"/>
            <a:ext cx="4060271" cy="118284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90000"/>
              </a:lnSpc>
              <a:spcBef>
                <a:spcPts val="0"/>
              </a:spcBef>
              <a:buSzPct val="105000"/>
            </a:pPr>
            <a:r>
              <a:rPr lang="en-GB" altLang="en-US" dirty="0"/>
              <a:t>The reference point should be as close as possible to the intended measurement point.</a:t>
            </a:r>
          </a:p>
          <a:p>
            <a:pPr algn="ctr"/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88CBC7-F8D6-4649-B602-6672AC0AAF0D}"/>
              </a:ext>
            </a:extLst>
          </p:cNvPr>
          <p:cNvSpPr/>
          <p:nvPr/>
        </p:nvSpPr>
        <p:spPr>
          <a:xfrm>
            <a:off x="272643" y="3180825"/>
            <a:ext cx="4060271" cy="118284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spcBef>
                <a:spcPts val="0"/>
              </a:spcBef>
              <a:buSzPct val="105000"/>
            </a:pPr>
            <a:r>
              <a:rPr lang="en-GB" altLang="en-US" dirty="0"/>
              <a:t>It  measures ambient dose equivalent rate, at the measurement point.  </a:t>
            </a:r>
          </a:p>
          <a:p>
            <a:pPr algn="ctr"/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05BC96C-09CC-4435-A085-DF05388DF7E1}"/>
              </a:ext>
            </a:extLst>
          </p:cNvPr>
          <p:cNvSpPr/>
          <p:nvPr/>
        </p:nvSpPr>
        <p:spPr>
          <a:xfrm>
            <a:off x="4702030" y="1625103"/>
            <a:ext cx="4060271" cy="134363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90000"/>
              </a:lnSpc>
              <a:spcBef>
                <a:spcPts val="0"/>
              </a:spcBef>
              <a:buSzPct val="105000"/>
            </a:pPr>
            <a:endParaRPr lang="en-GB" altLang="en-US" dirty="0"/>
          </a:p>
          <a:p>
            <a:pPr algn="just">
              <a:lnSpc>
                <a:spcPct val="90000"/>
              </a:lnSpc>
              <a:spcBef>
                <a:spcPts val="0"/>
              </a:spcBef>
              <a:buSzPct val="105000"/>
            </a:pPr>
            <a:r>
              <a:rPr lang="en-GB" altLang="en-US" dirty="0"/>
              <a:t>In theory, there is no need to point the instrument in a particular direction but in practice no instrument is totally isotropic in its response. </a:t>
            </a:r>
          </a:p>
          <a:p>
            <a:pPr algn="ctr"/>
            <a:endParaRPr lang="en-GB" dirty="0"/>
          </a:p>
        </p:txBody>
      </p:sp>
      <p:sp>
        <p:nvSpPr>
          <p:cNvPr id="9" name="Arrow: Notched Right 8">
            <a:extLst>
              <a:ext uri="{FF2B5EF4-FFF2-40B4-BE49-F238E27FC236}">
                <a16:creationId xmlns:a16="http://schemas.microsoft.com/office/drawing/2014/main" id="{6627B523-86BD-4C86-9FEF-611B4E429670}"/>
              </a:ext>
            </a:extLst>
          </p:cNvPr>
          <p:cNvSpPr/>
          <p:nvPr/>
        </p:nvSpPr>
        <p:spPr>
          <a:xfrm>
            <a:off x="142613" y="1681467"/>
            <a:ext cx="260060" cy="228951"/>
          </a:xfrm>
          <a:prstGeom prst="notched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Notched Right 9">
            <a:extLst>
              <a:ext uri="{FF2B5EF4-FFF2-40B4-BE49-F238E27FC236}">
                <a16:creationId xmlns:a16="http://schemas.microsoft.com/office/drawing/2014/main" id="{04C86C33-A051-49A9-A317-59ABCF06700D}"/>
              </a:ext>
            </a:extLst>
          </p:cNvPr>
          <p:cNvSpPr/>
          <p:nvPr/>
        </p:nvSpPr>
        <p:spPr>
          <a:xfrm>
            <a:off x="190847" y="4910877"/>
            <a:ext cx="260060" cy="228951"/>
          </a:xfrm>
          <a:prstGeom prst="notched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Notched Right 10">
            <a:extLst>
              <a:ext uri="{FF2B5EF4-FFF2-40B4-BE49-F238E27FC236}">
                <a16:creationId xmlns:a16="http://schemas.microsoft.com/office/drawing/2014/main" id="{DB5F995D-7E18-4A98-B1C7-9E8B898245A5}"/>
              </a:ext>
            </a:extLst>
          </p:cNvPr>
          <p:cNvSpPr/>
          <p:nvPr/>
        </p:nvSpPr>
        <p:spPr>
          <a:xfrm>
            <a:off x="142613" y="3264189"/>
            <a:ext cx="260060" cy="228951"/>
          </a:xfrm>
          <a:prstGeom prst="notched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Notched Right 11">
            <a:extLst>
              <a:ext uri="{FF2B5EF4-FFF2-40B4-BE49-F238E27FC236}">
                <a16:creationId xmlns:a16="http://schemas.microsoft.com/office/drawing/2014/main" id="{FF3FCCC5-6235-4016-992A-39E20D094FA5}"/>
              </a:ext>
            </a:extLst>
          </p:cNvPr>
          <p:cNvSpPr/>
          <p:nvPr/>
        </p:nvSpPr>
        <p:spPr>
          <a:xfrm>
            <a:off x="4572000" y="1686621"/>
            <a:ext cx="260060" cy="228951"/>
          </a:xfrm>
          <a:prstGeom prst="notch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2EAF844-8952-4D4A-9185-224496BE3A17}"/>
              </a:ext>
            </a:extLst>
          </p:cNvPr>
          <p:cNvSpPr/>
          <p:nvPr/>
        </p:nvSpPr>
        <p:spPr>
          <a:xfrm>
            <a:off x="4702030" y="3264189"/>
            <a:ext cx="4060271" cy="134363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90000"/>
              </a:lnSpc>
              <a:spcBef>
                <a:spcPts val="0"/>
              </a:spcBef>
              <a:buSzPct val="105000"/>
            </a:pPr>
            <a:endParaRPr lang="en-GB" altLang="en-US" dirty="0"/>
          </a:p>
          <a:p>
            <a:pPr algn="just">
              <a:lnSpc>
                <a:spcPct val="80000"/>
              </a:lnSpc>
              <a:buSzTx/>
            </a:pPr>
            <a:r>
              <a:rPr lang="en-GB" altLang="en-US" dirty="0"/>
              <a:t>In addition, the operator will produce considerable shielding for radiation behind the instrument.  Hence, it is important to identify a direction for each monitoring point.</a:t>
            </a:r>
            <a:r>
              <a:rPr lang="en-GB" altLang="en-US" dirty="0">
                <a:solidFill>
                  <a:schemeClr val="tx1"/>
                </a:solidFill>
              </a:rPr>
              <a:t> </a:t>
            </a:r>
          </a:p>
          <a:p>
            <a:pPr algn="ctr"/>
            <a:endParaRPr lang="en-GB" dirty="0"/>
          </a:p>
        </p:txBody>
      </p:sp>
      <p:sp>
        <p:nvSpPr>
          <p:cNvPr id="15" name="Arrow: Notched Right 14">
            <a:extLst>
              <a:ext uri="{FF2B5EF4-FFF2-40B4-BE49-F238E27FC236}">
                <a16:creationId xmlns:a16="http://schemas.microsoft.com/office/drawing/2014/main" id="{AB0698E6-2592-444A-A2D7-35F9B1C02F92}"/>
              </a:ext>
            </a:extLst>
          </p:cNvPr>
          <p:cNvSpPr/>
          <p:nvPr/>
        </p:nvSpPr>
        <p:spPr>
          <a:xfrm>
            <a:off x="4572000" y="3325707"/>
            <a:ext cx="260060" cy="228951"/>
          </a:xfrm>
          <a:prstGeom prst="notch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3363492-F571-4618-815E-C76966487D44}"/>
              </a:ext>
            </a:extLst>
          </p:cNvPr>
          <p:cNvSpPr/>
          <p:nvPr/>
        </p:nvSpPr>
        <p:spPr>
          <a:xfrm>
            <a:off x="4762852" y="4903275"/>
            <a:ext cx="4060271" cy="118284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80000"/>
              </a:lnSpc>
              <a:buSzTx/>
            </a:pPr>
            <a:r>
              <a:rPr lang="en-GB" altLang="en-US" dirty="0"/>
              <a:t>For this reason, area gamma monitors should be located at higher elevations.</a:t>
            </a:r>
          </a:p>
          <a:p>
            <a:pPr algn="ctr"/>
            <a:endParaRPr lang="en-GB" dirty="0"/>
          </a:p>
        </p:txBody>
      </p:sp>
      <p:sp>
        <p:nvSpPr>
          <p:cNvPr id="18" name="Arrow: Notched Right 17">
            <a:extLst>
              <a:ext uri="{FF2B5EF4-FFF2-40B4-BE49-F238E27FC236}">
                <a16:creationId xmlns:a16="http://schemas.microsoft.com/office/drawing/2014/main" id="{02B724D9-B6F7-418E-AB20-A7D53CBFB518}"/>
              </a:ext>
            </a:extLst>
          </p:cNvPr>
          <p:cNvSpPr/>
          <p:nvPr/>
        </p:nvSpPr>
        <p:spPr>
          <a:xfrm>
            <a:off x="4592274" y="4967241"/>
            <a:ext cx="260060" cy="228951"/>
          </a:xfrm>
          <a:prstGeom prst="notch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49838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98DAC1-42C9-4613-A85B-8657C14085C2}"/>
              </a:ext>
            </a:extLst>
          </p:cNvPr>
          <p:cNvSpPr/>
          <p:nvPr/>
        </p:nvSpPr>
        <p:spPr>
          <a:xfrm>
            <a:off x="-1" y="485424"/>
            <a:ext cx="5251509" cy="4626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Novel Radiation Detectors</a:t>
            </a:r>
            <a:endParaRPr lang="en-GB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0D9C33-95D2-4DBF-B69D-63409540D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118" y="2016154"/>
            <a:ext cx="2209800" cy="3377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B7A5F9-860A-4D09-895F-E44755354E28}"/>
              </a:ext>
            </a:extLst>
          </p:cNvPr>
          <p:cNvSpPr txBox="1"/>
          <p:nvPr/>
        </p:nvSpPr>
        <p:spPr>
          <a:xfrm>
            <a:off x="6425618" y="5522053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</a:rPr>
              <a:t>Courtesy: Thermo fisher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E8F6525-DA3B-4589-8DAA-5A07E5F12CA0}"/>
              </a:ext>
            </a:extLst>
          </p:cNvPr>
          <p:cNvSpPr/>
          <p:nvPr/>
        </p:nvSpPr>
        <p:spPr>
          <a:xfrm>
            <a:off x="268448" y="1661020"/>
            <a:ext cx="5352176" cy="471155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</a:rPr>
              <a:t>Key Features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/>
                </a:solidFill>
              </a:rPr>
              <a:t>• Pocket-sized gamma neutron pager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/>
                </a:solidFill>
              </a:rPr>
              <a:t>• Very high neutron and gamma sensitivity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/>
                </a:solidFill>
              </a:rPr>
              <a:t>• Immediate classification of gamma source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/>
                </a:solidFill>
              </a:rPr>
              <a:t>(NORM/non-NORM)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/>
                </a:solidFill>
              </a:rPr>
              <a:t>• Energy compensated gamma dose rate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/>
                </a:solidFill>
              </a:rPr>
              <a:t>• Dual gamma/neutron display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/>
                </a:solidFill>
              </a:rPr>
              <a:t>• No false neutron alarms for even intense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/>
                </a:solidFill>
              </a:rPr>
              <a:t>gamma sources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/>
                </a:solidFill>
              </a:rPr>
              <a:t>• Ideal for law enforcement officers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/>
                </a:solidFill>
              </a:rPr>
              <a:t>and first responders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/>
                </a:solidFill>
              </a:rPr>
              <a:t>• Gamma efficiency: 900 cps per </a:t>
            </a:r>
            <a:r>
              <a:rPr lang="el-GR" dirty="0">
                <a:solidFill>
                  <a:schemeClr val="bg1"/>
                </a:solidFill>
              </a:rPr>
              <a:t>μ</a:t>
            </a:r>
            <a:r>
              <a:rPr lang="en-GB" dirty="0" err="1">
                <a:solidFill>
                  <a:schemeClr val="bg1"/>
                </a:solidFill>
              </a:rPr>
              <a:t>Sv</a:t>
            </a:r>
            <a:r>
              <a:rPr lang="en-GB" dirty="0">
                <a:solidFill>
                  <a:schemeClr val="bg1"/>
                </a:solidFill>
              </a:rPr>
              <a:t>/h (Am-241)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/>
                </a:solidFill>
              </a:rPr>
              <a:t>• Neutron efficiency: 4.3 cps/20,000 n/s Cf</a:t>
            </a:r>
            <a:r>
              <a:rPr lang="en-GB" baseline="30000" dirty="0">
                <a:solidFill>
                  <a:schemeClr val="bg1"/>
                </a:solidFill>
              </a:rPr>
              <a:t>252</a:t>
            </a:r>
          </a:p>
        </p:txBody>
      </p:sp>
    </p:spTree>
    <p:extLst>
      <p:ext uri="{BB962C8B-B14F-4D97-AF65-F5344CB8AC3E}">
        <p14:creationId xmlns:p14="http://schemas.microsoft.com/office/powerpoint/2010/main" val="240187435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39B1FF-1561-4BD5-82CC-81BA3D63E7DE}"/>
              </a:ext>
            </a:extLst>
          </p:cNvPr>
          <p:cNvSpPr/>
          <p:nvPr/>
        </p:nvSpPr>
        <p:spPr>
          <a:xfrm>
            <a:off x="-1" y="485424"/>
            <a:ext cx="5251509" cy="4626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Miniature Radiation Detectors</a:t>
            </a:r>
            <a:endParaRPr lang="en-GB" sz="2400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7A0681D0-6DF5-4B63-811D-17B055278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84" y="2569792"/>
            <a:ext cx="2451295" cy="2359025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C507BD28-D425-4737-AE85-9E5CE65AD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030" y="2532594"/>
            <a:ext cx="1317309" cy="2540794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5">
            <a:extLst>
              <a:ext uri="{FF2B5EF4-FFF2-40B4-BE49-F238E27FC236}">
                <a16:creationId xmlns:a16="http://schemas.microsoft.com/office/drawing/2014/main" id="{8DB62116-3717-46FD-B1E7-0E7123C30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8108" y="5720808"/>
            <a:ext cx="1717151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dirty="0">
                <a:solidFill>
                  <a:schemeClr val="bg1"/>
                </a:solidFill>
                <a:latin typeface="Arial" charset="0"/>
              </a:rPr>
              <a:t>G-M watch</a:t>
            </a: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7A6F49BA-3C78-4C2F-BD27-0AC5C10CE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009" y="5432594"/>
            <a:ext cx="2090444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dirty="0">
                <a:solidFill>
                  <a:schemeClr val="bg1"/>
                </a:solidFill>
                <a:latin typeface="Arial" charset="0"/>
              </a:rPr>
              <a:t>NaI scintillator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1CE059F7-8945-493E-A901-BFE2EFB71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9477" y="5351476"/>
            <a:ext cx="2549284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dirty="0">
                <a:solidFill>
                  <a:schemeClr val="bg1"/>
                </a:solidFill>
                <a:latin typeface="Arial" charset="0"/>
              </a:rPr>
              <a:t>Mobile phone with app</a:t>
            </a: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0362BF04-3015-4FDF-9FAB-F265FF333B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477" y="2487241"/>
            <a:ext cx="2549284" cy="2524125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5F35E1-0CFD-4BB0-B982-B2C1DFB546B3}"/>
              </a:ext>
            </a:extLst>
          </p:cNvPr>
          <p:cNvSpPr txBox="1"/>
          <p:nvPr/>
        </p:nvSpPr>
        <p:spPr>
          <a:xfrm>
            <a:off x="378086" y="1837363"/>
            <a:ext cx="8262576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	Miniaturisation results in novel and tiny radiation detectors</a:t>
            </a:r>
          </a:p>
        </p:txBody>
      </p:sp>
    </p:spTree>
    <p:extLst>
      <p:ext uri="{BB962C8B-B14F-4D97-AF65-F5344CB8AC3E}">
        <p14:creationId xmlns:p14="http://schemas.microsoft.com/office/powerpoint/2010/main" val="57188143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68B150D-4577-4391-9123-CE0EBC6BD773}"/>
              </a:ext>
            </a:extLst>
          </p:cNvPr>
          <p:cNvSpPr/>
          <p:nvPr/>
        </p:nvSpPr>
        <p:spPr>
          <a:xfrm>
            <a:off x="-1" y="485423"/>
            <a:ext cx="5251509" cy="756147"/>
          </a:xfrm>
          <a:prstGeom prst="rect">
            <a:avLst/>
          </a:prstGeom>
          <a:solidFill>
            <a:schemeClr val="accent6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Summary: Photon Dose Rate Measurement</a:t>
            </a:r>
            <a:endParaRPr lang="en-GB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9FD53CD-E5F3-458A-8FC5-DBE7886A26FB}"/>
              </a:ext>
            </a:extLst>
          </p:cNvPr>
          <p:cNvSpPr/>
          <p:nvPr/>
        </p:nvSpPr>
        <p:spPr>
          <a:xfrm>
            <a:off x="1031845" y="1847330"/>
            <a:ext cx="5721293" cy="5368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SzTx/>
            </a:pPr>
            <a:r>
              <a:rPr lang="en-GB" altLang="en-US" dirty="0">
                <a:latin typeface="Arial" charset="0"/>
              </a:rPr>
              <a:t>    Always execute measurements with great care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29412B6-491F-4B2C-AE1E-4DADAE936CE4}"/>
              </a:ext>
            </a:extLst>
          </p:cNvPr>
          <p:cNvSpPr/>
          <p:nvPr/>
        </p:nvSpPr>
        <p:spPr>
          <a:xfrm>
            <a:off x="3892492" y="2823157"/>
            <a:ext cx="4622334" cy="65154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altLang="en-US" sz="1600" dirty="0">
                <a:latin typeface="Arial" charset="0"/>
              </a:rPr>
              <a:t>Never take the performance of the instrumentation for granted</a:t>
            </a:r>
            <a:endParaRPr lang="en-GB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FAFF8A-A1B9-4738-91A0-AEF2D170DA36}"/>
              </a:ext>
            </a:extLst>
          </p:cNvPr>
          <p:cNvSpPr/>
          <p:nvPr/>
        </p:nvSpPr>
        <p:spPr>
          <a:xfrm>
            <a:off x="83889" y="3871743"/>
            <a:ext cx="4748167" cy="65154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80000"/>
              </a:lnSpc>
              <a:buSzTx/>
            </a:pPr>
            <a:r>
              <a:rPr lang="en-GB" altLang="en-US" dirty="0">
                <a:latin typeface="Arial" charset="0"/>
              </a:rPr>
              <a:t>Regularly check the equipment</a:t>
            </a:r>
            <a:endParaRPr lang="en-GB" dirty="0"/>
          </a:p>
        </p:txBody>
      </p:sp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9812E36D-857A-4735-8508-994A1313EA17}"/>
              </a:ext>
            </a:extLst>
          </p:cNvPr>
          <p:cNvCxnSpPr>
            <a:cxnSpLocks/>
          </p:cNvCxnSpPr>
          <p:nvPr/>
        </p:nvCxnSpPr>
        <p:spPr>
          <a:xfrm>
            <a:off x="3082952" y="2356787"/>
            <a:ext cx="809539" cy="768205"/>
          </a:xfrm>
          <a:prstGeom prst="curvedConnector3">
            <a:avLst/>
          </a:prstGeom>
          <a:ln w="444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3DB580D0-F1C8-4263-87FC-F460FCAD9A77}"/>
              </a:ext>
            </a:extLst>
          </p:cNvPr>
          <p:cNvSpPr/>
          <p:nvPr/>
        </p:nvSpPr>
        <p:spPr>
          <a:xfrm>
            <a:off x="3619849" y="4969255"/>
            <a:ext cx="5167620" cy="53689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SzTx/>
            </a:pPr>
            <a:r>
              <a:rPr lang="en-GB" altLang="en-US" dirty="0">
                <a:latin typeface="Arial" charset="0"/>
              </a:rPr>
              <a:t>	Ensure periodic calibration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C1D5DE-4185-4578-B121-46D6C08E6A18}"/>
              </a:ext>
            </a:extLst>
          </p:cNvPr>
          <p:cNvSpPr/>
          <p:nvPr/>
        </p:nvSpPr>
        <p:spPr>
          <a:xfrm>
            <a:off x="572548" y="5921582"/>
            <a:ext cx="6094602" cy="55951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en-US" sz="1600" dirty="0">
                <a:sym typeface="Symbol" pitchFamily="18" charset="2"/>
              </a:rPr>
              <a:t>	</a:t>
            </a:r>
            <a:r>
              <a:rPr lang="en-GB" altLang="en-US" sz="1600" dirty="0">
                <a:latin typeface="Arial" charset="0"/>
              </a:rPr>
              <a:t>Protect yourself from unnecessary exposures</a:t>
            </a:r>
            <a:endParaRPr lang="en-GB" dirty="0"/>
          </a:p>
        </p:txBody>
      </p:sp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F15302A1-B5F3-4ED2-9CEC-0138591C218D}"/>
              </a:ext>
            </a:extLst>
          </p:cNvPr>
          <p:cNvCxnSpPr/>
          <p:nvPr/>
        </p:nvCxnSpPr>
        <p:spPr>
          <a:xfrm>
            <a:off x="2671893" y="4472384"/>
            <a:ext cx="947956" cy="797654"/>
          </a:xfrm>
          <a:prstGeom prst="curvedConnector3">
            <a:avLst/>
          </a:prstGeom>
          <a:ln w="444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38015420-FD86-4B71-B7F9-992334D034F9}"/>
              </a:ext>
            </a:extLst>
          </p:cNvPr>
          <p:cNvCxnSpPr/>
          <p:nvPr/>
        </p:nvCxnSpPr>
        <p:spPr>
          <a:xfrm rot="10800000" flipV="1">
            <a:off x="4785919" y="3474701"/>
            <a:ext cx="931178" cy="727223"/>
          </a:xfrm>
          <a:prstGeom prst="curvedConnector3">
            <a:avLst/>
          </a:prstGeom>
          <a:ln w="444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A01C9FCA-CF9F-4CE3-B24B-7A5BB83DFA61}"/>
              </a:ext>
            </a:extLst>
          </p:cNvPr>
          <p:cNvCxnSpPr/>
          <p:nvPr/>
        </p:nvCxnSpPr>
        <p:spPr>
          <a:xfrm rot="10800000" flipV="1">
            <a:off x="6667150" y="5506150"/>
            <a:ext cx="931178" cy="727223"/>
          </a:xfrm>
          <a:prstGeom prst="curvedConnector3">
            <a:avLst/>
          </a:prstGeom>
          <a:ln w="444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859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C70367B-3838-499B-A405-0A91D3638C55}"/>
              </a:ext>
            </a:extLst>
          </p:cNvPr>
          <p:cNvSpPr/>
          <p:nvPr/>
        </p:nvSpPr>
        <p:spPr>
          <a:xfrm>
            <a:off x="-1" y="629173"/>
            <a:ext cx="5293453" cy="4613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1. Monitoring Technique</a:t>
            </a:r>
            <a:endParaRPr lang="en-GB" sz="24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9CDCA74-87A4-490E-88C4-B637203ECE29}"/>
              </a:ext>
            </a:extLst>
          </p:cNvPr>
          <p:cNvSpPr/>
          <p:nvPr/>
        </p:nvSpPr>
        <p:spPr>
          <a:xfrm>
            <a:off x="4862125" y="1692567"/>
            <a:ext cx="4060271" cy="118284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80000"/>
              </a:lnSpc>
              <a:spcBef>
                <a:spcPts val="0"/>
              </a:spcBef>
              <a:buSzTx/>
            </a:pPr>
            <a:r>
              <a:rPr lang="en-GB" altLang="en-US" dirty="0"/>
              <a:t>Is easier as sensitivity of instrument increases.</a:t>
            </a:r>
          </a:p>
          <a:p>
            <a:pPr algn="ctr"/>
            <a:endParaRPr lang="en-GB" dirty="0"/>
          </a:p>
        </p:txBody>
      </p:sp>
      <p:sp>
        <p:nvSpPr>
          <p:cNvPr id="8" name="Arrow: Notched Right 7">
            <a:extLst>
              <a:ext uri="{FF2B5EF4-FFF2-40B4-BE49-F238E27FC236}">
                <a16:creationId xmlns:a16="http://schemas.microsoft.com/office/drawing/2014/main" id="{B392A5B8-5862-4142-B152-CCE07E741FC6}"/>
              </a:ext>
            </a:extLst>
          </p:cNvPr>
          <p:cNvSpPr/>
          <p:nvPr/>
        </p:nvSpPr>
        <p:spPr>
          <a:xfrm>
            <a:off x="4691547" y="1756533"/>
            <a:ext cx="260060" cy="228951"/>
          </a:xfrm>
          <a:prstGeom prst="notch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582D54B-CEFC-4145-8CF4-E26B72BF6B24}"/>
              </a:ext>
            </a:extLst>
          </p:cNvPr>
          <p:cNvSpPr/>
          <p:nvPr/>
        </p:nvSpPr>
        <p:spPr>
          <a:xfrm>
            <a:off x="293968" y="1740892"/>
            <a:ext cx="3470243" cy="83452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90000"/>
              </a:lnSpc>
              <a:spcBef>
                <a:spcPts val="0"/>
              </a:spcBef>
              <a:buSzPct val="105000"/>
            </a:pPr>
            <a:endParaRPr lang="en-GB" altLang="en-US" sz="2400" dirty="0"/>
          </a:p>
          <a:p>
            <a:pPr algn="just">
              <a:lnSpc>
                <a:spcPct val="90000"/>
              </a:lnSpc>
              <a:spcBef>
                <a:spcPts val="0"/>
              </a:spcBef>
              <a:buSzPct val="105000"/>
            </a:pPr>
            <a:r>
              <a:rPr lang="en-GB" altLang="en-US" sz="2400" dirty="0"/>
              <a:t>Searching:</a:t>
            </a:r>
          </a:p>
          <a:p>
            <a:pPr algn="ctr"/>
            <a:endParaRPr lang="en-GB" dirty="0"/>
          </a:p>
        </p:txBody>
      </p:sp>
      <p:sp>
        <p:nvSpPr>
          <p:cNvPr id="10" name="Arrow: Notched Right 9">
            <a:extLst>
              <a:ext uri="{FF2B5EF4-FFF2-40B4-BE49-F238E27FC236}">
                <a16:creationId xmlns:a16="http://schemas.microsoft.com/office/drawing/2014/main" id="{67258FC1-DCDA-4FE9-9CA3-55B3548A7168}"/>
              </a:ext>
            </a:extLst>
          </p:cNvPr>
          <p:cNvSpPr/>
          <p:nvPr/>
        </p:nvSpPr>
        <p:spPr>
          <a:xfrm>
            <a:off x="140167" y="1813246"/>
            <a:ext cx="260060" cy="228951"/>
          </a:xfrm>
          <a:prstGeom prst="notched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10AF62A-9C84-43F1-83D6-F9F06B054D05}"/>
              </a:ext>
            </a:extLst>
          </p:cNvPr>
          <p:cNvSpPr/>
          <p:nvPr/>
        </p:nvSpPr>
        <p:spPr>
          <a:xfrm>
            <a:off x="877348" y="2875415"/>
            <a:ext cx="3631381" cy="91347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>
              <a:lnSpc>
                <a:spcPct val="80000"/>
              </a:lnSpc>
              <a:spcBef>
                <a:spcPts val="0"/>
              </a:spcBef>
              <a:buSzTx/>
            </a:pPr>
            <a:endParaRPr lang="en-GB" altLang="en-US" sz="2400" dirty="0"/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GB" altLang="en-US" dirty="0"/>
              <a:t>In areas where conditions are poorly understood</a:t>
            </a:r>
          </a:p>
          <a:p>
            <a:pPr algn="ctr"/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C75041F-5C04-4A17-8F5F-CE2A8AE7B347}"/>
              </a:ext>
            </a:extLst>
          </p:cNvPr>
          <p:cNvSpPr/>
          <p:nvPr/>
        </p:nvSpPr>
        <p:spPr>
          <a:xfrm>
            <a:off x="899713" y="3916173"/>
            <a:ext cx="3585595" cy="101279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>
              <a:lnSpc>
                <a:spcPct val="80000"/>
              </a:lnSpc>
              <a:spcBef>
                <a:spcPts val="0"/>
              </a:spcBef>
              <a:buSzTx/>
            </a:pPr>
            <a:endParaRPr lang="en-GB" altLang="en-US" sz="24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altLang="en-US" dirty="0"/>
              <a:t>Shielding weaknesses or source searches</a:t>
            </a:r>
          </a:p>
          <a:p>
            <a:pPr algn="ctr"/>
            <a:endParaRPr lang="en-GB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8F16531-AE6F-41C4-BD98-5B00FB6DCE85}"/>
              </a:ext>
            </a:extLst>
          </p:cNvPr>
          <p:cNvSpPr/>
          <p:nvPr/>
        </p:nvSpPr>
        <p:spPr>
          <a:xfrm>
            <a:off x="877348" y="5019979"/>
            <a:ext cx="3631381" cy="110970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>
              <a:lnSpc>
                <a:spcPct val="80000"/>
              </a:lnSpc>
              <a:spcBef>
                <a:spcPts val="0"/>
              </a:spcBef>
              <a:buSzTx/>
            </a:pPr>
            <a:endParaRPr lang="en-GB" altLang="en-US" sz="2400" dirty="0"/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GB" altLang="en-US" dirty="0"/>
              <a:t>Highest dose rates on outside of package </a:t>
            </a:r>
          </a:p>
          <a:p>
            <a:pPr algn="ctr"/>
            <a:endParaRPr lang="en-GB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5EE3910-14A7-4953-967B-7C5F68238295}"/>
              </a:ext>
            </a:extLst>
          </p:cNvPr>
          <p:cNvSpPr/>
          <p:nvPr/>
        </p:nvSpPr>
        <p:spPr>
          <a:xfrm>
            <a:off x="4951607" y="3303952"/>
            <a:ext cx="4060271" cy="11828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80000"/>
              </a:lnSpc>
              <a:spcBef>
                <a:spcPts val="0"/>
              </a:spcBef>
              <a:buSzTx/>
            </a:pPr>
            <a:r>
              <a:rPr lang="en-GB" altLang="en-US" dirty="0"/>
              <a:t>Helped by using audio output.</a:t>
            </a:r>
          </a:p>
          <a:p>
            <a:pPr algn="ctr"/>
            <a:endParaRPr lang="en-GB" dirty="0"/>
          </a:p>
        </p:txBody>
      </p:sp>
      <p:sp>
        <p:nvSpPr>
          <p:cNvPr id="16" name="Arrow: Notched Right 15">
            <a:extLst>
              <a:ext uri="{FF2B5EF4-FFF2-40B4-BE49-F238E27FC236}">
                <a16:creationId xmlns:a16="http://schemas.microsoft.com/office/drawing/2014/main" id="{B6C90077-2DF7-43D8-83F9-C94389C63284}"/>
              </a:ext>
            </a:extLst>
          </p:cNvPr>
          <p:cNvSpPr/>
          <p:nvPr/>
        </p:nvSpPr>
        <p:spPr>
          <a:xfrm>
            <a:off x="4814583" y="3361800"/>
            <a:ext cx="260060" cy="228951"/>
          </a:xfrm>
          <a:prstGeom prst="notch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838798C-CA57-4BB8-BE4F-70373E5078C4}"/>
              </a:ext>
            </a:extLst>
          </p:cNvPr>
          <p:cNvSpPr/>
          <p:nvPr/>
        </p:nvSpPr>
        <p:spPr>
          <a:xfrm>
            <a:off x="4999149" y="4915337"/>
            <a:ext cx="4060271" cy="11828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80000"/>
              </a:lnSpc>
              <a:spcBef>
                <a:spcPts val="0"/>
              </a:spcBef>
              <a:buSzTx/>
            </a:pPr>
            <a:r>
              <a:rPr lang="en-GB" altLang="en-US" dirty="0"/>
              <a:t>Portable instruments are used.</a:t>
            </a:r>
          </a:p>
          <a:p>
            <a:pPr algn="ctr"/>
            <a:endParaRPr lang="en-GB" dirty="0"/>
          </a:p>
        </p:txBody>
      </p:sp>
      <p:sp>
        <p:nvSpPr>
          <p:cNvPr id="18" name="Arrow: Notched Right 17">
            <a:extLst>
              <a:ext uri="{FF2B5EF4-FFF2-40B4-BE49-F238E27FC236}">
                <a16:creationId xmlns:a16="http://schemas.microsoft.com/office/drawing/2014/main" id="{18680CD5-EDBB-4937-BAF3-6466C8E38AD1}"/>
              </a:ext>
            </a:extLst>
          </p:cNvPr>
          <p:cNvSpPr/>
          <p:nvPr/>
        </p:nvSpPr>
        <p:spPr>
          <a:xfrm>
            <a:off x="4862125" y="4973185"/>
            <a:ext cx="260060" cy="228951"/>
          </a:xfrm>
          <a:prstGeom prst="notch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2FC216EA-B295-472D-B2A8-90DDFEA2AB68}"/>
              </a:ext>
            </a:extLst>
          </p:cNvPr>
          <p:cNvSpPr/>
          <p:nvPr/>
        </p:nvSpPr>
        <p:spPr>
          <a:xfrm>
            <a:off x="2042719" y="2520892"/>
            <a:ext cx="377504" cy="409052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1399C6E5-02AF-4A09-9A25-9BD48F978B15}"/>
              </a:ext>
            </a:extLst>
          </p:cNvPr>
          <p:cNvSpPr/>
          <p:nvPr/>
        </p:nvSpPr>
        <p:spPr>
          <a:xfrm>
            <a:off x="2038525" y="3675374"/>
            <a:ext cx="377504" cy="409052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DADD374C-24C4-4CB1-8DA8-BCCA51F695B1}"/>
              </a:ext>
            </a:extLst>
          </p:cNvPr>
          <p:cNvSpPr/>
          <p:nvPr/>
        </p:nvSpPr>
        <p:spPr>
          <a:xfrm>
            <a:off x="2038525" y="4878502"/>
            <a:ext cx="377504" cy="409052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024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CB97C57-2862-4FB7-9092-9F172BBA3D4A}"/>
              </a:ext>
            </a:extLst>
          </p:cNvPr>
          <p:cNvSpPr/>
          <p:nvPr/>
        </p:nvSpPr>
        <p:spPr>
          <a:xfrm>
            <a:off x="430637" y="2402108"/>
            <a:ext cx="4060271" cy="118284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Installed instruments continuously monitor.</a:t>
            </a:r>
          </a:p>
          <a:p>
            <a:pPr algn="ctr"/>
            <a:endParaRPr lang="en-GB" dirty="0"/>
          </a:p>
        </p:txBody>
      </p:sp>
      <p:sp>
        <p:nvSpPr>
          <p:cNvPr id="3" name="Arrow: Notched Right 2">
            <a:extLst>
              <a:ext uri="{FF2B5EF4-FFF2-40B4-BE49-F238E27FC236}">
                <a16:creationId xmlns:a16="http://schemas.microsoft.com/office/drawing/2014/main" id="{5AEB51D4-379E-4994-9843-CAFC6CF3AB1D}"/>
              </a:ext>
            </a:extLst>
          </p:cNvPr>
          <p:cNvSpPr/>
          <p:nvPr/>
        </p:nvSpPr>
        <p:spPr>
          <a:xfrm>
            <a:off x="260059" y="2486404"/>
            <a:ext cx="260060" cy="228951"/>
          </a:xfrm>
          <a:prstGeom prst="notched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CC9F668-7691-4884-A42F-45D16314BE19}"/>
              </a:ext>
            </a:extLst>
          </p:cNvPr>
          <p:cNvSpPr/>
          <p:nvPr/>
        </p:nvSpPr>
        <p:spPr>
          <a:xfrm>
            <a:off x="-1" y="629173"/>
            <a:ext cx="5293453" cy="4613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1. Monitoring Technique</a:t>
            </a:r>
            <a:endParaRPr lang="en-GB" sz="24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3AA3198-6281-4A7C-B01B-0DF8175D0C1A}"/>
              </a:ext>
            </a:extLst>
          </p:cNvPr>
          <p:cNvSpPr/>
          <p:nvPr/>
        </p:nvSpPr>
        <p:spPr>
          <a:xfrm>
            <a:off x="430637" y="4389368"/>
            <a:ext cx="4060271" cy="118284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Alarms and remote indicators possible.</a:t>
            </a:r>
          </a:p>
          <a:p>
            <a:pPr algn="ctr"/>
            <a:endParaRPr lang="en-GB" dirty="0"/>
          </a:p>
        </p:txBody>
      </p:sp>
      <p:sp>
        <p:nvSpPr>
          <p:cNvPr id="6" name="Arrow: Notched Right 5">
            <a:extLst>
              <a:ext uri="{FF2B5EF4-FFF2-40B4-BE49-F238E27FC236}">
                <a16:creationId xmlns:a16="http://schemas.microsoft.com/office/drawing/2014/main" id="{E8CAE3C0-F52A-4711-9B4A-05E0FD79B397}"/>
              </a:ext>
            </a:extLst>
          </p:cNvPr>
          <p:cNvSpPr/>
          <p:nvPr/>
        </p:nvSpPr>
        <p:spPr>
          <a:xfrm>
            <a:off x="260059" y="4604336"/>
            <a:ext cx="260060" cy="228951"/>
          </a:xfrm>
          <a:prstGeom prst="notch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158FC9-8749-411D-AF4E-BBA3BD5DD65B}"/>
              </a:ext>
            </a:extLst>
          </p:cNvPr>
          <p:cNvSpPr/>
          <p:nvPr/>
        </p:nvSpPr>
        <p:spPr>
          <a:xfrm>
            <a:off x="5214461" y="2288294"/>
            <a:ext cx="3470243" cy="8541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90000"/>
              </a:lnSpc>
              <a:spcBef>
                <a:spcPts val="0"/>
              </a:spcBef>
              <a:buSzPct val="105000"/>
            </a:pPr>
            <a:endParaRPr lang="en-GB" altLang="en-US" sz="2400" dirty="0"/>
          </a:p>
          <a:p>
            <a:r>
              <a:rPr lang="en-US" sz="2000" dirty="0"/>
              <a:t>Emphasis is on selection of best position for detectors</a:t>
            </a:r>
          </a:p>
          <a:p>
            <a:pPr algn="ctr"/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76ABBB8-186B-4EED-836B-C38C92B1D489}"/>
              </a:ext>
            </a:extLst>
          </p:cNvPr>
          <p:cNvSpPr/>
          <p:nvPr/>
        </p:nvSpPr>
        <p:spPr>
          <a:xfrm>
            <a:off x="5214461" y="3367824"/>
            <a:ext cx="3618618" cy="67728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>
              <a:lnSpc>
                <a:spcPct val="80000"/>
              </a:lnSpc>
              <a:spcBef>
                <a:spcPts val="0"/>
              </a:spcBef>
              <a:buSzTx/>
            </a:pPr>
            <a:endParaRPr lang="en-GB" altLang="en-US" sz="2400" dirty="0"/>
          </a:p>
          <a:p>
            <a:pPr algn="just"/>
            <a:r>
              <a:rPr lang="en-US" dirty="0"/>
              <a:t>Consider scenarios of potential dose rate</a:t>
            </a:r>
          </a:p>
          <a:p>
            <a:pPr algn="ctr"/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DEB2219-BFBB-49F0-B048-176172904510}"/>
              </a:ext>
            </a:extLst>
          </p:cNvPr>
          <p:cNvSpPr/>
          <p:nvPr/>
        </p:nvSpPr>
        <p:spPr>
          <a:xfrm>
            <a:off x="5251595" y="4145269"/>
            <a:ext cx="3618618" cy="82278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>
              <a:lnSpc>
                <a:spcPct val="80000"/>
              </a:lnSpc>
              <a:spcBef>
                <a:spcPts val="0"/>
              </a:spcBef>
              <a:buSzTx/>
            </a:pPr>
            <a:endParaRPr lang="en-GB" altLang="en-US" sz="2400" dirty="0"/>
          </a:p>
          <a:p>
            <a:pPr algn="just"/>
            <a:r>
              <a:rPr lang="en-US" dirty="0"/>
              <a:t>Ensure instrument is not shielded and is located to measure point of interest</a:t>
            </a:r>
          </a:p>
          <a:p>
            <a:pPr algn="ctr"/>
            <a:endParaRPr lang="en-GB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D8CC12D-DD58-4F8A-8D8E-F5D0455DE2C5}"/>
              </a:ext>
            </a:extLst>
          </p:cNvPr>
          <p:cNvSpPr/>
          <p:nvPr/>
        </p:nvSpPr>
        <p:spPr>
          <a:xfrm>
            <a:off x="5297785" y="5171757"/>
            <a:ext cx="3572993" cy="82278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>
              <a:lnSpc>
                <a:spcPct val="80000"/>
              </a:lnSpc>
              <a:spcBef>
                <a:spcPts val="0"/>
              </a:spcBef>
              <a:buSzTx/>
            </a:pPr>
            <a:endParaRPr lang="en-GB" altLang="en-US" sz="2400" dirty="0"/>
          </a:p>
          <a:p>
            <a:r>
              <a:rPr lang="en-US" dirty="0"/>
              <a:t>Facility design basis may dictate locations</a:t>
            </a:r>
          </a:p>
          <a:p>
            <a:pPr algn="ctr"/>
            <a:endParaRPr lang="en-GB" dirty="0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193537AE-47BC-4869-BA0A-1F75B9099AE0}"/>
              </a:ext>
            </a:extLst>
          </p:cNvPr>
          <p:cNvSpPr/>
          <p:nvPr/>
        </p:nvSpPr>
        <p:spPr>
          <a:xfrm>
            <a:off x="7775729" y="3127837"/>
            <a:ext cx="377504" cy="268454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E67C73E6-9224-4738-88D5-16967D507F5A}"/>
              </a:ext>
            </a:extLst>
          </p:cNvPr>
          <p:cNvSpPr/>
          <p:nvPr/>
        </p:nvSpPr>
        <p:spPr>
          <a:xfrm>
            <a:off x="7789881" y="3900102"/>
            <a:ext cx="377504" cy="268454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3913E583-DF7D-45CD-865D-66BE025EE544}"/>
              </a:ext>
            </a:extLst>
          </p:cNvPr>
          <p:cNvSpPr/>
          <p:nvPr/>
        </p:nvSpPr>
        <p:spPr>
          <a:xfrm>
            <a:off x="7789881" y="4944762"/>
            <a:ext cx="377504" cy="268454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rrow: Notched Right 31">
            <a:extLst>
              <a:ext uri="{FF2B5EF4-FFF2-40B4-BE49-F238E27FC236}">
                <a16:creationId xmlns:a16="http://schemas.microsoft.com/office/drawing/2014/main" id="{3C4C60ED-2AD9-45BA-B497-ED82816D656D}"/>
              </a:ext>
            </a:extLst>
          </p:cNvPr>
          <p:cNvSpPr/>
          <p:nvPr/>
        </p:nvSpPr>
        <p:spPr>
          <a:xfrm>
            <a:off x="5033392" y="2288294"/>
            <a:ext cx="260060" cy="228951"/>
          </a:xfrm>
          <a:prstGeom prst="notch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419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591E58-AA91-4D29-A914-B78EE304B09D}"/>
              </a:ext>
            </a:extLst>
          </p:cNvPr>
          <p:cNvSpPr/>
          <p:nvPr/>
        </p:nvSpPr>
        <p:spPr>
          <a:xfrm>
            <a:off x="2382474" y="2141290"/>
            <a:ext cx="4706224" cy="25754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INSTRUMENTS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122109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59E55BA-AE64-4F13-B65F-9874441D975A}"/>
              </a:ext>
            </a:extLst>
          </p:cNvPr>
          <p:cNvSpPr/>
          <p:nvPr/>
        </p:nvSpPr>
        <p:spPr>
          <a:xfrm>
            <a:off x="-1" y="629173"/>
            <a:ext cx="5293453" cy="46139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2. Instruments</a:t>
            </a:r>
            <a:endParaRPr lang="en-GB" sz="2400" dirty="0"/>
          </a:p>
        </p:txBody>
      </p:sp>
      <p:sp>
        <p:nvSpPr>
          <p:cNvPr id="3" name="Rectangle: Diagonal Corners Snipped 2">
            <a:extLst>
              <a:ext uri="{FF2B5EF4-FFF2-40B4-BE49-F238E27FC236}">
                <a16:creationId xmlns:a16="http://schemas.microsoft.com/office/drawing/2014/main" id="{81847671-4DEE-4CAC-B394-08FE54F69D89}"/>
              </a:ext>
            </a:extLst>
          </p:cNvPr>
          <p:cNvSpPr/>
          <p:nvPr/>
        </p:nvSpPr>
        <p:spPr>
          <a:xfrm>
            <a:off x="704675" y="1669409"/>
            <a:ext cx="7617204" cy="4395831"/>
          </a:xfrm>
          <a:prstGeom prst="snip2Diag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spcBef>
                <a:spcPts val="0"/>
              </a:spcBef>
              <a:buSzTx/>
              <a:buFont typeface="Wingdings" panose="05000000000000000000" pitchFamily="2" charset="2"/>
              <a:buChar char="§"/>
            </a:pPr>
            <a:r>
              <a:rPr lang="en-GB" altLang="en-US" sz="2000" dirty="0"/>
              <a:t>The instrument required is determined mainly by the anticipated range of dose rates and whether relatively low energy radiation is present. 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GB" altLang="en-US" sz="2000" dirty="0"/>
          </a:p>
          <a:p>
            <a:pPr marL="342900" indent="-342900" algn="just">
              <a:spcBef>
                <a:spcPts val="0"/>
              </a:spcBef>
              <a:buSzTx/>
              <a:buFont typeface="Wingdings" panose="05000000000000000000" pitchFamily="2" charset="2"/>
              <a:buChar char="§"/>
            </a:pPr>
            <a:r>
              <a:rPr lang="en-GB" altLang="en-US" sz="2000" dirty="0"/>
              <a:t>It is important to choose equipment which has a desirable response at the lowest dose rate of interest.</a:t>
            </a:r>
          </a:p>
          <a:p>
            <a:pPr marL="342900" indent="-342900" algn="just">
              <a:spcBef>
                <a:spcPts val="0"/>
              </a:spcBef>
              <a:buSzTx/>
              <a:buFont typeface="Wingdings" panose="05000000000000000000" pitchFamily="2" charset="2"/>
              <a:buChar char="§"/>
            </a:pPr>
            <a:endParaRPr lang="en-GB" altLang="en-US" sz="2000" dirty="0"/>
          </a:p>
          <a:p>
            <a:pPr marL="342900" indent="-342900" algn="just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altLang="en-US" sz="2000" dirty="0"/>
              <a:t>Another main point of consideration is whether the radiation field has a significant low energy component (below 60 keV) and the range of an instrument.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3029133"/>
      </p:ext>
    </p:extLst>
  </p:cSld>
  <p:clrMapOvr>
    <a:masterClrMapping/>
  </p:clrMapOvr>
</p:sld>
</file>

<file path=ppt/theme/theme1.xml><?xml version="1.0" encoding="utf-8"?>
<a:theme xmlns:a="http://schemas.openxmlformats.org/drawingml/2006/main" name="IAEA_Presentation_templ_1[1]">
  <a:themeElements>
    <a:clrScheme name="Custom 2">
      <a:dk1>
        <a:srgbClr val="003399"/>
      </a:dk1>
      <a:lt1>
        <a:sysClr val="window" lastClr="FFFFFF"/>
      </a:lt1>
      <a:dk2>
        <a:srgbClr val="3366CC"/>
      </a:dk2>
      <a:lt2>
        <a:srgbClr val="DBDBDD"/>
      </a:lt2>
      <a:accent1>
        <a:srgbClr val="6699CC"/>
      </a:accent1>
      <a:accent2>
        <a:srgbClr val="FF9900"/>
      </a:accent2>
      <a:accent3>
        <a:srgbClr val="99CC00"/>
      </a:accent3>
      <a:accent4>
        <a:srgbClr val="8681B8"/>
      </a:accent4>
      <a:accent5>
        <a:srgbClr val="32A14C"/>
      </a:accent5>
      <a:accent6>
        <a:srgbClr val="99CCFF"/>
      </a:accent6>
      <a:hlink>
        <a:srgbClr val="6699CC"/>
      </a:hlink>
      <a:folHlink>
        <a:srgbClr val="8681B8"/>
      </a:folHlink>
    </a:clrScheme>
    <a:fontScheme name="procureme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IAEA_Presentation_templ_1[1]</Template>
  <TotalTime>1418</TotalTime>
  <Words>3216</Words>
  <Application>Microsoft Office PowerPoint</Application>
  <PresentationFormat>On-screen Show (4:3)</PresentationFormat>
  <Paragraphs>506</Paragraphs>
  <Slides>52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1" baseType="lpstr">
      <vt:lpstr>Arial</vt:lpstr>
      <vt:lpstr>Arial </vt:lpstr>
      <vt:lpstr>Calibri</vt:lpstr>
      <vt:lpstr>Courier New</vt:lpstr>
      <vt:lpstr>Symbol</vt:lpstr>
      <vt:lpstr>Times New Roman</vt:lpstr>
      <vt:lpstr>Wingdings</vt:lpstr>
      <vt:lpstr>IAEA_Presentation_templ_1[1]</vt:lpstr>
      <vt:lpstr>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TADIC, Dejana</dc:creator>
  <cp:lastModifiedBy>TADIC, Dejana</cp:lastModifiedBy>
  <cp:revision>34</cp:revision>
  <dcterms:created xsi:type="dcterms:W3CDTF">2019-03-25T16:22:04Z</dcterms:created>
  <dcterms:modified xsi:type="dcterms:W3CDTF">2019-04-10T12:59:27Z</dcterms:modified>
</cp:coreProperties>
</file>