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0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5854E-2140-40C3-8A05-8EC5686177D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E9562C13-3E76-42A4-8701-9FB4B5C6CE45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pPr algn="just"/>
          <a:r>
            <a:rPr lang="en-US" altLang="en-US" dirty="0"/>
            <a:t>The most important criterion in selecting the location of sampling head is the representativeness of the sample.</a:t>
          </a:r>
          <a:endParaRPr lang="en-GB" dirty="0"/>
        </a:p>
      </dgm:t>
    </dgm:pt>
    <dgm:pt modelId="{B6CC14DB-EA22-4EE3-BBC5-52955AF1B640}" type="parTrans" cxnId="{CAF6FCD6-CF5F-4AA2-8DB2-F0FF06E8385C}">
      <dgm:prSet/>
      <dgm:spPr/>
      <dgm:t>
        <a:bodyPr/>
        <a:lstStyle/>
        <a:p>
          <a:pPr algn="just"/>
          <a:endParaRPr lang="en-GB"/>
        </a:p>
      </dgm:t>
    </dgm:pt>
    <dgm:pt modelId="{E8A82542-BFED-47C3-BBB3-093D8AF830E5}" type="sibTrans" cxnId="{CAF6FCD6-CF5F-4AA2-8DB2-F0FF06E8385C}">
      <dgm:prSet/>
      <dgm:spPr/>
      <dgm:t>
        <a:bodyPr/>
        <a:lstStyle/>
        <a:p>
          <a:pPr algn="just"/>
          <a:endParaRPr lang="en-GB"/>
        </a:p>
      </dgm:t>
    </dgm:pt>
    <dgm:pt modelId="{A01877CE-DB2A-45A7-915C-765911FC19FA}">
      <dgm:prSet phldrT="[Text]"/>
      <dgm:spPr/>
      <dgm:t>
        <a:bodyPr/>
        <a:lstStyle/>
        <a:p>
          <a:pPr algn="just"/>
          <a:r>
            <a:rPr lang="en-US" altLang="en-US" dirty="0"/>
            <a:t>The most appropriate location for the sampling head may be selected by  the  determination of transfer coefficient using a gaseous tracer like helium.</a:t>
          </a:r>
          <a:endParaRPr lang="en-GB" dirty="0"/>
        </a:p>
      </dgm:t>
    </dgm:pt>
    <dgm:pt modelId="{493E03F6-7AC1-4EDF-9694-00A962032FD5}" type="parTrans" cxnId="{8D2E143E-F3CA-4277-A1E8-9FCED7301192}">
      <dgm:prSet/>
      <dgm:spPr/>
      <dgm:t>
        <a:bodyPr/>
        <a:lstStyle/>
        <a:p>
          <a:pPr algn="just"/>
          <a:endParaRPr lang="en-GB"/>
        </a:p>
      </dgm:t>
    </dgm:pt>
    <dgm:pt modelId="{22AB3C6B-9252-4410-991D-F556416717B4}" type="sibTrans" cxnId="{8D2E143E-F3CA-4277-A1E8-9FCED7301192}">
      <dgm:prSet/>
      <dgm:spPr/>
      <dgm:t>
        <a:bodyPr/>
        <a:lstStyle/>
        <a:p>
          <a:pPr algn="just"/>
          <a:endParaRPr lang="en-GB"/>
        </a:p>
      </dgm:t>
    </dgm:pt>
    <dgm:pt modelId="{63491EA8-BBF9-43AB-9F5D-E08FB6530877}" type="pres">
      <dgm:prSet presAssocID="{4EB5854E-2140-40C3-8A05-8EC5686177D8}" presName="linearFlow" presStyleCnt="0">
        <dgm:presLayoutVars>
          <dgm:resizeHandles val="exact"/>
        </dgm:presLayoutVars>
      </dgm:prSet>
      <dgm:spPr/>
    </dgm:pt>
    <dgm:pt modelId="{4308BA9E-55ED-4EB1-B236-3DF788C188BE}" type="pres">
      <dgm:prSet presAssocID="{E9562C13-3E76-42A4-8701-9FB4B5C6CE45}" presName="node" presStyleLbl="node1" presStyleIdx="0" presStyleCnt="2" custScaleX="136479">
        <dgm:presLayoutVars>
          <dgm:bulletEnabled val="1"/>
        </dgm:presLayoutVars>
      </dgm:prSet>
      <dgm:spPr/>
    </dgm:pt>
    <dgm:pt modelId="{21817501-F987-497D-A3C6-071D2146D447}" type="pres">
      <dgm:prSet presAssocID="{E8A82542-BFED-47C3-BBB3-093D8AF830E5}" presName="sibTrans" presStyleLbl="sibTrans2D1" presStyleIdx="0" presStyleCnt="1"/>
      <dgm:spPr/>
    </dgm:pt>
    <dgm:pt modelId="{2BD856C6-CBB1-457F-87A1-161386656FD5}" type="pres">
      <dgm:prSet presAssocID="{E8A82542-BFED-47C3-BBB3-093D8AF830E5}" presName="connectorText" presStyleLbl="sibTrans2D1" presStyleIdx="0" presStyleCnt="1"/>
      <dgm:spPr/>
    </dgm:pt>
    <dgm:pt modelId="{C0368EEC-0CD2-4849-B19D-F9B307E48B30}" type="pres">
      <dgm:prSet presAssocID="{A01877CE-DB2A-45A7-915C-765911FC19FA}" presName="node" presStyleLbl="node1" presStyleIdx="1" presStyleCnt="2" custScaleX="140724">
        <dgm:presLayoutVars>
          <dgm:bulletEnabled val="1"/>
        </dgm:presLayoutVars>
      </dgm:prSet>
      <dgm:spPr/>
    </dgm:pt>
  </dgm:ptLst>
  <dgm:cxnLst>
    <dgm:cxn modelId="{09AC0417-19B0-4751-9519-5D5E1A19CA82}" type="presOf" srcId="{A01877CE-DB2A-45A7-915C-765911FC19FA}" destId="{C0368EEC-0CD2-4849-B19D-F9B307E48B30}" srcOrd="0" destOrd="0" presId="urn:microsoft.com/office/officeart/2005/8/layout/process2"/>
    <dgm:cxn modelId="{19F3B936-A6CD-4F02-AF37-9871824B70DD}" type="presOf" srcId="{E9562C13-3E76-42A4-8701-9FB4B5C6CE45}" destId="{4308BA9E-55ED-4EB1-B236-3DF788C188BE}" srcOrd="0" destOrd="0" presId="urn:microsoft.com/office/officeart/2005/8/layout/process2"/>
    <dgm:cxn modelId="{8D2E143E-F3CA-4277-A1E8-9FCED7301192}" srcId="{4EB5854E-2140-40C3-8A05-8EC5686177D8}" destId="{A01877CE-DB2A-45A7-915C-765911FC19FA}" srcOrd="1" destOrd="0" parTransId="{493E03F6-7AC1-4EDF-9694-00A962032FD5}" sibTransId="{22AB3C6B-9252-4410-991D-F556416717B4}"/>
    <dgm:cxn modelId="{2F6BC6A4-9E29-4E94-92E3-BF6D50FD2EBA}" type="presOf" srcId="{4EB5854E-2140-40C3-8A05-8EC5686177D8}" destId="{63491EA8-BBF9-43AB-9F5D-E08FB6530877}" srcOrd="0" destOrd="0" presId="urn:microsoft.com/office/officeart/2005/8/layout/process2"/>
    <dgm:cxn modelId="{08FBB1CC-0E50-4FF2-86EE-77247147CCEC}" type="presOf" srcId="{E8A82542-BFED-47C3-BBB3-093D8AF830E5}" destId="{21817501-F987-497D-A3C6-071D2146D447}" srcOrd="0" destOrd="0" presId="urn:microsoft.com/office/officeart/2005/8/layout/process2"/>
    <dgm:cxn modelId="{CAF6FCD6-CF5F-4AA2-8DB2-F0FF06E8385C}" srcId="{4EB5854E-2140-40C3-8A05-8EC5686177D8}" destId="{E9562C13-3E76-42A4-8701-9FB4B5C6CE45}" srcOrd="0" destOrd="0" parTransId="{B6CC14DB-EA22-4EE3-BBC5-52955AF1B640}" sibTransId="{E8A82542-BFED-47C3-BBB3-093D8AF830E5}"/>
    <dgm:cxn modelId="{D99064D9-CCD6-4971-8887-315D21D827C6}" type="presOf" srcId="{E8A82542-BFED-47C3-BBB3-093D8AF830E5}" destId="{2BD856C6-CBB1-457F-87A1-161386656FD5}" srcOrd="1" destOrd="0" presId="urn:microsoft.com/office/officeart/2005/8/layout/process2"/>
    <dgm:cxn modelId="{7929E0A6-3AA1-4F5E-BBAC-53DCACBB6A3C}" type="presParOf" srcId="{63491EA8-BBF9-43AB-9F5D-E08FB6530877}" destId="{4308BA9E-55ED-4EB1-B236-3DF788C188BE}" srcOrd="0" destOrd="0" presId="urn:microsoft.com/office/officeart/2005/8/layout/process2"/>
    <dgm:cxn modelId="{21D33D13-4FDF-4E5C-BA75-13092896E390}" type="presParOf" srcId="{63491EA8-BBF9-43AB-9F5D-E08FB6530877}" destId="{21817501-F987-497D-A3C6-071D2146D447}" srcOrd="1" destOrd="0" presId="urn:microsoft.com/office/officeart/2005/8/layout/process2"/>
    <dgm:cxn modelId="{D2809936-D6B7-4C74-8976-89432359C23C}" type="presParOf" srcId="{21817501-F987-497D-A3C6-071D2146D447}" destId="{2BD856C6-CBB1-457F-87A1-161386656FD5}" srcOrd="0" destOrd="0" presId="urn:microsoft.com/office/officeart/2005/8/layout/process2"/>
    <dgm:cxn modelId="{0E47542D-D5E2-4D03-A195-3D620D380915}" type="presParOf" srcId="{63491EA8-BBF9-43AB-9F5D-E08FB6530877}" destId="{C0368EEC-0CD2-4849-B19D-F9B307E48B30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4387D9-AE3E-4789-A80C-181863D79C0E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E0E8A3F-45C1-4AA1-9A5B-087C12F37AF8}">
      <dgm:prSet phldrT="[Text]" custT="1"/>
      <dgm:spPr/>
      <dgm:t>
        <a:bodyPr/>
        <a:lstStyle/>
        <a:p>
          <a:r>
            <a:rPr lang="en-US" altLang="en-US" sz="2000" dirty="0"/>
            <a:t>If the detector is not directly installed in the area of interest, the gas may be sampled and drawn from the controlled area to the measurement cell.</a:t>
          </a:r>
          <a:endParaRPr lang="en-GB" sz="2000" dirty="0"/>
        </a:p>
      </dgm:t>
    </dgm:pt>
    <dgm:pt modelId="{BA1A1727-698A-453A-86B3-45C7A8F40B38}" type="parTrans" cxnId="{7A6707C4-C19B-4CB6-8AE7-038C9490446E}">
      <dgm:prSet/>
      <dgm:spPr/>
      <dgm:t>
        <a:bodyPr/>
        <a:lstStyle/>
        <a:p>
          <a:endParaRPr lang="en-GB" sz="2000"/>
        </a:p>
      </dgm:t>
    </dgm:pt>
    <dgm:pt modelId="{97172CB9-E9D3-4E47-B9A8-33103E3E4667}" type="sibTrans" cxnId="{7A6707C4-C19B-4CB6-8AE7-038C9490446E}">
      <dgm:prSet/>
      <dgm:spPr/>
      <dgm:t>
        <a:bodyPr/>
        <a:lstStyle/>
        <a:p>
          <a:endParaRPr lang="en-GB" sz="2000"/>
        </a:p>
      </dgm:t>
    </dgm:pt>
    <dgm:pt modelId="{4D28ED70-BC93-4376-A2BB-8F4622276B52}">
      <dgm:prSet phldrT="[Text]" custT="1"/>
      <dgm:spPr/>
      <dgm:t>
        <a:bodyPr/>
        <a:lstStyle/>
        <a:p>
          <a:r>
            <a:rPr lang="en-US" altLang="en-US" sz="2000" dirty="0"/>
            <a:t>In this case, the time delay between the sampling point and the measurement cell should be taken into account due to the short half lives of the isotopes.</a:t>
          </a:r>
          <a:endParaRPr lang="en-GB" sz="2000" dirty="0"/>
        </a:p>
      </dgm:t>
    </dgm:pt>
    <dgm:pt modelId="{C6947FCC-FC8F-4275-B40C-52C2F91BB6C4}" type="parTrans" cxnId="{FD506B7A-6E9A-4FE3-B040-CB6EF314B858}">
      <dgm:prSet/>
      <dgm:spPr/>
      <dgm:t>
        <a:bodyPr/>
        <a:lstStyle/>
        <a:p>
          <a:endParaRPr lang="en-GB" sz="2000"/>
        </a:p>
      </dgm:t>
    </dgm:pt>
    <dgm:pt modelId="{B7DBF51E-A66E-4292-A770-7F4EFF93E63C}" type="sibTrans" cxnId="{FD506B7A-6E9A-4FE3-B040-CB6EF314B858}">
      <dgm:prSet/>
      <dgm:spPr/>
      <dgm:t>
        <a:bodyPr/>
        <a:lstStyle/>
        <a:p>
          <a:endParaRPr lang="en-GB" sz="2000"/>
        </a:p>
      </dgm:t>
    </dgm:pt>
    <dgm:pt modelId="{963F0DF2-696D-476D-9B74-A2B450E83AE3}">
      <dgm:prSet phldrT="[Text]" custT="1"/>
      <dgm:spPr/>
      <dgm:t>
        <a:bodyPr/>
        <a:lstStyle/>
        <a:p>
          <a:r>
            <a:rPr lang="en-US" altLang="en-US" sz="2000" dirty="0"/>
            <a:t>Noble gases are not subject to trapping on the wall of the sample line.</a:t>
          </a:r>
          <a:endParaRPr lang="en-GB" sz="2000" dirty="0"/>
        </a:p>
      </dgm:t>
    </dgm:pt>
    <dgm:pt modelId="{87D1C137-ADED-4A2B-BC2D-A8024772C887}" type="parTrans" cxnId="{540560BE-32D6-4AA0-9EAC-5E75C7A50A27}">
      <dgm:prSet/>
      <dgm:spPr/>
      <dgm:t>
        <a:bodyPr/>
        <a:lstStyle/>
        <a:p>
          <a:endParaRPr lang="en-GB" sz="2000"/>
        </a:p>
      </dgm:t>
    </dgm:pt>
    <dgm:pt modelId="{24312132-69F5-4AC7-ADF4-4D44ABE6558C}" type="sibTrans" cxnId="{540560BE-32D6-4AA0-9EAC-5E75C7A50A27}">
      <dgm:prSet/>
      <dgm:spPr/>
      <dgm:t>
        <a:bodyPr/>
        <a:lstStyle/>
        <a:p>
          <a:endParaRPr lang="en-GB" sz="2000"/>
        </a:p>
      </dgm:t>
    </dgm:pt>
    <dgm:pt modelId="{0FD5C8AA-4302-4C91-9AC6-AFAEBB007F6F}" type="pres">
      <dgm:prSet presAssocID="{534387D9-AE3E-4789-A80C-181863D79C0E}" presName="linear" presStyleCnt="0">
        <dgm:presLayoutVars>
          <dgm:dir/>
          <dgm:animLvl val="lvl"/>
          <dgm:resizeHandles val="exact"/>
        </dgm:presLayoutVars>
      </dgm:prSet>
      <dgm:spPr/>
    </dgm:pt>
    <dgm:pt modelId="{7737C415-B652-4132-A75D-740ECCF49E03}" type="pres">
      <dgm:prSet presAssocID="{DE0E8A3F-45C1-4AA1-9A5B-087C12F37AF8}" presName="parentLin" presStyleCnt="0"/>
      <dgm:spPr/>
    </dgm:pt>
    <dgm:pt modelId="{AA467B15-4EA9-4B06-A6E1-985C44B7E4F5}" type="pres">
      <dgm:prSet presAssocID="{DE0E8A3F-45C1-4AA1-9A5B-087C12F37AF8}" presName="parentLeftMargin" presStyleLbl="node1" presStyleIdx="0" presStyleCnt="3"/>
      <dgm:spPr/>
    </dgm:pt>
    <dgm:pt modelId="{9DDAC26C-40D7-445C-BFB9-0E6778CE366C}" type="pres">
      <dgm:prSet presAssocID="{DE0E8A3F-45C1-4AA1-9A5B-087C12F37AF8}" presName="parentText" presStyleLbl="node1" presStyleIdx="0" presStyleCnt="3" custScaleY="373207">
        <dgm:presLayoutVars>
          <dgm:chMax val="0"/>
          <dgm:bulletEnabled val="1"/>
        </dgm:presLayoutVars>
      </dgm:prSet>
      <dgm:spPr/>
    </dgm:pt>
    <dgm:pt modelId="{8B0F50CA-0165-4E6E-9F76-A471DB96731A}" type="pres">
      <dgm:prSet presAssocID="{DE0E8A3F-45C1-4AA1-9A5B-087C12F37AF8}" presName="negativeSpace" presStyleCnt="0"/>
      <dgm:spPr/>
    </dgm:pt>
    <dgm:pt modelId="{CBCF7A65-42CA-4450-91BC-795BF56B0B54}" type="pres">
      <dgm:prSet presAssocID="{DE0E8A3F-45C1-4AA1-9A5B-087C12F37AF8}" presName="childText" presStyleLbl="conFgAcc1" presStyleIdx="0" presStyleCnt="3">
        <dgm:presLayoutVars>
          <dgm:bulletEnabled val="1"/>
        </dgm:presLayoutVars>
      </dgm:prSet>
      <dgm:spPr/>
    </dgm:pt>
    <dgm:pt modelId="{C775E917-BB94-4865-B7CC-3B0095FB65CF}" type="pres">
      <dgm:prSet presAssocID="{97172CB9-E9D3-4E47-B9A8-33103E3E4667}" presName="spaceBetweenRectangles" presStyleCnt="0"/>
      <dgm:spPr/>
    </dgm:pt>
    <dgm:pt modelId="{5EE201F6-9342-4D8E-B6F1-061896FB45A4}" type="pres">
      <dgm:prSet presAssocID="{4D28ED70-BC93-4376-A2BB-8F4622276B52}" presName="parentLin" presStyleCnt="0"/>
      <dgm:spPr/>
    </dgm:pt>
    <dgm:pt modelId="{4A0A5EF2-FE42-40DA-9517-E2AB5FF897F1}" type="pres">
      <dgm:prSet presAssocID="{4D28ED70-BC93-4376-A2BB-8F4622276B52}" presName="parentLeftMargin" presStyleLbl="node1" presStyleIdx="0" presStyleCnt="3"/>
      <dgm:spPr/>
    </dgm:pt>
    <dgm:pt modelId="{C468851D-1B75-4542-B941-1E9038200517}" type="pres">
      <dgm:prSet presAssocID="{4D28ED70-BC93-4376-A2BB-8F4622276B52}" presName="parentText" presStyleLbl="node1" presStyleIdx="1" presStyleCnt="3" custScaleY="411001">
        <dgm:presLayoutVars>
          <dgm:chMax val="0"/>
          <dgm:bulletEnabled val="1"/>
        </dgm:presLayoutVars>
      </dgm:prSet>
      <dgm:spPr/>
    </dgm:pt>
    <dgm:pt modelId="{95901EAE-F5B3-41C3-871E-8505EC3E2940}" type="pres">
      <dgm:prSet presAssocID="{4D28ED70-BC93-4376-A2BB-8F4622276B52}" presName="negativeSpace" presStyleCnt="0"/>
      <dgm:spPr/>
    </dgm:pt>
    <dgm:pt modelId="{97EEA065-7CB2-4141-BCF4-C4112409465E}" type="pres">
      <dgm:prSet presAssocID="{4D28ED70-BC93-4376-A2BB-8F4622276B52}" presName="childText" presStyleLbl="conFgAcc1" presStyleIdx="1" presStyleCnt="3">
        <dgm:presLayoutVars>
          <dgm:bulletEnabled val="1"/>
        </dgm:presLayoutVars>
      </dgm:prSet>
      <dgm:spPr/>
    </dgm:pt>
    <dgm:pt modelId="{7C4E33A5-F168-4728-AA50-5D87D063412D}" type="pres">
      <dgm:prSet presAssocID="{B7DBF51E-A66E-4292-A770-7F4EFF93E63C}" presName="spaceBetweenRectangles" presStyleCnt="0"/>
      <dgm:spPr/>
    </dgm:pt>
    <dgm:pt modelId="{1DB25F1E-7A9B-40FF-A95E-6047A9815A32}" type="pres">
      <dgm:prSet presAssocID="{963F0DF2-696D-476D-9B74-A2B450E83AE3}" presName="parentLin" presStyleCnt="0"/>
      <dgm:spPr/>
    </dgm:pt>
    <dgm:pt modelId="{9EDDEBE1-05A8-4DE9-A3D0-26C256E0DF60}" type="pres">
      <dgm:prSet presAssocID="{963F0DF2-696D-476D-9B74-A2B450E83AE3}" presName="parentLeftMargin" presStyleLbl="node1" presStyleIdx="1" presStyleCnt="3"/>
      <dgm:spPr/>
    </dgm:pt>
    <dgm:pt modelId="{21671147-919B-4664-9D24-0C74E29FB0B5}" type="pres">
      <dgm:prSet presAssocID="{963F0DF2-696D-476D-9B74-A2B450E83AE3}" presName="parentText" presStyleLbl="node1" presStyleIdx="2" presStyleCnt="3" custScaleY="353950">
        <dgm:presLayoutVars>
          <dgm:chMax val="0"/>
          <dgm:bulletEnabled val="1"/>
        </dgm:presLayoutVars>
      </dgm:prSet>
      <dgm:spPr/>
    </dgm:pt>
    <dgm:pt modelId="{E3372C36-9C57-49D3-A000-8FE631A3165B}" type="pres">
      <dgm:prSet presAssocID="{963F0DF2-696D-476D-9B74-A2B450E83AE3}" presName="negativeSpace" presStyleCnt="0"/>
      <dgm:spPr/>
    </dgm:pt>
    <dgm:pt modelId="{3351BED2-A4E0-4DA6-A24D-EC34D1309BDF}" type="pres">
      <dgm:prSet presAssocID="{963F0DF2-696D-476D-9B74-A2B450E83A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32F270C-9770-4A5C-B5C0-D55419AB5DBF}" type="presOf" srcId="{DE0E8A3F-45C1-4AA1-9A5B-087C12F37AF8}" destId="{AA467B15-4EA9-4B06-A6E1-985C44B7E4F5}" srcOrd="0" destOrd="0" presId="urn:microsoft.com/office/officeart/2005/8/layout/list1"/>
    <dgm:cxn modelId="{93F35B11-95C8-41C9-B0F4-ED5076C0F0F8}" type="presOf" srcId="{DE0E8A3F-45C1-4AA1-9A5B-087C12F37AF8}" destId="{9DDAC26C-40D7-445C-BFB9-0E6778CE366C}" srcOrd="1" destOrd="0" presId="urn:microsoft.com/office/officeart/2005/8/layout/list1"/>
    <dgm:cxn modelId="{FD506B7A-6E9A-4FE3-B040-CB6EF314B858}" srcId="{534387D9-AE3E-4789-A80C-181863D79C0E}" destId="{4D28ED70-BC93-4376-A2BB-8F4622276B52}" srcOrd="1" destOrd="0" parTransId="{C6947FCC-FC8F-4275-B40C-52C2F91BB6C4}" sibTransId="{B7DBF51E-A66E-4292-A770-7F4EFF93E63C}"/>
    <dgm:cxn modelId="{CC5CEAB3-5B74-400A-A499-2DBD8C108AFD}" type="presOf" srcId="{963F0DF2-696D-476D-9B74-A2B450E83AE3}" destId="{9EDDEBE1-05A8-4DE9-A3D0-26C256E0DF60}" srcOrd="0" destOrd="0" presId="urn:microsoft.com/office/officeart/2005/8/layout/list1"/>
    <dgm:cxn modelId="{ABCDB9B5-DBBE-477B-B829-5F44ACE96464}" type="presOf" srcId="{4D28ED70-BC93-4376-A2BB-8F4622276B52}" destId="{C468851D-1B75-4542-B941-1E9038200517}" srcOrd="1" destOrd="0" presId="urn:microsoft.com/office/officeart/2005/8/layout/list1"/>
    <dgm:cxn modelId="{540560BE-32D6-4AA0-9EAC-5E75C7A50A27}" srcId="{534387D9-AE3E-4789-A80C-181863D79C0E}" destId="{963F0DF2-696D-476D-9B74-A2B450E83AE3}" srcOrd="2" destOrd="0" parTransId="{87D1C137-ADED-4A2B-BC2D-A8024772C887}" sibTransId="{24312132-69F5-4AC7-ADF4-4D44ABE6558C}"/>
    <dgm:cxn modelId="{196CECC1-69EA-4B30-96AE-F4A8426F410D}" type="presOf" srcId="{534387D9-AE3E-4789-A80C-181863D79C0E}" destId="{0FD5C8AA-4302-4C91-9AC6-AFAEBB007F6F}" srcOrd="0" destOrd="0" presId="urn:microsoft.com/office/officeart/2005/8/layout/list1"/>
    <dgm:cxn modelId="{7A6707C4-C19B-4CB6-8AE7-038C9490446E}" srcId="{534387D9-AE3E-4789-A80C-181863D79C0E}" destId="{DE0E8A3F-45C1-4AA1-9A5B-087C12F37AF8}" srcOrd="0" destOrd="0" parTransId="{BA1A1727-698A-453A-86B3-45C7A8F40B38}" sibTransId="{97172CB9-E9D3-4E47-B9A8-33103E3E4667}"/>
    <dgm:cxn modelId="{F1B1F5CB-8FB4-4D9F-9AAF-53E221E9E6E2}" type="presOf" srcId="{963F0DF2-696D-476D-9B74-A2B450E83AE3}" destId="{21671147-919B-4664-9D24-0C74E29FB0B5}" srcOrd="1" destOrd="0" presId="urn:microsoft.com/office/officeart/2005/8/layout/list1"/>
    <dgm:cxn modelId="{311E08E8-493C-4BC4-B02B-A7A64879D7A6}" type="presOf" srcId="{4D28ED70-BC93-4376-A2BB-8F4622276B52}" destId="{4A0A5EF2-FE42-40DA-9517-E2AB5FF897F1}" srcOrd="0" destOrd="0" presId="urn:microsoft.com/office/officeart/2005/8/layout/list1"/>
    <dgm:cxn modelId="{7D624E74-1971-46C6-B21C-0706878EC1AD}" type="presParOf" srcId="{0FD5C8AA-4302-4C91-9AC6-AFAEBB007F6F}" destId="{7737C415-B652-4132-A75D-740ECCF49E03}" srcOrd="0" destOrd="0" presId="urn:microsoft.com/office/officeart/2005/8/layout/list1"/>
    <dgm:cxn modelId="{424D807A-E1D9-454A-A7C7-FFD49A9E5779}" type="presParOf" srcId="{7737C415-B652-4132-A75D-740ECCF49E03}" destId="{AA467B15-4EA9-4B06-A6E1-985C44B7E4F5}" srcOrd="0" destOrd="0" presId="urn:microsoft.com/office/officeart/2005/8/layout/list1"/>
    <dgm:cxn modelId="{D6753DD3-5541-484E-B86C-A54C8A454F5C}" type="presParOf" srcId="{7737C415-B652-4132-A75D-740ECCF49E03}" destId="{9DDAC26C-40D7-445C-BFB9-0E6778CE366C}" srcOrd="1" destOrd="0" presId="urn:microsoft.com/office/officeart/2005/8/layout/list1"/>
    <dgm:cxn modelId="{27C8DC60-1035-4F5D-B3AA-45CAB040B946}" type="presParOf" srcId="{0FD5C8AA-4302-4C91-9AC6-AFAEBB007F6F}" destId="{8B0F50CA-0165-4E6E-9F76-A471DB96731A}" srcOrd="1" destOrd="0" presId="urn:microsoft.com/office/officeart/2005/8/layout/list1"/>
    <dgm:cxn modelId="{CB5DAF7A-797D-4065-A7C2-A304550CFEAC}" type="presParOf" srcId="{0FD5C8AA-4302-4C91-9AC6-AFAEBB007F6F}" destId="{CBCF7A65-42CA-4450-91BC-795BF56B0B54}" srcOrd="2" destOrd="0" presId="urn:microsoft.com/office/officeart/2005/8/layout/list1"/>
    <dgm:cxn modelId="{115A5CCB-86E3-4F86-B75C-FF3ABE47974C}" type="presParOf" srcId="{0FD5C8AA-4302-4C91-9AC6-AFAEBB007F6F}" destId="{C775E917-BB94-4865-B7CC-3B0095FB65CF}" srcOrd="3" destOrd="0" presId="urn:microsoft.com/office/officeart/2005/8/layout/list1"/>
    <dgm:cxn modelId="{CFC6C703-9D5E-4837-AAB6-CF9857FCC5DD}" type="presParOf" srcId="{0FD5C8AA-4302-4C91-9AC6-AFAEBB007F6F}" destId="{5EE201F6-9342-4D8E-B6F1-061896FB45A4}" srcOrd="4" destOrd="0" presId="urn:microsoft.com/office/officeart/2005/8/layout/list1"/>
    <dgm:cxn modelId="{90ED986C-BFA9-4921-A764-E74BCC5B33BF}" type="presParOf" srcId="{5EE201F6-9342-4D8E-B6F1-061896FB45A4}" destId="{4A0A5EF2-FE42-40DA-9517-E2AB5FF897F1}" srcOrd="0" destOrd="0" presId="urn:microsoft.com/office/officeart/2005/8/layout/list1"/>
    <dgm:cxn modelId="{BBB12D2E-C150-426B-A5F1-4E34744C0AAE}" type="presParOf" srcId="{5EE201F6-9342-4D8E-B6F1-061896FB45A4}" destId="{C468851D-1B75-4542-B941-1E9038200517}" srcOrd="1" destOrd="0" presId="urn:microsoft.com/office/officeart/2005/8/layout/list1"/>
    <dgm:cxn modelId="{460D2CEE-561D-4621-9BCB-7B3C59489D84}" type="presParOf" srcId="{0FD5C8AA-4302-4C91-9AC6-AFAEBB007F6F}" destId="{95901EAE-F5B3-41C3-871E-8505EC3E2940}" srcOrd="5" destOrd="0" presId="urn:microsoft.com/office/officeart/2005/8/layout/list1"/>
    <dgm:cxn modelId="{09A2D38A-8174-408C-91BD-337A961D4AB2}" type="presParOf" srcId="{0FD5C8AA-4302-4C91-9AC6-AFAEBB007F6F}" destId="{97EEA065-7CB2-4141-BCF4-C4112409465E}" srcOrd="6" destOrd="0" presId="urn:microsoft.com/office/officeart/2005/8/layout/list1"/>
    <dgm:cxn modelId="{CB9314CA-182D-491C-A025-AB095DFDC8CF}" type="presParOf" srcId="{0FD5C8AA-4302-4C91-9AC6-AFAEBB007F6F}" destId="{7C4E33A5-F168-4728-AA50-5D87D063412D}" srcOrd="7" destOrd="0" presId="urn:microsoft.com/office/officeart/2005/8/layout/list1"/>
    <dgm:cxn modelId="{15F699C1-9576-41AD-A76E-8D164EF31D3D}" type="presParOf" srcId="{0FD5C8AA-4302-4C91-9AC6-AFAEBB007F6F}" destId="{1DB25F1E-7A9B-40FF-A95E-6047A9815A32}" srcOrd="8" destOrd="0" presId="urn:microsoft.com/office/officeart/2005/8/layout/list1"/>
    <dgm:cxn modelId="{CAF199A4-5D79-49CB-8B40-D77BE8E0416B}" type="presParOf" srcId="{1DB25F1E-7A9B-40FF-A95E-6047A9815A32}" destId="{9EDDEBE1-05A8-4DE9-A3D0-26C256E0DF60}" srcOrd="0" destOrd="0" presId="urn:microsoft.com/office/officeart/2005/8/layout/list1"/>
    <dgm:cxn modelId="{4F7C457B-0692-4BBA-9D23-F2C3AE173C31}" type="presParOf" srcId="{1DB25F1E-7A9B-40FF-A95E-6047A9815A32}" destId="{21671147-919B-4664-9D24-0C74E29FB0B5}" srcOrd="1" destOrd="0" presId="urn:microsoft.com/office/officeart/2005/8/layout/list1"/>
    <dgm:cxn modelId="{E9EBD761-5910-4A58-9D2A-4982AEB53F48}" type="presParOf" srcId="{0FD5C8AA-4302-4C91-9AC6-AFAEBB007F6F}" destId="{E3372C36-9C57-49D3-A000-8FE631A3165B}" srcOrd="9" destOrd="0" presId="urn:microsoft.com/office/officeart/2005/8/layout/list1"/>
    <dgm:cxn modelId="{671A32B7-8F70-403C-8C91-68CD9F265321}" type="presParOf" srcId="{0FD5C8AA-4302-4C91-9AC6-AFAEBB007F6F}" destId="{3351BED2-A4E0-4DA6-A24D-EC34D1309BD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7853F3-AFC8-4C7D-B89B-00A62900A66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D02CA9-9097-4A7D-8A29-9769E0844AAA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GB" altLang="en-US" dirty="0"/>
        </a:p>
        <a:p>
          <a:r>
            <a:rPr lang="en-GB" altLang="en-US" dirty="0"/>
            <a:t>Poor detection limit with reasonable size.</a:t>
          </a:r>
        </a:p>
        <a:p>
          <a:endParaRPr lang="en-GB" dirty="0"/>
        </a:p>
      </dgm:t>
    </dgm:pt>
    <dgm:pt modelId="{1E579759-29F8-42A4-BB5A-05FE4F1FAD79}" type="parTrans" cxnId="{E1621F05-4E9A-4146-B0DA-AEE60A144F48}">
      <dgm:prSet/>
      <dgm:spPr/>
      <dgm:t>
        <a:bodyPr/>
        <a:lstStyle/>
        <a:p>
          <a:endParaRPr lang="en-GB"/>
        </a:p>
      </dgm:t>
    </dgm:pt>
    <dgm:pt modelId="{DC2F7DC3-3803-45D7-A0F9-10829D8838D8}" type="sibTrans" cxnId="{E1621F05-4E9A-4146-B0DA-AEE60A144F48}">
      <dgm:prSet/>
      <dgm:spPr/>
      <dgm:t>
        <a:bodyPr/>
        <a:lstStyle/>
        <a:p>
          <a:endParaRPr lang="en-GB"/>
        </a:p>
      </dgm:t>
    </dgm:pt>
    <dgm:pt modelId="{C58EE5D3-796F-460D-8BF6-C5E0FD21EDEF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altLang="en-US" dirty="0"/>
            <a:t>Usable where gamma radiation background is low.</a:t>
          </a:r>
          <a:endParaRPr lang="en-GB" dirty="0"/>
        </a:p>
      </dgm:t>
    </dgm:pt>
    <dgm:pt modelId="{706B8E55-AFC5-4A57-9448-9EFE1DEC4889}" type="parTrans" cxnId="{12861E97-BEA8-44AC-AA83-95279D7A776C}">
      <dgm:prSet/>
      <dgm:spPr/>
      <dgm:t>
        <a:bodyPr/>
        <a:lstStyle/>
        <a:p>
          <a:endParaRPr lang="en-GB"/>
        </a:p>
      </dgm:t>
    </dgm:pt>
    <dgm:pt modelId="{B77678BA-52E4-465D-9D09-11A5C2961BC5}" type="sibTrans" cxnId="{12861E97-BEA8-44AC-AA83-95279D7A776C}">
      <dgm:prSet/>
      <dgm:spPr/>
      <dgm:t>
        <a:bodyPr/>
        <a:lstStyle/>
        <a:p>
          <a:endParaRPr lang="en-GB"/>
        </a:p>
      </dgm:t>
    </dgm:pt>
    <dgm:pt modelId="{5779B2F9-8324-42CD-B533-735EBDD2F561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altLang="en-US" dirty="0"/>
            <a:t>Due to the size of the detector it is quite difficult to install a shielding.</a:t>
          </a:r>
          <a:endParaRPr lang="en-GB" dirty="0"/>
        </a:p>
      </dgm:t>
    </dgm:pt>
    <dgm:pt modelId="{A185BEA8-1E25-40E5-ACAC-A76C0D92E9D8}" type="parTrans" cxnId="{C62683F5-8923-49ED-BDDD-202C537530E9}">
      <dgm:prSet/>
      <dgm:spPr/>
      <dgm:t>
        <a:bodyPr/>
        <a:lstStyle/>
        <a:p>
          <a:endParaRPr lang="en-GB"/>
        </a:p>
      </dgm:t>
    </dgm:pt>
    <dgm:pt modelId="{B412EF50-3DB6-4F1D-B2E9-F21DAA36261B}" type="sibTrans" cxnId="{C62683F5-8923-49ED-BDDD-202C537530E9}">
      <dgm:prSet/>
      <dgm:spPr/>
      <dgm:t>
        <a:bodyPr/>
        <a:lstStyle/>
        <a:p>
          <a:endParaRPr lang="en-GB"/>
        </a:p>
      </dgm:t>
    </dgm:pt>
    <dgm:pt modelId="{7D4C48A0-A13C-4113-A00D-43DF09AE90A6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altLang="en-US" dirty="0"/>
            <a:t>Sensitive to temperature.</a:t>
          </a:r>
          <a:endParaRPr lang="en-GB" dirty="0"/>
        </a:p>
      </dgm:t>
    </dgm:pt>
    <dgm:pt modelId="{6A57760C-9995-47BC-B746-AC99E96E84DE}" type="parTrans" cxnId="{EA9882AF-E5AE-4DBA-A351-31C24CC02D89}">
      <dgm:prSet/>
      <dgm:spPr/>
      <dgm:t>
        <a:bodyPr/>
        <a:lstStyle/>
        <a:p>
          <a:endParaRPr lang="en-GB"/>
        </a:p>
      </dgm:t>
    </dgm:pt>
    <dgm:pt modelId="{95CE34E7-AF15-42DD-81DF-3AA90BC22C3C}" type="sibTrans" cxnId="{EA9882AF-E5AE-4DBA-A351-31C24CC02D89}">
      <dgm:prSet/>
      <dgm:spPr/>
      <dgm:t>
        <a:bodyPr/>
        <a:lstStyle/>
        <a:p>
          <a:endParaRPr lang="en-GB"/>
        </a:p>
      </dgm:t>
    </dgm:pt>
    <dgm:pt modelId="{F607683E-118C-4B8C-94DA-C39DC35895A5}" type="pres">
      <dgm:prSet presAssocID="{A17853F3-AFC8-4C7D-B89B-00A62900A667}" presName="linear" presStyleCnt="0">
        <dgm:presLayoutVars>
          <dgm:dir/>
          <dgm:animLvl val="lvl"/>
          <dgm:resizeHandles val="exact"/>
        </dgm:presLayoutVars>
      </dgm:prSet>
      <dgm:spPr/>
    </dgm:pt>
    <dgm:pt modelId="{654E0C6A-E49F-4D6A-96FD-9503FC15E2D5}" type="pres">
      <dgm:prSet presAssocID="{9ED02CA9-9097-4A7D-8A29-9769E0844AAA}" presName="parentLin" presStyleCnt="0"/>
      <dgm:spPr/>
    </dgm:pt>
    <dgm:pt modelId="{B1D21310-022C-4FC0-91B3-BD3BC878007D}" type="pres">
      <dgm:prSet presAssocID="{9ED02CA9-9097-4A7D-8A29-9769E0844AAA}" presName="parentLeftMargin" presStyleLbl="node1" presStyleIdx="0" presStyleCnt="4"/>
      <dgm:spPr/>
    </dgm:pt>
    <dgm:pt modelId="{8A85E5DF-F284-440A-A342-75390363D24C}" type="pres">
      <dgm:prSet presAssocID="{9ED02CA9-9097-4A7D-8A29-9769E0844AA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0EB5932-4297-47C4-A509-F2DBDCEF8EEF}" type="pres">
      <dgm:prSet presAssocID="{9ED02CA9-9097-4A7D-8A29-9769E0844AAA}" presName="negativeSpace" presStyleCnt="0"/>
      <dgm:spPr/>
    </dgm:pt>
    <dgm:pt modelId="{3964A957-8523-437D-8AFB-989AE351A017}" type="pres">
      <dgm:prSet presAssocID="{9ED02CA9-9097-4A7D-8A29-9769E0844AAA}" presName="childText" presStyleLbl="conFgAcc1" presStyleIdx="0" presStyleCnt="4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  <dgm:pt modelId="{1640469F-3AF1-4E17-8549-348DC2993C44}" type="pres">
      <dgm:prSet presAssocID="{DC2F7DC3-3803-45D7-A0F9-10829D8838D8}" presName="spaceBetweenRectangles" presStyleCnt="0"/>
      <dgm:spPr/>
    </dgm:pt>
    <dgm:pt modelId="{716B99F0-DCEB-465F-8CD7-7A72A4C203F6}" type="pres">
      <dgm:prSet presAssocID="{C58EE5D3-796F-460D-8BF6-C5E0FD21EDEF}" presName="parentLin" presStyleCnt="0"/>
      <dgm:spPr/>
    </dgm:pt>
    <dgm:pt modelId="{7E7B2F86-2274-4D7F-931D-B68E388CC623}" type="pres">
      <dgm:prSet presAssocID="{C58EE5D3-796F-460D-8BF6-C5E0FD21EDEF}" presName="parentLeftMargin" presStyleLbl="node1" presStyleIdx="0" presStyleCnt="4"/>
      <dgm:spPr/>
    </dgm:pt>
    <dgm:pt modelId="{4A641647-956F-4869-841D-196F27934098}" type="pres">
      <dgm:prSet presAssocID="{C58EE5D3-796F-460D-8BF6-C5E0FD21EDE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3353D3C-F05D-457F-8D33-0ACF7A83E894}" type="pres">
      <dgm:prSet presAssocID="{C58EE5D3-796F-460D-8BF6-C5E0FD21EDEF}" presName="negativeSpace" presStyleCnt="0"/>
      <dgm:spPr/>
    </dgm:pt>
    <dgm:pt modelId="{36198123-C320-42FF-AC90-7C23D896581C}" type="pres">
      <dgm:prSet presAssocID="{C58EE5D3-796F-460D-8BF6-C5E0FD21EDEF}" presName="childText" presStyleLbl="conFgAcc1" presStyleIdx="1" presStyleCnt="4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  <dgm:pt modelId="{438EEC35-89A1-47AF-844A-4A927AF22F60}" type="pres">
      <dgm:prSet presAssocID="{B77678BA-52E4-465D-9D09-11A5C2961BC5}" presName="spaceBetweenRectangles" presStyleCnt="0"/>
      <dgm:spPr/>
    </dgm:pt>
    <dgm:pt modelId="{6F6B19B9-44B6-4AF2-AAB5-A6B82EEAA115}" type="pres">
      <dgm:prSet presAssocID="{5779B2F9-8324-42CD-B533-735EBDD2F561}" presName="parentLin" presStyleCnt="0"/>
      <dgm:spPr/>
    </dgm:pt>
    <dgm:pt modelId="{0F4BEBEB-9456-4BA9-ABF2-B106B5EDDB7E}" type="pres">
      <dgm:prSet presAssocID="{5779B2F9-8324-42CD-B533-735EBDD2F561}" presName="parentLeftMargin" presStyleLbl="node1" presStyleIdx="1" presStyleCnt="4"/>
      <dgm:spPr/>
    </dgm:pt>
    <dgm:pt modelId="{F4BEDBC1-E4E5-42AE-8F9D-4FF43303FF04}" type="pres">
      <dgm:prSet presAssocID="{5779B2F9-8324-42CD-B533-735EBDD2F56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82D9CC-5CF5-4EE0-A762-EC05F6FE935E}" type="pres">
      <dgm:prSet presAssocID="{5779B2F9-8324-42CD-B533-735EBDD2F561}" presName="negativeSpace" presStyleCnt="0"/>
      <dgm:spPr/>
    </dgm:pt>
    <dgm:pt modelId="{2F4A59E4-5FBE-4615-99AF-5C2BB5B49FC6}" type="pres">
      <dgm:prSet presAssocID="{5779B2F9-8324-42CD-B533-735EBDD2F561}" presName="childText" presStyleLbl="conFgAcc1" presStyleIdx="2" presStyleCnt="4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  <dgm:pt modelId="{362D1F12-5440-4AF3-8A1A-30CC5FCF5FC0}" type="pres">
      <dgm:prSet presAssocID="{B412EF50-3DB6-4F1D-B2E9-F21DAA36261B}" presName="spaceBetweenRectangles" presStyleCnt="0"/>
      <dgm:spPr/>
    </dgm:pt>
    <dgm:pt modelId="{B7545D9C-7DAB-41D6-8334-3C39F02962A0}" type="pres">
      <dgm:prSet presAssocID="{7D4C48A0-A13C-4113-A00D-43DF09AE90A6}" presName="parentLin" presStyleCnt="0"/>
      <dgm:spPr/>
    </dgm:pt>
    <dgm:pt modelId="{F8E61913-E376-4DDE-84B9-7442FAD01D1F}" type="pres">
      <dgm:prSet presAssocID="{7D4C48A0-A13C-4113-A00D-43DF09AE90A6}" presName="parentLeftMargin" presStyleLbl="node1" presStyleIdx="2" presStyleCnt="4"/>
      <dgm:spPr/>
    </dgm:pt>
    <dgm:pt modelId="{5872CFFA-9328-42DE-B8D2-02054EDF03C9}" type="pres">
      <dgm:prSet presAssocID="{7D4C48A0-A13C-4113-A00D-43DF09AE90A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FE37379-C916-4531-90C2-0AF4B20A3549}" type="pres">
      <dgm:prSet presAssocID="{7D4C48A0-A13C-4113-A00D-43DF09AE90A6}" presName="negativeSpace" presStyleCnt="0"/>
      <dgm:spPr/>
    </dgm:pt>
    <dgm:pt modelId="{18E1E22B-E11B-40A3-A309-EAE42E6BC29E}" type="pres">
      <dgm:prSet presAssocID="{7D4C48A0-A13C-4113-A00D-43DF09AE90A6}" presName="childText" presStyleLbl="conFgAcc1" presStyleIdx="3" presStyleCnt="4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</dgm:ptLst>
  <dgm:cxnLst>
    <dgm:cxn modelId="{E1621F05-4E9A-4146-B0DA-AEE60A144F48}" srcId="{A17853F3-AFC8-4C7D-B89B-00A62900A667}" destId="{9ED02CA9-9097-4A7D-8A29-9769E0844AAA}" srcOrd="0" destOrd="0" parTransId="{1E579759-29F8-42A4-BB5A-05FE4F1FAD79}" sibTransId="{DC2F7DC3-3803-45D7-A0F9-10829D8838D8}"/>
    <dgm:cxn modelId="{F392C821-00B7-47F6-8FA4-EAF4A24EED7A}" type="presOf" srcId="{C58EE5D3-796F-460D-8BF6-C5E0FD21EDEF}" destId="{4A641647-956F-4869-841D-196F27934098}" srcOrd="1" destOrd="0" presId="urn:microsoft.com/office/officeart/2005/8/layout/list1"/>
    <dgm:cxn modelId="{411EBF2B-CEA9-474F-99D2-6F1CE293877F}" type="presOf" srcId="{9ED02CA9-9097-4A7D-8A29-9769E0844AAA}" destId="{B1D21310-022C-4FC0-91B3-BD3BC878007D}" srcOrd="0" destOrd="0" presId="urn:microsoft.com/office/officeart/2005/8/layout/list1"/>
    <dgm:cxn modelId="{11026232-455B-43E5-BBE6-E0E64FE39F26}" type="presOf" srcId="{C58EE5D3-796F-460D-8BF6-C5E0FD21EDEF}" destId="{7E7B2F86-2274-4D7F-931D-B68E388CC623}" srcOrd="0" destOrd="0" presId="urn:microsoft.com/office/officeart/2005/8/layout/list1"/>
    <dgm:cxn modelId="{81383C43-F3D9-4451-89D9-B42E7B3138D5}" type="presOf" srcId="{5779B2F9-8324-42CD-B533-735EBDD2F561}" destId="{F4BEDBC1-E4E5-42AE-8F9D-4FF43303FF04}" srcOrd="1" destOrd="0" presId="urn:microsoft.com/office/officeart/2005/8/layout/list1"/>
    <dgm:cxn modelId="{0D27BF7C-EA15-4C6C-AD1D-2CA8931A5D35}" type="presOf" srcId="{7D4C48A0-A13C-4113-A00D-43DF09AE90A6}" destId="{5872CFFA-9328-42DE-B8D2-02054EDF03C9}" srcOrd="1" destOrd="0" presId="urn:microsoft.com/office/officeart/2005/8/layout/list1"/>
    <dgm:cxn modelId="{12861E97-BEA8-44AC-AA83-95279D7A776C}" srcId="{A17853F3-AFC8-4C7D-B89B-00A62900A667}" destId="{C58EE5D3-796F-460D-8BF6-C5E0FD21EDEF}" srcOrd="1" destOrd="0" parTransId="{706B8E55-AFC5-4A57-9448-9EFE1DEC4889}" sibTransId="{B77678BA-52E4-465D-9D09-11A5C2961BC5}"/>
    <dgm:cxn modelId="{E397C3A6-2F6F-4D19-B962-4FA568477094}" type="presOf" srcId="{9ED02CA9-9097-4A7D-8A29-9769E0844AAA}" destId="{8A85E5DF-F284-440A-A342-75390363D24C}" srcOrd="1" destOrd="0" presId="urn:microsoft.com/office/officeart/2005/8/layout/list1"/>
    <dgm:cxn modelId="{EA9882AF-E5AE-4DBA-A351-31C24CC02D89}" srcId="{A17853F3-AFC8-4C7D-B89B-00A62900A667}" destId="{7D4C48A0-A13C-4113-A00D-43DF09AE90A6}" srcOrd="3" destOrd="0" parTransId="{6A57760C-9995-47BC-B746-AC99E96E84DE}" sibTransId="{95CE34E7-AF15-42DD-81DF-3AA90BC22C3C}"/>
    <dgm:cxn modelId="{8F0179C1-FD53-486B-95EE-B69A8528084A}" type="presOf" srcId="{A17853F3-AFC8-4C7D-B89B-00A62900A667}" destId="{F607683E-118C-4B8C-94DA-C39DC35895A5}" srcOrd="0" destOrd="0" presId="urn:microsoft.com/office/officeart/2005/8/layout/list1"/>
    <dgm:cxn modelId="{1EC898CF-D94D-4C6A-BE1C-3ED682D96D0A}" type="presOf" srcId="{5779B2F9-8324-42CD-B533-735EBDD2F561}" destId="{0F4BEBEB-9456-4BA9-ABF2-B106B5EDDB7E}" srcOrd="0" destOrd="0" presId="urn:microsoft.com/office/officeart/2005/8/layout/list1"/>
    <dgm:cxn modelId="{51CC8EF4-0A6C-4A63-AAFD-455A77CCBA80}" type="presOf" srcId="{7D4C48A0-A13C-4113-A00D-43DF09AE90A6}" destId="{F8E61913-E376-4DDE-84B9-7442FAD01D1F}" srcOrd="0" destOrd="0" presId="urn:microsoft.com/office/officeart/2005/8/layout/list1"/>
    <dgm:cxn modelId="{C62683F5-8923-49ED-BDDD-202C537530E9}" srcId="{A17853F3-AFC8-4C7D-B89B-00A62900A667}" destId="{5779B2F9-8324-42CD-B533-735EBDD2F561}" srcOrd="2" destOrd="0" parTransId="{A185BEA8-1E25-40E5-ACAC-A76C0D92E9D8}" sibTransId="{B412EF50-3DB6-4F1D-B2E9-F21DAA36261B}"/>
    <dgm:cxn modelId="{273E9B4E-9D7D-4C39-886E-E5D3D42E4A1A}" type="presParOf" srcId="{F607683E-118C-4B8C-94DA-C39DC35895A5}" destId="{654E0C6A-E49F-4D6A-96FD-9503FC15E2D5}" srcOrd="0" destOrd="0" presId="urn:microsoft.com/office/officeart/2005/8/layout/list1"/>
    <dgm:cxn modelId="{5012C0A7-8989-470C-BFAB-29922A29A966}" type="presParOf" srcId="{654E0C6A-E49F-4D6A-96FD-9503FC15E2D5}" destId="{B1D21310-022C-4FC0-91B3-BD3BC878007D}" srcOrd="0" destOrd="0" presId="urn:microsoft.com/office/officeart/2005/8/layout/list1"/>
    <dgm:cxn modelId="{9179DE5D-8121-4EA9-9FB6-4478D6F03148}" type="presParOf" srcId="{654E0C6A-E49F-4D6A-96FD-9503FC15E2D5}" destId="{8A85E5DF-F284-440A-A342-75390363D24C}" srcOrd="1" destOrd="0" presId="urn:microsoft.com/office/officeart/2005/8/layout/list1"/>
    <dgm:cxn modelId="{98A33D59-64B0-42CE-97E3-95F455D83F70}" type="presParOf" srcId="{F607683E-118C-4B8C-94DA-C39DC35895A5}" destId="{B0EB5932-4297-47C4-A509-F2DBDCEF8EEF}" srcOrd="1" destOrd="0" presId="urn:microsoft.com/office/officeart/2005/8/layout/list1"/>
    <dgm:cxn modelId="{286AB821-9B91-401F-A7F9-6DB8C75F0B7E}" type="presParOf" srcId="{F607683E-118C-4B8C-94DA-C39DC35895A5}" destId="{3964A957-8523-437D-8AFB-989AE351A017}" srcOrd="2" destOrd="0" presId="urn:microsoft.com/office/officeart/2005/8/layout/list1"/>
    <dgm:cxn modelId="{20725EFC-F463-4148-B51C-3C606F1D9D79}" type="presParOf" srcId="{F607683E-118C-4B8C-94DA-C39DC35895A5}" destId="{1640469F-3AF1-4E17-8549-348DC2993C44}" srcOrd="3" destOrd="0" presId="urn:microsoft.com/office/officeart/2005/8/layout/list1"/>
    <dgm:cxn modelId="{BF1BEDE6-C115-412A-8155-4848FEC2F769}" type="presParOf" srcId="{F607683E-118C-4B8C-94DA-C39DC35895A5}" destId="{716B99F0-DCEB-465F-8CD7-7A72A4C203F6}" srcOrd="4" destOrd="0" presId="urn:microsoft.com/office/officeart/2005/8/layout/list1"/>
    <dgm:cxn modelId="{3F41ABF8-F58B-463E-ADF3-C48796B9D46B}" type="presParOf" srcId="{716B99F0-DCEB-465F-8CD7-7A72A4C203F6}" destId="{7E7B2F86-2274-4D7F-931D-B68E388CC623}" srcOrd="0" destOrd="0" presId="urn:microsoft.com/office/officeart/2005/8/layout/list1"/>
    <dgm:cxn modelId="{8AA99073-594D-4B1F-90C0-C7CA52BAB8F8}" type="presParOf" srcId="{716B99F0-DCEB-465F-8CD7-7A72A4C203F6}" destId="{4A641647-956F-4869-841D-196F27934098}" srcOrd="1" destOrd="0" presId="urn:microsoft.com/office/officeart/2005/8/layout/list1"/>
    <dgm:cxn modelId="{0600520D-F8B5-4A41-9645-D11004F710A8}" type="presParOf" srcId="{F607683E-118C-4B8C-94DA-C39DC35895A5}" destId="{03353D3C-F05D-457F-8D33-0ACF7A83E894}" srcOrd="5" destOrd="0" presId="urn:microsoft.com/office/officeart/2005/8/layout/list1"/>
    <dgm:cxn modelId="{9F838223-7196-44CA-B283-96C3EAE60431}" type="presParOf" srcId="{F607683E-118C-4B8C-94DA-C39DC35895A5}" destId="{36198123-C320-42FF-AC90-7C23D896581C}" srcOrd="6" destOrd="0" presId="urn:microsoft.com/office/officeart/2005/8/layout/list1"/>
    <dgm:cxn modelId="{6C54FC82-A869-4BC5-A3FF-DBF916F477F5}" type="presParOf" srcId="{F607683E-118C-4B8C-94DA-C39DC35895A5}" destId="{438EEC35-89A1-47AF-844A-4A927AF22F60}" srcOrd="7" destOrd="0" presId="urn:microsoft.com/office/officeart/2005/8/layout/list1"/>
    <dgm:cxn modelId="{085BF902-C214-4D7F-9636-F30BCF9F091B}" type="presParOf" srcId="{F607683E-118C-4B8C-94DA-C39DC35895A5}" destId="{6F6B19B9-44B6-4AF2-AAB5-A6B82EEAA115}" srcOrd="8" destOrd="0" presId="urn:microsoft.com/office/officeart/2005/8/layout/list1"/>
    <dgm:cxn modelId="{5F521C15-C530-481C-9B4D-5332235CA3C2}" type="presParOf" srcId="{6F6B19B9-44B6-4AF2-AAB5-A6B82EEAA115}" destId="{0F4BEBEB-9456-4BA9-ABF2-B106B5EDDB7E}" srcOrd="0" destOrd="0" presId="urn:microsoft.com/office/officeart/2005/8/layout/list1"/>
    <dgm:cxn modelId="{6806D4D9-EF49-400E-8866-EC6CFD6DF81D}" type="presParOf" srcId="{6F6B19B9-44B6-4AF2-AAB5-A6B82EEAA115}" destId="{F4BEDBC1-E4E5-42AE-8F9D-4FF43303FF04}" srcOrd="1" destOrd="0" presId="urn:microsoft.com/office/officeart/2005/8/layout/list1"/>
    <dgm:cxn modelId="{550CF370-9D1A-4DEC-9813-B9AB721C2345}" type="presParOf" srcId="{F607683E-118C-4B8C-94DA-C39DC35895A5}" destId="{C282D9CC-5CF5-4EE0-A762-EC05F6FE935E}" srcOrd="9" destOrd="0" presId="urn:microsoft.com/office/officeart/2005/8/layout/list1"/>
    <dgm:cxn modelId="{5FD53125-694B-47AA-9C6E-AA33C0098A3E}" type="presParOf" srcId="{F607683E-118C-4B8C-94DA-C39DC35895A5}" destId="{2F4A59E4-5FBE-4615-99AF-5C2BB5B49FC6}" srcOrd="10" destOrd="0" presId="urn:microsoft.com/office/officeart/2005/8/layout/list1"/>
    <dgm:cxn modelId="{751A3A90-DEF9-4AFF-B924-5017902F5AA9}" type="presParOf" srcId="{F607683E-118C-4B8C-94DA-C39DC35895A5}" destId="{362D1F12-5440-4AF3-8A1A-30CC5FCF5FC0}" srcOrd="11" destOrd="0" presId="urn:microsoft.com/office/officeart/2005/8/layout/list1"/>
    <dgm:cxn modelId="{CBC15384-A30D-48B7-9CC1-E652512B1871}" type="presParOf" srcId="{F607683E-118C-4B8C-94DA-C39DC35895A5}" destId="{B7545D9C-7DAB-41D6-8334-3C39F02962A0}" srcOrd="12" destOrd="0" presId="urn:microsoft.com/office/officeart/2005/8/layout/list1"/>
    <dgm:cxn modelId="{CF36C1DB-2C7C-412F-8AAF-051C050E54E2}" type="presParOf" srcId="{B7545D9C-7DAB-41D6-8334-3C39F02962A0}" destId="{F8E61913-E376-4DDE-84B9-7442FAD01D1F}" srcOrd="0" destOrd="0" presId="urn:microsoft.com/office/officeart/2005/8/layout/list1"/>
    <dgm:cxn modelId="{69EB21DA-AB71-4D86-AE23-82109EB65738}" type="presParOf" srcId="{B7545D9C-7DAB-41D6-8334-3C39F02962A0}" destId="{5872CFFA-9328-42DE-B8D2-02054EDF03C9}" srcOrd="1" destOrd="0" presId="urn:microsoft.com/office/officeart/2005/8/layout/list1"/>
    <dgm:cxn modelId="{245091E0-BE56-441A-8B67-1B74D26448EE}" type="presParOf" srcId="{F607683E-118C-4B8C-94DA-C39DC35895A5}" destId="{FFE37379-C916-4531-90C2-0AF4B20A3549}" srcOrd="13" destOrd="0" presId="urn:microsoft.com/office/officeart/2005/8/layout/list1"/>
    <dgm:cxn modelId="{EBACEEEA-EE0E-491E-9E41-B5E8653CF465}" type="presParOf" srcId="{F607683E-118C-4B8C-94DA-C39DC35895A5}" destId="{18E1E22B-E11B-40A3-A309-EAE42E6BC29E}" srcOrd="14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7853F3-AFC8-4C7D-B89B-00A62900A66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D02CA9-9097-4A7D-8A29-9769E0844AAA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altLang="en-US" dirty="0"/>
            <a:t>Sensitive to pressure: the response is proportional to the square of the pressure.</a:t>
          </a:r>
          <a:endParaRPr lang="en-GB" dirty="0"/>
        </a:p>
      </dgm:t>
    </dgm:pt>
    <dgm:pt modelId="{1E579759-29F8-42A4-BB5A-05FE4F1FAD79}" type="parTrans" cxnId="{E1621F05-4E9A-4146-B0DA-AEE60A144F48}">
      <dgm:prSet/>
      <dgm:spPr/>
      <dgm:t>
        <a:bodyPr/>
        <a:lstStyle/>
        <a:p>
          <a:endParaRPr lang="en-GB"/>
        </a:p>
      </dgm:t>
    </dgm:pt>
    <dgm:pt modelId="{DC2F7DC3-3803-45D7-A0F9-10829D8838D8}" type="sibTrans" cxnId="{E1621F05-4E9A-4146-B0DA-AEE60A144F48}">
      <dgm:prSet/>
      <dgm:spPr/>
      <dgm:t>
        <a:bodyPr/>
        <a:lstStyle/>
        <a:p>
          <a:endParaRPr lang="en-GB"/>
        </a:p>
      </dgm:t>
    </dgm:pt>
    <dgm:pt modelId="{C58EE5D3-796F-460D-8BF6-C5E0FD21EDEF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altLang="en-US" dirty="0"/>
            <a:t>Very sensitive to humidity: it is necessary to include a humidity trap at the inlet of the monitor.</a:t>
          </a:r>
          <a:endParaRPr lang="en-GB" dirty="0"/>
        </a:p>
      </dgm:t>
    </dgm:pt>
    <dgm:pt modelId="{706B8E55-AFC5-4A57-9448-9EFE1DEC4889}" type="parTrans" cxnId="{12861E97-BEA8-44AC-AA83-95279D7A776C}">
      <dgm:prSet/>
      <dgm:spPr/>
      <dgm:t>
        <a:bodyPr/>
        <a:lstStyle/>
        <a:p>
          <a:endParaRPr lang="en-GB"/>
        </a:p>
      </dgm:t>
    </dgm:pt>
    <dgm:pt modelId="{B77678BA-52E4-465D-9D09-11A5C2961BC5}" type="sibTrans" cxnId="{12861E97-BEA8-44AC-AA83-95279D7A776C}">
      <dgm:prSet/>
      <dgm:spPr/>
      <dgm:t>
        <a:bodyPr/>
        <a:lstStyle/>
        <a:p>
          <a:endParaRPr lang="en-GB"/>
        </a:p>
      </dgm:t>
    </dgm:pt>
    <dgm:pt modelId="{5779B2F9-8324-42CD-B533-735EBDD2F561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GB" altLang="en-US" dirty="0"/>
            <a:t>Sensitive to electromagnetic field: the large chambers should be well screened electrically.</a:t>
          </a:r>
          <a:endParaRPr lang="en-GB" dirty="0"/>
        </a:p>
      </dgm:t>
    </dgm:pt>
    <dgm:pt modelId="{A185BEA8-1E25-40E5-ACAC-A76C0D92E9D8}" type="parTrans" cxnId="{C62683F5-8923-49ED-BDDD-202C537530E9}">
      <dgm:prSet/>
      <dgm:spPr/>
      <dgm:t>
        <a:bodyPr/>
        <a:lstStyle/>
        <a:p>
          <a:endParaRPr lang="en-GB"/>
        </a:p>
      </dgm:t>
    </dgm:pt>
    <dgm:pt modelId="{B412EF50-3DB6-4F1D-B2E9-F21DAA36261B}" type="sibTrans" cxnId="{C62683F5-8923-49ED-BDDD-202C537530E9}">
      <dgm:prSet/>
      <dgm:spPr/>
      <dgm:t>
        <a:bodyPr/>
        <a:lstStyle/>
        <a:p>
          <a:endParaRPr lang="en-GB"/>
        </a:p>
      </dgm:t>
    </dgm:pt>
    <dgm:pt modelId="{F607683E-118C-4B8C-94DA-C39DC35895A5}" type="pres">
      <dgm:prSet presAssocID="{A17853F3-AFC8-4C7D-B89B-00A62900A667}" presName="linear" presStyleCnt="0">
        <dgm:presLayoutVars>
          <dgm:dir/>
          <dgm:animLvl val="lvl"/>
          <dgm:resizeHandles val="exact"/>
        </dgm:presLayoutVars>
      </dgm:prSet>
      <dgm:spPr/>
    </dgm:pt>
    <dgm:pt modelId="{654E0C6A-E49F-4D6A-96FD-9503FC15E2D5}" type="pres">
      <dgm:prSet presAssocID="{9ED02CA9-9097-4A7D-8A29-9769E0844AAA}" presName="parentLin" presStyleCnt="0"/>
      <dgm:spPr/>
    </dgm:pt>
    <dgm:pt modelId="{B1D21310-022C-4FC0-91B3-BD3BC878007D}" type="pres">
      <dgm:prSet presAssocID="{9ED02CA9-9097-4A7D-8A29-9769E0844AAA}" presName="parentLeftMargin" presStyleLbl="node1" presStyleIdx="0" presStyleCnt="3"/>
      <dgm:spPr/>
    </dgm:pt>
    <dgm:pt modelId="{8A85E5DF-F284-440A-A342-75390363D24C}" type="pres">
      <dgm:prSet presAssocID="{9ED02CA9-9097-4A7D-8A29-9769E0844AAA}" presName="parentText" presStyleLbl="node1" presStyleIdx="0" presStyleCnt="3" custScaleY="157987">
        <dgm:presLayoutVars>
          <dgm:chMax val="0"/>
          <dgm:bulletEnabled val="1"/>
        </dgm:presLayoutVars>
      </dgm:prSet>
      <dgm:spPr/>
    </dgm:pt>
    <dgm:pt modelId="{B0EB5932-4297-47C4-A509-F2DBDCEF8EEF}" type="pres">
      <dgm:prSet presAssocID="{9ED02CA9-9097-4A7D-8A29-9769E0844AAA}" presName="negativeSpace" presStyleCnt="0"/>
      <dgm:spPr/>
    </dgm:pt>
    <dgm:pt modelId="{3964A957-8523-437D-8AFB-989AE351A017}" type="pres">
      <dgm:prSet presAssocID="{9ED02CA9-9097-4A7D-8A29-9769E0844AA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  <dgm:pt modelId="{1640469F-3AF1-4E17-8549-348DC2993C44}" type="pres">
      <dgm:prSet presAssocID="{DC2F7DC3-3803-45D7-A0F9-10829D8838D8}" presName="spaceBetweenRectangles" presStyleCnt="0"/>
      <dgm:spPr/>
    </dgm:pt>
    <dgm:pt modelId="{716B99F0-DCEB-465F-8CD7-7A72A4C203F6}" type="pres">
      <dgm:prSet presAssocID="{C58EE5D3-796F-460D-8BF6-C5E0FD21EDEF}" presName="parentLin" presStyleCnt="0"/>
      <dgm:spPr/>
    </dgm:pt>
    <dgm:pt modelId="{7E7B2F86-2274-4D7F-931D-B68E388CC623}" type="pres">
      <dgm:prSet presAssocID="{C58EE5D3-796F-460D-8BF6-C5E0FD21EDEF}" presName="parentLeftMargin" presStyleLbl="node1" presStyleIdx="0" presStyleCnt="3"/>
      <dgm:spPr/>
    </dgm:pt>
    <dgm:pt modelId="{4A641647-956F-4869-841D-196F27934098}" type="pres">
      <dgm:prSet presAssocID="{C58EE5D3-796F-460D-8BF6-C5E0FD21EDEF}" presName="parentText" presStyleLbl="node1" presStyleIdx="1" presStyleCnt="3" custScaleY="167619">
        <dgm:presLayoutVars>
          <dgm:chMax val="0"/>
          <dgm:bulletEnabled val="1"/>
        </dgm:presLayoutVars>
      </dgm:prSet>
      <dgm:spPr/>
    </dgm:pt>
    <dgm:pt modelId="{03353D3C-F05D-457F-8D33-0ACF7A83E894}" type="pres">
      <dgm:prSet presAssocID="{C58EE5D3-796F-460D-8BF6-C5E0FD21EDEF}" presName="negativeSpace" presStyleCnt="0"/>
      <dgm:spPr/>
    </dgm:pt>
    <dgm:pt modelId="{36198123-C320-42FF-AC90-7C23D896581C}" type="pres">
      <dgm:prSet presAssocID="{C58EE5D3-796F-460D-8BF6-C5E0FD21EDEF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  <dgm:pt modelId="{438EEC35-89A1-47AF-844A-4A927AF22F60}" type="pres">
      <dgm:prSet presAssocID="{B77678BA-52E4-465D-9D09-11A5C2961BC5}" presName="spaceBetweenRectangles" presStyleCnt="0"/>
      <dgm:spPr/>
    </dgm:pt>
    <dgm:pt modelId="{6F6B19B9-44B6-4AF2-AAB5-A6B82EEAA115}" type="pres">
      <dgm:prSet presAssocID="{5779B2F9-8324-42CD-B533-735EBDD2F561}" presName="parentLin" presStyleCnt="0"/>
      <dgm:spPr/>
    </dgm:pt>
    <dgm:pt modelId="{0F4BEBEB-9456-4BA9-ABF2-B106B5EDDB7E}" type="pres">
      <dgm:prSet presAssocID="{5779B2F9-8324-42CD-B533-735EBDD2F561}" presName="parentLeftMargin" presStyleLbl="node1" presStyleIdx="1" presStyleCnt="3"/>
      <dgm:spPr/>
    </dgm:pt>
    <dgm:pt modelId="{F4BEDBC1-E4E5-42AE-8F9D-4FF43303FF04}" type="pres">
      <dgm:prSet presAssocID="{5779B2F9-8324-42CD-B533-735EBDD2F561}" presName="parentText" presStyleLbl="node1" presStyleIdx="2" presStyleCnt="3" custScaleY="166475">
        <dgm:presLayoutVars>
          <dgm:chMax val="0"/>
          <dgm:bulletEnabled val="1"/>
        </dgm:presLayoutVars>
      </dgm:prSet>
      <dgm:spPr/>
    </dgm:pt>
    <dgm:pt modelId="{C282D9CC-5CF5-4EE0-A762-EC05F6FE935E}" type="pres">
      <dgm:prSet presAssocID="{5779B2F9-8324-42CD-B533-735EBDD2F561}" presName="negativeSpace" presStyleCnt="0"/>
      <dgm:spPr/>
    </dgm:pt>
    <dgm:pt modelId="{2F4A59E4-5FBE-4615-99AF-5C2BB5B49FC6}" type="pres">
      <dgm:prSet presAssocID="{5779B2F9-8324-42CD-B533-735EBDD2F561}" presName="childText" presStyleLbl="conFgAcc1" presStyleIdx="2" presStyleCnt="3">
        <dgm:presLayoutVars>
          <dgm:bulletEnabled val="1"/>
        </dgm:presLayoutVars>
      </dgm:prSet>
      <dgm:spPr>
        <a:ln>
          <a:solidFill>
            <a:schemeClr val="bg2">
              <a:lumMod val="25000"/>
            </a:schemeClr>
          </a:solidFill>
        </a:ln>
      </dgm:spPr>
    </dgm:pt>
  </dgm:ptLst>
  <dgm:cxnLst>
    <dgm:cxn modelId="{E1621F05-4E9A-4146-B0DA-AEE60A144F48}" srcId="{A17853F3-AFC8-4C7D-B89B-00A62900A667}" destId="{9ED02CA9-9097-4A7D-8A29-9769E0844AAA}" srcOrd="0" destOrd="0" parTransId="{1E579759-29F8-42A4-BB5A-05FE4F1FAD79}" sibTransId="{DC2F7DC3-3803-45D7-A0F9-10829D8838D8}"/>
    <dgm:cxn modelId="{F392C821-00B7-47F6-8FA4-EAF4A24EED7A}" type="presOf" srcId="{C58EE5D3-796F-460D-8BF6-C5E0FD21EDEF}" destId="{4A641647-956F-4869-841D-196F27934098}" srcOrd="1" destOrd="0" presId="urn:microsoft.com/office/officeart/2005/8/layout/list1"/>
    <dgm:cxn modelId="{411EBF2B-CEA9-474F-99D2-6F1CE293877F}" type="presOf" srcId="{9ED02CA9-9097-4A7D-8A29-9769E0844AAA}" destId="{B1D21310-022C-4FC0-91B3-BD3BC878007D}" srcOrd="0" destOrd="0" presId="urn:microsoft.com/office/officeart/2005/8/layout/list1"/>
    <dgm:cxn modelId="{11026232-455B-43E5-BBE6-E0E64FE39F26}" type="presOf" srcId="{C58EE5D3-796F-460D-8BF6-C5E0FD21EDEF}" destId="{7E7B2F86-2274-4D7F-931D-B68E388CC623}" srcOrd="0" destOrd="0" presId="urn:microsoft.com/office/officeart/2005/8/layout/list1"/>
    <dgm:cxn modelId="{81383C43-F3D9-4451-89D9-B42E7B3138D5}" type="presOf" srcId="{5779B2F9-8324-42CD-B533-735EBDD2F561}" destId="{F4BEDBC1-E4E5-42AE-8F9D-4FF43303FF04}" srcOrd="1" destOrd="0" presId="urn:microsoft.com/office/officeart/2005/8/layout/list1"/>
    <dgm:cxn modelId="{12861E97-BEA8-44AC-AA83-95279D7A776C}" srcId="{A17853F3-AFC8-4C7D-B89B-00A62900A667}" destId="{C58EE5D3-796F-460D-8BF6-C5E0FD21EDEF}" srcOrd="1" destOrd="0" parTransId="{706B8E55-AFC5-4A57-9448-9EFE1DEC4889}" sibTransId="{B77678BA-52E4-465D-9D09-11A5C2961BC5}"/>
    <dgm:cxn modelId="{E397C3A6-2F6F-4D19-B962-4FA568477094}" type="presOf" srcId="{9ED02CA9-9097-4A7D-8A29-9769E0844AAA}" destId="{8A85E5DF-F284-440A-A342-75390363D24C}" srcOrd="1" destOrd="0" presId="urn:microsoft.com/office/officeart/2005/8/layout/list1"/>
    <dgm:cxn modelId="{8F0179C1-FD53-486B-95EE-B69A8528084A}" type="presOf" srcId="{A17853F3-AFC8-4C7D-B89B-00A62900A667}" destId="{F607683E-118C-4B8C-94DA-C39DC35895A5}" srcOrd="0" destOrd="0" presId="urn:microsoft.com/office/officeart/2005/8/layout/list1"/>
    <dgm:cxn modelId="{1EC898CF-D94D-4C6A-BE1C-3ED682D96D0A}" type="presOf" srcId="{5779B2F9-8324-42CD-B533-735EBDD2F561}" destId="{0F4BEBEB-9456-4BA9-ABF2-B106B5EDDB7E}" srcOrd="0" destOrd="0" presId="urn:microsoft.com/office/officeart/2005/8/layout/list1"/>
    <dgm:cxn modelId="{C62683F5-8923-49ED-BDDD-202C537530E9}" srcId="{A17853F3-AFC8-4C7D-B89B-00A62900A667}" destId="{5779B2F9-8324-42CD-B533-735EBDD2F561}" srcOrd="2" destOrd="0" parTransId="{A185BEA8-1E25-40E5-ACAC-A76C0D92E9D8}" sibTransId="{B412EF50-3DB6-4F1D-B2E9-F21DAA36261B}"/>
    <dgm:cxn modelId="{273E9B4E-9D7D-4C39-886E-E5D3D42E4A1A}" type="presParOf" srcId="{F607683E-118C-4B8C-94DA-C39DC35895A5}" destId="{654E0C6A-E49F-4D6A-96FD-9503FC15E2D5}" srcOrd="0" destOrd="0" presId="urn:microsoft.com/office/officeart/2005/8/layout/list1"/>
    <dgm:cxn modelId="{5012C0A7-8989-470C-BFAB-29922A29A966}" type="presParOf" srcId="{654E0C6A-E49F-4D6A-96FD-9503FC15E2D5}" destId="{B1D21310-022C-4FC0-91B3-BD3BC878007D}" srcOrd="0" destOrd="0" presId="urn:microsoft.com/office/officeart/2005/8/layout/list1"/>
    <dgm:cxn modelId="{9179DE5D-8121-4EA9-9FB6-4478D6F03148}" type="presParOf" srcId="{654E0C6A-E49F-4D6A-96FD-9503FC15E2D5}" destId="{8A85E5DF-F284-440A-A342-75390363D24C}" srcOrd="1" destOrd="0" presId="urn:microsoft.com/office/officeart/2005/8/layout/list1"/>
    <dgm:cxn modelId="{98A33D59-64B0-42CE-97E3-95F455D83F70}" type="presParOf" srcId="{F607683E-118C-4B8C-94DA-C39DC35895A5}" destId="{B0EB5932-4297-47C4-A509-F2DBDCEF8EEF}" srcOrd="1" destOrd="0" presId="urn:microsoft.com/office/officeart/2005/8/layout/list1"/>
    <dgm:cxn modelId="{286AB821-9B91-401F-A7F9-6DB8C75F0B7E}" type="presParOf" srcId="{F607683E-118C-4B8C-94DA-C39DC35895A5}" destId="{3964A957-8523-437D-8AFB-989AE351A017}" srcOrd="2" destOrd="0" presId="urn:microsoft.com/office/officeart/2005/8/layout/list1"/>
    <dgm:cxn modelId="{20725EFC-F463-4148-B51C-3C606F1D9D79}" type="presParOf" srcId="{F607683E-118C-4B8C-94DA-C39DC35895A5}" destId="{1640469F-3AF1-4E17-8549-348DC2993C44}" srcOrd="3" destOrd="0" presId="urn:microsoft.com/office/officeart/2005/8/layout/list1"/>
    <dgm:cxn modelId="{BF1BEDE6-C115-412A-8155-4848FEC2F769}" type="presParOf" srcId="{F607683E-118C-4B8C-94DA-C39DC35895A5}" destId="{716B99F0-DCEB-465F-8CD7-7A72A4C203F6}" srcOrd="4" destOrd="0" presId="urn:microsoft.com/office/officeart/2005/8/layout/list1"/>
    <dgm:cxn modelId="{3F41ABF8-F58B-463E-ADF3-C48796B9D46B}" type="presParOf" srcId="{716B99F0-DCEB-465F-8CD7-7A72A4C203F6}" destId="{7E7B2F86-2274-4D7F-931D-B68E388CC623}" srcOrd="0" destOrd="0" presId="urn:microsoft.com/office/officeart/2005/8/layout/list1"/>
    <dgm:cxn modelId="{8AA99073-594D-4B1F-90C0-C7CA52BAB8F8}" type="presParOf" srcId="{716B99F0-DCEB-465F-8CD7-7A72A4C203F6}" destId="{4A641647-956F-4869-841D-196F27934098}" srcOrd="1" destOrd="0" presId="urn:microsoft.com/office/officeart/2005/8/layout/list1"/>
    <dgm:cxn modelId="{0600520D-F8B5-4A41-9645-D11004F710A8}" type="presParOf" srcId="{F607683E-118C-4B8C-94DA-C39DC35895A5}" destId="{03353D3C-F05D-457F-8D33-0ACF7A83E894}" srcOrd="5" destOrd="0" presId="urn:microsoft.com/office/officeart/2005/8/layout/list1"/>
    <dgm:cxn modelId="{9F838223-7196-44CA-B283-96C3EAE60431}" type="presParOf" srcId="{F607683E-118C-4B8C-94DA-C39DC35895A5}" destId="{36198123-C320-42FF-AC90-7C23D896581C}" srcOrd="6" destOrd="0" presId="urn:microsoft.com/office/officeart/2005/8/layout/list1"/>
    <dgm:cxn modelId="{6C54FC82-A869-4BC5-A3FF-DBF916F477F5}" type="presParOf" srcId="{F607683E-118C-4B8C-94DA-C39DC35895A5}" destId="{438EEC35-89A1-47AF-844A-4A927AF22F60}" srcOrd="7" destOrd="0" presId="urn:microsoft.com/office/officeart/2005/8/layout/list1"/>
    <dgm:cxn modelId="{085BF902-C214-4D7F-9636-F30BCF9F091B}" type="presParOf" srcId="{F607683E-118C-4B8C-94DA-C39DC35895A5}" destId="{6F6B19B9-44B6-4AF2-AAB5-A6B82EEAA115}" srcOrd="8" destOrd="0" presId="urn:microsoft.com/office/officeart/2005/8/layout/list1"/>
    <dgm:cxn modelId="{5F521C15-C530-481C-9B4D-5332235CA3C2}" type="presParOf" srcId="{6F6B19B9-44B6-4AF2-AAB5-A6B82EEAA115}" destId="{0F4BEBEB-9456-4BA9-ABF2-B106B5EDDB7E}" srcOrd="0" destOrd="0" presId="urn:microsoft.com/office/officeart/2005/8/layout/list1"/>
    <dgm:cxn modelId="{6806D4D9-EF49-400E-8866-EC6CFD6DF81D}" type="presParOf" srcId="{6F6B19B9-44B6-4AF2-AAB5-A6B82EEAA115}" destId="{F4BEDBC1-E4E5-42AE-8F9D-4FF43303FF04}" srcOrd="1" destOrd="0" presId="urn:microsoft.com/office/officeart/2005/8/layout/list1"/>
    <dgm:cxn modelId="{550CF370-9D1A-4DEC-9813-B9AB721C2345}" type="presParOf" srcId="{F607683E-118C-4B8C-94DA-C39DC35895A5}" destId="{C282D9CC-5CF5-4EE0-A762-EC05F6FE935E}" srcOrd="9" destOrd="0" presId="urn:microsoft.com/office/officeart/2005/8/layout/list1"/>
    <dgm:cxn modelId="{5FD53125-694B-47AA-9C6E-AA33C0098A3E}" type="presParOf" srcId="{F607683E-118C-4B8C-94DA-C39DC35895A5}" destId="{2F4A59E4-5FBE-4615-99AF-5C2BB5B49FC6}" srcOrd="10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8BA9E-55ED-4EB1-B236-3DF788C188BE}">
      <dsp:nvSpPr>
        <dsp:cNvPr id="0" name=""/>
        <dsp:cNvSpPr/>
      </dsp:nvSpPr>
      <dsp:spPr>
        <a:xfrm>
          <a:off x="1075335" y="525"/>
          <a:ext cx="4233059" cy="172312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900" kern="1200" dirty="0"/>
            <a:t>The most important criterion in selecting the location of sampling head is the representativeness of the sample.</a:t>
          </a:r>
          <a:endParaRPr lang="en-GB" sz="1900" kern="1200" dirty="0"/>
        </a:p>
      </dsp:txBody>
      <dsp:txXfrm>
        <a:off x="1125804" y="50994"/>
        <a:ext cx="4132121" cy="1622184"/>
      </dsp:txXfrm>
    </dsp:sp>
    <dsp:sp modelId="{21817501-F987-497D-A3C6-071D2146D447}">
      <dsp:nvSpPr>
        <dsp:cNvPr id="0" name=""/>
        <dsp:cNvSpPr/>
      </dsp:nvSpPr>
      <dsp:spPr>
        <a:xfrm rot="5400000">
          <a:off x="2868780" y="1766726"/>
          <a:ext cx="646170" cy="77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-5400000">
        <a:off x="2959245" y="1831343"/>
        <a:ext cx="465242" cy="452319"/>
      </dsp:txXfrm>
    </dsp:sp>
    <dsp:sp modelId="{C0368EEC-0CD2-4849-B19D-F9B307E48B30}">
      <dsp:nvSpPr>
        <dsp:cNvPr id="0" name=""/>
        <dsp:cNvSpPr/>
      </dsp:nvSpPr>
      <dsp:spPr>
        <a:xfrm>
          <a:off x="1009503" y="2585209"/>
          <a:ext cx="4364723" cy="1723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900" kern="1200" dirty="0"/>
            <a:t>The most appropriate location for the sampling head may be selected by  the  determination of transfer coefficient using a gaseous tracer like helium.</a:t>
          </a:r>
          <a:endParaRPr lang="en-GB" sz="1900" kern="1200" dirty="0"/>
        </a:p>
      </dsp:txBody>
      <dsp:txXfrm>
        <a:off x="1059972" y="2635678"/>
        <a:ext cx="4263785" cy="1622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F7A65-42CA-4450-91BC-795BF56B0B54}">
      <dsp:nvSpPr>
        <dsp:cNvPr id="0" name=""/>
        <dsp:cNvSpPr/>
      </dsp:nvSpPr>
      <dsp:spPr>
        <a:xfrm>
          <a:off x="0" y="1186179"/>
          <a:ext cx="7181088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DAC26C-40D7-445C-BFB9-0E6778CE366C}">
      <dsp:nvSpPr>
        <dsp:cNvPr id="0" name=""/>
        <dsp:cNvSpPr/>
      </dsp:nvSpPr>
      <dsp:spPr>
        <a:xfrm>
          <a:off x="358703" y="41250"/>
          <a:ext cx="5021852" cy="132204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000" tIns="0" rIns="190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000" kern="1200" dirty="0"/>
            <a:t>If the detector is not directly installed in the area of interest, the gas may be sampled and drawn from the controlled area to the measurement cell.</a:t>
          </a:r>
          <a:endParaRPr lang="en-GB" sz="2000" kern="1200" dirty="0"/>
        </a:p>
      </dsp:txBody>
      <dsp:txXfrm>
        <a:off x="423240" y="105787"/>
        <a:ext cx="4892778" cy="1192974"/>
      </dsp:txXfrm>
    </dsp:sp>
    <dsp:sp modelId="{97EEA065-7CB2-4141-BCF4-C4112409465E}">
      <dsp:nvSpPr>
        <dsp:cNvPr id="0" name=""/>
        <dsp:cNvSpPr/>
      </dsp:nvSpPr>
      <dsp:spPr>
        <a:xfrm>
          <a:off x="0" y="2832188"/>
          <a:ext cx="7181088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68851D-1B75-4542-B941-1E9038200517}">
      <dsp:nvSpPr>
        <dsp:cNvPr id="0" name=""/>
        <dsp:cNvSpPr/>
      </dsp:nvSpPr>
      <dsp:spPr>
        <a:xfrm>
          <a:off x="358703" y="1553379"/>
          <a:ext cx="5021852" cy="14559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000" tIns="0" rIns="190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000" kern="1200" dirty="0"/>
            <a:t>In this case, the time delay between the sampling point and the measurement cell should be taken into account due to the short half lives of the isotopes.</a:t>
          </a:r>
          <a:endParaRPr lang="en-GB" sz="2000" kern="1200" dirty="0"/>
        </a:p>
      </dsp:txBody>
      <dsp:txXfrm>
        <a:off x="429776" y="1624452"/>
        <a:ext cx="4879706" cy="1313783"/>
      </dsp:txXfrm>
    </dsp:sp>
    <dsp:sp modelId="{3351BED2-A4E0-4DA6-A24D-EC34D1309BDF}">
      <dsp:nvSpPr>
        <dsp:cNvPr id="0" name=""/>
        <dsp:cNvSpPr/>
      </dsp:nvSpPr>
      <dsp:spPr>
        <a:xfrm>
          <a:off x="0" y="4276101"/>
          <a:ext cx="7181088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671147-919B-4664-9D24-0C74E29FB0B5}">
      <dsp:nvSpPr>
        <dsp:cNvPr id="0" name=""/>
        <dsp:cNvSpPr/>
      </dsp:nvSpPr>
      <dsp:spPr>
        <a:xfrm>
          <a:off x="358703" y="3199388"/>
          <a:ext cx="5021852" cy="12538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000" tIns="0" rIns="190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000" kern="1200" dirty="0"/>
            <a:t>Noble gases are not subject to trapping on the wall of the sample line.</a:t>
          </a:r>
          <a:endParaRPr lang="en-GB" sz="2000" kern="1200" dirty="0"/>
        </a:p>
      </dsp:txBody>
      <dsp:txXfrm>
        <a:off x="419910" y="3260595"/>
        <a:ext cx="4899438" cy="11314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4A957-8523-437D-8AFB-989AE351A017}">
      <dsp:nvSpPr>
        <dsp:cNvPr id="0" name=""/>
        <dsp:cNvSpPr/>
      </dsp:nvSpPr>
      <dsp:spPr>
        <a:xfrm>
          <a:off x="0" y="895387"/>
          <a:ext cx="708599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85E5DF-F284-440A-A342-75390363D24C}">
      <dsp:nvSpPr>
        <dsp:cNvPr id="0" name=""/>
        <dsp:cNvSpPr/>
      </dsp:nvSpPr>
      <dsp:spPr>
        <a:xfrm>
          <a:off x="354299" y="614947"/>
          <a:ext cx="4960193" cy="560880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483" tIns="0" rIns="18748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altLang="en-US" sz="1900" kern="1200" dirty="0"/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900" kern="1200" dirty="0"/>
            <a:t>Poor detection limit with reasonable size.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 dirty="0"/>
        </a:p>
      </dsp:txBody>
      <dsp:txXfrm>
        <a:off x="381679" y="642327"/>
        <a:ext cx="4905433" cy="506120"/>
      </dsp:txXfrm>
    </dsp:sp>
    <dsp:sp modelId="{36198123-C320-42FF-AC90-7C23D896581C}">
      <dsp:nvSpPr>
        <dsp:cNvPr id="0" name=""/>
        <dsp:cNvSpPr/>
      </dsp:nvSpPr>
      <dsp:spPr>
        <a:xfrm>
          <a:off x="0" y="1757228"/>
          <a:ext cx="708599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41647-956F-4869-841D-196F27934098}">
      <dsp:nvSpPr>
        <dsp:cNvPr id="0" name=""/>
        <dsp:cNvSpPr/>
      </dsp:nvSpPr>
      <dsp:spPr>
        <a:xfrm>
          <a:off x="354299" y="1476788"/>
          <a:ext cx="4960193" cy="560880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483" tIns="0" rIns="18748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900" kern="1200" dirty="0"/>
            <a:t>Usable where gamma radiation background is low.</a:t>
          </a:r>
          <a:endParaRPr lang="en-GB" sz="1900" kern="1200" dirty="0"/>
        </a:p>
      </dsp:txBody>
      <dsp:txXfrm>
        <a:off x="381679" y="1504168"/>
        <a:ext cx="4905433" cy="506120"/>
      </dsp:txXfrm>
    </dsp:sp>
    <dsp:sp modelId="{2F4A59E4-5FBE-4615-99AF-5C2BB5B49FC6}">
      <dsp:nvSpPr>
        <dsp:cNvPr id="0" name=""/>
        <dsp:cNvSpPr/>
      </dsp:nvSpPr>
      <dsp:spPr>
        <a:xfrm>
          <a:off x="0" y="2619068"/>
          <a:ext cx="708599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EDBC1-E4E5-42AE-8F9D-4FF43303FF04}">
      <dsp:nvSpPr>
        <dsp:cNvPr id="0" name=""/>
        <dsp:cNvSpPr/>
      </dsp:nvSpPr>
      <dsp:spPr>
        <a:xfrm>
          <a:off x="354299" y="2338628"/>
          <a:ext cx="4960193" cy="560880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483" tIns="0" rIns="18748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900" kern="1200" dirty="0"/>
            <a:t>Due to the size of the detector it is quite difficult to install a shielding.</a:t>
          </a:r>
          <a:endParaRPr lang="en-GB" sz="1900" kern="1200" dirty="0"/>
        </a:p>
      </dsp:txBody>
      <dsp:txXfrm>
        <a:off x="381679" y="2366008"/>
        <a:ext cx="4905433" cy="506120"/>
      </dsp:txXfrm>
    </dsp:sp>
    <dsp:sp modelId="{18E1E22B-E11B-40A3-A309-EAE42E6BC29E}">
      <dsp:nvSpPr>
        <dsp:cNvPr id="0" name=""/>
        <dsp:cNvSpPr/>
      </dsp:nvSpPr>
      <dsp:spPr>
        <a:xfrm>
          <a:off x="0" y="3480908"/>
          <a:ext cx="708599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72CFFA-9328-42DE-B8D2-02054EDF03C9}">
      <dsp:nvSpPr>
        <dsp:cNvPr id="0" name=""/>
        <dsp:cNvSpPr/>
      </dsp:nvSpPr>
      <dsp:spPr>
        <a:xfrm>
          <a:off x="354299" y="3200468"/>
          <a:ext cx="4960193" cy="560880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483" tIns="0" rIns="18748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900" kern="1200" dirty="0"/>
            <a:t>Sensitive to temperature.</a:t>
          </a:r>
          <a:endParaRPr lang="en-GB" sz="1900" kern="1200" dirty="0"/>
        </a:p>
      </dsp:txBody>
      <dsp:txXfrm>
        <a:off x="381679" y="3227848"/>
        <a:ext cx="4905433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4A957-8523-437D-8AFB-989AE351A017}">
      <dsp:nvSpPr>
        <dsp:cNvPr id="0" name=""/>
        <dsp:cNvSpPr/>
      </dsp:nvSpPr>
      <dsp:spPr>
        <a:xfrm>
          <a:off x="0" y="1800373"/>
          <a:ext cx="75151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85E5DF-F284-440A-A342-75390363D24C}">
      <dsp:nvSpPr>
        <dsp:cNvPr id="0" name=""/>
        <dsp:cNvSpPr/>
      </dsp:nvSpPr>
      <dsp:spPr>
        <a:xfrm>
          <a:off x="375757" y="1258451"/>
          <a:ext cx="5260605" cy="792841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838" tIns="0" rIns="19883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700" kern="1200" dirty="0"/>
            <a:t>Sensitive to pressure: the response is proportional to the square of the pressure.</a:t>
          </a:r>
          <a:endParaRPr lang="en-GB" sz="1700" kern="1200" dirty="0"/>
        </a:p>
      </dsp:txBody>
      <dsp:txXfrm>
        <a:off x="414460" y="1297154"/>
        <a:ext cx="5183199" cy="715435"/>
      </dsp:txXfrm>
    </dsp:sp>
    <dsp:sp modelId="{36198123-C320-42FF-AC90-7C23D896581C}">
      <dsp:nvSpPr>
        <dsp:cNvPr id="0" name=""/>
        <dsp:cNvSpPr/>
      </dsp:nvSpPr>
      <dsp:spPr>
        <a:xfrm>
          <a:off x="0" y="2910833"/>
          <a:ext cx="75151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41647-956F-4869-841D-196F27934098}">
      <dsp:nvSpPr>
        <dsp:cNvPr id="0" name=""/>
        <dsp:cNvSpPr/>
      </dsp:nvSpPr>
      <dsp:spPr>
        <a:xfrm>
          <a:off x="375757" y="2320573"/>
          <a:ext cx="5260605" cy="841179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838" tIns="0" rIns="19883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700" kern="1200" dirty="0"/>
            <a:t>Very sensitive to humidity: it is necessary to include a humidity trap at the inlet of the monitor.</a:t>
          </a:r>
          <a:endParaRPr lang="en-GB" sz="1700" kern="1200" dirty="0"/>
        </a:p>
      </dsp:txBody>
      <dsp:txXfrm>
        <a:off x="416820" y="2361636"/>
        <a:ext cx="5178479" cy="759053"/>
      </dsp:txXfrm>
    </dsp:sp>
    <dsp:sp modelId="{2F4A59E4-5FBE-4615-99AF-5C2BB5B49FC6}">
      <dsp:nvSpPr>
        <dsp:cNvPr id="0" name=""/>
        <dsp:cNvSpPr/>
      </dsp:nvSpPr>
      <dsp:spPr>
        <a:xfrm>
          <a:off x="0" y="4015551"/>
          <a:ext cx="75151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EDBC1-E4E5-42AE-8F9D-4FF43303FF04}">
      <dsp:nvSpPr>
        <dsp:cNvPr id="0" name=""/>
        <dsp:cNvSpPr/>
      </dsp:nvSpPr>
      <dsp:spPr>
        <a:xfrm>
          <a:off x="375757" y="3431033"/>
          <a:ext cx="5260605" cy="835438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838" tIns="0" rIns="19883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700" kern="1200" dirty="0"/>
            <a:t>Sensitive to electromagnetic field: the large chambers should be well screened electrically.</a:t>
          </a:r>
          <a:endParaRPr lang="en-GB" sz="1700" kern="1200" dirty="0"/>
        </a:p>
      </dsp:txBody>
      <dsp:txXfrm>
        <a:off x="416540" y="3471816"/>
        <a:ext cx="5179039" cy="753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050" name="Picture 2" descr="\\iaea.org\Secretariat\MTCD\PublishingCurrent\2017\IAEA\17-42841_LOGO_IAEA_update\Design\Presentation_IAEA\IAEA_Logo_E_horizontal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60648"/>
            <a:ext cx="2460431" cy="54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80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5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23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69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810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05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9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76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897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65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30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 flipV="1">
            <a:off x="1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/>
          <p:cNvSpPr/>
          <p:nvPr/>
        </p:nvSpPr>
        <p:spPr>
          <a:xfrm>
            <a:off x="1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EC44DB15-363B-4B55-BF7A-CE42EB67DEAC}" type="datetimeFigureOut">
              <a:rPr lang="en-GB" smtClean="0"/>
              <a:t>2019-04-10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5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9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5B68EB57-7252-4C81-B073-C11D31EBD39D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61206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712968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2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87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C223B9-3B0F-4B8E-A93E-EF115F5E53BA}"/>
              </a:ext>
            </a:extLst>
          </p:cNvPr>
          <p:cNvSpPr txBox="1"/>
          <p:nvPr/>
        </p:nvSpPr>
        <p:spPr>
          <a:xfrm>
            <a:off x="892320" y="2551837"/>
            <a:ext cx="77933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LESSON 11:</a:t>
            </a:r>
          </a:p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NOBLE GAS MONITORING </a:t>
            </a:r>
          </a:p>
        </p:txBody>
      </p:sp>
    </p:spTree>
    <p:extLst>
      <p:ext uri="{BB962C8B-B14F-4D97-AF65-F5344CB8AC3E}">
        <p14:creationId xmlns:p14="http://schemas.microsoft.com/office/powerpoint/2010/main" val="3713831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C670B5-3189-4532-B689-95704A6881DF}"/>
              </a:ext>
            </a:extLst>
          </p:cNvPr>
          <p:cNvSpPr/>
          <p:nvPr/>
        </p:nvSpPr>
        <p:spPr>
          <a:xfrm>
            <a:off x="0" y="468506"/>
            <a:ext cx="4828032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Location of Sampling Head</a:t>
            </a:r>
            <a:endParaRPr lang="en-GB" sz="24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24F4838-7550-4597-B5D0-F29FABC26C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7503898"/>
              </p:ext>
            </p:extLst>
          </p:nvPr>
        </p:nvGraphicFramePr>
        <p:xfrm>
          <a:off x="1443532" y="1894432"/>
          <a:ext cx="6383731" cy="4308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4703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B71409-AE47-47B3-8625-B7375CEDB000}"/>
              </a:ext>
            </a:extLst>
          </p:cNvPr>
          <p:cNvSpPr/>
          <p:nvPr/>
        </p:nvSpPr>
        <p:spPr>
          <a:xfrm>
            <a:off x="0" y="468506"/>
            <a:ext cx="3321101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Sampling Line</a:t>
            </a:r>
            <a:endParaRPr lang="en-GB" sz="24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2B7AB78-030A-420C-9BF6-1A055AB050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7970009"/>
              </p:ext>
            </p:extLst>
          </p:nvPr>
        </p:nvGraphicFramePr>
        <p:xfrm>
          <a:off x="1237488" y="1704979"/>
          <a:ext cx="7181088" cy="461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2141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719B75-2336-498C-98CC-3CEBE1DEFD38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EXAMPLES OF MONITORS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6776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41121D-EC52-40BC-BE35-EDB52DD8C632}"/>
              </a:ext>
            </a:extLst>
          </p:cNvPr>
          <p:cNvSpPr/>
          <p:nvPr/>
        </p:nvSpPr>
        <p:spPr>
          <a:xfrm>
            <a:off x="0" y="475822"/>
            <a:ext cx="4901184" cy="5925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Measurement Cell Equipped with Silicon Diode or Scintillation Detector</a:t>
            </a:r>
            <a:endParaRPr lang="en-GB" sz="2000" dirty="0"/>
          </a:p>
        </p:txBody>
      </p:sp>
      <p:sp>
        <p:nvSpPr>
          <p:cNvPr id="3" name="Callout: Down Arrow 2">
            <a:extLst>
              <a:ext uri="{FF2B5EF4-FFF2-40B4-BE49-F238E27FC236}">
                <a16:creationId xmlns:a16="http://schemas.microsoft.com/office/drawing/2014/main" id="{4B0470A0-CDB5-4B06-BDBB-25E2324FAC21}"/>
              </a:ext>
            </a:extLst>
          </p:cNvPr>
          <p:cNvSpPr/>
          <p:nvPr/>
        </p:nvSpPr>
        <p:spPr>
          <a:xfrm>
            <a:off x="2479853" y="1594714"/>
            <a:ext cx="2874874" cy="1675180"/>
          </a:xfrm>
          <a:prstGeom prst="downArrowCallo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GB" altLang="en-US" dirty="0"/>
              <a:t>           Good points: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D05BC7-0F6C-4D23-802C-C9AB90D60D32}"/>
              </a:ext>
            </a:extLst>
          </p:cNvPr>
          <p:cNvSpPr/>
          <p:nvPr/>
        </p:nvSpPr>
        <p:spPr>
          <a:xfrm>
            <a:off x="1152144" y="3490426"/>
            <a:ext cx="5640019" cy="5925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Small size monitor.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0FFEDF-FF98-4B27-8694-22279FE4D112}"/>
              </a:ext>
            </a:extLst>
          </p:cNvPr>
          <p:cNvSpPr/>
          <p:nvPr/>
        </p:nvSpPr>
        <p:spPr>
          <a:xfrm>
            <a:off x="1152144" y="4237114"/>
            <a:ext cx="5640019" cy="7597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</a:pPr>
            <a:endParaRPr lang="en-GB" altLang="en-US" dirty="0"/>
          </a:p>
          <a:p>
            <a:pPr algn="just">
              <a:lnSpc>
                <a:spcPct val="80000"/>
              </a:lnSpc>
            </a:pPr>
            <a:endParaRPr lang="en-GB" altLang="en-US" dirty="0"/>
          </a:p>
          <a:p>
            <a:pPr algn="just">
              <a:lnSpc>
                <a:spcPct val="80000"/>
              </a:lnSpc>
            </a:pPr>
            <a:r>
              <a:rPr lang="en-GB" altLang="en-US" dirty="0"/>
              <a:t>Good detection limit: a chamber of 100 ml has a detection limit similar to an ionisation chamber of 10 Litre.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BE31F6-88D3-4D9D-9C58-945C26FB927E}"/>
              </a:ext>
            </a:extLst>
          </p:cNvPr>
          <p:cNvSpPr/>
          <p:nvPr/>
        </p:nvSpPr>
        <p:spPr>
          <a:xfrm>
            <a:off x="1152144" y="5150833"/>
            <a:ext cx="5640019" cy="8408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</a:pPr>
            <a:endParaRPr lang="en-GB" altLang="en-US" dirty="0"/>
          </a:p>
          <a:p>
            <a:pPr algn="just">
              <a:lnSpc>
                <a:spcPct val="80000"/>
              </a:lnSpc>
            </a:pPr>
            <a:endParaRPr lang="en-GB" altLang="en-US" dirty="0"/>
          </a:p>
          <a:p>
            <a:pPr algn="just">
              <a:lnSpc>
                <a:spcPct val="80000"/>
              </a:lnSpc>
            </a:pPr>
            <a:r>
              <a:rPr lang="en-GB" altLang="en-US" dirty="0"/>
              <a:t>Usable with high  gamma ray background due to the small size and possibility of efficient shielding without significant excessive weight.</a:t>
            </a:r>
          </a:p>
          <a:p>
            <a:pPr algn="ctr"/>
            <a:endParaRPr lang="en-GB" dirty="0"/>
          </a:p>
        </p:txBody>
      </p:sp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id="{0E90A3EE-1AC3-4670-B87D-DE1E2113D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785" y="3492452"/>
            <a:ext cx="544068" cy="544068"/>
          </a:xfrm>
          <a:prstGeom prst="rect">
            <a:avLst/>
          </a:prstGeom>
        </p:spPr>
      </p:pic>
      <p:pic>
        <p:nvPicPr>
          <p:cNvPr id="13" name="Graphic 12" descr="Checkmark">
            <a:extLst>
              <a:ext uri="{FF2B5EF4-FFF2-40B4-BE49-F238E27FC236}">
                <a16:creationId xmlns:a16="http://schemas.microsoft.com/office/drawing/2014/main" id="{98C43D75-97A4-4EAC-83FF-3DFC5846B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8096" y="4442550"/>
            <a:ext cx="544068" cy="544068"/>
          </a:xfrm>
          <a:prstGeom prst="rect">
            <a:avLst/>
          </a:prstGeom>
        </p:spPr>
      </p:pic>
      <p:pic>
        <p:nvPicPr>
          <p:cNvPr id="14" name="Graphic 13" descr="Checkmark">
            <a:extLst>
              <a:ext uri="{FF2B5EF4-FFF2-40B4-BE49-F238E27FC236}">
                <a16:creationId xmlns:a16="http://schemas.microsoft.com/office/drawing/2014/main" id="{12A1B456-0D47-42B4-8009-9204F2CEB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5178" y="5402849"/>
            <a:ext cx="544068" cy="54406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5F8838-8C99-4BA0-9E68-B2BE58EF14CB}"/>
              </a:ext>
            </a:extLst>
          </p:cNvPr>
          <p:cNvSpPr/>
          <p:nvPr/>
        </p:nvSpPr>
        <p:spPr>
          <a:xfrm>
            <a:off x="1152144" y="6198933"/>
            <a:ext cx="5614416" cy="4729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r>
              <a:rPr lang="en-GB" altLang="en-US" dirty="0"/>
              <a:t>Low influence on sensitivity of the variation of temperature.</a:t>
            </a:r>
          </a:p>
          <a:p>
            <a:pPr algn="ctr"/>
            <a:endParaRPr lang="en-GB" dirty="0"/>
          </a:p>
        </p:txBody>
      </p:sp>
      <p:pic>
        <p:nvPicPr>
          <p:cNvPr id="16" name="Graphic 15" descr="Checkmark">
            <a:extLst>
              <a:ext uri="{FF2B5EF4-FFF2-40B4-BE49-F238E27FC236}">
                <a16:creationId xmlns:a16="http://schemas.microsoft.com/office/drawing/2014/main" id="{3C70475B-2BDC-417A-8294-EDA983479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4762" y="6322512"/>
            <a:ext cx="522484" cy="52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7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AACF8F9-95DF-4BDA-B746-2BDD95F5AB95}"/>
              </a:ext>
            </a:extLst>
          </p:cNvPr>
          <p:cNvSpPr/>
          <p:nvPr/>
        </p:nvSpPr>
        <p:spPr>
          <a:xfrm>
            <a:off x="1495959" y="1310769"/>
            <a:ext cx="5614416" cy="4729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r>
              <a:rPr lang="en-GB" altLang="en-US" dirty="0"/>
              <a:t>Insensitive to humidity.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BF7D23-5625-489B-AB18-C92390022D27}"/>
              </a:ext>
            </a:extLst>
          </p:cNvPr>
          <p:cNvSpPr/>
          <p:nvPr/>
        </p:nvSpPr>
        <p:spPr>
          <a:xfrm>
            <a:off x="1495959" y="1873132"/>
            <a:ext cx="5614416" cy="4729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r>
              <a:rPr lang="en-GB" altLang="en-US" dirty="0"/>
              <a:t>Low cost. 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ECF248-4870-4C97-9A4D-605743AFDBA7}"/>
              </a:ext>
            </a:extLst>
          </p:cNvPr>
          <p:cNvSpPr/>
          <p:nvPr/>
        </p:nvSpPr>
        <p:spPr>
          <a:xfrm>
            <a:off x="1495959" y="2474179"/>
            <a:ext cx="5614416" cy="4729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r>
              <a:rPr lang="en-GB" altLang="en-US" dirty="0"/>
              <a:t>Low maintenance cost.</a:t>
            </a:r>
          </a:p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38F2A7-CB9C-4A6D-8907-83AACBB44FBC}"/>
              </a:ext>
            </a:extLst>
          </p:cNvPr>
          <p:cNvSpPr/>
          <p:nvPr/>
        </p:nvSpPr>
        <p:spPr>
          <a:xfrm>
            <a:off x="0" y="475822"/>
            <a:ext cx="4828032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Points to consider for Equipment </a:t>
            </a:r>
            <a:endParaRPr lang="en-GB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E064E4-9A3C-4CDA-886A-38275BAC40AB}"/>
              </a:ext>
            </a:extLst>
          </p:cNvPr>
          <p:cNvSpPr/>
          <p:nvPr/>
        </p:nvSpPr>
        <p:spPr>
          <a:xfrm>
            <a:off x="0" y="352335"/>
            <a:ext cx="4901184" cy="5925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Measurement Cell Equipped with Silicon Diode or Scintillation Detector</a:t>
            </a:r>
            <a:endParaRPr lang="en-GB" sz="2000" dirty="0"/>
          </a:p>
        </p:txBody>
      </p:sp>
      <p:pic>
        <p:nvPicPr>
          <p:cNvPr id="13" name="Graphic 12" descr="Checkmark">
            <a:extLst>
              <a:ext uri="{FF2B5EF4-FFF2-40B4-BE49-F238E27FC236}">
                <a16:creationId xmlns:a16="http://schemas.microsoft.com/office/drawing/2014/main" id="{0BAF5A31-72E8-41D4-A89B-CBAD9823F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511" y="1371268"/>
            <a:ext cx="522484" cy="522484"/>
          </a:xfrm>
          <a:prstGeom prst="rect">
            <a:avLst/>
          </a:prstGeom>
        </p:spPr>
      </p:pic>
      <p:pic>
        <p:nvPicPr>
          <p:cNvPr id="14" name="Graphic 13" descr="Checkmark">
            <a:extLst>
              <a:ext uri="{FF2B5EF4-FFF2-40B4-BE49-F238E27FC236}">
                <a16:creationId xmlns:a16="http://schemas.microsoft.com/office/drawing/2014/main" id="{7D23B8C9-276E-4B12-A334-D0D692C4A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1544" y="1881056"/>
            <a:ext cx="522484" cy="522484"/>
          </a:xfrm>
          <a:prstGeom prst="rect">
            <a:avLst/>
          </a:prstGeom>
        </p:spPr>
      </p:pic>
      <p:pic>
        <p:nvPicPr>
          <p:cNvPr id="15" name="Graphic 14" descr="Checkmark">
            <a:extLst>
              <a:ext uri="{FF2B5EF4-FFF2-40B4-BE49-F238E27FC236}">
                <a16:creationId xmlns:a16="http://schemas.microsoft.com/office/drawing/2014/main" id="{3F717EE7-69E9-47A4-A823-FD60CA2E6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9225" y="2435495"/>
            <a:ext cx="524866" cy="524866"/>
          </a:xfrm>
          <a:prstGeom prst="rect">
            <a:avLst/>
          </a:prstGeom>
        </p:spPr>
      </p:pic>
      <p:sp>
        <p:nvSpPr>
          <p:cNvPr id="16" name="Callout: Down Arrow 15">
            <a:extLst>
              <a:ext uri="{FF2B5EF4-FFF2-40B4-BE49-F238E27FC236}">
                <a16:creationId xmlns:a16="http://schemas.microsoft.com/office/drawing/2014/main" id="{CD02D513-331E-4CB6-B200-FEF93FA19A9F}"/>
              </a:ext>
            </a:extLst>
          </p:cNvPr>
          <p:cNvSpPr/>
          <p:nvPr/>
        </p:nvSpPr>
        <p:spPr>
          <a:xfrm>
            <a:off x="2900116" y="3364450"/>
            <a:ext cx="2874874" cy="1675180"/>
          </a:xfrm>
          <a:prstGeom prst="downArrowCallo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just">
              <a:lnSpc>
                <a:spcPct val="80000"/>
              </a:lnSpc>
            </a:pPr>
            <a:r>
              <a:rPr lang="en-GB" altLang="en-US" dirty="0"/>
              <a:t>Weakness: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012BE5-B796-4545-96DB-4063D988F341}"/>
              </a:ext>
            </a:extLst>
          </p:cNvPr>
          <p:cNvSpPr/>
          <p:nvPr/>
        </p:nvSpPr>
        <p:spPr>
          <a:xfrm>
            <a:off x="1530345" y="5160651"/>
            <a:ext cx="5614416" cy="5170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just"/>
            <a:r>
              <a:rPr lang="en-GB" altLang="en-US" dirty="0"/>
              <a:t>Sensitive to pressure: the response is proportional to the pressure inside the measurement chamber.</a:t>
            </a:r>
          </a:p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7E20E34-ECAA-4E50-BF77-1CDFF1CBC4CE}"/>
              </a:ext>
            </a:extLst>
          </p:cNvPr>
          <p:cNvSpPr/>
          <p:nvPr/>
        </p:nvSpPr>
        <p:spPr>
          <a:xfrm>
            <a:off x="1530345" y="5834491"/>
            <a:ext cx="5614416" cy="5101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just"/>
            <a:r>
              <a:rPr lang="en-GB" altLang="en-US" dirty="0"/>
              <a:t>Interference of gamma. So the detector should be shielded.</a:t>
            </a:r>
          </a:p>
          <a:p>
            <a:pPr algn="ctr"/>
            <a:endParaRPr lang="en-GB" dirty="0"/>
          </a:p>
        </p:txBody>
      </p:sp>
      <p:pic>
        <p:nvPicPr>
          <p:cNvPr id="20" name="Graphic 19" descr="Close">
            <a:extLst>
              <a:ext uri="{FF2B5EF4-FFF2-40B4-BE49-F238E27FC236}">
                <a16:creationId xmlns:a16="http://schemas.microsoft.com/office/drawing/2014/main" id="{CA869AA8-CBF2-4C9F-ABE1-3BC162BB64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7547" y="5099925"/>
            <a:ext cx="594360" cy="594360"/>
          </a:xfrm>
          <a:prstGeom prst="rect">
            <a:avLst/>
          </a:prstGeom>
        </p:spPr>
      </p:pic>
      <p:pic>
        <p:nvPicPr>
          <p:cNvPr id="21" name="Graphic 20" descr="Close">
            <a:extLst>
              <a:ext uri="{FF2B5EF4-FFF2-40B4-BE49-F238E27FC236}">
                <a16:creationId xmlns:a16="http://schemas.microsoft.com/office/drawing/2014/main" id="{E24D43CD-B633-441D-B1BA-2C8BC7ABC2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1087" y="5787818"/>
            <a:ext cx="59436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09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9059D-CB1F-4462-A67F-78CE4514E537}"/>
              </a:ext>
            </a:extLst>
          </p:cNvPr>
          <p:cNvSpPr/>
          <p:nvPr/>
        </p:nvSpPr>
        <p:spPr>
          <a:xfrm>
            <a:off x="0" y="352335"/>
            <a:ext cx="4901184" cy="5925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Measurement Cell Equipped with Silicon Diode or Scintillation Detector</a:t>
            </a:r>
            <a:endParaRPr lang="en-GB" sz="2000" dirty="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A3170FF8-109C-464D-9D73-87D0FF243D4A}"/>
              </a:ext>
            </a:extLst>
          </p:cNvPr>
          <p:cNvSpPr/>
          <p:nvPr/>
        </p:nvSpPr>
        <p:spPr>
          <a:xfrm>
            <a:off x="307238" y="2874873"/>
            <a:ext cx="3525927" cy="1294791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Check for:</a:t>
            </a:r>
            <a:endParaRPr lang="en-GB" sz="20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CF688FD-9E3B-4EAA-BDE7-6E4BC7009792}"/>
              </a:ext>
            </a:extLst>
          </p:cNvPr>
          <p:cNvSpPr/>
          <p:nvPr/>
        </p:nvSpPr>
        <p:spPr>
          <a:xfrm>
            <a:off x="4308653" y="2084832"/>
            <a:ext cx="4315968" cy="67299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en-US"/>
              <a:t>Detection efficiency.</a:t>
            </a:r>
            <a:endParaRPr lang="en-GB" alt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31F7F5-F93F-4C8B-A9E0-53BB1E9F5D2D}"/>
              </a:ext>
            </a:extLst>
          </p:cNvPr>
          <p:cNvSpPr/>
          <p:nvPr/>
        </p:nvSpPr>
        <p:spPr>
          <a:xfrm>
            <a:off x="4308653" y="3185769"/>
            <a:ext cx="4315968" cy="67299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en-US" dirty="0"/>
              <a:t>Calibration of the pressure measurement device.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601364-3E9B-46C6-9A87-32C2932CCAFD}"/>
              </a:ext>
            </a:extLst>
          </p:cNvPr>
          <p:cNvSpPr/>
          <p:nvPr/>
        </p:nvSpPr>
        <p:spPr>
          <a:xfrm>
            <a:off x="4308653" y="4169664"/>
            <a:ext cx="4315968" cy="67299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en-US" dirty="0"/>
              <a:t>Clogging of the inlet filter.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7457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ADD02E-22FD-4782-BAD0-D07868BA03A6}"/>
              </a:ext>
            </a:extLst>
          </p:cNvPr>
          <p:cNvSpPr/>
          <p:nvPr/>
        </p:nvSpPr>
        <p:spPr>
          <a:xfrm>
            <a:off x="0" y="513269"/>
            <a:ext cx="2743200" cy="4011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Ionization Chamber</a:t>
            </a:r>
            <a:endParaRPr lang="en-GB" sz="20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E6628BF-753B-4EA5-B18F-2BB8BB2729A1}"/>
              </a:ext>
            </a:extLst>
          </p:cNvPr>
          <p:cNvSpPr txBox="1">
            <a:spLocks noChangeArrowheads="1"/>
          </p:cNvSpPr>
          <p:nvPr/>
        </p:nvSpPr>
        <p:spPr>
          <a:xfrm>
            <a:off x="333953" y="1567890"/>
            <a:ext cx="8593137" cy="4379367"/>
          </a:xfrm>
          <a:prstGeom prst="rect">
            <a:avLst/>
          </a:prstGeom>
          <a:ln w="22225">
            <a:solidFill>
              <a:schemeClr val="bg2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Tx/>
              <a:buNone/>
            </a:pPr>
            <a:r>
              <a:rPr lang="en-GB" altLang="en-US" sz="2400" dirty="0">
                <a:latin typeface="+mn-lt"/>
              </a:rPr>
              <a:t>Good point: </a:t>
            </a:r>
          </a:p>
          <a:p>
            <a:pPr marL="609600" indent="-609600" algn="just">
              <a:buFontTx/>
              <a:buNone/>
            </a:pPr>
            <a:endParaRPr lang="en-GB" altLang="en-US" sz="2200" dirty="0">
              <a:latin typeface="+mn-lt"/>
            </a:endParaRPr>
          </a:p>
          <a:p>
            <a:pPr marL="990600" lvl="1" indent="-533400" algn="just">
              <a:spcBef>
                <a:spcPts val="0"/>
              </a:spcBef>
            </a:pPr>
            <a:r>
              <a:rPr lang="en-GB" altLang="en-US" sz="2200" dirty="0">
                <a:latin typeface="+mn-lt"/>
              </a:rPr>
              <a:t>Low maintenance cost.</a:t>
            </a:r>
          </a:p>
          <a:p>
            <a:pPr marL="990600" lvl="1" indent="-533400" algn="just">
              <a:spcBef>
                <a:spcPts val="0"/>
              </a:spcBef>
            </a:pPr>
            <a:r>
              <a:rPr lang="en-GB" altLang="en-US" sz="2200" dirty="0">
                <a:latin typeface="+mn-lt"/>
              </a:rPr>
              <a:t>Continuous monitoring of </a:t>
            </a:r>
          </a:p>
          <a:p>
            <a:pPr marL="457200" lvl="1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2200" dirty="0">
                <a:latin typeface="+mn-lt"/>
              </a:rPr>
              <a:t>	Noble gases in workplace</a:t>
            </a:r>
          </a:p>
          <a:p>
            <a:pPr marL="457200" lvl="1" indent="0" algn="just">
              <a:buFont typeface="Arial" panose="020B0604020202020204" pitchFamily="34" charset="0"/>
              <a:buNone/>
            </a:pPr>
            <a:endParaRPr lang="en-GB" altLang="en-US" dirty="0">
              <a:latin typeface="+mn-lt"/>
            </a:endParaRPr>
          </a:p>
          <a:p>
            <a:pPr marL="609600" indent="-609600" algn="just">
              <a:buFontTx/>
              <a:buNone/>
            </a:pPr>
            <a:r>
              <a:rPr lang="en-GB" altLang="en-US" sz="2400" dirty="0">
                <a:latin typeface="+mn-lt"/>
              </a:rPr>
              <a:t>Weaknesses: </a:t>
            </a:r>
          </a:p>
          <a:p>
            <a:pPr marL="609600" indent="-609600" algn="just">
              <a:buFontTx/>
              <a:buNone/>
            </a:pPr>
            <a:endParaRPr lang="en-GB" altLang="en-US" sz="2800" dirty="0">
              <a:latin typeface="+mn-lt"/>
            </a:endParaRPr>
          </a:p>
          <a:p>
            <a:pPr marL="990600" lvl="1" indent="-533400" algn="just"/>
            <a:r>
              <a:rPr lang="en-GB" altLang="en-US" sz="2200">
                <a:latin typeface="+mn-lt"/>
              </a:rPr>
              <a:t>Detector larger than measurement cell equipped with silicon diode.</a:t>
            </a:r>
          </a:p>
          <a:p>
            <a:pPr marL="609600" indent="-609600" algn="just"/>
            <a:endParaRPr lang="en-GB" altLang="en-US" sz="2800" dirty="0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97D715B-5333-464C-B1EE-1FEB5AD1B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129" y="1778203"/>
            <a:ext cx="33623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2C4FAA-2BE6-4810-BBAB-823244B32741}"/>
              </a:ext>
            </a:extLst>
          </p:cNvPr>
          <p:cNvSpPr txBox="1"/>
          <p:nvPr/>
        </p:nvSpPr>
        <p:spPr>
          <a:xfrm>
            <a:off x="6275925" y="4260483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25000"/>
                  </a:schemeClr>
                </a:solidFill>
              </a:rPr>
              <a:t>Courtesy:Doza</a:t>
            </a:r>
          </a:p>
        </p:txBody>
      </p:sp>
    </p:spTree>
    <p:extLst>
      <p:ext uri="{BB962C8B-B14F-4D97-AF65-F5344CB8AC3E}">
        <p14:creationId xmlns:p14="http://schemas.microsoft.com/office/powerpoint/2010/main" val="3011323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C1F733-824F-4CD6-AE47-A143B6F8B442}"/>
              </a:ext>
            </a:extLst>
          </p:cNvPr>
          <p:cNvSpPr/>
          <p:nvPr/>
        </p:nvSpPr>
        <p:spPr>
          <a:xfrm>
            <a:off x="0" y="513269"/>
            <a:ext cx="2743200" cy="4011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Ionization Chamber</a:t>
            </a:r>
            <a:endParaRPr lang="en-GB" sz="20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9B5CADF-BE9A-4E4C-A486-2DBF86239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3051343"/>
              </p:ext>
            </p:extLst>
          </p:nvPr>
        </p:nvGraphicFramePr>
        <p:xfrm>
          <a:off x="1029005" y="1667662"/>
          <a:ext cx="7085990" cy="457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5239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359C539-0D94-4127-9FB8-015CE3B2E3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9395634"/>
              </p:ext>
            </p:extLst>
          </p:nvPr>
        </p:nvGraphicFramePr>
        <p:xfrm>
          <a:off x="904646" y="1023923"/>
          <a:ext cx="7515150" cy="5702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BCCE3C9-DAAB-4C06-A5A4-DFD0E7BED83A}"/>
              </a:ext>
            </a:extLst>
          </p:cNvPr>
          <p:cNvSpPr/>
          <p:nvPr/>
        </p:nvSpPr>
        <p:spPr>
          <a:xfrm>
            <a:off x="0" y="513269"/>
            <a:ext cx="2743200" cy="4011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Ionization Chamber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35821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E1583-0AE9-4A11-8409-36839DDEC5B5}"/>
              </a:ext>
            </a:extLst>
          </p:cNvPr>
          <p:cNvSpPr/>
          <p:nvPr/>
        </p:nvSpPr>
        <p:spPr>
          <a:xfrm>
            <a:off x="0" y="513269"/>
            <a:ext cx="2743200" cy="4011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Ionization Chamber</a:t>
            </a:r>
            <a:endParaRPr lang="en-GB" sz="2000" dirty="0"/>
          </a:p>
        </p:txBody>
      </p:sp>
      <p:sp>
        <p:nvSpPr>
          <p:cNvPr id="3" name="Callout: Right Arrow 2">
            <a:extLst>
              <a:ext uri="{FF2B5EF4-FFF2-40B4-BE49-F238E27FC236}">
                <a16:creationId xmlns:a16="http://schemas.microsoft.com/office/drawing/2014/main" id="{8C7E3494-43A7-4238-898E-F4AC9E54B95B}"/>
              </a:ext>
            </a:extLst>
          </p:cNvPr>
          <p:cNvSpPr/>
          <p:nvPr/>
        </p:nvSpPr>
        <p:spPr>
          <a:xfrm>
            <a:off x="1514247" y="2698088"/>
            <a:ext cx="2201875" cy="1302106"/>
          </a:xfrm>
          <a:prstGeom prst="rightArrowCallout">
            <a:avLst>
              <a:gd name="adj1" fmla="val 25000"/>
              <a:gd name="adj2" fmla="val 24438"/>
              <a:gd name="adj3" fmla="val 36798"/>
              <a:gd name="adj4" fmla="val 70957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Check for: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F3CF41-A7DD-4E74-B133-F7CC4DDAEB97}"/>
              </a:ext>
            </a:extLst>
          </p:cNvPr>
          <p:cNvSpPr/>
          <p:nvPr/>
        </p:nvSpPr>
        <p:spPr>
          <a:xfrm>
            <a:off x="4482998" y="1733702"/>
            <a:ext cx="3482036" cy="62910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Detection efficiency.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C3BBB0-1B1F-4E9F-AAA9-723C457BDEC8}"/>
              </a:ext>
            </a:extLst>
          </p:cNvPr>
          <p:cNvSpPr/>
          <p:nvPr/>
        </p:nvSpPr>
        <p:spPr>
          <a:xfrm>
            <a:off x="4482998" y="2698088"/>
            <a:ext cx="3482036" cy="62910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</a:pPr>
            <a:endParaRPr lang="en-GB" altLang="en-US" dirty="0"/>
          </a:p>
          <a:p>
            <a:pPr algn="just">
              <a:lnSpc>
                <a:spcPct val="90000"/>
              </a:lnSpc>
            </a:pPr>
            <a:endParaRPr lang="en-GB" altLang="en-US" dirty="0"/>
          </a:p>
          <a:p>
            <a:pPr algn="just">
              <a:lnSpc>
                <a:spcPct val="90000"/>
              </a:lnSpc>
            </a:pPr>
            <a:r>
              <a:rPr lang="en-GB" altLang="en-US" dirty="0"/>
              <a:t>Calibration of the pressure measurement device.</a:t>
            </a:r>
          </a:p>
          <a:p>
            <a:pPr algn="just">
              <a:lnSpc>
                <a:spcPct val="90000"/>
              </a:lnSpc>
            </a:pPr>
            <a:endParaRPr lang="en-GB" altLang="en-US" dirty="0"/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D63142-6ED8-45FF-B8A8-F7FF1E69B05E}"/>
              </a:ext>
            </a:extLst>
          </p:cNvPr>
          <p:cNvSpPr/>
          <p:nvPr/>
        </p:nvSpPr>
        <p:spPr>
          <a:xfrm>
            <a:off x="4482998" y="3567380"/>
            <a:ext cx="3482036" cy="62910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Clogging of the inlet filter.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564063-55DB-4DF0-8C59-FA5AE7446F75}"/>
              </a:ext>
            </a:extLst>
          </p:cNvPr>
          <p:cNvSpPr/>
          <p:nvPr/>
        </p:nvSpPr>
        <p:spPr>
          <a:xfrm>
            <a:off x="4482998" y="4469590"/>
            <a:ext cx="3482036" cy="62910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dirty="0"/>
          </a:p>
          <a:p>
            <a:pPr algn="ctr"/>
            <a:r>
              <a:rPr lang="en-GB" altLang="en-US" dirty="0"/>
              <a:t>Saturation of the water trap.</a:t>
            </a:r>
            <a:endParaRPr lang="en-US" alt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6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CF42A9-DC3F-4209-974F-0D04B04248F8}"/>
              </a:ext>
            </a:extLst>
          </p:cNvPr>
          <p:cNvSpPr/>
          <p:nvPr/>
        </p:nvSpPr>
        <p:spPr>
          <a:xfrm>
            <a:off x="0" y="629173"/>
            <a:ext cx="4236440" cy="4613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Noble Gas Monitoring</a:t>
            </a:r>
            <a:endParaRPr lang="en-GB" sz="2400" dirty="0"/>
          </a:p>
        </p:txBody>
      </p:sp>
      <p:sp>
        <p:nvSpPr>
          <p:cNvPr id="5" name="Flowchart: Terminator 4">
            <a:extLst>
              <a:ext uri="{FF2B5EF4-FFF2-40B4-BE49-F238E27FC236}">
                <a16:creationId xmlns:a16="http://schemas.microsoft.com/office/drawing/2014/main" id="{5915ED0C-D165-49F2-A26E-10CAEF02A619}"/>
              </a:ext>
            </a:extLst>
          </p:cNvPr>
          <p:cNvSpPr/>
          <p:nvPr/>
        </p:nvSpPr>
        <p:spPr>
          <a:xfrm>
            <a:off x="1895576" y="1857524"/>
            <a:ext cx="4681728" cy="797356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Techniques</a:t>
            </a:r>
          </a:p>
          <a:p>
            <a:pPr algn="ctr"/>
            <a:endParaRPr lang="en-GB" dirty="0"/>
          </a:p>
        </p:txBody>
      </p:sp>
      <p:sp>
        <p:nvSpPr>
          <p:cNvPr id="6" name="Flowchart: Terminator 5">
            <a:extLst>
              <a:ext uri="{FF2B5EF4-FFF2-40B4-BE49-F238E27FC236}">
                <a16:creationId xmlns:a16="http://schemas.microsoft.com/office/drawing/2014/main" id="{A35FFB54-44B8-4D8F-A03F-9A0674AE6F2A}"/>
              </a:ext>
            </a:extLst>
          </p:cNvPr>
          <p:cNvSpPr/>
          <p:nvPr/>
        </p:nvSpPr>
        <p:spPr>
          <a:xfrm>
            <a:off x="1895576" y="2734777"/>
            <a:ext cx="4681728" cy="797356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Equipment</a:t>
            </a:r>
          </a:p>
          <a:p>
            <a:pPr algn="ctr"/>
            <a:endParaRPr lang="en-GB" dirty="0"/>
          </a:p>
        </p:txBody>
      </p:sp>
      <p:sp>
        <p:nvSpPr>
          <p:cNvPr id="7" name="Flowchart: Terminator 6">
            <a:extLst>
              <a:ext uri="{FF2B5EF4-FFF2-40B4-BE49-F238E27FC236}">
                <a16:creationId xmlns:a16="http://schemas.microsoft.com/office/drawing/2014/main" id="{4BB07AAC-6212-427E-9FE7-60DFC92F333C}"/>
              </a:ext>
            </a:extLst>
          </p:cNvPr>
          <p:cNvSpPr/>
          <p:nvPr/>
        </p:nvSpPr>
        <p:spPr>
          <a:xfrm>
            <a:off x="1895576" y="3612031"/>
            <a:ext cx="4681728" cy="797356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en-US" dirty="0"/>
              <a:t>Examples of Noble gas Monitors</a:t>
            </a:r>
          </a:p>
        </p:txBody>
      </p:sp>
      <p:sp>
        <p:nvSpPr>
          <p:cNvPr id="8" name="Flowchart: Terminator 7">
            <a:extLst>
              <a:ext uri="{FF2B5EF4-FFF2-40B4-BE49-F238E27FC236}">
                <a16:creationId xmlns:a16="http://schemas.microsoft.com/office/drawing/2014/main" id="{511CC34B-5797-406D-BC2C-88DC259C7497}"/>
              </a:ext>
            </a:extLst>
          </p:cNvPr>
          <p:cNvSpPr/>
          <p:nvPr/>
        </p:nvSpPr>
        <p:spPr>
          <a:xfrm>
            <a:off x="1895576" y="4489285"/>
            <a:ext cx="4681728" cy="797356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Calibration and Testing</a:t>
            </a:r>
          </a:p>
          <a:p>
            <a:pPr algn="ctr"/>
            <a:endParaRPr lang="en-GB" dirty="0"/>
          </a:p>
        </p:txBody>
      </p:sp>
      <p:sp>
        <p:nvSpPr>
          <p:cNvPr id="9" name="Flowchart: Terminator 8">
            <a:extLst>
              <a:ext uri="{FF2B5EF4-FFF2-40B4-BE49-F238E27FC236}">
                <a16:creationId xmlns:a16="http://schemas.microsoft.com/office/drawing/2014/main" id="{7D5E4A07-24BC-4598-A2F3-02F9D5F9D768}"/>
              </a:ext>
            </a:extLst>
          </p:cNvPr>
          <p:cNvSpPr/>
          <p:nvPr/>
        </p:nvSpPr>
        <p:spPr>
          <a:xfrm>
            <a:off x="1895576" y="5366539"/>
            <a:ext cx="4681728" cy="797356"/>
          </a:xfrm>
          <a:prstGeom prst="flowChartTerminato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Factors Influencing Volumetric Activity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739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F93BE8-3602-4A35-82B9-54F30545F202}"/>
              </a:ext>
            </a:extLst>
          </p:cNvPr>
          <p:cNvSpPr/>
          <p:nvPr/>
        </p:nvSpPr>
        <p:spPr>
          <a:xfrm>
            <a:off x="-1" y="513269"/>
            <a:ext cx="4176979" cy="4011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Flow through Proportional Counter</a:t>
            </a:r>
            <a:endParaRPr lang="en-GB" sz="20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14B4F0C-441C-4855-9531-F3F96A29DB31}"/>
              </a:ext>
            </a:extLst>
          </p:cNvPr>
          <p:cNvSpPr txBox="1">
            <a:spLocks noChangeArrowheads="1"/>
          </p:cNvSpPr>
          <p:nvPr/>
        </p:nvSpPr>
        <p:spPr>
          <a:xfrm>
            <a:off x="908913" y="1449629"/>
            <a:ext cx="4731106" cy="19793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buFontTx/>
              <a:buNone/>
            </a:pPr>
            <a:r>
              <a:rPr lang="en-GB" altLang="en-US" sz="2000" dirty="0"/>
              <a:t>Good points: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	Small detector.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	Due to the small size detector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n-GB" altLang="en-US" sz="2000" dirty="0"/>
              <a:t>	can be well shielded.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	Low maintenance cost.</a:t>
            </a:r>
            <a:endParaRPr lang="en-US" altLang="en-US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FB0920F-2C5C-49F0-8D08-FE619A13E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181" y="1336183"/>
            <a:ext cx="2286000" cy="418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EDBA63-2DA8-4DE9-AA32-DEA215B875A1}"/>
              </a:ext>
            </a:extLst>
          </p:cNvPr>
          <p:cNvSpPr txBox="1"/>
          <p:nvPr/>
        </p:nvSpPr>
        <p:spPr>
          <a:xfrm>
            <a:off x="6285586" y="5569646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25000"/>
                  </a:schemeClr>
                </a:solidFill>
              </a:rPr>
              <a:t>Proportional counter for WPM.</a:t>
            </a:r>
          </a:p>
          <a:p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Courtesy: </a:t>
            </a:r>
            <a:r>
              <a:rPr lang="en-GB" sz="1000" dirty="0" err="1">
                <a:solidFill>
                  <a:schemeClr val="bg2">
                    <a:lumMod val="25000"/>
                  </a:schemeClr>
                </a:solidFill>
              </a:rPr>
              <a:t>Thermo</a:t>
            </a:r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 scientific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7CCA945-A96B-478B-BF82-5944BAC377A4}"/>
              </a:ext>
            </a:extLst>
          </p:cNvPr>
          <p:cNvSpPr txBox="1">
            <a:spLocks noChangeArrowheads="1"/>
          </p:cNvSpPr>
          <p:nvPr/>
        </p:nvSpPr>
        <p:spPr>
          <a:xfrm>
            <a:off x="939247" y="3613723"/>
            <a:ext cx="4670437" cy="27310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buFontTx/>
              <a:buNone/>
            </a:pPr>
            <a:r>
              <a:rPr lang="en-GB" altLang="en-US" sz="2000" dirty="0"/>
              <a:t>Weaknesses: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GB" altLang="en-US" sz="2000" dirty="0"/>
              <a:t>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Poor detection limit.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Sensitive to temperature.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Sensitive to pressure: the response is  proportional to the square of the pressure.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altLang="en-US" sz="2000" dirty="0"/>
              <a:t>Sensitive to humidity.</a:t>
            </a:r>
          </a:p>
          <a:p>
            <a:pPr algn="just">
              <a:lnSpc>
                <a:spcPct val="90000"/>
              </a:lnSpc>
            </a:pPr>
            <a:endParaRPr lang="en-GB" altLang="en-US" sz="2000" dirty="0"/>
          </a:p>
          <a:p>
            <a:pPr algn="just">
              <a:lnSpc>
                <a:spcPct val="90000"/>
              </a:lnSpc>
            </a:pP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73437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05E9E5-5478-4F02-8D8D-A12811C635EC}"/>
              </a:ext>
            </a:extLst>
          </p:cNvPr>
          <p:cNvSpPr/>
          <p:nvPr/>
        </p:nvSpPr>
        <p:spPr>
          <a:xfrm>
            <a:off x="-1" y="460857"/>
            <a:ext cx="4272078" cy="4535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Flow through Proportional Counter</a:t>
            </a:r>
            <a:endParaRPr lang="en-GB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95B0CE-D9E4-4F1D-96FC-AC21A609E377}"/>
              </a:ext>
            </a:extLst>
          </p:cNvPr>
          <p:cNvSpPr txBox="1">
            <a:spLocks noChangeArrowheads="1"/>
          </p:cNvSpPr>
          <p:nvPr/>
        </p:nvSpPr>
        <p:spPr>
          <a:xfrm>
            <a:off x="2134369" y="1970227"/>
            <a:ext cx="4875261" cy="3728314"/>
          </a:xfrm>
          <a:prstGeom prst="rect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altLang="en-US" sz="2000" dirty="0">
                <a:latin typeface="+mn-lt"/>
              </a:rPr>
              <a:t>Check for: </a:t>
            </a:r>
          </a:p>
          <a:p>
            <a:pPr>
              <a:buFontTx/>
              <a:buNone/>
            </a:pPr>
            <a:endParaRPr lang="en-GB" altLang="en-US" sz="2000" dirty="0">
              <a:latin typeface="+mn-lt"/>
            </a:endParaRPr>
          </a:p>
          <a:p>
            <a:r>
              <a:rPr lang="en-GB" altLang="en-US" sz="2000" dirty="0">
                <a:latin typeface="+mn-lt"/>
              </a:rPr>
              <a:t>Detection efficiency.</a:t>
            </a:r>
          </a:p>
          <a:p>
            <a:endParaRPr lang="en-GB" altLang="en-US" sz="2000" dirty="0">
              <a:latin typeface="+mn-lt"/>
            </a:endParaRPr>
          </a:p>
          <a:p>
            <a:r>
              <a:rPr lang="en-GB" altLang="en-US" sz="2000" dirty="0">
                <a:latin typeface="+mn-lt"/>
              </a:rPr>
              <a:t>Calibration of the pressure device.</a:t>
            </a:r>
          </a:p>
          <a:p>
            <a:endParaRPr lang="en-GB" altLang="en-US" sz="2000" dirty="0">
              <a:latin typeface="+mn-lt"/>
            </a:endParaRPr>
          </a:p>
          <a:p>
            <a:r>
              <a:rPr lang="en-GB" altLang="en-US" sz="2000" dirty="0">
                <a:latin typeface="+mn-lt"/>
              </a:rPr>
              <a:t>Clogging of the inlet filter.</a:t>
            </a:r>
          </a:p>
          <a:p>
            <a:endParaRPr lang="en-GB" altLang="en-US" sz="2000" dirty="0">
              <a:latin typeface="+mn-lt"/>
            </a:endParaRPr>
          </a:p>
          <a:p>
            <a:r>
              <a:rPr lang="en-GB" altLang="en-US" sz="2000" dirty="0">
                <a:latin typeface="+mn-lt"/>
              </a:rPr>
              <a:t>Saturation of the water trap.</a:t>
            </a:r>
            <a:r>
              <a:rPr lang="en-GB" altLang="en-US" sz="2800" dirty="0"/>
              <a:t>	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18115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81CA15-967B-49C7-B968-64E591B69279}"/>
              </a:ext>
            </a:extLst>
          </p:cNvPr>
          <p:cNvSpPr/>
          <p:nvPr/>
        </p:nvSpPr>
        <p:spPr>
          <a:xfrm>
            <a:off x="-2" y="460857"/>
            <a:ext cx="4886555" cy="4535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Examples of Modern Noble Gas Monitors</a:t>
            </a: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C845C7-FA31-4802-BD9D-2FCA5BB17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76" y="1956816"/>
            <a:ext cx="3184236" cy="3048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9C6E25-8AD5-4803-B306-2135D8E97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76" y="1956816"/>
            <a:ext cx="3048000" cy="3048000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812815-2228-4DAA-B6B0-8F4C9835D08C}"/>
              </a:ext>
            </a:extLst>
          </p:cNvPr>
          <p:cNvSpPr txBox="1"/>
          <p:nvPr/>
        </p:nvSpPr>
        <p:spPr>
          <a:xfrm>
            <a:off x="722376" y="5334692"/>
            <a:ext cx="28328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Detector: </a:t>
            </a:r>
            <a:r>
              <a:rPr lang="en-GB" sz="1600" b="0" dirty="0" err="1">
                <a:solidFill>
                  <a:schemeClr val="bg2">
                    <a:lumMod val="25000"/>
                  </a:schemeClr>
                </a:solidFill>
              </a:rPr>
              <a:t>HPGe</a:t>
            </a:r>
            <a:r>
              <a:rPr lang="en-GB" sz="1600" b="0" dirty="0">
                <a:solidFill>
                  <a:schemeClr val="bg2">
                    <a:lumMod val="25000"/>
                  </a:schemeClr>
                </a:solidFill>
              </a:rPr>
              <a:t> detector 	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2BDBE-7542-47CB-AC39-58AC71509D06}"/>
              </a:ext>
            </a:extLst>
          </p:cNvPr>
          <p:cNvSpPr txBox="1"/>
          <p:nvPr/>
        </p:nvSpPr>
        <p:spPr>
          <a:xfrm>
            <a:off x="4993843" y="5311103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dirty="0">
                <a:solidFill>
                  <a:schemeClr val="bg2">
                    <a:lumMod val="25000"/>
                  </a:schemeClr>
                </a:solidFill>
              </a:rPr>
              <a:t>Detector: Flow through ionisation chamber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708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7D93A3-B996-4B19-ACFE-0FC6F0A6A3BA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EXAMPLES OF MONITORS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409293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D1E209-6F97-46A2-B108-A14EA5EB8709}"/>
              </a:ext>
            </a:extLst>
          </p:cNvPr>
          <p:cNvSpPr/>
          <p:nvPr/>
        </p:nvSpPr>
        <p:spPr>
          <a:xfrm>
            <a:off x="-1" y="460857"/>
            <a:ext cx="4272078" cy="45354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Type Test Report and Certificate</a:t>
            </a:r>
            <a:endParaRPr lang="en-GB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0E242-E0E9-46A4-B5EA-1329026B7A75}"/>
              </a:ext>
            </a:extLst>
          </p:cNvPr>
          <p:cNvSpPr/>
          <p:nvPr/>
        </p:nvSpPr>
        <p:spPr>
          <a:xfrm>
            <a:off x="1949501" y="1565454"/>
            <a:ext cx="4645152" cy="101681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As per IEC 60761-1, the manufacturer shall provide, with each equipment, a certificate giving the following information: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81C76C0-FE60-436B-AFF3-6C0CFECAA1BD}"/>
              </a:ext>
            </a:extLst>
          </p:cNvPr>
          <p:cNvSpPr/>
          <p:nvPr/>
        </p:nvSpPr>
        <p:spPr>
          <a:xfrm>
            <a:off x="1298449" y="2882190"/>
            <a:ext cx="6078930" cy="5468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radioactive noble gas or gases for which the assembly is designed;</a:t>
            </a: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591CF56-0D9E-4534-A71C-FAF402D47A78}"/>
              </a:ext>
            </a:extLst>
          </p:cNvPr>
          <p:cNvSpPr/>
          <p:nvPr/>
        </p:nvSpPr>
        <p:spPr>
          <a:xfrm>
            <a:off x="1298447" y="3485084"/>
            <a:ext cx="6078931" cy="5468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GB" dirty="0"/>
          </a:p>
          <a:p>
            <a:pPr algn="just"/>
            <a:r>
              <a:rPr lang="en-GB" dirty="0"/>
              <a:t>detector type and general characteristics;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AD8FDB-6C1D-4CDB-8DCF-A01B3F447AC1}"/>
              </a:ext>
            </a:extLst>
          </p:cNvPr>
          <p:cNvSpPr/>
          <p:nvPr/>
        </p:nvSpPr>
        <p:spPr>
          <a:xfrm>
            <a:off x="1298447" y="4094074"/>
            <a:ext cx="6078931" cy="5468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response as a function of the volumetric activity per unit under reference conditions;</a:t>
            </a:r>
          </a:p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29EFD3-5D5C-421F-BFAB-2167F4F3424F}"/>
              </a:ext>
            </a:extLst>
          </p:cNvPr>
          <p:cNvSpPr/>
          <p:nvPr/>
        </p:nvSpPr>
        <p:spPr>
          <a:xfrm>
            <a:off x="1298447" y="4717076"/>
            <a:ext cx="6078931" cy="4913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/>
              <a:t>response to the check source;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D8DF10-98AD-4A45-8972-05643813FB4F}"/>
              </a:ext>
            </a:extLst>
          </p:cNvPr>
          <p:cNvSpPr/>
          <p:nvPr/>
        </p:nvSpPr>
        <p:spPr>
          <a:xfrm>
            <a:off x="1298447" y="5284614"/>
            <a:ext cx="6078931" cy="4913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response to the other radioactive gases;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7DBEDB9-E452-448D-9765-43E11584C067}"/>
              </a:ext>
            </a:extLst>
          </p:cNvPr>
          <p:cNvSpPr/>
          <p:nvPr/>
        </p:nvSpPr>
        <p:spPr>
          <a:xfrm>
            <a:off x="1298446" y="5905797"/>
            <a:ext cx="6078931" cy="4913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response to interfering gases of concern.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A5CC210-430B-4926-9C24-908A970CB5EE}"/>
              </a:ext>
            </a:extLst>
          </p:cNvPr>
          <p:cNvSpPr/>
          <p:nvPr/>
        </p:nvSpPr>
        <p:spPr>
          <a:xfrm>
            <a:off x="932686" y="2946202"/>
            <a:ext cx="365760" cy="380389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FCBA48FD-F462-46FF-822F-8769709169A8}"/>
              </a:ext>
            </a:extLst>
          </p:cNvPr>
          <p:cNvSpPr/>
          <p:nvPr/>
        </p:nvSpPr>
        <p:spPr>
          <a:xfrm>
            <a:off x="936342" y="3553659"/>
            <a:ext cx="365760" cy="380389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4D4A376-E640-49B9-9F6B-0F04302A8AE9}"/>
              </a:ext>
            </a:extLst>
          </p:cNvPr>
          <p:cNvSpPr/>
          <p:nvPr/>
        </p:nvSpPr>
        <p:spPr>
          <a:xfrm>
            <a:off x="932686" y="4160521"/>
            <a:ext cx="365760" cy="380389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CDBFF1E-38BA-4822-ABC7-E250B4F15433}"/>
              </a:ext>
            </a:extLst>
          </p:cNvPr>
          <p:cNvSpPr/>
          <p:nvPr/>
        </p:nvSpPr>
        <p:spPr>
          <a:xfrm>
            <a:off x="921711" y="4767383"/>
            <a:ext cx="365760" cy="380389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34C5C22-3CED-45CA-AE05-2789FFC9335D}"/>
              </a:ext>
            </a:extLst>
          </p:cNvPr>
          <p:cNvSpPr/>
          <p:nvPr/>
        </p:nvSpPr>
        <p:spPr>
          <a:xfrm>
            <a:off x="932686" y="5338259"/>
            <a:ext cx="365760" cy="380389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2DBE64B-7F4B-4676-B5E6-B269E06BD86B}"/>
              </a:ext>
            </a:extLst>
          </p:cNvPr>
          <p:cNvSpPr/>
          <p:nvPr/>
        </p:nvSpPr>
        <p:spPr>
          <a:xfrm>
            <a:off x="921711" y="5981107"/>
            <a:ext cx="365760" cy="380389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06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9E6205-290C-4477-9E62-A2C41868958E}"/>
              </a:ext>
            </a:extLst>
          </p:cNvPr>
          <p:cNvSpPr/>
          <p:nvPr/>
        </p:nvSpPr>
        <p:spPr>
          <a:xfrm>
            <a:off x="-1" y="460857"/>
            <a:ext cx="4272078" cy="45354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Calibration and Functional Testing</a:t>
            </a:r>
            <a:endParaRPr lang="en-GB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2B8B35-448B-4E65-860F-17E94372F5DC}"/>
              </a:ext>
            </a:extLst>
          </p:cNvPr>
          <p:cNvSpPr/>
          <p:nvPr/>
        </p:nvSpPr>
        <p:spPr>
          <a:xfrm>
            <a:off x="577899" y="1605687"/>
            <a:ext cx="7805320" cy="46268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Each air monitoring instrument is required to have a valid calibration certificate before use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tx2">
                    <a:lumMod val="50000"/>
                  </a:schemeClr>
                </a:solidFill>
              </a:rPr>
              <a:t>Functional testing should be defined by the manufacturer and usually includes testing the detection efficiency with a  radioactive source at regular intervals.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tx2">
                    <a:lumMod val="50000"/>
                  </a:schemeClr>
                </a:solidFill>
              </a:rPr>
              <a:t>The detection efficiency measured with a checking source is only an equipment functional check.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tx2">
                    <a:lumMod val="50000"/>
                  </a:schemeClr>
                </a:solidFill>
              </a:rPr>
              <a:t>Unless otherwise indicated by the manufacturer, this value should not be used as a calibration factor.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altLang="en-US" sz="2000" dirty="0">
                <a:solidFill>
                  <a:schemeClr val="tx2">
                    <a:lumMod val="50000"/>
                  </a:schemeClr>
                </a:solidFill>
              </a:rPr>
              <a:t>The pressure measurement device should be verified at regular time intervals by comparing with a calibrated pressure measuring instrument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453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84A522-316C-4BD1-BD14-7AF7B7E3F94D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FACTORS INFLUENCING VOLUMETRIC ACTIVITY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15862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4DFB0C-528F-4EEE-9536-663F75C5FE00}"/>
              </a:ext>
            </a:extLst>
          </p:cNvPr>
          <p:cNvSpPr/>
          <p:nvPr/>
        </p:nvSpPr>
        <p:spPr>
          <a:xfrm>
            <a:off x="-1" y="460857"/>
            <a:ext cx="4857294" cy="453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Factors Influencing Activity Concentration</a:t>
            </a:r>
            <a:endParaRPr lang="en-GB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EBE9A2D-5204-4C8C-853C-E856424B6F13}"/>
              </a:ext>
            </a:extLst>
          </p:cNvPr>
          <p:cNvSpPr/>
          <p:nvPr/>
        </p:nvSpPr>
        <p:spPr>
          <a:xfrm>
            <a:off x="532790" y="1982370"/>
            <a:ext cx="3796588" cy="119603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en-US" dirty="0"/>
          </a:p>
          <a:p>
            <a:r>
              <a:rPr lang="en-US" altLang="en-US" dirty="0"/>
              <a:t>The energy of the radionuclide detected.</a:t>
            </a:r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DBD41BA-B2FB-41F2-8290-9C737CD05303}"/>
              </a:ext>
            </a:extLst>
          </p:cNvPr>
          <p:cNvSpPr/>
          <p:nvPr/>
        </p:nvSpPr>
        <p:spPr>
          <a:xfrm>
            <a:off x="532790" y="3335707"/>
            <a:ext cx="3796588" cy="119603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>
              <a:lnSpc>
                <a:spcPct val="80000"/>
              </a:lnSpc>
            </a:pPr>
            <a:r>
              <a:rPr lang="en-US" altLang="en-US" dirty="0"/>
              <a:t>The pressure of the gas inside the measurement cell.</a:t>
            </a: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AF6D225-773E-4AB1-BA80-CF8D41F0A7B2}"/>
              </a:ext>
            </a:extLst>
          </p:cNvPr>
          <p:cNvSpPr/>
          <p:nvPr/>
        </p:nvSpPr>
        <p:spPr>
          <a:xfrm>
            <a:off x="532790" y="4689044"/>
            <a:ext cx="3796588" cy="119603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en-US" dirty="0"/>
          </a:p>
          <a:p>
            <a:pPr>
              <a:lnSpc>
                <a:spcPct val="80000"/>
              </a:lnSpc>
            </a:pPr>
            <a:r>
              <a:rPr lang="en-US" altLang="en-US" dirty="0"/>
              <a:t>The presence of natural radioactive gas such as radon. 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56A7EBC-F023-4DD8-B6B3-E4E886E2E1DC}"/>
              </a:ext>
            </a:extLst>
          </p:cNvPr>
          <p:cNvSpPr/>
          <p:nvPr/>
        </p:nvSpPr>
        <p:spPr>
          <a:xfrm>
            <a:off x="5252313" y="2969971"/>
            <a:ext cx="3716122" cy="188000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altLang="en-US"/>
              <a:t>Determination of the volumetric activity of the noble gas may be influenced by three parameters:</a:t>
            </a:r>
          </a:p>
          <a:p>
            <a:pPr algn="just">
              <a:lnSpc>
                <a:spcPct val="80000"/>
              </a:lnSpc>
            </a:pPr>
            <a:endParaRPr lang="en-US" altLang="en-US" dirty="0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01DAF863-7BA9-4EF7-BC0D-8AE0A845AFD8}"/>
              </a:ext>
            </a:extLst>
          </p:cNvPr>
          <p:cNvSpPr/>
          <p:nvPr/>
        </p:nvSpPr>
        <p:spPr>
          <a:xfrm>
            <a:off x="4500070" y="3602735"/>
            <a:ext cx="629107" cy="614477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9A96B8E4-5991-4BC0-89B5-43D3806739FA}"/>
              </a:ext>
            </a:extLst>
          </p:cNvPr>
          <p:cNvSpPr/>
          <p:nvPr/>
        </p:nvSpPr>
        <p:spPr>
          <a:xfrm rot="2468263">
            <a:off x="4696470" y="2562757"/>
            <a:ext cx="629107" cy="614477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697039F4-1554-43B6-94CE-580FFABA3CA7}"/>
              </a:ext>
            </a:extLst>
          </p:cNvPr>
          <p:cNvSpPr/>
          <p:nvPr/>
        </p:nvSpPr>
        <p:spPr>
          <a:xfrm rot="19131776">
            <a:off x="4653802" y="4642713"/>
            <a:ext cx="629107" cy="614477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2335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582B88-9B19-4A75-A02B-9347A31F7525}"/>
              </a:ext>
            </a:extLst>
          </p:cNvPr>
          <p:cNvSpPr/>
          <p:nvPr/>
        </p:nvSpPr>
        <p:spPr>
          <a:xfrm>
            <a:off x="-1" y="460857"/>
            <a:ext cx="4857294" cy="453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Energy of Radionuclide Measured</a:t>
            </a:r>
            <a:endParaRPr lang="en-GB" sz="20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BE8A109-DC36-407A-AC9C-98C14A86E005}"/>
              </a:ext>
            </a:extLst>
          </p:cNvPr>
          <p:cNvSpPr/>
          <p:nvPr/>
        </p:nvSpPr>
        <p:spPr>
          <a:xfrm>
            <a:off x="841248" y="1843431"/>
            <a:ext cx="4418381" cy="18288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/>
              <a:t>The detection efficiency is affected by the radiation type and energy of the radionuclide measured.</a:t>
            </a:r>
            <a:endParaRPr lang="en-US" alt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EC66802-AC3F-4804-ACA2-E0E7FDF965D7}"/>
              </a:ext>
            </a:extLst>
          </p:cNvPr>
          <p:cNvSpPr/>
          <p:nvPr/>
        </p:nvSpPr>
        <p:spPr>
          <a:xfrm>
            <a:off x="4000195" y="3334513"/>
            <a:ext cx="4418381" cy="1828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en-US" dirty="0"/>
              <a:t>The response of the instrument to different energies should be measured during type testing and provided by the manufacturer.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587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B24928-E8C1-4CF5-9D2D-214278130CCC}"/>
              </a:ext>
            </a:extLst>
          </p:cNvPr>
          <p:cNvSpPr/>
          <p:nvPr/>
        </p:nvSpPr>
        <p:spPr>
          <a:xfrm>
            <a:off x="-1" y="460857"/>
            <a:ext cx="4857294" cy="453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Pressure of the Gas Measured</a:t>
            </a:r>
            <a:endParaRPr lang="en-GB" sz="20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459E492-CDF8-4FDF-99EA-AB63C248DBA4}"/>
              </a:ext>
            </a:extLst>
          </p:cNvPr>
          <p:cNvSpPr txBox="1">
            <a:spLocks noChangeArrowheads="1"/>
          </p:cNvSpPr>
          <p:nvPr/>
        </p:nvSpPr>
        <p:spPr>
          <a:xfrm>
            <a:off x="184709" y="2136039"/>
            <a:ext cx="8608161" cy="3065068"/>
          </a:xfrm>
          <a:prstGeom prst="rect">
            <a:avLst/>
          </a:prstGeom>
          <a:ln w="25400"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US" altLang="en-US" sz="22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tx2">
                    <a:lumMod val="50000"/>
                  </a:schemeClr>
                </a:solidFill>
              </a:rPr>
              <a:t>The volumetric activity is normally indicated for temperature and pressure of the gas at the inlet of the assembly.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2200" dirty="0">
                <a:solidFill>
                  <a:schemeClr val="tx2">
                    <a:lumMod val="50000"/>
                  </a:schemeClr>
                </a:solidFill>
              </a:rPr>
              <a:t>The manufacturer should identify if any correction is required and the method to address this. </a:t>
            </a:r>
          </a:p>
          <a:p>
            <a:pPr algn="just">
              <a:lnSpc>
                <a:spcPct val="90000"/>
              </a:lnSpc>
            </a:pPr>
            <a:endParaRPr lang="en-US" altLang="en-US" sz="22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200" dirty="0">
                <a:solidFill>
                  <a:schemeClr val="tx2">
                    <a:lumMod val="50000"/>
                  </a:schemeClr>
                </a:solidFill>
              </a:rPr>
              <a:t>The manufacturer should indicate the influence of other radioactive gases such as radon on the indication of the monitor.</a:t>
            </a:r>
          </a:p>
          <a:p>
            <a:pPr algn="just">
              <a:lnSpc>
                <a:spcPct val="90000"/>
              </a:lnSpc>
            </a:pPr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493556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ADFB00-AA2A-4C35-BD62-A29D0C0F8F3E}"/>
              </a:ext>
            </a:extLst>
          </p:cNvPr>
          <p:cNvSpPr/>
          <p:nvPr/>
        </p:nvSpPr>
        <p:spPr>
          <a:xfrm>
            <a:off x="0" y="629173"/>
            <a:ext cx="4236440" cy="4613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Noble Gas Monitoring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4F43CF8-6AA2-4CB7-8E8E-689B6B62C4A6}"/>
              </a:ext>
            </a:extLst>
          </p:cNvPr>
          <p:cNvSpPr/>
          <p:nvPr/>
        </p:nvSpPr>
        <p:spPr>
          <a:xfrm>
            <a:off x="797357" y="1360627"/>
            <a:ext cx="3255264" cy="2377440"/>
          </a:xfrm>
          <a:prstGeom prst="roundRect">
            <a:avLst/>
          </a:prstGeom>
          <a:gradFill>
            <a:gsLst>
              <a:gs pos="78000">
                <a:schemeClr val="accent1">
                  <a:lumMod val="50000"/>
                </a:schemeClr>
              </a:gs>
              <a:gs pos="44000">
                <a:schemeClr val="accent1">
                  <a:lumMod val="75000"/>
                </a:schemeClr>
              </a:gs>
              <a:gs pos="11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Some of the important radioactive noble gases, which are produced in the nuclear reactors, are;</a:t>
            </a:r>
          </a:p>
          <a:p>
            <a:pPr marL="285750" indent="-28575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Activation product </a:t>
            </a:r>
            <a:r>
              <a:rPr lang="en-GB" sz="1600" baseline="30000" dirty="0"/>
              <a:t>41</a:t>
            </a:r>
            <a:r>
              <a:rPr lang="en-GB" sz="1600" dirty="0"/>
              <a:t>Ar,</a:t>
            </a:r>
          </a:p>
          <a:p>
            <a:pPr marL="285750" indent="-28575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Fission product </a:t>
            </a:r>
            <a:r>
              <a:rPr lang="en-GB" sz="1600" baseline="30000" dirty="0"/>
              <a:t>85</a:t>
            </a:r>
            <a:r>
              <a:rPr lang="en-GB" sz="1600" dirty="0"/>
              <a:t>Kr, </a:t>
            </a:r>
            <a:r>
              <a:rPr lang="en-GB" sz="1600" baseline="30000" dirty="0"/>
              <a:t>85m</a:t>
            </a:r>
            <a:r>
              <a:rPr lang="en-GB" sz="1600" dirty="0"/>
              <a:t>Kr, </a:t>
            </a:r>
            <a:r>
              <a:rPr lang="en-GB" sz="1600" baseline="30000" dirty="0"/>
              <a:t>87</a:t>
            </a:r>
            <a:r>
              <a:rPr lang="en-GB" sz="1600" dirty="0"/>
              <a:t>Kr, </a:t>
            </a:r>
            <a:r>
              <a:rPr lang="en-GB" sz="1600" baseline="30000" dirty="0"/>
              <a:t>88</a:t>
            </a:r>
            <a:r>
              <a:rPr lang="en-GB" sz="1600" dirty="0"/>
              <a:t>Kr and </a:t>
            </a:r>
            <a:r>
              <a:rPr lang="en-GB" sz="1600" baseline="30000" dirty="0"/>
              <a:t>133</a:t>
            </a:r>
            <a:r>
              <a:rPr lang="en-GB" sz="1600" dirty="0"/>
              <a:t>Xe, </a:t>
            </a:r>
            <a:r>
              <a:rPr lang="en-GB" sz="1600" baseline="30000" dirty="0"/>
              <a:t>133m</a:t>
            </a:r>
            <a:r>
              <a:rPr lang="en-GB" sz="1600" dirty="0"/>
              <a:t>Xe, </a:t>
            </a:r>
            <a:r>
              <a:rPr lang="en-GB" sz="1600" baseline="30000" dirty="0"/>
              <a:t>135</a:t>
            </a:r>
            <a:r>
              <a:rPr lang="en-GB" sz="1600" dirty="0"/>
              <a:t>Xe and </a:t>
            </a:r>
            <a:r>
              <a:rPr lang="en-GB" sz="1600" baseline="30000" dirty="0"/>
              <a:t>138</a:t>
            </a:r>
            <a:r>
              <a:rPr lang="en-GB" sz="1600" dirty="0"/>
              <a:t>Xe.</a:t>
            </a:r>
            <a:endParaRPr lang="en-US" altLang="en-US" sz="1600" dirty="0"/>
          </a:p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A2087B7-42DC-407D-84F1-41D2C5DF697A}"/>
              </a:ext>
            </a:extLst>
          </p:cNvPr>
          <p:cNvSpPr/>
          <p:nvPr/>
        </p:nvSpPr>
        <p:spPr>
          <a:xfrm>
            <a:off x="4958486" y="1360627"/>
            <a:ext cx="3255264" cy="2377440"/>
          </a:xfrm>
          <a:prstGeom prst="roundRect">
            <a:avLst/>
          </a:prstGeom>
          <a:gradFill>
            <a:gsLst>
              <a:gs pos="78000">
                <a:schemeClr val="accent1">
                  <a:lumMod val="50000"/>
                </a:schemeClr>
              </a:gs>
              <a:gs pos="44000">
                <a:schemeClr val="accent1">
                  <a:lumMod val="75000"/>
                </a:schemeClr>
              </a:gs>
              <a:gs pos="11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altLang="en-US" dirty="0"/>
              <a:t>A release of noble gases into the working atmosphere indicates a breach of containment including possible clad rupture.</a:t>
            </a:r>
          </a:p>
          <a:p>
            <a:pPr algn="ctr"/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F26A99-2953-44F0-9E5E-0639FCB4BE51}"/>
              </a:ext>
            </a:extLst>
          </p:cNvPr>
          <p:cNvSpPr/>
          <p:nvPr/>
        </p:nvSpPr>
        <p:spPr>
          <a:xfrm>
            <a:off x="797357" y="4279392"/>
            <a:ext cx="3255264" cy="2377440"/>
          </a:xfrm>
          <a:prstGeom prst="roundRect">
            <a:avLst/>
          </a:prstGeom>
          <a:gradFill>
            <a:gsLst>
              <a:gs pos="78000">
                <a:schemeClr val="accent1">
                  <a:lumMod val="50000"/>
                </a:schemeClr>
              </a:gs>
              <a:gs pos="44000">
                <a:schemeClr val="accent1">
                  <a:lumMod val="75000"/>
                </a:schemeClr>
              </a:gs>
              <a:gs pos="11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dirty="0"/>
              <a:t>Noble gases are inert and insoluble deliver;</a:t>
            </a:r>
          </a:p>
          <a:p>
            <a:pPr marL="285750" indent="-28575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dirty="0"/>
              <a:t>external dose due to immersion</a:t>
            </a:r>
          </a:p>
          <a:p>
            <a:pPr marL="285750" indent="-28575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altLang="en-US" dirty="0"/>
              <a:t>lung dose</a:t>
            </a:r>
          </a:p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3D0DB55-5AE3-4B7A-91FD-05688E9CAC08}"/>
              </a:ext>
            </a:extLst>
          </p:cNvPr>
          <p:cNvSpPr/>
          <p:nvPr/>
        </p:nvSpPr>
        <p:spPr>
          <a:xfrm>
            <a:off x="4958486" y="4279392"/>
            <a:ext cx="3255264" cy="2377440"/>
          </a:xfrm>
          <a:prstGeom prst="roundRect">
            <a:avLst/>
          </a:prstGeom>
          <a:gradFill>
            <a:gsLst>
              <a:gs pos="78000">
                <a:schemeClr val="accent1">
                  <a:lumMod val="50000"/>
                </a:schemeClr>
              </a:gs>
              <a:gs pos="44000">
                <a:schemeClr val="accent1">
                  <a:lumMod val="75000"/>
                </a:schemeClr>
              </a:gs>
              <a:gs pos="11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altLang="en-US" dirty="0"/>
              <a:t>Detecting the Fission Product Noble Gases (FPNG) limits and reduce the risk of  exposures.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817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BD61F2-0510-429F-BCA2-62F9E9458879}"/>
              </a:ext>
            </a:extLst>
          </p:cNvPr>
          <p:cNvSpPr/>
          <p:nvPr/>
        </p:nvSpPr>
        <p:spPr>
          <a:xfrm>
            <a:off x="0" y="629173"/>
            <a:ext cx="4236440" cy="4613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Techniques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F8B276-1D24-4CBA-9F8E-9485CAA87F9D}"/>
              </a:ext>
            </a:extLst>
          </p:cNvPr>
          <p:cNvSpPr/>
          <p:nvPr/>
        </p:nvSpPr>
        <p:spPr>
          <a:xfrm>
            <a:off x="1675181" y="1602029"/>
            <a:ext cx="4294022" cy="6583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Noble gases cannot be trapped by filters.</a:t>
            </a:r>
          </a:p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23526A-A224-4218-A2EF-E98A55379185}"/>
              </a:ext>
            </a:extLst>
          </p:cNvPr>
          <p:cNvSpPr/>
          <p:nvPr/>
        </p:nvSpPr>
        <p:spPr>
          <a:xfrm>
            <a:off x="3935577" y="2442674"/>
            <a:ext cx="4901183" cy="65836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sz="1600" dirty="0"/>
          </a:p>
          <a:p>
            <a:pPr algn="just"/>
            <a:r>
              <a:rPr lang="en-US" altLang="en-US" sz="1600" dirty="0"/>
              <a:t>By special techniques such as cryogenic techniques they can be collected on suitable medium.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EBBB84-FFBA-4C83-B80B-54C82FA51505}"/>
              </a:ext>
            </a:extLst>
          </p:cNvPr>
          <p:cNvSpPr/>
          <p:nvPr/>
        </p:nvSpPr>
        <p:spPr>
          <a:xfrm>
            <a:off x="1675181" y="3283319"/>
            <a:ext cx="4294022" cy="10399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>
              <a:lnSpc>
                <a:spcPct val="90000"/>
              </a:lnSpc>
            </a:pPr>
            <a:r>
              <a:rPr lang="en-US" altLang="en-US" dirty="0"/>
              <a:t>They are monitored either in real time or by taking a grab sample which is subsequently counted by an appropriate detector in the laboratory. </a:t>
            </a:r>
          </a:p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B47F16-CF26-4C17-9892-303AE6A487F0}"/>
              </a:ext>
            </a:extLst>
          </p:cNvPr>
          <p:cNvSpPr/>
          <p:nvPr/>
        </p:nvSpPr>
        <p:spPr>
          <a:xfrm>
            <a:off x="1675181" y="4687837"/>
            <a:ext cx="4294022" cy="6583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>
              <a:lnSpc>
                <a:spcPct val="90000"/>
              </a:lnSpc>
            </a:pPr>
            <a:r>
              <a:rPr lang="en-US" altLang="en-US" dirty="0"/>
              <a:t>In real time monitoring the sampled air passes through a measurement cell. 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2B627C-94E9-4D14-80D1-9A3C429AF28F}"/>
              </a:ext>
            </a:extLst>
          </p:cNvPr>
          <p:cNvSpPr/>
          <p:nvPr/>
        </p:nvSpPr>
        <p:spPr>
          <a:xfrm>
            <a:off x="3935577" y="5570459"/>
            <a:ext cx="4901183" cy="89617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en-US" sz="1600" dirty="0"/>
          </a:p>
          <a:p>
            <a:pPr algn="just">
              <a:lnSpc>
                <a:spcPct val="90000"/>
              </a:lnSpc>
            </a:pPr>
            <a:r>
              <a:rPr lang="en-US" altLang="en-US" sz="1600" dirty="0"/>
              <a:t>The measurement cell may be the detector itself, for example an ionization chamber, or a proportional counter of flow through type, or a sampling cell equipped with a plastic scintillator.</a:t>
            </a:r>
          </a:p>
          <a:p>
            <a:pPr algn="ctr"/>
            <a:endParaRPr lang="en-GB" dirty="0"/>
          </a:p>
        </p:txBody>
      </p:sp>
      <p:pic>
        <p:nvPicPr>
          <p:cNvPr id="9" name="Graphic 8" descr="Arrow: Slight curve">
            <a:extLst>
              <a:ext uri="{FF2B5EF4-FFF2-40B4-BE49-F238E27FC236}">
                <a16:creationId xmlns:a16="http://schemas.microsoft.com/office/drawing/2014/main" id="{62285DD0-D411-4C82-88A4-9B11FA3E88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92055">
            <a:off x="3157660" y="2142471"/>
            <a:ext cx="787518" cy="787518"/>
          </a:xfrm>
          <a:prstGeom prst="rect">
            <a:avLst/>
          </a:prstGeom>
        </p:spPr>
      </p:pic>
      <p:pic>
        <p:nvPicPr>
          <p:cNvPr id="10" name="Graphic 9" descr="Arrow: Slight curve">
            <a:extLst>
              <a:ext uri="{FF2B5EF4-FFF2-40B4-BE49-F238E27FC236}">
                <a16:creationId xmlns:a16="http://schemas.microsoft.com/office/drawing/2014/main" id="{F021D8C7-2E42-4E4B-8168-AA67318A0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92055">
            <a:off x="3157658" y="5360355"/>
            <a:ext cx="787518" cy="787518"/>
          </a:xfrm>
          <a:prstGeom prst="rect">
            <a:avLst/>
          </a:prstGeom>
        </p:spPr>
      </p:pic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5B11658E-74CA-471F-8A7B-0A6127E1B5E4}"/>
              </a:ext>
            </a:extLst>
          </p:cNvPr>
          <p:cNvSpPr/>
          <p:nvPr/>
        </p:nvSpPr>
        <p:spPr>
          <a:xfrm rot="16200000">
            <a:off x="760178" y="3408280"/>
            <a:ext cx="1039964" cy="790042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DFA14BC-4487-4C70-BBBE-401A70B5C1A0}"/>
              </a:ext>
            </a:extLst>
          </p:cNvPr>
          <p:cNvSpPr/>
          <p:nvPr/>
        </p:nvSpPr>
        <p:spPr>
          <a:xfrm rot="16200000">
            <a:off x="950977" y="1535589"/>
            <a:ext cx="658366" cy="790041"/>
          </a:xfrm>
          <a:prstGeom prst="triangle">
            <a:avLst>
              <a:gd name="adj" fmla="val 53333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012B05FE-2081-4B27-B412-51630D69C276}"/>
              </a:ext>
            </a:extLst>
          </p:cNvPr>
          <p:cNvSpPr/>
          <p:nvPr/>
        </p:nvSpPr>
        <p:spPr>
          <a:xfrm rot="16200000">
            <a:off x="950976" y="4621998"/>
            <a:ext cx="658368" cy="790043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583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46E41B-3019-4BB6-B4FB-EB002A04A11E}"/>
              </a:ext>
            </a:extLst>
          </p:cNvPr>
          <p:cNvSpPr/>
          <p:nvPr/>
        </p:nvSpPr>
        <p:spPr>
          <a:xfrm>
            <a:off x="0" y="629173"/>
            <a:ext cx="4236440" cy="46139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Techniques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967D1B-7439-4BDD-B55D-87ADF1431952}"/>
              </a:ext>
            </a:extLst>
          </p:cNvPr>
          <p:cNvSpPr/>
          <p:nvPr/>
        </p:nvSpPr>
        <p:spPr>
          <a:xfrm>
            <a:off x="2089429" y="1981215"/>
            <a:ext cx="4294022" cy="11728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/>
            <a:r>
              <a:rPr lang="en-US" altLang="en-US" dirty="0"/>
              <a:t>Gamma radiation background in the vicinity is compensated by a sealed identical detector as used for the flow cell.</a:t>
            </a:r>
          </a:p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9C640F-7B2B-435A-95AD-97A95292C6A2}"/>
              </a:ext>
            </a:extLst>
          </p:cNvPr>
          <p:cNvSpPr/>
          <p:nvPr/>
        </p:nvSpPr>
        <p:spPr>
          <a:xfrm>
            <a:off x="2089429" y="3468637"/>
            <a:ext cx="4294022" cy="11728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/>
            <a:r>
              <a:rPr lang="en-US" altLang="en-US" dirty="0"/>
              <a:t>The reading may be either direct or after software treatment to compensate for the activity of the radon and to improve the detection limit of the instrument.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58AB2C-832D-4EA2-A378-C4B419AAB69C}"/>
              </a:ext>
            </a:extLst>
          </p:cNvPr>
          <p:cNvSpPr/>
          <p:nvPr/>
        </p:nvSpPr>
        <p:spPr>
          <a:xfrm>
            <a:off x="2089429" y="4956060"/>
            <a:ext cx="4294022" cy="10399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just"/>
            <a:r>
              <a:rPr lang="en-GB" dirty="0"/>
              <a:t>The readings have to be provided in derived units (e.g. </a:t>
            </a:r>
            <a:r>
              <a:rPr lang="en-GB" dirty="0" err="1"/>
              <a:t>Bq</a:t>
            </a:r>
            <a:r>
              <a:rPr lang="en-GB" dirty="0"/>
              <a:t>/m</a:t>
            </a:r>
            <a:r>
              <a:rPr lang="en-GB" baseline="30000" dirty="0"/>
              <a:t>3</a:t>
            </a:r>
            <a:r>
              <a:rPr lang="en-GB" dirty="0"/>
              <a:t>).</a:t>
            </a:r>
            <a:endParaRPr lang="en-US" altLang="en-US" dirty="0"/>
          </a:p>
          <a:p>
            <a:pPr algn="ctr"/>
            <a:endParaRPr lang="en-GB" dirty="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6B1ECCF5-CF2E-413C-BACB-92E55BE51ACA}"/>
              </a:ext>
            </a:extLst>
          </p:cNvPr>
          <p:cNvSpPr/>
          <p:nvPr/>
        </p:nvSpPr>
        <p:spPr>
          <a:xfrm rot="16200000">
            <a:off x="958933" y="2023575"/>
            <a:ext cx="1172856" cy="1088136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F9FFA0A-12B9-42D8-BB13-D30EB21F1AF6}"/>
              </a:ext>
            </a:extLst>
          </p:cNvPr>
          <p:cNvSpPr/>
          <p:nvPr/>
        </p:nvSpPr>
        <p:spPr>
          <a:xfrm rot="16200000">
            <a:off x="958933" y="3510998"/>
            <a:ext cx="1172856" cy="1088136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A1580E5B-6B03-4DE1-BA47-D17BF34007D9}"/>
              </a:ext>
            </a:extLst>
          </p:cNvPr>
          <p:cNvSpPr/>
          <p:nvPr/>
        </p:nvSpPr>
        <p:spPr>
          <a:xfrm rot="16200000">
            <a:off x="1025379" y="4931974"/>
            <a:ext cx="1039964" cy="1088136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795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4F349C-1190-4F35-A8FF-EB0744755D9E}"/>
              </a:ext>
            </a:extLst>
          </p:cNvPr>
          <p:cNvSpPr/>
          <p:nvPr/>
        </p:nvSpPr>
        <p:spPr>
          <a:xfrm>
            <a:off x="2382474" y="2141290"/>
            <a:ext cx="4706224" cy="25754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EQUIPMENT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189270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F764E7-F446-416E-BF5B-1B12903C52EB}"/>
              </a:ext>
            </a:extLst>
          </p:cNvPr>
          <p:cNvSpPr/>
          <p:nvPr/>
        </p:nvSpPr>
        <p:spPr>
          <a:xfrm>
            <a:off x="0" y="344148"/>
            <a:ext cx="3401568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Equipment </a:t>
            </a:r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85675E-EA2E-44BB-BECB-0D14BADD70EC}"/>
              </a:ext>
            </a:extLst>
          </p:cNvPr>
          <p:cNvSpPr/>
          <p:nvPr/>
        </p:nvSpPr>
        <p:spPr>
          <a:xfrm>
            <a:off x="1492300" y="5369358"/>
            <a:ext cx="2516429" cy="13972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/>
              <a:t>A data processing software where appropriate.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FC52DC-37DB-45CF-A943-02390C9E525E}"/>
              </a:ext>
            </a:extLst>
          </p:cNvPr>
          <p:cNvSpPr/>
          <p:nvPr/>
        </p:nvSpPr>
        <p:spPr>
          <a:xfrm>
            <a:off x="4307433" y="5369357"/>
            <a:ext cx="2516429" cy="139720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/>
              <a:t>Alarm device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B31D82-4E8A-4B8D-88F3-68CBB49AF6AD}"/>
              </a:ext>
            </a:extLst>
          </p:cNvPr>
          <p:cNvSpPr/>
          <p:nvPr/>
        </p:nvSpPr>
        <p:spPr>
          <a:xfrm>
            <a:off x="1492300" y="3875838"/>
            <a:ext cx="2516429" cy="13972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A closed detector dedicated to compensation of background gamma radiation.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875351-6A03-4ECF-A291-F25DF897573E}"/>
              </a:ext>
            </a:extLst>
          </p:cNvPr>
          <p:cNvSpPr/>
          <p:nvPr/>
        </p:nvSpPr>
        <p:spPr>
          <a:xfrm>
            <a:off x="4307432" y="3875837"/>
            <a:ext cx="2516429" cy="139720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/>
              <a:t>The associated electronics.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CC93A0-A181-42EC-A9B5-A4517F24C2CD}"/>
              </a:ext>
            </a:extLst>
          </p:cNvPr>
          <p:cNvSpPr/>
          <p:nvPr/>
        </p:nvSpPr>
        <p:spPr>
          <a:xfrm>
            <a:off x="1492299" y="2382318"/>
            <a:ext cx="2516429" cy="13972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/>
              <a:t>An air sampling circuit.</a:t>
            </a:r>
          </a:p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82C80F-7121-44BA-B113-1B6A493F118F}"/>
              </a:ext>
            </a:extLst>
          </p:cNvPr>
          <p:cNvSpPr/>
          <p:nvPr/>
        </p:nvSpPr>
        <p:spPr>
          <a:xfrm>
            <a:off x="4307431" y="2382317"/>
            <a:ext cx="2516429" cy="139720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</a:pPr>
            <a:r>
              <a:rPr lang="en-US" altLang="en-US"/>
              <a:t>A measurement cell.</a:t>
            </a:r>
            <a:endParaRPr lang="en-US" alt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12CE19-0132-4A29-B305-3C209BC090DE}"/>
              </a:ext>
            </a:extLst>
          </p:cNvPr>
          <p:cNvSpPr/>
          <p:nvPr/>
        </p:nvSpPr>
        <p:spPr>
          <a:xfrm>
            <a:off x="2911450" y="1198474"/>
            <a:ext cx="2494483" cy="103144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dirty="0"/>
          </a:p>
          <a:p>
            <a:pPr algn="ctr"/>
            <a:r>
              <a:rPr lang="en-US" altLang="en-US" dirty="0"/>
              <a:t>A typical Noble gas monitor consists of:</a:t>
            </a:r>
          </a:p>
          <a:p>
            <a:pPr algn="ctr"/>
            <a:endParaRPr lang="en-GB" dirty="0"/>
          </a:p>
        </p:txBody>
      </p:sp>
      <p:pic>
        <p:nvPicPr>
          <p:cNvPr id="12" name="Graphic 11" descr="Arrow: Rotate right">
            <a:extLst>
              <a:ext uri="{FF2B5EF4-FFF2-40B4-BE49-F238E27FC236}">
                <a16:creationId xmlns:a16="http://schemas.microsoft.com/office/drawing/2014/main" id="{2117D43F-E5FF-489A-B611-B0FCE907A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6173" y="1956512"/>
            <a:ext cx="755294" cy="755294"/>
          </a:xfrm>
          <a:prstGeom prst="rect">
            <a:avLst/>
          </a:prstGeom>
        </p:spPr>
      </p:pic>
      <p:pic>
        <p:nvPicPr>
          <p:cNvPr id="14" name="Graphic 13" descr="Arrow: Rotate left">
            <a:extLst>
              <a:ext uri="{FF2B5EF4-FFF2-40B4-BE49-F238E27FC236}">
                <a16:creationId xmlns:a16="http://schemas.microsoft.com/office/drawing/2014/main" id="{9DB14483-B744-485C-BE3B-ACED440C7A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42554" y="1983639"/>
            <a:ext cx="714103" cy="71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89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F1916E-6ECD-4689-9CDD-0405477E9F61}"/>
              </a:ext>
            </a:extLst>
          </p:cNvPr>
          <p:cNvSpPr/>
          <p:nvPr/>
        </p:nvSpPr>
        <p:spPr>
          <a:xfrm>
            <a:off x="0" y="344148"/>
            <a:ext cx="4828032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Points to consider for Equipment 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C4F7161-5F72-4FE5-9C9A-626D2E52AC3F}"/>
              </a:ext>
            </a:extLst>
          </p:cNvPr>
          <p:cNvSpPr/>
          <p:nvPr/>
        </p:nvSpPr>
        <p:spPr>
          <a:xfrm>
            <a:off x="694944" y="1543506"/>
            <a:ext cx="7490765" cy="4820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000" dirty="0"/>
              <a:t>In order to avoid error in the gas measurement the sampling line should include upstream of the detector:</a:t>
            </a:r>
          </a:p>
          <a:p>
            <a:pPr algn="just">
              <a:lnSpc>
                <a:spcPct val="90000"/>
              </a:lnSpc>
            </a:pPr>
            <a:endParaRPr lang="en-US" altLang="en-US" sz="2000" dirty="0"/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dirty="0"/>
              <a:t>A humidity trap (e.g. desiccant)</a:t>
            </a:r>
          </a:p>
          <a:p>
            <a:pPr lvl="1" algn="just">
              <a:lnSpc>
                <a:spcPct val="90000"/>
              </a:lnSpc>
            </a:pPr>
            <a:endParaRPr lang="en-US" altLang="en-US" sz="2000" dirty="0"/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dirty="0"/>
              <a:t>A pre-filter in order to trap particulates</a:t>
            </a:r>
          </a:p>
          <a:p>
            <a:pPr marL="125730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/>
              <a:t>The pre-filter should not decrease the flow rate or the pressure inside the measurement cell over the limits specified by the manufacturer.</a:t>
            </a:r>
          </a:p>
          <a:p>
            <a:pPr lvl="2" algn="just">
              <a:lnSpc>
                <a:spcPct val="90000"/>
              </a:lnSpc>
            </a:pPr>
            <a:endParaRPr lang="en-US" altLang="en-US" sz="2000" dirty="0"/>
          </a:p>
          <a:p>
            <a:pPr marL="800100" lvl="1" indent="-342900" algn="just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dirty="0"/>
              <a:t>A charcoal filter</a:t>
            </a:r>
          </a:p>
          <a:p>
            <a:pPr marL="125730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/>
              <a:t>if  iodine is suspected to be present in the area. Iodine isotopes are decay precursors of noble gas (</a:t>
            </a:r>
            <a:r>
              <a:rPr lang="en-US" altLang="en-US" sz="2000" dirty="0" err="1"/>
              <a:t>Xe</a:t>
            </a:r>
            <a:r>
              <a:rPr lang="en-US" altLang="en-US" sz="2000" dirty="0"/>
              <a:t>) so trapping the iodine should not result in a false indication of the noble gas measurement. </a:t>
            </a:r>
          </a:p>
        </p:txBody>
      </p:sp>
    </p:spTree>
    <p:extLst>
      <p:ext uri="{BB962C8B-B14F-4D97-AF65-F5344CB8AC3E}">
        <p14:creationId xmlns:p14="http://schemas.microsoft.com/office/powerpoint/2010/main" val="227727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147EA3-D3B1-4B70-863B-52481E2BC62C}"/>
              </a:ext>
            </a:extLst>
          </p:cNvPr>
          <p:cNvSpPr/>
          <p:nvPr/>
        </p:nvSpPr>
        <p:spPr>
          <a:xfrm>
            <a:off x="0" y="344148"/>
            <a:ext cx="4828032" cy="4613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Points to consider for Equipment 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CF973B1-1965-4A94-A8D7-0D3F3AB95045}"/>
              </a:ext>
            </a:extLst>
          </p:cNvPr>
          <p:cNvSpPr/>
          <p:nvPr/>
        </p:nvSpPr>
        <p:spPr>
          <a:xfrm>
            <a:off x="918057" y="2004364"/>
            <a:ext cx="7307885" cy="3745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en-US" sz="2000" dirty="0"/>
              <a:t>The measurement cell should be equipped with a pressure measurement device in order to verify that the pressure is in the normal range of operation.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en-US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en-US" sz="2000" dirty="0"/>
              <a:t>The  instrument  should be  chosen  depending  on  its  detection  limit  and  the response time required for each particular case.</a:t>
            </a:r>
          </a:p>
        </p:txBody>
      </p:sp>
    </p:spTree>
    <p:extLst>
      <p:ext uri="{BB962C8B-B14F-4D97-AF65-F5344CB8AC3E}">
        <p14:creationId xmlns:p14="http://schemas.microsoft.com/office/powerpoint/2010/main" val="3137566916"/>
      </p:ext>
    </p:extLst>
  </p:cSld>
  <p:clrMapOvr>
    <a:masterClrMapping/>
  </p:clrMapOvr>
</p:sld>
</file>

<file path=ppt/theme/theme1.xml><?xml version="1.0" encoding="utf-8"?>
<a:theme xmlns:a="http://schemas.openxmlformats.org/drawingml/2006/main" name="IAEA_Presentation_templ_1[1]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IAEA_Presentation_templ_1[1]</Template>
  <TotalTime>148</TotalTime>
  <Words>1304</Words>
  <Application>Microsoft Office PowerPoint</Application>
  <PresentationFormat>On-screen Show (4:3)</PresentationFormat>
  <Paragraphs>199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Arial </vt:lpstr>
      <vt:lpstr>Courier New</vt:lpstr>
      <vt:lpstr>Wingdings</vt:lpstr>
      <vt:lpstr>IAEA_Presentation_templ_1[1]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TADIC, Dejana</dc:creator>
  <cp:lastModifiedBy>TADIC, Dejana</cp:lastModifiedBy>
  <cp:revision>17</cp:revision>
  <dcterms:created xsi:type="dcterms:W3CDTF">2019-04-08T13:13:43Z</dcterms:created>
  <dcterms:modified xsi:type="dcterms:W3CDTF">2019-04-10T11:48:14Z</dcterms:modified>
</cp:coreProperties>
</file>