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varScale="1">
        <p:scale>
          <a:sx n="131" d="100"/>
          <a:sy n="131" d="100"/>
        </p:scale>
        <p:origin x="90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39855C-6735-4CBD-AC2A-865498EC2798}"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GB"/>
        </a:p>
      </dgm:t>
    </dgm:pt>
    <dgm:pt modelId="{55D866BC-9C99-4568-81D9-C3925E333970}">
      <dgm:prSet phldrT="[Text]" custT="1"/>
      <dgm:spPr/>
      <dgm:t>
        <a:bodyPr/>
        <a:lstStyle/>
        <a:p>
          <a:r>
            <a:rPr lang="en-GB" sz="1400" dirty="0"/>
            <a:t>Iodine has fairly good fission yield (nearly 3%) and dosimetrically significant isotope. </a:t>
          </a:r>
        </a:p>
      </dgm:t>
    </dgm:pt>
    <dgm:pt modelId="{33A20A66-C719-48AF-BA31-432EB7A85ADD}" type="parTrans" cxnId="{EE8A594E-3605-49CA-B93E-AF6FDFBA9D1D}">
      <dgm:prSet/>
      <dgm:spPr/>
      <dgm:t>
        <a:bodyPr/>
        <a:lstStyle/>
        <a:p>
          <a:endParaRPr lang="en-GB" sz="1400"/>
        </a:p>
      </dgm:t>
    </dgm:pt>
    <dgm:pt modelId="{DEB3AAE7-779C-4386-ACA8-A566311E521E}" type="sibTrans" cxnId="{EE8A594E-3605-49CA-B93E-AF6FDFBA9D1D}">
      <dgm:prSet/>
      <dgm:spPr/>
      <dgm:t>
        <a:bodyPr/>
        <a:lstStyle/>
        <a:p>
          <a:endParaRPr lang="en-GB" sz="1400"/>
        </a:p>
      </dgm:t>
    </dgm:pt>
    <dgm:pt modelId="{E3ADB5F3-620B-4880-A3D1-D2202A279E1D}">
      <dgm:prSet phldrT="[Text]" custT="1"/>
      <dgm:spPr/>
      <dgm:t>
        <a:bodyPr/>
        <a:lstStyle/>
        <a:p>
          <a:r>
            <a:rPr lang="en-GB" sz="1400" dirty="0"/>
            <a:t>Under normal operating conditions of nuclear reactor radioiodine and other fission products are released from the fuel rods due to cladding failure.</a:t>
          </a:r>
        </a:p>
      </dgm:t>
    </dgm:pt>
    <dgm:pt modelId="{83AB7FDB-9F5F-44A0-9AC8-3DDE4E09150A}" type="parTrans" cxnId="{BAF776E6-E847-4095-9C95-9CA66ABC2668}">
      <dgm:prSet/>
      <dgm:spPr/>
      <dgm:t>
        <a:bodyPr/>
        <a:lstStyle/>
        <a:p>
          <a:endParaRPr lang="en-GB" sz="1400"/>
        </a:p>
      </dgm:t>
    </dgm:pt>
    <dgm:pt modelId="{BAD6D5B8-916B-4E27-B779-424DAC756FEF}" type="sibTrans" cxnId="{BAF776E6-E847-4095-9C95-9CA66ABC2668}">
      <dgm:prSet/>
      <dgm:spPr/>
      <dgm:t>
        <a:bodyPr/>
        <a:lstStyle/>
        <a:p>
          <a:endParaRPr lang="en-GB" sz="1400"/>
        </a:p>
      </dgm:t>
    </dgm:pt>
    <dgm:pt modelId="{F843836F-9355-4825-837D-372ADD4711C1}">
      <dgm:prSet phldrT="[Text]" custT="1"/>
      <dgm:spPr/>
      <dgm:t>
        <a:bodyPr/>
        <a:lstStyle/>
        <a:p>
          <a:r>
            <a:rPr lang="en-GB" sz="1400" dirty="0"/>
            <a:t>It is retained in primary systems and subsequently released into the work atmosphere in case of breach.</a:t>
          </a:r>
        </a:p>
      </dgm:t>
    </dgm:pt>
    <dgm:pt modelId="{A4F6BF9E-5A8F-4150-A953-EC57236C1B0E}" type="parTrans" cxnId="{52771DFE-C1A8-49C8-B271-498D8F0F11DF}">
      <dgm:prSet/>
      <dgm:spPr/>
      <dgm:t>
        <a:bodyPr/>
        <a:lstStyle/>
        <a:p>
          <a:endParaRPr lang="en-GB" sz="1400"/>
        </a:p>
      </dgm:t>
    </dgm:pt>
    <dgm:pt modelId="{12F5BC9F-419B-4B26-8EC3-A893DE0C396B}" type="sibTrans" cxnId="{52771DFE-C1A8-49C8-B271-498D8F0F11DF}">
      <dgm:prSet/>
      <dgm:spPr/>
      <dgm:t>
        <a:bodyPr/>
        <a:lstStyle/>
        <a:p>
          <a:endParaRPr lang="en-GB" sz="1400"/>
        </a:p>
      </dgm:t>
    </dgm:pt>
    <dgm:pt modelId="{626D1DE2-1E14-4EBC-A4E3-475A02ADD9D7}">
      <dgm:prSet phldrT="[Text]" custT="1"/>
      <dgm:spPr/>
      <dgm:t>
        <a:bodyPr/>
        <a:lstStyle/>
        <a:p>
          <a:r>
            <a:rPr lang="en-GB" sz="1400" dirty="0"/>
            <a:t>Reprocessing plants likely to release </a:t>
          </a:r>
          <a:r>
            <a:rPr lang="en-GB" sz="1400" baseline="30000" dirty="0"/>
            <a:t>129</a:t>
          </a:r>
          <a:r>
            <a:rPr lang="en-GB" sz="1400" dirty="0"/>
            <a:t>I upon dissolution of spent fuel.</a:t>
          </a:r>
        </a:p>
      </dgm:t>
    </dgm:pt>
    <dgm:pt modelId="{D25B7426-C523-4374-AC0A-8DC3AF42D62F}" type="parTrans" cxnId="{DA269E9A-2B40-4DB7-8832-A7DED21BA66A}">
      <dgm:prSet/>
      <dgm:spPr/>
      <dgm:t>
        <a:bodyPr/>
        <a:lstStyle/>
        <a:p>
          <a:endParaRPr lang="en-GB" sz="1400"/>
        </a:p>
      </dgm:t>
    </dgm:pt>
    <dgm:pt modelId="{1654905C-FD53-4037-BAF4-B0BB3DC195A1}" type="sibTrans" cxnId="{DA269E9A-2B40-4DB7-8832-A7DED21BA66A}">
      <dgm:prSet/>
      <dgm:spPr/>
      <dgm:t>
        <a:bodyPr/>
        <a:lstStyle/>
        <a:p>
          <a:endParaRPr lang="en-GB" sz="1400"/>
        </a:p>
      </dgm:t>
    </dgm:pt>
    <dgm:pt modelId="{9A2059BE-3364-4C7D-8EFE-B8E5BF7F52FA}" type="pres">
      <dgm:prSet presAssocID="{D239855C-6735-4CBD-AC2A-865498EC2798}" presName="linear" presStyleCnt="0">
        <dgm:presLayoutVars>
          <dgm:dir/>
          <dgm:animLvl val="lvl"/>
          <dgm:resizeHandles val="exact"/>
        </dgm:presLayoutVars>
      </dgm:prSet>
      <dgm:spPr/>
    </dgm:pt>
    <dgm:pt modelId="{CA1F0599-B16A-4993-84ED-EA35AA861B4E}" type="pres">
      <dgm:prSet presAssocID="{55D866BC-9C99-4568-81D9-C3925E333970}" presName="parentLin" presStyleCnt="0"/>
      <dgm:spPr/>
    </dgm:pt>
    <dgm:pt modelId="{132A0F99-160B-44D1-B666-651B1991FB68}" type="pres">
      <dgm:prSet presAssocID="{55D866BC-9C99-4568-81D9-C3925E333970}" presName="parentLeftMargin" presStyleLbl="node1" presStyleIdx="0" presStyleCnt="4"/>
      <dgm:spPr/>
    </dgm:pt>
    <dgm:pt modelId="{00D2F1ED-7CBB-495A-8020-3179D63BD388}" type="pres">
      <dgm:prSet presAssocID="{55D866BC-9C99-4568-81D9-C3925E333970}" presName="parentText" presStyleLbl="node1" presStyleIdx="0" presStyleCnt="4" custScaleX="100858" custScaleY="104534">
        <dgm:presLayoutVars>
          <dgm:chMax val="0"/>
          <dgm:bulletEnabled val="1"/>
        </dgm:presLayoutVars>
      </dgm:prSet>
      <dgm:spPr/>
    </dgm:pt>
    <dgm:pt modelId="{663EEA9F-4DE3-4EA9-ABBE-74CA24F89D91}" type="pres">
      <dgm:prSet presAssocID="{55D866BC-9C99-4568-81D9-C3925E333970}" presName="negativeSpace" presStyleCnt="0"/>
      <dgm:spPr/>
    </dgm:pt>
    <dgm:pt modelId="{7BA60163-9C2A-4C85-9892-7D9CBA0B23C7}" type="pres">
      <dgm:prSet presAssocID="{55D866BC-9C99-4568-81D9-C3925E333970}" presName="childText" presStyleLbl="conFgAcc1" presStyleIdx="0" presStyleCnt="4">
        <dgm:presLayoutVars>
          <dgm:bulletEnabled val="1"/>
        </dgm:presLayoutVars>
      </dgm:prSet>
      <dgm:spPr/>
    </dgm:pt>
    <dgm:pt modelId="{5A5A7AF1-1AA9-432B-87A6-74E537867F31}" type="pres">
      <dgm:prSet presAssocID="{DEB3AAE7-779C-4386-ACA8-A566311E521E}" presName="spaceBetweenRectangles" presStyleCnt="0"/>
      <dgm:spPr/>
    </dgm:pt>
    <dgm:pt modelId="{4A351595-B06E-4744-A216-FB02200BF8A3}" type="pres">
      <dgm:prSet presAssocID="{E3ADB5F3-620B-4880-A3D1-D2202A279E1D}" presName="parentLin" presStyleCnt="0"/>
      <dgm:spPr/>
    </dgm:pt>
    <dgm:pt modelId="{7F8DDA58-E6B2-4BA5-AC44-594C5E097F96}" type="pres">
      <dgm:prSet presAssocID="{E3ADB5F3-620B-4880-A3D1-D2202A279E1D}" presName="parentLeftMargin" presStyleLbl="node1" presStyleIdx="0" presStyleCnt="4"/>
      <dgm:spPr/>
    </dgm:pt>
    <dgm:pt modelId="{0AE6D692-D6DC-4E06-B26B-0CFF65BFCFB1}" type="pres">
      <dgm:prSet presAssocID="{E3ADB5F3-620B-4880-A3D1-D2202A279E1D}" presName="parentText" presStyleLbl="node1" presStyleIdx="1" presStyleCnt="4" custScaleX="99679" custScaleY="149614">
        <dgm:presLayoutVars>
          <dgm:chMax val="0"/>
          <dgm:bulletEnabled val="1"/>
        </dgm:presLayoutVars>
      </dgm:prSet>
      <dgm:spPr/>
    </dgm:pt>
    <dgm:pt modelId="{025325A2-B200-4183-B6CB-E96A8A6E8B99}" type="pres">
      <dgm:prSet presAssocID="{E3ADB5F3-620B-4880-A3D1-D2202A279E1D}" presName="negativeSpace" presStyleCnt="0"/>
      <dgm:spPr/>
    </dgm:pt>
    <dgm:pt modelId="{770E88EF-0484-45A8-A70A-F476205ED7DF}" type="pres">
      <dgm:prSet presAssocID="{E3ADB5F3-620B-4880-A3D1-D2202A279E1D}" presName="childText" presStyleLbl="conFgAcc1" presStyleIdx="1" presStyleCnt="4">
        <dgm:presLayoutVars>
          <dgm:bulletEnabled val="1"/>
        </dgm:presLayoutVars>
      </dgm:prSet>
      <dgm:spPr/>
    </dgm:pt>
    <dgm:pt modelId="{272FB725-A9B3-4CAE-880C-9A15F5E49591}" type="pres">
      <dgm:prSet presAssocID="{BAD6D5B8-916B-4E27-B779-424DAC756FEF}" presName="spaceBetweenRectangles" presStyleCnt="0"/>
      <dgm:spPr/>
    </dgm:pt>
    <dgm:pt modelId="{D151AC60-402A-4183-AA76-E7706C6CC804}" type="pres">
      <dgm:prSet presAssocID="{F843836F-9355-4825-837D-372ADD4711C1}" presName="parentLin" presStyleCnt="0"/>
      <dgm:spPr/>
    </dgm:pt>
    <dgm:pt modelId="{DB14F205-641F-40DF-9489-A9BFFD4AAA0C}" type="pres">
      <dgm:prSet presAssocID="{F843836F-9355-4825-837D-372ADD4711C1}" presName="parentLeftMargin" presStyleLbl="node1" presStyleIdx="1" presStyleCnt="4"/>
      <dgm:spPr/>
    </dgm:pt>
    <dgm:pt modelId="{D65A9C2F-6D93-41E6-B157-A5F5D8A3EC94}" type="pres">
      <dgm:prSet presAssocID="{F843836F-9355-4825-837D-372ADD4711C1}" presName="parentText" presStyleLbl="node1" presStyleIdx="2" presStyleCnt="4" custScaleY="153257">
        <dgm:presLayoutVars>
          <dgm:chMax val="0"/>
          <dgm:bulletEnabled val="1"/>
        </dgm:presLayoutVars>
      </dgm:prSet>
      <dgm:spPr/>
    </dgm:pt>
    <dgm:pt modelId="{DEC42BB8-C8DF-4B29-94BA-F64118D43DEA}" type="pres">
      <dgm:prSet presAssocID="{F843836F-9355-4825-837D-372ADD4711C1}" presName="negativeSpace" presStyleCnt="0"/>
      <dgm:spPr/>
    </dgm:pt>
    <dgm:pt modelId="{44D8D06E-0A9E-479B-80F4-CD902BF4FFDF}" type="pres">
      <dgm:prSet presAssocID="{F843836F-9355-4825-837D-372ADD4711C1}" presName="childText" presStyleLbl="conFgAcc1" presStyleIdx="2" presStyleCnt="4">
        <dgm:presLayoutVars>
          <dgm:bulletEnabled val="1"/>
        </dgm:presLayoutVars>
      </dgm:prSet>
      <dgm:spPr/>
    </dgm:pt>
    <dgm:pt modelId="{49CB1892-9603-4AD3-AC7C-6F2F0F8686F4}" type="pres">
      <dgm:prSet presAssocID="{12F5BC9F-419B-4B26-8EC3-A893DE0C396B}" presName="spaceBetweenRectangles" presStyleCnt="0"/>
      <dgm:spPr/>
    </dgm:pt>
    <dgm:pt modelId="{A03F5B6E-C10F-488D-BFF7-EAF4DC9BC818}" type="pres">
      <dgm:prSet presAssocID="{626D1DE2-1E14-4EBC-A4E3-475A02ADD9D7}" presName="parentLin" presStyleCnt="0"/>
      <dgm:spPr/>
    </dgm:pt>
    <dgm:pt modelId="{BB1DB99D-4F3A-46DB-848E-4BC1884FD00A}" type="pres">
      <dgm:prSet presAssocID="{626D1DE2-1E14-4EBC-A4E3-475A02ADD9D7}" presName="parentLeftMargin" presStyleLbl="node1" presStyleIdx="2" presStyleCnt="4"/>
      <dgm:spPr/>
    </dgm:pt>
    <dgm:pt modelId="{C017D91A-F711-4FA5-8D4B-F6A9EBA91E0B}" type="pres">
      <dgm:prSet presAssocID="{626D1DE2-1E14-4EBC-A4E3-475A02ADD9D7}" presName="parentText" presStyleLbl="node1" presStyleIdx="3" presStyleCnt="4" custScaleY="139341">
        <dgm:presLayoutVars>
          <dgm:chMax val="0"/>
          <dgm:bulletEnabled val="1"/>
        </dgm:presLayoutVars>
      </dgm:prSet>
      <dgm:spPr/>
    </dgm:pt>
    <dgm:pt modelId="{8B863FBA-74AD-4CBB-924D-F0CD0A7E4906}" type="pres">
      <dgm:prSet presAssocID="{626D1DE2-1E14-4EBC-A4E3-475A02ADD9D7}" presName="negativeSpace" presStyleCnt="0"/>
      <dgm:spPr/>
    </dgm:pt>
    <dgm:pt modelId="{A7223CCE-6F22-47D5-9017-024243DFB655}" type="pres">
      <dgm:prSet presAssocID="{626D1DE2-1E14-4EBC-A4E3-475A02ADD9D7}" presName="childText" presStyleLbl="conFgAcc1" presStyleIdx="3" presStyleCnt="4">
        <dgm:presLayoutVars>
          <dgm:bulletEnabled val="1"/>
        </dgm:presLayoutVars>
      </dgm:prSet>
      <dgm:spPr>
        <a:noFill/>
      </dgm:spPr>
    </dgm:pt>
  </dgm:ptLst>
  <dgm:cxnLst>
    <dgm:cxn modelId="{98F30E0C-9657-420F-BAD6-B0A7DCC0C071}" type="presOf" srcId="{E3ADB5F3-620B-4880-A3D1-D2202A279E1D}" destId="{0AE6D692-D6DC-4E06-B26B-0CFF65BFCFB1}" srcOrd="1" destOrd="0" presId="urn:microsoft.com/office/officeart/2005/8/layout/list1"/>
    <dgm:cxn modelId="{A139F126-1962-4CB0-962A-484A3601932C}" type="presOf" srcId="{D239855C-6735-4CBD-AC2A-865498EC2798}" destId="{9A2059BE-3364-4C7D-8EFE-B8E5BF7F52FA}" srcOrd="0" destOrd="0" presId="urn:microsoft.com/office/officeart/2005/8/layout/list1"/>
    <dgm:cxn modelId="{D9001D3F-0476-40AB-9544-C096F4A91D40}" type="presOf" srcId="{F843836F-9355-4825-837D-372ADD4711C1}" destId="{DB14F205-641F-40DF-9489-A9BFFD4AAA0C}" srcOrd="0" destOrd="0" presId="urn:microsoft.com/office/officeart/2005/8/layout/list1"/>
    <dgm:cxn modelId="{EE01D26C-17BD-417E-8339-4E06096AE502}" type="presOf" srcId="{626D1DE2-1E14-4EBC-A4E3-475A02ADD9D7}" destId="{BB1DB99D-4F3A-46DB-848E-4BC1884FD00A}" srcOrd="0" destOrd="0" presId="urn:microsoft.com/office/officeart/2005/8/layout/list1"/>
    <dgm:cxn modelId="{EE8A594E-3605-49CA-B93E-AF6FDFBA9D1D}" srcId="{D239855C-6735-4CBD-AC2A-865498EC2798}" destId="{55D866BC-9C99-4568-81D9-C3925E333970}" srcOrd="0" destOrd="0" parTransId="{33A20A66-C719-48AF-BA31-432EB7A85ADD}" sibTransId="{DEB3AAE7-779C-4386-ACA8-A566311E521E}"/>
    <dgm:cxn modelId="{F2F8D752-3355-489F-9918-0A339FF6C4F2}" type="presOf" srcId="{55D866BC-9C99-4568-81D9-C3925E333970}" destId="{132A0F99-160B-44D1-B666-651B1991FB68}" srcOrd="0" destOrd="0" presId="urn:microsoft.com/office/officeart/2005/8/layout/list1"/>
    <dgm:cxn modelId="{DA269E9A-2B40-4DB7-8832-A7DED21BA66A}" srcId="{D239855C-6735-4CBD-AC2A-865498EC2798}" destId="{626D1DE2-1E14-4EBC-A4E3-475A02ADD9D7}" srcOrd="3" destOrd="0" parTransId="{D25B7426-C523-4374-AC0A-8DC3AF42D62F}" sibTransId="{1654905C-FD53-4037-BAF4-B0BB3DC195A1}"/>
    <dgm:cxn modelId="{6F9562CE-5572-416B-AA22-5741E46C1D05}" type="presOf" srcId="{626D1DE2-1E14-4EBC-A4E3-475A02ADD9D7}" destId="{C017D91A-F711-4FA5-8D4B-F6A9EBA91E0B}" srcOrd="1" destOrd="0" presId="urn:microsoft.com/office/officeart/2005/8/layout/list1"/>
    <dgm:cxn modelId="{1321E2D2-3B83-4EFA-8CEA-F7E0B252291C}" type="presOf" srcId="{E3ADB5F3-620B-4880-A3D1-D2202A279E1D}" destId="{7F8DDA58-E6B2-4BA5-AC44-594C5E097F96}" srcOrd="0" destOrd="0" presId="urn:microsoft.com/office/officeart/2005/8/layout/list1"/>
    <dgm:cxn modelId="{D25BBFD3-76AF-475E-9E8B-7A39AF549774}" type="presOf" srcId="{55D866BC-9C99-4568-81D9-C3925E333970}" destId="{00D2F1ED-7CBB-495A-8020-3179D63BD388}" srcOrd="1" destOrd="0" presId="urn:microsoft.com/office/officeart/2005/8/layout/list1"/>
    <dgm:cxn modelId="{FB0FDED9-2B2A-4EED-B9CE-98EB4140E8C7}" type="presOf" srcId="{F843836F-9355-4825-837D-372ADD4711C1}" destId="{D65A9C2F-6D93-41E6-B157-A5F5D8A3EC94}" srcOrd="1" destOrd="0" presId="urn:microsoft.com/office/officeart/2005/8/layout/list1"/>
    <dgm:cxn modelId="{BAF776E6-E847-4095-9C95-9CA66ABC2668}" srcId="{D239855C-6735-4CBD-AC2A-865498EC2798}" destId="{E3ADB5F3-620B-4880-A3D1-D2202A279E1D}" srcOrd="1" destOrd="0" parTransId="{83AB7FDB-9F5F-44A0-9AC8-3DDE4E09150A}" sibTransId="{BAD6D5B8-916B-4E27-B779-424DAC756FEF}"/>
    <dgm:cxn modelId="{52771DFE-C1A8-49C8-B271-498D8F0F11DF}" srcId="{D239855C-6735-4CBD-AC2A-865498EC2798}" destId="{F843836F-9355-4825-837D-372ADD4711C1}" srcOrd="2" destOrd="0" parTransId="{A4F6BF9E-5A8F-4150-A953-EC57236C1B0E}" sibTransId="{12F5BC9F-419B-4B26-8EC3-A893DE0C396B}"/>
    <dgm:cxn modelId="{106980D7-D1CE-4C7A-A94A-08A7129B8044}" type="presParOf" srcId="{9A2059BE-3364-4C7D-8EFE-B8E5BF7F52FA}" destId="{CA1F0599-B16A-4993-84ED-EA35AA861B4E}" srcOrd="0" destOrd="0" presId="urn:microsoft.com/office/officeart/2005/8/layout/list1"/>
    <dgm:cxn modelId="{E4F684AA-6D1E-4466-A374-8C4375623C15}" type="presParOf" srcId="{CA1F0599-B16A-4993-84ED-EA35AA861B4E}" destId="{132A0F99-160B-44D1-B666-651B1991FB68}" srcOrd="0" destOrd="0" presId="urn:microsoft.com/office/officeart/2005/8/layout/list1"/>
    <dgm:cxn modelId="{4F0F765D-0D7D-49C2-B3C8-CA0CC150FB87}" type="presParOf" srcId="{CA1F0599-B16A-4993-84ED-EA35AA861B4E}" destId="{00D2F1ED-7CBB-495A-8020-3179D63BD388}" srcOrd="1" destOrd="0" presId="urn:microsoft.com/office/officeart/2005/8/layout/list1"/>
    <dgm:cxn modelId="{876BDAAD-945D-4C71-A1AF-7E0D037EA7EA}" type="presParOf" srcId="{9A2059BE-3364-4C7D-8EFE-B8E5BF7F52FA}" destId="{663EEA9F-4DE3-4EA9-ABBE-74CA24F89D91}" srcOrd="1" destOrd="0" presId="urn:microsoft.com/office/officeart/2005/8/layout/list1"/>
    <dgm:cxn modelId="{11236FDF-31C1-40B1-AF47-33CE3D81C7DC}" type="presParOf" srcId="{9A2059BE-3364-4C7D-8EFE-B8E5BF7F52FA}" destId="{7BA60163-9C2A-4C85-9892-7D9CBA0B23C7}" srcOrd="2" destOrd="0" presId="urn:microsoft.com/office/officeart/2005/8/layout/list1"/>
    <dgm:cxn modelId="{6D2A8F2A-DFF5-4C41-B636-6304344154CA}" type="presParOf" srcId="{9A2059BE-3364-4C7D-8EFE-B8E5BF7F52FA}" destId="{5A5A7AF1-1AA9-432B-87A6-74E537867F31}" srcOrd="3" destOrd="0" presId="urn:microsoft.com/office/officeart/2005/8/layout/list1"/>
    <dgm:cxn modelId="{8732F5B7-EF6D-487F-869F-E2A73F2B56BC}" type="presParOf" srcId="{9A2059BE-3364-4C7D-8EFE-B8E5BF7F52FA}" destId="{4A351595-B06E-4744-A216-FB02200BF8A3}" srcOrd="4" destOrd="0" presId="urn:microsoft.com/office/officeart/2005/8/layout/list1"/>
    <dgm:cxn modelId="{C8660736-3ABE-4528-AB93-4ED40585CE4D}" type="presParOf" srcId="{4A351595-B06E-4744-A216-FB02200BF8A3}" destId="{7F8DDA58-E6B2-4BA5-AC44-594C5E097F96}" srcOrd="0" destOrd="0" presId="urn:microsoft.com/office/officeart/2005/8/layout/list1"/>
    <dgm:cxn modelId="{85E504DB-5C40-4956-935D-222AC9E8A5F1}" type="presParOf" srcId="{4A351595-B06E-4744-A216-FB02200BF8A3}" destId="{0AE6D692-D6DC-4E06-B26B-0CFF65BFCFB1}" srcOrd="1" destOrd="0" presId="urn:microsoft.com/office/officeart/2005/8/layout/list1"/>
    <dgm:cxn modelId="{695F7B38-DDE8-492E-9887-C0F45CB7698D}" type="presParOf" srcId="{9A2059BE-3364-4C7D-8EFE-B8E5BF7F52FA}" destId="{025325A2-B200-4183-B6CB-E96A8A6E8B99}" srcOrd="5" destOrd="0" presId="urn:microsoft.com/office/officeart/2005/8/layout/list1"/>
    <dgm:cxn modelId="{222D5157-CB20-44CD-B411-6D1A4CACFF95}" type="presParOf" srcId="{9A2059BE-3364-4C7D-8EFE-B8E5BF7F52FA}" destId="{770E88EF-0484-45A8-A70A-F476205ED7DF}" srcOrd="6" destOrd="0" presId="urn:microsoft.com/office/officeart/2005/8/layout/list1"/>
    <dgm:cxn modelId="{71D1CE79-F517-48DB-B083-68AF8C3B8BE1}" type="presParOf" srcId="{9A2059BE-3364-4C7D-8EFE-B8E5BF7F52FA}" destId="{272FB725-A9B3-4CAE-880C-9A15F5E49591}" srcOrd="7" destOrd="0" presId="urn:microsoft.com/office/officeart/2005/8/layout/list1"/>
    <dgm:cxn modelId="{5FE2B575-E724-4C0F-82D4-1C7BE9BCFECF}" type="presParOf" srcId="{9A2059BE-3364-4C7D-8EFE-B8E5BF7F52FA}" destId="{D151AC60-402A-4183-AA76-E7706C6CC804}" srcOrd="8" destOrd="0" presId="urn:microsoft.com/office/officeart/2005/8/layout/list1"/>
    <dgm:cxn modelId="{0509CB58-E727-442C-A40B-C745E4207971}" type="presParOf" srcId="{D151AC60-402A-4183-AA76-E7706C6CC804}" destId="{DB14F205-641F-40DF-9489-A9BFFD4AAA0C}" srcOrd="0" destOrd="0" presId="urn:microsoft.com/office/officeart/2005/8/layout/list1"/>
    <dgm:cxn modelId="{5887F2E9-43ED-4393-9AF6-0E2FEB6A9905}" type="presParOf" srcId="{D151AC60-402A-4183-AA76-E7706C6CC804}" destId="{D65A9C2F-6D93-41E6-B157-A5F5D8A3EC94}" srcOrd="1" destOrd="0" presId="urn:microsoft.com/office/officeart/2005/8/layout/list1"/>
    <dgm:cxn modelId="{4C80BF08-EABA-4268-9AA7-148826DD2990}" type="presParOf" srcId="{9A2059BE-3364-4C7D-8EFE-B8E5BF7F52FA}" destId="{DEC42BB8-C8DF-4B29-94BA-F64118D43DEA}" srcOrd="9" destOrd="0" presId="urn:microsoft.com/office/officeart/2005/8/layout/list1"/>
    <dgm:cxn modelId="{C99E6C8F-DDCB-45EA-B7AE-BE3070950BFA}" type="presParOf" srcId="{9A2059BE-3364-4C7D-8EFE-B8E5BF7F52FA}" destId="{44D8D06E-0A9E-479B-80F4-CD902BF4FFDF}" srcOrd="10" destOrd="0" presId="urn:microsoft.com/office/officeart/2005/8/layout/list1"/>
    <dgm:cxn modelId="{1D66FF6D-257D-426E-B582-F12B2178DE20}" type="presParOf" srcId="{9A2059BE-3364-4C7D-8EFE-B8E5BF7F52FA}" destId="{49CB1892-9603-4AD3-AC7C-6F2F0F8686F4}" srcOrd="11" destOrd="0" presId="urn:microsoft.com/office/officeart/2005/8/layout/list1"/>
    <dgm:cxn modelId="{7EA9A294-00CB-4BF8-A56A-5E02DAF325F3}" type="presParOf" srcId="{9A2059BE-3364-4C7D-8EFE-B8E5BF7F52FA}" destId="{A03F5B6E-C10F-488D-BFF7-EAF4DC9BC818}" srcOrd="12" destOrd="0" presId="urn:microsoft.com/office/officeart/2005/8/layout/list1"/>
    <dgm:cxn modelId="{E84F9223-1E76-431F-84CE-D38D8FEF3E5E}" type="presParOf" srcId="{A03F5B6E-C10F-488D-BFF7-EAF4DC9BC818}" destId="{BB1DB99D-4F3A-46DB-848E-4BC1884FD00A}" srcOrd="0" destOrd="0" presId="urn:microsoft.com/office/officeart/2005/8/layout/list1"/>
    <dgm:cxn modelId="{33C4A9A3-C6E8-4135-8A42-ABB2E33C709A}" type="presParOf" srcId="{A03F5B6E-C10F-488D-BFF7-EAF4DC9BC818}" destId="{C017D91A-F711-4FA5-8D4B-F6A9EBA91E0B}" srcOrd="1" destOrd="0" presId="urn:microsoft.com/office/officeart/2005/8/layout/list1"/>
    <dgm:cxn modelId="{834F4FBF-753E-493E-B679-DA0C051FA068}" type="presParOf" srcId="{9A2059BE-3364-4C7D-8EFE-B8E5BF7F52FA}" destId="{8B863FBA-74AD-4CBB-924D-F0CD0A7E4906}" srcOrd="13" destOrd="0" presId="urn:microsoft.com/office/officeart/2005/8/layout/list1"/>
    <dgm:cxn modelId="{EC9CCDF9-FE69-45CE-81C6-0087F6974E09}" type="presParOf" srcId="{9A2059BE-3364-4C7D-8EFE-B8E5BF7F52FA}" destId="{A7223CCE-6F22-47D5-9017-024243DFB65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632DA7-9BE4-4D80-A152-F82D280ABEC9}"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GB"/>
        </a:p>
      </dgm:t>
    </dgm:pt>
    <dgm:pt modelId="{CB259BEF-1E89-4C05-B0E6-3AD5C07BEAC4}">
      <dgm:prSet phldrT="[Text]"/>
      <dgm:spPr/>
      <dgm:t>
        <a:bodyPr/>
        <a:lstStyle/>
        <a:p>
          <a:r>
            <a:rPr lang="en-US" altLang="en-US" dirty="0"/>
            <a:t>Molecular form (I</a:t>
          </a:r>
          <a:r>
            <a:rPr lang="en-US" altLang="en-US" baseline="-25000" dirty="0"/>
            <a:t>2</a:t>
          </a:r>
          <a:r>
            <a:rPr lang="en-US" altLang="en-US" dirty="0"/>
            <a:t>)</a:t>
          </a:r>
          <a:endParaRPr lang="en-GB" dirty="0"/>
        </a:p>
      </dgm:t>
    </dgm:pt>
    <dgm:pt modelId="{0215F126-D0D6-4869-BB3D-7CF61E0C2435}" type="parTrans" cxnId="{5690827B-732A-45AB-9C0A-D29CD7BA91D6}">
      <dgm:prSet/>
      <dgm:spPr/>
      <dgm:t>
        <a:bodyPr/>
        <a:lstStyle/>
        <a:p>
          <a:endParaRPr lang="en-GB"/>
        </a:p>
      </dgm:t>
    </dgm:pt>
    <dgm:pt modelId="{D524EDEA-1283-4EF3-A30B-430666CB3E30}" type="sibTrans" cxnId="{5690827B-732A-45AB-9C0A-D29CD7BA91D6}">
      <dgm:prSet/>
      <dgm:spPr/>
      <dgm:t>
        <a:bodyPr/>
        <a:lstStyle/>
        <a:p>
          <a:endParaRPr lang="en-GB"/>
        </a:p>
      </dgm:t>
    </dgm:pt>
    <dgm:pt modelId="{7AFF9BBC-D378-4285-9B54-92C2A218C8EA}">
      <dgm:prSet phldrT="[Text]"/>
      <dgm:spPr/>
      <dgm:t>
        <a:bodyPr/>
        <a:lstStyle/>
        <a:p>
          <a:r>
            <a:rPr lang="en-US" altLang="en-US" dirty="0"/>
            <a:t>Hydrogen iodide (HIO)</a:t>
          </a:r>
          <a:endParaRPr lang="en-GB" dirty="0"/>
        </a:p>
      </dgm:t>
    </dgm:pt>
    <dgm:pt modelId="{842D1D04-09A3-47A2-848F-90DD0ECBA0D5}" type="parTrans" cxnId="{B4B0E7C8-4EB5-4FA5-AEFC-24FD9C82E419}">
      <dgm:prSet/>
      <dgm:spPr/>
      <dgm:t>
        <a:bodyPr/>
        <a:lstStyle/>
        <a:p>
          <a:endParaRPr lang="en-GB"/>
        </a:p>
      </dgm:t>
    </dgm:pt>
    <dgm:pt modelId="{613F224A-76D3-445B-B7FD-47FD30A90622}" type="sibTrans" cxnId="{B4B0E7C8-4EB5-4FA5-AEFC-24FD9C82E419}">
      <dgm:prSet/>
      <dgm:spPr/>
      <dgm:t>
        <a:bodyPr/>
        <a:lstStyle/>
        <a:p>
          <a:endParaRPr lang="en-GB"/>
        </a:p>
      </dgm:t>
    </dgm:pt>
    <dgm:pt modelId="{E53C1007-993E-4D26-9E3D-5CB13F65FDF5}">
      <dgm:prSet phldrT="[Text]"/>
      <dgm:spPr/>
      <dgm:t>
        <a:bodyPr/>
        <a:lstStyle/>
        <a:p>
          <a:r>
            <a:rPr lang="en-US" altLang="en-US" dirty="0"/>
            <a:t>Organic, and/or (Methyl iodide)</a:t>
          </a:r>
          <a:endParaRPr lang="en-GB" dirty="0"/>
        </a:p>
      </dgm:t>
    </dgm:pt>
    <dgm:pt modelId="{A90E5899-4CAE-4935-8099-8659BC5A88E8}" type="parTrans" cxnId="{05C0D6BF-FF16-40E0-A6DC-A443205F58E2}">
      <dgm:prSet/>
      <dgm:spPr/>
      <dgm:t>
        <a:bodyPr/>
        <a:lstStyle/>
        <a:p>
          <a:endParaRPr lang="en-GB"/>
        </a:p>
      </dgm:t>
    </dgm:pt>
    <dgm:pt modelId="{CC541F9A-56D8-4166-B494-9B4542F25DF5}" type="sibTrans" cxnId="{05C0D6BF-FF16-40E0-A6DC-A443205F58E2}">
      <dgm:prSet/>
      <dgm:spPr/>
      <dgm:t>
        <a:bodyPr/>
        <a:lstStyle/>
        <a:p>
          <a:endParaRPr lang="en-GB"/>
        </a:p>
      </dgm:t>
    </dgm:pt>
    <dgm:pt modelId="{AB7F8730-E7E6-4293-8F5B-BBC762AFBAF3}">
      <dgm:prSet phldrT="[Text]"/>
      <dgm:spPr/>
      <dgm:t>
        <a:bodyPr/>
        <a:lstStyle/>
        <a:p>
          <a:r>
            <a:rPr lang="en-US" altLang="en-US" dirty="0"/>
            <a:t>Inorganic form (</a:t>
          </a:r>
          <a:r>
            <a:rPr lang="en-US" altLang="en-US" dirty="0" err="1"/>
            <a:t>CsI</a:t>
          </a:r>
          <a:r>
            <a:rPr lang="en-US" altLang="en-US" dirty="0"/>
            <a:t>)</a:t>
          </a:r>
          <a:endParaRPr lang="en-GB" dirty="0"/>
        </a:p>
      </dgm:t>
    </dgm:pt>
    <dgm:pt modelId="{7FB61460-A341-407F-98F0-423CB9D9DB53}" type="parTrans" cxnId="{61043F7D-6990-47E8-BD19-405CA373A039}">
      <dgm:prSet/>
      <dgm:spPr/>
      <dgm:t>
        <a:bodyPr/>
        <a:lstStyle/>
        <a:p>
          <a:endParaRPr lang="en-GB"/>
        </a:p>
      </dgm:t>
    </dgm:pt>
    <dgm:pt modelId="{943E5073-EA27-4427-97D9-128F5BB87B98}" type="sibTrans" cxnId="{61043F7D-6990-47E8-BD19-405CA373A039}">
      <dgm:prSet/>
      <dgm:spPr/>
      <dgm:t>
        <a:bodyPr/>
        <a:lstStyle/>
        <a:p>
          <a:endParaRPr lang="en-GB"/>
        </a:p>
      </dgm:t>
    </dgm:pt>
    <dgm:pt modelId="{D92C6AF6-D5F7-43AF-AD9A-6A39676D0767}" type="pres">
      <dgm:prSet presAssocID="{F3632DA7-9BE4-4D80-A152-F82D280ABEC9}" presName="matrix" presStyleCnt="0">
        <dgm:presLayoutVars>
          <dgm:chMax val="1"/>
          <dgm:dir/>
          <dgm:resizeHandles val="exact"/>
        </dgm:presLayoutVars>
      </dgm:prSet>
      <dgm:spPr/>
    </dgm:pt>
    <dgm:pt modelId="{4BA15143-63D2-4F02-AF2E-0D08DB56A1CB}" type="pres">
      <dgm:prSet presAssocID="{F3632DA7-9BE4-4D80-A152-F82D280ABEC9}" presName="diamond" presStyleLbl="bgShp" presStyleIdx="0" presStyleCnt="1"/>
      <dgm:spPr/>
    </dgm:pt>
    <dgm:pt modelId="{2776967F-F1AF-4C79-8DF8-498828ABE630}" type="pres">
      <dgm:prSet presAssocID="{F3632DA7-9BE4-4D80-A152-F82D280ABEC9}" presName="quad1" presStyleLbl="node1" presStyleIdx="0" presStyleCnt="4">
        <dgm:presLayoutVars>
          <dgm:chMax val="0"/>
          <dgm:chPref val="0"/>
          <dgm:bulletEnabled val="1"/>
        </dgm:presLayoutVars>
      </dgm:prSet>
      <dgm:spPr/>
    </dgm:pt>
    <dgm:pt modelId="{906737C5-C99A-400C-9962-3E75E142BAFB}" type="pres">
      <dgm:prSet presAssocID="{F3632DA7-9BE4-4D80-A152-F82D280ABEC9}" presName="quad2" presStyleLbl="node1" presStyleIdx="1" presStyleCnt="4">
        <dgm:presLayoutVars>
          <dgm:chMax val="0"/>
          <dgm:chPref val="0"/>
          <dgm:bulletEnabled val="1"/>
        </dgm:presLayoutVars>
      </dgm:prSet>
      <dgm:spPr/>
    </dgm:pt>
    <dgm:pt modelId="{5255232F-52DE-4150-82AB-C5CB768D8D18}" type="pres">
      <dgm:prSet presAssocID="{F3632DA7-9BE4-4D80-A152-F82D280ABEC9}" presName="quad3" presStyleLbl="node1" presStyleIdx="2" presStyleCnt="4">
        <dgm:presLayoutVars>
          <dgm:chMax val="0"/>
          <dgm:chPref val="0"/>
          <dgm:bulletEnabled val="1"/>
        </dgm:presLayoutVars>
      </dgm:prSet>
      <dgm:spPr/>
    </dgm:pt>
    <dgm:pt modelId="{8E2C055A-B25C-48CF-8F1D-335280D3492E}" type="pres">
      <dgm:prSet presAssocID="{F3632DA7-9BE4-4D80-A152-F82D280ABEC9}" presName="quad4" presStyleLbl="node1" presStyleIdx="3" presStyleCnt="4">
        <dgm:presLayoutVars>
          <dgm:chMax val="0"/>
          <dgm:chPref val="0"/>
          <dgm:bulletEnabled val="1"/>
        </dgm:presLayoutVars>
      </dgm:prSet>
      <dgm:spPr/>
    </dgm:pt>
  </dgm:ptLst>
  <dgm:cxnLst>
    <dgm:cxn modelId="{D1EED704-2DF7-4053-8940-5FF272252AFE}" type="presOf" srcId="{7AFF9BBC-D378-4285-9B54-92C2A218C8EA}" destId="{906737C5-C99A-400C-9962-3E75E142BAFB}" srcOrd="0" destOrd="0" presId="urn:microsoft.com/office/officeart/2005/8/layout/matrix3"/>
    <dgm:cxn modelId="{DBAE2B6F-46D3-4F18-99F4-634196ED0B9D}" type="presOf" srcId="{AB7F8730-E7E6-4293-8F5B-BBC762AFBAF3}" destId="{8E2C055A-B25C-48CF-8F1D-335280D3492E}" srcOrd="0" destOrd="0" presId="urn:microsoft.com/office/officeart/2005/8/layout/matrix3"/>
    <dgm:cxn modelId="{2C3A2457-A633-415D-B03F-2496F1F7B090}" type="presOf" srcId="{E53C1007-993E-4D26-9E3D-5CB13F65FDF5}" destId="{5255232F-52DE-4150-82AB-C5CB768D8D18}" srcOrd="0" destOrd="0" presId="urn:microsoft.com/office/officeart/2005/8/layout/matrix3"/>
    <dgm:cxn modelId="{5690827B-732A-45AB-9C0A-D29CD7BA91D6}" srcId="{F3632DA7-9BE4-4D80-A152-F82D280ABEC9}" destId="{CB259BEF-1E89-4C05-B0E6-3AD5C07BEAC4}" srcOrd="0" destOrd="0" parTransId="{0215F126-D0D6-4869-BB3D-7CF61E0C2435}" sibTransId="{D524EDEA-1283-4EF3-A30B-430666CB3E30}"/>
    <dgm:cxn modelId="{61043F7D-6990-47E8-BD19-405CA373A039}" srcId="{F3632DA7-9BE4-4D80-A152-F82D280ABEC9}" destId="{AB7F8730-E7E6-4293-8F5B-BBC762AFBAF3}" srcOrd="3" destOrd="0" parTransId="{7FB61460-A341-407F-98F0-423CB9D9DB53}" sibTransId="{943E5073-EA27-4427-97D9-128F5BB87B98}"/>
    <dgm:cxn modelId="{9F5123B1-2A07-43B4-B9C2-A583CE532F03}" type="presOf" srcId="{CB259BEF-1E89-4C05-B0E6-3AD5C07BEAC4}" destId="{2776967F-F1AF-4C79-8DF8-498828ABE630}" srcOrd="0" destOrd="0" presId="urn:microsoft.com/office/officeart/2005/8/layout/matrix3"/>
    <dgm:cxn modelId="{05C0D6BF-FF16-40E0-A6DC-A443205F58E2}" srcId="{F3632DA7-9BE4-4D80-A152-F82D280ABEC9}" destId="{E53C1007-993E-4D26-9E3D-5CB13F65FDF5}" srcOrd="2" destOrd="0" parTransId="{A90E5899-4CAE-4935-8099-8659BC5A88E8}" sibTransId="{CC541F9A-56D8-4166-B494-9B4542F25DF5}"/>
    <dgm:cxn modelId="{B4B0E7C8-4EB5-4FA5-AEFC-24FD9C82E419}" srcId="{F3632DA7-9BE4-4D80-A152-F82D280ABEC9}" destId="{7AFF9BBC-D378-4285-9B54-92C2A218C8EA}" srcOrd="1" destOrd="0" parTransId="{842D1D04-09A3-47A2-848F-90DD0ECBA0D5}" sibTransId="{613F224A-76D3-445B-B7FD-47FD30A90622}"/>
    <dgm:cxn modelId="{D1D2E0E3-8B17-45D7-8FF5-E9EB794F477E}" type="presOf" srcId="{F3632DA7-9BE4-4D80-A152-F82D280ABEC9}" destId="{D92C6AF6-D5F7-43AF-AD9A-6A39676D0767}" srcOrd="0" destOrd="0" presId="urn:microsoft.com/office/officeart/2005/8/layout/matrix3"/>
    <dgm:cxn modelId="{3959FA58-9ED5-4B6A-A14A-419B760827DC}" type="presParOf" srcId="{D92C6AF6-D5F7-43AF-AD9A-6A39676D0767}" destId="{4BA15143-63D2-4F02-AF2E-0D08DB56A1CB}" srcOrd="0" destOrd="0" presId="urn:microsoft.com/office/officeart/2005/8/layout/matrix3"/>
    <dgm:cxn modelId="{25B5AFE5-40DC-4617-8756-398031755F62}" type="presParOf" srcId="{D92C6AF6-D5F7-43AF-AD9A-6A39676D0767}" destId="{2776967F-F1AF-4C79-8DF8-498828ABE630}" srcOrd="1" destOrd="0" presId="urn:microsoft.com/office/officeart/2005/8/layout/matrix3"/>
    <dgm:cxn modelId="{B7919396-E0BB-4044-92D8-E6B8CCA11FC1}" type="presParOf" srcId="{D92C6AF6-D5F7-43AF-AD9A-6A39676D0767}" destId="{906737C5-C99A-400C-9962-3E75E142BAFB}" srcOrd="2" destOrd="0" presId="urn:microsoft.com/office/officeart/2005/8/layout/matrix3"/>
    <dgm:cxn modelId="{22BC2427-AE3F-4860-B6D5-615684E3D566}" type="presParOf" srcId="{D92C6AF6-D5F7-43AF-AD9A-6A39676D0767}" destId="{5255232F-52DE-4150-82AB-C5CB768D8D18}" srcOrd="3" destOrd="0" presId="urn:microsoft.com/office/officeart/2005/8/layout/matrix3"/>
    <dgm:cxn modelId="{251D32A9-319F-4448-96B4-9D24B37F665A}" type="presParOf" srcId="{D92C6AF6-D5F7-43AF-AD9A-6A39676D0767}" destId="{8E2C055A-B25C-48CF-8F1D-335280D3492E}"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04F84C-EDD9-416B-80FF-844BB602645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GB"/>
        </a:p>
      </dgm:t>
    </dgm:pt>
    <dgm:pt modelId="{14682124-131D-462A-9311-DC6E9F5306BD}">
      <dgm:prSet phldrT="[Text]" custT="1"/>
      <dgm:spPr>
        <a:solidFill>
          <a:schemeClr val="bg1">
            <a:lumMod val="75000"/>
          </a:schemeClr>
        </a:solidFill>
      </dgm:spPr>
      <dgm:t>
        <a:bodyPr/>
        <a:lstStyle/>
        <a:p>
          <a:r>
            <a:rPr lang="en-US" altLang="en-US" sz="2000" dirty="0"/>
            <a:t>A sampling head.</a:t>
          </a:r>
          <a:endParaRPr lang="en-GB" sz="2000" dirty="0"/>
        </a:p>
      </dgm:t>
    </dgm:pt>
    <dgm:pt modelId="{D88C6E38-1C89-4A7D-A3A2-B8D0F14DE57D}" type="parTrans" cxnId="{652C955D-E0DC-41CE-88C4-7E154B0A424F}">
      <dgm:prSet/>
      <dgm:spPr/>
      <dgm:t>
        <a:bodyPr/>
        <a:lstStyle/>
        <a:p>
          <a:endParaRPr lang="en-GB" sz="2000"/>
        </a:p>
      </dgm:t>
    </dgm:pt>
    <dgm:pt modelId="{33D2F2EA-0D54-4535-997F-6D15C27CD781}" type="sibTrans" cxnId="{652C955D-E0DC-41CE-88C4-7E154B0A424F}">
      <dgm:prSet custT="1"/>
      <dgm:spPr/>
      <dgm:t>
        <a:bodyPr/>
        <a:lstStyle/>
        <a:p>
          <a:endParaRPr lang="en-GB" sz="2000"/>
        </a:p>
      </dgm:t>
    </dgm:pt>
    <dgm:pt modelId="{65EF4E37-10A9-45F1-BBDB-E048BCDAA794}">
      <dgm:prSet phldrT="[Text]" custT="1"/>
      <dgm:spPr>
        <a:solidFill>
          <a:schemeClr val="bg2">
            <a:lumMod val="90000"/>
          </a:schemeClr>
        </a:solidFill>
      </dgm:spPr>
      <dgm:t>
        <a:bodyPr/>
        <a:lstStyle/>
        <a:p>
          <a:r>
            <a:rPr lang="en-US" altLang="en-US" sz="2000" dirty="0"/>
            <a:t>A pipe to transport iodine to the cartridge.</a:t>
          </a:r>
          <a:endParaRPr lang="en-GB" sz="2000" dirty="0"/>
        </a:p>
      </dgm:t>
    </dgm:pt>
    <dgm:pt modelId="{6BFC4013-98A9-45B2-9AD7-AD9838F4EB99}" type="parTrans" cxnId="{6B399D8E-707F-4026-821B-5921D0601F9D}">
      <dgm:prSet/>
      <dgm:spPr/>
      <dgm:t>
        <a:bodyPr/>
        <a:lstStyle/>
        <a:p>
          <a:endParaRPr lang="en-GB" sz="2000"/>
        </a:p>
      </dgm:t>
    </dgm:pt>
    <dgm:pt modelId="{CF7F2A1E-BDCB-467B-A267-D45C9C91A4DD}" type="sibTrans" cxnId="{6B399D8E-707F-4026-821B-5921D0601F9D}">
      <dgm:prSet custT="1"/>
      <dgm:spPr/>
      <dgm:t>
        <a:bodyPr/>
        <a:lstStyle/>
        <a:p>
          <a:endParaRPr lang="en-GB" sz="2000"/>
        </a:p>
      </dgm:t>
    </dgm:pt>
    <dgm:pt modelId="{12D657DF-80B9-4A94-B98C-B715D6DE4B54}">
      <dgm:prSet phldrT="[Text]" custT="1"/>
      <dgm:spPr>
        <a:solidFill>
          <a:schemeClr val="bg2">
            <a:lumMod val="75000"/>
          </a:schemeClr>
        </a:solidFill>
      </dgm:spPr>
      <dgm:t>
        <a:bodyPr/>
        <a:lstStyle/>
        <a:p>
          <a:r>
            <a:rPr lang="en-US" altLang="en-US" sz="2000" dirty="0"/>
            <a:t>A device to measure the pressure drop of the cartridge.</a:t>
          </a:r>
          <a:endParaRPr lang="en-GB" sz="2000" dirty="0"/>
        </a:p>
      </dgm:t>
    </dgm:pt>
    <dgm:pt modelId="{F3408B5C-9835-4E19-A12F-7DA2BA434349}" type="parTrans" cxnId="{B2223568-02BE-488A-843D-E1CFAE5E4FFA}">
      <dgm:prSet/>
      <dgm:spPr/>
      <dgm:t>
        <a:bodyPr/>
        <a:lstStyle/>
        <a:p>
          <a:endParaRPr lang="en-GB" sz="2000"/>
        </a:p>
      </dgm:t>
    </dgm:pt>
    <dgm:pt modelId="{DFFCD555-FCDE-4D2A-903D-893535D5D0F0}" type="sibTrans" cxnId="{B2223568-02BE-488A-843D-E1CFAE5E4FFA}">
      <dgm:prSet custT="1"/>
      <dgm:spPr/>
      <dgm:t>
        <a:bodyPr/>
        <a:lstStyle/>
        <a:p>
          <a:endParaRPr lang="en-GB" sz="2000"/>
        </a:p>
      </dgm:t>
    </dgm:pt>
    <dgm:pt modelId="{61D41841-40B5-4AF9-88A0-324D23601B86}">
      <dgm:prSet phldrT="[Text]" custT="1"/>
      <dgm:spPr>
        <a:solidFill>
          <a:schemeClr val="bg2">
            <a:lumMod val="50000"/>
          </a:schemeClr>
        </a:solidFill>
      </dgm:spPr>
      <dgm:t>
        <a:bodyPr/>
        <a:lstStyle/>
        <a:p>
          <a:r>
            <a:rPr lang="en-US" altLang="en-US" sz="2000" dirty="0"/>
            <a:t>A flow rate measurement device.</a:t>
          </a:r>
          <a:endParaRPr lang="en-GB" sz="2000" dirty="0"/>
        </a:p>
      </dgm:t>
    </dgm:pt>
    <dgm:pt modelId="{A4ECD719-4C33-41FF-92F6-063484531139}" type="parTrans" cxnId="{AF08B6F9-4460-45B8-B426-7C5BE2C1CF5B}">
      <dgm:prSet/>
      <dgm:spPr/>
      <dgm:t>
        <a:bodyPr/>
        <a:lstStyle/>
        <a:p>
          <a:endParaRPr lang="en-GB" sz="2000"/>
        </a:p>
      </dgm:t>
    </dgm:pt>
    <dgm:pt modelId="{0CBFE887-C781-4ABF-AB49-BAA1B561416F}" type="sibTrans" cxnId="{AF08B6F9-4460-45B8-B426-7C5BE2C1CF5B}">
      <dgm:prSet/>
      <dgm:spPr/>
      <dgm:t>
        <a:bodyPr/>
        <a:lstStyle/>
        <a:p>
          <a:endParaRPr lang="en-GB" sz="2000"/>
        </a:p>
      </dgm:t>
    </dgm:pt>
    <dgm:pt modelId="{6FBA2C2A-1B2E-40AB-9673-F78E11F3A704}" type="pres">
      <dgm:prSet presAssocID="{4604F84C-EDD9-416B-80FF-844BB602645C}" presName="outerComposite" presStyleCnt="0">
        <dgm:presLayoutVars>
          <dgm:chMax val="5"/>
          <dgm:dir/>
          <dgm:resizeHandles val="exact"/>
        </dgm:presLayoutVars>
      </dgm:prSet>
      <dgm:spPr/>
    </dgm:pt>
    <dgm:pt modelId="{CE40C7A3-3CFD-4A79-9276-B444E574D687}" type="pres">
      <dgm:prSet presAssocID="{4604F84C-EDD9-416B-80FF-844BB602645C}" presName="dummyMaxCanvas" presStyleCnt="0">
        <dgm:presLayoutVars/>
      </dgm:prSet>
      <dgm:spPr/>
    </dgm:pt>
    <dgm:pt modelId="{6CB05E99-7501-495A-ABAB-0D4BDF7ED02F}" type="pres">
      <dgm:prSet presAssocID="{4604F84C-EDD9-416B-80FF-844BB602645C}" presName="FourNodes_1" presStyleLbl="node1" presStyleIdx="0" presStyleCnt="4" custLinFactNeighborX="157" custLinFactNeighborY="1868">
        <dgm:presLayoutVars>
          <dgm:bulletEnabled val="1"/>
        </dgm:presLayoutVars>
      </dgm:prSet>
      <dgm:spPr/>
    </dgm:pt>
    <dgm:pt modelId="{5EB4AC62-2798-4960-8986-BE40F27F1DF7}" type="pres">
      <dgm:prSet presAssocID="{4604F84C-EDD9-416B-80FF-844BB602645C}" presName="FourNodes_2" presStyleLbl="node1" presStyleIdx="1" presStyleCnt="4">
        <dgm:presLayoutVars>
          <dgm:bulletEnabled val="1"/>
        </dgm:presLayoutVars>
      </dgm:prSet>
      <dgm:spPr/>
    </dgm:pt>
    <dgm:pt modelId="{226D242D-32D2-4084-A427-8BC1A3EFF54A}" type="pres">
      <dgm:prSet presAssocID="{4604F84C-EDD9-416B-80FF-844BB602645C}" presName="FourNodes_3" presStyleLbl="node1" presStyleIdx="2" presStyleCnt="4">
        <dgm:presLayoutVars>
          <dgm:bulletEnabled val="1"/>
        </dgm:presLayoutVars>
      </dgm:prSet>
      <dgm:spPr/>
    </dgm:pt>
    <dgm:pt modelId="{F6CE6483-394B-431B-BA59-9C95BF37BBA9}" type="pres">
      <dgm:prSet presAssocID="{4604F84C-EDD9-416B-80FF-844BB602645C}" presName="FourNodes_4" presStyleLbl="node1" presStyleIdx="3" presStyleCnt="4">
        <dgm:presLayoutVars>
          <dgm:bulletEnabled val="1"/>
        </dgm:presLayoutVars>
      </dgm:prSet>
      <dgm:spPr/>
    </dgm:pt>
    <dgm:pt modelId="{A31BD4F9-4631-4790-BDDB-F8B5150F004E}" type="pres">
      <dgm:prSet presAssocID="{4604F84C-EDD9-416B-80FF-844BB602645C}" presName="FourConn_1-2" presStyleLbl="fgAccFollowNode1" presStyleIdx="0" presStyleCnt="3">
        <dgm:presLayoutVars>
          <dgm:bulletEnabled val="1"/>
        </dgm:presLayoutVars>
      </dgm:prSet>
      <dgm:spPr/>
    </dgm:pt>
    <dgm:pt modelId="{C93CC7C7-3E26-4C38-9683-AF8F18DE56E3}" type="pres">
      <dgm:prSet presAssocID="{4604F84C-EDD9-416B-80FF-844BB602645C}" presName="FourConn_2-3" presStyleLbl="fgAccFollowNode1" presStyleIdx="1" presStyleCnt="3">
        <dgm:presLayoutVars>
          <dgm:bulletEnabled val="1"/>
        </dgm:presLayoutVars>
      </dgm:prSet>
      <dgm:spPr/>
    </dgm:pt>
    <dgm:pt modelId="{7DB807EF-491D-442D-8367-6E5B5388F7AA}" type="pres">
      <dgm:prSet presAssocID="{4604F84C-EDD9-416B-80FF-844BB602645C}" presName="FourConn_3-4" presStyleLbl="fgAccFollowNode1" presStyleIdx="2" presStyleCnt="3">
        <dgm:presLayoutVars>
          <dgm:bulletEnabled val="1"/>
        </dgm:presLayoutVars>
      </dgm:prSet>
      <dgm:spPr/>
    </dgm:pt>
    <dgm:pt modelId="{5FB7043F-ACC6-4BC5-9BDE-D4264206C571}" type="pres">
      <dgm:prSet presAssocID="{4604F84C-EDD9-416B-80FF-844BB602645C}" presName="FourNodes_1_text" presStyleLbl="node1" presStyleIdx="3" presStyleCnt="4">
        <dgm:presLayoutVars>
          <dgm:bulletEnabled val="1"/>
        </dgm:presLayoutVars>
      </dgm:prSet>
      <dgm:spPr/>
    </dgm:pt>
    <dgm:pt modelId="{C1F50FF9-9FAA-41E7-BE4D-E62669B68A25}" type="pres">
      <dgm:prSet presAssocID="{4604F84C-EDD9-416B-80FF-844BB602645C}" presName="FourNodes_2_text" presStyleLbl="node1" presStyleIdx="3" presStyleCnt="4">
        <dgm:presLayoutVars>
          <dgm:bulletEnabled val="1"/>
        </dgm:presLayoutVars>
      </dgm:prSet>
      <dgm:spPr/>
    </dgm:pt>
    <dgm:pt modelId="{4EF7DA87-53F2-4588-82E2-E7BB92C931CD}" type="pres">
      <dgm:prSet presAssocID="{4604F84C-EDD9-416B-80FF-844BB602645C}" presName="FourNodes_3_text" presStyleLbl="node1" presStyleIdx="3" presStyleCnt="4">
        <dgm:presLayoutVars>
          <dgm:bulletEnabled val="1"/>
        </dgm:presLayoutVars>
      </dgm:prSet>
      <dgm:spPr/>
    </dgm:pt>
    <dgm:pt modelId="{4B185D11-64FC-41A5-8450-47E705E1079C}" type="pres">
      <dgm:prSet presAssocID="{4604F84C-EDD9-416B-80FF-844BB602645C}" presName="FourNodes_4_text" presStyleLbl="node1" presStyleIdx="3" presStyleCnt="4">
        <dgm:presLayoutVars>
          <dgm:bulletEnabled val="1"/>
        </dgm:presLayoutVars>
      </dgm:prSet>
      <dgm:spPr/>
    </dgm:pt>
  </dgm:ptLst>
  <dgm:cxnLst>
    <dgm:cxn modelId="{A9CADD00-C67C-4F50-A164-88DEC76E0408}" type="presOf" srcId="{33D2F2EA-0D54-4535-997F-6D15C27CD781}" destId="{A31BD4F9-4631-4790-BDDB-F8B5150F004E}" srcOrd="0" destOrd="0" presId="urn:microsoft.com/office/officeart/2005/8/layout/vProcess5"/>
    <dgm:cxn modelId="{64DC8705-C564-429A-A7B4-1B38DE1EB47A}" type="presOf" srcId="{12D657DF-80B9-4A94-B98C-B715D6DE4B54}" destId="{4EF7DA87-53F2-4588-82E2-E7BB92C931CD}" srcOrd="1" destOrd="0" presId="urn:microsoft.com/office/officeart/2005/8/layout/vProcess5"/>
    <dgm:cxn modelId="{BDD9470C-3FD5-44D3-BC69-53C273AE62F2}" type="presOf" srcId="{12D657DF-80B9-4A94-B98C-B715D6DE4B54}" destId="{226D242D-32D2-4084-A427-8BC1A3EFF54A}" srcOrd="0" destOrd="0" presId="urn:microsoft.com/office/officeart/2005/8/layout/vProcess5"/>
    <dgm:cxn modelId="{6D6DB920-CF00-4DB9-92F4-5690AF3D4EF5}" type="presOf" srcId="{65EF4E37-10A9-45F1-BBDB-E048BCDAA794}" destId="{C1F50FF9-9FAA-41E7-BE4D-E62669B68A25}" srcOrd="1" destOrd="0" presId="urn:microsoft.com/office/officeart/2005/8/layout/vProcess5"/>
    <dgm:cxn modelId="{A0DD0022-2C54-4D82-B303-C45EDE30741A}" type="presOf" srcId="{61D41841-40B5-4AF9-88A0-324D23601B86}" destId="{F6CE6483-394B-431B-BA59-9C95BF37BBA9}" srcOrd="0" destOrd="0" presId="urn:microsoft.com/office/officeart/2005/8/layout/vProcess5"/>
    <dgm:cxn modelId="{DE704E22-1779-4A8B-8B68-E151F8FDFC04}" type="presOf" srcId="{14682124-131D-462A-9311-DC6E9F5306BD}" destId="{6CB05E99-7501-495A-ABAB-0D4BDF7ED02F}" srcOrd="0" destOrd="0" presId="urn:microsoft.com/office/officeart/2005/8/layout/vProcess5"/>
    <dgm:cxn modelId="{356A643C-76E8-4365-ADB7-9BD03F714D2E}" type="presOf" srcId="{14682124-131D-462A-9311-DC6E9F5306BD}" destId="{5FB7043F-ACC6-4BC5-9BDE-D4264206C571}" srcOrd="1" destOrd="0" presId="urn:microsoft.com/office/officeart/2005/8/layout/vProcess5"/>
    <dgm:cxn modelId="{652C955D-E0DC-41CE-88C4-7E154B0A424F}" srcId="{4604F84C-EDD9-416B-80FF-844BB602645C}" destId="{14682124-131D-462A-9311-DC6E9F5306BD}" srcOrd="0" destOrd="0" parTransId="{D88C6E38-1C89-4A7D-A3A2-B8D0F14DE57D}" sibTransId="{33D2F2EA-0D54-4535-997F-6D15C27CD781}"/>
    <dgm:cxn modelId="{B2223568-02BE-488A-843D-E1CFAE5E4FFA}" srcId="{4604F84C-EDD9-416B-80FF-844BB602645C}" destId="{12D657DF-80B9-4A94-B98C-B715D6DE4B54}" srcOrd="2" destOrd="0" parTransId="{F3408B5C-9835-4E19-A12F-7DA2BA434349}" sibTransId="{DFFCD555-FCDE-4D2A-903D-893535D5D0F0}"/>
    <dgm:cxn modelId="{6B399D8E-707F-4026-821B-5921D0601F9D}" srcId="{4604F84C-EDD9-416B-80FF-844BB602645C}" destId="{65EF4E37-10A9-45F1-BBDB-E048BCDAA794}" srcOrd="1" destOrd="0" parTransId="{6BFC4013-98A9-45B2-9AD7-AD9838F4EB99}" sibTransId="{CF7F2A1E-BDCB-467B-A267-D45C9C91A4DD}"/>
    <dgm:cxn modelId="{0884459D-CCCB-4E6A-A3A7-20B9C9D4872E}" type="presOf" srcId="{DFFCD555-FCDE-4D2A-903D-893535D5D0F0}" destId="{7DB807EF-491D-442D-8367-6E5B5388F7AA}" srcOrd="0" destOrd="0" presId="urn:microsoft.com/office/officeart/2005/8/layout/vProcess5"/>
    <dgm:cxn modelId="{4D5E2DCA-0CE0-4C70-9974-DB61BECB0A87}" type="presOf" srcId="{61D41841-40B5-4AF9-88A0-324D23601B86}" destId="{4B185D11-64FC-41A5-8450-47E705E1079C}" srcOrd="1" destOrd="0" presId="urn:microsoft.com/office/officeart/2005/8/layout/vProcess5"/>
    <dgm:cxn modelId="{21DB96E4-ED3B-4A79-9F79-A663846C1244}" type="presOf" srcId="{CF7F2A1E-BDCB-467B-A267-D45C9C91A4DD}" destId="{C93CC7C7-3E26-4C38-9683-AF8F18DE56E3}" srcOrd="0" destOrd="0" presId="urn:microsoft.com/office/officeart/2005/8/layout/vProcess5"/>
    <dgm:cxn modelId="{8DD2D3E6-A1AC-46C7-9EAA-09123DE6E4BF}" type="presOf" srcId="{65EF4E37-10A9-45F1-BBDB-E048BCDAA794}" destId="{5EB4AC62-2798-4960-8986-BE40F27F1DF7}" srcOrd="0" destOrd="0" presId="urn:microsoft.com/office/officeart/2005/8/layout/vProcess5"/>
    <dgm:cxn modelId="{393DDDEF-7EA9-4B50-B5C1-07BC3590C918}" type="presOf" srcId="{4604F84C-EDD9-416B-80FF-844BB602645C}" destId="{6FBA2C2A-1B2E-40AB-9673-F78E11F3A704}" srcOrd="0" destOrd="0" presId="urn:microsoft.com/office/officeart/2005/8/layout/vProcess5"/>
    <dgm:cxn modelId="{AF08B6F9-4460-45B8-B426-7C5BE2C1CF5B}" srcId="{4604F84C-EDD9-416B-80FF-844BB602645C}" destId="{61D41841-40B5-4AF9-88A0-324D23601B86}" srcOrd="3" destOrd="0" parTransId="{A4ECD719-4C33-41FF-92F6-063484531139}" sibTransId="{0CBFE887-C781-4ABF-AB49-BAA1B561416F}"/>
    <dgm:cxn modelId="{122033C5-FE99-4450-A607-D6DAB87EDBF7}" type="presParOf" srcId="{6FBA2C2A-1B2E-40AB-9673-F78E11F3A704}" destId="{CE40C7A3-3CFD-4A79-9276-B444E574D687}" srcOrd="0" destOrd="0" presId="urn:microsoft.com/office/officeart/2005/8/layout/vProcess5"/>
    <dgm:cxn modelId="{726704CB-BC39-4900-8CBF-E098DC9C2197}" type="presParOf" srcId="{6FBA2C2A-1B2E-40AB-9673-F78E11F3A704}" destId="{6CB05E99-7501-495A-ABAB-0D4BDF7ED02F}" srcOrd="1" destOrd="0" presId="urn:microsoft.com/office/officeart/2005/8/layout/vProcess5"/>
    <dgm:cxn modelId="{1A67B86E-7013-41DB-8358-FDC0A17F7E4C}" type="presParOf" srcId="{6FBA2C2A-1B2E-40AB-9673-F78E11F3A704}" destId="{5EB4AC62-2798-4960-8986-BE40F27F1DF7}" srcOrd="2" destOrd="0" presId="urn:microsoft.com/office/officeart/2005/8/layout/vProcess5"/>
    <dgm:cxn modelId="{3FB63104-E65D-4FB1-9E92-DAEB1E0B3345}" type="presParOf" srcId="{6FBA2C2A-1B2E-40AB-9673-F78E11F3A704}" destId="{226D242D-32D2-4084-A427-8BC1A3EFF54A}" srcOrd="3" destOrd="0" presId="urn:microsoft.com/office/officeart/2005/8/layout/vProcess5"/>
    <dgm:cxn modelId="{FFA08A62-876A-4A3A-9A3B-71083F3F82E4}" type="presParOf" srcId="{6FBA2C2A-1B2E-40AB-9673-F78E11F3A704}" destId="{F6CE6483-394B-431B-BA59-9C95BF37BBA9}" srcOrd="4" destOrd="0" presId="urn:microsoft.com/office/officeart/2005/8/layout/vProcess5"/>
    <dgm:cxn modelId="{E51B31AF-030B-4A30-84BD-713FB2A639CB}" type="presParOf" srcId="{6FBA2C2A-1B2E-40AB-9673-F78E11F3A704}" destId="{A31BD4F9-4631-4790-BDDB-F8B5150F004E}" srcOrd="5" destOrd="0" presId="urn:microsoft.com/office/officeart/2005/8/layout/vProcess5"/>
    <dgm:cxn modelId="{B49FB88D-95C7-435F-8E97-27238469CA82}" type="presParOf" srcId="{6FBA2C2A-1B2E-40AB-9673-F78E11F3A704}" destId="{C93CC7C7-3E26-4C38-9683-AF8F18DE56E3}" srcOrd="6" destOrd="0" presId="urn:microsoft.com/office/officeart/2005/8/layout/vProcess5"/>
    <dgm:cxn modelId="{B091B671-1CBF-43E1-B2EA-305F102B990C}" type="presParOf" srcId="{6FBA2C2A-1B2E-40AB-9673-F78E11F3A704}" destId="{7DB807EF-491D-442D-8367-6E5B5388F7AA}" srcOrd="7" destOrd="0" presId="urn:microsoft.com/office/officeart/2005/8/layout/vProcess5"/>
    <dgm:cxn modelId="{1A1C1807-28D5-4737-A63F-49C0307033AA}" type="presParOf" srcId="{6FBA2C2A-1B2E-40AB-9673-F78E11F3A704}" destId="{5FB7043F-ACC6-4BC5-9BDE-D4264206C571}" srcOrd="8" destOrd="0" presId="urn:microsoft.com/office/officeart/2005/8/layout/vProcess5"/>
    <dgm:cxn modelId="{AC0F1AC7-9291-41C7-A070-076852E607D0}" type="presParOf" srcId="{6FBA2C2A-1B2E-40AB-9673-F78E11F3A704}" destId="{C1F50FF9-9FAA-41E7-BE4D-E62669B68A25}" srcOrd="9" destOrd="0" presId="urn:microsoft.com/office/officeart/2005/8/layout/vProcess5"/>
    <dgm:cxn modelId="{605114C9-FCE1-4B45-9099-1832ADAEA3E6}" type="presParOf" srcId="{6FBA2C2A-1B2E-40AB-9673-F78E11F3A704}" destId="{4EF7DA87-53F2-4588-82E2-E7BB92C931CD}" srcOrd="10" destOrd="0" presId="urn:microsoft.com/office/officeart/2005/8/layout/vProcess5"/>
    <dgm:cxn modelId="{8EFD4C11-E5CB-4D1D-B854-A43AFDA1750D}" type="presParOf" srcId="{6FBA2C2A-1B2E-40AB-9673-F78E11F3A704}" destId="{4B185D11-64FC-41A5-8450-47E705E1079C}" srcOrd="11" destOrd="0" presId="urn:microsoft.com/office/officeart/2005/8/layout/vProcess5"/>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604F84C-EDD9-416B-80FF-844BB602645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GB"/>
        </a:p>
      </dgm:t>
    </dgm:pt>
    <dgm:pt modelId="{14682124-131D-462A-9311-DC6E9F5306BD}">
      <dgm:prSet phldrT="[Text]" custT="1"/>
      <dgm:spPr>
        <a:solidFill>
          <a:schemeClr val="bg1">
            <a:lumMod val="75000"/>
          </a:schemeClr>
        </a:solidFill>
      </dgm:spPr>
      <dgm:t>
        <a:bodyPr/>
        <a:lstStyle/>
        <a:p>
          <a:r>
            <a:rPr lang="en-US" altLang="en-US" sz="1800" dirty="0"/>
            <a:t>A sampling pump.</a:t>
          </a:r>
          <a:endParaRPr lang="en-GB" sz="1800" dirty="0"/>
        </a:p>
      </dgm:t>
    </dgm:pt>
    <dgm:pt modelId="{D88C6E38-1C89-4A7D-A3A2-B8D0F14DE57D}" type="parTrans" cxnId="{652C955D-E0DC-41CE-88C4-7E154B0A424F}">
      <dgm:prSet/>
      <dgm:spPr/>
      <dgm:t>
        <a:bodyPr/>
        <a:lstStyle/>
        <a:p>
          <a:endParaRPr lang="en-GB" sz="2000"/>
        </a:p>
      </dgm:t>
    </dgm:pt>
    <dgm:pt modelId="{33D2F2EA-0D54-4535-997F-6D15C27CD781}" type="sibTrans" cxnId="{652C955D-E0DC-41CE-88C4-7E154B0A424F}">
      <dgm:prSet custT="1"/>
      <dgm:spPr/>
      <dgm:t>
        <a:bodyPr/>
        <a:lstStyle/>
        <a:p>
          <a:endParaRPr lang="en-GB" sz="2000"/>
        </a:p>
      </dgm:t>
    </dgm:pt>
    <dgm:pt modelId="{65EF4E37-10A9-45F1-BBDB-E048BCDAA794}">
      <dgm:prSet phldrT="[Text]" custT="1"/>
      <dgm:spPr>
        <a:solidFill>
          <a:schemeClr val="bg2">
            <a:lumMod val="90000"/>
          </a:schemeClr>
        </a:solidFill>
      </dgm:spPr>
      <dgm:t>
        <a:bodyPr/>
        <a:lstStyle/>
        <a:p>
          <a:pPr algn="just"/>
          <a:r>
            <a:rPr lang="en-US" altLang="en-US" sz="1800" dirty="0"/>
            <a:t>A pre-filter should be placed upstream of the collection medium in order to trap any aerosols.</a:t>
          </a:r>
          <a:endParaRPr lang="en-GB" sz="1800" dirty="0"/>
        </a:p>
      </dgm:t>
    </dgm:pt>
    <dgm:pt modelId="{6BFC4013-98A9-45B2-9AD7-AD9838F4EB99}" type="parTrans" cxnId="{6B399D8E-707F-4026-821B-5921D0601F9D}">
      <dgm:prSet/>
      <dgm:spPr/>
      <dgm:t>
        <a:bodyPr/>
        <a:lstStyle/>
        <a:p>
          <a:endParaRPr lang="en-GB" sz="2000"/>
        </a:p>
      </dgm:t>
    </dgm:pt>
    <dgm:pt modelId="{CF7F2A1E-BDCB-467B-A267-D45C9C91A4DD}" type="sibTrans" cxnId="{6B399D8E-707F-4026-821B-5921D0601F9D}">
      <dgm:prSet custT="1"/>
      <dgm:spPr/>
      <dgm:t>
        <a:bodyPr/>
        <a:lstStyle/>
        <a:p>
          <a:endParaRPr lang="en-GB" sz="2000"/>
        </a:p>
      </dgm:t>
    </dgm:pt>
    <dgm:pt modelId="{12D657DF-80B9-4A94-B98C-B715D6DE4B54}">
      <dgm:prSet phldrT="[Text]" custT="1"/>
      <dgm:spPr>
        <a:solidFill>
          <a:schemeClr val="bg2">
            <a:lumMod val="75000"/>
          </a:schemeClr>
        </a:solidFill>
      </dgm:spPr>
      <dgm:t>
        <a:bodyPr/>
        <a:lstStyle/>
        <a:p>
          <a:pPr algn="just"/>
          <a:r>
            <a:rPr lang="en-US" altLang="en-US" sz="1600" dirty="0"/>
            <a:t>The sampling flow rate is  generally  between  30  and 100 l/m. (refer to manufacturer of equipment for flow rate This value may be compared to the  breathing rate of 20 l/m of a man at work.</a:t>
          </a:r>
          <a:endParaRPr lang="en-GB" sz="1600" dirty="0"/>
        </a:p>
      </dgm:t>
    </dgm:pt>
    <dgm:pt modelId="{F3408B5C-9835-4E19-A12F-7DA2BA434349}" type="parTrans" cxnId="{B2223568-02BE-488A-843D-E1CFAE5E4FFA}">
      <dgm:prSet/>
      <dgm:spPr/>
      <dgm:t>
        <a:bodyPr/>
        <a:lstStyle/>
        <a:p>
          <a:endParaRPr lang="en-GB" sz="2000"/>
        </a:p>
      </dgm:t>
    </dgm:pt>
    <dgm:pt modelId="{DFFCD555-FCDE-4D2A-903D-893535D5D0F0}" type="sibTrans" cxnId="{B2223568-02BE-488A-843D-E1CFAE5E4FFA}">
      <dgm:prSet custT="1"/>
      <dgm:spPr/>
      <dgm:t>
        <a:bodyPr/>
        <a:lstStyle/>
        <a:p>
          <a:endParaRPr lang="en-GB" sz="2000"/>
        </a:p>
      </dgm:t>
    </dgm:pt>
    <dgm:pt modelId="{6FBA2C2A-1B2E-40AB-9673-F78E11F3A704}" type="pres">
      <dgm:prSet presAssocID="{4604F84C-EDD9-416B-80FF-844BB602645C}" presName="outerComposite" presStyleCnt="0">
        <dgm:presLayoutVars>
          <dgm:chMax val="5"/>
          <dgm:dir/>
          <dgm:resizeHandles val="exact"/>
        </dgm:presLayoutVars>
      </dgm:prSet>
      <dgm:spPr/>
    </dgm:pt>
    <dgm:pt modelId="{CE40C7A3-3CFD-4A79-9276-B444E574D687}" type="pres">
      <dgm:prSet presAssocID="{4604F84C-EDD9-416B-80FF-844BB602645C}" presName="dummyMaxCanvas" presStyleCnt="0">
        <dgm:presLayoutVars/>
      </dgm:prSet>
      <dgm:spPr/>
    </dgm:pt>
    <dgm:pt modelId="{3B4F6541-D3A2-4F82-8C92-AAA60EFDB441}" type="pres">
      <dgm:prSet presAssocID="{4604F84C-EDD9-416B-80FF-844BB602645C}" presName="ThreeNodes_1" presStyleLbl="node1" presStyleIdx="0" presStyleCnt="3">
        <dgm:presLayoutVars>
          <dgm:bulletEnabled val="1"/>
        </dgm:presLayoutVars>
      </dgm:prSet>
      <dgm:spPr/>
    </dgm:pt>
    <dgm:pt modelId="{9AD51539-E69E-42A7-9358-59DA924B116E}" type="pres">
      <dgm:prSet presAssocID="{4604F84C-EDD9-416B-80FF-844BB602645C}" presName="ThreeNodes_2" presStyleLbl="node1" presStyleIdx="1" presStyleCnt="3">
        <dgm:presLayoutVars>
          <dgm:bulletEnabled val="1"/>
        </dgm:presLayoutVars>
      </dgm:prSet>
      <dgm:spPr/>
    </dgm:pt>
    <dgm:pt modelId="{6709111E-1564-4086-9EAC-E9869838F64A}" type="pres">
      <dgm:prSet presAssocID="{4604F84C-EDD9-416B-80FF-844BB602645C}" presName="ThreeNodes_3" presStyleLbl="node1" presStyleIdx="2" presStyleCnt="3" custScaleX="103781">
        <dgm:presLayoutVars>
          <dgm:bulletEnabled val="1"/>
        </dgm:presLayoutVars>
      </dgm:prSet>
      <dgm:spPr/>
    </dgm:pt>
    <dgm:pt modelId="{68D2B552-905F-4341-84D0-3BC404062BAE}" type="pres">
      <dgm:prSet presAssocID="{4604F84C-EDD9-416B-80FF-844BB602645C}" presName="ThreeConn_1-2" presStyleLbl="fgAccFollowNode1" presStyleIdx="0" presStyleCnt="2">
        <dgm:presLayoutVars>
          <dgm:bulletEnabled val="1"/>
        </dgm:presLayoutVars>
      </dgm:prSet>
      <dgm:spPr/>
    </dgm:pt>
    <dgm:pt modelId="{9B065721-9064-4852-AD33-59DA71268405}" type="pres">
      <dgm:prSet presAssocID="{4604F84C-EDD9-416B-80FF-844BB602645C}" presName="ThreeConn_2-3" presStyleLbl="fgAccFollowNode1" presStyleIdx="1" presStyleCnt="2">
        <dgm:presLayoutVars>
          <dgm:bulletEnabled val="1"/>
        </dgm:presLayoutVars>
      </dgm:prSet>
      <dgm:spPr/>
    </dgm:pt>
    <dgm:pt modelId="{4C18EBEA-9D35-4B93-88D4-4172097C40AA}" type="pres">
      <dgm:prSet presAssocID="{4604F84C-EDD9-416B-80FF-844BB602645C}" presName="ThreeNodes_1_text" presStyleLbl="node1" presStyleIdx="2" presStyleCnt="3">
        <dgm:presLayoutVars>
          <dgm:bulletEnabled val="1"/>
        </dgm:presLayoutVars>
      </dgm:prSet>
      <dgm:spPr/>
    </dgm:pt>
    <dgm:pt modelId="{46E482D7-11A1-4A9F-81FE-AE6746EAE053}" type="pres">
      <dgm:prSet presAssocID="{4604F84C-EDD9-416B-80FF-844BB602645C}" presName="ThreeNodes_2_text" presStyleLbl="node1" presStyleIdx="2" presStyleCnt="3">
        <dgm:presLayoutVars>
          <dgm:bulletEnabled val="1"/>
        </dgm:presLayoutVars>
      </dgm:prSet>
      <dgm:spPr/>
    </dgm:pt>
    <dgm:pt modelId="{C7E20768-B861-4FE3-8A4C-771F8954FBC6}" type="pres">
      <dgm:prSet presAssocID="{4604F84C-EDD9-416B-80FF-844BB602645C}" presName="ThreeNodes_3_text" presStyleLbl="node1" presStyleIdx="2" presStyleCnt="3">
        <dgm:presLayoutVars>
          <dgm:bulletEnabled val="1"/>
        </dgm:presLayoutVars>
      </dgm:prSet>
      <dgm:spPr/>
    </dgm:pt>
  </dgm:ptLst>
  <dgm:cxnLst>
    <dgm:cxn modelId="{B1C07C25-E814-4FCE-A045-8058C24320A0}" type="presOf" srcId="{65EF4E37-10A9-45F1-BBDB-E048BCDAA794}" destId="{46E482D7-11A1-4A9F-81FE-AE6746EAE053}" srcOrd="1" destOrd="0" presId="urn:microsoft.com/office/officeart/2005/8/layout/vProcess5"/>
    <dgm:cxn modelId="{652C955D-E0DC-41CE-88C4-7E154B0A424F}" srcId="{4604F84C-EDD9-416B-80FF-844BB602645C}" destId="{14682124-131D-462A-9311-DC6E9F5306BD}" srcOrd="0" destOrd="0" parTransId="{D88C6E38-1C89-4A7D-A3A2-B8D0F14DE57D}" sibTransId="{33D2F2EA-0D54-4535-997F-6D15C27CD781}"/>
    <dgm:cxn modelId="{0FA31943-ABF9-4482-857E-1D27A7280A27}" type="presOf" srcId="{14682124-131D-462A-9311-DC6E9F5306BD}" destId="{4C18EBEA-9D35-4B93-88D4-4172097C40AA}" srcOrd="1" destOrd="0" presId="urn:microsoft.com/office/officeart/2005/8/layout/vProcess5"/>
    <dgm:cxn modelId="{B2223568-02BE-488A-843D-E1CFAE5E4FFA}" srcId="{4604F84C-EDD9-416B-80FF-844BB602645C}" destId="{12D657DF-80B9-4A94-B98C-B715D6DE4B54}" srcOrd="2" destOrd="0" parTransId="{F3408B5C-9835-4E19-A12F-7DA2BA434349}" sibTransId="{DFFCD555-FCDE-4D2A-903D-893535D5D0F0}"/>
    <dgm:cxn modelId="{4407334B-CEE7-4BD7-A2CF-09D5E028C18E}" type="presOf" srcId="{14682124-131D-462A-9311-DC6E9F5306BD}" destId="{3B4F6541-D3A2-4F82-8C92-AAA60EFDB441}" srcOrd="0" destOrd="0" presId="urn:microsoft.com/office/officeart/2005/8/layout/vProcess5"/>
    <dgm:cxn modelId="{73A50E80-40D3-4C22-90BE-7988BBC5DA0B}" type="presOf" srcId="{CF7F2A1E-BDCB-467B-A267-D45C9C91A4DD}" destId="{9B065721-9064-4852-AD33-59DA71268405}" srcOrd="0" destOrd="0" presId="urn:microsoft.com/office/officeart/2005/8/layout/vProcess5"/>
    <dgm:cxn modelId="{6B399D8E-707F-4026-821B-5921D0601F9D}" srcId="{4604F84C-EDD9-416B-80FF-844BB602645C}" destId="{65EF4E37-10A9-45F1-BBDB-E048BCDAA794}" srcOrd="1" destOrd="0" parTransId="{6BFC4013-98A9-45B2-9AD7-AD9838F4EB99}" sibTransId="{CF7F2A1E-BDCB-467B-A267-D45C9C91A4DD}"/>
    <dgm:cxn modelId="{24B360B0-F76F-463E-9FEF-D4132BA0599E}" type="presOf" srcId="{12D657DF-80B9-4A94-B98C-B715D6DE4B54}" destId="{C7E20768-B861-4FE3-8A4C-771F8954FBC6}" srcOrd="1" destOrd="0" presId="urn:microsoft.com/office/officeart/2005/8/layout/vProcess5"/>
    <dgm:cxn modelId="{2B34AFC9-33E5-41A7-B834-7B1994EAA499}" type="presOf" srcId="{12D657DF-80B9-4A94-B98C-B715D6DE4B54}" destId="{6709111E-1564-4086-9EAC-E9869838F64A}" srcOrd="0" destOrd="0" presId="urn:microsoft.com/office/officeart/2005/8/layout/vProcess5"/>
    <dgm:cxn modelId="{134A24D7-0452-452F-B124-0EB8E319A866}" type="presOf" srcId="{33D2F2EA-0D54-4535-997F-6D15C27CD781}" destId="{68D2B552-905F-4341-84D0-3BC404062BAE}" srcOrd="0" destOrd="0" presId="urn:microsoft.com/office/officeart/2005/8/layout/vProcess5"/>
    <dgm:cxn modelId="{D6CF23DA-9562-46C2-BF7C-BD341F9A722C}" type="presOf" srcId="{65EF4E37-10A9-45F1-BBDB-E048BCDAA794}" destId="{9AD51539-E69E-42A7-9358-59DA924B116E}" srcOrd="0" destOrd="0" presId="urn:microsoft.com/office/officeart/2005/8/layout/vProcess5"/>
    <dgm:cxn modelId="{393DDDEF-7EA9-4B50-B5C1-07BC3590C918}" type="presOf" srcId="{4604F84C-EDD9-416B-80FF-844BB602645C}" destId="{6FBA2C2A-1B2E-40AB-9673-F78E11F3A704}" srcOrd="0" destOrd="0" presId="urn:microsoft.com/office/officeart/2005/8/layout/vProcess5"/>
    <dgm:cxn modelId="{122033C5-FE99-4450-A607-D6DAB87EDBF7}" type="presParOf" srcId="{6FBA2C2A-1B2E-40AB-9673-F78E11F3A704}" destId="{CE40C7A3-3CFD-4A79-9276-B444E574D687}" srcOrd="0" destOrd="0" presId="urn:microsoft.com/office/officeart/2005/8/layout/vProcess5"/>
    <dgm:cxn modelId="{C8353D7D-2D6E-4E2C-B2E2-CC1CB86D380E}" type="presParOf" srcId="{6FBA2C2A-1B2E-40AB-9673-F78E11F3A704}" destId="{3B4F6541-D3A2-4F82-8C92-AAA60EFDB441}" srcOrd="1" destOrd="0" presId="urn:microsoft.com/office/officeart/2005/8/layout/vProcess5"/>
    <dgm:cxn modelId="{65DB33E3-6317-4D43-8428-7732E1455117}" type="presParOf" srcId="{6FBA2C2A-1B2E-40AB-9673-F78E11F3A704}" destId="{9AD51539-E69E-42A7-9358-59DA924B116E}" srcOrd="2" destOrd="0" presId="urn:microsoft.com/office/officeart/2005/8/layout/vProcess5"/>
    <dgm:cxn modelId="{24D3838C-23D4-4EA2-9F3B-80E9F733FC9D}" type="presParOf" srcId="{6FBA2C2A-1B2E-40AB-9673-F78E11F3A704}" destId="{6709111E-1564-4086-9EAC-E9869838F64A}" srcOrd="3" destOrd="0" presId="urn:microsoft.com/office/officeart/2005/8/layout/vProcess5"/>
    <dgm:cxn modelId="{22B721EE-E915-4D88-BEDF-E45019F77E7E}" type="presParOf" srcId="{6FBA2C2A-1B2E-40AB-9673-F78E11F3A704}" destId="{68D2B552-905F-4341-84D0-3BC404062BAE}" srcOrd="4" destOrd="0" presId="urn:microsoft.com/office/officeart/2005/8/layout/vProcess5"/>
    <dgm:cxn modelId="{1DCA02D0-8597-4836-A470-16FF19159F75}" type="presParOf" srcId="{6FBA2C2A-1B2E-40AB-9673-F78E11F3A704}" destId="{9B065721-9064-4852-AD33-59DA71268405}" srcOrd="5" destOrd="0" presId="urn:microsoft.com/office/officeart/2005/8/layout/vProcess5"/>
    <dgm:cxn modelId="{1C5204AF-ECAD-4185-BE80-336F33892CB5}" type="presParOf" srcId="{6FBA2C2A-1B2E-40AB-9673-F78E11F3A704}" destId="{4C18EBEA-9D35-4B93-88D4-4172097C40AA}" srcOrd="6" destOrd="0" presId="urn:microsoft.com/office/officeart/2005/8/layout/vProcess5"/>
    <dgm:cxn modelId="{07AB617E-C942-40CA-8330-691174FA0215}" type="presParOf" srcId="{6FBA2C2A-1B2E-40AB-9673-F78E11F3A704}" destId="{46E482D7-11A1-4A9F-81FE-AE6746EAE053}" srcOrd="7" destOrd="0" presId="urn:microsoft.com/office/officeart/2005/8/layout/vProcess5"/>
    <dgm:cxn modelId="{75D0421F-440D-4B8C-BFC4-659768EF8F0E}" type="presParOf" srcId="{6FBA2C2A-1B2E-40AB-9673-F78E11F3A704}" destId="{C7E20768-B861-4FE3-8A4C-771F8954FBC6}" srcOrd="8" destOrd="0" presId="urn:microsoft.com/office/officeart/2005/8/layout/vProcess5"/>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001881F-0D2C-4864-A857-38786ECE8EB9}"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D21DB6C8-990B-4606-953F-3D702ED913DF}">
      <dgm:prSet phldrT="[Text]"/>
      <dgm:spPr/>
      <dgm:t>
        <a:bodyPr/>
        <a:lstStyle/>
        <a:p>
          <a:pPr>
            <a:buFontTx/>
            <a:buNone/>
          </a:pPr>
          <a:r>
            <a:rPr lang="en-US" altLang="en-US" dirty="0"/>
            <a:t>Influencing quantities for determining the volumetric  activity of the iodine are:</a:t>
          </a:r>
          <a:endParaRPr lang="en-GB" dirty="0"/>
        </a:p>
      </dgm:t>
    </dgm:pt>
    <dgm:pt modelId="{3CBF7031-3288-4319-8DE2-FF04D167135F}" type="parTrans" cxnId="{892F5400-BC5D-4593-9E26-D09A5F0C5415}">
      <dgm:prSet/>
      <dgm:spPr/>
      <dgm:t>
        <a:bodyPr/>
        <a:lstStyle/>
        <a:p>
          <a:endParaRPr lang="en-GB"/>
        </a:p>
      </dgm:t>
    </dgm:pt>
    <dgm:pt modelId="{EF4954FD-F2FD-4A7A-A44A-80CB31426D3D}" type="sibTrans" cxnId="{892F5400-BC5D-4593-9E26-D09A5F0C5415}">
      <dgm:prSet/>
      <dgm:spPr/>
      <dgm:t>
        <a:bodyPr/>
        <a:lstStyle/>
        <a:p>
          <a:endParaRPr lang="en-GB"/>
        </a:p>
      </dgm:t>
    </dgm:pt>
    <dgm:pt modelId="{8AF704F6-7070-4954-A288-5873BA521765}">
      <dgm:prSet phldrT="[Text]" custT="1"/>
      <dgm:spPr/>
      <dgm:t>
        <a:bodyPr/>
        <a:lstStyle/>
        <a:p>
          <a:r>
            <a:rPr lang="en-US" altLang="en-US" sz="1800" dirty="0"/>
            <a:t>Efficiency of collection of iodine in the medium.</a:t>
          </a:r>
          <a:endParaRPr lang="en-GB" sz="1800" dirty="0"/>
        </a:p>
      </dgm:t>
    </dgm:pt>
    <dgm:pt modelId="{B5BD0608-748C-47AA-97B6-9F5FA22F31D2}" type="parTrans" cxnId="{6071B2A1-5DE6-4F5C-B769-1F62E7A4278A}">
      <dgm:prSet/>
      <dgm:spPr/>
      <dgm:t>
        <a:bodyPr/>
        <a:lstStyle/>
        <a:p>
          <a:endParaRPr lang="en-GB"/>
        </a:p>
      </dgm:t>
    </dgm:pt>
    <dgm:pt modelId="{22095252-ADE3-4EB8-8A0F-F79ED75E75D6}" type="sibTrans" cxnId="{6071B2A1-5DE6-4F5C-B769-1F62E7A4278A}">
      <dgm:prSet/>
      <dgm:spPr/>
      <dgm:t>
        <a:bodyPr/>
        <a:lstStyle/>
        <a:p>
          <a:endParaRPr lang="en-GB"/>
        </a:p>
      </dgm:t>
    </dgm:pt>
    <dgm:pt modelId="{EA3FA6DC-CB19-4305-9198-646A9483FE63}">
      <dgm:prSet phldrT="[Text]" custT="1"/>
      <dgm:spPr/>
      <dgm:t>
        <a:bodyPr/>
        <a:lstStyle/>
        <a:p>
          <a:r>
            <a:rPr lang="en-US" altLang="en-US" sz="1800" dirty="0"/>
            <a:t>The detection efficiency of the measurement assembly.</a:t>
          </a:r>
          <a:endParaRPr lang="en-GB" sz="1800" dirty="0"/>
        </a:p>
      </dgm:t>
    </dgm:pt>
    <dgm:pt modelId="{D55FEF49-17B4-4295-A3F2-0789CA6344FF}" type="parTrans" cxnId="{ECB808B5-C0E8-4AB0-BA4F-18C78A166561}">
      <dgm:prSet/>
      <dgm:spPr/>
      <dgm:t>
        <a:bodyPr/>
        <a:lstStyle/>
        <a:p>
          <a:endParaRPr lang="en-GB"/>
        </a:p>
      </dgm:t>
    </dgm:pt>
    <dgm:pt modelId="{8F962DAE-D169-4B72-9849-B96B7B34BEB2}" type="sibTrans" cxnId="{ECB808B5-C0E8-4AB0-BA4F-18C78A166561}">
      <dgm:prSet/>
      <dgm:spPr/>
      <dgm:t>
        <a:bodyPr/>
        <a:lstStyle/>
        <a:p>
          <a:endParaRPr lang="en-GB"/>
        </a:p>
      </dgm:t>
    </dgm:pt>
    <dgm:pt modelId="{A57FEE40-96D4-4C0B-AD84-7DC0A1710397}">
      <dgm:prSet phldrT="[Text]" custT="1"/>
      <dgm:spPr/>
      <dgm:t>
        <a:bodyPr/>
        <a:lstStyle/>
        <a:p>
          <a:r>
            <a:rPr lang="en-US" altLang="en-US" sz="1800" dirty="0"/>
            <a:t>The volume of air sampled.</a:t>
          </a:r>
          <a:endParaRPr lang="en-GB" sz="1800" dirty="0"/>
        </a:p>
      </dgm:t>
    </dgm:pt>
    <dgm:pt modelId="{E4F8AA7C-2451-4F25-B082-FA45982B65DC}" type="parTrans" cxnId="{8F920882-B906-48E0-AA1F-1CB32919D7D4}">
      <dgm:prSet/>
      <dgm:spPr/>
      <dgm:t>
        <a:bodyPr/>
        <a:lstStyle/>
        <a:p>
          <a:endParaRPr lang="en-GB"/>
        </a:p>
      </dgm:t>
    </dgm:pt>
    <dgm:pt modelId="{5FF02BB9-7D1E-44AB-9289-CF336F56AF1F}" type="sibTrans" cxnId="{8F920882-B906-48E0-AA1F-1CB32919D7D4}">
      <dgm:prSet/>
      <dgm:spPr/>
      <dgm:t>
        <a:bodyPr/>
        <a:lstStyle/>
        <a:p>
          <a:endParaRPr lang="en-GB"/>
        </a:p>
      </dgm:t>
    </dgm:pt>
    <dgm:pt modelId="{9CB6C2A6-2AD1-4EB9-8D4A-C412B7081BF2}">
      <dgm:prSet phldrT="[Text]" custT="1"/>
      <dgm:spPr/>
      <dgm:t>
        <a:bodyPr/>
        <a:lstStyle/>
        <a:p>
          <a:r>
            <a:rPr lang="en-US" altLang="en-US" sz="1800" dirty="0"/>
            <a:t>Radioactive decay of the iodine trapped.</a:t>
          </a:r>
          <a:endParaRPr lang="en-GB" sz="1800" dirty="0"/>
        </a:p>
      </dgm:t>
    </dgm:pt>
    <dgm:pt modelId="{D8DC7A48-5AF7-40CC-BAB6-27097E18F0F1}" type="parTrans" cxnId="{B3F41AB3-5864-4D87-81A4-2CDF36A99902}">
      <dgm:prSet/>
      <dgm:spPr/>
      <dgm:t>
        <a:bodyPr/>
        <a:lstStyle/>
        <a:p>
          <a:endParaRPr lang="en-GB"/>
        </a:p>
      </dgm:t>
    </dgm:pt>
    <dgm:pt modelId="{64F1C418-18B0-4BF4-B32F-BA9BA88FDEBC}" type="sibTrans" cxnId="{B3F41AB3-5864-4D87-81A4-2CDF36A99902}">
      <dgm:prSet/>
      <dgm:spPr/>
      <dgm:t>
        <a:bodyPr/>
        <a:lstStyle/>
        <a:p>
          <a:endParaRPr lang="en-GB"/>
        </a:p>
      </dgm:t>
    </dgm:pt>
    <dgm:pt modelId="{16065DF3-F7EC-4203-A877-35B4678CB64D}" type="pres">
      <dgm:prSet presAssocID="{C001881F-0D2C-4864-A857-38786ECE8EB9}" presName="cycle" presStyleCnt="0">
        <dgm:presLayoutVars>
          <dgm:chMax val="1"/>
          <dgm:dir/>
          <dgm:animLvl val="ctr"/>
          <dgm:resizeHandles val="exact"/>
        </dgm:presLayoutVars>
      </dgm:prSet>
      <dgm:spPr/>
    </dgm:pt>
    <dgm:pt modelId="{EB0F1A3B-6108-42FC-A58A-06DBEDC1542C}" type="pres">
      <dgm:prSet presAssocID="{D21DB6C8-990B-4606-953F-3D702ED913DF}" presName="centerShape" presStyleLbl="node0" presStyleIdx="0" presStyleCnt="1" custScaleX="118897" custScaleY="122485"/>
      <dgm:spPr/>
    </dgm:pt>
    <dgm:pt modelId="{51C84CE0-223D-42C1-A97E-ABD14D6A3CF5}" type="pres">
      <dgm:prSet presAssocID="{B5BD0608-748C-47AA-97B6-9F5FA22F31D2}" presName="parTrans" presStyleLbl="bgSibTrans2D1" presStyleIdx="0" presStyleCnt="4"/>
      <dgm:spPr/>
    </dgm:pt>
    <dgm:pt modelId="{62033955-7973-49B5-93FF-A9FBB19FF5A0}" type="pres">
      <dgm:prSet presAssocID="{8AF704F6-7070-4954-A288-5873BA521765}" presName="node" presStyleLbl="node1" presStyleIdx="0" presStyleCnt="4">
        <dgm:presLayoutVars>
          <dgm:bulletEnabled val="1"/>
        </dgm:presLayoutVars>
      </dgm:prSet>
      <dgm:spPr/>
    </dgm:pt>
    <dgm:pt modelId="{1FB547F8-2E0C-400B-9259-C13FA97F7BD9}" type="pres">
      <dgm:prSet presAssocID="{D8DC7A48-5AF7-40CC-BAB6-27097E18F0F1}" presName="parTrans" presStyleLbl="bgSibTrans2D1" presStyleIdx="1" presStyleCnt="4"/>
      <dgm:spPr/>
    </dgm:pt>
    <dgm:pt modelId="{5D7A1F77-2AFC-4DE4-B7B8-4AFC8E8CEE50}" type="pres">
      <dgm:prSet presAssocID="{9CB6C2A6-2AD1-4EB9-8D4A-C412B7081BF2}" presName="node" presStyleLbl="node1" presStyleIdx="1" presStyleCnt="4">
        <dgm:presLayoutVars>
          <dgm:bulletEnabled val="1"/>
        </dgm:presLayoutVars>
      </dgm:prSet>
      <dgm:spPr/>
    </dgm:pt>
    <dgm:pt modelId="{DDA5ABC9-408E-4579-BFA8-95D379115F12}" type="pres">
      <dgm:prSet presAssocID="{D55FEF49-17B4-4295-A3F2-0789CA6344FF}" presName="parTrans" presStyleLbl="bgSibTrans2D1" presStyleIdx="2" presStyleCnt="4"/>
      <dgm:spPr/>
    </dgm:pt>
    <dgm:pt modelId="{3E3C5B2C-1B54-4444-A450-E93017707998}" type="pres">
      <dgm:prSet presAssocID="{EA3FA6DC-CB19-4305-9198-646A9483FE63}" presName="node" presStyleLbl="node1" presStyleIdx="2" presStyleCnt="4">
        <dgm:presLayoutVars>
          <dgm:bulletEnabled val="1"/>
        </dgm:presLayoutVars>
      </dgm:prSet>
      <dgm:spPr/>
    </dgm:pt>
    <dgm:pt modelId="{DD2DF75A-A28A-4FAE-A7E0-3929A9B694E3}" type="pres">
      <dgm:prSet presAssocID="{E4F8AA7C-2451-4F25-B082-FA45982B65DC}" presName="parTrans" presStyleLbl="bgSibTrans2D1" presStyleIdx="3" presStyleCnt="4"/>
      <dgm:spPr/>
    </dgm:pt>
    <dgm:pt modelId="{4756D548-BA21-454C-B18D-9D523EA3238B}" type="pres">
      <dgm:prSet presAssocID="{A57FEE40-96D4-4C0B-AD84-7DC0A1710397}" presName="node" presStyleLbl="node1" presStyleIdx="3" presStyleCnt="4">
        <dgm:presLayoutVars>
          <dgm:bulletEnabled val="1"/>
        </dgm:presLayoutVars>
      </dgm:prSet>
      <dgm:spPr/>
    </dgm:pt>
  </dgm:ptLst>
  <dgm:cxnLst>
    <dgm:cxn modelId="{892F5400-BC5D-4593-9E26-D09A5F0C5415}" srcId="{C001881F-0D2C-4864-A857-38786ECE8EB9}" destId="{D21DB6C8-990B-4606-953F-3D702ED913DF}" srcOrd="0" destOrd="0" parTransId="{3CBF7031-3288-4319-8DE2-FF04D167135F}" sibTransId="{EF4954FD-F2FD-4A7A-A44A-80CB31426D3D}"/>
    <dgm:cxn modelId="{2924DF03-CEAB-47DB-B3BF-BFCE4D7EE692}" type="presOf" srcId="{9CB6C2A6-2AD1-4EB9-8D4A-C412B7081BF2}" destId="{5D7A1F77-2AFC-4DE4-B7B8-4AFC8E8CEE50}" srcOrd="0" destOrd="0" presId="urn:microsoft.com/office/officeart/2005/8/layout/radial4"/>
    <dgm:cxn modelId="{450C270F-A176-4C75-B2DB-961162FCD960}" type="presOf" srcId="{EA3FA6DC-CB19-4305-9198-646A9483FE63}" destId="{3E3C5B2C-1B54-4444-A450-E93017707998}" srcOrd="0" destOrd="0" presId="urn:microsoft.com/office/officeart/2005/8/layout/radial4"/>
    <dgm:cxn modelId="{C7FDC733-512B-4540-B20F-9510BB4E4182}" type="presOf" srcId="{A57FEE40-96D4-4C0B-AD84-7DC0A1710397}" destId="{4756D548-BA21-454C-B18D-9D523EA3238B}" srcOrd="0" destOrd="0" presId="urn:microsoft.com/office/officeart/2005/8/layout/radial4"/>
    <dgm:cxn modelId="{251BFA5D-3770-45D7-9A02-711DA458672B}" type="presOf" srcId="{B5BD0608-748C-47AA-97B6-9F5FA22F31D2}" destId="{51C84CE0-223D-42C1-A97E-ABD14D6A3CF5}" srcOrd="0" destOrd="0" presId="urn:microsoft.com/office/officeart/2005/8/layout/radial4"/>
    <dgm:cxn modelId="{97DB8B57-F78A-412E-871F-755CA0F08594}" type="presOf" srcId="{D55FEF49-17B4-4295-A3F2-0789CA6344FF}" destId="{DDA5ABC9-408E-4579-BFA8-95D379115F12}" srcOrd="0" destOrd="0" presId="urn:microsoft.com/office/officeart/2005/8/layout/radial4"/>
    <dgm:cxn modelId="{8F920882-B906-48E0-AA1F-1CB32919D7D4}" srcId="{D21DB6C8-990B-4606-953F-3D702ED913DF}" destId="{A57FEE40-96D4-4C0B-AD84-7DC0A1710397}" srcOrd="3" destOrd="0" parTransId="{E4F8AA7C-2451-4F25-B082-FA45982B65DC}" sibTransId="{5FF02BB9-7D1E-44AB-9289-CF336F56AF1F}"/>
    <dgm:cxn modelId="{5B081897-CE75-417C-AB15-84CE37CA9DAF}" type="presOf" srcId="{D21DB6C8-990B-4606-953F-3D702ED913DF}" destId="{EB0F1A3B-6108-42FC-A58A-06DBEDC1542C}" srcOrd="0" destOrd="0" presId="urn:microsoft.com/office/officeart/2005/8/layout/radial4"/>
    <dgm:cxn modelId="{6071B2A1-5DE6-4F5C-B769-1F62E7A4278A}" srcId="{D21DB6C8-990B-4606-953F-3D702ED913DF}" destId="{8AF704F6-7070-4954-A288-5873BA521765}" srcOrd="0" destOrd="0" parTransId="{B5BD0608-748C-47AA-97B6-9F5FA22F31D2}" sibTransId="{22095252-ADE3-4EB8-8A0F-F79ED75E75D6}"/>
    <dgm:cxn modelId="{B3F41AB3-5864-4D87-81A4-2CDF36A99902}" srcId="{D21DB6C8-990B-4606-953F-3D702ED913DF}" destId="{9CB6C2A6-2AD1-4EB9-8D4A-C412B7081BF2}" srcOrd="1" destOrd="0" parTransId="{D8DC7A48-5AF7-40CC-BAB6-27097E18F0F1}" sibTransId="{64F1C418-18B0-4BF4-B32F-BA9BA88FDEBC}"/>
    <dgm:cxn modelId="{ECB808B5-C0E8-4AB0-BA4F-18C78A166561}" srcId="{D21DB6C8-990B-4606-953F-3D702ED913DF}" destId="{EA3FA6DC-CB19-4305-9198-646A9483FE63}" srcOrd="2" destOrd="0" parTransId="{D55FEF49-17B4-4295-A3F2-0789CA6344FF}" sibTransId="{8F962DAE-D169-4B72-9849-B96B7B34BEB2}"/>
    <dgm:cxn modelId="{B376ABC7-A209-4BB2-B781-9EDF859B347C}" type="presOf" srcId="{E4F8AA7C-2451-4F25-B082-FA45982B65DC}" destId="{DD2DF75A-A28A-4FAE-A7E0-3929A9B694E3}" srcOrd="0" destOrd="0" presId="urn:microsoft.com/office/officeart/2005/8/layout/radial4"/>
    <dgm:cxn modelId="{2B6784E9-32E1-4E54-A975-65C12845CB46}" type="presOf" srcId="{D8DC7A48-5AF7-40CC-BAB6-27097E18F0F1}" destId="{1FB547F8-2E0C-400B-9259-C13FA97F7BD9}" srcOrd="0" destOrd="0" presId="urn:microsoft.com/office/officeart/2005/8/layout/radial4"/>
    <dgm:cxn modelId="{BAD19CEC-9677-4335-B20A-2701ECE2210A}" type="presOf" srcId="{8AF704F6-7070-4954-A288-5873BA521765}" destId="{62033955-7973-49B5-93FF-A9FBB19FF5A0}" srcOrd="0" destOrd="0" presId="urn:microsoft.com/office/officeart/2005/8/layout/radial4"/>
    <dgm:cxn modelId="{E6FE51F7-0007-494E-A8D6-AC78D60034BF}" type="presOf" srcId="{C001881F-0D2C-4864-A857-38786ECE8EB9}" destId="{16065DF3-F7EC-4203-A877-35B4678CB64D}" srcOrd="0" destOrd="0" presId="urn:microsoft.com/office/officeart/2005/8/layout/radial4"/>
    <dgm:cxn modelId="{E10D9CE2-800F-456B-8B63-124E5E47CBA6}" type="presParOf" srcId="{16065DF3-F7EC-4203-A877-35B4678CB64D}" destId="{EB0F1A3B-6108-42FC-A58A-06DBEDC1542C}" srcOrd="0" destOrd="0" presId="urn:microsoft.com/office/officeart/2005/8/layout/radial4"/>
    <dgm:cxn modelId="{0CC9F260-4E49-41DD-B645-DC37B622C906}" type="presParOf" srcId="{16065DF3-F7EC-4203-A877-35B4678CB64D}" destId="{51C84CE0-223D-42C1-A97E-ABD14D6A3CF5}" srcOrd="1" destOrd="0" presId="urn:microsoft.com/office/officeart/2005/8/layout/radial4"/>
    <dgm:cxn modelId="{15DF356D-78A6-4680-8661-A9C0DC40F321}" type="presParOf" srcId="{16065DF3-F7EC-4203-A877-35B4678CB64D}" destId="{62033955-7973-49B5-93FF-A9FBB19FF5A0}" srcOrd="2" destOrd="0" presId="urn:microsoft.com/office/officeart/2005/8/layout/radial4"/>
    <dgm:cxn modelId="{5CD7AACE-981E-4617-B7C5-75933152A81B}" type="presParOf" srcId="{16065DF3-F7EC-4203-A877-35B4678CB64D}" destId="{1FB547F8-2E0C-400B-9259-C13FA97F7BD9}" srcOrd="3" destOrd="0" presId="urn:microsoft.com/office/officeart/2005/8/layout/radial4"/>
    <dgm:cxn modelId="{F56D39B9-4683-4182-BA5B-BFFFC8FAE7F6}" type="presParOf" srcId="{16065DF3-F7EC-4203-A877-35B4678CB64D}" destId="{5D7A1F77-2AFC-4DE4-B7B8-4AFC8E8CEE50}" srcOrd="4" destOrd="0" presId="urn:microsoft.com/office/officeart/2005/8/layout/radial4"/>
    <dgm:cxn modelId="{E7201687-584C-4CD6-B2BD-59970822B017}" type="presParOf" srcId="{16065DF3-F7EC-4203-A877-35B4678CB64D}" destId="{DDA5ABC9-408E-4579-BFA8-95D379115F12}" srcOrd="5" destOrd="0" presId="urn:microsoft.com/office/officeart/2005/8/layout/radial4"/>
    <dgm:cxn modelId="{ED818715-55CC-43B1-94FA-124F74895F78}" type="presParOf" srcId="{16065DF3-F7EC-4203-A877-35B4678CB64D}" destId="{3E3C5B2C-1B54-4444-A450-E93017707998}" srcOrd="6" destOrd="0" presId="urn:microsoft.com/office/officeart/2005/8/layout/radial4"/>
    <dgm:cxn modelId="{8F21287C-6F4E-41C1-A536-C19853FC6D29}" type="presParOf" srcId="{16065DF3-F7EC-4203-A877-35B4678CB64D}" destId="{DD2DF75A-A28A-4FAE-A7E0-3929A9B694E3}" srcOrd="7" destOrd="0" presId="urn:microsoft.com/office/officeart/2005/8/layout/radial4"/>
    <dgm:cxn modelId="{DC8B09C5-CBC4-4EB4-92D7-9864BB46B276}" type="presParOf" srcId="{16065DF3-F7EC-4203-A877-35B4678CB64D}" destId="{4756D548-BA21-454C-B18D-9D523EA3238B}"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60163-9C2A-4C85-9892-7D9CBA0B23C7}">
      <dsp:nvSpPr>
        <dsp:cNvPr id="0" name=""/>
        <dsp:cNvSpPr/>
      </dsp:nvSpPr>
      <dsp:spPr>
        <a:xfrm>
          <a:off x="0" y="428379"/>
          <a:ext cx="7468819" cy="554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0D2F1ED-7CBB-495A-8020-3179D63BD388}">
      <dsp:nvSpPr>
        <dsp:cNvPr id="0" name=""/>
        <dsp:cNvSpPr/>
      </dsp:nvSpPr>
      <dsp:spPr>
        <a:xfrm>
          <a:off x="373440" y="74213"/>
          <a:ext cx="5273031" cy="67888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7613" tIns="0" rIns="197613" bIns="0" numCol="1" spcCol="1270" anchor="ctr" anchorCtr="0">
          <a:noAutofit/>
        </a:bodyPr>
        <a:lstStyle/>
        <a:p>
          <a:pPr marL="0" lvl="0" indent="0" algn="l" defTabSz="622300">
            <a:lnSpc>
              <a:spcPct val="90000"/>
            </a:lnSpc>
            <a:spcBef>
              <a:spcPct val="0"/>
            </a:spcBef>
            <a:spcAft>
              <a:spcPct val="35000"/>
            </a:spcAft>
            <a:buNone/>
          </a:pPr>
          <a:r>
            <a:rPr lang="en-GB" sz="1400" kern="1200" dirty="0"/>
            <a:t>Iodine has fairly good fission yield (nearly 3%) and dosimetrically significant isotope. </a:t>
          </a:r>
        </a:p>
      </dsp:txBody>
      <dsp:txXfrm>
        <a:off x="406580" y="107353"/>
        <a:ext cx="5206751" cy="612605"/>
      </dsp:txXfrm>
    </dsp:sp>
    <dsp:sp modelId="{770E88EF-0484-45A8-A70A-F476205ED7DF}">
      <dsp:nvSpPr>
        <dsp:cNvPr id="0" name=""/>
        <dsp:cNvSpPr/>
      </dsp:nvSpPr>
      <dsp:spPr>
        <a:xfrm>
          <a:off x="0" y="1748512"/>
          <a:ext cx="7468819" cy="554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AE6D692-D6DC-4E06-B26B-0CFF65BFCFB1}">
      <dsp:nvSpPr>
        <dsp:cNvPr id="0" name=""/>
        <dsp:cNvSpPr/>
      </dsp:nvSpPr>
      <dsp:spPr>
        <a:xfrm>
          <a:off x="373440" y="1101579"/>
          <a:ext cx="5211390" cy="971653"/>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7613" tIns="0" rIns="197613" bIns="0" numCol="1" spcCol="1270" anchor="ctr" anchorCtr="0">
          <a:noAutofit/>
        </a:bodyPr>
        <a:lstStyle/>
        <a:p>
          <a:pPr marL="0" lvl="0" indent="0" algn="l" defTabSz="622300">
            <a:lnSpc>
              <a:spcPct val="90000"/>
            </a:lnSpc>
            <a:spcBef>
              <a:spcPct val="0"/>
            </a:spcBef>
            <a:spcAft>
              <a:spcPct val="35000"/>
            </a:spcAft>
            <a:buNone/>
          </a:pPr>
          <a:r>
            <a:rPr lang="en-GB" sz="1400" kern="1200" dirty="0"/>
            <a:t>Under normal operating conditions of nuclear reactor radioiodine and other fission products are released from the fuel rods due to cladding failure.</a:t>
          </a:r>
        </a:p>
      </dsp:txBody>
      <dsp:txXfrm>
        <a:off x="420872" y="1149011"/>
        <a:ext cx="5116526" cy="876789"/>
      </dsp:txXfrm>
    </dsp:sp>
    <dsp:sp modelId="{44D8D06E-0A9E-479B-80F4-CD902BF4FFDF}">
      <dsp:nvSpPr>
        <dsp:cNvPr id="0" name=""/>
        <dsp:cNvSpPr/>
      </dsp:nvSpPr>
      <dsp:spPr>
        <a:xfrm>
          <a:off x="0" y="3092304"/>
          <a:ext cx="7468819" cy="554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65A9C2F-6D93-41E6-B157-A5F5D8A3EC94}">
      <dsp:nvSpPr>
        <dsp:cNvPr id="0" name=""/>
        <dsp:cNvSpPr/>
      </dsp:nvSpPr>
      <dsp:spPr>
        <a:xfrm>
          <a:off x="373440" y="2421712"/>
          <a:ext cx="5228173" cy="99531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7613" tIns="0" rIns="197613" bIns="0" numCol="1" spcCol="1270" anchor="ctr" anchorCtr="0">
          <a:noAutofit/>
        </a:bodyPr>
        <a:lstStyle/>
        <a:p>
          <a:pPr marL="0" lvl="0" indent="0" algn="l" defTabSz="622300">
            <a:lnSpc>
              <a:spcPct val="90000"/>
            </a:lnSpc>
            <a:spcBef>
              <a:spcPct val="0"/>
            </a:spcBef>
            <a:spcAft>
              <a:spcPct val="35000"/>
            </a:spcAft>
            <a:buNone/>
          </a:pPr>
          <a:r>
            <a:rPr lang="en-GB" sz="1400" kern="1200" dirty="0"/>
            <a:t>It is retained in primary systems and subsequently released into the work atmosphere in case of breach.</a:t>
          </a:r>
        </a:p>
      </dsp:txBody>
      <dsp:txXfrm>
        <a:off x="422027" y="2470299"/>
        <a:ext cx="5130999" cy="898138"/>
      </dsp:txXfrm>
    </dsp:sp>
    <dsp:sp modelId="{A7223CCE-6F22-47D5-9017-024243DFB655}">
      <dsp:nvSpPr>
        <dsp:cNvPr id="0" name=""/>
        <dsp:cNvSpPr/>
      </dsp:nvSpPr>
      <dsp:spPr>
        <a:xfrm>
          <a:off x="0" y="4345721"/>
          <a:ext cx="7468819" cy="554400"/>
        </a:xfrm>
        <a:prstGeom prst="rect">
          <a:avLst/>
        </a:prstGeom>
        <a:no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017D91A-F711-4FA5-8D4B-F6A9EBA91E0B}">
      <dsp:nvSpPr>
        <dsp:cNvPr id="0" name=""/>
        <dsp:cNvSpPr/>
      </dsp:nvSpPr>
      <dsp:spPr>
        <a:xfrm>
          <a:off x="373440" y="3765504"/>
          <a:ext cx="5228173" cy="904936"/>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7613" tIns="0" rIns="197613" bIns="0" numCol="1" spcCol="1270" anchor="ctr" anchorCtr="0">
          <a:noAutofit/>
        </a:bodyPr>
        <a:lstStyle/>
        <a:p>
          <a:pPr marL="0" lvl="0" indent="0" algn="l" defTabSz="622300">
            <a:lnSpc>
              <a:spcPct val="90000"/>
            </a:lnSpc>
            <a:spcBef>
              <a:spcPct val="0"/>
            </a:spcBef>
            <a:spcAft>
              <a:spcPct val="35000"/>
            </a:spcAft>
            <a:buNone/>
          </a:pPr>
          <a:r>
            <a:rPr lang="en-GB" sz="1400" kern="1200" dirty="0"/>
            <a:t>Reprocessing plants likely to release </a:t>
          </a:r>
          <a:r>
            <a:rPr lang="en-GB" sz="1400" kern="1200" baseline="30000" dirty="0"/>
            <a:t>129</a:t>
          </a:r>
          <a:r>
            <a:rPr lang="en-GB" sz="1400" kern="1200" dirty="0"/>
            <a:t>I upon dissolution of spent fuel.</a:t>
          </a:r>
        </a:p>
      </dsp:txBody>
      <dsp:txXfrm>
        <a:off x="417615" y="3809679"/>
        <a:ext cx="5139823" cy="8165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A15143-63D2-4F02-AF2E-0D08DB56A1CB}">
      <dsp:nvSpPr>
        <dsp:cNvPr id="0" name=""/>
        <dsp:cNvSpPr/>
      </dsp:nvSpPr>
      <dsp:spPr>
        <a:xfrm>
          <a:off x="1020978" y="0"/>
          <a:ext cx="2944571" cy="2944571"/>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776967F-F1AF-4C79-8DF8-498828ABE630}">
      <dsp:nvSpPr>
        <dsp:cNvPr id="0" name=""/>
        <dsp:cNvSpPr/>
      </dsp:nvSpPr>
      <dsp:spPr>
        <a:xfrm>
          <a:off x="1300712" y="279734"/>
          <a:ext cx="1148382" cy="114838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Molecular form (I</a:t>
          </a:r>
          <a:r>
            <a:rPr lang="en-US" altLang="en-US" sz="1600" kern="1200" baseline="-25000" dirty="0"/>
            <a:t>2</a:t>
          </a:r>
          <a:r>
            <a:rPr lang="en-US" altLang="en-US" sz="1600" kern="1200" dirty="0"/>
            <a:t>)</a:t>
          </a:r>
          <a:endParaRPr lang="en-GB" sz="1600" kern="1200" dirty="0"/>
        </a:p>
      </dsp:txBody>
      <dsp:txXfrm>
        <a:off x="1356771" y="335793"/>
        <a:ext cx="1036264" cy="1036264"/>
      </dsp:txXfrm>
    </dsp:sp>
    <dsp:sp modelId="{906737C5-C99A-400C-9962-3E75E142BAFB}">
      <dsp:nvSpPr>
        <dsp:cNvPr id="0" name=""/>
        <dsp:cNvSpPr/>
      </dsp:nvSpPr>
      <dsp:spPr>
        <a:xfrm>
          <a:off x="2537432" y="279734"/>
          <a:ext cx="1148382" cy="114838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Hydrogen iodide (HIO)</a:t>
          </a:r>
          <a:endParaRPr lang="en-GB" sz="1600" kern="1200" dirty="0"/>
        </a:p>
      </dsp:txBody>
      <dsp:txXfrm>
        <a:off x="2593491" y="335793"/>
        <a:ext cx="1036264" cy="1036264"/>
      </dsp:txXfrm>
    </dsp:sp>
    <dsp:sp modelId="{5255232F-52DE-4150-82AB-C5CB768D8D18}">
      <dsp:nvSpPr>
        <dsp:cNvPr id="0" name=""/>
        <dsp:cNvSpPr/>
      </dsp:nvSpPr>
      <dsp:spPr>
        <a:xfrm>
          <a:off x="1300712" y="1516454"/>
          <a:ext cx="1148382" cy="114838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Organic, and/or (Methyl iodide)</a:t>
          </a:r>
          <a:endParaRPr lang="en-GB" sz="1600" kern="1200" dirty="0"/>
        </a:p>
      </dsp:txBody>
      <dsp:txXfrm>
        <a:off x="1356771" y="1572513"/>
        <a:ext cx="1036264" cy="1036264"/>
      </dsp:txXfrm>
    </dsp:sp>
    <dsp:sp modelId="{8E2C055A-B25C-48CF-8F1D-335280D3492E}">
      <dsp:nvSpPr>
        <dsp:cNvPr id="0" name=""/>
        <dsp:cNvSpPr/>
      </dsp:nvSpPr>
      <dsp:spPr>
        <a:xfrm>
          <a:off x="2537432" y="1516454"/>
          <a:ext cx="1148382" cy="114838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Inorganic form (</a:t>
          </a:r>
          <a:r>
            <a:rPr lang="en-US" altLang="en-US" sz="1600" kern="1200" dirty="0" err="1"/>
            <a:t>CsI</a:t>
          </a:r>
          <a:r>
            <a:rPr lang="en-US" altLang="en-US" sz="1600" kern="1200" dirty="0"/>
            <a:t>)</a:t>
          </a:r>
          <a:endParaRPr lang="en-GB" sz="1600" kern="1200" dirty="0"/>
        </a:p>
      </dsp:txBody>
      <dsp:txXfrm>
        <a:off x="2593491" y="1572513"/>
        <a:ext cx="1036264" cy="10362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B05E99-7501-495A-ABAB-0D4BDF7ED02F}">
      <dsp:nvSpPr>
        <dsp:cNvPr id="0" name=""/>
        <dsp:cNvSpPr/>
      </dsp:nvSpPr>
      <dsp:spPr>
        <a:xfrm>
          <a:off x="7328" y="14626"/>
          <a:ext cx="4668072" cy="782990"/>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altLang="en-US" sz="2000" kern="1200" dirty="0"/>
            <a:t>A sampling head.</a:t>
          </a:r>
          <a:endParaRPr lang="en-GB" sz="2000" kern="1200" dirty="0"/>
        </a:p>
      </dsp:txBody>
      <dsp:txXfrm>
        <a:off x="30261" y="37559"/>
        <a:ext cx="3757002" cy="737124"/>
      </dsp:txXfrm>
    </dsp:sp>
    <dsp:sp modelId="{5EB4AC62-2798-4960-8986-BE40F27F1DF7}">
      <dsp:nvSpPr>
        <dsp:cNvPr id="0" name=""/>
        <dsp:cNvSpPr/>
      </dsp:nvSpPr>
      <dsp:spPr>
        <a:xfrm>
          <a:off x="390951" y="925352"/>
          <a:ext cx="4668072" cy="782990"/>
        </a:xfrm>
        <a:prstGeom prst="roundRect">
          <a:avLst>
            <a:gd name="adj" fmla="val 10000"/>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altLang="en-US" sz="2000" kern="1200" dirty="0"/>
            <a:t>A pipe to transport iodine to the cartridge.</a:t>
          </a:r>
          <a:endParaRPr lang="en-GB" sz="2000" kern="1200" dirty="0"/>
        </a:p>
      </dsp:txBody>
      <dsp:txXfrm>
        <a:off x="413884" y="948285"/>
        <a:ext cx="3722311" cy="737124"/>
      </dsp:txXfrm>
    </dsp:sp>
    <dsp:sp modelId="{226D242D-32D2-4084-A427-8BC1A3EFF54A}">
      <dsp:nvSpPr>
        <dsp:cNvPr id="0" name=""/>
        <dsp:cNvSpPr/>
      </dsp:nvSpPr>
      <dsp:spPr>
        <a:xfrm>
          <a:off x="776067" y="1850704"/>
          <a:ext cx="4668072" cy="782990"/>
        </a:xfrm>
        <a:prstGeom prst="roundRect">
          <a:avLst>
            <a:gd name="adj" fmla="val 10000"/>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altLang="en-US" sz="2000" kern="1200" dirty="0"/>
            <a:t>A device to measure the pressure drop of the cartridge.</a:t>
          </a:r>
          <a:endParaRPr lang="en-GB" sz="2000" kern="1200" dirty="0"/>
        </a:p>
      </dsp:txBody>
      <dsp:txXfrm>
        <a:off x="799000" y="1873637"/>
        <a:ext cx="3728146" cy="737124"/>
      </dsp:txXfrm>
    </dsp:sp>
    <dsp:sp modelId="{F6CE6483-394B-431B-BA59-9C95BF37BBA9}">
      <dsp:nvSpPr>
        <dsp:cNvPr id="0" name=""/>
        <dsp:cNvSpPr/>
      </dsp:nvSpPr>
      <dsp:spPr>
        <a:xfrm>
          <a:off x="1167018" y="2776057"/>
          <a:ext cx="4668072" cy="782990"/>
        </a:xfrm>
        <a:prstGeom prst="roundRect">
          <a:avLst>
            <a:gd name="adj" fmla="val 10000"/>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altLang="en-US" sz="2000" kern="1200" dirty="0"/>
            <a:t>A flow rate measurement device.</a:t>
          </a:r>
          <a:endParaRPr lang="en-GB" sz="2000" kern="1200" dirty="0"/>
        </a:p>
      </dsp:txBody>
      <dsp:txXfrm>
        <a:off x="1189951" y="2798990"/>
        <a:ext cx="3722311" cy="737124"/>
      </dsp:txXfrm>
    </dsp:sp>
    <dsp:sp modelId="{A31BD4F9-4631-4790-BDDB-F8B5150F004E}">
      <dsp:nvSpPr>
        <dsp:cNvPr id="0" name=""/>
        <dsp:cNvSpPr/>
      </dsp:nvSpPr>
      <dsp:spPr>
        <a:xfrm>
          <a:off x="4159128" y="599699"/>
          <a:ext cx="508943" cy="508943"/>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4273640" y="599699"/>
        <a:ext cx="279919" cy="382980"/>
      </dsp:txXfrm>
    </dsp:sp>
    <dsp:sp modelId="{C93CC7C7-3E26-4C38-9683-AF8F18DE56E3}">
      <dsp:nvSpPr>
        <dsp:cNvPr id="0" name=""/>
        <dsp:cNvSpPr/>
      </dsp:nvSpPr>
      <dsp:spPr>
        <a:xfrm>
          <a:off x="4550080" y="1525052"/>
          <a:ext cx="508943" cy="508943"/>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4664592" y="1525052"/>
        <a:ext cx="279919" cy="382980"/>
      </dsp:txXfrm>
    </dsp:sp>
    <dsp:sp modelId="{7DB807EF-491D-442D-8367-6E5B5388F7AA}">
      <dsp:nvSpPr>
        <dsp:cNvPr id="0" name=""/>
        <dsp:cNvSpPr/>
      </dsp:nvSpPr>
      <dsp:spPr>
        <a:xfrm>
          <a:off x="4935196" y="2450404"/>
          <a:ext cx="508943" cy="508943"/>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5049708" y="2450404"/>
        <a:ext cx="279919" cy="3829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4F6541-D3A2-4F82-8C92-AAA60EFDB441}">
      <dsp:nvSpPr>
        <dsp:cNvPr id="0" name=""/>
        <dsp:cNvSpPr/>
      </dsp:nvSpPr>
      <dsp:spPr>
        <a:xfrm>
          <a:off x="-46882" y="0"/>
          <a:ext cx="4959827" cy="1067714"/>
        </a:xfrm>
        <a:prstGeom prst="roundRect">
          <a:avLst>
            <a:gd name="adj" fmla="val 1000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altLang="en-US" sz="1800" kern="1200" dirty="0"/>
            <a:t>A sampling pump.</a:t>
          </a:r>
          <a:endParaRPr lang="en-GB" sz="1800" kern="1200" dirty="0"/>
        </a:p>
      </dsp:txBody>
      <dsp:txXfrm>
        <a:off x="-15610" y="31272"/>
        <a:ext cx="3807680" cy="1005170"/>
      </dsp:txXfrm>
    </dsp:sp>
    <dsp:sp modelId="{9AD51539-E69E-42A7-9358-59DA924B116E}">
      <dsp:nvSpPr>
        <dsp:cNvPr id="0" name=""/>
        <dsp:cNvSpPr/>
      </dsp:nvSpPr>
      <dsp:spPr>
        <a:xfrm>
          <a:off x="390749" y="1245666"/>
          <a:ext cx="4959827" cy="1067714"/>
        </a:xfrm>
        <a:prstGeom prst="roundRect">
          <a:avLst>
            <a:gd name="adj" fmla="val 10000"/>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n-US" altLang="en-US" sz="1800" kern="1200" dirty="0"/>
            <a:t>A pre-filter should be placed upstream of the collection medium in order to trap any aerosols.</a:t>
          </a:r>
          <a:endParaRPr lang="en-GB" sz="1800" kern="1200" dirty="0"/>
        </a:p>
      </dsp:txBody>
      <dsp:txXfrm>
        <a:off x="422021" y="1276938"/>
        <a:ext cx="3765637" cy="1005170"/>
      </dsp:txXfrm>
    </dsp:sp>
    <dsp:sp modelId="{6709111E-1564-4086-9EAC-E9869838F64A}">
      <dsp:nvSpPr>
        <dsp:cNvPr id="0" name=""/>
        <dsp:cNvSpPr/>
      </dsp:nvSpPr>
      <dsp:spPr>
        <a:xfrm>
          <a:off x="734615" y="2491333"/>
          <a:ext cx="5147358" cy="1067714"/>
        </a:xfrm>
        <a:prstGeom prst="roundRect">
          <a:avLst>
            <a:gd name="adj" fmla="val 10000"/>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n-US" altLang="en-US" sz="1600" kern="1200" dirty="0"/>
            <a:t>The sampling flow rate is  generally  between  30  and 100 l/m. (refer to manufacturer of equipment for flow rate This value may be compared to the  breathing rate of 20 l/m of a man at work.</a:t>
          </a:r>
          <a:endParaRPr lang="en-GB" sz="1600" kern="1200" dirty="0"/>
        </a:p>
      </dsp:txBody>
      <dsp:txXfrm>
        <a:off x="765887" y="2522605"/>
        <a:ext cx="3910380" cy="1005170"/>
      </dsp:txXfrm>
    </dsp:sp>
    <dsp:sp modelId="{68D2B552-905F-4341-84D0-3BC404062BAE}">
      <dsp:nvSpPr>
        <dsp:cNvPr id="0" name=""/>
        <dsp:cNvSpPr/>
      </dsp:nvSpPr>
      <dsp:spPr>
        <a:xfrm>
          <a:off x="4218930" y="809683"/>
          <a:ext cx="694014" cy="694014"/>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4375083" y="809683"/>
        <a:ext cx="381708" cy="522246"/>
      </dsp:txXfrm>
    </dsp:sp>
    <dsp:sp modelId="{9B065721-9064-4852-AD33-59DA71268405}">
      <dsp:nvSpPr>
        <dsp:cNvPr id="0" name=""/>
        <dsp:cNvSpPr/>
      </dsp:nvSpPr>
      <dsp:spPr>
        <a:xfrm>
          <a:off x="4656562" y="2048232"/>
          <a:ext cx="694014" cy="694014"/>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4812715" y="2048232"/>
        <a:ext cx="381708" cy="52224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1A3B-6108-42FC-A58A-06DBEDC1542C}">
      <dsp:nvSpPr>
        <dsp:cNvPr id="0" name=""/>
        <dsp:cNvSpPr/>
      </dsp:nvSpPr>
      <dsp:spPr>
        <a:xfrm>
          <a:off x="2398165" y="2268592"/>
          <a:ext cx="2267713" cy="233614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FontTx/>
            <a:buNone/>
          </a:pPr>
          <a:r>
            <a:rPr lang="en-US" altLang="en-US" sz="1900" kern="1200" dirty="0"/>
            <a:t>Influencing quantities for determining the volumetric  activity of the iodine are:</a:t>
          </a:r>
          <a:endParaRPr lang="en-GB" sz="1900" kern="1200" dirty="0"/>
        </a:p>
      </dsp:txBody>
      <dsp:txXfrm>
        <a:off x="2730264" y="2610713"/>
        <a:ext cx="1603515" cy="1651904"/>
      </dsp:txXfrm>
    </dsp:sp>
    <dsp:sp modelId="{51C84CE0-223D-42C1-A97E-ABD14D6A3CF5}">
      <dsp:nvSpPr>
        <dsp:cNvPr id="0" name=""/>
        <dsp:cNvSpPr/>
      </dsp:nvSpPr>
      <dsp:spPr>
        <a:xfrm rot="11700000">
          <a:off x="881689" y="2654938"/>
          <a:ext cx="1494434" cy="54357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2033955-7973-49B5-93FF-A9FBB19FF5A0}">
      <dsp:nvSpPr>
        <dsp:cNvPr id="0" name=""/>
        <dsp:cNvSpPr/>
      </dsp:nvSpPr>
      <dsp:spPr>
        <a:xfrm>
          <a:off x="1186" y="2008562"/>
          <a:ext cx="1811927" cy="144954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altLang="en-US" sz="1800" kern="1200" dirty="0"/>
            <a:t>Efficiency of collection of iodine in the medium.</a:t>
          </a:r>
          <a:endParaRPr lang="en-GB" sz="1800" kern="1200" dirty="0"/>
        </a:p>
      </dsp:txBody>
      <dsp:txXfrm>
        <a:off x="43642" y="2051018"/>
        <a:ext cx="1727015" cy="1364630"/>
      </dsp:txXfrm>
    </dsp:sp>
    <dsp:sp modelId="{1FB547F8-2E0C-400B-9259-C13FA97F7BD9}">
      <dsp:nvSpPr>
        <dsp:cNvPr id="0" name=""/>
        <dsp:cNvSpPr/>
      </dsp:nvSpPr>
      <dsp:spPr>
        <a:xfrm rot="14700000">
          <a:off x="1959147" y="1368227"/>
          <a:ext cx="1470167" cy="54357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7A1F77-2AFC-4DE4-B7B8-4AFC8E8CEE50}">
      <dsp:nvSpPr>
        <dsp:cNvPr id="0" name=""/>
        <dsp:cNvSpPr/>
      </dsp:nvSpPr>
      <dsp:spPr>
        <a:xfrm>
          <a:off x="1477607" y="249033"/>
          <a:ext cx="1811927" cy="144954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altLang="en-US" sz="1800" kern="1200" dirty="0"/>
            <a:t>Radioactive decay of the iodine trapped.</a:t>
          </a:r>
          <a:endParaRPr lang="en-GB" sz="1800" kern="1200" dirty="0"/>
        </a:p>
      </dsp:txBody>
      <dsp:txXfrm>
        <a:off x="1520063" y="291489"/>
        <a:ext cx="1727015" cy="1364630"/>
      </dsp:txXfrm>
    </dsp:sp>
    <dsp:sp modelId="{DDA5ABC9-408E-4579-BFA8-95D379115F12}">
      <dsp:nvSpPr>
        <dsp:cNvPr id="0" name=""/>
        <dsp:cNvSpPr/>
      </dsp:nvSpPr>
      <dsp:spPr>
        <a:xfrm rot="17700000">
          <a:off x="3634730" y="1368227"/>
          <a:ext cx="1470167" cy="54357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3C5B2C-1B54-4444-A450-E93017707998}">
      <dsp:nvSpPr>
        <dsp:cNvPr id="0" name=""/>
        <dsp:cNvSpPr/>
      </dsp:nvSpPr>
      <dsp:spPr>
        <a:xfrm>
          <a:off x="3774510" y="249033"/>
          <a:ext cx="1811927" cy="144954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altLang="en-US" sz="1800" kern="1200" dirty="0"/>
            <a:t>The detection efficiency of the measurement assembly.</a:t>
          </a:r>
          <a:endParaRPr lang="en-GB" sz="1800" kern="1200" dirty="0"/>
        </a:p>
      </dsp:txBody>
      <dsp:txXfrm>
        <a:off x="3816966" y="291489"/>
        <a:ext cx="1727015" cy="1364630"/>
      </dsp:txXfrm>
    </dsp:sp>
    <dsp:sp modelId="{DD2DF75A-A28A-4FAE-A7E0-3929A9B694E3}">
      <dsp:nvSpPr>
        <dsp:cNvPr id="0" name=""/>
        <dsp:cNvSpPr/>
      </dsp:nvSpPr>
      <dsp:spPr>
        <a:xfrm rot="20700000">
          <a:off x="4687920" y="2654938"/>
          <a:ext cx="1494434" cy="54357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756D548-BA21-454C-B18D-9D523EA3238B}">
      <dsp:nvSpPr>
        <dsp:cNvPr id="0" name=""/>
        <dsp:cNvSpPr/>
      </dsp:nvSpPr>
      <dsp:spPr>
        <a:xfrm>
          <a:off x="5250930" y="2008562"/>
          <a:ext cx="1811927" cy="144954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altLang="en-US" sz="1800" kern="1200" dirty="0"/>
            <a:t>The volume of air sampled.</a:t>
          </a:r>
          <a:endParaRPr lang="en-GB" sz="1800" kern="1200" dirty="0"/>
        </a:p>
      </dsp:txBody>
      <dsp:txXfrm>
        <a:off x="5293386" y="2051018"/>
        <a:ext cx="1727015" cy="136463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8"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8"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2050" name="Picture 2" descr="\\iaea.org\Secretariat\MTCD\PublishingCurrent\2017\IAEA\17-42841_LOGO_IAEA_update\Design\Presentation_IAEA\IAEA_Logo_E_horizontal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60648"/>
            <a:ext cx="2460431" cy="54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2997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5"/>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2D942D2A-EC67-405A-B46C-C457160BF427}" type="datetimeFigureOut">
              <a:rPr lang="en-GB" smtClean="0"/>
              <a:t>2019-04-10</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0DD9B428-A6EE-455C-A8D3-DBAFC4EB6E77}" type="slidenum">
              <a:rPr lang="en-GB" smtClean="0"/>
              <a:t>‹#›</a:t>
            </a:fld>
            <a:endParaRPr lang="en-GB"/>
          </a:p>
        </p:txBody>
      </p:sp>
    </p:spTree>
    <p:extLst>
      <p:ext uri="{BB962C8B-B14F-4D97-AF65-F5344CB8AC3E}">
        <p14:creationId xmlns:p14="http://schemas.microsoft.com/office/powerpoint/2010/main" val="1488468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fld id="{2D942D2A-EC67-405A-B46C-C457160BF427}" type="datetimeFigureOut">
              <a:rPr lang="en-GB" smtClean="0"/>
              <a:t>2019-04-10</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0DD9B428-A6EE-455C-A8D3-DBAFC4EB6E77}" type="slidenum">
              <a:rPr lang="en-GB" smtClean="0"/>
              <a:t>‹#›</a:t>
            </a:fld>
            <a:endParaRPr lang="en-GB"/>
          </a:p>
        </p:txBody>
      </p:sp>
    </p:spTree>
    <p:extLst>
      <p:ext uri="{BB962C8B-B14F-4D97-AF65-F5344CB8AC3E}">
        <p14:creationId xmlns:p14="http://schemas.microsoft.com/office/powerpoint/2010/main" val="2470909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fld id="{2D942D2A-EC67-405A-B46C-C457160BF427}" type="datetimeFigureOut">
              <a:rPr lang="en-GB" smtClean="0"/>
              <a:t>2019-04-10</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0DD9B428-A6EE-455C-A8D3-DBAFC4EB6E77}" type="slidenum">
              <a:rPr lang="en-GB" smtClean="0"/>
              <a:t>‹#›</a:t>
            </a:fld>
            <a:endParaRPr lang="en-GB"/>
          </a:p>
        </p:txBody>
      </p:sp>
    </p:spTree>
    <p:extLst>
      <p:ext uri="{BB962C8B-B14F-4D97-AF65-F5344CB8AC3E}">
        <p14:creationId xmlns:p14="http://schemas.microsoft.com/office/powerpoint/2010/main" val="256957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8"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8"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984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13" name="Date Placeholder 12"/>
          <p:cNvSpPr>
            <a:spLocks noGrp="1"/>
          </p:cNvSpPr>
          <p:nvPr>
            <p:ph type="dt" sz="half" idx="10"/>
          </p:nvPr>
        </p:nvSpPr>
        <p:spPr/>
        <p:txBody>
          <a:bodyPr/>
          <a:lstStyle/>
          <a:p>
            <a:fld id="{2D942D2A-EC67-405A-B46C-C457160BF427}" type="datetimeFigureOut">
              <a:rPr lang="en-GB" smtClean="0"/>
              <a:t>2019-04-10</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0DD9B428-A6EE-455C-A8D3-DBAFC4EB6E77}" type="slidenum">
              <a:rPr lang="en-GB" smtClean="0"/>
              <a:t>‹#›</a:t>
            </a:fld>
            <a:endParaRPr lang="en-GB"/>
          </a:p>
        </p:txBody>
      </p:sp>
    </p:spTree>
    <p:extLst>
      <p:ext uri="{BB962C8B-B14F-4D97-AF65-F5344CB8AC3E}">
        <p14:creationId xmlns:p14="http://schemas.microsoft.com/office/powerpoint/2010/main" val="2173111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fld id="{2D942D2A-EC67-405A-B46C-C457160BF427}" type="datetimeFigureOut">
              <a:rPr lang="en-GB" smtClean="0"/>
              <a:t>2019-04-10</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0DD9B428-A6EE-455C-A8D3-DBAFC4EB6E77}" type="slidenum">
              <a:rPr lang="en-GB" smtClean="0"/>
              <a:t>‹#›</a:t>
            </a:fld>
            <a:endParaRPr lang="en-GB"/>
          </a:p>
        </p:txBody>
      </p:sp>
    </p:spTree>
    <p:extLst>
      <p:ext uri="{BB962C8B-B14F-4D97-AF65-F5344CB8AC3E}">
        <p14:creationId xmlns:p14="http://schemas.microsoft.com/office/powerpoint/2010/main" val="3042152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fld id="{2D942D2A-EC67-405A-B46C-C457160BF427}" type="datetimeFigureOut">
              <a:rPr lang="en-GB" smtClean="0"/>
              <a:t>2019-04-10</a:t>
            </a:fld>
            <a:endParaRPr lang="en-GB"/>
          </a:p>
        </p:txBody>
      </p:sp>
      <p:sp>
        <p:nvSpPr>
          <p:cNvPr id="17" name="Footer Placeholder 16"/>
          <p:cNvSpPr>
            <a:spLocks noGrp="1"/>
          </p:cNvSpPr>
          <p:nvPr>
            <p:ph type="ftr" sz="quarter" idx="11"/>
          </p:nvPr>
        </p:nvSpPr>
        <p:spPr/>
        <p:txBody>
          <a:bodyPr/>
          <a:lstStyle/>
          <a:p>
            <a:endParaRPr lang="en-GB"/>
          </a:p>
        </p:txBody>
      </p:sp>
      <p:sp>
        <p:nvSpPr>
          <p:cNvPr id="18" name="Slide Number Placeholder 17"/>
          <p:cNvSpPr>
            <a:spLocks noGrp="1"/>
          </p:cNvSpPr>
          <p:nvPr>
            <p:ph type="sldNum" sz="quarter" idx="12"/>
          </p:nvPr>
        </p:nvSpPr>
        <p:spPr/>
        <p:txBody>
          <a:bodyPr/>
          <a:lstStyle/>
          <a:p>
            <a:fld id="{0DD9B428-A6EE-455C-A8D3-DBAFC4EB6E77}" type="slidenum">
              <a:rPr lang="en-GB" smtClean="0"/>
              <a:t>‹#›</a:t>
            </a:fld>
            <a:endParaRPr lang="en-GB"/>
          </a:p>
        </p:txBody>
      </p:sp>
    </p:spTree>
    <p:extLst>
      <p:ext uri="{BB962C8B-B14F-4D97-AF65-F5344CB8AC3E}">
        <p14:creationId xmlns:p14="http://schemas.microsoft.com/office/powerpoint/2010/main" val="2933133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fld id="{2D942D2A-EC67-405A-B46C-C457160BF427}" type="datetimeFigureOut">
              <a:rPr lang="en-GB" smtClean="0"/>
              <a:t>2019-04-10</a:t>
            </a:fld>
            <a:endParaRPr lang="en-GB"/>
          </a:p>
        </p:txBody>
      </p:sp>
      <p:sp>
        <p:nvSpPr>
          <p:cNvPr id="10" name="Footer Placeholder 9"/>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0DD9B428-A6EE-455C-A8D3-DBAFC4EB6E77}" type="slidenum">
              <a:rPr lang="en-GB" smtClean="0"/>
              <a:t>‹#›</a:t>
            </a:fld>
            <a:endParaRPr lang="en-GB"/>
          </a:p>
        </p:txBody>
      </p:sp>
    </p:spTree>
    <p:extLst>
      <p:ext uri="{BB962C8B-B14F-4D97-AF65-F5344CB8AC3E}">
        <p14:creationId xmlns:p14="http://schemas.microsoft.com/office/powerpoint/2010/main" val="1836059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2D942D2A-EC67-405A-B46C-C457160BF427}" type="datetimeFigureOut">
              <a:rPr lang="en-GB" smtClean="0"/>
              <a:t>2019-04-10</a:t>
            </a:fld>
            <a:endParaRPr lang="en-GB"/>
          </a:p>
        </p:txBody>
      </p:sp>
      <p:sp>
        <p:nvSpPr>
          <p:cNvPr id="12" name="Footer Placeholder 11"/>
          <p:cNvSpPr>
            <a:spLocks noGrp="1"/>
          </p:cNvSpPr>
          <p:nvPr>
            <p:ph type="ftr" sz="quarter" idx="11"/>
          </p:nvPr>
        </p:nvSpPr>
        <p:spPr/>
        <p:txBody>
          <a:bodyPr/>
          <a:lstStyle/>
          <a:p>
            <a:endParaRPr lang="en-GB"/>
          </a:p>
        </p:txBody>
      </p:sp>
      <p:sp>
        <p:nvSpPr>
          <p:cNvPr id="13" name="Slide Number Placeholder 12"/>
          <p:cNvSpPr>
            <a:spLocks noGrp="1"/>
          </p:cNvSpPr>
          <p:nvPr>
            <p:ph type="sldNum" sz="quarter" idx="12"/>
          </p:nvPr>
        </p:nvSpPr>
        <p:spPr/>
        <p:txBody>
          <a:bodyPr/>
          <a:lstStyle/>
          <a:p>
            <a:fld id="{0DD9B428-A6EE-455C-A8D3-DBAFC4EB6E77}" type="slidenum">
              <a:rPr lang="en-GB" smtClean="0"/>
              <a:t>‹#›</a:t>
            </a:fld>
            <a:endParaRPr lang="en-GB"/>
          </a:p>
        </p:txBody>
      </p:sp>
    </p:spTree>
    <p:extLst>
      <p:ext uri="{BB962C8B-B14F-4D97-AF65-F5344CB8AC3E}">
        <p14:creationId xmlns:p14="http://schemas.microsoft.com/office/powerpoint/2010/main" val="2916132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2D942D2A-EC67-405A-B46C-C457160BF427}" type="datetimeFigureOut">
              <a:rPr lang="en-GB" smtClean="0"/>
              <a:t>2019-04-10</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0DD9B428-A6EE-455C-A8D3-DBAFC4EB6E77}" type="slidenum">
              <a:rPr lang="en-GB" smtClean="0"/>
              <a:t>‹#›</a:t>
            </a:fld>
            <a:endParaRPr lang="en-GB"/>
          </a:p>
        </p:txBody>
      </p:sp>
    </p:spTree>
    <p:extLst>
      <p:ext uri="{BB962C8B-B14F-4D97-AF65-F5344CB8AC3E}">
        <p14:creationId xmlns:p14="http://schemas.microsoft.com/office/powerpoint/2010/main" val="2151406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1"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p:nvSpPr>
        <p:spPr>
          <a:xfrm>
            <a:off x="1"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2D942D2A-EC67-405A-B46C-C457160BF427}" type="datetimeFigureOut">
              <a:rPr lang="en-GB" smtClean="0"/>
              <a:t>2019-04-10</a:t>
            </a:fld>
            <a:endParaRPr lang="en-GB"/>
          </a:p>
        </p:txBody>
      </p:sp>
      <p:sp>
        <p:nvSpPr>
          <p:cNvPr id="9" name="Rectangle 6"/>
          <p:cNvSpPr>
            <a:spLocks noGrp="1" noChangeArrowheads="1"/>
          </p:cNvSpPr>
          <p:nvPr>
            <p:ph type="ftr" sz="quarter" idx="3"/>
          </p:nvPr>
        </p:nvSpPr>
        <p:spPr bwMode="white">
          <a:xfrm>
            <a:off x="5868145"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GB"/>
          </a:p>
        </p:txBody>
      </p:sp>
      <p:sp>
        <p:nvSpPr>
          <p:cNvPr id="10" name="Rectangle 7"/>
          <p:cNvSpPr>
            <a:spLocks noGrp="1" noChangeArrowheads="1"/>
          </p:cNvSpPr>
          <p:nvPr>
            <p:ph type="sldNum" sz="quarter" idx="4"/>
          </p:nvPr>
        </p:nvSpPr>
        <p:spPr bwMode="white">
          <a:xfrm>
            <a:off x="8472489"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0DD9B428-A6EE-455C-A8D3-DBAFC4EB6E77}" type="slidenum">
              <a:rPr lang="en-GB" smtClean="0"/>
              <a:t>‹#›</a:t>
            </a:fld>
            <a:endParaRPr lang="en-GB"/>
          </a:p>
        </p:txBody>
      </p:sp>
      <p:sp>
        <p:nvSpPr>
          <p:cNvPr id="2" name="Title Placeholder 1"/>
          <p:cNvSpPr>
            <a:spLocks noGrp="1"/>
          </p:cNvSpPr>
          <p:nvPr>
            <p:ph type="title"/>
          </p:nvPr>
        </p:nvSpPr>
        <p:spPr>
          <a:xfrm>
            <a:off x="251521"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1" y="1268760"/>
            <a:ext cx="8712968" cy="48574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12032"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9959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8.xml"/><Relationship Id="rId5" Type="http://schemas.openxmlformats.org/officeDocument/2006/relationships/image" Target="../media/image20.svg"/><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8.xml"/><Relationship Id="rId5" Type="http://schemas.openxmlformats.org/officeDocument/2006/relationships/image" Target="../media/image20.sv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4D6C50A-6D68-48AD-903A-F28491605EA4}"/>
              </a:ext>
            </a:extLst>
          </p:cNvPr>
          <p:cNvSpPr txBox="1"/>
          <p:nvPr/>
        </p:nvSpPr>
        <p:spPr>
          <a:xfrm>
            <a:off x="892320" y="2551837"/>
            <a:ext cx="7793373" cy="1754326"/>
          </a:xfrm>
          <a:prstGeom prst="rect">
            <a:avLst/>
          </a:prstGeom>
          <a:noFill/>
        </p:spPr>
        <p:txBody>
          <a:bodyPr wrap="square" rtlCol="0">
            <a:spAutoFit/>
          </a:bodyPr>
          <a:lstStyle/>
          <a:p>
            <a:pPr algn="ctr">
              <a:buNone/>
            </a:pPr>
            <a:r>
              <a:rPr lang="en-US" altLang="en-US" sz="3600" b="1" dirty="0">
                <a:solidFill>
                  <a:schemeClr val="bg1"/>
                </a:solidFill>
              </a:rPr>
              <a:t>LESSON 10:</a:t>
            </a:r>
          </a:p>
          <a:p>
            <a:pPr algn="ctr">
              <a:buNone/>
            </a:pPr>
            <a:r>
              <a:rPr lang="en-US" altLang="en-US" sz="3600" b="1" dirty="0">
                <a:solidFill>
                  <a:schemeClr val="bg1"/>
                </a:solidFill>
              </a:rPr>
              <a:t> </a:t>
            </a:r>
          </a:p>
          <a:p>
            <a:pPr algn="ctr">
              <a:buNone/>
            </a:pPr>
            <a:r>
              <a:rPr lang="en-US" altLang="en-US" sz="3600" b="1" dirty="0">
                <a:solidFill>
                  <a:schemeClr val="bg1"/>
                </a:solidFill>
              </a:rPr>
              <a:t>   IODINE MONITORING </a:t>
            </a:r>
          </a:p>
        </p:txBody>
      </p:sp>
    </p:spTree>
    <p:extLst>
      <p:ext uri="{BB962C8B-B14F-4D97-AF65-F5344CB8AC3E}">
        <p14:creationId xmlns:p14="http://schemas.microsoft.com/office/powerpoint/2010/main" val="3329691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F25918-F992-45DB-9503-33D12C2739FD}"/>
              </a:ext>
            </a:extLst>
          </p:cNvPr>
          <p:cNvSpPr/>
          <p:nvPr/>
        </p:nvSpPr>
        <p:spPr>
          <a:xfrm>
            <a:off x="2382474" y="2141290"/>
            <a:ext cx="4706224" cy="2575420"/>
          </a:xfrm>
          <a:prstGeom prst="rect">
            <a:avLst/>
          </a:prstGeom>
          <a:solidFill>
            <a:schemeClr val="tx1">
              <a:lumMod val="50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EQUIPMENT USED FOR DELAYED MEASUREMENT</a:t>
            </a:r>
            <a:endParaRPr lang="en-GB" sz="2400" b="1" dirty="0"/>
          </a:p>
        </p:txBody>
      </p:sp>
    </p:spTree>
    <p:extLst>
      <p:ext uri="{BB962C8B-B14F-4D97-AF65-F5344CB8AC3E}">
        <p14:creationId xmlns:p14="http://schemas.microsoft.com/office/powerpoint/2010/main" val="695894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11402FE-7849-42E4-976D-0FB90C226066}"/>
              </a:ext>
            </a:extLst>
          </p:cNvPr>
          <p:cNvSpPr/>
          <p:nvPr/>
        </p:nvSpPr>
        <p:spPr>
          <a:xfrm>
            <a:off x="0" y="329250"/>
            <a:ext cx="3723437" cy="731454"/>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Equipment used for </a:t>
            </a:r>
          </a:p>
          <a:p>
            <a:pPr algn="ctr"/>
            <a:r>
              <a:rPr lang="en-US" sz="2400" dirty="0"/>
              <a:t>Delayed Measurement</a:t>
            </a:r>
            <a:endParaRPr lang="en-GB" sz="2400" dirty="0"/>
          </a:p>
        </p:txBody>
      </p:sp>
      <p:sp>
        <p:nvSpPr>
          <p:cNvPr id="3" name="Rectangle 2">
            <a:extLst>
              <a:ext uri="{FF2B5EF4-FFF2-40B4-BE49-F238E27FC236}">
                <a16:creationId xmlns:a16="http://schemas.microsoft.com/office/drawing/2014/main" id="{C9794EAA-30F0-4138-98EC-2C8A04792CF7}"/>
              </a:ext>
            </a:extLst>
          </p:cNvPr>
          <p:cNvSpPr/>
          <p:nvPr/>
        </p:nvSpPr>
        <p:spPr>
          <a:xfrm>
            <a:off x="2198219" y="1789938"/>
            <a:ext cx="4191608" cy="1082650"/>
          </a:xfrm>
          <a:prstGeom prst="rect">
            <a:avLst/>
          </a:prstGeom>
          <a:solidFill>
            <a:schemeClr val="accent1">
              <a:lumMod val="60000"/>
              <a:lumOff val="4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ctr"/>
            <a:r>
              <a:rPr lang="en-US" altLang="en-US" dirty="0"/>
              <a:t>To perform delayed measurement the following equipment is required:</a:t>
            </a:r>
          </a:p>
          <a:p>
            <a:pPr algn="ctr"/>
            <a:endParaRPr lang="en-GB" dirty="0"/>
          </a:p>
        </p:txBody>
      </p:sp>
      <p:sp>
        <p:nvSpPr>
          <p:cNvPr id="5" name="Rectangle 4">
            <a:extLst>
              <a:ext uri="{FF2B5EF4-FFF2-40B4-BE49-F238E27FC236}">
                <a16:creationId xmlns:a16="http://schemas.microsoft.com/office/drawing/2014/main" id="{D47BB76F-293A-45F3-9673-9C031C718889}"/>
              </a:ext>
            </a:extLst>
          </p:cNvPr>
          <p:cNvSpPr/>
          <p:nvPr/>
        </p:nvSpPr>
        <p:spPr>
          <a:xfrm>
            <a:off x="271883" y="3151023"/>
            <a:ext cx="2757830" cy="623621"/>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ctr"/>
            <a:r>
              <a:rPr lang="en-US" altLang="en-US" dirty="0"/>
              <a:t>Sampling assembly </a:t>
            </a:r>
          </a:p>
          <a:p>
            <a:pPr algn="ctr"/>
            <a:endParaRPr lang="en-GB" dirty="0"/>
          </a:p>
        </p:txBody>
      </p:sp>
      <p:sp>
        <p:nvSpPr>
          <p:cNvPr id="6" name="Rectangle 5">
            <a:extLst>
              <a:ext uri="{FF2B5EF4-FFF2-40B4-BE49-F238E27FC236}">
                <a16:creationId xmlns:a16="http://schemas.microsoft.com/office/drawing/2014/main" id="{98790D9B-A328-4B1C-8EF9-994398BE976B}"/>
              </a:ext>
            </a:extLst>
          </p:cNvPr>
          <p:cNvSpPr/>
          <p:nvPr/>
        </p:nvSpPr>
        <p:spPr>
          <a:xfrm>
            <a:off x="1024129" y="4684472"/>
            <a:ext cx="2757830" cy="62362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lvl="1" algn="just"/>
            <a:r>
              <a:rPr lang="en-US" altLang="en-US" dirty="0"/>
              <a:t>Collection medium</a:t>
            </a:r>
          </a:p>
          <a:p>
            <a:pPr algn="ctr"/>
            <a:endParaRPr lang="en-GB" dirty="0"/>
          </a:p>
        </p:txBody>
      </p:sp>
      <p:sp>
        <p:nvSpPr>
          <p:cNvPr id="7" name="Rectangle 6">
            <a:extLst>
              <a:ext uri="{FF2B5EF4-FFF2-40B4-BE49-F238E27FC236}">
                <a16:creationId xmlns:a16="http://schemas.microsoft.com/office/drawing/2014/main" id="{7AC95E93-5CDE-4623-A4AF-385AA5269804}"/>
              </a:ext>
            </a:extLst>
          </p:cNvPr>
          <p:cNvSpPr/>
          <p:nvPr/>
        </p:nvSpPr>
        <p:spPr>
          <a:xfrm>
            <a:off x="5618072" y="3160167"/>
            <a:ext cx="3254045" cy="1191464"/>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1600" dirty="0"/>
              <a:t>A pre-filter/</a:t>
            </a:r>
            <a:r>
              <a:rPr lang="en-US" altLang="en-US" sz="1600" dirty="0" err="1"/>
              <a:t>dessicant</a:t>
            </a:r>
            <a:r>
              <a:rPr lang="en-US" altLang="en-US" sz="1600" dirty="0"/>
              <a:t> should be placed  upstream of the collection cartridge in order to trap aerosols and humidity</a:t>
            </a:r>
            <a:endParaRPr lang="en-GB" sz="1600" dirty="0"/>
          </a:p>
        </p:txBody>
      </p:sp>
      <p:sp>
        <p:nvSpPr>
          <p:cNvPr id="8" name="Rectangle 7">
            <a:extLst>
              <a:ext uri="{FF2B5EF4-FFF2-40B4-BE49-F238E27FC236}">
                <a16:creationId xmlns:a16="http://schemas.microsoft.com/office/drawing/2014/main" id="{AB5711F2-29F0-42B7-AAD7-D48AFFC58C49}"/>
              </a:ext>
            </a:extLst>
          </p:cNvPr>
          <p:cNvSpPr/>
          <p:nvPr/>
        </p:nvSpPr>
        <p:spPr>
          <a:xfrm>
            <a:off x="5157218" y="4684472"/>
            <a:ext cx="2757830" cy="6236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just"/>
            <a:r>
              <a:rPr lang="en-US" altLang="en-US" dirty="0"/>
              <a:t>Measurement assembly</a:t>
            </a:r>
          </a:p>
          <a:p>
            <a:pPr algn="ctr"/>
            <a:endParaRPr lang="en-GB" dirty="0"/>
          </a:p>
        </p:txBody>
      </p:sp>
      <p:sp>
        <p:nvSpPr>
          <p:cNvPr id="9" name="Rectangle 8">
            <a:extLst>
              <a:ext uri="{FF2B5EF4-FFF2-40B4-BE49-F238E27FC236}">
                <a16:creationId xmlns:a16="http://schemas.microsoft.com/office/drawing/2014/main" id="{E84181C6-3BBA-493B-A784-3A698137CB1A}"/>
              </a:ext>
            </a:extLst>
          </p:cNvPr>
          <p:cNvSpPr/>
          <p:nvPr/>
        </p:nvSpPr>
        <p:spPr>
          <a:xfrm>
            <a:off x="3407664" y="5905129"/>
            <a:ext cx="2605431" cy="623621"/>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r>
              <a:rPr lang="en-US" altLang="en-US" dirty="0"/>
              <a:t>Sampling volume measurement device </a:t>
            </a:r>
          </a:p>
          <a:p>
            <a:pPr algn="ctr"/>
            <a:endParaRPr lang="en-GB" dirty="0"/>
          </a:p>
        </p:txBody>
      </p:sp>
      <p:pic>
        <p:nvPicPr>
          <p:cNvPr id="11" name="Graphic 10" descr="Arrow: Rotate left">
            <a:extLst>
              <a:ext uri="{FF2B5EF4-FFF2-40B4-BE49-F238E27FC236}">
                <a16:creationId xmlns:a16="http://schemas.microsoft.com/office/drawing/2014/main" id="{F6440CBE-30F4-497A-A75C-BBE44927D0B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08852" y="2678030"/>
            <a:ext cx="649471" cy="649471"/>
          </a:xfrm>
          <a:prstGeom prst="rect">
            <a:avLst/>
          </a:prstGeom>
        </p:spPr>
      </p:pic>
      <p:pic>
        <p:nvPicPr>
          <p:cNvPr id="13" name="Graphic 12" descr="Arrow: Rotate right">
            <a:extLst>
              <a:ext uri="{FF2B5EF4-FFF2-40B4-BE49-F238E27FC236}">
                <a16:creationId xmlns:a16="http://schemas.microsoft.com/office/drawing/2014/main" id="{F8AE67D5-535F-4AD1-81DD-26C9C7E464D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03537" y="2688230"/>
            <a:ext cx="629069" cy="629069"/>
          </a:xfrm>
          <a:prstGeom prst="rect">
            <a:avLst/>
          </a:prstGeom>
        </p:spPr>
      </p:pic>
      <p:pic>
        <p:nvPicPr>
          <p:cNvPr id="14" name="Graphic 13" descr="Arrow: Rotate left">
            <a:extLst>
              <a:ext uri="{FF2B5EF4-FFF2-40B4-BE49-F238E27FC236}">
                <a16:creationId xmlns:a16="http://schemas.microsoft.com/office/drawing/2014/main" id="{F15BEEAD-040D-456C-B797-AE041FF2A3E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08243" y="4229559"/>
            <a:ext cx="649471" cy="649471"/>
          </a:xfrm>
          <a:prstGeom prst="rect">
            <a:avLst/>
          </a:prstGeom>
        </p:spPr>
      </p:pic>
      <p:pic>
        <p:nvPicPr>
          <p:cNvPr id="15" name="Graphic 14" descr="Arrow: Rotate right">
            <a:extLst>
              <a:ext uri="{FF2B5EF4-FFF2-40B4-BE49-F238E27FC236}">
                <a16:creationId xmlns:a16="http://schemas.microsoft.com/office/drawing/2014/main" id="{FE1487B2-8B9B-496A-B875-0F0FF13222D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981463" y="4229559"/>
            <a:ext cx="629069" cy="629069"/>
          </a:xfrm>
          <a:prstGeom prst="rect">
            <a:avLst/>
          </a:prstGeom>
        </p:spPr>
      </p:pic>
      <p:pic>
        <p:nvPicPr>
          <p:cNvPr id="17" name="Graphic 16" descr="Arrow: Vertical U-turn">
            <a:extLst>
              <a:ext uri="{FF2B5EF4-FFF2-40B4-BE49-F238E27FC236}">
                <a16:creationId xmlns:a16="http://schemas.microsoft.com/office/drawing/2014/main" id="{F90164F0-3B36-4476-A41F-E356EE44531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257465" y="5451690"/>
            <a:ext cx="629069" cy="629069"/>
          </a:xfrm>
          <a:prstGeom prst="rect">
            <a:avLst/>
          </a:prstGeom>
        </p:spPr>
      </p:pic>
    </p:spTree>
    <p:extLst>
      <p:ext uri="{BB962C8B-B14F-4D97-AF65-F5344CB8AC3E}">
        <p14:creationId xmlns:p14="http://schemas.microsoft.com/office/powerpoint/2010/main" val="4161688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4C62A6-E072-41B0-8A7B-4969FB831647}"/>
              </a:ext>
            </a:extLst>
          </p:cNvPr>
          <p:cNvSpPr/>
          <p:nvPr/>
        </p:nvSpPr>
        <p:spPr>
          <a:xfrm>
            <a:off x="0" y="329250"/>
            <a:ext cx="3723437" cy="731454"/>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Equipment used for </a:t>
            </a:r>
          </a:p>
          <a:p>
            <a:pPr algn="ctr"/>
            <a:r>
              <a:rPr lang="en-US" sz="2400" dirty="0"/>
              <a:t>Delayed Measurement</a:t>
            </a:r>
            <a:endParaRPr lang="en-GB" sz="2400" dirty="0"/>
          </a:p>
        </p:txBody>
      </p:sp>
      <p:sp>
        <p:nvSpPr>
          <p:cNvPr id="6" name="Rectangle 5">
            <a:extLst>
              <a:ext uri="{FF2B5EF4-FFF2-40B4-BE49-F238E27FC236}">
                <a16:creationId xmlns:a16="http://schemas.microsoft.com/office/drawing/2014/main" id="{0DCEA80E-A32E-4126-8909-D55DB46E989F}"/>
              </a:ext>
            </a:extLst>
          </p:cNvPr>
          <p:cNvSpPr/>
          <p:nvPr/>
        </p:nvSpPr>
        <p:spPr>
          <a:xfrm>
            <a:off x="819302" y="2250808"/>
            <a:ext cx="7198155" cy="1415772"/>
          </a:xfrm>
          <a:prstGeom prst="rect">
            <a:avLst/>
          </a:prstGeom>
          <a:solidFill>
            <a:schemeClr val="tx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spAutoFit/>
          </a:bodyPr>
          <a:lstStyle/>
          <a:p>
            <a:pPr marL="285750" indent="-285750">
              <a:buFont typeface="Wingdings" panose="05000000000000000000" pitchFamily="2" charset="2"/>
              <a:buChar char="q"/>
            </a:pPr>
            <a:r>
              <a:rPr lang="en-US" altLang="en-US" dirty="0">
                <a:solidFill>
                  <a:schemeClr val="bg1"/>
                </a:solidFill>
              </a:rPr>
              <a:t>The  sampling  rate  should be  chosen  to  obtain  an  air  velocity  inside  the cartridge lower than 50 cm/s or according to the manufacturer specification to avoid loss of absorption.</a:t>
            </a:r>
          </a:p>
          <a:p>
            <a:pPr lvl="1"/>
            <a:endParaRPr lang="en-US" altLang="en-US" sz="1600" dirty="0">
              <a:solidFill>
                <a:schemeClr val="bg1"/>
              </a:solidFill>
            </a:endParaRPr>
          </a:p>
          <a:p>
            <a:pPr marL="742950" lvl="1" indent="-285750">
              <a:buFont typeface="Wingdings" panose="05000000000000000000" pitchFamily="2" charset="2"/>
              <a:buChar char="§"/>
            </a:pPr>
            <a:r>
              <a:rPr lang="en-US" altLang="en-US" sz="1600" dirty="0">
                <a:solidFill>
                  <a:schemeClr val="bg1"/>
                </a:solidFill>
              </a:rPr>
              <a:t>Typical flow rates are between 1 and 6 m</a:t>
            </a:r>
            <a:r>
              <a:rPr lang="en-US" altLang="en-US" sz="1600" baseline="30000" dirty="0">
                <a:solidFill>
                  <a:schemeClr val="bg1"/>
                </a:solidFill>
              </a:rPr>
              <a:t>3</a:t>
            </a:r>
            <a:r>
              <a:rPr lang="en-US" altLang="en-US" sz="1600" dirty="0">
                <a:solidFill>
                  <a:schemeClr val="bg1"/>
                </a:solidFill>
              </a:rPr>
              <a:t>/h.</a:t>
            </a:r>
          </a:p>
        </p:txBody>
      </p:sp>
      <p:sp>
        <p:nvSpPr>
          <p:cNvPr id="7" name="Rectangle 6">
            <a:extLst>
              <a:ext uri="{FF2B5EF4-FFF2-40B4-BE49-F238E27FC236}">
                <a16:creationId xmlns:a16="http://schemas.microsoft.com/office/drawing/2014/main" id="{28B6DF3E-2BBB-4FBF-815C-8BE7EA994596}"/>
              </a:ext>
            </a:extLst>
          </p:cNvPr>
          <p:cNvSpPr/>
          <p:nvPr/>
        </p:nvSpPr>
        <p:spPr>
          <a:xfrm>
            <a:off x="819303" y="3986025"/>
            <a:ext cx="7198156" cy="1354217"/>
          </a:xfrm>
          <a:prstGeom prst="rect">
            <a:avLst/>
          </a:prstGeom>
          <a:solidFill>
            <a:schemeClr val="tx1">
              <a:lumMod val="50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spAutoFit/>
          </a:bodyPr>
          <a:lstStyle/>
          <a:p>
            <a:pPr marL="285750" indent="-285750" algn="just">
              <a:buFont typeface="Wingdings" panose="05000000000000000000" pitchFamily="2" charset="2"/>
              <a:buChar char="q"/>
            </a:pPr>
            <a:r>
              <a:rPr lang="en-US" altLang="en-US" dirty="0"/>
              <a:t>Sampling line (if added) should be carefully chosen</a:t>
            </a:r>
          </a:p>
          <a:p>
            <a:pPr marL="742950" lvl="1" indent="-285750" algn="just">
              <a:buFont typeface="Wingdings" panose="05000000000000000000" pitchFamily="2" charset="2"/>
              <a:buChar char="§"/>
            </a:pPr>
            <a:r>
              <a:rPr lang="en-US" altLang="en-US" sz="1600" dirty="0"/>
              <a:t>Molecular iodine can become trapped on materials.</a:t>
            </a:r>
          </a:p>
          <a:p>
            <a:pPr marL="742950" lvl="1" indent="-285750" algn="just">
              <a:buFont typeface="Wingdings" panose="05000000000000000000" pitchFamily="2" charset="2"/>
              <a:buChar char="§"/>
            </a:pPr>
            <a:r>
              <a:rPr lang="en-US" altLang="en-US" sz="1600" dirty="0"/>
              <a:t>Use anti-static material, such as stainless steel with electro-polished surfaces. </a:t>
            </a:r>
          </a:p>
          <a:p>
            <a:pPr marL="742950" lvl="1" indent="-285750" algn="just">
              <a:buFont typeface="Wingdings" panose="05000000000000000000" pitchFamily="2" charset="2"/>
              <a:buChar char="§"/>
            </a:pPr>
            <a:r>
              <a:rPr lang="en-US" altLang="en-US" sz="1600" dirty="0"/>
              <a:t>Keep the internal surfaces dust free and dry.</a:t>
            </a:r>
          </a:p>
        </p:txBody>
      </p:sp>
    </p:spTree>
    <p:extLst>
      <p:ext uri="{BB962C8B-B14F-4D97-AF65-F5344CB8AC3E}">
        <p14:creationId xmlns:p14="http://schemas.microsoft.com/office/powerpoint/2010/main" val="2214898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E80CE2-8965-48FA-90B6-23725A546788}"/>
              </a:ext>
            </a:extLst>
          </p:cNvPr>
          <p:cNvSpPr/>
          <p:nvPr/>
        </p:nvSpPr>
        <p:spPr>
          <a:xfrm>
            <a:off x="0" y="614543"/>
            <a:ext cx="3730752" cy="446161"/>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Collection Medium</a:t>
            </a:r>
            <a:endParaRPr lang="en-GB" sz="2400" dirty="0"/>
          </a:p>
        </p:txBody>
      </p:sp>
      <p:sp>
        <p:nvSpPr>
          <p:cNvPr id="3" name="Rectangle 2">
            <a:extLst>
              <a:ext uri="{FF2B5EF4-FFF2-40B4-BE49-F238E27FC236}">
                <a16:creationId xmlns:a16="http://schemas.microsoft.com/office/drawing/2014/main" id="{74F70A2B-1A90-4018-A1CC-D120703E30EC}"/>
              </a:ext>
            </a:extLst>
          </p:cNvPr>
          <p:cNvSpPr/>
          <p:nvPr/>
        </p:nvSpPr>
        <p:spPr>
          <a:xfrm>
            <a:off x="683971" y="1572769"/>
            <a:ext cx="8130846" cy="45646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Arial" panose="020B0604020202020204" pitchFamily="34" charset="0"/>
              <a:buChar char="&gt;"/>
            </a:pPr>
            <a:r>
              <a:rPr lang="en-US" altLang="en-US" sz="2000" dirty="0">
                <a:solidFill>
                  <a:schemeClr val="tx2">
                    <a:lumMod val="50000"/>
                  </a:schemeClr>
                </a:solidFill>
              </a:rPr>
              <a:t>The collection medium is generally made of a cartridge filled with charcoal or silver zeolite. </a:t>
            </a:r>
          </a:p>
          <a:p>
            <a:pPr marL="800100" lvl="1" indent="-342900" algn="just">
              <a:buFont typeface="Wingdings" panose="05000000000000000000" pitchFamily="2" charset="2"/>
              <a:buChar char="§"/>
            </a:pPr>
            <a:r>
              <a:rPr lang="en-US" altLang="en-US" sz="2000" dirty="0">
                <a:solidFill>
                  <a:schemeClr val="tx2">
                    <a:lumMod val="50000"/>
                  </a:schemeClr>
                </a:solidFill>
              </a:rPr>
              <a:t>In  order  to  improve  the  collection  efficiency    charcoal  is  generally impregnated with  potassium iodide and tri-ethylene diamine (TEDA) to obtain collection efficiency close to 100%.</a:t>
            </a:r>
          </a:p>
          <a:p>
            <a:pPr marL="800100" lvl="1" indent="-342900" algn="just">
              <a:buFont typeface="Wingdings" panose="05000000000000000000" pitchFamily="2" charset="2"/>
              <a:buChar char="§"/>
            </a:pPr>
            <a:r>
              <a:rPr lang="en-US" altLang="en-US" sz="2000" dirty="0">
                <a:solidFill>
                  <a:schemeClr val="tx2">
                    <a:lumMod val="50000"/>
                  </a:schemeClr>
                </a:solidFill>
              </a:rPr>
              <a:t>Use silver zeolite as it will absorb less noble gases than charcoal.</a:t>
            </a:r>
          </a:p>
          <a:p>
            <a:pPr marL="800100" lvl="1" indent="-342900" algn="just">
              <a:buFont typeface="Wingdings" panose="05000000000000000000" pitchFamily="2" charset="2"/>
              <a:buChar char="§"/>
            </a:pPr>
            <a:r>
              <a:rPr lang="en-US" altLang="en-US" sz="2000" dirty="0">
                <a:solidFill>
                  <a:schemeClr val="tx2">
                    <a:lumMod val="50000"/>
                  </a:schemeClr>
                </a:solidFill>
              </a:rPr>
              <a:t>Cartridge must be stored to remain dry - be aware of storage and lifetime restrictions from manufacturer.</a:t>
            </a:r>
          </a:p>
          <a:p>
            <a:pPr marL="342900" indent="-342900" algn="just">
              <a:buFont typeface="Arial" panose="020B0604020202020204" pitchFamily="34" charset="0"/>
              <a:buChar char="&gt;"/>
            </a:pPr>
            <a:r>
              <a:rPr lang="en-GB" sz="2000" dirty="0">
                <a:solidFill>
                  <a:schemeClr val="tx2">
                    <a:lumMod val="50000"/>
                  </a:schemeClr>
                </a:solidFill>
              </a:rPr>
              <a:t>Iodine cartridges are intended for sampling of radioactive airborne iodine in either molecular (I</a:t>
            </a:r>
            <a:r>
              <a:rPr lang="en-GB" sz="2000" baseline="-25000" dirty="0">
                <a:solidFill>
                  <a:schemeClr val="tx2">
                    <a:lumMod val="50000"/>
                  </a:schemeClr>
                </a:solidFill>
              </a:rPr>
              <a:t>2</a:t>
            </a:r>
            <a:r>
              <a:rPr lang="en-GB" sz="2000" dirty="0">
                <a:solidFill>
                  <a:schemeClr val="tx2">
                    <a:lumMod val="50000"/>
                  </a:schemeClr>
                </a:solidFill>
              </a:rPr>
              <a:t>) or organic (CH</a:t>
            </a:r>
            <a:r>
              <a:rPr lang="en-GB" sz="2000" baseline="-25000" dirty="0">
                <a:solidFill>
                  <a:schemeClr val="tx2">
                    <a:lumMod val="50000"/>
                  </a:schemeClr>
                </a:solidFill>
              </a:rPr>
              <a:t>3</a:t>
            </a:r>
            <a:r>
              <a:rPr lang="en-GB" sz="2000" dirty="0">
                <a:solidFill>
                  <a:schemeClr val="tx2">
                    <a:lumMod val="50000"/>
                  </a:schemeClr>
                </a:solidFill>
              </a:rPr>
              <a:t>I) form.</a:t>
            </a:r>
            <a:endParaRPr lang="en-US" altLang="en-US" sz="2000" dirty="0">
              <a:solidFill>
                <a:schemeClr val="tx2">
                  <a:lumMod val="50000"/>
                </a:schemeClr>
              </a:solidFill>
            </a:endParaRPr>
          </a:p>
          <a:p>
            <a:pPr algn="ctr"/>
            <a:endParaRPr lang="en-GB" dirty="0"/>
          </a:p>
        </p:txBody>
      </p:sp>
    </p:spTree>
    <p:extLst>
      <p:ext uri="{BB962C8B-B14F-4D97-AF65-F5344CB8AC3E}">
        <p14:creationId xmlns:p14="http://schemas.microsoft.com/office/powerpoint/2010/main" val="2975675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8679D1DE-E035-4A63-A6B8-51B968BE9A0E}"/>
              </a:ext>
            </a:extLst>
          </p:cNvPr>
          <p:cNvSpPr/>
          <p:nvPr/>
        </p:nvSpPr>
        <p:spPr>
          <a:xfrm>
            <a:off x="1062382" y="1418947"/>
            <a:ext cx="6593747" cy="1091933"/>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The medium is chosen in such a way that, the deposition</a:t>
            </a:r>
          </a:p>
          <a:p>
            <a:pPr algn="just"/>
            <a:r>
              <a:rPr lang="en-GB" dirty="0"/>
              <a:t>of iodine is as uniform as possible (manufacturer defined). </a:t>
            </a:r>
          </a:p>
          <a:p>
            <a:pPr algn="ctr"/>
            <a:endParaRPr lang="en-GB" dirty="0"/>
          </a:p>
        </p:txBody>
      </p:sp>
      <p:sp>
        <p:nvSpPr>
          <p:cNvPr id="3" name="Rectangle: Rounded Corners 2">
            <a:extLst>
              <a:ext uri="{FF2B5EF4-FFF2-40B4-BE49-F238E27FC236}">
                <a16:creationId xmlns:a16="http://schemas.microsoft.com/office/drawing/2014/main" id="{103DC8B2-0225-4A31-A112-40D5432E9E59}"/>
              </a:ext>
            </a:extLst>
          </p:cNvPr>
          <p:cNvSpPr/>
          <p:nvPr/>
        </p:nvSpPr>
        <p:spPr>
          <a:xfrm>
            <a:off x="1062381" y="2603126"/>
            <a:ext cx="6593747" cy="1191103"/>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p>
          <a:p>
            <a:pPr algn="just"/>
            <a:r>
              <a:rPr lang="en-GB" dirty="0"/>
              <a:t>The manufacturer shall state how the collection </a:t>
            </a:r>
          </a:p>
          <a:p>
            <a:pPr algn="just"/>
            <a:r>
              <a:rPr lang="en-GB" dirty="0"/>
              <a:t>efficiency is influenced by the chemical form of iodine,</a:t>
            </a:r>
          </a:p>
          <a:p>
            <a:pPr algn="just"/>
            <a:r>
              <a:rPr lang="en-GB" dirty="0"/>
              <a:t>atmospheric conditions and the presence of chemical</a:t>
            </a:r>
          </a:p>
          <a:p>
            <a:pPr algn="just"/>
            <a:r>
              <a:rPr lang="en-GB" dirty="0"/>
              <a:t>products in sampled air. </a:t>
            </a:r>
          </a:p>
          <a:p>
            <a:pPr algn="ctr"/>
            <a:endParaRPr lang="en-GB" dirty="0"/>
          </a:p>
        </p:txBody>
      </p:sp>
      <p:sp>
        <p:nvSpPr>
          <p:cNvPr id="4" name="Rectangle: Rounded Corners 3">
            <a:extLst>
              <a:ext uri="{FF2B5EF4-FFF2-40B4-BE49-F238E27FC236}">
                <a16:creationId xmlns:a16="http://schemas.microsoft.com/office/drawing/2014/main" id="{534BFEDF-600F-4A24-8738-758BAE1B6286}"/>
              </a:ext>
            </a:extLst>
          </p:cNvPr>
          <p:cNvSpPr/>
          <p:nvPr/>
        </p:nvSpPr>
        <p:spPr>
          <a:xfrm>
            <a:off x="1062380" y="3886474"/>
            <a:ext cx="6593747" cy="1091933"/>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ltLang="en-US" dirty="0">
              <a:solidFill>
                <a:schemeClr val="bg1"/>
              </a:solidFill>
            </a:endParaRPr>
          </a:p>
          <a:p>
            <a:pPr algn="just"/>
            <a:r>
              <a:rPr lang="en-GB" dirty="0"/>
              <a:t>The manufacturer shall specify the storage conditions of </a:t>
            </a:r>
          </a:p>
          <a:p>
            <a:pPr algn="just"/>
            <a:r>
              <a:rPr lang="en-GB" dirty="0"/>
              <a:t>the collection medium.</a:t>
            </a:r>
          </a:p>
          <a:p>
            <a:pPr algn="ctr"/>
            <a:endParaRPr lang="en-GB" dirty="0"/>
          </a:p>
        </p:txBody>
      </p:sp>
      <p:sp>
        <p:nvSpPr>
          <p:cNvPr id="5" name="Arrow: Chevron 4">
            <a:extLst>
              <a:ext uri="{FF2B5EF4-FFF2-40B4-BE49-F238E27FC236}">
                <a16:creationId xmlns:a16="http://schemas.microsoft.com/office/drawing/2014/main" id="{CA4C5D02-809B-41E9-BE8F-1B77972F661E}"/>
              </a:ext>
            </a:extLst>
          </p:cNvPr>
          <p:cNvSpPr/>
          <p:nvPr/>
        </p:nvSpPr>
        <p:spPr>
          <a:xfrm>
            <a:off x="7085677" y="3886475"/>
            <a:ext cx="922790" cy="1091932"/>
          </a:xfrm>
          <a:prstGeom prst="chevron">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Arrow: Chevron 5">
            <a:extLst>
              <a:ext uri="{FF2B5EF4-FFF2-40B4-BE49-F238E27FC236}">
                <a16:creationId xmlns:a16="http://schemas.microsoft.com/office/drawing/2014/main" id="{F72DE04D-CDD7-4047-8E05-C6427E7CCFD1}"/>
              </a:ext>
            </a:extLst>
          </p:cNvPr>
          <p:cNvSpPr/>
          <p:nvPr/>
        </p:nvSpPr>
        <p:spPr>
          <a:xfrm>
            <a:off x="7085677" y="2610051"/>
            <a:ext cx="922790" cy="1191102"/>
          </a:xfrm>
          <a:prstGeom prst="chevron">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Arrow: Chevron 6">
            <a:extLst>
              <a:ext uri="{FF2B5EF4-FFF2-40B4-BE49-F238E27FC236}">
                <a16:creationId xmlns:a16="http://schemas.microsoft.com/office/drawing/2014/main" id="{4DC0185C-CA77-4F48-9852-7E39ECE09EB8}"/>
              </a:ext>
            </a:extLst>
          </p:cNvPr>
          <p:cNvSpPr/>
          <p:nvPr/>
        </p:nvSpPr>
        <p:spPr>
          <a:xfrm>
            <a:off x="7085677" y="1418949"/>
            <a:ext cx="922790" cy="1091932"/>
          </a:xfrm>
          <a:prstGeom prst="chevron">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Rectangle: Rounded Corners 7">
            <a:extLst>
              <a:ext uri="{FF2B5EF4-FFF2-40B4-BE49-F238E27FC236}">
                <a16:creationId xmlns:a16="http://schemas.microsoft.com/office/drawing/2014/main" id="{AA7A7E94-D7A4-4325-8A28-C33C6CA63009}"/>
              </a:ext>
            </a:extLst>
          </p:cNvPr>
          <p:cNvSpPr/>
          <p:nvPr/>
        </p:nvSpPr>
        <p:spPr>
          <a:xfrm>
            <a:off x="1062381" y="5091428"/>
            <a:ext cx="6593747" cy="1091933"/>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ltLang="en-US" dirty="0">
              <a:solidFill>
                <a:schemeClr val="bg1"/>
              </a:solidFill>
            </a:endParaRPr>
          </a:p>
          <a:p>
            <a:pPr algn="just"/>
            <a:r>
              <a:rPr lang="en-GB" dirty="0"/>
              <a:t>The user should not change the collection medium </a:t>
            </a:r>
          </a:p>
          <a:p>
            <a:pPr algn="just"/>
            <a:r>
              <a:rPr lang="en-GB" dirty="0"/>
              <a:t>without consulting the manufacturer.</a:t>
            </a:r>
          </a:p>
          <a:p>
            <a:pPr algn="ctr"/>
            <a:endParaRPr lang="en-GB" dirty="0"/>
          </a:p>
        </p:txBody>
      </p:sp>
      <p:sp>
        <p:nvSpPr>
          <p:cNvPr id="9" name="Arrow: Chevron 8">
            <a:extLst>
              <a:ext uri="{FF2B5EF4-FFF2-40B4-BE49-F238E27FC236}">
                <a16:creationId xmlns:a16="http://schemas.microsoft.com/office/drawing/2014/main" id="{A6D9FD3D-DEF0-485B-A792-487135D88586}"/>
              </a:ext>
            </a:extLst>
          </p:cNvPr>
          <p:cNvSpPr/>
          <p:nvPr/>
        </p:nvSpPr>
        <p:spPr>
          <a:xfrm>
            <a:off x="7085678" y="5091429"/>
            <a:ext cx="922790" cy="1091932"/>
          </a:xfrm>
          <a:prstGeom prst="chevron">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Rectangle 9">
            <a:extLst>
              <a:ext uri="{FF2B5EF4-FFF2-40B4-BE49-F238E27FC236}">
                <a16:creationId xmlns:a16="http://schemas.microsoft.com/office/drawing/2014/main" id="{0C3A3940-F899-4EB2-8164-53CA881151B1}"/>
              </a:ext>
            </a:extLst>
          </p:cNvPr>
          <p:cNvSpPr/>
          <p:nvPr/>
        </p:nvSpPr>
        <p:spPr>
          <a:xfrm>
            <a:off x="0" y="451558"/>
            <a:ext cx="5142586" cy="446161"/>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Collection Medium-Supplier Specifications</a:t>
            </a:r>
            <a:endParaRPr lang="en-GB" sz="2000" dirty="0"/>
          </a:p>
        </p:txBody>
      </p:sp>
    </p:spTree>
    <p:extLst>
      <p:ext uri="{BB962C8B-B14F-4D97-AF65-F5344CB8AC3E}">
        <p14:creationId xmlns:p14="http://schemas.microsoft.com/office/powerpoint/2010/main" val="9057248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7C792C-2BB0-4876-B643-FE4049F54F8F}"/>
              </a:ext>
            </a:extLst>
          </p:cNvPr>
          <p:cNvSpPr/>
          <p:nvPr/>
        </p:nvSpPr>
        <p:spPr>
          <a:xfrm>
            <a:off x="0" y="451558"/>
            <a:ext cx="2721254" cy="446161"/>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Collection Medium</a:t>
            </a:r>
            <a:endParaRPr lang="en-GB" sz="2000" dirty="0"/>
          </a:p>
        </p:txBody>
      </p:sp>
      <p:pic>
        <p:nvPicPr>
          <p:cNvPr id="3" name="Picture 2">
            <a:extLst>
              <a:ext uri="{FF2B5EF4-FFF2-40B4-BE49-F238E27FC236}">
                <a16:creationId xmlns:a16="http://schemas.microsoft.com/office/drawing/2014/main" id="{43E19EC2-13AA-43BD-9FF2-A5FF1D08098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3300" y="2617097"/>
            <a:ext cx="2057400" cy="2183874"/>
          </a:xfrm>
          <a:prstGeom prst="rect">
            <a:avLst/>
          </a:prstGeom>
          <a:noFill/>
          <a:ln w="28575">
            <a:solidFill>
              <a:schemeClr val="tx2">
                <a:lumMod val="5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4" name="Picture 2">
            <a:extLst>
              <a:ext uri="{FF2B5EF4-FFF2-40B4-BE49-F238E27FC236}">
                <a16:creationId xmlns:a16="http://schemas.microsoft.com/office/drawing/2014/main" id="{E01A4783-5EBC-4CD4-BD31-7E5C4DB0E3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2592629"/>
            <a:ext cx="2114550" cy="2162175"/>
          </a:xfrm>
          <a:prstGeom prst="rect">
            <a:avLst/>
          </a:prstGeom>
          <a:noFill/>
          <a:ln w="28575">
            <a:solidFill>
              <a:schemeClr val="tx2">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5" name="TextBox 4">
            <a:extLst>
              <a:ext uri="{FF2B5EF4-FFF2-40B4-BE49-F238E27FC236}">
                <a16:creationId xmlns:a16="http://schemas.microsoft.com/office/drawing/2014/main" id="{00BD53DE-DF8E-45C3-BA41-24680F129825}"/>
              </a:ext>
            </a:extLst>
          </p:cNvPr>
          <p:cNvSpPr txBox="1"/>
          <p:nvPr/>
        </p:nvSpPr>
        <p:spPr>
          <a:xfrm>
            <a:off x="914400" y="4800971"/>
            <a:ext cx="2114550" cy="523220"/>
          </a:xfrm>
          <a:prstGeom prst="rect">
            <a:avLst/>
          </a:prstGeom>
          <a:noFill/>
        </p:spPr>
        <p:txBody>
          <a:bodyPr wrap="square" rtlCol="0">
            <a:spAutoFit/>
          </a:bodyPr>
          <a:lstStyle/>
          <a:p>
            <a:pPr algn="ctr"/>
            <a:r>
              <a:rPr lang="en-GB" sz="1400" dirty="0">
                <a:solidFill>
                  <a:schemeClr val="tx2">
                    <a:lumMod val="50000"/>
                  </a:schemeClr>
                </a:solidFill>
              </a:rPr>
              <a:t>Silver impregnated zeolite cartridge</a:t>
            </a:r>
          </a:p>
        </p:txBody>
      </p:sp>
      <p:sp>
        <p:nvSpPr>
          <p:cNvPr id="6" name="TextBox 5">
            <a:extLst>
              <a:ext uri="{FF2B5EF4-FFF2-40B4-BE49-F238E27FC236}">
                <a16:creationId xmlns:a16="http://schemas.microsoft.com/office/drawing/2014/main" id="{BF983FFA-A2B4-4185-AC61-0CF08499F9A9}"/>
              </a:ext>
            </a:extLst>
          </p:cNvPr>
          <p:cNvSpPr txBox="1"/>
          <p:nvPr/>
        </p:nvSpPr>
        <p:spPr>
          <a:xfrm>
            <a:off x="3492966" y="4765990"/>
            <a:ext cx="2107734" cy="523220"/>
          </a:xfrm>
          <a:prstGeom prst="rect">
            <a:avLst/>
          </a:prstGeom>
          <a:noFill/>
        </p:spPr>
        <p:txBody>
          <a:bodyPr wrap="square" rtlCol="0">
            <a:spAutoFit/>
          </a:bodyPr>
          <a:lstStyle/>
          <a:p>
            <a:pPr algn="ctr"/>
            <a:r>
              <a:rPr lang="en-GB" sz="1400" dirty="0">
                <a:solidFill>
                  <a:schemeClr val="tx2">
                    <a:lumMod val="50000"/>
                  </a:schemeClr>
                </a:solidFill>
              </a:rPr>
              <a:t>TEDA impregnated carbon cartridge</a:t>
            </a:r>
          </a:p>
        </p:txBody>
      </p:sp>
      <p:pic>
        <p:nvPicPr>
          <p:cNvPr id="7" name="Picture 3">
            <a:extLst>
              <a:ext uri="{FF2B5EF4-FFF2-40B4-BE49-F238E27FC236}">
                <a16:creationId xmlns:a16="http://schemas.microsoft.com/office/drawing/2014/main" id="{03FDA9A9-A060-453B-BAE1-8977BBE0640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4600" y="2605212"/>
            <a:ext cx="2095500" cy="2195759"/>
          </a:xfrm>
          <a:prstGeom prst="rect">
            <a:avLst/>
          </a:prstGeom>
          <a:noFill/>
          <a:ln w="28575">
            <a:solidFill>
              <a:schemeClr val="tx2">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7">
            <a:extLst>
              <a:ext uri="{FF2B5EF4-FFF2-40B4-BE49-F238E27FC236}">
                <a16:creationId xmlns:a16="http://schemas.microsoft.com/office/drawing/2014/main" id="{978C64C7-8638-4746-81BF-AAE103E5FCD3}"/>
              </a:ext>
            </a:extLst>
          </p:cNvPr>
          <p:cNvSpPr txBox="1"/>
          <p:nvPr/>
        </p:nvSpPr>
        <p:spPr>
          <a:xfrm>
            <a:off x="6324600" y="4873711"/>
            <a:ext cx="2095500" cy="307777"/>
          </a:xfrm>
          <a:prstGeom prst="rect">
            <a:avLst/>
          </a:prstGeom>
          <a:noFill/>
        </p:spPr>
        <p:txBody>
          <a:bodyPr wrap="square" rtlCol="0">
            <a:spAutoFit/>
          </a:bodyPr>
          <a:lstStyle/>
          <a:p>
            <a:pPr algn="ctr"/>
            <a:r>
              <a:rPr lang="en-GB" sz="1400" dirty="0">
                <a:solidFill>
                  <a:schemeClr val="tx2">
                    <a:lumMod val="50000"/>
                  </a:schemeClr>
                </a:solidFill>
              </a:rPr>
              <a:t>Activated carbon  </a:t>
            </a:r>
          </a:p>
        </p:txBody>
      </p:sp>
      <p:sp>
        <p:nvSpPr>
          <p:cNvPr id="9" name="TextBox 8">
            <a:extLst>
              <a:ext uri="{FF2B5EF4-FFF2-40B4-BE49-F238E27FC236}">
                <a16:creationId xmlns:a16="http://schemas.microsoft.com/office/drawing/2014/main" id="{ED4CC4AC-5D13-42E5-9514-6D24E42141F4}"/>
              </a:ext>
            </a:extLst>
          </p:cNvPr>
          <p:cNvSpPr txBox="1"/>
          <p:nvPr/>
        </p:nvSpPr>
        <p:spPr>
          <a:xfrm>
            <a:off x="2479853" y="1748281"/>
            <a:ext cx="4798771" cy="369332"/>
          </a:xfrm>
          <a:prstGeom prst="rect">
            <a:avLst/>
          </a:prstGeom>
          <a:noFill/>
        </p:spPr>
        <p:txBody>
          <a:bodyPr wrap="square" rtlCol="0">
            <a:spAutoFit/>
          </a:bodyPr>
          <a:lstStyle/>
          <a:p>
            <a:pPr marL="285750" indent="-285750" algn="just">
              <a:buFont typeface="Wingdings" panose="05000000000000000000" pitchFamily="2" charset="2"/>
              <a:buChar char="q"/>
            </a:pPr>
            <a:r>
              <a:rPr lang="en-US" altLang="en-US" dirty="0">
                <a:solidFill>
                  <a:schemeClr val="tx2">
                    <a:lumMod val="50000"/>
                  </a:schemeClr>
                </a:solidFill>
              </a:rPr>
              <a:t>Examples of Collection medium</a:t>
            </a:r>
          </a:p>
        </p:txBody>
      </p:sp>
    </p:spTree>
    <p:extLst>
      <p:ext uri="{BB962C8B-B14F-4D97-AF65-F5344CB8AC3E}">
        <p14:creationId xmlns:p14="http://schemas.microsoft.com/office/powerpoint/2010/main" val="1573161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82C276C-7414-4529-B312-8D403FDE0F76}"/>
              </a:ext>
            </a:extLst>
          </p:cNvPr>
          <p:cNvSpPr/>
          <p:nvPr/>
        </p:nvSpPr>
        <p:spPr>
          <a:xfrm>
            <a:off x="2382474" y="2141290"/>
            <a:ext cx="4706224" cy="2575420"/>
          </a:xfrm>
          <a:prstGeom prst="rect">
            <a:avLst/>
          </a:prstGeom>
          <a:solidFill>
            <a:schemeClr val="bg1">
              <a:lumMod val="50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EQUIPMENT USED FOR REAL TIME MEASUREMENT</a:t>
            </a:r>
            <a:endParaRPr lang="en-GB" sz="2400" b="1" dirty="0"/>
          </a:p>
        </p:txBody>
      </p:sp>
    </p:spTree>
    <p:extLst>
      <p:ext uri="{BB962C8B-B14F-4D97-AF65-F5344CB8AC3E}">
        <p14:creationId xmlns:p14="http://schemas.microsoft.com/office/powerpoint/2010/main" val="265920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E381C5-D2F7-4CF8-A051-930585ECA1F8}"/>
              </a:ext>
            </a:extLst>
          </p:cNvPr>
          <p:cNvSpPr/>
          <p:nvPr/>
        </p:nvSpPr>
        <p:spPr>
          <a:xfrm>
            <a:off x="0" y="329250"/>
            <a:ext cx="3723437" cy="73145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Equipment used for </a:t>
            </a:r>
          </a:p>
          <a:p>
            <a:pPr algn="ctr"/>
            <a:r>
              <a:rPr lang="en-US" sz="2400" dirty="0"/>
              <a:t>Real Time Measurement</a:t>
            </a:r>
            <a:endParaRPr lang="en-GB" sz="2400" dirty="0"/>
          </a:p>
        </p:txBody>
      </p:sp>
      <p:sp>
        <p:nvSpPr>
          <p:cNvPr id="3" name="Callout: Down Arrow 2">
            <a:extLst>
              <a:ext uri="{FF2B5EF4-FFF2-40B4-BE49-F238E27FC236}">
                <a16:creationId xmlns:a16="http://schemas.microsoft.com/office/drawing/2014/main" id="{3B7D930D-B1D5-4E8B-93E8-BD9A6552078F}"/>
              </a:ext>
            </a:extLst>
          </p:cNvPr>
          <p:cNvSpPr/>
          <p:nvPr/>
        </p:nvSpPr>
        <p:spPr>
          <a:xfrm>
            <a:off x="2238452" y="1685544"/>
            <a:ext cx="4016044" cy="1537716"/>
          </a:xfrm>
          <a:prstGeom prst="downArrowCallou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sz="2000" dirty="0"/>
          </a:p>
          <a:p>
            <a:pPr algn="ctr"/>
            <a:r>
              <a:rPr lang="en-US" altLang="en-US" sz="2000" dirty="0"/>
              <a:t>A typical iodine monitor consists of:</a:t>
            </a:r>
          </a:p>
          <a:p>
            <a:pPr algn="ctr"/>
            <a:endParaRPr lang="en-GB" dirty="0"/>
          </a:p>
        </p:txBody>
      </p:sp>
      <p:sp>
        <p:nvSpPr>
          <p:cNvPr id="4" name="Rectangle: Rounded Corners 3">
            <a:extLst>
              <a:ext uri="{FF2B5EF4-FFF2-40B4-BE49-F238E27FC236}">
                <a16:creationId xmlns:a16="http://schemas.microsoft.com/office/drawing/2014/main" id="{238138F5-2EDF-4CAA-BBC5-75C14E2EBFDA}"/>
              </a:ext>
            </a:extLst>
          </p:cNvPr>
          <p:cNvSpPr/>
          <p:nvPr/>
        </p:nvSpPr>
        <p:spPr>
          <a:xfrm>
            <a:off x="1770278" y="3385110"/>
            <a:ext cx="4784141" cy="499262"/>
          </a:xfrm>
          <a:prstGeom prst="round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a:t>An air sampling circuit.</a:t>
            </a:r>
            <a:endParaRPr lang="en-US" altLang="en-US" dirty="0"/>
          </a:p>
        </p:txBody>
      </p:sp>
      <p:sp>
        <p:nvSpPr>
          <p:cNvPr id="5" name="Rectangle: Rounded Corners 4">
            <a:extLst>
              <a:ext uri="{FF2B5EF4-FFF2-40B4-BE49-F238E27FC236}">
                <a16:creationId xmlns:a16="http://schemas.microsoft.com/office/drawing/2014/main" id="{02C56121-7F55-4727-9077-096E8687CD6E}"/>
              </a:ext>
            </a:extLst>
          </p:cNvPr>
          <p:cNvSpPr/>
          <p:nvPr/>
        </p:nvSpPr>
        <p:spPr>
          <a:xfrm>
            <a:off x="1770277" y="3947161"/>
            <a:ext cx="4784141" cy="499262"/>
          </a:xfrm>
          <a:prstGeom prst="round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ctr"/>
            <a:r>
              <a:rPr lang="en-US" altLang="en-US" dirty="0"/>
              <a:t>A collection medium.</a:t>
            </a:r>
          </a:p>
          <a:p>
            <a:pPr algn="ctr"/>
            <a:endParaRPr lang="en-GB" dirty="0"/>
          </a:p>
        </p:txBody>
      </p:sp>
      <p:sp>
        <p:nvSpPr>
          <p:cNvPr id="6" name="Rectangle: Rounded Corners 5">
            <a:extLst>
              <a:ext uri="{FF2B5EF4-FFF2-40B4-BE49-F238E27FC236}">
                <a16:creationId xmlns:a16="http://schemas.microsoft.com/office/drawing/2014/main" id="{5299FD67-DC94-460D-93BF-A719E6B835B8}"/>
              </a:ext>
            </a:extLst>
          </p:cNvPr>
          <p:cNvSpPr/>
          <p:nvPr/>
        </p:nvSpPr>
        <p:spPr>
          <a:xfrm>
            <a:off x="1770276" y="4509212"/>
            <a:ext cx="4784141" cy="499262"/>
          </a:xfrm>
          <a:prstGeom prst="round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ctr"/>
            <a:r>
              <a:rPr lang="en-US" altLang="en-US" dirty="0"/>
              <a:t>A gamma ray detector.</a:t>
            </a:r>
          </a:p>
          <a:p>
            <a:pPr algn="ctr"/>
            <a:endParaRPr lang="en-GB" dirty="0"/>
          </a:p>
        </p:txBody>
      </p:sp>
      <p:sp>
        <p:nvSpPr>
          <p:cNvPr id="7" name="Rectangle: Rounded Corners 6">
            <a:extLst>
              <a:ext uri="{FF2B5EF4-FFF2-40B4-BE49-F238E27FC236}">
                <a16:creationId xmlns:a16="http://schemas.microsoft.com/office/drawing/2014/main" id="{4D5C2FC1-FE2A-4A7B-8B0F-7C64D90CA814}"/>
              </a:ext>
            </a:extLst>
          </p:cNvPr>
          <p:cNvSpPr/>
          <p:nvPr/>
        </p:nvSpPr>
        <p:spPr>
          <a:xfrm>
            <a:off x="1770275" y="5071263"/>
            <a:ext cx="4784141" cy="499262"/>
          </a:xfrm>
          <a:prstGeom prst="round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a:t>The associated electronics.</a:t>
            </a:r>
            <a:endParaRPr lang="en-US" altLang="en-US" dirty="0"/>
          </a:p>
        </p:txBody>
      </p:sp>
      <p:sp>
        <p:nvSpPr>
          <p:cNvPr id="8" name="Rectangle: Rounded Corners 7">
            <a:extLst>
              <a:ext uri="{FF2B5EF4-FFF2-40B4-BE49-F238E27FC236}">
                <a16:creationId xmlns:a16="http://schemas.microsoft.com/office/drawing/2014/main" id="{58F2A2C2-3E07-4BBE-BFEC-64E34FE42D51}"/>
              </a:ext>
            </a:extLst>
          </p:cNvPr>
          <p:cNvSpPr/>
          <p:nvPr/>
        </p:nvSpPr>
        <p:spPr>
          <a:xfrm>
            <a:off x="1770274" y="5633314"/>
            <a:ext cx="4784141" cy="499262"/>
          </a:xfrm>
          <a:prstGeom prst="round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a:t>A data processing software.</a:t>
            </a:r>
            <a:endParaRPr lang="en-US" altLang="en-US" dirty="0"/>
          </a:p>
        </p:txBody>
      </p:sp>
      <p:sp>
        <p:nvSpPr>
          <p:cNvPr id="9" name="Rectangle: Rounded Corners 8">
            <a:extLst>
              <a:ext uri="{FF2B5EF4-FFF2-40B4-BE49-F238E27FC236}">
                <a16:creationId xmlns:a16="http://schemas.microsoft.com/office/drawing/2014/main" id="{2B857C59-3BB2-46B6-8A6A-E5C83130991A}"/>
              </a:ext>
            </a:extLst>
          </p:cNvPr>
          <p:cNvSpPr/>
          <p:nvPr/>
        </p:nvSpPr>
        <p:spPr>
          <a:xfrm>
            <a:off x="1770274" y="6208778"/>
            <a:ext cx="4784141" cy="499262"/>
          </a:xfrm>
          <a:prstGeom prst="round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ctr"/>
            <a:r>
              <a:rPr lang="en-US" altLang="en-US" dirty="0"/>
              <a:t>Alarm device</a:t>
            </a:r>
            <a:r>
              <a:rPr lang="en-US" altLang="en-US" dirty="0">
                <a:solidFill>
                  <a:srgbClr val="FF0000"/>
                </a:solidFill>
              </a:rPr>
              <a:t> </a:t>
            </a:r>
            <a:r>
              <a:rPr lang="en-US" altLang="en-US" dirty="0"/>
              <a:t>(based on volume of activity).</a:t>
            </a:r>
          </a:p>
          <a:p>
            <a:pPr algn="ctr"/>
            <a:endParaRPr lang="en-GB" dirty="0"/>
          </a:p>
        </p:txBody>
      </p:sp>
    </p:spTree>
    <p:extLst>
      <p:ext uri="{BB962C8B-B14F-4D97-AF65-F5344CB8AC3E}">
        <p14:creationId xmlns:p14="http://schemas.microsoft.com/office/powerpoint/2010/main" val="14101991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4A7466-3E2F-4493-82E7-8A0AD1477FBC}"/>
              </a:ext>
            </a:extLst>
          </p:cNvPr>
          <p:cNvSpPr/>
          <p:nvPr/>
        </p:nvSpPr>
        <p:spPr>
          <a:xfrm>
            <a:off x="0" y="607227"/>
            <a:ext cx="3672230" cy="4169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Air Sampling Circuit</a:t>
            </a:r>
            <a:endParaRPr lang="en-GB" sz="2400" dirty="0"/>
          </a:p>
        </p:txBody>
      </p:sp>
      <p:graphicFrame>
        <p:nvGraphicFramePr>
          <p:cNvPr id="5" name="Diagram 4">
            <a:extLst>
              <a:ext uri="{FF2B5EF4-FFF2-40B4-BE49-F238E27FC236}">
                <a16:creationId xmlns:a16="http://schemas.microsoft.com/office/drawing/2014/main" id="{4297760B-6E5D-4E6B-98D8-0717E71A113B}"/>
              </a:ext>
            </a:extLst>
          </p:cNvPr>
          <p:cNvGraphicFramePr/>
          <p:nvPr>
            <p:extLst>
              <p:ext uri="{D42A27DB-BD31-4B8C-83A1-F6EECF244321}">
                <p14:modId xmlns:p14="http://schemas.microsoft.com/office/powerpoint/2010/main" val="1473126166"/>
              </p:ext>
            </p:extLst>
          </p:nvPr>
        </p:nvGraphicFramePr>
        <p:xfrm>
          <a:off x="1654454" y="3094329"/>
          <a:ext cx="5835091" cy="3559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peech Bubble: Rectangle with Corners Rounded 5">
            <a:extLst>
              <a:ext uri="{FF2B5EF4-FFF2-40B4-BE49-F238E27FC236}">
                <a16:creationId xmlns:a16="http://schemas.microsoft.com/office/drawing/2014/main" id="{5C36BC1C-612E-45FD-96A9-02D5C1B1A768}"/>
              </a:ext>
            </a:extLst>
          </p:cNvPr>
          <p:cNvSpPr/>
          <p:nvPr/>
        </p:nvSpPr>
        <p:spPr>
          <a:xfrm>
            <a:off x="1954377" y="1543506"/>
            <a:ext cx="4168445" cy="1170432"/>
          </a:xfrm>
          <a:prstGeom prst="wedgeRoundRectCallou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sz="2000" dirty="0"/>
          </a:p>
          <a:p>
            <a:pPr algn="ctr"/>
            <a:r>
              <a:rPr lang="en-US" altLang="en-US" sz="2000" dirty="0"/>
              <a:t>This circuit consists of the following:</a:t>
            </a:r>
          </a:p>
          <a:p>
            <a:pPr algn="ctr"/>
            <a:endParaRPr lang="en-GB" dirty="0"/>
          </a:p>
        </p:txBody>
      </p:sp>
    </p:spTree>
    <p:extLst>
      <p:ext uri="{BB962C8B-B14F-4D97-AF65-F5344CB8AC3E}">
        <p14:creationId xmlns:p14="http://schemas.microsoft.com/office/powerpoint/2010/main" val="3802542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3C6D5F5-76FB-4964-9BF9-623E898297B4}"/>
              </a:ext>
            </a:extLst>
          </p:cNvPr>
          <p:cNvSpPr/>
          <p:nvPr/>
        </p:nvSpPr>
        <p:spPr>
          <a:xfrm>
            <a:off x="0" y="607227"/>
            <a:ext cx="3672230" cy="4169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Air Sampling Circuit</a:t>
            </a:r>
            <a:endParaRPr lang="en-GB" sz="2400" dirty="0"/>
          </a:p>
        </p:txBody>
      </p:sp>
      <p:graphicFrame>
        <p:nvGraphicFramePr>
          <p:cNvPr id="3" name="Diagram 2">
            <a:extLst>
              <a:ext uri="{FF2B5EF4-FFF2-40B4-BE49-F238E27FC236}">
                <a16:creationId xmlns:a16="http://schemas.microsoft.com/office/drawing/2014/main" id="{69817C95-6300-4D19-B7DA-B1EBB99AF545}"/>
              </a:ext>
            </a:extLst>
          </p:cNvPr>
          <p:cNvGraphicFramePr/>
          <p:nvPr>
            <p:extLst>
              <p:ext uri="{D42A27DB-BD31-4B8C-83A1-F6EECF244321}">
                <p14:modId xmlns:p14="http://schemas.microsoft.com/office/powerpoint/2010/main" val="877453964"/>
              </p:ext>
            </p:extLst>
          </p:nvPr>
        </p:nvGraphicFramePr>
        <p:xfrm>
          <a:off x="1544726" y="2055571"/>
          <a:ext cx="5835091" cy="3559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2577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274A70-D39F-45AD-BA7A-B23C25AF8181}"/>
              </a:ext>
            </a:extLst>
          </p:cNvPr>
          <p:cNvSpPr/>
          <p:nvPr/>
        </p:nvSpPr>
        <p:spPr>
          <a:xfrm>
            <a:off x="0" y="629173"/>
            <a:ext cx="4236440" cy="46139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Need for Iodine Monitoring </a:t>
            </a:r>
            <a:endParaRPr lang="en-GB" sz="2400" dirty="0"/>
          </a:p>
        </p:txBody>
      </p:sp>
      <p:graphicFrame>
        <p:nvGraphicFramePr>
          <p:cNvPr id="3" name="Diagram 2">
            <a:extLst>
              <a:ext uri="{FF2B5EF4-FFF2-40B4-BE49-F238E27FC236}">
                <a16:creationId xmlns:a16="http://schemas.microsoft.com/office/drawing/2014/main" id="{A3106798-97F1-4A2D-B048-6AB312476C74}"/>
              </a:ext>
            </a:extLst>
          </p:cNvPr>
          <p:cNvGraphicFramePr/>
          <p:nvPr>
            <p:extLst>
              <p:ext uri="{D42A27DB-BD31-4B8C-83A1-F6EECF244321}">
                <p14:modId xmlns:p14="http://schemas.microsoft.com/office/powerpoint/2010/main" val="336661550"/>
              </p:ext>
            </p:extLst>
          </p:nvPr>
        </p:nvGraphicFramePr>
        <p:xfrm>
          <a:off x="1144829" y="1689812"/>
          <a:ext cx="7468819" cy="49743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3416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4D571B-AF39-4CF4-9162-63A69CDE5283}"/>
              </a:ext>
            </a:extLst>
          </p:cNvPr>
          <p:cNvSpPr/>
          <p:nvPr/>
        </p:nvSpPr>
        <p:spPr>
          <a:xfrm>
            <a:off x="0" y="607227"/>
            <a:ext cx="3672230" cy="4169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Radiation Detector</a:t>
            </a:r>
            <a:endParaRPr lang="en-GB" sz="2400" dirty="0"/>
          </a:p>
        </p:txBody>
      </p:sp>
      <p:sp>
        <p:nvSpPr>
          <p:cNvPr id="3" name="Rectangle 2">
            <a:extLst>
              <a:ext uri="{FF2B5EF4-FFF2-40B4-BE49-F238E27FC236}">
                <a16:creationId xmlns:a16="http://schemas.microsoft.com/office/drawing/2014/main" id="{D9AAFDB6-2418-4E1E-8023-A0BA12850DA9}"/>
              </a:ext>
            </a:extLst>
          </p:cNvPr>
          <p:cNvSpPr/>
          <p:nvPr/>
        </p:nvSpPr>
        <p:spPr>
          <a:xfrm>
            <a:off x="683971" y="1572769"/>
            <a:ext cx="8130846" cy="456468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
            </a:pPr>
            <a:r>
              <a:rPr lang="en-US" altLang="en-US" sz="2000" dirty="0">
                <a:solidFill>
                  <a:schemeClr val="bg2">
                    <a:lumMod val="25000"/>
                  </a:schemeClr>
                </a:solidFill>
              </a:rPr>
              <a:t>The  monitors  currently  available  are  equipped  with  </a:t>
            </a:r>
            <a:r>
              <a:rPr lang="en-US" altLang="en-US" sz="2000" dirty="0" err="1">
                <a:solidFill>
                  <a:schemeClr val="bg2">
                    <a:lumMod val="25000"/>
                  </a:schemeClr>
                </a:solidFill>
              </a:rPr>
              <a:t>NaI</a:t>
            </a:r>
            <a:r>
              <a:rPr lang="en-US" altLang="en-US" sz="2000" dirty="0">
                <a:solidFill>
                  <a:schemeClr val="bg2">
                    <a:lumMod val="25000"/>
                  </a:schemeClr>
                </a:solidFill>
              </a:rPr>
              <a:t>(Tl) detectors. </a:t>
            </a:r>
          </a:p>
          <a:p>
            <a:pPr marL="342900" indent="-342900" algn="just">
              <a:buFont typeface="Wingdings" panose="05000000000000000000" pitchFamily="2" charset="2"/>
              <a:buChar char="§"/>
            </a:pPr>
            <a:endParaRPr lang="en-US" altLang="en-US" sz="2000" dirty="0">
              <a:solidFill>
                <a:schemeClr val="bg2">
                  <a:lumMod val="25000"/>
                </a:schemeClr>
              </a:solidFill>
            </a:endParaRPr>
          </a:p>
          <a:p>
            <a:pPr marL="342900" indent="-342900" algn="just">
              <a:lnSpc>
                <a:spcPct val="80000"/>
              </a:lnSpc>
              <a:buFont typeface="Wingdings" panose="05000000000000000000" pitchFamily="2" charset="2"/>
              <a:buChar char="§"/>
            </a:pPr>
            <a:r>
              <a:rPr lang="en-US" altLang="en-US" sz="2000" dirty="0">
                <a:solidFill>
                  <a:schemeClr val="bg2">
                    <a:lumMod val="25000"/>
                  </a:schemeClr>
                </a:solidFill>
              </a:rPr>
              <a:t>The detector should be placed on the side, rather than upstream or  downstream of the cartridge because iodine is trapped in the medium by successive layers from upstream to downstream. </a:t>
            </a:r>
          </a:p>
          <a:p>
            <a:pPr marL="800100" lvl="1" indent="-342900" algn="just">
              <a:lnSpc>
                <a:spcPct val="80000"/>
              </a:lnSpc>
              <a:buFont typeface="Arial" panose="020B0604020202020204" pitchFamily="34" charset="0"/>
              <a:buChar char="•"/>
            </a:pPr>
            <a:r>
              <a:rPr lang="en-US" altLang="en-US" sz="2000" dirty="0">
                <a:solidFill>
                  <a:schemeClr val="bg2">
                    <a:lumMod val="25000"/>
                  </a:schemeClr>
                </a:solidFill>
              </a:rPr>
              <a:t>If the detector is placed at the  side of the cartridge, the detection efficiency is quite independent of the location where the iodine is trapped.</a:t>
            </a:r>
          </a:p>
          <a:p>
            <a:pPr marL="800100" lvl="1" indent="-342900" algn="just">
              <a:lnSpc>
                <a:spcPct val="80000"/>
              </a:lnSpc>
              <a:buFont typeface="Wingdings" panose="05000000000000000000" pitchFamily="2" charset="2"/>
              <a:buChar char="§"/>
            </a:pPr>
            <a:endParaRPr lang="en-US" altLang="en-US" sz="2000" dirty="0">
              <a:solidFill>
                <a:schemeClr val="bg2">
                  <a:lumMod val="25000"/>
                </a:schemeClr>
              </a:solidFill>
            </a:endParaRPr>
          </a:p>
          <a:p>
            <a:pPr marL="342900" indent="-342900" algn="just">
              <a:lnSpc>
                <a:spcPct val="80000"/>
              </a:lnSpc>
              <a:buFont typeface="Wingdings" panose="05000000000000000000" pitchFamily="2" charset="2"/>
              <a:buChar char="§"/>
            </a:pPr>
            <a:r>
              <a:rPr lang="en-GB" sz="2000" dirty="0">
                <a:solidFill>
                  <a:schemeClr val="bg2">
                    <a:lumMod val="25000"/>
                  </a:schemeClr>
                </a:solidFill>
              </a:rPr>
              <a:t>The manufacturer shall fully specify the detector characteristics, including the detector dimensions and transmission characteristics such as the effective surface area of detection.</a:t>
            </a:r>
            <a:endParaRPr lang="en-US" altLang="en-US" sz="2000" dirty="0">
              <a:solidFill>
                <a:schemeClr val="bg2">
                  <a:lumMod val="25000"/>
                </a:schemeClr>
              </a:solidFill>
            </a:endParaRPr>
          </a:p>
          <a:p>
            <a:pPr algn="ctr"/>
            <a:endParaRPr lang="en-GB" dirty="0"/>
          </a:p>
        </p:txBody>
      </p:sp>
    </p:spTree>
    <p:extLst>
      <p:ext uri="{BB962C8B-B14F-4D97-AF65-F5344CB8AC3E}">
        <p14:creationId xmlns:p14="http://schemas.microsoft.com/office/powerpoint/2010/main" val="2902323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797E6EF-59E1-4CC4-BFD3-E60E5368CE85}"/>
              </a:ext>
            </a:extLst>
          </p:cNvPr>
          <p:cNvSpPr/>
          <p:nvPr/>
        </p:nvSpPr>
        <p:spPr>
          <a:xfrm>
            <a:off x="0" y="431662"/>
            <a:ext cx="4923131" cy="4169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Associated Electronics and Alarms</a:t>
            </a:r>
            <a:endParaRPr lang="en-GB" sz="2400" dirty="0"/>
          </a:p>
        </p:txBody>
      </p:sp>
      <p:sp>
        <p:nvSpPr>
          <p:cNvPr id="3" name="Rectangle: Rounded Corners 2">
            <a:extLst>
              <a:ext uri="{FF2B5EF4-FFF2-40B4-BE49-F238E27FC236}">
                <a16:creationId xmlns:a16="http://schemas.microsoft.com/office/drawing/2014/main" id="{61455360-5EDA-40B5-9773-BD59EF95AE71}"/>
              </a:ext>
            </a:extLst>
          </p:cNvPr>
          <p:cNvSpPr/>
          <p:nvPr/>
        </p:nvSpPr>
        <p:spPr>
          <a:xfrm>
            <a:off x="868070" y="2245767"/>
            <a:ext cx="2830984" cy="2999232"/>
          </a:xfrm>
          <a:prstGeom prst="roundRect">
            <a:avLst/>
          </a:prstGeom>
          <a:solidFill>
            <a:schemeClr val="bg2">
              <a:lumMod val="5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dirty="0"/>
              <a:t>The data processing software is used essentially to calculate in real time the volumetric  activity  of  iodine,  to  signal  alarms  and  to  archive  values.</a:t>
            </a:r>
          </a:p>
          <a:p>
            <a:pPr algn="ctr"/>
            <a:endParaRPr lang="en-GB" dirty="0"/>
          </a:p>
        </p:txBody>
      </p:sp>
      <p:sp>
        <p:nvSpPr>
          <p:cNvPr id="4" name="Rectangle: Rounded Corners 3">
            <a:extLst>
              <a:ext uri="{FF2B5EF4-FFF2-40B4-BE49-F238E27FC236}">
                <a16:creationId xmlns:a16="http://schemas.microsoft.com/office/drawing/2014/main" id="{7FD50A9F-9ED7-4A25-97B0-785491D7539D}"/>
              </a:ext>
            </a:extLst>
          </p:cNvPr>
          <p:cNvSpPr/>
          <p:nvPr/>
        </p:nvSpPr>
        <p:spPr>
          <a:xfrm>
            <a:off x="5444947" y="2245767"/>
            <a:ext cx="2830984" cy="2999232"/>
          </a:xfrm>
          <a:prstGeom prst="roundRect">
            <a:avLst/>
          </a:prstGeom>
          <a:solidFill>
            <a:schemeClr val="bg2">
              <a:lumMod val="7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dirty="0"/>
              <a:t>The audible and/or visual devices informs the user when an activity threshold is exceeded in the sampled air or when equipment malfunctions or fails.</a:t>
            </a:r>
          </a:p>
          <a:p>
            <a:pPr algn="ctr"/>
            <a:endParaRPr lang="en-GB" dirty="0"/>
          </a:p>
        </p:txBody>
      </p:sp>
      <p:sp>
        <p:nvSpPr>
          <p:cNvPr id="5" name="Arrow: Right 4">
            <a:extLst>
              <a:ext uri="{FF2B5EF4-FFF2-40B4-BE49-F238E27FC236}">
                <a16:creationId xmlns:a16="http://schemas.microsoft.com/office/drawing/2014/main" id="{78E4D23D-7298-4E6C-BFA2-EF4FFB0A51E4}"/>
              </a:ext>
            </a:extLst>
          </p:cNvPr>
          <p:cNvSpPr/>
          <p:nvPr/>
        </p:nvSpPr>
        <p:spPr>
          <a:xfrm>
            <a:off x="387706" y="2428647"/>
            <a:ext cx="782726" cy="541325"/>
          </a:xfrm>
          <a:prstGeom prst="rightArrow">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Arrow: Right 5">
            <a:extLst>
              <a:ext uri="{FF2B5EF4-FFF2-40B4-BE49-F238E27FC236}">
                <a16:creationId xmlns:a16="http://schemas.microsoft.com/office/drawing/2014/main" id="{C0A1CC18-329E-468F-959B-355060807AB2}"/>
              </a:ext>
            </a:extLst>
          </p:cNvPr>
          <p:cNvSpPr/>
          <p:nvPr/>
        </p:nvSpPr>
        <p:spPr>
          <a:xfrm>
            <a:off x="4923131" y="2428646"/>
            <a:ext cx="782726" cy="541325"/>
          </a:xfrm>
          <a:prstGeom prst="rightArrow">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155477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1BEE563-E718-48B8-BB44-DA71B08EB10C}"/>
              </a:ext>
            </a:extLst>
          </p:cNvPr>
          <p:cNvSpPr/>
          <p:nvPr/>
        </p:nvSpPr>
        <p:spPr>
          <a:xfrm>
            <a:off x="0" y="607227"/>
            <a:ext cx="3672230" cy="4169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t>Nal</a:t>
            </a:r>
            <a:r>
              <a:rPr lang="en-US" sz="2400" dirty="0"/>
              <a:t> Detectors</a:t>
            </a:r>
            <a:endParaRPr lang="en-GB" sz="2400" dirty="0"/>
          </a:p>
        </p:txBody>
      </p:sp>
      <p:sp>
        <p:nvSpPr>
          <p:cNvPr id="3" name="Rectangle 2">
            <a:extLst>
              <a:ext uri="{FF2B5EF4-FFF2-40B4-BE49-F238E27FC236}">
                <a16:creationId xmlns:a16="http://schemas.microsoft.com/office/drawing/2014/main" id="{A5E54876-7C71-465B-AC75-A0028A11F835}"/>
              </a:ext>
            </a:extLst>
          </p:cNvPr>
          <p:cNvSpPr/>
          <p:nvPr/>
        </p:nvSpPr>
        <p:spPr>
          <a:xfrm>
            <a:off x="2289659" y="1726387"/>
            <a:ext cx="4162349" cy="231160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09600" indent="-609600">
              <a:lnSpc>
                <a:spcPct val="80000"/>
              </a:lnSpc>
              <a:buFontTx/>
              <a:buNone/>
            </a:pPr>
            <a:r>
              <a:rPr lang="en-GB" altLang="en-US" sz="2200" dirty="0"/>
              <a:t>Good points: </a:t>
            </a:r>
          </a:p>
          <a:p>
            <a:pPr marL="609600" indent="-609600">
              <a:lnSpc>
                <a:spcPct val="80000"/>
              </a:lnSpc>
              <a:buFontTx/>
              <a:buNone/>
            </a:pPr>
            <a:endParaRPr lang="en-GB" altLang="en-US" sz="2000" dirty="0"/>
          </a:p>
          <a:p>
            <a:pPr marL="457200" indent="-457200">
              <a:lnSpc>
                <a:spcPct val="80000"/>
              </a:lnSpc>
              <a:buFont typeface="Wingdings" panose="05000000000000000000" pitchFamily="2" charset="2"/>
              <a:buChar char="§"/>
            </a:pPr>
            <a:r>
              <a:rPr lang="en-GB" altLang="en-US" sz="2000" dirty="0"/>
              <a:t>Good detection efficiency.</a:t>
            </a:r>
          </a:p>
          <a:p>
            <a:pPr marL="609600" indent="-609600">
              <a:lnSpc>
                <a:spcPct val="80000"/>
              </a:lnSpc>
              <a:buFont typeface="Wingdings" panose="05000000000000000000" pitchFamily="2" charset="2"/>
              <a:buChar char="§"/>
            </a:pPr>
            <a:endParaRPr lang="en-GB" altLang="en-US" sz="2000" dirty="0"/>
          </a:p>
          <a:p>
            <a:pPr marL="457200" indent="-457200">
              <a:lnSpc>
                <a:spcPct val="80000"/>
              </a:lnSpc>
              <a:buFont typeface="Wingdings" panose="05000000000000000000" pitchFamily="2" charset="2"/>
              <a:buChar char="§"/>
            </a:pPr>
            <a:r>
              <a:rPr lang="en-GB" altLang="en-US" sz="2000" dirty="0"/>
              <a:t>Low maintenance cost.</a:t>
            </a:r>
          </a:p>
        </p:txBody>
      </p:sp>
      <p:sp>
        <p:nvSpPr>
          <p:cNvPr id="4" name="Rectangle 3">
            <a:extLst>
              <a:ext uri="{FF2B5EF4-FFF2-40B4-BE49-F238E27FC236}">
                <a16:creationId xmlns:a16="http://schemas.microsoft.com/office/drawing/2014/main" id="{5B3A760D-A9E8-43F0-8E54-1C6E6FDCB6E4}"/>
              </a:ext>
            </a:extLst>
          </p:cNvPr>
          <p:cNvSpPr/>
          <p:nvPr/>
        </p:nvSpPr>
        <p:spPr>
          <a:xfrm>
            <a:off x="2289658" y="4168445"/>
            <a:ext cx="4162349" cy="231160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09600" indent="-609600">
              <a:lnSpc>
                <a:spcPct val="80000"/>
              </a:lnSpc>
              <a:buFontTx/>
              <a:buNone/>
            </a:pPr>
            <a:r>
              <a:rPr lang="en-GB" altLang="en-US" sz="2200" dirty="0"/>
              <a:t>Weaknesses: </a:t>
            </a:r>
          </a:p>
          <a:p>
            <a:pPr marL="609600" indent="-609600">
              <a:lnSpc>
                <a:spcPct val="80000"/>
              </a:lnSpc>
              <a:buFontTx/>
              <a:buNone/>
            </a:pPr>
            <a:endParaRPr lang="en-GB" altLang="en-US" sz="2000" dirty="0"/>
          </a:p>
          <a:p>
            <a:pPr marL="457200" indent="-457200">
              <a:lnSpc>
                <a:spcPct val="80000"/>
              </a:lnSpc>
              <a:buFont typeface="Wingdings" panose="05000000000000000000" pitchFamily="2" charset="2"/>
              <a:buChar char="§"/>
            </a:pPr>
            <a:r>
              <a:rPr lang="en-GB" altLang="en-US" sz="2000" dirty="0"/>
              <a:t>Sensitive to environmental temperature.</a:t>
            </a:r>
          </a:p>
          <a:p>
            <a:pPr marL="609600" indent="-609600">
              <a:lnSpc>
                <a:spcPct val="80000"/>
              </a:lnSpc>
              <a:buFont typeface="Wingdings" panose="05000000000000000000" pitchFamily="2" charset="2"/>
              <a:buChar char="§"/>
            </a:pPr>
            <a:endParaRPr lang="en-GB" altLang="en-US" sz="2000" dirty="0"/>
          </a:p>
          <a:p>
            <a:pPr marL="457200" indent="-457200">
              <a:lnSpc>
                <a:spcPct val="80000"/>
              </a:lnSpc>
              <a:buFont typeface="Wingdings" panose="05000000000000000000" pitchFamily="2" charset="2"/>
              <a:buChar char="§"/>
            </a:pPr>
            <a:r>
              <a:rPr lang="en-GB" altLang="en-US" sz="2000" dirty="0"/>
              <a:t>Poor resolution of the gamma spectrum.</a:t>
            </a:r>
            <a:endParaRPr lang="en-US" altLang="en-US" sz="2000" dirty="0"/>
          </a:p>
          <a:p>
            <a:pPr algn="ctr"/>
            <a:endParaRPr lang="en-GB" dirty="0"/>
          </a:p>
        </p:txBody>
      </p:sp>
      <p:pic>
        <p:nvPicPr>
          <p:cNvPr id="6" name="Graphic 5" descr="Add">
            <a:extLst>
              <a:ext uri="{FF2B5EF4-FFF2-40B4-BE49-F238E27FC236}">
                <a16:creationId xmlns:a16="http://schemas.microsoft.com/office/drawing/2014/main" id="{99BF1319-C285-4009-B17E-160E0C931BA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76633" y="1794091"/>
            <a:ext cx="764438" cy="764438"/>
          </a:xfrm>
          <a:prstGeom prst="rect">
            <a:avLst/>
          </a:prstGeom>
        </p:spPr>
      </p:pic>
      <p:pic>
        <p:nvPicPr>
          <p:cNvPr id="8" name="Graphic 7" descr="Close">
            <a:extLst>
              <a:ext uri="{FF2B5EF4-FFF2-40B4-BE49-F238E27FC236}">
                <a16:creationId xmlns:a16="http://schemas.microsoft.com/office/drawing/2014/main" id="{C6CFDC57-AB6F-4BB4-8E5B-E8E385E8237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6633" y="4168445"/>
            <a:ext cx="701688" cy="701688"/>
          </a:xfrm>
          <a:prstGeom prst="rect">
            <a:avLst/>
          </a:prstGeom>
        </p:spPr>
      </p:pic>
    </p:spTree>
    <p:extLst>
      <p:ext uri="{BB962C8B-B14F-4D97-AF65-F5344CB8AC3E}">
        <p14:creationId xmlns:p14="http://schemas.microsoft.com/office/powerpoint/2010/main" val="32878540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3CD90E-1F3D-4F87-BA24-0455D579C736}"/>
              </a:ext>
            </a:extLst>
          </p:cNvPr>
          <p:cNvSpPr/>
          <p:nvPr/>
        </p:nvSpPr>
        <p:spPr>
          <a:xfrm>
            <a:off x="0" y="607227"/>
            <a:ext cx="3672230" cy="4169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t>HPGe</a:t>
            </a:r>
            <a:r>
              <a:rPr lang="en-US" sz="2400" dirty="0"/>
              <a:t> Detectors</a:t>
            </a:r>
            <a:endParaRPr lang="en-GB" sz="2400" dirty="0"/>
          </a:p>
        </p:txBody>
      </p:sp>
      <p:sp>
        <p:nvSpPr>
          <p:cNvPr id="3" name="Rectangle: Rounded Corners 2">
            <a:extLst>
              <a:ext uri="{FF2B5EF4-FFF2-40B4-BE49-F238E27FC236}">
                <a16:creationId xmlns:a16="http://schemas.microsoft.com/office/drawing/2014/main" id="{5D1CDBCA-AC29-42A9-BC4B-20F0DFE6FE43}"/>
              </a:ext>
            </a:extLst>
          </p:cNvPr>
          <p:cNvSpPr/>
          <p:nvPr/>
        </p:nvSpPr>
        <p:spPr>
          <a:xfrm>
            <a:off x="2289659" y="1726387"/>
            <a:ext cx="4162349" cy="2311604"/>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09600" indent="-609600">
              <a:lnSpc>
                <a:spcPct val="80000"/>
              </a:lnSpc>
              <a:buFontTx/>
              <a:buNone/>
            </a:pPr>
            <a:r>
              <a:rPr lang="en-GB" altLang="en-US" sz="2200" dirty="0"/>
              <a:t>Good points: </a:t>
            </a:r>
          </a:p>
          <a:p>
            <a:pPr marL="609600" indent="-609600">
              <a:lnSpc>
                <a:spcPct val="80000"/>
              </a:lnSpc>
              <a:buFontTx/>
              <a:buNone/>
            </a:pPr>
            <a:endParaRPr lang="en-GB" altLang="en-US" sz="2000" dirty="0"/>
          </a:p>
          <a:p>
            <a:pPr marL="285750" indent="-285750" algn="just">
              <a:lnSpc>
                <a:spcPct val="90000"/>
              </a:lnSpc>
              <a:buFont typeface="Wingdings" panose="05000000000000000000" pitchFamily="2" charset="2"/>
              <a:buChar char="§"/>
            </a:pPr>
            <a:r>
              <a:rPr lang="en-GB" altLang="en-US" dirty="0"/>
              <a:t>Very good resolution of the gamma spectrum.</a:t>
            </a:r>
          </a:p>
        </p:txBody>
      </p:sp>
      <p:sp>
        <p:nvSpPr>
          <p:cNvPr id="4" name="Rectangle: Rounded Corners 3">
            <a:extLst>
              <a:ext uri="{FF2B5EF4-FFF2-40B4-BE49-F238E27FC236}">
                <a16:creationId xmlns:a16="http://schemas.microsoft.com/office/drawing/2014/main" id="{1D23EDD0-4644-4133-9A2B-879C047CCBD9}"/>
              </a:ext>
            </a:extLst>
          </p:cNvPr>
          <p:cNvSpPr/>
          <p:nvPr/>
        </p:nvSpPr>
        <p:spPr>
          <a:xfrm>
            <a:off x="2289658" y="4168445"/>
            <a:ext cx="4162349" cy="231160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09600" indent="-609600">
              <a:lnSpc>
                <a:spcPct val="80000"/>
              </a:lnSpc>
              <a:buFontTx/>
              <a:buNone/>
            </a:pPr>
            <a:r>
              <a:rPr lang="en-GB" altLang="en-US" sz="2200" dirty="0"/>
              <a:t>Weaknesses: </a:t>
            </a:r>
          </a:p>
          <a:p>
            <a:pPr marL="609600" indent="-609600">
              <a:lnSpc>
                <a:spcPct val="80000"/>
              </a:lnSpc>
              <a:buFontTx/>
              <a:buNone/>
            </a:pPr>
            <a:endParaRPr lang="en-GB" altLang="en-US" sz="2000" dirty="0"/>
          </a:p>
          <a:p>
            <a:pPr marL="285750" indent="-285750" algn="just">
              <a:lnSpc>
                <a:spcPct val="90000"/>
              </a:lnSpc>
              <a:buFont typeface="Wingdings" panose="05000000000000000000" pitchFamily="2" charset="2"/>
              <a:buChar char="§"/>
            </a:pPr>
            <a:r>
              <a:rPr lang="en-GB" altLang="en-US" dirty="0"/>
              <a:t>Lower detection efficiency than </a:t>
            </a:r>
            <a:r>
              <a:rPr lang="en-GB" altLang="en-US" dirty="0" err="1"/>
              <a:t>NaI</a:t>
            </a:r>
            <a:r>
              <a:rPr lang="en-GB" altLang="en-US" dirty="0"/>
              <a:t> detectors.</a:t>
            </a:r>
          </a:p>
          <a:p>
            <a:pPr marL="800100" lvl="1" indent="-342900" algn="just">
              <a:lnSpc>
                <a:spcPct val="90000"/>
              </a:lnSpc>
              <a:buFont typeface="Wingdings" panose="05000000000000000000" pitchFamily="2" charset="2"/>
              <a:buChar char="§"/>
            </a:pPr>
            <a:endParaRPr lang="en-GB" altLang="en-US" sz="2000" dirty="0"/>
          </a:p>
          <a:p>
            <a:pPr marL="285750" indent="-285750" algn="just">
              <a:lnSpc>
                <a:spcPct val="90000"/>
              </a:lnSpc>
              <a:buFont typeface="Wingdings" panose="05000000000000000000" pitchFamily="2" charset="2"/>
              <a:buChar char="§"/>
            </a:pPr>
            <a:r>
              <a:rPr lang="en-GB" altLang="en-US" dirty="0"/>
              <a:t>Necessity to cool the detector.</a:t>
            </a:r>
            <a:endParaRPr lang="en-US" altLang="en-US" dirty="0"/>
          </a:p>
          <a:p>
            <a:pPr algn="ctr"/>
            <a:endParaRPr lang="en-GB" dirty="0"/>
          </a:p>
        </p:txBody>
      </p:sp>
      <p:pic>
        <p:nvPicPr>
          <p:cNvPr id="5" name="Graphic 4" descr="Add">
            <a:extLst>
              <a:ext uri="{FF2B5EF4-FFF2-40B4-BE49-F238E27FC236}">
                <a16:creationId xmlns:a16="http://schemas.microsoft.com/office/drawing/2014/main" id="{CA451AB4-AC55-4186-8583-65054CCC91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76633" y="1794091"/>
            <a:ext cx="764438" cy="764438"/>
          </a:xfrm>
          <a:prstGeom prst="roundRect">
            <a:avLst/>
          </a:prstGeom>
        </p:spPr>
      </p:pic>
      <p:pic>
        <p:nvPicPr>
          <p:cNvPr id="6" name="Graphic 5" descr="Close">
            <a:extLst>
              <a:ext uri="{FF2B5EF4-FFF2-40B4-BE49-F238E27FC236}">
                <a16:creationId xmlns:a16="http://schemas.microsoft.com/office/drawing/2014/main" id="{AE6F49D2-D0B8-4934-9E1A-69EB72E230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6633" y="4168445"/>
            <a:ext cx="701688" cy="701688"/>
          </a:xfrm>
          <a:prstGeom prst="roundRect">
            <a:avLst/>
          </a:prstGeom>
        </p:spPr>
      </p:pic>
    </p:spTree>
    <p:extLst>
      <p:ext uri="{BB962C8B-B14F-4D97-AF65-F5344CB8AC3E}">
        <p14:creationId xmlns:p14="http://schemas.microsoft.com/office/powerpoint/2010/main" val="5880140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AB08D4-A4F1-457F-8EBD-CABEE9D7F96C}"/>
              </a:ext>
            </a:extLst>
          </p:cNvPr>
          <p:cNvSpPr/>
          <p:nvPr/>
        </p:nvSpPr>
        <p:spPr>
          <a:xfrm>
            <a:off x="2382474" y="2141290"/>
            <a:ext cx="4706224" cy="2575420"/>
          </a:xfrm>
          <a:prstGeom prst="rect">
            <a:avLst/>
          </a:prstGeom>
          <a:solidFill>
            <a:schemeClr val="accent1">
              <a:lumMod val="50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EXAMPLES OF IODINE MONITORS</a:t>
            </a:r>
            <a:endParaRPr lang="en-GB" sz="2400" b="1" dirty="0"/>
          </a:p>
        </p:txBody>
      </p:sp>
    </p:spTree>
    <p:extLst>
      <p:ext uri="{BB962C8B-B14F-4D97-AF65-F5344CB8AC3E}">
        <p14:creationId xmlns:p14="http://schemas.microsoft.com/office/powerpoint/2010/main" val="446688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21A400-38E6-4833-B65A-DE0F292C59F5}"/>
              </a:ext>
            </a:extLst>
          </p:cNvPr>
          <p:cNvSpPr/>
          <p:nvPr/>
        </p:nvSpPr>
        <p:spPr>
          <a:xfrm>
            <a:off x="0" y="607227"/>
            <a:ext cx="5376672" cy="4169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Examples of Modern Iodine Detectors</a:t>
            </a:r>
            <a:endParaRPr lang="en-GB" sz="2400" dirty="0"/>
          </a:p>
        </p:txBody>
      </p:sp>
      <p:pic>
        <p:nvPicPr>
          <p:cNvPr id="3" name="Picture 2">
            <a:extLst>
              <a:ext uri="{FF2B5EF4-FFF2-40B4-BE49-F238E27FC236}">
                <a16:creationId xmlns:a16="http://schemas.microsoft.com/office/drawing/2014/main" id="{5E7520BD-926A-4F9C-A61C-87755364F83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3051" y="1668475"/>
            <a:ext cx="2971800" cy="3962399"/>
          </a:xfrm>
          <a:prstGeom prst="rect">
            <a:avLst/>
          </a:prstGeom>
          <a:noFill/>
          <a:ln w="25400">
            <a:solidFill>
              <a:schemeClr val="tx2">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a:extLst>
              <a:ext uri="{FF2B5EF4-FFF2-40B4-BE49-F238E27FC236}">
                <a16:creationId xmlns:a16="http://schemas.microsoft.com/office/drawing/2014/main" id="{314364CA-0BB3-4946-A93B-D06D4A0CD825}"/>
              </a:ext>
            </a:extLst>
          </p:cNvPr>
          <p:cNvSpPr txBox="1"/>
          <p:nvPr/>
        </p:nvSpPr>
        <p:spPr>
          <a:xfrm>
            <a:off x="1038149" y="5769892"/>
            <a:ext cx="3048000" cy="276999"/>
          </a:xfrm>
          <a:prstGeom prst="rect">
            <a:avLst/>
          </a:prstGeom>
          <a:noFill/>
        </p:spPr>
        <p:txBody>
          <a:bodyPr wrap="square" rtlCol="0">
            <a:spAutoFit/>
          </a:bodyPr>
          <a:lstStyle/>
          <a:p>
            <a:r>
              <a:rPr lang="en-GB" sz="1200" dirty="0">
                <a:solidFill>
                  <a:schemeClr val="bg2">
                    <a:lumMod val="10000"/>
                  </a:schemeClr>
                </a:solidFill>
              </a:rPr>
              <a:t>NaI based, Detection limit: 3.7 Bq/m</a:t>
            </a:r>
            <a:r>
              <a:rPr lang="en-GB" sz="1200" baseline="30000" dirty="0">
                <a:solidFill>
                  <a:schemeClr val="bg2">
                    <a:lumMod val="10000"/>
                  </a:schemeClr>
                </a:solidFill>
              </a:rPr>
              <a:t>3</a:t>
            </a:r>
          </a:p>
        </p:txBody>
      </p:sp>
      <p:pic>
        <p:nvPicPr>
          <p:cNvPr id="5" name="Picture 3">
            <a:extLst>
              <a:ext uri="{FF2B5EF4-FFF2-40B4-BE49-F238E27FC236}">
                <a16:creationId xmlns:a16="http://schemas.microsoft.com/office/drawing/2014/main" id="{9D1BF19C-9C0B-4432-A2DA-89EA4EFEB94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2651" y="1668475"/>
            <a:ext cx="2743200" cy="3962399"/>
          </a:xfrm>
          <a:prstGeom prst="rect">
            <a:avLst/>
          </a:prstGeom>
          <a:noFill/>
          <a:ln w="25400">
            <a:solidFill>
              <a:schemeClr val="tx2">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6" name="TextBox 5">
            <a:extLst>
              <a:ext uri="{FF2B5EF4-FFF2-40B4-BE49-F238E27FC236}">
                <a16:creationId xmlns:a16="http://schemas.microsoft.com/office/drawing/2014/main" id="{33636B67-31CA-402A-9116-859C54AEE168}"/>
              </a:ext>
            </a:extLst>
          </p:cNvPr>
          <p:cNvSpPr txBox="1"/>
          <p:nvPr/>
        </p:nvSpPr>
        <p:spPr>
          <a:xfrm>
            <a:off x="5376672" y="5760286"/>
            <a:ext cx="2743200" cy="276999"/>
          </a:xfrm>
          <a:prstGeom prst="rect">
            <a:avLst/>
          </a:prstGeom>
          <a:noFill/>
        </p:spPr>
        <p:txBody>
          <a:bodyPr wrap="square" rtlCol="0">
            <a:spAutoFit/>
          </a:bodyPr>
          <a:lstStyle/>
          <a:p>
            <a:pPr algn="ctr"/>
            <a:r>
              <a:rPr lang="en-GB" sz="1200" dirty="0">
                <a:solidFill>
                  <a:schemeClr val="bg2">
                    <a:lumMod val="10000"/>
                  </a:schemeClr>
                </a:solidFill>
              </a:rPr>
              <a:t>NaI based  Iodine monitor </a:t>
            </a:r>
          </a:p>
        </p:txBody>
      </p:sp>
    </p:spTree>
    <p:extLst>
      <p:ext uri="{BB962C8B-B14F-4D97-AF65-F5344CB8AC3E}">
        <p14:creationId xmlns:p14="http://schemas.microsoft.com/office/powerpoint/2010/main" val="12831861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2F42393-1A40-4280-AA3B-C6882CFEF0AB}"/>
              </a:ext>
            </a:extLst>
          </p:cNvPr>
          <p:cNvSpPr/>
          <p:nvPr/>
        </p:nvSpPr>
        <p:spPr>
          <a:xfrm>
            <a:off x="2404420" y="2141290"/>
            <a:ext cx="4706224" cy="2575420"/>
          </a:xfrm>
          <a:prstGeom prst="rect">
            <a:avLst/>
          </a:prstGeom>
          <a:solidFill>
            <a:schemeClr val="tx2">
              <a:lumMod val="75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CALIBRATION AND TESTING</a:t>
            </a:r>
            <a:endParaRPr lang="en-GB" sz="2400" b="1" dirty="0"/>
          </a:p>
        </p:txBody>
      </p:sp>
    </p:spTree>
    <p:extLst>
      <p:ext uri="{BB962C8B-B14F-4D97-AF65-F5344CB8AC3E}">
        <p14:creationId xmlns:p14="http://schemas.microsoft.com/office/powerpoint/2010/main" val="25566629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F4198A-46DA-4EE1-8C0A-FC31719E261E}"/>
              </a:ext>
            </a:extLst>
          </p:cNvPr>
          <p:cNvSpPr/>
          <p:nvPr/>
        </p:nvSpPr>
        <p:spPr>
          <a:xfrm>
            <a:off x="0" y="607227"/>
            <a:ext cx="4176979" cy="4169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Calibration and Testing</a:t>
            </a:r>
            <a:endParaRPr lang="en-GB" sz="2400" dirty="0"/>
          </a:p>
        </p:txBody>
      </p:sp>
      <p:sp>
        <p:nvSpPr>
          <p:cNvPr id="3" name="Rectangle: Diagonal Corners Rounded 2">
            <a:extLst>
              <a:ext uri="{FF2B5EF4-FFF2-40B4-BE49-F238E27FC236}">
                <a16:creationId xmlns:a16="http://schemas.microsoft.com/office/drawing/2014/main" id="{4A327639-46DE-4E83-B245-3811C613C232}"/>
              </a:ext>
            </a:extLst>
          </p:cNvPr>
          <p:cNvSpPr/>
          <p:nvPr/>
        </p:nvSpPr>
        <p:spPr>
          <a:xfrm>
            <a:off x="727862" y="1594712"/>
            <a:ext cx="7629754" cy="4930445"/>
          </a:xfrm>
          <a:prstGeom prst="round2Diag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90000"/>
              </a:lnSpc>
              <a:buFont typeface="Wingdings" panose="05000000000000000000" pitchFamily="2" charset="2"/>
              <a:buChar char="Ø"/>
            </a:pPr>
            <a:r>
              <a:rPr lang="en-US" altLang="en-US" sz="2000" dirty="0"/>
              <a:t>The sampling flow rate of the sampling assembly should be verified at regular intervals</a:t>
            </a:r>
          </a:p>
          <a:p>
            <a:pPr algn="just">
              <a:lnSpc>
                <a:spcPct val="90000"/>
              </a:lnSpc>
            </a:pPr>
            <a:endParaRPr lang="en-US" altLang="en-US" sz="2000" dirty="0"/>
          </a:p>
          <a:p>
            <a:pPr marL="342900" indent="-342900" algn="just">
              <a:lnSpc>
                <a:spcPct val="90000"/>
              </a:lnSpc>
              <a:buFont typeface="Wingdings" panose="05000000000000000000" pitchFamily="2" charset="2"/>
              <a:buChar char="Ø"/>
            </a:pPr>
            <a:r>
              <a:rPr lang="en-US" altLang="en-US" sz="2000" dirty="0"/>
              <a:t>The measurement assembly should be calibrated following the IEC 60761-4</a:t>
            </a:r>
          </a:p>
          <a:p>
            <a:pPr algn="just">
              <a:lnSpc>
                <a:spcPct val="90000"/>
              </a:lnSpc>
            </a:pPr>
            <a:endParaRPr lang="en-US" altLang="en-US" sz="2000" dirty="0"/>
          </a:p>
          <a:p>
            <a:pPr marL="800100" lvl="1" indent="-342900" algn="just">
              <a:lnSpc>
                <a:spcPct val="90000"/>
              </a:lnSpc>
              <a:buFont typeface="Wingdings" panose="05000000000000000000" pitchFamily="2" charset="2"/>
              <a:buChar char="§"/>
            </a:pPr>
            <a:r>
              <a:rPr lang="en-US" altLang="en-US" sz="2000" dirty="0"/>
              <a:t>The efficiency of the measurement assembly should be determined using simulated sources traceable to national standards for the specific sample media and geometry used.</a:t>
            </a:r>
          </a:p>
          <a:p>
            <a:pPr lvl="1" algn="just">
              <a:lnSpc>
                <a:spcPct val="90000"/>
              </a:lnSpc>
            </a:pPr>
            <a:endParaRPr lang="en-US" altLang="en-US" sz="2000" dirty="0"/>
          </a:p>
          <a:p>
            <a:pPr marL="800100" lvl="1" indent="-342900" algn="just">
              <a:lnSpc>
                <a:spcPct val="90000"/>
              </a:lnSpc>
              <a:buFont typeface="Wingdings" panose="05000000000000000000" pitchFamily="2" charset="2"/>
              <a:buChar char="§"/>
            </a:pPr>
            <a:r>
              <a:rPr lang="en-US" altLang="en-US" sz="2000" dirty="0"/>
              <a:t>Functional testing should be carried out according to manufacturer’s instructions</a:t>
            </a:r>
          </a:p>
          <a:p>
            <a:pPr marL="1257300" lvl="2" indent="-342900" algn="just">
              <a:lnSpc>
                <a:spcPct val="90000"/>
              </a:lnSpc>
              <a:buFont typeface="Arial" panose="020B0604020202020204" pitchFamily="34" charset="0"/>
              <a:buChar char="•"/>
            </a:pPr>
            <a:r>
              <a:rPr lang="en-US" altLang="en-US" sz="2000" dirty="0"/>
              <a:t>Typically a standard source having energies close to I-131, e.g. Ba-133 or Cs-137 will be used</a:t>
            </a:r>
          </a:p>
          <a:p>
            <a:pPr algn="ctr"/>
            <a:endParaRPr lang="en-GB" dirty="0"/>
          </a:p>
        </p:txBody>
      </p:sp>
    </p:spTree>
    <p:extLst>
      <p:ext uri="{BB962C8B-B14F-4D97-AF65-F5344CB8AC3E}">
        <p14:creationId xmlns:p14="http://schemas.microsoft.com/office/powerpoint/2010/main" val="8486363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18D8D92-BA19-46AF-8CDC-8ECCC90243C2}"/>
              </a:ext>
            </a:extLst>
          </p:cNvPr>
          <p:cNvSpPr/>
          <p:nvPr/>
        </p:nvSpPr>
        <p:spPr>
          <a:xfrm>
            <a:off x="0" y="395086"/>
            <a:ext cx="4469587" cy="68024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Real Time Monitor Type Test</a:t>
            </a:r>
          </a:p>
          <a:p>
            <a:pPr algn="ctr"/>
            <a:r>
              <a:rPr lang="en-US" sz="2400" dirty="0"/>
              <a:t>Report and Certificate</a:t>
            </a:r>
            <a:endParaRPr lang="en-GB" sz="2400" dirty="0"/>
          </a:p>
        </p:txBody>
      </p:sp>
      <p:sp>
        <p:nvSpPr>
          <p:cNvPr id="3" name="Callout: Right Arrow 2">
            <a:extLst>
              <a:ext uri="{FF2B5EF4-FFF2-40B4-BE49-F238E27FC236}">
                <a16:creationId xmlns:a16="http://schemas.microsoft.com/office/drawing/2014/main" id="{DB60209F-4A67-453B-A5F5-ED03623910A5}"/>
              </a:ext>
            </a:extLst>
          </p:cNvPr>
          <p:cNvSpPr/>
          <p:nvPr/>
        </p:nvSpPr>
        <p:spPr>
          <a:xfrm>
            <a:off x="446227" y="2355494"/>
            <a:ext cx="4125773" cy="3686860"/>
          </a:xfrm>
          <a:prstGeom prst="rightArrowCallout">
            <a:avLst>
              <a:gd name="adj1" fmla="val 22561"/>
              <a:gd name="adj2" fmla="val 25000"/>
              <a:gd name="adj3" fmla="val 23781"/>
              <a:gd name="adj4" fmla="val 7243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en-US" sz="1600" dirty="0"/>
              <a:t>Select a monitor   whose   characteristics   and performances comply with the recommendations of the IEC standards 60761-1 and IEC 60761-4.  These are confirmed during type testing conducted by the manufacturer. </a:t>
            </a:r>
            <a:r>
              <a:rPr lang="en-GB" sz="1600" dirty="0"/>
              <a:t>The manufacturer shall provide a certificate giving the following information:</a:t>
            </a:r>
          </a:p>
        </p:txBody>
      </p:sp>
      <p:sp>
        <p:nvSpPr>
          <p:cNvPr id="4" name="Rectangle 3">
            <a:extLst>
              <a:ext uri="{FF2B5EF4-FFF2-40B4-BE49-F238E27FC236}">
                <a16:creationId xmlns:a16="http://schemas.microsoft.com/office/drawing/2014/main" id="{6BD47366-DC71-458E-8BF7-49C6B7AC1A70}"/>
              </a:ext>
            </a:extLst>
          </p:cNvPr>
          <p:cNvSpPr/>
          <p:nvPr/>
        </p:nvSpPr>
        <p:spPr>
          <a:xfrm>
            <a:off x="4798771" y="1550822"/>
            <a:ext cx="3899002" cy="517916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buFont typeface="Wingdings" panose="05000000000000000000" pitchFamily="2" charset="2"/>
              <a:buChar char="§"/>
            </a:pPr>
            <a:r>
              <a:rPr lang="en-GB" dirty="0"/>
              <a:t>size, type and orientation (direction of flow) of the iodine retention device used (where applicable);</a:t>
            </a:r>
          </a:p>
          <a:p>
            <a:pPr marL="742950" lvl="1" indent="-285750">
              <a:buFont typeface="Wingdings" panose="05000000000000000000" pitchFamily="2" charset="2"/>
              <a:buChar char="§"/>
            </a:pPr>
            <a:r>
              <a:rPr lang="en-GB" dirty="0"/>
              <a:t>characteristics of all sources used;</a:t>
            </a:r>
          </a:p>
          <a:p>
            <a:pPr marL="742950" lvl="1" indent="-285750">
              <a:buFont typeface="Wingdings" panose="05000000000000000000" pitchFamily="2" charset="2"/>
              <a:buChar char="§"/>
            </a:pPr>
            <a:r>
              <a:rPr lang="en-GB" dirty="0"/>
              <a:t>delay time between sampling and measurement;</a:t>
            </a:r>
          </a:p>
          <a:p>
            <a:pPr marL="742950" lvl="1" indent="-285750">
              <a:buFont typeface="Wingdings" panose="05000000000000000000" pitchFamily="2" charset="2"/>
              <a:buChar char="§"/>
            </a:pPr>
            <a:r>
              <a:rPr lang="en-GB" dirty="0"/>
              <a:t>limit of loading of the retention device in relation to iodine and its compounds;</a:t>
            </a:r>
          </a:p>
          <a:p>
            <a:pPr marL="742950" lvl="1" indent="-285750">
              <a:buFont typeface="Wingdings" panose="05000000000000000000" pitchFamily="2" charset="2"/>
              <a:buChar char="§"/>
            </a:pPr>
            <a:r>
              <a:rPr lang="en-GB" dirty="0"/>
              <a:t>whether the equipment is selective and, if so, for what isotopes of iodine;</a:t>
            </a:r>
          </a:p>
          <a:p>
            <a:pPr marL="742950" lvl="1" indent="-285750">
              <a:buFont typeface="Wingdings" panose="05000000000000000000" pitchFamily="2" charset="2"/>
              <a:buChar char="§"/>
            </a:pPr>
            <a:r>
              <a:rPr lang="en-GB" dirty="0"/>
              <a:t>response to noble gases and collection efficiencies for volatile iodine compounds.</a:t>
            </a:r>
          </a:p>
        </p:txBody>
      </p:sp>
    </p:spTree>
    <p:extLst>
      <p:ext uri="{BB962C8B-B14F-4D97-AF65-F5344CB8AC3E}">
        <p14:creationId xmlns:p14="http://schemas.microsoft.com/office/powerpoint/2010/main" val="6957306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01BB6A-AE4A-4AF4-B88C-B55DFA7A4226}"/>
              </a:ext>
            </a:extLst>
          </p:cNvPr>
          <p:cNvSpPr/>
          <p:nvPr/>
        </p:nvSpPr>
        <p:spPr>
          <a:xfrm>
            <a:off x="0" y="526760"/>
            <a:ext cx="5559552" cy="68024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Calibration and Testing Real Time Monitoring</a:t>
            </a:r>
            <a:endParaRPr lang="en-GB" sz="2000" dirty="0"/>
          </a:p>
        </p:txBody>
      </p:sp>
      <p:sp>
        <p:nvSpPr>
          <p:cNvPr id="3" name="Rectangle: Diagonal Corners Snipped 2">
            <a:extLst>
              <a:ext uri="{FF2B5EF4-FFF2-40B4-BE49-F238E27FC236}">
                <a16:creationId xmlns:a16="http://schemas.microsoft.com/office/drawing/2014/main" id="{C3E67045-F362-4406-85BA-E052FC6BF7B0}"/>
              </a:ext>
            </a:extLst>
          </p:cNvPr>
          <p:cNvSpPr/>
          <p:nvPr/>
        </p:nvSpPr>
        <p:spPr>
          <a:xfrm>
            <a:off x="1119225" y="1682495"/>
            <a:ext cx="6400801" cy="1331367"/>
          </a:xfrm>
          <a:prstGeom prst="snip2DiagRect">
            <a:avLst/>
          </a:prstGeom>
          <a:solidFill>
            <a:schemeClr val="accent1">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en-US" altLang="en-US" dirty="0"/>
              <a:t>The sampling flow rate of the sampling assembly should be verified at regular intervals</a:t>
            </a:r>
          </a:p>
        </p:txBody>
      </p:sp>
      <p:sp>
        <p:nvSpPr>
          <p:cNvPr id="5" name="Rectangle: Diagonal Corners Snipped 4">
            <a:extLst>
              <a:ext uri="{FF2B5EF4-FFF2-40B4-BE49-F238E27FC236}">
                <a16:creationId xmlns:a16="http://schemas.microsoft.com/office/drawing/2014/main" id="{DB059EAB-5B2A-4484-874D-56339802DCF3}"/>
              </a:ext>
            </a:extLst>
          </p:cNvPr>
          <p:cNvSpPr/>
          <p:nvPr/>
        </p:nvSpPr>
        <p:spPr>
          <a:xfrm>
            <a:off x="1119225" y="3189427"/>
            <a:ext cx="6400801" cy="3350363"/>
          </a:xfrm>
          <a:prstGeom prst="snip2DiagRect">
            <a:avLst/>
          </a:prstGeom>
          <a:solidFill>
            <a:schemeClr val="accent1">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en-US" altLang="en-US" dirty="0"/>
              <a:t>Each air-monitoring instrument is required  to have a valid calibration before using. </a:t>
            </a:r>
          </a:p>
          <a:p>
            <a:pPr marL="742950" lvl="1" indent="-285750" algn="just">
              <a:buFont typeface="Wingdings" panose="05000000000000000000" pitchFamily="2" charset="2"/>
              <a:buChar char="§"/>
            </a:pPr>
            <a:r>
              <a:rPr lang="en-US" altLang="en-US" sz="1600" dirty="0"/>
              <a:t>Calibrations should be performed at least once a year. </a:t>
            </a:r>
          </a:p>
          <a:p>
            <a:pPr marL="742950" lvl="1" indent="-285750" algn="just">
              <a:buFont typeface="Wingdings" panose="05000000000000000000" pitchFamily="2" charset="2"/>
              <a:buChar char="§"/>
            </a:pPr>
            <a:r>
              <a:rPr lang="en-GB" sz="1600" dirty="0"/>
              <a:t>The manufacturer should state the calibration factor and the iodine isotopes for which it applies.</a:t>
            </a:r>
            <a:endParaRPr lang="en-US" altLang="en-US" sz="1600" dirty="0"/>
          </a:p>
          <a:p>
            <a:pPr marL="742950" lvl="1" indent="-285750" algn="just">
              <a:buFont typeface="Wingdings" panose="05000000000000000000" pitchFamily="2" charset="2"/>
              <a:buChar char="§"/>
            </a:pPr>
            <a:r>
              <a:rPr lang="en-US" altLang="en-US" sz="1600" dirty="0"/>
              <a:t>Functional testing should be defined by the manufacturer and usually includes testing with a  radioactive source</a:t>
            </a:r>
          </a:p>
          <a:p>
            <a:pPr marL="1200150" lvl="2" indent="-285750" algn="just">
              <a:buFont typeface="Courier New" panose="02070309020205020404" pitchFamily="49" charset="0"/>
              <a:buChar char="o"/>
            </a:pPr>
            <a:r>
              <a:rPr lang="en-US" altLang="en-US" sz="1600" dirty="0"/>
              <a:t>Ba-133 or Cs-137 are used in appropriate activity ratios and appropriate geometry to simulate a real sample</a:t>
            </a:r>
          </a:p>
          <a:p>
            <a:pPr marL="1200150" lvl="2" indent="-285750" algn="just">
              <a:buFont typeface="Courier New" panose="02070309020205020404" pitchFamily="49" charset="0"/>
              <a:buChar char="o"/>
            </a:pPr>
            <a:r>
              <a:rPr lang="en-US" altLang="en-US" sz="1600" dirty="0"/>
              <a:t>A calculated correction factor is then used</a:t>
            </a:r>
          </a:p>
        </p:txBody>
      </p:sp>
    </p:spTree>
    <p:extLst>
      <p:ext uri="{BB962C8B-B14F-4D97-AF65-F5344CB8AC3E}">
        <p14:creationId xmlns:p14="http://schemas.microsoft.com/office/powerpoint/2010/main" val="1209383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B03A3C-6576-4169-87D2-0239E9643745}"/>
              </a:ext>
            </a:extLst>
          </p:cNvPr>
          <p:cNvSpPr/>
          <p:nvPr/>
        </p:nvSpPr>
        <p:spPr>
          <a:xfrm>
            <a:off x="0" y="629173"/>
            <a:ext cx="4236440" cy="46139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Need for Iodine Monitoring </a:t>
            </a:r>
            <a:endParaRPr lang="en-GB" sz="2400" dirty="0"/>
          </a:p>
        </p:txBody>
      </p:sp>
      <p:sp>
        <p:nvSpPr>
          <p:cNvPr id="6" name="Rectangle 5">
            <a:extLst>
              <a:ext uri="{FF2B5EF4-FFF2-40B4-BE49-F238E27FC236}">
                <a16:creationId xmlns:a16="http://schemas.microsoft.com/office/drawing/2014/main" id="{EFD6027A-440E-45CF-B04F-1D8F6904D15F}"/>
              </a:ext>
            </a:extLst>
          </p:cNvPr>
          <p:cNvSpPr/>
          <p:nvPr/>
        </p:nvSpPr>
        <p:spPr>
          <a:xfrm>
            <a:off x="1295729" y="2075688"/>
            <a:ext cx="5091379" cy="13533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a:p>
            <a:pPr algn="just"/>
            <a:r>
              <a:rPr lang="en-GB" dirty="0"/>
              <a:t>Hospitals and research institutions do use radio iodine. This is volatile in nature and in case of containment breach there is a probability of leak into working environment.</a:t>
            </a:r>
          </a:p>
          <a:p>
            <a:pPr algn="ctr"/>
            <a:endParaRPr lang="en-GB" dirty="0"/>
          </a:p>
        </p:txBody>
      </p:sp>
      <p:sp>
        <p:nvSpPr>
          <p:cNvPr id="7" name="Rectangle 6">
            <a:extLst>
              <a:ext uri="{FF2B5EF4-FFF2-40B4-BE49-F238E27FC236}">
                <a16:creationId xmlns:a16="http://schemas.microsoft.com/office/drawing/2014/main" id="{95A109F4-0F1E-405D-92A8-D74DFD140749}"/>
              </a:ext>
            </a:extLst>
          </p:cNvPr>
          <p:cNvSpPr/>
          <p:nvPr/>
        </p:nvSpPr>
        <p:spPr>
          <a:xfrm>
            <a:off x="2805239" y="4283659"/>
            <a:ext cx="5091379" cy="13533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1600" dirty="0"/>
              <a:t>Depending on the facility, monitoring for one or more radio isotopes of iodine may be required. </a:t>
            </a:r>
          </a:p>
          <a:p>
            <a:pPr marL="742950" lvl="1" indent="-285750" algn="just">
              <a:buFont typeface="Wingdings" panose="05000000000000000000" pitchFamily="2" charset="2"/>
              <a:buChar char="§"/>
            </a:pPr>
            <a:r>
              <a:rPr lang="en-US" altLang="en-US" sz="1600" dirty="0"/>
              <a:t>In non-nuclear facilities, typically one radioisotope used and evident which radioisotope is to be monitored</a:t>
            </a:r>
          </a:p>
        </p:txBody>
      </p:sp>
      <p:sp>
        <p:nvSpPr>
          <p:cNvPr id="8" name="Arrow: Down 7">
            <a:extLst>
              <a:ext uri="{FF2B5EF4-FFF2-40B4-BE49-F238E27FC236}">
                <a16:creationId xmlns:a16="http://schemas.microsoft.com/office/drawing/2014/main" id="{536C6077-4049-46D2-9EAA-A8E15AFE9004}"/>
              </a:ext>
            </a:extLst>
          </p:cNvPr>
          <p:cNvSpPr/>
          <p:nvPr/>
        </p:nvSpPr>
        <p:spPr>
          <a:xfrm>
            <a:off x="5350928" y="3085725"/>
            <a:ext cx="1243584" cy="1247312"/>
          </a:xfrm>
          <a:prstGeom prst="down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180976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0F3261-F550-4E79-9392-4781B8A811F1}"/>
              </a:ext>
            </a:extLst>
          </p:cNvPr>
          <p:cNvSpPr/>
          <p:nvPr/>
        </p:nvSpPr>
        <p:spPr>
          <a:xfrm>
            <a:off x="0" y="607227"/>
            <a:ext cx="4176979" cy="4169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Influencing Quantities</a:t>
            </a:r>
            <a:endParaRPr lang="en-GB" sz="2400" dirty="0"/>
          </a:p>
        </p:txBody>
      </p:sp>
      <p:graphicFrame>
        <p:nvGraphicFramePr>
          <p:cNvPr id="3" name="Diagram 2">
            <a:extLst>
              <a:ext uri="{FF2B5EF4-FFF2-40B4-BE49-F238E27FC236}">
                <a16:creationId xmlns:a16="http://schemas.microsoft.com/office/drawing/2014/main" id="{4F238740-81ED-422D-8F0A-C72C2819D5B2}"/>
              </a:ext>
            </a:extLst>
          </p:cNvPr>
          <p:cNvGraphicFramePr/>
          <p:nvPr>
            <p:extLst>
              <p:ext uri="{D42A27DB-BD31-4B8C-83A1-F6EECF244321}">
                <p14:modId xmlns:p14="http://schemas.microsoft.com/office/powerpoint/2010/main" val="1040777963"/>
              </p:ext>
            </p:extLst>
          </p:nvPr>
        </p:nvGraphicFramePr>
        <p:xfrm>
          <a:off x="1039977" y="1397000"/>
          <a:ext cx="7064045" cy="4853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675717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64C1633-793C-48FF-B574-223A5DAAD7AC}"/>
              </a:ext>
            </a:extLst>
          </p:cNvPr>
          <p:cNvSpPr/>
          <p:nvPr/>
        </p:nvSpPr>
        <p:spPr>
          <a:xfrm>
            <a:off x="1578862" y="2136038"/>
            <a:ext cx="841221" cy="158861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D4769FF8-F61D-42BB-B1A5-5D72FDDA4328}"/>
              </a:ext>
            </a:extLst>
          </p:cNvPr>
          <p:cNvSpPr/>
          <p:nvPr/>
        </p:nvSpPr>
        <p:spPr>
          <a:xfrm>
            <a:off x="2465220" y="2136038"/>
            <a:ext cx="4874361" cy="1588618"/>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sz="1600" dirty="0"/>
              <a:t>The chemical form of iodine and the air humidity or the presence of vapor in the air sampled may influence the collection efficiency of the medium chosen.</a:t>
            </a:r>
          </a:p>
        </p:txBody>
      </p:sp>
      <p:sp>
        <p:nvSpPr>
          <p:cNvPr id="4" name="Rectangle 3">
            <a:extLst>
              <a:ext uri="{FF2B5EF4-FFF2-40B4-BE49-F238E27FC236}">
                <a16:creationId xmlns:a16="http://schemas.microsoft.com/office/drawing/2014/main" id="{89029C76-C8B9-4D71-B4B5-97AAA9ED0CF1}"/>
              </a:ext>
            </a:extLst>
          </p:cNvPr>
          <p:cNvSpPr/>
          <p:nvPr/>
        </p:nvSpPr>
        <p:spPr>
          <a:xfrm>
            <a:off x="1573439" y="3958868"/>
            <a:ext cx="841221" cy="158861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AC3108E1-7AD1-4792-9862-43DE70ED6456}"/>
              </a:ext>
            </a:extLst>
          </p:cNvPr>
          <p:cNvSpPr/>
          <p:nvPr/>
        </p:nvSpPr>
        <p:spPr>
          <a:xfrm>
            <a:off x="2465219" y="3958868"/>
            <a:ext cx="4874361" cy="1588618"/>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sz="1600" dirty="0"/>
              <a:t>The  manufacturer  should  give  all  necessary  information  about  the  collection efficiency of the collection medium chosen. The  manufacturer should also give the impact of the influence quantities on the collection efficiency.</a:t>
            </a:r>
          </a:p>
        </p:txBody>
      </p:sp>
      <p:sp>
        <p:nvSpPr>
          <p:cNvPr id="6" name="Arrow: Right 5">
            <a:extLst>
              <a:ext uri="{FF2B5EF4-FFF2-40B4-BE49-F238E27FC236}">
                <a16:creationId xmlns:a16="http://schemas.microsoft.com/office/drawing/2014/main" id="{A5EF90D2-2E15-4B4A-BCB1-5DE69157E70B}"/>
              </a:ext>
            </a:extLst>
          </p:cNvPr>
          <p:cNvSpPr/>
          <p:nvPr/>
        </p:nvSpPr>
        <p:spPr>
          <a:xfrm>
            <a:off x="1651403" y="2318917"/>
            <a:ext cx="685295" cy="769745"/>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Right 6">
            <a:extLst>
              <a:ext uri="{FF2B5EF4-FFF2-40B4-BE49-F238E27FC236}">
                <a16:creationId xmlns:a16="http://schemas.microsoft.com/office/drawing/2014/main" id="{5B9288E3-8951-4477-9FBF-583345603C62}"/>
              </a:ext>
            </a:extLst>
          </p:cNvPr>
          <p:cNvSpPr/>
          <p:nvPr/>
        </p:nvSpPr>
        <p:spPr>
          <a:xfrm>
            <a:off x="1651401" y="4368304"/>
            <a:ext cx="685295" cy="769745"/>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82C2AB29-3C0E-41C0-97AA-2B6C335694CA}"/>
              </a:ext>
            </a:extLst>
          </p:cNvPr>
          <p:cNvSpPr/>
          <p:nvPr/>
        </p:nvSpPr>
        <p:spPr>
          <a:xfrm>
            <a:off x="0" y="519444"/>
            <a:ext cx="5837530" cy="49736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Collection Efficiency of Iodine in the Medium</a:t>
            </a:r>
            <a:endParaRPr lang="en-GB" sz="2200" dirty="0"/>
          </a:p>
        </p:txBody>
      </p:sp>
    </p:spTree>
    <p:extLst>
      <p:ext uri="{BB962C8B-B14F-4D97-AF65-F5344CB8AC3E}">
        <p14:creationId xmlns:p14="http://schemas.microsoft.com/office/powerpoint/2010/main" val="12174284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B5B2064-4DBA-4A0A-BECA-4B4E286D0C45}"/>
              </a:ext>
            </a:extLst>
          </p:cNvPr>
          <p:cNvSpPr/>
          <p:nvPr/>
        </p:nvSpPr>
        <p:spPr>
          <a:xfrm>
            <a:off x="0" y="519444"/>
            <a:ext cx="5837530" cy="49736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Collection Efficiency of Iodine in the Medium</a:t>
            </a:r>
            <a:endParaRPr lang="en-GB" sz="2200" dirty="0"/>
          </a:p>
        </p:txBody>
      </p:sp>
      <p:sp>
        <p:nvSpPr>
          <p:cNvPr id="3" name="Rectangle 2">
            <a:extLst>
              <a:ext uri="{FF2B5EF4-FFF2-40B4-BE49-F238E27FC236}">
                <a16:creationId xmlns:a16="http://schemas.microsoft.com/office/drawing/2014/main" id="{55F5EA19-6FA7-44AD-A5BD-A2820982ED3A}"/>
              </a:ext>
            </a:extLst>
          </p:cNvPr>
          <p:cNvSpPr/>
          <p:nvPr/>
        </p:nvSpPr>
        <p:spPr>
          <a:xfrm>
            <a:off x="1578862" y="2136038"/>
            <a:ext cx="841221" cy="1588618"/>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5D02951E-4AC6-4F84-9EA6-128939141E9C}"/>
              </a:ext>
            </a:extLst>
          </p:cNvPr>
          <p:cNvSpPr/>
          <p:nvPr/>
        </p:nvSpPr>
        <p:spPr>
          <a:xfrm>
            <a:off x="2465220" y="2136038"/>
            <a:ext cx="4874361" cy="1588618"/>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US" altLang="en-US" sz="1600" dirty="0"/>
              <a:t>In case of delayed measurement with  a long sampling time, for example, one week  or  in  a  damp  atmosphere,  it  is  recommended  to  use  a  second  cartridge downstream of the first one. This second cartridge will trap the iodine passing through the first cartridge in case of overload of the first cartridge. </a:t>
            </a:r>
          </a:p>
        </p:txBody>
      </p:sp>
      <p:sp>
        <p:nvSpPr>
          <p:cNvPr id="5" name="Rectangle 4">
            <a:extLst>
              <a:ext uri="{FF2B5EF4-FFF2-40B4-BE49-F238E27FC236}">
                <a16:creationId xmlns:a16="http://schemas.microsoft.com/office/drawing/2014/main" id="{3E0509CC-CCBB-4743-A395-228DA523720C}"/>
              </a:ext>
            </a:extLst>
          </p:cNvPr>
          <p:cNvSpPr/>
          <p:nvPr/>
        </p:nvSpPr>
        <p:spPr>
          <a:xfrm>
            <a:off x="1573439" y="3958868"/>
            <a:ext cx="841221" cy="1588618"/>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7CA58BA5-F60F-4695-B9C2-DD29299257B4}"/>
              </a:ext>
            </a:extLst>
          </p:cNvPr>
          <p:cNvSpPr/>
          <p:nvPr/>
        </p:nvSpPr>
        <p:spPr>
          <a:xfrm>
            <a:off x="2465219" y="3958868"/>
            <a:ext cx="4874361" cy="1588618"/>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pPr>
            <a:r>
              <a:rPr lang="en-US" altLang="en-US" sz="1600" dirty="0"/>
              <a:t>The two cartridges should be analyzed simultaneously and the total activity should be used for  the determination of the volumetric activity in the air sampled.</a:t>
            </a:r>
          </a:p>
        </p:txBody>
      </p:sp>
      <p:sp>
        <p:nvSpPr>
          <p:cNvPr id="7" name="Arrow: Right 6">
            <a:extLst>
              <a:ext uri="{FF2B5EF4-FFF2-40B4-BE49-F238E27FC236}">
                <a16:creationId xmlns:a16="http://schemas.microsoft.com/office/drawing/2014/main" id="{F799F558-C92A-455F-8724-CEAB468E2DC1}"/>
              </a:ext>
            </a:extLst>
          </p:cNvPr>
          <p:cNvSpPr/>
          <p:nvPr/>
        </p:nvSpPr>
        <p:spPr>
          <a:xfrm>
            <a:off x="1651403" y="2318917"/>
            <a:ext cx="685295" cy="76974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A8BD1505-543B-4DDD-AF22-B56C6860AC8D}"/>
              </a:ext>
            </a:extLst>
          </p:cNvPr>
          <p:cNvSpPr/>
          <p:nvPr/>
        </p:nvSpPr>
        <p:spPr>
          <a:xfrm>
            <a:off x="1651401" y="4368304"/>
            <a:ext cx="685295" cy="76974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265861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0DD9EA-1EEF-4469-9503-6BD64042EA8C}"/>
              </a:ext>
            </a:extLst>
          </p:cNvPr>
          <p:cNvSpPr/>
          <p:nvPr/>
        </p:nvSpPr>
        <p:spPr>
          <a:xfrm>
            <a:off x="0" y="519444"/>
            <a:ext cx="5142586" cy="49736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Radioactive Decay of Iodine Trapped</a:t>
            </a:r>
            <a:endParaRPr lang="en-GB" sz="2200" dirty="0"/>
          </a:p>
        </p:txBody>
      </p:sp>
      <p:sp>
        <p:nvSpPr>
          <p:cNvPr id="3" name="Arrow: Pentagon 2">
            <a:extLst>
              <a:ext uri="{FF2B5EF4-FFF2-40B4-BE49-F238E27FC236}">
                <a16:creationId xmlns:a16="http://schemas.microsoft.com/office/drawing/2014/main" id="{668E3840-5A9D-440F-B3C8-BE8150D993E7}"/>
              </a:ext>
            </a:extLst>
          </p:cNvPr>
          <p:cNvSpPr/>
          <p:nvPr/>
        </p:nvSpPr>
        <p:spPr>
          <a:xfrm>
            <a:off x="1967789" y="2084832"/>
            <a:ext cx="5208422" cy="1536192"/>
          </a:xfrm>
          <a:prstGeom prst="homePlate">
            <a:avLst>
              <a:gd name="adj" fmla="val 54762"/>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dirty="0"/>
          </a:p>
          <a:p>
            <a:pPr algn="just"/>
            <a:r>
              <a:rPr lang="en-US" altLang="en-US" dirty="0"/>
              <a:t>In case of delayed measurement with a </a:t>
            </a:r>
          </a:p>
          <a:p>
            <a:pPr algn="just"/>
            <a:r>
              <a:rPr lang="en-US" altLang="en-US" dirty="0"/>
              <a:t>long sampling time, the knowledge of the true volumetric activity of iodine in air sampled will be biased due to possible decay of I131(half-life- 8 days).</a:t>
            </a:r>
          </a:p>
          <a:p>
            <a:pPr algn="ctr"/>
            <a:endParaRPr lang="en-GB" dirty="0"/>
          </a:p>
        </p:txBody>
      </p:sp>
      <p:sp>
        <p:nvSpPr>
          <p:cNvPr id="4" name="Arrow: Pentagon 3">
            <a:extLst>
              <a:ext uri="{FF2B5EF4-FFF2-40B4-BE49-F238E27FC236}">
                <a16:creationId xmlns:a16="http://schemas.microsoft.com/office/drawing/2014/main" id="{C6DD7013-BBDB-4ABF-9B73-233C52B8AEED}"/>
              </a:ext>
            </a:extLst>
          </p:cNvPr>
          <p:cNvSpPr/>
          <p:nvPr/>
        </p:nvSpPr>
        <p:spPr>
          <a:xfrm>
            <a:off x="1967789" y="3920948"/>
            <a:ext cx="5208422" cy="1536192"/>
          </a:xfrm>
          <a:prstGeom prst="homePlat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a:t>To account for this, an appropriate decay correction should be applied to find true activity.</a:t>
            </a:r>
          </a:p>
          <a:p>
            <a:pPr algn="just">
              <a:lnSpc>
                <a:spcPct val="90000"/>
              </a:lnSpc>
            </a:pPr>
            <a:endParaRPr lang="en-US" altLang="en-US" dirty="0"/>
          </a:p>
        </p:txBody>
      </p:sp>
    </p:spTree>
    <p:extLst>
      <p:ext uri="{BB962C8B-B14F-4D97-AF65-F5344CB8AC3E}">
        <p14:creationId xmlns:p14="http://schemas.microsoft.com/office/powerpoint/2010/main" val="68255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02CE71-BF6B-42F8-A816-A765FB3F860D}"/>
              </a:ext>
            </a:extLst>
          </p:cNvPr>
          <p:cNvSpPr/>
          <p:nvPr/>
        </p:nvSpPr>
        <p:spPr>
          <a:xfrm>
            <a:off x="0" y="629173"/>
            <a:ext cx="4236440" cy="46139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Need for Iodine Monitoring </a:t>
            </a:r>
            <a:endParaRPr lang="en-GB" sz="2400" dirty="0"/>
          </a:p>
        </p:txBody>
      </p:sp>
      <p:sp>
        <p:nvSpPr>
          <p:cNvPr id="4" name="Rectangle 3">
            <a:extLst>
              <a:ext uri="{FF2B5EF4-FFF2-40B4-BE49-F238E27FC236}">
                <a16:creationId xmlns:a16="http://schemas.microsoft.com/office/drawing/2014/main" id="{FDF98513-8098-46FE-9A97-70D4AD3CF9C2}"/>
              </a:ext>
            </a:extLst>
          </p:cNvPr>
          <p:cNvSpPr/>
          <p:nvPr/>
        </p:nvSpPr>
        <p:spPr>
          <a:xfrm>
            <a:off x="1542287" y="2106778"/>
            <a:ext cx="782727" cy="70957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4220694E-990D-4958-8824-0D6EF1493C1A}"/>
              </a:ext>
            </a:extLst>
          </p:cNvPr>
          <p:cNvSpPr/>
          <p:nvPr/>
        </p:nvSpPr>
        <p:spPr>
          <a:xfrm>
            <a:off x="2428646" y="2106778"/>
            <a:ext cx="4535424" cy="709574"/>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600" dirty="0"/>
              <a:t>In nuclear plant, range of iodine radioisotopes may be produced with ranges of half life and emissions</a:t>
            </a:r>
          </a:p>
        </p:txBody>
      </p:sp>
      <p:sp>
        <p:nvSpPr>
          <p:cNvPr id="6" name="Rectangle 5">
            <a:extLst>
              <a:ext uri="{FF2B5EF4-FFF2-40B4-BE49-F238E27FC236}">
                <a16:creationId xmlns:a16="http://schemas.microsoft.com/office/drawing/2014/main" id="{EDC54DE0-8C7C-41D4-84C7-6B2EC28C2F52}"/>
              </a:ext>
            </a:extLst>
          </p:cNvPr>
          <p:cNvSpPr/>
          <p:nvPr/>
        </p:nvSpPr>
        <p:spPr>
          <a:xfrm>
            <a:off x="1542288" y="2968752"/>
            <a:ext cx="782727" cy="70957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84E52552-2D1E-4AE7-B8B6-0245D5495430}"/>
              </a:ext>
            </a:extLst>
          </p:cNvPr>
          <p:cNvSpPr/>
          <p:nvPr/>
        </p:nvSpPr>
        <p:spPr>
          <a:xfrm>
            <a:off x="2448154" y="2968752"/>
            <a:ext cx="4535424" cy="709574"/>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1600" dirty="0"/>
              <a:t>For nuclear industry, ratio between different iodine radionuclides is obtained from computer code</a:t>
            </a:r>
          </a:p>
        </p:txBody>
      </p:sp>
      <p:sp>
        <p:nvSpPr>
          <p:cNvPr id="8" name="Rectangle 7">
            <a:extLst>
              <a:ext uri="{FF2B5EF4-FFF2-40B4-BE49-F238E27FC236}">
                <a16:creationId xmlns:a16="http://schemas.microsoft.com/office/drawing/2014/main" id="{28C01B00-5BAC-4300-98B0-0D07566CEC6A}"/>
              </a:ext>
            </a:extLst>
          </p:cNvPr>
          <p:cNvSpPr/>
          <p:nvPr/>
        </p:nvSpPr>
        <p:spPr>
          <a:xfrm>
            <a:off x="1542287" y="4694535"/>
            <a:ext cx="782727" cy="850385"/>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4B35466A-0348-4E9B-A8DF-85D29767BF3D}"/>
              </a:ext>
            </a:extLst>
          </p:cNvPr>
          <p:cNvSpPr/>
          <p:nvPr/>
        </p:nvSpPr>
        <p:spPr>
          <a:xfrm>
            <a:off x="2492045" y="4694536"/>
            <a:ext cx="4535424" cy="850386"/>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ltLang="en-US" dirty="0"/>
          </a:p>
          <a:p>
            <a:pPr algn="just"/>
            <a:r>
              <a:rPr lang="en-US" altLang="en-US" dirty="0"/>
              <a:t>Iodine gets concentrated in the thyroid gland of the person exposed to it and delivers radiation dose to the thyroid.</a:t>
            </a:r>
          </a:p>
          <a:p>
            <a:pPr algn="ctr"/>
            <a:endParaRPr lang="en-GB" dirty="0"/>
          </a:p>
        </p:txBody>
      </p:sp>
      <p:sp>
        <p:nvSpPr>
          <p:cNvPr id="10" name="Rectangle 9">
            <a:extLst>
              <a:ext uri="{FF2B5EF4-FFF2-40B4-BE49-F238E27FC236}">
                <a16:creationId xmlns:a16="http://schemas.microsoft.com/office/drawing/2014/main" id="{817EF4FB-BF18-44BC-BF7F-61070BC39D28}"/>
              </a:ext>
            </a:extLst>
          </p:cNvPr>
          <p:cNvSpPr/>
          <p:nvPr/>
        </p:nvSpPr>
        <p:spPr>
          <a:xfrm>
            <a:off x="4030675" y="3818534"/>
            <a:ext cx="4630522" cy="607162"/>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1400" dirty="0"/>
              <a:t>In workplace monitoring, typically measure I-131, I-125, </a:t>
            </a:r>
          </a:p>
          <a:p>
            <a:pPr algn="just"/>
            <a:r>
              <a:rPr lang="en-US" altLang="en-US" sz="1400" dirty="0"/>
              <a:t> I-129 and/or I-135 and ratio to other iodine quantities</a:t>
            </a:r>
            <a:endParaRPr lang="en-GB" sz="1400" dirty="0"/>
          </a:p>
        </p:txBody>
      </p:sp>
      <p:sp>
        <p:nvSpPr>
          <p:cNvPr id="11" name="Arrow: Right 10">
            <a:extLst>
              <a:ext uri="{FF2B5EF4-FFF2-40B4-BE49-F238E27FC236}">
                <a16:creationId xmlns:a16="http://schemas.microsoft.com/office/drawing/2014/main" id="{BE294FD2-33C2-459F-A711-B4A43AA0D453}"/>
              </a:ext>
            </a:extLst>
          </p:cNvPr>
          <p:cNvSpPr/>
          <p:nvPr/>
        </p:nvSpPr>
        <p:spPr>
          <a:xfrm>
            <a:off x="1614828" y="2289657"/>
            <a:ext cx="637643" cy="343815"/>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747F547A-D34F-4F84-9547-6AA268468259}"/>
              </a:ext>
            </a:extLst>
          </p:cNvPr>
          <p:cNvSpPr/>
          <p:nvPr/>
        </p:nvSpPr>
        <p:spPr>
          <a:xfrm>
            <a:off x="1623666" y="3152549"/>
            <a:ext cx="637643" cy="343815"/>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Right 12">
            <a:extLst>
              <a:ext uri="{FF2B5EF4-FFF2-40B4-BE49-F238E27FC236}">
                <a16:creationId xmlns:a16="http://schemas.microsoft.com/office/drawing/2014/main" id="{C2B69A95-146C-48C6-81E0-951A767EB49D}"/>
              </a:ext>
            </a:extLst>
          </p:cNvPr>
          <p:cNvSpPr/>
          <p:nvPr/>
        </p:nvSpPr>
        <p:spPr>
          <a:xfrm>
            <a:off x="1614827" y="4947819"/>
            <a:ext cx="637643" cy="343815"/>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Graphic 14" descr="Arrow: Slight curve">
            <a:extLst>
              <a:ext uri="{FF2B5EF4-FFF2-40B4-BE49-F238E27FC236}">
                <a16:creationId xmlns:a16="http://schemas.microsoft.com/office/drawing/2014/main" id="{1DC18564-9DC8-42B5-B672-26DA876171B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680296">
            <a:off x="3504416" y="3567718"/>
            <a:ext cx="669834" cy="669834"/>
          </a:xfrm>
          <a:prstGeom prst="rect">
            <a:avLst/>
          </a:prstGeom>
        </p:spPr>
      </p:pic>
    </p:spTree>
    <p:extLst>
      <p:ext uri="{BB962C8B-B14F-4D97-AF65-F5344CB8AC3E}">
        <p14:creationId xmlns:p14="http://schemas.microsoft.com/office/powerpoint/2010/main" val="4118133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C60658-845E-470F-8D23-5BD6F1508EDB}"/>
              </a:ext>
            </a:extLst>
          </p:cNvPr>
          <p:cNvSpPr/>
          <p:nvPr/>
        </p:nvSpPr>
        <p:spPr>
          <a:xfrm>
            <a:off x="0" y="629173"/>
            <a:ext cx="4236440" cy="46139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Form of Iodine</a:t>
            </a:r>
            <a:endParaRPr lang="en-GB" sz="2400" dirty="0"/>
          </a:p>
        </p:txBody>
      </p:sp>
      <p:sp>
        <p:nvSpPr>
          <p:cNvPr id="3" name="Callout: Down Arrow 2">
            <a:extLst>
              <a:ext uri="{FF2B5EF4-FFF2-40B4-BE49-F238E27FC236}">
                <a16:creationId xmlns:a16="http://schemas.microsoft.com/office/drawing/2014/main" id="{9ACC23FD-E52C-4B09-B4CC-CF692A79DA2B}"/>
              </a:ext>
            </a:extLst>
          </p:cNvPr>
          <p:cNvSpPr/>
          <p:nvPr/>
        </p:nvSpPr>
        <p:spPr>
          <a:xfrm>
            <a:off x="2118220" y="1583676"/>
            <a:ext cx="3642970" cy="1309421"/>
          </a:xfrm>
          <a:prstGeom prst="downArrowCallou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	Iodine typically is:</a:t>
            </a:r>
          </a:p>
        </p:txBody>
      </p:sp>
      <p:graphicFrame>
        <p:nvGraphicFramePr>
          <p:cNvPr id="4" name="Diagram 3">
            <a:extLst>
              <a:ext uri="{FF2B5EF4-FFF2-40B4-BE49-F238E27FC236}">
                <a16:creationId xmlns:a16="http://schemas.microsoft.com/office/drawing/2014/main" id="{72296ED7-ABBF-47F4-94B8-8A2E58A36ADA}"/>
              </a:ext>
            </a:extLst>
          </p:cNvPr>
          <p:cNvGraphicFramePr/>
          <p:nvPr>
            <p:extLst>
              <p:ext uri="{D42A27DB-BD31-4B8C-83A1-F6EECF244321}">
                <p14:modId xmlns:p14="http://schemas.microsoft.com/office/powerpoint/2010/main" val="451541841"/>
              </p:ext>
            </p:extLst>
          </p:nvPr>
        </p:nvGraphicFramePr>
        <p:xfrm>
          <a:off x="1458163" y="2166358"/>
          <a:ext cx="4986528" cy="29445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a:extLst>
              <a:ext uri="{FF2B5EF4-FFF2-40B4-BE49-F238E27FC236}">
                <a16:creationId xmlns:a16="http://schemas.microsoft.com/office/drawing/2014/main" id="{EC946924-65C5-421D-BD53-03C7678C0A16}"/>
              </a:ext>
            </a:extLst>
          </p:cNvPr>
          <p:cNvSpPr/>
          <p:nvPr/>
        </p:nvSpPr>
        <p:spPr>
          <a:xfrm>
            <a:off x="5164531" y="3100975"/>
            <a:ext cx="2706624" cy="119237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All these forms have tendency to become airborne by attaching to aerosols</a:t>
            </a:r>
            <a:endParaRPr lang="en-GB" dirty="0"/>
          </a:p>
        </p:txBody>
      </p:sp>
      <p:sp>
        <p:nvSpPr>
          <p:cNvPr id="6" name="Rectangle 5">
            <a:extLst>
              <a:ext uri="{FF2B5EF4-FFF2-40B4-BE49-F238E27FC236}">
                <a16:creationId xmlns:a16="http://schemas.microsoft.com/office/drawing/2014/main" id="{FC832DE2-06AA-4494-B953-C9ED8CE212FC}"/>
              </a:ext>
            </a:extLst>
          </p:cNvPr>
          <p:cNvSpPr/>
          <p:nvPr/>
        </p:nvSpPr>
        <p:spPr>
          <a:xfrm>
            <a:off x="2017871" y="5358318"/>
            <a:ext cx="3843668" cy="87050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In the nuclear industry, gaseous iodine is the most abundant of the forms</a:t>
            </a:r>
            <a:endParaRPr lang="en-GB" dirty="0"/>
          </a:p>
        </p:txBody>
      </p:sp>
    </p:spTree>
    <p:extLst>
      <p:ext uri="{BB962C8B-B14F-4D97-AF65-F5344CB8AC3E}">
        <p14:creationId xmlns:p14="http://schemas.microsoft.com/office/powerpoint/2010/main" val="4241404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9C3AA4-470E-491A-B24B-BE5F60CE4141}"/>
              </a:ext>
            </a:extLst>
          </p:cNvPr>
          <p:cNvSpPr/>
          <p:nvPr/>
        </p:nvSpPr>
        <p:spPr>
          <a:xfrm>
            <a:off x="0" y="629173"/>
            <a:ext cx="4236440" cy="46139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Iodine Monitoring</a:t>
            </a:r>
            <a:endParaRPr lang="en-GB" sz="2400" dirty="0"/>
          </a:p>
        </p:txBody>
      </p:sp>
      <p:sp>
        <p:nvSpPr>
          <p:cNvPr id="3" name="Rectangle 2">
            <a:extLst>
              <a:ext uri="{FF2B5EF4-FFF2-40B4-BE49-F238E27FC236}">
                <a16:creationId xmlns:a16="http://schemas.microsoft.com/office/drawing/2014/main" id="{8EB37CD4-7760-4D59-A654-1CB8B3BEEE25}"/>
              </a:ext>
            </a:extLst>
          </p:cNvPr>
          <p:cNvSpPr/>
          <p:nvPr/>
        </p:nvSpPr>
        <p:spPr>
          <a:xfrm>
            <a:off x="1954098" y="1667865"/>
            <a:ext cx="4564684" cy="665683"/>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ctr"/>
            <a:r>
              <a:rPr lang="en-US" altLang="en-US" dirty="0"/>
              <a:t>Techniques</a:t>
            </a:r>
          </a:p>
          <a:p>
            <a:pPr algn="ctr"/>
            <a:endParaRPr lang="en-GB" dirty="0"/>
          </a:p>
        </p:txBody>
      </p:sp>
      <p:sp>
        <p:nvSpPr>
          <p:cNvPr id="4" name="Rectangle 3">
            <a:extLst>
              <a:ext uri="{FF2B5EF4-FFF2-40B4-BE49-F238E27FC236}">
                <a16:creationId xmlns:a16="http://schemas.microsoft.com/office/drawing/2014/main" id="{4F1915B8-D6AB-415C-9F02-21ECCF6C29B9}"/>
              </a:ext>
            </a:extLst>
          </p:cNvPr>
          <p:cNvSpPr/>
          <p:nvPr/>
        </p:nvSpPr>
        <p:spPr>
          <a:xfrm>
            <a:off x="1954098" y="2492654"/>
            <a:ext cx="4564684" cy="665683"/>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lvl="1" algn="just"/>
            <a:r>
              <a:rPr lang="en-US" altLang="en-US" dirty="0"/>
              <a:t>Equipment for Delayed Measurement</a:t>
            </a:r>
          </a:p>
          <a:p>
            <a:pPr algn="ctr"/>
            <a:endParaRPr lang="en-GB" dirty="0"/>
          </a:p>
        </p:txBody>
      </p:sp>
      <p:sp>
        <p:nvSpPr>
          <p:cNvPr id="5" name="Rectangle 4">
            <a:extLst>
              <a:ext uri="{FF2B5EF4-FFF2-40B4-BE49-F238E27FC236}">
                <a16:creationId xmlns:a16="http://schemas.microsoft.com/office/drawing/2014/main" id="{CA4C34F6-18DE-4EB2-9CD5-06D4080C55E5}"/>
              </a:ext>
            </a:extLst>
          </p:cNvPr>
          <p:cNvSpPr/>
          <p:nvPr/>
        </p:nvSpPr>
        <p:spPr>
          <a:xfrm>
            <a:off x="1954098" y="3330245"/>
            <a:ext cx="4564684" cy="665683"/>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just"/>
            <a:r>
              <a:rPr lang="en-US" altLang="en-US" dirty="0"/>
              <a:t>Equipment Used for Real Time Measurement</a:t>
            </a:r>
          </a:p>
          <a:p>
            <a:pPr algn="ctr"/>
            <a:endParaRPr lang="en-GB" dirty="0"/>
          </a:p>
        </p:txBody>
      </p:sp>
      <p:sp>
        <p:nvSpPr>
          <p:cNvPr id="6" name="Rectangle 5">
            <a:extLst>
              <a:ext uri="{FF2B5EF4-FFF2-40B4-BE49-F238E27FC236}">
                <a16:creationId xmlns:a16="http://schemas.microsoft.com/office/drawing/2014/main" id="{806182F7-153E-48A3-93A9-29EC26A3F059}"/>
              </a:ext>
            </a:extLst>
          </p:cNvPr>
          <p:cNvSpPr/>
          <p:nvPr/>
        </p:nvSpPr>
        <p:spPr>
          <a:xfrm>
            <a:off x="1954098" y="4166007"/>
            <a:ext cx="4564684" cy="665683"/>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lvl="1" algn="just"/>
            <a:r>
              <a:rPr lang="en-US" altLang="en-US" dirty="0"/>
              <a:t>Examples of Iodine Monitors</a:t>
            </a:r>
          </a:p>
          <a:p>
            <a:pPr algn="ctr"/>
            <a:endParaRPr lang="en-GB" dirty="0"/>
          </a:p>
        </p:txBody>
      </p:sp>
      <p:sp>
        <p:nvSpPr>
          <p:cNvPr id="7" name="Rectangle 6">
            <a:extLst>
              <a:ext uri="{FF2B5EF4-FFF2-40B4-BE49-F238E27FC236}">
                <a16:creationId xmlns:a16="http://schemas.microsoft.com/office/drawing/2014/main" id="{2F90A16F-B354-49EE-875B-6C6BD088883C}"/>
              </a:ext>
            </a:extLst>
          </p:cNvPr>
          <p:cNvSpPr/>
          <p:nvPr/>
        </p:nvSpPr>
        <p:spPr>
          <a:xfrm>
            <a:off x="1954098" y="5001769"/>
            <a:ext cx="4564684" cy="665683"/>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ctr"/>
            <a:r>
              <a:rPr lang="en-US" altLang="en-US" dirty="0"/>
              <a:t>Calibration and Verification</a:t>
            </a:r>
          </a:p>
          <a:p>
            <a:pPr algn="ctr"/>
            <a:endParaRPr lang="en-GB" dirty="0"/>
          </a:p>
        </p:txBody>
      </p:sp>
      <p:sp>
        <p:nvSpPr>
          <p:cNvPr id="8" name="Rectangle 7">
            <a:extLst>
              <a:ext uri="{FF2B5EF4-FFF2-40B4-BE49-F238E27FC236}">
                <a16:creationId xmlns:a16="http://schemas.microsoft.com/office/drawing/2014/main" id="{437A7867-560F-41E1-A2FA-603CA762F5B0}"/>
              </a:ext>
            </a:extLst>
          </p:cNvPr>
          <p:cNvSpPr/>
          <p:nvPr/>
        </p:nvSpPr>
        <p:spPr>
          <a:xfrm>
            <a:off x="1954098" y="5837531"/>
            <a:ext cx="4564684" cy="665683"/>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en-US" dirty="0"/>
          </a:p>
          <a:p>
            <a:pPr algn="just"/>
            <a:r>
              <a:rPr lang="en-US" altLang="en-US" dirty="0"/>
              <a:t>	Factors Influencing Results</a:t>
            </a:r>
            <a:endParaRPr lang="en-US" altLang="en-US" sz="1600" dirty="0"/>
          </a:p>
          <a:p>
            <a:pPr algn="ctr"/>
            <a:endParaRPr lang="en-GB" dirty="0"/>
          </a:p>
        </p:txBody>
      </p:sp>
    </p:spTree>
    <p:extLst>
      <p:ext uri="{BB962C8B-B14F-4D97-AF65-F5344CB8AC3E}">
        <p14:creationId xmlns:p14="http://schemas.microsoft.com/office/powerpoint/2010/main" val="2495509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4B8F3E-97EC-498E-BB16-7E3F70F43D95}"/>
              </a:ext>
            </a:extLst>
          </p:cNvPr>
          <p:cNvSpPr/>
          <p:nvPr/>
        </p:nvSpPr>
        <p:spPr>
          <a:xfrm>
            <a:off x="2382474" y="2141290"/>
            <a:ext cx="4706224" cy="2575420"/>
          </a:xfrm>
          <a:prstGeom prst="rect">
            <a:avLst/>
          </a:prstGeom>
          <a:solidFill>
            <a:schemeClr val="accent1">
              <a:lumMod val="75000"/>
            </a:schemeClr>
          </a:solidFill>
          <a:ln>
            <a:noFill/>
          </a:ln>
          <a:effectLst>
            <a:outerShdw blurRad="50800" dist="38100" dir="5400000" algn="t"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TECHNIQUES</a:t>
            </a:r>
            <a:endParaRPr lang="en-GB" sz="2400" b="1" dirty="0"/>
          </a:p>
        </p:txBody>
      </p:sp>
    </p:spTree>
    <p:extLst>
      <p:ext uri="{BB962C8B-B14F-4D97-AF65-F5344CB8AC3E}">
        <p14:creationId xmlns:p14="http://schemas.microsoft.com/office/powerpoint/2010/main" val="254927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5F815F-5F19-42F9-A788-FF15362E699C}"/>
              </a:ext>
            </a:extLst>
          </p:cNvPr>
          <p:cNvSpPr/>
          <p:nvPr/>
        </p:nvSpPr>
        <p:spPr>
          <a:xfrm>
            <a:off x="0" y="629173"/>
            <a:ext cx="4236440" cy="4613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Techniques</a:t>
            </a:r>
            <a:endParaRPr lang="en-GB" sz="2400" dirty="0"/>
          </a:p>
        </p:txBody>
      </p:sp>
      <p:sp>
        <p:nvSpPr>
          <p:cNvPr id="3" name="Rectangle 2">
            <a:extLst>
              <a:ext uri="{FF2B5EF4-FFF2-40B4-BE49-F238E27FC236}">
                <a16:creationId xmlns:a16="http://schemas.microsoft.com/office/drawing/2014/main" id="{69BFAA7B-CB3F-44D2-B42E-0B1E1570D30C}"/>
              </a:ext>
            </a:extLst>
          </p:cNvPr>
          <p:cNvSpPr/>
          <p:nvPr/>
        </p:nvSpPr>
        <p:spPr>
          <a:xfrm>
            <a:off x="705916" y="1872692"/>
            <a:ext cx="7732167" cy="42647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80000"/>
              </a:lnSpc>
              <a:buFont typeface="Wingdings" panose="05000000000000000000" pitchFamily="2" charset="2"/>
              <a:buChar char="§"/>
            </a:pPr>
            <a:r>
              <a:rPr lang="en-US" altLang="en-US" sz="2000" dirty="0">
                <a:solidFill>
                  <a:schemeClr val="accent1">
                    <a:lumMod val="75000"/>
                  </a:schemeClr>
                </a:solidFill>
              </a:rPr>
              <a:t>The monitoring of radioactive iodine in the workplace may be accomplished both continuously by real time monitor or via sequential sampling and a delayed analysis in the laboratory.</a:t>
            </a:r>
          </a:p>
          <a:p>
            <a:pPr marL="342900" indent="-342900" algn="just">
              <a:lnSpc>
                <a:spcPct val="80000"/>
              </a:lnSpc>
              <a:buFont typeface="Wingdings" panose="05000000000000000000" pitchFamily="2" charset="2"/>
              <a:buChar char="§"/>
            </a:pPr>
            <a:endParaRPr lang="en-US" altLang="en-US" sz="2000" dirty="0">
              <a:solidFill>
                <a:schemeClr val="accent1">
                  <a:lumMod val="75000"/>
                </a:schemeClr>
              </a:solidFill>
            </a:endParaRPr>
          </a:p>
          <a:p>
            <a:pPr marL="342900" indent="-342900" algn="just">
              <a:lnSpc>
                <a:spcPct val="80000"/>
              </a:lnSpc>
              <a:buFont typeface="Wingdings" panose="05000000000000000000" pitchFamily="2" charset="2"/>
              <a:buChar char="§"/>
            </a:pPr>
            <a:r>
              <a:rPr lang="en-US" altLang="en-US" sz="2000" dirty="0">
                <a:solidFill>
                  <a:schemeClr val="accent1">
                    <a:lumMod val="75000"/>
                  </a:schemeClr>
                </a:solidFill>
              </a:rPr>
              <a:t>All radioactive iodine monitoring assemblies, whether these measurements are continuous or delayed, are accommodated in a sampling assembly and a measurement assembly to measure the sampled activity.</a:t>
            </a:r>
          </a:p>
          <a:p>
            <a:pPr marL="342900" indent="-342900" algn="just">
              <a:lnSpc>
                <a:spcPct val="80000"/>
              </a:lnSpc>
              <a:buFont typeface="Wingdings" panose="05000000000000000000" pitchFamily="2" charset="2"/>
              <a:buChar char="§"/>
            </a:pPr>
            <a:endParaRPr lang="en-US" altLang="en-US" sz="2000" dirty="0">
              <a:solidFill>
                <a:schemeClr val="accent1">
                  <a:lumMod val="75000"/>
                </a:schemeClr>
              </a:solidFill>
            </a:endParaRPr>
          </a:p>
          <a:p>
            <a:pPr marL="342900" indent="-342900" algn="just">
              <a:lnSpc>
                <a:spcPct val="80000"/>
              </a:lnSpc>
              <a:buFont typeface="Wingdings" panose="05000000000000000000" pitchFamily="2" charset="2"/>
              <a:buChar char="§"/>
            </a:pPr>
            <a:r>
              <a:rPr lang="en-US" altLang="en-US" sz="2000" dirty="0">
                <a:solidFill>
                  <a:schemeClr val="accent1">
                    <a:lumMod val="75000"/>
                  </a:schemeClr>
                </a:solidFill>
              </a:rPr>
              <a:t>The iodine is generally trapped in a collection medium like charcoal or zeolite contained in a cartridge.</a:t>
            </a:r>
          </a:p>
          <a:p>
            <a:pPr algn="ctr"/>
            <a:endParaRPr lang="en-GB" dirty="0"/>
          </a:p>
        </p:txBody>
      </p:sp>
    </p:spTree>
    <p:extLst>
      <p:ext uri="{BB962C8B-B14F-4D97-AF65-F5344CB8AC3E}">
        <p14:creationId xmlns:p14="http://schemas.microsoft.com/office/powerpoint/2010/main" val="2432951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4AA2D8-CD3F-4363-874A-012BFFB43ABD}"/>
              </a:ext>
            </a:extLst>
          </p:cNvPr>
          <p:cNvSpPr/>
          <p:nvPr/>
        </p:nvSpPr>
        <p:spPr>
          <a:xfrm>
            <a:off x="0" y="629173"/>
            <a:ext cx="4236440" cy="4613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Techniques</a:t>
            </a:r>
            <a:endParaRPr lang="en-GB" sz="2400" dirty="0"/>
          </a:p>
        </p:txBody>
      </p:sp>
      <p:sp>
        <p:nvSpPr>
          <p:cNvPr id="3" name="Rectangle 2">
            <a:extLst>
              <a:ext uri="{FF2B5EF4-FFF2-40B4-BE49-F238E27FC236}">
                <a16:creationId xmlns:a16="http://schemas.microsoft.com/office/drawing/2014/main" id="{19D22554-7213-4AA5-9991-55690FD25740}"/>
              </a:ext>
            </a:extLst>
          </p:cNvPr>
          <p:cNvSpPr/>
          <p:nvPr/>
        </p:nvSpPr>
        <p:spPr>
          <a:xfrm>
            <a:off x="705916" y="1872692"/>
            <a:ext cx="7732167" cy="42647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80000"/>
              </a:lnSpc>
              <a:buFont typeface="Wingdings" panose="05000000000000000000" pitchFamily="2" charset="2"/>
              <a:buChar char="§"/>
            </a:pPr>
            <a:r>
              <a:rPr lang="en-US" altLang="en-US" sz="2000" dirty="0">
                <a:solidFill>
                  <a:schemeClr val="accent1">
                    <a:lumMod val="75000"/>
                  </a:schemeClr>
                </a:solidFill>
              </a:rPr>
              <a:t>The activity of the iodine trapped is measured by  gamma spectrometry either simultaneously  (real  time  measurement)  or  in  a  laboratory  after  the  sampling  is completed </a:t>
            </a:r>
          </a:p>
          <a:p>
            <a:pPr marL="800100" lvl="1" indent="-342900" algn="just">
              <a:lnSpc>
                <a:spcPct val="80000"/>
              </a:lnSpc>
              <a:buFont typeface="Arial" panose="020B0604020202020204" pitchFamily="34" charset="0"/>
              <a:buChar char="•"/>
            </a:pPr>
            <a:r>
              <a:rPr lang="en-US" altLang="en-US" dirty="0">
                <a:solidFill>
                  <a:schemeClr val="accent1">
                    <a:lumMod val="75000"/>
                  </a:schemeClr>
                </a:solidFill>
              </a:rPr>
              <a:t>Delayed measurement to reduce interference due to radon daughters.</a:t>
            </a:r>
          </a:p>
          <a:p>
            <a:pPr marL="800100" lvl="1" indent="-342900" algn="just">
              <a:lnSpc>
                <a:spcPct val="80000"/>
              </a:lnSpc>
              <a:buFont typeface="Arial" panose="020B0604020202020204" pitchFamily="34" charset="0"/>
              <a:buChar char="•"/>
            </a:pPr>
            <a:r>
              <a:rPr lang="en-US" altLang="en-US" dirty="0">
                <a:solidFill>
                  <a:schemeClr val="accent1">
                    <a:lumMod val="75000"/>
                  </a:schemeClr>
                </a:solidFill>
              </a:rPr>
              <a:t>May also have interference from other gaseous radioisotopes. </a:t>
            </a:r>
          </a:p>
          <a:p>
            <a:pPr lvl="1" algn="just">
              <a:lnSpc>
                <a:spcPct val="80000"/>
              </a:lnSpc>
            </a:pPr>
            <a:endParaRPr lang="en-US" altLang="en-US" sz="2000" dirty="0">
              <a:solidFill>
                <a:schemeClr val="accent1">
                  <a:lumMod val="75000"/>
                </a:schemeClr>
              </a:solidFill>
            </a:endParaRPr>
          </a:p>
          <a:p>
            <a:pPr marL="342900" indent="-342900" algn="just">
              <a:lnSpc>
                <a:spcPct val="80000"/>
              </a:lnSpc>
              <a:buFont typeface="Wingdings" panose="05000000000000000000" pitchFamily="2" charset="2"/>
              <a:buChar char="§"/>
            </a:pPr>
            <a:r>
              <a:rPr lang="en-US" altLang="en-US" sz="2000" dirty="0">
                <a:solidFill>
                  <a:schemeClr val="accent1">
                    <a:lumMod val="75000"/>
                  </a:schemeClr>
                </a:solidFill>
              </a:rPr>
              <a:t>Usually the most common, </a:t>
            </a:r>
            <a:r>
              <a:rPr lang="en-US" altLang="en-US" sz="2000" baseline="30000" dirty="0">
                <a:solidFill>
                  <a:schemeClr val="accent1">
                    <a:lumMod val="75000"/>
                  </a:schemeClr>
                </a:solidFill>
              </a:rPr>
              <a:t>131</a:t>
            </a:r>
            <a:r>
              <a:rPr lang="en-US" altLang="en-US" sz="2000" dirty="0">
                <a:solidFill>
                  <a:schemeClr val="accent1">
                    <a:lumMod val="75000"/>
                  </a:schemeClr>
                </a:solidFill>
              </a:rPr>
              <a:t>I activity is measured with a single channel </a:t>
            </a:r>
            <a:r>
              <a:rPr lang="en-US" altLang="en-US" sz="2000" dirty="0" err="1">
                <a:solidFill>
                  <a:schemeClr val="accent1">
                    <a:lumMod val="75000"/>
                  </a:schemeClr>
                </a:solidFill>
              </a:rPr>
              <a:t>analyser</a:t>
            </a:r>
            <a:r>
              <a:rPr lang="en-US" altLang="en-US" sz="2000" dirty="0">
                <a:solidFill>
                  <a:schemeClr val="accent1">
                    <a:lumMod val="75000"/>
                  </a:schemeClr>
                </a:solidFill>
              </a:rPr>
              <a:t>, usually </a:t>
            </a:r>
            <a:r>
              <a:rPr lang="en-US" altLang="en-US" sz="2000" dirty="0" err="1">
                <a:solidFill>
                  <a:schemeClr val="accent1">
                    <a:lumMod val="75000"/>
                  </a:schemeClr>
                </a:solidFill>
              </a:rPr>
              <a:t>NaI</a:t>
            </a:r>
            <a:r>
              <a:rPr lang="en-US" altLang="en-US" sz="2000" dirty="0">
                <a:solidFill>
                  <a:schemeClr val="accent1">
                    <a:lumMod val="75000"/>
                  </a:schemeClr>
                </a:solidFill>
              </a:rPr>
              <a:t> (Tl). </a:t>
            </a:r>
          </a:p>
          <a:p>
            <a:pPr algn="just">
              <a:lnSpc>
                <a:spcPct val="80000"/>
              </a:lnSpc>
            </a:pPr>
            <a:endParaRPr lang="en-US" altLang="en-US" sz="2000" dirty="0">
              <a:solidFill>
                <a:schemeClr val="accent1">
                  <a:lumMod val="75000"/>
                </a:schemeClr>
              </a:solidFill>
            </a:endParaRPr>
          </a:p>
          <a:p>
            <a:pPr marL="342900" indent="-342900" algn="just">
              <a:lnSpc>
                <a:spcPct val="80000"/>
              </a:lnSpc>
              <a:buFont typeface="Wingdings" panose="05000000000000000000" pitchFamily="2" charset="2"/>
              <a:buChar char="§"/>
            </a:pPr>
            <a:r>
              <a:rPr lang="en-US" altLang="en-US" sz="2000" dirty="0">
                <a:solidFill>
                  <a:schemeClr val="accent1">
                    <a:lumMod val="75000"/>
                  </a:schemeClr>
                </a:solidFill>
              </a:rPr>
              <a:t>A multichannel </a:t>
            </a:r>
            <a:r>
              <a:rPr lang="en-US" altLang="en-US" sz="2000" dirty="0" err="1">
                <a:solidFill>
                  <a:schemeClr val="accent1">
                    <a:lumMod val="75000"/>
                  </a:schemeClr>
                </a:solidFill>
              </a:rPr>
              <a:t>analyser</a:t>
            </a:r>
            <a:r>
              <a:rPr lang="en-US" altLang="en-US" sz="2000" dirty="0">
                <a:solidFill>
                  <a:schemeClr val="accent1">
                    <a:lumMod val="75000"/>
                  </a:schemeClr>
                </a:solidFill>
              </a:rPr>
              <a:t> with proper software should be used for measurement of multiple isotopes of iodine, and allows discrimination from other isotopes. Usually </a:t>
            </a:r>
            <a:r>
              <a:rPr lang="en-US" altLang="en-US" sz="2000" dirty="0" err="1">
                <a:solidFill>
                  <a:schemeClr val="accent1">
                    <a:lumMod val="75000"/>
                  </a:schemeClr>
                </a:solidFill>
              </a:rPr>
              <a:t>HPGe</a:t>
            </a:r>
            <a:r>
              <a:rPr lang="en-US" altLang="en-US" sz="2000" dirty="0">
                <a:solidFill>
                  <a:schemeClr val="accent1">
                    <a:lumMod val="75000"/>
                  </a:schemeClr>
                </a:solidFill>
              </a:rPr>
              <a:t> is used.</a:t>
            </a:r>
          </a:p>
          <a:p>
            <a:pPr algn="ctr"/>
            <a:endParaRPr lang="en-GB" dirty="0"/>
          </a:p>
        </p:txBody>
      </p:sp>
    </p:spTree>
    <p:extLst>
      <p:ext uri="{BB962C8B-B14F-4D97-AF65-F5344CB8AC3E}">
        <p14:creationId xmlns:p14="http://schemas.microsoft.com/office/powerpoint/2010/main" val="2869654149"/>
      </p:ext>
    </p:extLst>
  </p:cSld>
  <p:clrMapOvr>
    <a:masterClrMapping/>
  </p:clrMapOvr>
</p:sld>
</file>

<file path=ppt/theme/theme1.xml><?xml version="1.0" encoding="utf-8"?>
<a:theme xmlns:a="http://schemas.openxmlformats.org/drawingml/2006/main" name="IAEA_Presentation_templ_1[1]">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IAEA_Presentation_templ_1[1]</Template>
  <TotalTime>1661</TotalTime>
  <Words>1770</Words>
  <Application>Microsoft Office PowerPoint</Application>
  <PresentationFormat>On-screen Show (4:3)</PresentationFormat>
  <Paragraphs>207</Paragraphs>
  <Slides>33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Arial </vt:lpstr>
      <vt:lpstr>Courier New</vt:lpstr>
      <vt:lpstr>Wingdings</vt:lpstr>
      <vt:lpstr>IAEA_Presentation_templ_1[1]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TADIC, Dejana</dc:creator>
  <cp:lastModifiedBy>TADIC, Dejana</cp:lastModifiedBy>
  <cp:revision>18</cp:revision>
  <dcterms:created xsi:type="dcterms:W3CDTF">2019-04-04T12:31:44Z</dcterms:created>
  <dcterms:modified xsi:type="dcterms:W3CDTF">2019-04-10T11:42:17Z</dcterms:modified>
</cp:coreProperties>
</file>