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93" r:id="rId3"/>
    <p:sldId id="292" r:id="rId4"/>
    <p:sldId id="291" r:id="rId5"/>
    <p:sldId id="290" r:id="rId6"/>
    <p:sldId id="289" r:id="rId7"/>
    <p:sldId id="288" r:id="rId8"/>
    <p:sldId id="287" r:id="rId9"/>
    <p:sldId id="286" r:id="rId10"/>
    <p:sldId id="285" r:id="rId11"/>
    <p:sldId id="284" r:id="rId12"/>
    <p:sldId id="283" r:id="rId13"/>
    <p:sldId id="282" r:id="rId14"/>
    <p:sldId id="281" r:id="rId15"/>
    <p:sldId id="280" r:id="rId16"/>
    <p:sldId id="279" r:id="rId17"/>
    <p:sldId id="278" r:id="rId18"/>
    <p:sldId id="277" r:id="rId19"/>
    <p:sldId id="276" r:id="rId20"/>
    <p:sldId id="275" r:id="rId21"/>
    <p:sldId id="274" r:id="rId22"/>
    <p:sldId id="273" r:id="rId23"/>
    <p:sldId id="272" r:id="rId24"/>
    <p:sldId id="271" r:id="rId25"/>
    <p:sldId id="270" r:id="rId26"/>
    <p:sldId id="269" r:id="rId27"/>
    <p:sldId id="268" r:id="rId28"/>
    <p:sldId id="267" r:id="rId29"/>
    <p:sldId id="266" r:id="rId30"/>
    <p:sldId id="265" r:id="rId31"/>
    <p:sldId id="264" r:id="rId32"/>
    <p:sldId id="263" r:id="rId33"/>
    <p:sldId id="262" r:id="rId34"/>
    <p:sldId id="261" r:id="rId35"/>
    <p:sldId id="260" r:id="rId36"/>
    <p:sldId id="259" r:id="rId37"/>
    <p:sldId id="258" r:id="rId38"/>
    <p:sldId id="25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60"/>
  </p:normalViewPr>
  <p:slideViewPr>
    <p:cSldViewPr snapToGrid="0">
      <p:cViewPr varScale="1">
        <p:scale>
          <a:sx n="124" d="100"/>
          <a:sy n="124" d="100"/>
        </p:scale>
        <p:origin x="384" y="90"/>
      </p:cViewPr>
      <p:guideLst/>
    </p:cSldViewPr>
  </p:slideViewPr>
  <p:notesTextViewPr>
    <p:cViewPr>
      <p:scale>
        <a:sx n="1" d="1"/>
        <a:sy n="1" d="1"/>
      </p:scale>
      <p:origin x="0" y="-24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561226-F451-496D-A61C-934FBD0D0A44}"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760C085C-027F-4138-980B-493E77DC9FD3}">
      <dgm:prSet phldrT="[Text]"/>
      <dgm:spPr>
        <a:solidFill>
          <a:schemeClr val="tx2">
            <a:lumMod val="75000"/>
          </a:schemeClr>
        </a:solidFill>
      </dgm:spPr>
      <dgm:t>
        <a:bodyPr/>
        <a:lstStyle/>
        <a:p>
          <a:r>
            <a:rPr lang="en-GB" dirty="0" err="1"/>
            <a:t>NaI</a:t>
          </a:r>
          <a:r>
            <a:rPr lang="en-GB" dirty="0"/>
            <a:t>(Tl)</a:t>
          </a:r>
        </a:p>
      </dgm:t>
    </dgm:pt>
    <dgm:pt modelId="{212B3879-D59A-47D9-B411-3F52F28C2A83}" type="parTrans" cxnId="{AE48E68D-539C-44B7-B512-DF2BB16F3F71}">
      <dgm:prSet/>
      <dgm:spPr/>
      <dgm:t>
        <a:bodyPr/>
        <a:lstStyle/>
        <a:p>
          <a:endParaRPr lang="en-GB"/>
        </a:p>
      </dgm:t>
    </dgm:pt>
    <dgm:pt modelId="{91D5F59B-0DCA-4902-981E-2F4C259FBBC2}" type="sibTrans" cxnId="{AE48E68D-539C-44B7-B512-DF2BB16F3F71}">
      <dgm:prSet/>
      <dgm:spPr/>
      <dgm:t>
        <a:bodyPr/>
        <a:lstStyle/>
        <a:p>
          <a:endParaRPr lang="en-GB"/>
        </a:p>
      </dgm:t>
    </dgm:pt>
    <dgm:pt modelId="{8EA15BA4-BB79-4512-BFB6-F825CE14E23E}">
      <dgm:prSet phldrT="[Text]"/>
      <dgm:spPr/>
      <dgm:t>
        <a:bodyPr/>
        <a:lstStyle/>
        <a:p>
          <a:r>
            <a:rPr lang="en-GB" dirty="0"/>
            <a:t>High efficiency but poor resolution ( 7-8 %@662 keV)</a:t>
          </a:r>
        </a:p>
      </dgm:t>
    </dgm:pt>
    <dgm:pt modelId="{913B172A-C689-49FF-8ADC-D1521C33F7D5}" type="parTrans" cxnId="{65B89857-F270-469C-B53C-380BF038A2FA}">
      <dgm:prSet/>
      <dgm:spPr/>
      <dgm:t>
        <a:bodyPr/>
        <a:lstStyle/>
        <a:p>
          <a:endParaRPr lang="en-GB"/>
        </a:p>
      </dgm:t>
    </dgm:pt>
    <dgm:pt modelId="{0632EA6B-8C1F-458F-87EA-566EEC84C62A}" type="sibTrans" cxnId="{65B89857-F270-469C-B53C-380BF038A2FA}">
      <dgm:prSet/>
      <dgm:spPr/>
      <dgm:t>
        <a:bodyPr/>
        <a:lstStyle/>
        <a:p>
          <a:endParaRPr lang="en-GB"/>
        </a:p>
      </dgm:t>
    </dgm:pt>
    <dgm:pt modelId="{DBFE4898-F471-4741-9236-252D0520DECA}">
      <dgm:prSet phldrT="[Text]"/>
      <dgm:spPr>
        <a:solidFill>
          <a:schemeClr val="tx2">
            <a:lumMod val="75000"/>
          </a:schemeClr>
        </a:solidFill>
      </dgm:spPr>
      <dgm:t>
        <a:bodyPr/>
        <a:lstStyle/>
        <a:p>
          <a:r>
            <a:rPr lang="en-GB" dirty="0" err="1"/>
            <a:t>HPGe</a:t>
          </a:r>
          <a:endParaRPr lang="en-GB" dirty="0"/>
        </a:p>
      </dgm:t>
    </dgm:pt>
    <dgm:pt modelId="{37DC7571-53E2-475F-A8FD-5D61956F8CD7}" type="parTrans" cxnId="{98418584-C34A-4A1A-B4F1-D3FCF7BE85A4}">
      <dgm:prSet/>
      <dgm:spPr/>
      <dgm:t>
        <a:bodyPr/>
        <a:lstStyle/>
        <a:p>
          <a:endParaRPr lang="en-GB"/>
        </a:p>
      </dgm:t>
    </dgm:pt>
    <dgm:pt modelId="{D443F2F2-FE58-43FA-BBA2-090FE6D47CCF}" type="sibTrans" cxnId="{98418584-C34A-4A1A-B4F1-D3FCF7BE85A4}">
      <dgm:prSet/>
      <dgm:spPr/>
      <dgm:t>
        <a:bodyPr/>
        <a:lstStyle/>
        <a:p>
          <a:endParaRPr lang="en-GB"/>
        </a:p>
      </dgm:t>
    </dgm:pt>
    <dgm:pt modelId="{9EB67F51-0DFD-4245-8339-BE9FBE97F51A}">
      <dgm:prSet phldrT="[Text]"/>
      <dgm:spPr/>
      <dgm:t>
        <a:bodyPr/>
        <a:lstStyle/>
        <a:p>
          <a:r>
            <a:rPr lang="en-GB" dirty="0"/>
            <a:t>High resolution (0.2 -1.2 %@662 keV)</a:t>
          </a:r>
        </a:p>
      </dgm:t>
    </dgm:pt>
    <dgm:pt modelId="{09FB6789-DA51-42F8-A534-24496F3BC905}" type="parTrans" cxnId="{6A54F5D6-E96E-42CC-A8CD-1E65C818B1BD}">
      <dgm:prSet/>
      <dgm:spPr/>
      <dgm:t>
        <a:bodyPr/>
        <a:lstStyle/>
        <a:p>
          <a:endParaRPr lang="en-GB"/>
        </a:p>
      </dgm:t>
    </dgm:pt>
    <dgm:pt modelId="{F901BC2A-03AD-4D03-8924-4E628B90DF41}" type="sibTrans" cxnId="{6A54F5D6-E96E-42CC-A8CD-1E65C818B1BD}">
      <dgm:prSet/>
      <dgm:spPr/>
      <dgm:t>
        <a:bodyPr/>
        <a:lstStyle/>
        <a:p>
          <a:endParaRPr lang="en-GB"/>
        </a:p>
      </dgm:t>
    </dgm:pt>
    <dgm:pt modelId="{F152505F-D8DD-414B-843D-21A57D23D6E0}">
      <dgm:prSet phldrT="[Text]"/>
      <dgm:spPr>
        <a:solidFill>
          <a:schemeClr val="tx2">
            <a:lumMod val="75000"/>
          </a:schemeClr>
        </a:solidFill>
      </dgm:spPr>
      <dgm:t>
        <a:bodyPr/>
        <a:lstStyle/>
        <a:p>
          <a:r>
            <a:rPr lang="en-GB" dirty="0" err="1"/>
            <a:t>CdZnTe</a:t>
          </a:r>
          <a:endParaRPr lang="en-GB" dirty="0"/>
        </a:p>
      </dgm:t>
    </dgm:pt>
    <dgm:pt modelId="{9A4FFAEC-4B6C-4E08-BF3D-F73B7E48A42C}" type="parTrans" cxnId="{D643E898-D99F-405D-B47A-EB7D9701F205}">
      <dgm:prSet/>
      <dgm:spPr/>
      <dgm:t>
        <a:bodyPr/>
        <a:lstStyle/>
        <a:p>
          <a:endParaRPr lang="en-GB"/>
        </a:p>
      </dgm:t>
    </dgm:pt>
    <dgm:pt modelId="{320DBD3C-73B6-4F96-9D8F-CABE8D219963}" type="sibTrans" cxnId="{D643E898-D99F-405D-B47A-EB7D9701F205}">
      <dgm:prSet/>
      <dgm:spPr/>
      <dgm:t>
        <a:bodyPr/>
        <a:lstStyle/>
        <a:p>
          <a:endParaRPr lang="en-GB"/>
        </a:p>
      </dgm:t>
    </dgm:pt>
    <dgm:pt modelId="{79FA0A92-4859-4E39-A5C3-0A3E3080961A}">
      <dgm:prSet phldrT="[Text]" custT="1"/>
      <dgm:spPr/>
      <dgm:t>
        <a:bodyPr/>
        <a:lstStyle/>
        <a:p>
          <a:r>
            <a:rPr lang="en-GB" sz="1500" dirty="0"/>
            <a:t>high efficient and very compact</a:t>
          </a:r>
        </a:p>
      </dgm:t>
    </dgm:pt>
    <dgm:pt modelId="{A75A0FE6-FA7E-4E8A-82A3-164B480A5A29}" type="parTrans" cxnId="{09992AFC-95AD-47F9-A5EA-9760D0CEA7EA}">
      <dgm:prSet/>
      <dgm:spPr/>
      <dgm:t>
        <a:bodyPr/>
        <a:lstStyle/>
        <a:p>
          <a:endParaRPr lang="en-GB"/>
        </a:p>
      </dgm:t>
    </dgm:pt>
    <dgm:pt modelId="{88B93A69-C8E7-4AC8-B8CE-19072822AA2F}" type="sibTrans" cxnId="{09992AFC-95AD-47F9-A5EA-9760D0CEA7EA}">
      <dgm:prSet/>
      <dgm:spPr/>
      <dgm:t>
        <a:bodyPr/>
        <a:lstStyle/>
        <a:p>
          <a:endParaRPr lang="en-GB"/>
        </a:p>
      </dgm:t>
    </dgm:pt>
    <dgm:pt modelId="{DC85A608-4596-4085-B4E9-A1904171846C}">
      <dgm:prSet/>
      <dgm:spPr/>
      <dgm:t>
        <a:bodyPr/>
        <a:lstStyle/>
        <a:p>
          <a:r>
            <a:rPr lang="en-GB" dirty="0"/>
            <a:t>Operable at room temperature</a:t>
          </a:r>
        </a:p>
      </dgm:t>
    </dgm:pt>
    <dgm:pt modelId="{AC7912B7-33D8-488F-944C-AE256A64F411}" type="parTrans" cxnId="{6F91A24E-4C43-4FDB-AC05-F5F1766D0C66}">
      <dgm:prSet/>
      <dgm:spPr/>
      <dgm:t>
        <a:bodyPr/>
        <a:lstStyle/>
        <a:p>
          <a:endParaRPr lang="en-GB"/>
        </a:p>
      </dgm:t>
    </dgm:pt>
    <dgm:pt modelId="{CE032575-6AEB-47FC-9463-F4A2313A2095}" type="sibTrans" cxnId="{6F91A24E-4C43-4FDB-AC05-F5F1766D0C66}">
      <dgm:prSet/>
      <dgm:spPr/>
      <dgm:t>
        <a:bodyPr/>
        <a:lstStyle/>
        <a:p>
          <a:endParaRPr lang="en-GB"/>
        </a:p>
      </dgm:t>
    </dgm:pt>
    <dgm:pt modelId="{CCBBF68E-AF61-4760-B937-EB35E49E2B08}">
      <dgm:prSet/>
      <dgm:spPr/>
      <dgm:t>
        <a:bodyPr/>
        <a:lstStyle/>
        <a:p>
          <a:r>
            <a:rPr lang="en-GB" dirty="0"/>
            <a:t>Need liquid nitrogen cooling or electrical cooling.</a:t>
          </a:r>
        </a:p>
      </dgm:t>
    </dgm:pt>
    <dgm:pt modelId="{3694DCFA-4FBB-4A40-9015-92AF68B2B1DA}" type="parTrans" cxnId="{729B10CF-5D05-49AE-83C9-6CCBDAB76790}">
      <dgm:prSet/>
      <dgm:spPr/>
      <dgm:t>
        <a:bodyPr/>
        <a:lstStyle/>
        <a:p>
          <a:endParaRPr lang="en-GB"/>
        </a:p>
      </dgm:t>
    </dgm:pt>
    <dgm:pt modelId="{FAFD8B90-699F-470F-8FD3-54E7FCB1928B}" type="sibTrans" cxnId="{729B10CF-5D05-49AE-83C9-6CCBDAB76790}">
      <dgm:prSet/>
      <dgm:spPr/>
      <dgm:t>
        <a:bodyPr/>
        <a:lstStyle/>
        <a:p>
          <a:endParaRPr lang="en-GB"/>
        </a:p>
      </dgm:t>
    </dgm:pt>
    <dgm:pt modelId="{5566478E-21ED-44AF-B7A7-AA5924C47A11}">
      <dgm:prSet custT="1"/>
      <dgm:spPr/>
      <dgm:t>
        <a:bodyPr/>
        <a:lstStyle/>
        <a:p>
          <a:r>
            <a:rPr lang="en-GB" sz="1500" dirty="0"/>
            <a:t>Moderate energy resolution (2 keV @ 662 keV)</a:t>
          </a:r>
        </a:p>
      </dgm:t>
    </dgm:pt>
    <dgm:pt modelId="{27F3EBEF-3903-4366-AECF-8F96A722561C}" type="parTrans" cxnId="{636270C0-788E-4C61-9671-4E6A3CE9D9C4}">
      <dgm:prSet/>
      <dgm:spPr/>
      <dgm:t>
        <a:bodyPr/>
        <a:lstStyle/>
        <a:p>
          <a:endParaRPr lang="en-GB"/>
        </a:p>
      </dgm:t>
    </dgm:pt>
    <dgm:pt modelId="{66C75969-5C35-4FA2-8844-6380748929FF}" type="sibTrans" cxnId="{636270C0-788E-4C61-9671-4E6A3CE9D9C4}">
      <dgm:prSet/>
      <dgm:spPr/>
      <dgm:t>
        <a:bodyPr/>
        <a:lstStyle/>
        <a:p>
          <a:endParaRPr lang="en-GB"/>
        </a:p>
      </dgm:t>
    </dgm:pt>
    <dgm:pt modelId="{FE0929DF-715E-4B47-800C-D60BC5DBADD8}">
      <dgm:prSet phldrT="[Text]"/>
      <dgm:spPr>
        <a:solidFill>
          <a:schemeClr val="tx2">
            <a:lumMod val="75000"/>
          </a:schemeClr>
        </a:solidFill>
      </dgm:spPr>
      <dgm:t>
        <a:bodyPr/>
        <a:lstStyle/>
        <a:p>
          <a:r>
            <a:rPr lang="en-US" dirty="0" err="1"/>
            <a:t>LaBr</a:t>
          </a:r>
          <a:r>
            <a:rPr lang="en-GB" baseline="-25000" dirty="0"/>
            <a:t>3</a:t>
          </a:r>
          <a:endParaRPr lang="en-GB" dirty="0"/>
        </a:p>
      </dgm:t>
    </dgm:pt>
    <dgm:pt modelId="{838620BA-63BE-4C99-A76F-8E43E65BD1E9}" type="parTrans" cxnId="{B0C5B8F1-A6AB-4D3B-8943-840B1990DB5C}">
      <dgm:prSet/>
      <dgm:spPr/>
      <dgm:t>
        <a:bodyPr/>
        <a:lstStyle/>
        <a:p>
          <a:endParaRPr lang="en-GB"/>
        </a:p>
      </dgm:t>
    </dgm:pt>
    <dgm:pt modelId="{6013A0B4-EACB-487F-A395-76F3C4A65397}" type="sibTrans" cxnId="{B0C5B8F1-A6AB-4D3B-8943-840B1990DB5C}">
      <dgm:prSet/>
      <dgm:spPr/>
      <dgm:t>
        <a:bodyPr/>
        <a:lstStyle/>
        <a:p>
          <a:endParaRPr lang="en-GB"/>
        </a:p>
      </dgm:t>
    </dgm:pt>
    <dgm:pt modelId="{4528D558-28C6-4FFA-8FCB-77BE6D6102AE}" type="pres">
      <dgm:prSet presAssocID="{51561226-F451-496D-A61C-934FBD0D0A44}" presName="rootnode" presStyleCnt="0">
        <dgm:presLayoutVars>
          <dgm:chMax/>
          <dgm:chPref/>
          <dgm:dir/>
          <dgm:animLvl val="lvl"/>
        </dgm:presLayoutVars>
      </dgm:prSet>
      <dgm:spPr/>
    </dgm:pt>
    <dgm:pt modelId="{66694EE2-D2EA-4822-868C-5CB8FA23ADCE}" type="pres">
      <dgm:prSet presAssocID="{760C085C-027F-4138-980B-493E77DC9FD3}" presName="composite" presStyleCnt="0"/>
      <dgm:spPr/>
    </dgm:pt>
    <dgm:pt modelId="{64ED24B2-C640-488A-A0F7-AC5CE984511A}" type="pres">
      <dgm:prSet presAssocID="{760C085C-027F-4138-980B-493E77DC9FD3}" presName="bentUpArrow1" presStyleLbl="alignImgPlace1" presStyleIdx="0" presStyleCnt="3" custScaleX="47514" custScaleY="72570" custLinFactNeighborX="-33721" custLinFactNeighborY="-34769"/>
      <dgm:spPr/>
    </dgm:pt>
    <dgm:pt modelId="{4B51E3DE-C0F9-4560-9A62-D6488C505E50}" type="pres">
      <dgm:prSet presAssocID="{760C085C-027F-4138-980B-493E77DC9FD3}" presName="ParentText" presStyleLbl="node1" presStyleIdx="0" presStyleCnt="4" custScaleX="60018" custScaleY="74971" custLinFactNeighborX="-27108" custLinFactNeighborY="-12294">
        <dgm:presLayoutVars>
          <dgm:chMax val="1"/>
          <dgm:chPref val="1"/>
          <dgm:bulletEnabled val="1"/>
        </dgm:presLayoutVars>
      </dgm:prSet>
      <dgm:spPr/>
    </dgm:pt>
    <dgm:pt modelId="{B7C49670-BC09-4785-B439-F7C429B21397}" type="pres">
      <dgm:prSet presAssocID="{760C085C-027F-4138-980B-493E77DC9FD3}" presName="ChildText" presStyleLbl="revTx" presStyleIdx="0" presStyleCnt="3" custScaleX="398216" custLinFactNeighborX="86033" custLinFactNeighborY="-9277">
        <dgm:presLayoutVars>
          <dgm:chMax val="0"/>
          <dgm:chPref val="0"/>
          <dgm:bulletEnabled val="1"/>
        </dgm:presLayoutVars>
      </dgm:prSet>
      <dgm:spPr/>
    </dgm:pt>
    <dgm:pt modelId="{5C3F6CA5-CCCC-425B-829F-E2EC85F49C6E}" type="pres">
      <dgm:prSet presAssocID="{91D5F59B-0DCA-4902-981E-2F4C259FBBC2}" presName="sibTrans" presStyleCnt="0"/>
      <dgm:spPr/>
    </dgm:pt>
    <dgm:pt modelId="{D9F955A0-68DC-4097-882F-577334A85955}" type="pres">
      <dgm:prSet presAssocID="{DBFE4898-F471-4741-9236-252D0520DECA}" presName="composite" presStyleCnt="0"/>
      <dgm:spPr/>
    </dgm:pt>
    <dgm:pt modelId="{A1EBD17E-378A-4D53-8D94-892EA0FBA92B}" type="pres">
      <dgm:prSet presAssocID="{DBFE4898-F471-4741-9236-252D0520DECA}" presName="bentUpArrow1" presStyleLbl="alignImgPlace1" presStyleIdx="1" presStyleCnt="3" custScaleX="60102" custScaleY="59766" custLinFactX="-6566" custLinFactNeighborX="-100000" custLinFactNeighborY="-26077"/>
      <dgm:spPr/>
    </dgm:pt>
    <dgm:pt modelId="{888DB0B0-D412-4CCE-A961-FF14DFDC479A}" type="pres">
      <dgm:prSet presAssocID="{DBFE4898-F471-4741-9236-252D0520DECA}" presName="ParentText" presStyleLbl="node1" presStyleIdx="1" presStyleCnt="4" custScaleX="66959" custScaleY="69737" custLinFactNeighborX="-89716" custLinFactNeighborY="-615">
        <dgm:presLayoutVars>
          <dgm:chMax val="1"/>
          <dgm:chPref val="1"/>
          <dgm:bulletEnabled val="1"/>
        </dgm:presLayoutVars>
      </dgm:prSet>
      <dgm:spPr/>
    </dgm:pt>
    <dgm:pt modelId="{CF6E5DB6-1A44-45DD-88CB-AACA92F7CC70}" type="pres">
      <dgm:prSet presAssocID="{DBFE4898-F471-4741-9236-252D0520DECA}" presName="ChildText" presStyleLbl="revTx" presStyleIdx="1" presStyleCnt="3" custScaleX="313002" custScaleY="88021" custLinFactNeighborX="-31322" custLinFactNeighborY="1583">
        <dgm:presLayoutVars>
          <dgm:chMax val="0"/>
          <dgm:chPref val="0"/>
          <dgm:bulletEnabled val="1"/>
        </dgm:presLayoutVars>
      </dgm:prSet>
      <dgm:spPr/>
    </dgm:pt>
    <dgm:pt modelId="{018F5D8D-EA89-411F-BBE0-5B8F70615DED}" type="pres">
      <dgm:prSet presAssocID="{D443F2F2-FE58-43FA-BBA2-090FE6D47CCF}" presName="sibTrans" presStyleCnt="0"/>
      <dgm:spPr/>
    </dgm:pt>
    <dgm:pt modelId="{27BC5AA4-689C-4A3E-B024-1B3EF6F07C92}" type="pres">
      <dgm:prSet presAssocID="{F152505F-D8DD-414B-843D-21A57D23D6E0}" presName="composite" presStyleCnt="0"/>
      <dgm:spPr/>
    </dgm:pt>
    <dgm:pt modelId="{A7DAD7C1-DC7B-4036-9BF3-9CD86F1A612B}" type="pres">
      <dgm:prSet presAssocID="{F152505F-D8DD-414B-843D-21A57D23D6E0}" presName="bentUpArrow1" presStyleLbl="alignImgPlace1" presStyleIdx="2" presStyleCnt="3" custScaleX="78093" custScaleY="65821" custLinFactX="-100000" custLinFactNeighborX="-107272" custLinFactNeighborY="-22406"/>
      <dgm:spPr/>
    </dgm:pt>
    <dgm:pt modelId="{59D5AA10-5C98-4890-9429-4D071DF5E83F}" type="pres">
      <dgm:prSet presAssocID="{F152505F-D8DD-414B-843D-21A57D23D6E0}" presName="ParentText" presStyleLbl="node1" presStyleIdx="2" presStyleCnt="4" custScaleX="82440" custScaleY="74882" custLinFactX="-61860" custLinFactNeighborX="-100000" custLinFactNeighborY="3601">
        <dgm:presLayoutVars>
          <dgm:chMax val="1"/>
          <dgm:chPref val="1"/>
          <dgm:bulletEnabled val="1"/>
        </dgm:presLayoutVars>
      </dgm:prSet>
      <dgm:spPr/>
    </dgm:pt>
    <dgm:pt modelId="{D2BA7199-C7EF-4A44-86F6-6C7B2CEFCFAC}" type="pres">
      <dgm:prSet presAssocID="{F152505F-D8DD-414B-843D-21A57D23D6E0}" presName="ChildText" presStyleLbl="revTx" presStyleIdx="2" presStyleCnt="3" custScaleX="263934" custScaleY="73852" custLinFactX="-51020" custLinFactNeighborX="-100000" custLinFactNeighborY="6104">
        <dgm:presLayoutVars>
          <dgm:chMax val="0"/>
          <dgm:chPref val="0"/>
          <dgm:bulletEnabled val="1"/>
        </dgm:presLayoutVars>
      </dgm:prSet>
      <dgm:spPr/>
    </dgm:pt>
    <dgm:pt modelId="{D2F9FC81-2154-406E-AACE-DEF313CA84A4}" type="pres">
      <dgm:prSet presAssocID="{320DBD3C-73B6-4F96-9D8F-CABE8D219963}" presName="sibTrans" presStyleCnt="0"/>
      <dgm:spPr/>
    </dgm:pt>
    <dgm:pt modelId="{ECCFA06A-FD4D-489F-A7BC-02C2DC0F4988}" type="pres">
      <dgm:prSet presAssocID="{FE0929DF-715E-4B47-800C-D60BC5DBADD8}" presName="composite" presStyleCnt="0"/>
      <dgm:spPr/>
    </dgm:pt>
    <dgm:pt modelId="{7584B2AF-847C-4A2A-81B8-173591E83545}" type="pres">
      <dgm:prSet presAssocID="{FE0929DF-715E-4B47-800C-D60BC5DBADD8}" presName="ParentText" presStyleLbl="node1" presStyleIdx="3" presStyleCnt="4" custScaleX="87269" custScaleY="81097" custLinFactX="-100000" custLinFactNeighborX="-118021" custLinFactNeighborY="-3578">
        <dgm:presLayoutVars>
          <dgm:chMax val="1"/>
          <dgm:chPref val="1"/>
          <dgm:bulletEnabled val="1"/>
        </dgm:presLayoutVars>
      </dgm:prSet>
      <dgm:spPr/>
    </dgm:pt>
  </dgm:ptLst>
  <dgm:cxnLst>
    <dgm:cxn modelId="{984B671C-4F24-43FB-A490-563494DD79A3}" type="presOf" srcId="{FE0929DF-715E-4B47-800C-D60BC5DBADD8}" destId="{7584B2AF-847C-4A2A-81B8-173591E83545}" srcOrd="0" destOrd="0" presId="urn:microsoft.com/office/officeart/2005/8/layout/StepDownProcess"/>
    <dgm:cxn modelId="{0239A62D-C786-46E8-84BB-1F636D4A71AD}" type="presOf" srcId="{CCBBF68E-AF61-4760-B937-EB35E49E2B08}" destId="{CF6E5DB6-1A44-45DD-88CB-AACA92F7CC70}" srcOrd="0" destOrd="1" presId="urn:microsoft.com/office/officeart/2005/8/layout/StepDownProcess"/>
    <dgm:cxn modelId="{E17E7365-2D6C-4479-B4B5-835872A52F74}" type="presOf" srcId="{DBFE4898-F471-4741-9236-252D0520DECA}" destId="{888DB0B0-D412-4CCE-A961-FF14DFDC479A}" srcOrd="0" destOrd="0" presId="urn:microsoft.com/office/officeart/2005/8/layout/StepDownProcess"/>
    <dgm:cxn modelId="{6F91A24E-4C43-4FDB-AC05-F5F1766D0C66}" srcId="{760C085C-027F-4138-980B-493E77DC9FD3}" destId="{DC85A608-4596-4085-B4E9-A1904171846C}" srcOrd="1" destOrd="0" parTransId="{AC7912B7-33D8-488F-944C-AE256A64F411}" sibTransId="{CE032575-6AEB-47FC-9463-F4A2313A2095}"/>
    <dgm:cxn modelId="{DDB0DB73-B360-431B-9D2A-A5B14A4CF3AC}" type="presOf" srcId="{9EB67F51-0DFD-4245-8339-BE9FBE97F51A}" destId="{CF6E5DB6-1A44-45DD-88CB-AACA92F7CC70}" srcOrd="0" destOrd="0" presId="urn:microsoft.com/office/officeart/2005/8/layout/StepDownProcess"/>
    <dgm:cxn modelId="{E23DDD56-025A-4B88-ACF6-A4AD4A7A89A9}" type="presOf" srcId="{DC85A608-4596-4085-B4E9-A1904171846C}" destId="{B7C49670-BC09-4785-B439-F7C429B21397}" srcOrd="0" destOrd="1" presId="urn:microsoft.com/office/officeart/2005/8/layout/StepDownProcess"/>
    <dgm:cxn modelId="{65B89857-F270-469C-B53C-380BF038A2FA}" srcId="{760C085C-027F-4138-980B-493E77DC9FD3}" destId="{8EA15BA4-BB79-4512-BFB6-F825CE14E23E}" srcOrd="0" destOrd="0" parTransId="{913B172A-C689-49FF-8ADC-D1521C33F7D5}" sibTransId="{0632EA6B-8C1F-458F-87EA-566EEC84C62A}"/>
    <dgm:cxn modelId="{54260159-97AB-4CA1-BBF7-82197E380A92}" type="presOf" srcId="{5566478E-21ED-44AF-B7A7-AA5924C47A11}" destId="{D2BA7199-C7EF-4A44-86F6-6C7B2CEFCFAC}" srcOrd="0" destOrd="1" presId="urn:microsoft.com/office/officeart/2005/8/layout/StepDownProcess"/>
    <dgm:cxn modelId="{98418584-C34A-4A1A-B4F1-D3FCF7BE85A4}" srcId="{51561226-F451-496D-A61C-934FBD0D0A44}" destId="{DBFE4898-F471-4741-9236-252D0520DECA}" srcOrd="1" destOrd="0" parTransId="{37DC7571-53E2-475F-A8FD-5D61956F8CD7}" sibTransId="{D443F2F2-FE58-43FA-BBA2-090FE6D47CCF}"/>
    <dgm:cxn modelId="{AE48E68D-539C-44B7-B512-DF2BB16F3F71}" srcId="{51561226-F451-496D-A61C-934FBD0D0A44}" destId="{760C085C-027F-4138-980B-493E77DC9FD3}" srcOrd="0" destOrd="0" parTransId="{212B3879-D59A-47D9-B411-3F52F28C2A83}" sibTransId="{91D5F59B-0DCA-4902-981E-2F4C259FBBC2}"/>
    <dgm:cxn modelId="{ED89DC91-29F8-4436-B7A2-6057184975A8}" type="presOf" srcId="{51561226-F451-496D-A61C-934FBD0D0A44}" destId="{4528D558-28C6-4FFA-8FCB-77BE6D6102AE}" srcOrd="0" destOrd="0" presId="urn:microsoft.com/office/officeart/2005/8/layout/StepDownProcess"/>
    <dgm:cxn modelId="{D643E898-D99F-405D-B47A-EB7D9701F205}" srcId="{51561226-F451-496D-A61C-934FBD0D0A44}" destId="{F152505F-D8DD-414B-843D-21A57D23D6E0}" srcOrd="2" destOrd="0" parTransId="{9A4FFAEC-4B6C-4E08-BF3D-F73B7E48A42C}" sibTransId="{320DBD3C-73B6-4F96-9D8F-CABE8D219963}"/>
    <dgm:cxn modelId="{CD4F5AAB-F3DF-4A35-B24A-2CF958BCE01E}" type="presOf" srcId="{79FA0A92-4859-4E39-A5C3-0A3E3080961A}" destId="{D2BA7199-C7EF-4A44-86F6-6C7B2CEFCFAC}" srcOrd="0" destOrd="0" presId="urn:microsoft.com/office/officeart/2005/8/layout/StepDownProcess"/>
    <dgm:cxn modelId="{636270C0-788E-4C61-9671-4E6A3CE9D9C4}" srcId="{F152505F-D8DD-414B-843D-21A57D23D6E0}" destId="{5566478E-21ED-44AF-B7A7-AA5924C47A11}" srcOrd="1" destOrd="0" parTransId="{27F3EBEF-3903-4366-AECF-8F96A722561C}" sibTransId="{66C75969-5C35-4FA2-8844-6380748929FF}"/>
    <dgm:cxn modelId="{23F5FCCB-B9AC-45E7-B9C1-40E1FFC2E0C1}" type="presOf" srcId="{F152505F-D8DD-414B-843D-21A57D23D6E0}" destId="{59D5AA10-5C98-4890-9429-4D071DF5E83F}" srcOrd="0" destOrd="0" presId="urn:microsoft.com/office/officeart/2005/8/layout/StepDownProcess"/>
    <dgm:cxn modelId="{729B10CF-5D05-49AE-83C9-6CCBDAB76790}" srcId="{DBFE4898-F471-4741-9236-252D0520DECA}" destId="{CCBBF68E-AF61-4760-B937-EB35E49E2B08}" srcOrd="1" destOrd="0" parTransId="{3694DCFA-4FBB-4A40-9015-92AF68B2B1DA}" sibTransId="{FAFD8B90-699F-470F-8FD3-54E7FCB1928B}"/>
    <dgm:cxn modelId="{6A54F5D6-E96E-42CC-A8CD-1E65C818B1BD}" srcId="{DBFE4898-F471-4741-9236-252D0520DECA}" destId="{9EB67F51-0DFD-4245-8339-BE9FBE97F51A}" srcOrd="0" destOrd="0" parTransId="{09FB6789-DA51-42F8-A534-24496F3BC905}" sibTransId="{F901BC2A-03AD-4D03-8924-4E628B90DF41}"/>
    <dgm:cxn modelId="{59BB5EEF-DCC8-4FAD-8A60-E6174A589A30}" type="presOf" srcId="{760C085C-027F-4138-980B-493E77DC9FD3}" destId="{4B51E3DE-C0F9-4560-9A62-D6488C505E50}" srcOrd="0" destOrd="0" presId="urn:microsoft.com/office/officeart/2005/8/layout/StepDownProcess"/>
    <dgm:cxn modelId="{B0C5B8F1-A6AB-4D3B-8943-840B1990DB5C}" srcId="{51561226-F451-496D-A61C-934FBD0D0A44}" destId="{FE0929DF-715E-4B47-800C-D60BC5DBADD8}" srcOrd="3" destOrd="0" parTransId="{838620BA-63BE-4C99-A76F-8E43E65BD1E9}" sibTransId="{6013A0B4-EACB-487F-A395-76F3C4A65397}"/>
    <dgm:cxn modelId="{CFAC12FA-8E7C-4B19-8D5D-1B9A110E9A89}" type="presOf" srcId="{8EA15BA4-BB79-4512-BFB6-F825CE14E23E}" destId="{B7C49670-BC09-4785-B439-F7C429B21397}" srcOrd="0" destOrd="0" presId="urn:microsoft.com/office/officeart/2005/8/layout/StepDownProcess"/>
    <dgm:cxn modelId="{09992AFC-95AD-47F9-A5EA-9760D0CEA7EA}" srcId="{F152505F-D8DD-414B-843D-21A57D23D6E0}" destId="{79FA0A92-4859-4E39-A5C3-0A3E3080961A}" srcOrd="0" destOrd="0" parTransId="{A75A0FE6-FA7E-4E8A-82A3-164B480A5A29}" sibTransId="{88B93A69-C8E7-4AC8-B8CE-19072822AA2F}"/>
    <dgm:cxn modelId="{168C3679-8257-441D-B737-C38F2A290417}" type="presParOf" srcId="{4528D558-28C6-4FFA-8FCB-77BE6D6102AE}" destId="{66694EE2-D2EA-4822-868C-5CB8FA23ADCE}" srcOrd="0" destOrd="0" presId="urn:microsoft.com/office/officeart/2005/8/layout/StepDownProcess"/>
    <dgm:cxn modelId="{3754A8B3-97F2-45A9-832E-510FEB4DD9F1}" type="presParOf" srcId="{66694EE2-D2EA-4822-868C-5CB8FA23ADCE}" destId="{64ED24B2-C640-488A-A0F7-AC5CE984511A}" srcOrd="0" destOrd="0" presId="urn:microsoft.com/office/officeart/2005/8/layout/StepDownProcess"/>
    <dgm:cxn modelId="{A7E84C30-F050-48CC-9B5F-1F2B1D6E495D}" type="presParOf" srcId="{66694EE2-D2EA-4822-868C-5CB8FA23ADCE}" destId="{4B51E3DE-C0F9-4560-9A62-D6488C505E50}" srcOrd="1" destOrd="0" presId="urn:microsoft.com/office/officeart/2005/8/layout/StepDownProcess"/>
    <dgm:cxn modelId="{D80BBBE9-68F6-4056-ABF7-C7312CFCECA8}" type="presParOf" srcId="{66694EE2-D2EA-4822-868C-5CB8FA23ADCE}" destId="{B7C49670-BC09-4785-B439-F7C429B21397}" srcOrd="2" destOrd="0" presId="urn:microsoft.com/office/officeart/2005/8/layout/StepDownProcess"/>
    <dgm:cxn modelId="{4FB94819-005E-4138-B133-FD009A8CAD44}" type="presParOf" srcId="{4528D558-28C6-4FFA-8FCB-77BE6D6102AE}" destId="{5C3F6CA5-CCCC-425B-829F-E2EC85F49C6E}" srcOrd="1" destOrd="0" presId="urn:microsoft.com/office/officeart/2005/8/layout/StepDownProcess"/>
    <dgm:cxn modelId="{3D168DCA-B098-412D-AF57-288497476CF2}" type="presParOf" srcId="{4528D558-28C6-4FFA-8FCB-77BE6D6102AE}" destId="{D9F955A0-68DC-4097-882F-577334A85955}" srcOrd="2" destOrd="0" presId="urn:microsoft.com/office/officeart/2005/8/layout/StepDownProcess"/>
    <dgm:cxn modelId="{C54A3805-140C-4C26-AED9-D91662EB579E}" type="presParOf" srcId="{D9F955A0-68DC-4097-882F-577334A85955}" destId="{A1EBD17E-378A-4D53-8D94-892EA0FBA92B}" srcOrd="0" destOrd="0" presId="urn:microsoft.com/office/officeart/2005/8/layout/StepDownProcess"/>
    <dgm:cxn modelId="{82285C4C-35F3-4603-B526-43CF2B347009}" type="presParOf" srcId="{D9F955A0-68DC-4097-882F-577334A85955}" destId="{888DB0B0-D412-4CCE-A961-FF14DFDC479A}" srcOrd="1" destOrd="0" presId="urn:microsoft.com/office/officeart/2005/8/layout/StepDownProcess"/>
    <dgm:cxn modelId="{1ECBE07C-B951-4D20-A052-12C39141684B}" type="presParOf" srcId="{D9F955A0-68DC-4097-882F-577334A85955}" destId="{CF6E5DB6-1A44-45DD-88CB-AACA92F7CC70}" srcOrd="2" destOrd="0" presId="urn:microsoft.com/office/officeart/2005/8/layout/StepDownProcess"/>
    <dgm:cxn modelId="{2118346C-C6CF-4B9F-8B67-2BBE30DA36F9}" type="presParOf" srcId="{4528D558-28C6-4FFA-8FCB-77BE6D6102AE}" destId="{018F5D8D-EA89-411F-BBE0-5B8F70615DED}" srcOrd="3" destOrd="0" presId="urn:microsoft.com/office/officeart/2005/8/layout/StepDownProcess"/>
    <dgm:cxn modelId="{FB6E35D1-8B69-4EEB-98BA-1650FEC57446}" type="presParOf" srcId="{4528D558-28C6-4FFA-8FCB-77BE6D6102AE}" destId="{27BC5AA4-689C-4A3E-B024-1B3EF6F07C92}" srcOrd="4" destOrd="0" presId="urn:microsoft.com/office/officeart/2005/8/layout/StepDownProcess"/>
    <dgm:cxn modelId="{67688DBD-EE98-48EF-B3CB-8625BF7F23FC}" type="presParOf" srcId="{27BC5AA4-689C-4A3E-B024-1B3EF6F07C92}" destId="{A7DAD7C1-DC7B-4036-9BF3-9CD86F1A612B}" srcOrd="0" destOrd="0" presId="urn:microsoft.com/office/officeart/2005/8/layout/StepDownProcess"/>
    <dgm:cxn modelId="{3DF65EC1-63D9-4F4D-9635-E30E328C88D4}" type="presParOf" srcId="{27BC5AA4-689C-4A3E-B024-1B3EF6F07C92}" destId="{59D5AA10-5C98-4890-9429-4D071DF5E83F}" srcOrd="1" destOrd="0" presId="urn:microsoft.com/office/officeart/2005/8/layout/StepDownProcess"/>
    <dgm:cxn modelId="{1E944B42-78E1-433F-93A1-448347B77503}" type="presParOf" srcId="{27BC5AA4-689C-4A3E-B024-1B3EF6F07C92}" destId="{D2BA7199-C7EF-4A44-86F6-6C7B2CEFCFAC}" srcOrd="2" destOrd="0" presId="urn:microsoft.com/office/officeart/2005/8/layout/StepDownProcess"/>
    <dgm:cxn modelId="{67F6F45E-1FE1-4DB5-BDBC-B0942CD25B6B}" type="presParOf" srcId="{4528D558-28C6-4FFA-8FCB-77BE6D6102AE}" destId="{D2F9FC81-2154-406E-AACE-DEF313CA84A4}" srcOrd="5" destOrd="0" presId="urn:microsoft.com/office/officeart/2005/8/layout/StepDownProcess"/>
    <dgm:cxn modelId="{8CEDE700-97B2-4F2C-BA18-27A35BE3CF15}" type="presParOf" srcId="{4528D558-28C6-4FFA-8FCB-77BE6D6102AE}" destId="{ECCFA06A-FD4D-489F-A7BC-02C2DC0F4988}" srcOrd="6" destOrd="0" presId="urn:microsoft.com/office/officeart/2005/8/layout/StepDownProcess"/>
    <dgm:cxn modelId="{28C0FB0D-152A-45AF-8287-1B09DB9CCF2B}" type="presParOf" srcId="{ECCFA06A-FD4D-489F-A7BC-02C2DC0F4988}" destId="{7584B2AF-847C-4A2A-81B8-173591E83545}"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D24B2-C640-488A-A0F7-AC5CE984511A}">
      <dsp:nvSpPr>
        <dsp:cNvPr id="0" name=""/>
        <dsp:cNvSpPr/>
      </dsp:nvSpPr>
      <dsp:spPr>
        <a:xfrm rot="5400000">
          <a:off x="167348" y="1631609"/>
          <a:ext cx="753108" cy="561360"/>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1E3DE-C0F9-4560-9A62-D6488C505E50}">
      <dsp:nvSpPr>
        <dsp:cNvPr id="0" name=""/>
        <dsp:cNvSpPr/>
      </dsp:nvSpPr>
      <dsp:spPr>
        <a:xfrm>
          <a:off x="24140" y="534689"/>
          <a:ext cx="1048508" cy="916773"/>
        </a:xfrm>
        <a:prstGeom prst="roundRect">
          <a:avLst>
            <a:gd name="adj" fmla="val 16670"/>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err="1"/>
            <a:t>NaI</a:t>
          </a:r>
          <a:r>
            <a:rPr lang="en-GB" sz="2000" kern="1200" dirty="0"/>
            <a:t>(Tl)</a:t>
          </a:r>
        </a:p>
      </dsp:txBody>
      <dsp:txXfrm>
        <a:off x="68901" y="579450"/>
        <a:ext cx="958986" cy="827251"/>
      </dsp:txXfrm>
    </dsp:sp>
    <dsp:sp modelId="{B7C49670-BC09-4785-B439-F7C429B21397}">
      <dsp:nvSpPr>
        <dsp:cNvPr id="0" name=""/>
        <dsp:cNvSpPr/>
      </dsp:nvSpPr>
      <dsp:spPr>
        <a:xfrm>
          <a:off x="1094036" y="556929"/>
          <a:ext cx="5059711" cy="988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High efficiency but poor resolution ( 7-8 %@662 keV)</a:t>
          </a:r>
        </a:p>
        <a:p>
          <a:pPr marL="171450" lvl="1" indent="-171450" algn="l" defTabSz="711200">
            <a:lnSpc>
              <a:spcPct val="90000"/>
            </a:lnSpc>
            <a:spcBef>
              <a:spcPct val="0"/>
            </a:spcBef>
            <a:spcAft>
              <a:spcPct val="15000"/>
            </a:spcAft>
            <a:buChar char="•"/>
          </a:pPr>
          <a:r>
            <a:rPr lang="en-GB" sz="1600" kern="1200" dirty="0"/>
            <a:t>Operable at room temperature</a:t>
          </a:r>
        </a:p>
      </dsp:txBody>
      <dsp:txXfrm>
        <a:off x="1094036" y="556929"/>
        <a:ext cx="5059711" cy="988350"/>
      </dsp:txXfrm>
    </dsp:sp>
    <dsp:sp modelId="{A1EBD17E-378A-4D53-8D94-892EA0FBA92B}">
      <dsp:nvSpPr>
        <dsp:cNvPr id="0" name=""/>
        <dsp:cNvSpPr/>
      </dsp:nvSpPr>
      <dsp:spPr>
        <a:xfrm rot="5400000">
          <a:off x="1365632" y="2702948"/>
          <a:ext cx="620232" cy="710082"/>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8DB0B0-D412-4CCE-A961-FF14DFDC479A}">
      <dsp:nvSpPr>
        <dsp:cNvPr id="0" name=""/>
        <dsp:cNvSpPr/>
      </dsp:nvSpPr>
      <dsp:spPr>
        <a:xfrm>
          <a:off x="862237" y="1765003"/>
          <a:ext cx="1169767" cy="852769"/>
        </a:xfrm>
        <a:prstGeom prst="roundRect">
          <a:avLst>
            <a:gd name="adj" fmla="val 16670"/>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err="1"/>
            <a:t>HPGe</a:t>
          </a:r>
          <a:endParaRPr lang="en-GB" sz="2000" kern="1200" dirty="0"/>
        </a:p>
      </dsp:txBody>
      <dsp:txXfrm>
        <a:off x="903873" y="1806639"/>
        <a:ext cx="1086495" cy="769497"/>
      </dsp:txXfrm>
    </dsp:sp>
    <dsp:sp modelId="{CF6E5DB6-1A44-45DD-88CB-AACA92F7CC70}">
      <dsp:nvSpPr>
        <dsp:cNvPr id="0" name=""/>
        <dsp:cNvSpPr/>
      </dsp:nvSpPr>
      <dsp:spPr>
        <a:xfrm>
          <a:off x="2136775" y="1778958"/>
          <a:ext cx="3976986" cy="869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High resolution (0.2 -1.2 %@662 keV)</a:t>
          </a:r>
        </a:p>
        <a:p>
          <a:pPr marL="171450" lvl="1" indent="-171450" algn="l" defTabSz="711200">
            <a:lnSpc>
              <a:spcPct val="90000"/>
            </a:lnSpc>
            <a:spcBef>
              <a:spcPct val="0"/>
            </a:spcBef>
            <a:spcAft>
              <a:spcPct val="15000"/>
            </a:spcAft>
            <a:buChar char="•"/>
          </a:pPr>
          <a:r>
            <a:rPr lang="en-GB" sz="1600" kern="1200" dirty="0"/>
            <a:t>Need liquid nitrogen cooling or electrical cooling.</a:t>
          </a:r>
        </a:p>
      </dsp:txBody>
      <dsp:txXfrm>
        <a:off x="2136775" y="1778958"/>
        <a:ext cx="3976986" cy="869956"/>
      </dsp:txXfrm>
    </dsp:sp>
    <dsp:sp modelId="{A7DAD7C1-DC7B-4036-9BF3-9CD86F1A612B}">
      <dsp:nvSpPr>
        <dsp:cNvPr id="0" name=""/>
        <dsp:cNvSpPr/>
      </dsp:nvSpPr>
      <dsp:spPr>
        <a:xfrm rot="5400000">
          <a:off x="2708297" y="3646071"/>
          <a:ext cx="683069" cy="922639"/>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D5AA10-5C98-4890-9429-4D071DF5E83F}">
      <dsp:nvSpPr>
        <dsp:cNvPr id="0" name=""/>
        <dsp:cNvSpPr/>
      </dsp:nvSpPr>
      <dsp:spPr>
        <a:xfrm>
          <a:off x="2030549" y="2796405"/>
          <a:ext cx="1440219" cy="915684"/>
        </a:xfrm>
        <a:prstGeom prst="roundRect">
          <a:avLst>
            <a:gd name="adj" fmla="val 16670"/>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err="1"/>
            <a:t>CdZnTe</a:t>
          </a:r>
          <a:endParaRPr lang="en-GB" sz="2000" kern="1200" dirty="0"/>
        </a:p>
      </dsp:txBody>
      <dsp:txXfrm>
        <a:off x="2075257" y="2841113"/>
        <a:ext cx="1350803" cy="826268"/>
      </dsp:txXfrm>
    </dsp:sp>
    <dsp:sp modelId="{D2BA7199-C7EF-4A44-86F6-6C7B2CEFCFAC}">
      <dsp:nvSpPr>
        <dsp:cNvPr id="0" name=""/>
        <dsp:cNvSpPr/>
      </dsp:nvSpPr>
      <dsp:spPr>
        <a:xfrm>
          <a:off x="3491513" y="2904966"/>
          <a:ext cx="3353531" cy="7299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114300" lvl="1" indent="-114300" algn="l" defTabSz="666750">
            <a:lnSpc>
              <a:spcPct val="90000"/>
            </a:lnSpc>
            <a:spcBef>
              <a:spcPct val="0"/>
            </a:spcBef>
            <a:spcAft>
              <a:spcPct val="15000"/>
            </a:spcAft>
            <a:buChar char="•"/>
          </a:pPr>
          <a:r>
            <a:rPr lang="en-GB" sz="1500" kern="1200" dirty="0"/>
            <a:t>high efficient and very compact</a:t>
          </a:r>
        </a:p>
        <a:p>
          <a:pPr marL="114300" lvl="1" indent="-114300" algn="l" defTabSz="666750">
            <a:lnSpc>
              <a:spcPct val="90000"/>
            </a:lnSpc>
            <a:spcBef>
              <a:spcPct val="0"/>
            </a:spcBef>
            <a:spcAft>
              <a:spcPct val="15000"/>
            </a:spcAft>
            <a:buChar char="•"/>
          </a:pPr>
          <a:r>
            <a:rPr lang="en-GB" sz="1500" kern="1200" dirty="0"/>
            <a:t>Moderate energy resolution (2 keV @ 662 keV)</a:t>
          </a:r>
        </a:p>
      </dsp:txBody>
      <dsp:txXfrm>
        <a:off x="3491513" y="2904966"/>
        <a:ext cx="3353531" cy="729916"/>
      </dsp:txXfrm>
    </dsp:sp>
    <dsp:sp modelId="{7584B2AF-847C-4A2A-81B8-173591E83545}">
      <dsp:nvSpPr>
        <dsp:cNvPr id="0" name=""/>
        <dsp:cNvSpPr/>
      </dsp:nvSpPr>
      <dsp:spPr>
        <a:xfrm>
          <a:off x="3478083" y="3751342"/>
          <a:ext cx="1524581" cy="991684"/>
        </a:xfrm>
        <a:prstGeom prst="roundRect">
          <a:avLst>
            <a:gd name="adj" fmla="val 16670"/>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err="1"/>
            <a:t>LaBr</a:t>
          </a:r>
          <a:r>
            <a:rPr lang="en-GB" sz="2000" kern="1200" baseline="-25000" dirty="0"/>
            <a:t>3</a:t>
          </a:r>
          <a:endParaRPr lang="en-GB" sz="2000" kern="1200" dirty="0"/>
        </a:p>
      </dsp:txBody>
      <dsp:txXfrm>
        <a:off x="3526502" y="3799761"/>
        <a:ext cx="1427743" cy="894846"/>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0F7F69-9CD1-45C8-89AB-9446AC561CD2}" type="datetimeFigureOut">
              <a:rPr lang="en-GB" smtClean="0"/>
              <a:t>2019-04-03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0B5F5-EA9C-4FC5-9DF1-F6DC82D3CC20}" type="slidenum">
              <a:rPr lang="en-GB" smtClean="0"/>
              <a:t>‹#›</a:t>
            </a:fld>
            <a:endParaRPr lang="en-GB"/>
          </a:p>
        </p:txBody>
      </p:sp>
    </p:spTree>
    <p:extLst>
      <p:ext uri="{BB962C8B-B14F-4D97-AF65-F5344CB8AC3E}">
        <p14:creationId xmlns:p14="http://schemas.microsoft.com/office/powerpoint/2010/main" val="3504801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altLang="en-US" dirty="0"/>
              <a:t>Typical comercially available continuous air monitor for alpha and beta emitters.</a:t>
            </a:r>
          </a:p>
          <a:p>
            <a:endParaRPr lang="pt-BR" altLang="en-US" dirty="0"/>
          </a:p>
          <a:p>
            <a:r>
              <a:rPr lang="pt-BR" altLang="en-US" dirty="0"/>
              <a:t>Here the detector is a planar silicon semicondutor device.</a:t>
            </a:r>
            <a:endParaRPr lang="en-US" altLang="en-US" dirty="0"/>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16</a:t>
            </a:fld>
            <a:endParaRPr lang="en-GB"/>
          </a:p>
        </p:txBody>
      </p:sp>
    </p:spTree>
    <p:extLst>
      <p:ext uri="{BB962C8B-B14F-4D97-AF65-F5344CB8AC3E}">
        <p14:creationId xmlns:p14="http://schemas.microsoft.com/office/powerpoint/2010/main" val="2374957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en-US" dirty="0"/>
              <a:t>A typical commercially available portable NaI gamma spectrometry system</a:t>
            </a:r>
            <a:r>
              <a:rPr lang="hu-HU" altLang="en-US" dirty="0"/>
              <a:t>.</a:t>
            </a:r>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36</a:t>
            </a:fld>
            <a:endParaRPr lang="en-GB"/>
          </a:p>
        </p:txBody>
      </p:sp>
    </p:spTree>
    <p:extLst>
      <p:ext uri="{BB962C8B-B14F-4D97-AF65-F5344CB8AC3E}">
        <p14:creationId xmlns:p14="http://schemas.microsoft.com/office/powerpoint/2010/main" val="567133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altLang="en-US" dirty="0"/>
              <a:t>Filters with a mixture of radionuclide</a:t>
            </a:r>
            <a:r>
              <a:rPr lang="hu-HU" altLang="en-US" dirty="0"/>
              <a:t>s</a:t>
            </a:r>
            <a:r>
              <a:rPr lang="en-GB" altLang="en-US" dirty="0"/>
              <a:t> </a:t>
            </a:r>
            <a:r>
              <a:rPr lang="hu-HU" altLang="en-US" dirty="0"/>
              <a:t>of known</a:t>
            </a:r>
            <a:r>
              <a:rPr lang="hu-HU" altLang="en-US" baseline="0" dirty="0"/>
              <a:t> activities </a:t>
            </a:r>
            <a:r>
              <a:rPr lang="en-GB" altLang="en-US" dirty="0"/>
              <a:t>traceable </a:t>
            </a:r>
            <a:r>
              <a:rPr lang="hu-HU" altLang="en-US" dirty="0"/>
              <a:t>to </a:t>
            </a:r>
            <a:r>
              <a:rPr lang="en-GB" altLang="en-US" dirty="0"/>
              <a:t>national standards</a:t>
            </a:r>
            <a:r>
              <a:rPr lang="hu-HU" altLang="en-US" baseline="0" dirty="0"/>
              <a:t> are</a:t>
            </a:r>
            <a:r>
              <a:rPr lang="en-GB" altLang="en-US" dirty="0"/>
              <a:t> commercially available</a:t>
            </a:r>
            <a:r>
              <a:rPr lang="hu-HU" altLang="en-US" dirty="0"/>
              <a:t>.</a:t>
            </a:r>
            <a:endParaRPr lang="en-GB" altLang="en-US" dirty="0"/>
          </a:p>
          <a:p>
            <a:pPr eaLnBrk="1" hangingPunct="1"/>
            <a:r>
              <a:rPr lang="en-GB" altLang="en-US" dirty="0"/>
              <a:t>These filters are used to </a:t>
            </a:r>
            <a:r>
              <a:rPr lang="hu-HU" altLang="en-US" dirty="0"/>
              <a:t>set the</a:t>
            </a:r>
            <a:r>
              <a:rPr lang="hu-HU" altLang="en-US" baseline="0" dirty="0"/>
              <a:t> energy and efficiency functions of </a:t>
            </a:r>
            <a:r>
              <a:rPr lang="en-GB" altLang="en-US" dirty="0"/>
              <a:t>the gamma spectrometry systems for air filter measurements.</a:t>
            </a:r>
          </a:p>
          <a:p>
            <a:pPr eaLnBrk="1" hangingPunct="1"/>
            <a:r>
              <a:rPr lang="en-GB" altLang="en-US" dirty="0"/>
              <a:t>In the above Ge spectrum, Ba-133 is used as a substitute </a:t>
            </a:r>
            <a:r>
              <a:rPr lang="hu-HU" altLang="en-US" dirty="0"/>
              <a:t>(„mock”) </a:t>
            </a:r>
            <a:r>
              <a:rPr lang="en-GB" altLang="en-US" dirty="0"/>
              <a:t>for I-131</a:t>
            </a:r>
            <a:r>
              <a:rPr lang="hu-HU" altLang="en-US" dirty="0"/>
              <a:t>,</a:t>
            </a:r>
            <a:r>
              <a:rPr lang="en-GB" altLang="en-US" dirty="0"/>
              <a:t> as it has a much longer half-life (10.7 years)</a:t>
            </a:r>
            <a:r>
              <a:rPr lang="hu-HU" altLang="en-US" dirty="0"/>
              <a:t>,</a:t>
            </a:r>
            <a:r>
              <a:rPr lang="hu-HU" altLang="en-US" baseline="0" dirty="0"/>
              <a:t> while h</a:t>
            </a:r>
            <a:r>
              <a:rPr lang="en-GB" altLang="en-US" dirty="0" err="1"/>
              <a:t>alf</a:t>
            </a:r>
            <a:r>
              <a:rPr lang="hu-HU" altLang="en-US" dirty="0"/>
              <a:t>-</a:t>
            </a:r>
            <a:r>
              <a:rPr lang="en-GB" altLang="en-US" dirty="0"/>
              <a:t>life for I-131 is </a:t>
            </a:r>
            <a:endParaRPr lang="hu-HU" altLang="en-US" dirty="0"/>
          </a:p>
          <a:p>
            <a:pPr eaLnBrk="1" hangingPunct="1"/>
            <a:r>
              <a:rPr lang="hu-HU" altLang="en-US" dirty="0"/>
              <a:t>only </a:t>
            </a:r>
            <a:r>
              <a:rPr lang="en-GB" altLang="en-US"/>
              <a:t>8.02 days.</a:t>
            </a:r>
          </a:p>
          <a:p>
            <a:endParaRPr lang="en-GB"/>
          </a:p>
        </p:txBody>
      </p:sp>
      <p:sp>
        <p:nvSpPr>
          <p:cNvPr id="4" name="Slide Number Placeholder 3"/>
          <p:cNvSpPr>
            <a:spLocks noGrp="1"/>
          </p:cNvSpPr>
          <p:nvPr>
            <p:ph type="sldNum" sz="quarter" idx="5"/>
          </p:nvPr>
        </p:nvSpPr>
        <p:spPr/>
        <p:txBody>
          <a:bodyPr/>
          <a:lstStyle/>
          <a:p>
            <a:fld id="{AF40B5F5-EA9C-4FC5-9DF1-F6DC82D3CC20}" type="slidenum">
              <a:rPr lang="en-GB" smtClean="0"/>
              <a:t>38</a:t>
            </a:fld>
            <a:endParaRPr lang="en-GB"/>
          </a:p>
        </p:txBody>
      </p:sp>
    </p:spTree>
    <p:extLst>
      <p:ext uri="{BB962C8B-B14F-4D97-AF65-F5344CB8AC3E}">
        <p14:creationId xmlns:p14="http://schemas.microsoft.com/office/powerpoint/2010/main" val="845860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altLang="en-US" dirty="0"/>
              <a:t>An example alpha spectrum from the air monitor. The spectrum allows the alpha particles emitted by the naturally occuring decay products of radon-222 to be distinguished from, for example, Pu-239 which would appear in the spectrum in the region of interest marked between 3 MeV and 5.7 MeV.</a:t>
            </a:r>
          </a:p>
          <a:p>
            <a:endParaRPr lang="pt-BR" altLang="en-US" dirty="0"/>
          </a:p>
          <a:p>
            <a:r>
              <a:rPr lang="pt-BR" altLang="en-US" dirty="0"/>
              <a:t>For example,</a:t>
            </a:r>
          </a:p>
          <a:p>
            <a:r>
              <a:rPr lang="pt-BR" altLang="en-US" dirty="0"/>
              <a:t>Po-218 , alpha energy = 6.11 MeV</a:t>
            </a:r>
          </a:p>
          <a:p>
            <a:r>
              <a:rPr lang="pt-BR" altLang="en-US" dirty="0"/>
              <a:t>Bi-214, alpha energy = 3.27 MeV</a:t>
            </a:r>
          </a:p>
          <a:p>
            <a:r>
              <a:rPr lang="pt-BR" altLang="en-US" dirty="0"/>
              <a:t>Po-214, alpha energy = 7.83 MeV</a:t>
            </a:r>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17</a:t>
            </a:fld>
            <a:endParaRPr lang="en-GB"/>
          </a:p>
        </p:txBody>
      </p:sp>
    </p:spTree>
    <p:extLst>
      <p:ext uri="{BB962C8B-B14F-4D97-AF65-F5344CB8AC3E}">
        <p14:creationId xmlns:p14="http://schemas.microsoft.com/office/powerpoint/2010/main" val="4287807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altLang="en-US" dirty="0"/>
              <a:t>Analogue to digital</a:t>
            </a:r>
            <a:r>
              <a:rPr lang="hu-HU" altLang="en-US" baseline="0" dirty="0"/>
              <a:t> converter converts the pulse amplitudes to digital format </a:t>
            </a:r>
            <a:endParaRPr lang="hu-HU" altLang="en-US" dirty="0"/>
          </a:p>
          <a:p>
            <a:r>
              <a:rPr lang="hu-HU" altLang="en-US" dirty="0"/>
              <a:t>Multi-channel</a:t>
            </a:r>
            <a:r>
              <a:rPr lang="hu-HU" altLang="en-US" baseline="0" dirty="0"/>
              <a:t> Analyzer (MCA) has a set of „channels”, i.e. storage places for pulses with amplitudes of subsequent ranges</a:t>
            </a:r>
            <a:endParaRPr lang="en-US" altLang="en-US" dirty="0"/>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23</a:t>
            </a:fld>
            <a:endParaRPr lang="en-GB"/>
          </a:p>
        </p:txBody>
      </p:sp>
    </p:spTree>
    <p:extLst>
      <p:ext uri="{BB962C8B-B14F-4D97-AF65-F5344CB8AC3E}">
        <p14:creationId xmlns:p14="http://schemas.microsoft.com/office/powerpoint/2010/main" val="4202806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altLang="en-US" dirty="0"/>
              <a:t>For</a:t>
            </a:r>
            <a:r>
              <a:rPr lang="hu-HU" altLang="en-US" baseline="0" dirty="0"/>
              <a:t> semiconductor detectors (e.g. HPGe, SiO</a:t>
            </a:r>
            <a:r>
              <a:rPr lang="hu-HU" altLang="en-US" baseline="-25000" dirty="0"/>
              <a:t>2</a:t>
            </a:r>
            <a:r>
              <a:rPr lang="hu-HU" altLang="en-US" baseline="0" dirty="0"/>
              <a:t>)</a:t>
            </a:r>
            <a:r>
              <a:rPr lang="en-US" altLang="en-US" dirty="0"/>
              <a:t>, the channel scale can </a:t>
            </a:r>
            <a:r>
              <a:rPr lang="hu-HU" altLang="en-US" dirty="0"/>
              <a:t>easily</a:t>
            </a:r>
            <a:r>
              <a:rPr lang="en-US" altLang="en-US" dirty="0"/>
              <a:t> be converted to an energy scale</a:t>
            </a:r>
            <a:r>
              <a:rPr lang="hu-HU" altLang="en-US" dirty="0"/>
              <a:t>,</a:t>
            </a:r>
            <a:r>
              <a:rPr lang="hu-HU" altLang="en-US" baseline="0" dirty="0"/>
              <a:t> as the response is linear.</a:t>
            </a:r>
          </a:p>
          <a:p>
            <a:r>
              <a:rPr lang="hu-HU" altLang="en-US" baseline="0" dirty="0"/>
              <a:t>Geometry means the general characteristics of the sample, not only the source – detector distance! (E.g. size, shape, material, mass.)</a:t>
            </a:r>
            <a:r>
              <a:rPr lang="en-US" altLang="en-US" dirty="0"/>
              <a:t> </a:t>
            </a:r>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24</a:t>
            </a:fld>
            <a:endParaRPr lang="en-GB"/>
          </a:p>
        </p:txBody>
      </p:sp>
    </p:spTree>
    <p:extLst>
      <p:ext uri="{BB962C8B-B14F-4D97-AF65-F5344CB8AC3E}">
        <p14:creationId xmlns:p14="http://schemas.microsoft.com/office/powerpoint/2010/main" val="2055044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In semiconductor detectors, an electric field is applied to the detector volume. An electron in the semiconductor is fixed in its valence band in the crystal until a gamma ray interaction provides the electron enough energy to move to the conduction band. Electrons in the conduction band can respond to the electric field in the detector, and therefore move to the positive contact that is creating the electrical field. The gap created by the moving electron is called a "hole," and is filled by an adjacent electron. This shuffling of holes effectively moves a positive charge to the negative contact. The arrival of the electron at the positive contact and the hole at the negative contact produces the electrical signal that is sent to the preamplifier, the MCA (multi channel analyzer), and on through the system for analysis. The movement of electrons and holes in a solid-state detector is very similar to the movement of ions within the sensitive volume of gas-filled detectors such as ionization chambers.</a:t>
            </a:r>
          </a:p>
          <a:p>
            <a:endParaRPr lang="en-US" altLang="en-US" dirty="0"/>
          </a:p>
          <a:p>
            <a:r>
              <a:rPr lang="en-US" altLang="en-US" dirty="0"/>
              <a:t>Common semiconductor-based detectors include germanium</a:t>
            </a:r>
            <a:r>
              <a:rPr lang="hu-HU" altLang="en-US" dirty="0"/>
              <a:t> (e.g.</a:t>
            </a:r>
            <a:r>
              <a:rPr lang="hu-HU" altLang="en-US" baseline="0" dirty="0"/>
              <a:t> HPGe)</a:t>
            </a:r>
            <a:r>
              <a:rPr lang="en-US" altLang="en-US" dirty="0"/>
              <a:t>, cadmium telluride, and cadmium zinc telluride. </a:t>
            </a:r>
            <a:endParaRPr lang="hu-HU" altLang="en-US" dirty="0"/>
          </a:p>
          <a:p>
            <a:r>
              <a:rPr lang="en-US" altLang="en-US" dirty="0"/>
              <a:t>Cryogenic(&lt; -150 °C) temperatures are vital to the operation of germanium detectors.</a:t>
            </a:r>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28</a:t>
            </a:fld>
            <a:endParaRPr lang="en-GB"/>
          </a:p>
        </p:txBody>
      </p:sp>
    </p:spTree>
    <p:extLst>
      <p:ext uri="{BB962C8B-B14F-4D97-AF65-F5344CB8AC3E}">
        <p14:creationId xmlns:p14="http://schemas.microsoft.com/office/powerpoint/2010/main" val="2663047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altLang="en-US" dirty="0"/>
              <a:t>Older</a:t>
            </a:r>
            <a:r>
              <a:rPr lang="hu-HU" altLang="en-US" baseline="0" dirty="0"/>
              <a:t> type of Ge detectors (GeLi) needed continuous cooling, the recently used hyper-pure Ge detectors (HPGe) shall be cooled only when the high voltage is on the detector.</a:t>
            </a:r>
            <a:endParaRPr lang="hu-HU" altLang="en-US" dirty="0"/>
          </a:p>
          <a:p>
            <a:r>
              <a:rPr lang="hu-HU" altLang="en-US" dirty="0"/>
              <a:t>HPGe detectors</a:t>
            </a:r>
            <a:r>
              <a:rPr lang="hu-HU" altLang="en-US" baseline="0" dirty="0"/>
              <a:t> differ not only in size and geometry (e.g. planar or coaxial), but also in the arrangement of p-n regions</a:t>
            </a:r>
            <a:endParaRPr lang="en-US" altLang="en-US" dirty="0"/>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29</a:t>
            </a:fld>
            <a:endParaRPr lang="en-GB"/>
          </a:p>
        </p:txBody>
      </p:sp>
    </p:spTree>
    <p:extLst>
      <p:ext uri="{BB962C8B-B14F-4D97-AF65-F5344CB8AC3E}">
        <p14:creationId xmlns:p14="http://schemas.microsoft.com/office/powerpoint/2010/main" val="4182700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sv-SE" altLang="en-US" dirty="0"/>
          </a:p>
          <a:p>
            <a:pPr eaLnBrk="1" hangingPunct="1"/>
            <a:r>
              <a:rPr lang="sv-SE" altLang="en-US" dirty="0"/>
              <a:t>NaI(Tl) means that the crystal of NaI is doped with Tl</a:t>
            </a:r>
            <a:r>
              <a:rPr lang="hu-HU" altLang="en-US" dirty="0"/>
              <a:t>.</a:t>
            </a:r>
            <a:r>
              <a:rPr lang="sv-SE" altLang="en-US" dirty="0"/>
              <a:t> </a:t>
            </a:r>
          </a:p>
          <a:p>
            <a:pPr eaLnBrk="1" hangingPunct="1"/>
            <a:r>
              <a:rPr lang="sv-SE" altLang="en-US" dirty="0"/>
              <a:t>The explanation to the better energy resolution in a semiconductor detector is that the energy needed to create a ion-hole pair in the semiconductor is much less than the energy to produce a light photon of light in the scintillation detector. The statistical fluctuation and hence the width of the full energy peak will be much less.</a:t>
            </a:r>
          </a:p>
          <a:p>
            <a:pPr eaLnBrk="1" hangingPunct="1"/>
            <a:r>
              <a:rPr lang="sv-SE" altLang="en-US" dirty="0"/>
              <a:t>This spectrum also shows that to identify and quantifty a sample containing many gamma emitting radionuclides, a Ge detector is necessary.</a:t>
            </a:r>
          </a:p>
          <a:p>
            <a:pPr eaLnBrk="1" hangingPunct="1"/>
            <a:r>
              <a:rPr lang="sv-SE" altLang="en-US" dirty="0"/>
              <a:t>In compensation, t</a:t>
            </a:r>
            <a:r>
              <a:rPr lang="pt-BR" altLang="en-US" dirty="0"/>
              <a:t>he NaI detection efficiency is higher as the NaI crystal </a:t>
            </a:r>
            <a:r>
              <a:rPr lang="hu-HU" altLang="en-US" dirty="0"/>
              <a:t>can</a:t>
            </a:r>
            <a:r>
              <a:rPr lang="hu-HU" altLang="en-US" baseline="0" dirty="0"/>
              <a:t> be</a:t>
            </a:r>
            <a:r>
              <a:rPr lang="pt-BR" altLang="en-US" dirty="0"/>
              <a:t> considerably larger than that of the Ge crystal.</a:t>
            </a:r>
            <a:endParaRPr lang="sv-SE" altLang="en-US" dirty="0"/>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31</a:t>
            </a:fld>
            <a:endParaRPr lang="en-GB"/>
          </a:p>
        </p:txBody>
      </p:sp>
    </p:spTree>
    <p:extLst>
      <p:ext uri="{BB962C8B-B14F-4D97-AF65-F5344CB8AC3E}">
        <p14:creationId xmlns:p14="http://schemas.microsoft.com/office/powerpoint/2010/main" val="472857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hu-HU" altLang="en-US" dirty="0"/>
              <a:t>E</a:t>
            </a:r>
            <a:r>
              <a:rPr lang="en-GB" altLang="en-US" dirty="0" err="1"/>
              <a:t>xample</a:t>
            </a:r>
            <a:r>
              <a:rPr lang="hu-HU" altLang="en-US" dirty="0"/>
              <a:t>s </a:t>
            </a:r>
            <a:r>
              <a:rPr lang="en-GB" altLang="en-US" dirty="0"/>
              <a:t>of commercial </a:t>
            </a:r>
            <a:r>
              <a:rPr lang="hu-HU" altLang="en-US" dirty="0"/>
              <a:t>laboratory gamma spectrometry </a:t>
            </a:r>
            <a:r>
              <a:rPr lang="en-GB" altLang="en-US" dirty="0"/>
              <a:t>system</a:t>
            </a:r>
            <a:r>
              <a:rPr lang="hu-HU" altLang="en-US" dirty="0"/>
              <a:t>s</a:t>
            </a:r>
            <a:r>
              <a:rPr lang="en-GB" altLang="en-US" dirty="0"/>
              <a:t>.</a:t>
            </a:r>
            <a:endParaRPr lang="hu-HU" altLang="en-US" dirty="0"/>
          </a:p>
          <a:p>
            <a:pPr eaLnBrk="1" hangingPunct="1"/>
            <a:r>
              <a:rPr lang="hu-HU" altLang="en-US" dirty="0"/>
              <a:t>Note the shielding</a:t>
            </a:r>
            <a:r>
              <a:rPr lang="hu-HU" altLang="en-US" baseline="0" dirty="0"/>
              <a:t> and the container filled with liquid N</a:t>
            </a:r>
            <a:r>
              <a:rPr lang="hu-HU" altLang="en-US" baseline="-25000" dirty="0"/>
              <a:t>2</a:t>
            </a:r>
            <a:r>
              <a:rPr lang="hu-HU" altLang="en-US" baseline="0" dirty="0"/>
              <a:t>.</a:t>
            </a:r>
            <a:endParaRPr lang="en-GB" altLang="en-US" dirty="0"/>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33</a:t>
            </a:fld>
            <a:endParaRPr lang="en-GB"/>
          </a:p>
        </p:txBody>
      </p:sp>
    </p:spTree>
    <p:extLst>
      <p:ext uri="{BB962C8B-B14F-4D97-AF65-F5344CB8AC3E}">
        <p14:creationId xmlns:p14="http://schemas.microsoft.com/office/powerpoint/2010/main" val="3154167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An example of one portable commercial system with an electric cooling system.</a:t>
            </a:r>
          </a:p>
          <a:p>
            <a:endParaRPr lang="en-GB" dirty="0"/>
          </a:p>
        </p:txBody>
      </p:sp>
      <p:sp>
        <p:nvSpPr>
          <p:cNvPr id="4" name="Slide Number Placeholder 3"/>
          <p:cNvSpPr>
            <a:spLocks noGrp="1"/>
          </p:cNvSpPr>
          <p:nvPr>
            <p:ph type="sldNum" sz="quarter" idx="5"/>
          </p:nvPr>
        </p:nvSpPr>
        <p:spPr/>
        <p:txBody>
          <a:bodyPr/>
          <a:lstStyle/>
          <a:p>
            <a:fld id="{AF40B5F5-EA9C-4FC5-9DF1-F6DC82D3CC20}" type="slidenum">
              <a:rPr lang="en-GB" smtClean="0"/>
              <a:t>34</a:t>
            </a:fld>
            <a:endParaRPr lang="en-GB"/>
          </a:p>
        </p:txBody>
      </p:sp>
    </p:spTree>
    <p:extLst>
      <p:ext uri="{BB962C8B-B14F-4D97-AF65-F5344CB8AC3E}">
        <p14:creationId xmlns:p14="http://schemas.microsoft.com/office/powerpoint/2010/main" val="2162732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444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F347535F-439E-42AB-BFA6-413EAEF06D39}" type="datetimeFigureOut">
              <a:rPr lang="en-GB" smtClean="0"/>
              <a:t>2019-04-03</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1677320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F347535F-439E-42AB-BFA6-413EAEF06D39}" type="datetimeFigureOut">
              <a:rPr lang="en-GB" smtClean="0"/>
              <a:t>2019-04-03</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2186196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F347535F-439E-42AB-BFA6-413EAEF06D39}" type="datetimeFigureOut">
              <a:rPr lang="en-GB" smtClean="0"/>
              <a:t>2019-04-03</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4031955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625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F347535F-439E-42AB-BFA6-413EAEF06D39}" type="datetimeFigureOut">
              <a:rPr lang="en-GB" smtClean="0"/>
              <a:t>2019-04-03</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741791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F347535F-439E-42AB-BFA6-413EAEF06D39}" type="datetimeFigureOut">
              <a:rPr lang="en-GB" smtClean="0"/>
              <a:t>2019-04-03</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3232668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F347535F-439E-42AB-BFA6-413EAEF06D39}" type="datetimeFigureOut">
              <a:rPr lang="en-GB" smtClean="0"/>
              <a:t>2019-04-03</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248137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F347535F-439E-42AB-BFA6-413EAEF06D39}" type="datetimeFigureOut">
              <a:rPr lang="en-GB" smtClean="0"/>
              <a:t>2019-04-03</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2659347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F347535F-439E-42AB-BFA6-413EAEF06D39}" type="datetimeFigureOut">
              <a:rPr lang="en-GB" smtClean="0"/>
              <a:t>2019-04-03</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3727248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F347535F-439E-42AB-BFA6-413EAEF06D39}" type="datetimeFigureOut">
              <a:rPr lang="en-GB" smtClean="0"/>
              <a:t>2019-04-03</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AFD28E8-D9FF-4EA0-9BB8-E01AE837A122}" type="slidenum">
              <a:rPr lang="en-GB" smtClean="0"/>
              <a:t>‹#›</a:t>
            </a:fld>
            <a:endParaRPr lang="en-GB"/>
          </a:p>
        </p:txBody>
      </p:sp>
    </p:spTree>
    <p:extLst>
      <p:ext uri="{BB962C8B-B14F-4D97-AF65-F5344CB8AC3E}">
        <p14:creationId xmlns:p14="http://schemas.microsoft.com/office/powerpoint/2010/main" val="2384283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F347535F-439E-42AB-BFA6-413EAEF06D39}" type="datetimeFigureOut">
              <a:rPr lang="en-GB" smtClean="0"/>
              <a:t>2019-04-03</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BAFD28E8-D9FF-4EA0-9BB8-E01AE837A122}"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9007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hyperlink" Target="http://www.google.at/url?sa=i&amp;rct=j&amp;q=&amp;esrc=s&amp;source=images&amp;cd=&amp;cad=rja&amp;uact=8&amp;ved=0ahUKEwjYjfHSmrPJAhWIPBQKHbk1A9QQjRwIBw&amp;url=http://albert.cau.free.fr/English/Lab_alpha.html&amp;psig=AFQjCNHvz9HdYfYvIHEZ33U6g5HnI9CmIw&amp;ust=1448803200106597"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http://www.CANBERRA.com/graphics/content/Detectors/Germ4-web.jpg" TargetMode="External"/><Relationship Id="rId5" Type="http://schemas.openxmlformats.org/officeDocument/2006/relationships/image" Target="../media/image34.jpeg"/><Relationship Id="rId4" Type="http://schemas.openxmlformats.org/officeDocument/2006/relationships/image" Target="http://www.CANBERRA.com/graphics/content/Detectors/Germ3-web.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38.jpeg"/></Relationships>
</file>

<file path=ppt/slides/_rels/slide34.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hyperlink" Target="http://www.icx-radiation.de/index.php?eID=tx_cms_showpic&amp;file=uploads/pics/identiFINDER-blau_19.jpg&amp;width=800m&amp;height=600m&amp;bodyTag=%3cbody%20style=%22margin:0;%20background:"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47.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C5E8E7-5EDE-494B-B192-7A189DA50445}"/>
              </a:ext>
            </a:extLst>
          </p:cNvPr>
          <p:cNvSpPr txBox="1"/>
          <p:nvPr/>
        </p:nvSpPr>
        <p:spPr>
          <a:xfrm>
            <a:off x="780175" y="2365695"/>
            <a:ext cx="7859075" cy="2339102"/>
          </a:xfrm>
          <a:prstGeom prst="rect">
            <a:avLst/>
          </a:prstGeom>
          <a:noFill/>
        </p:spPr>
        <p:txBody>
          <a:bodyPr wrap="square" rtlCol="0">
            <a:spAutoFit/>
          </a:bodyPr>
          <a:lstStyle/>
          <a:p>
            <a:pPr algn="ctr">
              <a:buFontTx/>
              <a:buNone/>
            </a:pPr>
            <a:r>
              <a:rPr lang="en-US" altLang="en-US" sz="3200" b="1" dirty="0">
                <a:solidFill>
                  <a:schemeClr val="bg1"/>
                </a:solidFill>
              </a:rPr>
              <a:t>LESSON 8:</a:t>
            </a:r>
          </a:p>
          <a:p>
            <a:pPr algn="ctr">
              <a:buFontTx/>
              <a:buNone/>
            </a:pPr>
            <a:endParaRPr lang="en-US" altLang="en-US" sz="3200" b="1" dirty="0">
              <a:solidFill>
                <a:schemeClr val="bg1"/>
              </a:solidFill>
            </a:endParaRPr>
          </a:p>
          <a:p>
            <a:pPr>
              <a:buFontTx/>
              <a:buNone/>
            </a:pPr>
            <a:r>
              <a:rPr lang="en-US" altLang="en-US" sz="3200" b="1" dirty="0">
                <a:solidFill>
                  <a:schemeClr val="bg1"/>
                </a:solidFill>
              </a:rPr>
              <a:t> GAMMA AND ALPHA SPECTROMETRY 	FOR WORKPLACE MONITORING</a:t>
            </a:r>
          </a:p>
          <a:p>
            <a:endParaRPr lang="en-GB" dirty="0"/>
          </a:p>
        </p:txBody>
      </p:sp>
    </p:spTree>
    <p:extLst>
      <p:ext uri="{BB962C8B-B14F-4D97-AF65-F5344CB8AC3E}">
        <p14:creationId xmlns:p14="http://schemas.microsoft.com/office/powerpoint/2010/main" val="427900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3859D6-1F37-4A81-A082-1378D4AA2FE6}"/>
              </a:ext>
            </a:extLst>
          </p:cNvPr>
          <p:cNvSpPr/>
          <p:nvPr/>
        </p:nvSpPr>
        <p:spPr>
          <a:xfrm>
            <a:off x="1" y="435657"/>
            <a:ext cx="4476901" cy="72746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Typical Alpha Spectrometry</a:t>
            </a:r>
          </a:p>
          <a:p>
            <a:pPr algn="ctr"/>
            <a:r>
              <a:rPr lang="en-US" sz="2400" dirty="0"/>
              <a:t>B</a:t>
            </a:r>
            <a:r>
              <a:rPr lang="en-GB" sz="2400" dirty="0"/>
              <a:t>lock Diagram</a:t>
            </a:r>
          </a:p>
        </p:txBody>
      </p:sp>
      <p:sp>
        <p:nvSpPr>
          <p:cNvPr id="3" name="TextBox 2">
            <a:extLst>
              <a:ext uri="{FF2B5EF4-FFF2-40B4-BE49-F238E27FC236}">
                <a16:creationId xmlns:a16="http://schemas.microsoft.com/office/drawing/2014/main" id="{0682394A-C509-4341-90FE-1937B5891408}"/>
              </a:ext>
            </a:extLst>
          </p:cNvPr>
          <p:cNvSpPr txBox="1"/>
          <p:nvPr/>
        </p:nvSpPr>
        <p:spPr>
          <a:xfrm>
            <a:off x="1886728" y="4812972"/>
            <a:ext cx="5370543" cy="338554"/>
          </a:xfrm>
          <a:prstGeom prst="rect">
            <a:avLst/>
          </a:prstGeom>
          <a:noFill/>
        </p:spPr>
        <p:txBody>
          <a:bodyPr wrap="square" rtlCol="0">
            <a:spAutoFit/>
          </a:bodyPr>
          <a:lstStyle/>
          <a:p>
            <a:r>
              <a:rPr lang="en-GB" sz="1600" b="1" dirty="0">
                <a:solidFill>
                  <a:schemeClr val="tx2">
                    <a:lumMod val="75000"/>
                  </a:schemeClr>
                </a:solidFill>
              </a:rPr>
              <a:t> Alpha spectrometer with Multi Channel Analyser</a:t>
            </a:r>
          </a:p>
        </p:txBody>
      </p:sp>
      <p:pic>
        <p:nvPicPr>
          <p:cNvPr id="4" name="Picture 2">
            <a:extLst>
              <a:ext uri="{FF2B5EF4-FFF2-40B4-BE49-F238E27FC236}">
                <a16:creationId xmlns:a16="http://schemas.microsoft.com/office/drawing/2014/main" id="{3438858B-164B-4D45-A211-13CD678DBB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1267" y="2313959"/>
            <a:ext cx="5631269" cy="223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9936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4678E0-C904-49DF-B153-CE7B0CA484F9}"/>
              </a:ext>
            </a:extLst>
          </p:cNvPr>
          <p:cNvSpPr/>
          <p:nvPr/>
        </p:nvSpPr>
        <p:spPr>
          <a:xfrm>
            <a:off x="1" y="435657"/>
            <a:ext cx="4476901" cy="72746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Passivated Implanted Planar Silicon (PIPS) detector</a:t>
            </a:r>
          </a:p>
        </p:txBody>
      </p:sp>
      <p:sp>
        <p:nvSpPr>
          <p:cNvPr id="3" name="Rectangle: Rounded Corners 2">
            <a:extLst>
              <a:ext uri="{FF2B5EF4-FFF2-40B4-BE49-F238E27FC236}">
                <a16:creationId xmlns:a16="http://schemas.microsoft.com/office/drawing/2014/main" id="{094F3241-EF49-4981-BF04-FE59EA815041}"/>
              </a:ext>
            </a:extLst>
          </p:cNvPr>
          <p:cNvSpPr/>
          <p:nvPr/>
        </p:nvSpPr>
        <p:spPr>
          <a:xfrm>
            <a:off x="109056"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    active area, </a:t>
            </a:r>
          </a:p>
          <a:p>
            <a:pPr algn="ctr"/>
            <a:endParaRPr lang="en-GB" dirty="0"/>
          </a:p>
        </p:txBody>
      </p:sp>
      <p:sp>
        <p:nvSpPr>
          <p:cNvPr id="4" name="Rectangle: Rounded Corners 3">
            <a:extLst>
              <a:ext uri="{FF2B5EF4-FFF2-40B4-BE49-F238E27FC236}">
                <a16:creationId xmlns:a16="http://schemas.microsoft.com/office/drawing/2014/main" id="{E15F23DA-F7F0-41D1-B0DE-21BD6661EEE6}"/>
              </a:ext>
            </a:extLst>
          </p:cNvPr>
          <p:cNvSpPr/>
          <p:nvPr/>
        </p:nvSpPr>
        <p:spPr>
          <a:xfrm>
            <a:off x="2340528"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resolution, </a:t>
            </a:r>
          </a:p>
          <a:p>
            <a:pPr algn="ctr"/>
            <a:endParaRPr lang="en-GB" dirty="0"/>
          </a:p>
        </p:txBody>
      </p:sp>
      <p:sp>
        <p:nvSpPr>
          <p:cNvPr id="5" name="Rectangle: Rounded Corners 4">
            <a:extLst>
              <a:ext uri="{FF2B5EF4-FFF2-40B4-BE49-F238E27FC236}">
                <a16:creationId xmlns:a16="http://schemas.microsoft.com/office/drawing/2014/main" id="{208785ED-A1F8-49C1-9628-9F86BD18E3F9}"/>
              </a:ext>
            </a:extLst>
          </p:cNvPr>
          <p:cNvSpPr/>
          <p:nvPr/>
        </p:nvSpPr>
        <p:spPr>
          <a:xfrm>
            <a:off x="4572000"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depletion depth.</a:t>
            </a:r>
          </a:p>
          <a:p>
            <a:pPr algn="ctr"/>
            <a:endParaRPr lang="en-GB" dirty="0"/>
          </a:p>
        </p:txBody>
      </p:sp>
      <p:sp>
        <p:nvSpPr>
          <p:cNvPr id="6" name="Rectangle: Rounded Corners 5">
            <a:extLst>
              <a:ext uri="{FF2B5EF4-FFF2-40B4-BE49-F238E27FC236}">
                <a16:creationId xmlns:a16="http://schemas.microsoft.com/office/drawing/2014/main" id="{DD9EFFA5-A7D0-4985-8113-947DFA5D8D80}"/>
              </a:ext>
            </a:extLst>
          </p:cNvPr>
          <p:cNvSpPr/>
          <p:nvPr/>
        </p:nvSpPr>
        <p:spPr>
          <a:xfrm>
            <a:off x="6803472"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Detectors are optimized for Alpha Spectroscopy applications which require high resolution, high sensitivity and low background. </a:t>
            </a:r>
          </a:p>
          <a:p>
            <a:pPr algn="ctr"/>
            <a:endParaRPr lang="en-GB" dirty="0"/>
          </a:p>
        </p:txBody>
      </p:sp>
      <p:sp>
        <p:nvSpPr>
          <p:cNvPr id="7" name="Rectangle: Rounded Corners 6">
            <a:extLst>
              <a:ext uri="{FF2B5EF4-FFF2-40B4-BE49-F238E27FC236}">
                <a16:creationId xmlns:a16="http://schemas.microsoft.com/office/drawing/2014/main" id="{720D1A83-30E5-4113-BE61-68723EE9695D}"/>
              </a:ext>
            </a:extLst>
          </p:cNvPr>
          <p:cNvSpPr/>
          <p:nvPr/>
        </p:nvSpPr>
        <p:spPr>
          <a:xfrm>
            <a:off x="1602297" y="1648435"/>
            <a:ext cx="5679347" cy="813732"/>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There are three main parameters that define a silicon surface-barrier detector: </a:t>
            </a:r>
          </a:p>
          <a:p>
            <a:pPr algn="ctr"/>
            <a:endParaRPr lang="en-GB" dirty="0"/>
          </a:p>
        </p:txBody>
      </p:sp>
      <p:pic>
        <p:nvPicPr>
          <p:cNvPr id="8" name="Graphic 7" descr="Arrow: Rotate left">
            <a:extLst>
              <a:ext uri="{FF2B5EF4-FFF2-40B4-BE49-F238E27FC236}">
                <a16:creationId xmlns:a16="http://schemas.microsoft.com/office/drawing/2014/main" id="{44FC112C-2A23-4897-8057-A4F0ADABB8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520799">
            <a:off x="1172797" y="2236099"/>
            <a:ext cx="859001" cy="859001"/>
          </a:xfrm>
          <a:prstGeom prst="rect">
            <a:avLst/>
          </a:prstGeom>
        </p:spPr>
      </p:pic>
      <p:pic>
        <p:nvPicPr>
          <p:cNvPr id="9" name="Graphic 8" descr="Arrow: Rotate left">
            <a:extLst>
              <a:ext uri="{FF2B5EF4-FFF2-40B4-BE49-F238E27FC236}">
                <a16:creationId xmlns:a16="http://schemas.microsoft.com/office/drawing/2014/main" id="{CF5A2D55-A3F0-4C94-A506-4CCA6D87FE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520799">
            <a:off x="3189717" y="2236099"/>
            <a:ext cx="859001" cy="859001"/>
          </a:xfrm>
          <a:prstGeom prst="rect">
            <a:avLst/>
          </a:prstGeom>
        </p:spPr>
      </p:pic>
      <p:pic>
        <p:nvPicPr>
          <p:cNvPr id="10" name="Graphic 9" descr="Arrow: Rotate right">
            <a:extLst>
              <a:ext uri="{FF2B5EF4-FFF2-40B4-BE49-F238E27FC236}">
                <a16:creationId xmlns:a16="http://schemas.microsoft.com/office/drawing/2014/main" id="{34984D5F-1594-4B39-8529-1A72164C58B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13138" y="2227274"/>
            <a:ext cx="813732" cy="813732"/>
          </a:xfrm>
          <a:prstGeom prst="rect">
            <a:avLst/>
          </a:prstGeom>
        </p:spPr>
      </p:pic>
      <p:pic>
        <p:nvPicPr>
          <p:cNvPr id="13" name="Graphic 12" descr="Information">
            <a:extLst>
              <a:ext uri="{FF2B5EF4-FFF2-40B4-BE49-F238E27FC236}">
                <a16:creationId xmlns:a16="http://schemas.microsoft.com/office/drawing/2014/main" id="{5B078051-DCE6-4B4A-849A-6C526F5FE8D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665148" y="2529303"/>
            <a:ext cx="679462" cy="679462"/>
          </a:xfrm>
          <a:prstGeom prst="rect">
            <a:avLst/>
          </a:prstGeom>
        </p:spPr>
      </p:pic>
    </p:spTree>
    <p:extLst>
      <p:ext uri="{BB962C8B-B14F-4D97-AF65-F5344CB8AC3E}">
        <p14:creationId xmlns:p14="http://schemas.microsoft.com/office/powerpoint/2010/main" val="2374372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DD2203-C62B-4D6D-883B-BAB67E795733}"/>
              </a:ext>
            </a:extLst>
          </p:cNvPr>
          <p:cNvSpPr/>
          <p:nvPr/>
        </p:nvSpPr>
        <p:spPr>
          <a:xfrm>
            <a:off x="1" y="435657"/>
            <a:ext cx="4476901" cy="72746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Passivated Implanted Planar Silicon (PIPS) detector</a:t>
            </a:r>
          </a:p>
        </p:txBody>
      </p:sp>
      <p:sp>
        <p:nvSpPr>
          <p:cNvPr id="3" name="Rectangle: Rounded Corners 2">
            <a:extLst>
              <a:ext uri="{FF2B5EF4-FFF2-40B4-BE49-F238E27FC236}">
                <a16:creationId xmlns:a16="http://schemas.microsoft.com/office/drawing/2014/main" id="{498D27A6-4878-4F97-842A-ECA7E7FAAC4E}"/>
              </a:ext>
            </a:extLst>
          </p:cNvPr>
          <p:cNvSpPr/>
          <p:nvPr/>
        </p:nvSpPr>
        <p:spPr>
          <a:xfrm>
            <a:off x="71306" y="3322040"/>
            <a:ext cx="3888298" cy="1340141"/>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b="1" dirty="0"/>
              <a:t>Operating Principle</a:t>
            </a:r>
            <a:r>
              <a:rPr lang="en-GB" altLang="en-US" dirty="0">
                <a:sym typeface="Symbol" pitchFamily="18" charset="2"/>
              </a:rPr>
              <a:t> </a:t>
            </a:r>
          </a:p>
        </p:txBody>
      </p:sp>
      <p:sp>
        <p:nvSpPr>
          <p:cNvPr id="4" name="Rectangle: Rounded Corners 3">
            <a:extLst>
              <a:ext uri="{FF2B5EF4-FFF2-40B4-BE49-F238E27FC236}">
                <a16:creationId xmlns:a16="http://schemas.microsoft.com/office/drawing/2014/main" id="{36FAC9A2-0F06-48A6-9B41-784702DC391A}"/>
              </a:ext>
            </a:extLst>
          </p:cNvPr>
          <p:cNvSpPr/>
          <p:nvPr/>
        </p:nvSpPr>
        <p:spPr>
          <a:xfrm>
            <a:off x="4242033" y="1255404"/>
            <a:ext cx="4692242" cy="1340141"/>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Alpha particles are stopped in the depletion region, forming electron-hole pairs. </a:t>
            </a:r>
          </a:p>
        </p:txBody>
      </p:sp>
      <p:sp>
        <p:nvSpPr>
          <p:cNvPr id="5" name="Rectangle: Rounded Corners 4">
            <a:extLst>
              <a:ext uri="{FF2B5EF4-FFF2-40B4-BE49-F238E27FC236}">
                <a16:creationId xmlns:a16="http://schemas.microsoft.com/office/drawing/2014/main" id="{1FA8D7A4-0E5A-4710-A071-FD763CC01767}"/>
              </a:ext>
            </a:extLst>
          </p:cNvPr>
          <p:cNvSpPr/>
          <p:nvPr/>
        </p:nvSpPr>
        <p:spPr>
          <a:xfrm>
            <a:off x="4325923" y="2623757"/>
            <a:ext cx="4692242" cy="134014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The number of electron-hole pairs ultimately formed is thus directly proportional to the energy of the particle. </a:t>
            </a:r>
          </a:p>
        </p:txBody>
      </p:sp>
      <p:sp>
        <p:nvSpPr>
          <p:cNvPr id="6" name="Rectangle: Rounded Corners 5">
            <a:extLst>
              <a:ext uri="{FF2B5EF4-FFF2-40B4-BE49-F238E27FC236}">
                <a16:creationId xmlns:a16="http://schemas.microsoft.com/office/drawing/2014/main" id="{4EAE61C6-31B2-462B-BACC-8BE20955D203}"/>
              </a:ext>
            </a:extLst>
          </p:cNvPr>
          <p:cNvSpPr/>
          <p:nvPr/>
        </p:nvSpPr>
        <p:spPr>
          <a:xfrm>
            <a:off x="4325923" y="3992110"/>
            <a:ext cx="4692242" cy="1340141"/>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The electric field in the depletion region sweeps the electrons to one terminal and the holes to the other. </a:t>
            </a:r>
          </a:p>
        </p:txBody>
      </p:sp>
      <p:sp>
        <p:nvSpPr>
          <p:cNvPr id="7" name="Rectangle: Rounded Corners 6">
            <a:extLst>
              <a:ext uri="{FF2B5EF4-FFF2-40B4-BE49-F238E27FC236}">
                <a16:creationId xmlns:a16="http://schemas.microsoft.com/office/drawing/2014/main" id="{9FF45627-B092-4DB1-929D-07FF90937007}"/>
              </a:ext>
            </a:extLst>
          </p:cNvPr>
          <p:cNvSpPr/>
          <p:nvPr/>
        </p:nvSpPr>
        <p:spPr>
          <a:xfrm>
            <a:off x="4325923" y="5360463"/>
            <a:ext cx="4692242" cy="134014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The resultant charge pulse is integrated in a charge sensitive preamplifier to produce a voltage pulse. </a:t>
            </a:r>
          </a:p>
        </p:txBody>
      </p:sp>
      <p:cxnSp>
        <p:nvCxnSpPr>
          <p:cNvPr id="8" name="Connector: Curved 7">
            <a:extLst>
              <a:ext uri="{FF2B5EF4-FFF2-40B4-BE49-F238E27FC236}">
                <a16:creationId xmlns:a16="http://schemas.microsoft.com/office/drawing/2014/main" id="{E077A4CF-1AE1-4EB7-A099-3D3C0E9DAA9A}"/>
              </a:ext>
            </a:extLst>
          </p:cNvPr>
          <p:cNvCxnSpPr>
            <a:cxnSpLocks/>
          </p:cNvCxnSpPr>
          <p:nvPr/>
        </p:nvCxnSpPr>
        <p:spPr>
          <a:xfrm>
            <a:off x="2909581" y="4624491"/>
            <a:ext cx="1448499" cy="1294748"/>
          </a:xfrm>
          <a:prstGeom prst="curvedConnector3">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or: Curved 8">
            <a:extLst>
              <a:ext uri="{FF2B5EF4-FFF2-40B4-BE49-F238E27FC236}">
                <a16:creationId xmlns:a16="http://schemas.microsoft.com/office/drawing/2014/main" id="{BFB08FE3-8F31-4C6E-9551-1AC2DC3AC1A2}"/>
              </a:ext>
            </a:extLst>
          </p:cNvPr>
          <p:cNvCxnSpPr>
            <a:cxnSpLocks/>
          </p:cNvCxnSpPr>
          <p:nvPr/>
        </p:nvCxnSpPr>
        <p:spPr>
          <a:xfrm flipV="1">
            <a:off x="3381275" y="3237730"/>
            <a:ext cx="1058412" cy="382374"/>
          </a:xfrm>
          <a:prstGeom prst="curvedConnector3">
            <a:avLst>
              <a:gd name="adj1" fmla="val 50000"/>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or: Curved 9">
            <a:extLst>
              <a:ext uri="{FF2B5EF4-FFF2-40B4-BE49-F238E27FC236}">
                <a16:creationId xmlns:a16="http://schemas.microsoft.com/office/drawing/2014/main" id="{F6018AE5-0DC3-41AA-A997-EF9AC4CA47F2}"/>
              </a:ext>
            </a:extLst>
          </p:cNvPr>
          <p:cNvCxnSpPr>
            <a:cxnSpLocks/>
          </p:cNvCxnSpPr>
          <p:nvPr/>
        </p:nvCxnSpPr>
        <p:spPr>
          <a:xfrm>
            <a:off x="3524959" y="4243511"/>
            <a:ext cx="869290" cy="447234"/>
          </a:xfrm>
          <a:prstGeom prst="curvedConnector3">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or: Curved 10">
            <a:extLst>
              <a:ext uri="{FF2B5EF4-FFF2-40B4-BE49-F238E27FC236}">
                <a16:creationId xmlns:a16="http://schemas.microsoft.com/office/drawing/2014/main" id="{9F633E88-3327-4292-8A6A-8AF0B9EA4633}"/>
              </a:ext>
            </a:extLst>
          </p:cNvPr>
          <p:cNvCxnSpPr>
            <a:cxnSpLocks/>
          </p:cNvCxnSpPr>
          <p:nvPr/>
        </p:nvCxnSpPr>
        <p:spPr>
          <a:xfrm flipV="1">
            <a:off x="2909581" y="2059964"/>
            <a:ext cx="1501628" cy="1350175"/>
          </a:xfrm>
          <a:prstGeom prst="curvedConnector3">
            <a:avLst>
              <a:gd name="adj1" fmla="val 50000"/>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0313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F38060-54EC-4EB9-885F-6DD43D3C9EC7}"/>
              </a:ext>
            </a:extLst>
          </p:cNvPr>
          <p:cNvSpPr/>
          <p:nvPr/>
        </p:nvSpPr>
        <p:spPr>
          <a:xfrm>
            <a:off x="1" y="435657"/>
            <a:ext cx="5310834" cy="38364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Depletion Layer in Surface Barrier</a:t>
            </a:r>
            <a:endParaRPr lang="en-GB" sz="2600" dirty="0"/>
          </a:p>
        </p:txBody>
      </p:sp>
      <p:pic>
        <p:nvPicPr>
          <p:cNvPr id="3" name="Picture 2">
            <a:extLst>
              <a:ext uri="{FF2B5EF4-FFF2-40B4-BE49-F238E27FC236}">
                <a16:creationId xmlns:a16="http://schemas.microsoft.com/office/drawing/2014/main" id="{9145AC81-3C53-4CD4-AC06-D71F4CD6F6C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338" y="1715330"/>
            <a:ext cx="3600399" cy="2733278"/>
          </a:xfrm>
          <a:prstGeom prst="rect">
            <a:avLst/>
          </a:prstGeom>
          <a:noFill/>
          <a:ln w="222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 name="Picture 4">
            <a:extLst>
              <a:ext uri="{FF2B5EF4-FFF2-40B4-BE49-F238E27FC236}">
                <a16:creationId xmlns:a16="http://schemas.microsoft.com/office/drawing/2014/main" id="{F4759818-703C-4420-9F72-E909325275D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338" y="4428060"/>
            <a:ext cx="3600399" cy="1162050"/>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2">
            <a:extLst>
              <a:ext uri="{FF2B5EF4-FFF2-40B4-BE49-F238E27FC236}">
                <a16:creationId xmlns:a16="http://schemas.microsoft.com/office/drawing/2014/main" id="{9783079F-3383-490F-9132-88E377BF1C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5571" y="1715330"/>
            <a:ext cx="4610348" cy="2733278"/>
          </a:xfrm>
          <a:prstGeom prst="rect">
            <a:avLst/>
          </a:prstGeom>
          <a:noFill/>
          <a:ln w="19050">
            <a:solidFill>
              <a:schemeClr val="tx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a:extLst>
              <a:ext uri="{FF2B5EF4-FFF2-40B4-BE49-F238E27FC236}">
                <a16:creationId xmlns:a16="http://schemas.microsoft.com/office/drawing/2014/main" id="{504689B4-B542-4609-9B73-D3B717BB0D9E}"/>
              </a:ext>
            </a:extLst>
          </p:cNvPr>
          <p:cNvSpPr txBox="1"/>
          <p:nvPr/>
        </p:nvSpPr>
        <p:spPr>
          <a:xfrm>
            <a:off x="618786" y="6283843"/>
            <a:ext cx="1936947" cy="276999"/>
          </a:xfrm>
          <a:prstGeom prst="rect">
            <a:avLst/>
          </a:prstGeom>
          <a:noFill/>
        </p:spPr>
        <p:txBody>
          <a:bodyPr wrap="square" rtlCol="0">
            <a:spAutoFit/>
          </a:bodyPr>
          <a:lstStyle/>
          <a:p>
            <a:r>
              <a:rPr lang="en-GB" sz="1200" dirty="0">
                <a:solidFill>
                  <a:schemeClr val="tx2">
                    <a:lumMod val="75000"/>
                  </a:schemeClr>
                </a:solidFill>
              </a:rPr>
              <a:t>Courtesy: Canberra</a:t>
            </a:r>
          </a:p>
        </p:txBody>
      </p:sp>
    </p:spTree>
    <p:extLst>
      <p:ext uri="{BB962C8B-B14F-4D97-AF65-F5344CB8AC3E}">
        <p14:creationId xmlns:p14="http://schemas.microsoft.com/office/powerpoint/2010/main" val="809656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87D6EA-6829-431A-873C-A6E9BEF70E2C}"/>
              </a:ext>
            </a:extLst>
          </p:cNvPr>
          <p:cNvSpPr/>
          <p:nvPr/>
        </p:nvSpPr>
        <p:spPr>
          <a:xfrm>
            <a:off x="1" y="435657"/>
            <a:ext cx="4937760" cy="77866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Typical Alpha Spectrum of Natural Uranium</a:t>
            </a:r>
            <a:endParaRPr lang="en-GB" sz="2600" dirty="0"/>
          </a:p>
        </p:txBody>
      </p:sp>
      <p:sp>
        <p:nvSpPr>
          <p:cNvPr id="3" name="TextBox 2">
            <a:extLst>
              <a:ext uri="{FF2B5EF4-FFF2-40B4-BE49-F238E27FC236}">
                <a16:creationId xmlns:a16="http://schemas.microsoft.com/office/drawing/2014/main" id="{778C7A84-4483-427C-B30B-B7B291FC87E4}"/>
              </a:ext>
            </a:extLst>
          </p:cNvPr>
          <p:cNvSpPr txBox="1"/>
          <p:nvPr/>
        </p:nvSpPr>
        <p:spPr>
          <a:xfrm>
            <a:off x="1586980" y="5938775"/>
            <a:ext cx="5428297" cy="338554"/>
          </a:xfrm>
          <a:prstGeom prst="rect">
            <a:avLst/>
          </a:prstGeom>
          <a:noFill/>
        </p:spPr>
        <p:txBody>
          <a:bodyPr wrap="square" rtlCol="0">
            <a:spAutoFit/>
          </a:bodyPr>
          <a:lstStyle/>
          <a:p>
            <a:r>
              <a:rPr lang="en-GB" sz="1600" dirty="0">
                <a:solidFill>
                  <a:schemeClr val="tx2">
                    <a:lumMod val="75000"/>
                  </a:schemeClr>
                </a:solidFill>
              </a:rPr>
              <a:t>Alpha spectrum recorded using surface barrier detectors</a:t>
            </a:r>
          </a:p>
        </p:txBody>
      </p:sp>
      <p:pic>
        <p:nvPicPr>
          <p:cNvPr id="4" name="Picture 2" descr="http://albert.cau.free.fr/Images/U_nat.gif">
            <a:hlinkClick r:id="rId2"/>
            <a:extLst>
              <a:ext uri="{FF2B5EF4-FFF2-40B4-BE49-F238E27FC236}">
                <a16:creationId xmlns:a16="http://schemas.microsoft.com/office/drawing/2014/main" id="{309B14C4-698C-481B-BC06-042AB331176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6289" y="2032169"/>
            <a:ext cx="4829175" cy="3665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609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9C000E-889D-43BB-81E8-BEAC3358B4EF}"/>
              </a:ext>
            </a:extLst>
          </p:cNvPr>
          <p:cNvSpPr/>
          <p:nvPr/>
        </p:nvSpPr>
        <p:spPr>
          <a:xfrm>
            <a:off x="0" y="435657"/>
            <a:ext cx="6071616" cy="44216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Laboratory Alpha Spectrometry System</a:t>
            </a:r>
            <a:endParaRPr lang="en-GB" sz="2600" dirty="0"/>
          </a:p>
        </p:txBody>
      </p:sp>
      <p:sp>
        <p:nvSpPr>
          <p:cNvPr id="3" name="Téglalap 4">
            <a:extLst>
              <a:ext uri="{FF2B5EF4-FFF2-40B4-BE49-F238E27FC236}">
                <a16:creationId xmlns:a16="http://schemas.microsoft.com/office/drawing/2014/main" id="{C6339327-E68A-496B-A781-C362D9248C1B}"/>
              </a:ext>
            </a:extLst>
          </p:cNvPr>
          <p:cNvSpPr/>
          <p:nvPr/>
        </p:nvSpPr>
        <p:spPr>
          <a:xfrm>
            <a:off x="1352682" y="1362965"/>
            <a:ext cx="7140265" cy="707886"/>
          </a:xfrm>
          <a:prstGeom prst="rect">
            <a:avLst/>
          </a:prstGeom>
        </p:spPr>
        <p:txBody>
          <a:bodyPr wrap="square">
            <a:spAutoFit/>
          </a:bodyPr>
          <a:lstStyle/>
          <a:p>
            <a:pPr marL="457200" indent="-457200">
              <a:spcBef>
                <a:spcPts val="1800"/>
              </a:spcBef>
              <a:buFont typeface="Arial" panose="020B0604020202020204" pitchFamily="34" charset="0"/>
              <a:buChar char="•"/>
            </a:pPr>
            <a:r>
              <a:rPr lang="en-GB" sz="2000" dirty="0">
                <a:solidFill>
                  <a:schemeClr val="tx2">
                    <a:lumMod val="75000"/>
                  </a:schemeClr>
                </a:solidFill>
                <a:latin typeface="+mn-lt"/>
              </a:rPr>
              <a:t>Most widely used are silicon semiconductor detectors (e.g. PIPS, SSB)</a:t>
            </a:r>
          </a:p>
        </p:txBody>
      </p:sp>
      <p:pic>
        <p:nvPicPr>
          <p:cNvPr id="4" name="Picture 7">
            <a:extLst>
              <a:ext uri="{FF2B5EF4-FFF2-40B4-BE49-F238E27FC236}">
                <a16:creationId xmlns:a16="http://schemas.microsoft.com/office/drawing/2014/main" id="{83C96EDD-C1E3-47DE-9A55-564D9AC6F7F6}"/>
              </a:ext>
            </a:extLst>
          </p:cNvPr>
          <p:cNvPicPr>
            <a:picLocks noChangeAspect="1" noChangeArrowheads="1"/>
          </p:cNvPicPr>
          <p:nvPr/>
        </p:nvPicPr>
        <p:blipFill>
          <a:blip r:embed="rId2" cstate="print">
            <a:lum bright="12000"/>
            <a:extLst>
              <a:ext uri="{28A0092B-C50C-407E-A947-70E740481C1C}">
                <a14:useLocalDpi xmlns:a14="http://schemas.microsoft.com/office/drawing/2010/main" val="0"/>
              </a:ext>
            </a:extLst>
          </a:blip>
          <a:srcRect/>
          <a:stretch>
            <a:fillRect/>
          </a:stretch>
        </p:blipFill>
        <p:spPr bwMode="auto">
          <a:xfrm>
            <a:off x="1847985" y="2153657"/>
            <a:ext cx="5308018"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55B53F47-5848-4335-BDAA-D6A8DB97A829}"/>
              </a:ext>
            </a:extLst>
          </p:cNvPr>
          <p:cNvSpPr txBox="1"/>
          <p:nvPr/>
        </p:nvSpPr>
        <p:spPr>
          <a:xfrm>
            <a:off x="2627332" y="6195169"/>
            <a:ext cx="4752528" cy="369332"/>
          </a:xfrm>
          <a:prstGeom prst="rect">
            <a:avLst/>
          </a:prstGeom>
          <a:noFill/>
        </p:spPr>
        <p:txBody>
          <a:bodyPr wrap="square" rtlCol="0">
            <a:spAutoFit/>
          </a:bodyPr>
          <a:lstStyle/>
          <a:p>
            <a:r>
              <a:rPr lang="en-GB" dirty="0">
                <a:solidFill>
                  <a:schemeClr val="tx2">
                    <a:lumMod val="75000"/>
                  </a:schemeClr>
                </a:solidFill>
              </a:rPr>
              <a:t>Sample holder in spectrometer</a:t>
            </a:r>
          </a:p>
        </p:txBody>
      </p:sp>
    </p:spTree>
    <p:extLst>
      <p:ext uri="{BB962C8B-B14F-4D97-AF65-F5344CB8AC3E}">
        <p14:creationId xmlns:p14="http://schemas.microsoft.com/office/powerpoint/2010/main" val="4278512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E19A46-7B10-449F-89CC-51FDA29CF1A0}"/>
              </a:ext>
            </a:extLst>
          </p:cNvPr>
          <p:cNvSpPr/>
          <p:nvPr/>
        </p:nvSpPr>
        <p:spPr>
          <a:xfrm>
            <a:off x="0" y="428342"/>
            <a:ext cx="4981651" cy="70551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Application of Alpha Spectroscopy in CAM</a:t>
            </a:r>
            <a:endParaRPr lang="en-GB" sz="2600" dirty="0"/>
          </a:p>
        </p:txBody>
      </p:sp>
      <p:pic>
        <p:nvPicPr>
          <p:cNvPr id="3" name="Picture 3" descr="alpha_cam_fig1.jpg (10983 bytes)">
            <a:extLst>
              <a:ext uri="{FF2B5EF4-FFF2-40B4-BE49-F238E27FC236}">
                <a16:creationId xmlns:a16="http://schemas.microsoft.com/office/drawing/2014/main" id="{0EFF2073-451A-4E8F-A9FB-0C1BE0A7D5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872" y="1737272"/>
            <a:ext cx="3067050" cy="3495675"/>
          </a:xfrm>
          <a:prstGeom prst="rect">
            <a:avLst/>
          </a:prstGeom>
          <a:noFill/>
          <a:ln w="25400">
            <a:solidFill>
              <a:schemeClr val="tx2">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5">
            <a:extLst>
              <a:ext uri="{FF2B5EF4-FFF2-40B4-BE49-F238E27FC236}">
                <a16:creationId xmlns:a16="http://schemas.microsoft.com/office/drawing/2014/main" id="{52563B4D-8650-472E-AC46-4349B1221A5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0086" y="1737272"/>
            <a:ext cx="3096344" cy="3413298"/>
          </a:xfrm>
          <a:prstGeom prst="rect">
            <a:avLst/>
          </a:prstGeom>
          <a:noFill/>
          <a:ln w="25400" algn="ctr">
            <a:solidFill>
              <a:schemeClr val="tx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a:extLst>
              <a:ext uri="{FF2B5EF4-FFF2-40B4-BE49-F238E27FC236}">
                <a16:creationId xmlns:a16="http://schemas.microsoft.com/office/drawing/2014/main" id="{F2AAF2E9-0C76-4D7D-88E8-37C77ED2EFEB}"/>
              </a:ext>
            </a:extLst>
          </p:cNvPr>
          <p:cNvSpPr txBox="1"/>
          <p:nvPr/>
        </p:nvSpPr>
        <p:spPr>
          <a:xfrm>
            <a:off x="1256930" y="5376127"/>
            <a:ext cx="2808312" cy="338554"/>
          </a:xfrm>
          <a:prstGeom prst="rect">
            <a:avLst/>
          </a:prstGeom>
          <a:noFill/>
        </p:spPr>
        <p:txBody>
          <a:bodyPr wrap="square" rtlCol="0">
            <a:spAutoFit/>
          </a:bodyPr>
          <a:lstStyle/>
          <a:p>
            <a:r>
              <a:rPr lang="en-GB" sz="1600" dirty="0">
                <a:solidFill>
                  <a:schemeClr val="tx2">
                    <a:lumMod val="75000"/>
                  </a:schemeClr>
                </a:solidFill>
              </a:rPr>
              <a:t>CAM for alpha detection</a:t>
            </a:r>
          </a:p>
        </p:txBody>
      </p:sp>
      <p:sp>
        <p:nvSpPr>
          <p:cNvPr id="6" name="TextBox 5">
            <a:extLst>
              <a:ext uri="{FF2B5EF4-FFF2-40B4-BE49-F238E27FC236}">
                <a16:creationId xmlns:a16="http://schemas.microsoft.com/office/drawing/2014/main" id="{BF51F531-3AB8-4390-B163-7BDA6C06BE68}"/>
              </a:ext>
            </a:extLst>
          </p:cNvPr>
          <p:cNvSpPr txBox="1"/>
          <p:nvPr/>
        </p:nvSpPr>
        <p:spPr>
          <a:xfrm>
            <a:off x="5419630" y="5376127"/>
            <a:ext cx="2808312" cy="338554"/>
          </a:xfrm>
          <a:prstGeom prst="rect">
            <a:avLst/>
          </a:prstGeom>
          <a:noFill/>
        </p:spPr>
        <p:txBody>
          <a:bodyPr wrap="square" rtlCol="0">
            <a:spAutoFit/>
          </a:bodyPr>
          <a:lstStyle/>
          <a:p>
            <a:r>
              <a:rPr lang="en-GB" sz="1600" dirty="0">
                <a:solidFill>
                  <a:schemeClr val="tx2">
                    <a:lumMod val="75000"/>
                  </a:schemeClr>
                </a:solidFill>
              </a:rPr>
              <a:t>Typical PIPS detector</a:t>
            </a:r>
          </a:p>
        </p:txBody>
      </p:sp>
      <p:sp>
        <p:nvSpPr>
          <p:cNvPr id="7" name="TextBox 6">
            <a:extLst>
              <a:ext uri="{FF2B5EF4-FFF2-40B4-BE49-F238E27FC236}">
                <a16:creationId xmlns:a16="http://schemas.microsoft.com/office/drawing/2014/main" id="{88FD91B9-B5C4-4431-AA14-060B7AAAED86}"/>
              </a:ext>
            </a:extLst>
          </p:cNvPr>
          <p:cNvSpPr txBox="1"/>
          <p:nvPr/>
        </p:nvSpPr>
        <p:spPr>
          <a:xfrm>
            <a:off x="1401359" y="5801171"/>
            <a:ext cx="2016224" cy="276999"/>
          </a:xfrm>
          <a:prstGeom prst="rect">
            <a:avLst/>
          </a:prstGeom>
          <a:noFill/>
        </p:spPr>
        <p:txBody>
          <a:bodyPr wrap="square" rtlCol="0">
            <a:spAutoFit/>
          </a:bodyPr>
          <a:lstStyle/>
          <a:p>
            <a:r>
              <a:rPr lang="en-GB" sz="1200" dirty="0">
                <a:solidFill>
                  <a:schemeClr val="tx2">
                    <a:lumMod val="75000"/>
                  </a:schemeClr>
                </a:solidFill>
              </a:rPr>
              <a:t>Courtesy:Canberra</a:t>
            </a:r>
          </a:p>
        </p:txBody>
      </p:sp>
    </p:spTree>
    <p:extLst>
      <p:ext uri="{BB962C8B-B14F-4D97-AF65-F5344CB8AC3E}">
        <p14:creationId xmlns:p14="http://schemas.microsoft.com/office/powerpoint/2010/main" val="3990011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478147-4E11-4B54-918C-331A036DA6A8}"/>
              </a:ext>
            </a:extLst>
          </p:cNvPr>
          <p:cNvSpPr/>
          <p:nvPr/>
        </p:nvSpPr>
        <p:spPr>
          <a:xfrm>
            <a:off x="-1" y="428342"/>
            <a:ext cx="5683911" cy="40559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Example: Alpha Spectrum of Air Filter</a:t>
            </a:r>
            <a:endParaRPr lang="en-GB" sz="2600" dirty="0"/>
          </a:p>
        </p:txBody>
      </p:sp>
      <p:pic>
        <p:nvPicPr>
          <p:cNvPr id="3" name="Picture 2">
            <a:extLst>
              <a:ext uri="{FF2B5EF4-FFF2-40B4-BE49-F238E27FC236}">
                <a16:creationId xmlns:a16="http://schemas.microsoft.com/office/drawing/2014/main" id="{F6F6769D-87A6-459B-A7E5-1DCB0046C5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537" y="1547812"/>
            <a:ext cx="7153275"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69A0DE96-AD52-4EA9-92F7-63CF882F7824}"/>
              </a:ext>
            </a:extLst>
          </p:cNvPr>
          <p:cNvSpPr txBox="1"/>
          <p:nvPr/>
        </p:nvSpPr>
        <p:spPr>
          <a:xfrm>
            <a:off x="1979712" y="5661248"/>
            <a:ext cx="5472608" cy="369332"/>
          </a:xfrm>
          <a:prstGeom prst="rect">
            <a:avLst/>
          </a:prstGeom>
          <a:noFill/>
        </p:spPr>
        <p:txBody>
          <a:bodyPr wrap="square" rtlCol="0">
            <a:spAutoFit/>
          </a:bodyPr>
          <a:lstStyle/>
          <a:p>
            <a:r>
              <a:rPr lang="en-GB" dirty="0">
                <a:solidFill>
                  <a:schemeClr val="tx2">
                    <a:lumMod val="75000"/>
                  </a:schemeClr>
                </a:solidFill>
              </a:rPr>
              <a:t>Alpha spectrum of a filter paper sample</a:t>
            </a:r>
          </a:p>
        </p:txBody>
      </p:sp>
    </p:spTree>
    <p:extLst>
      <p:ext uri="{BB962C8B-B14F-4D97-AF65-F5344CB8AC3E}">
        <p14:creationId xmlns:p14="http://schemas.microsoft.com/office/powerpoint/2010/main" val="2737914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965513-53C5-4CF4-81C0-7B7B6E1093BF}"/>
              </a:ext>
            </a:extLst>
          </p:cNvPr>
          <p:cNvSpPr/>
          <p:nvPr/>
        </p:nvSpPr>
        <p:spPr>
          <a:xfrm>
            <a:off x="-1" y="428342"/>
            <a:ext cx="5683911" cy="40559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Collection Media</a:t>
            </a:r>
            <a:endParaRPr lang="en-GB" sz="2600" dirty="0"/>
          </a:p>
        </p:txBody>
      </p:sp>
      <p:sp>
        <p:nvSpPr>
          <p:cNvPr id="4" name="Rectangle 3">
            <a:extLst>
              <a:ext uri="{FF2B5EF4-FFF2-40B4-BE49-F238E27FC236}">
                <a16:creationId xmlns:a16="http://schemas.microsoft.com/office/drawing/2014/main" id="{94A2D622-E5C2-47D6-AF6D-3F203F4DF288}"/>
              </a:ext>
            </a:extLst>
          </p:cNvPr>
          <p:cNvSpPr txBox="1">
            <a:spLocks noChangeArrowheads="1"/>
          </p:cNvSpPr>
          <p:nvPr/>
        </p:nvSpPr>
        <p:spPr>
          <a:xfrm>
            <a:off x="274638" y="1524000"/>
            <a:ext cx="8593137"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400" dirty="0">
                <a:solidFill>
                  <a:schemeClr val="tx2">
                    <a:lumMod val="75000"/>
                  </a:schemeClr>
                </a:solidFill>
              </a:rPr>
              <a:t>The collection media should be carefully chosen.</a:t>
            </a:r>
          </a:p>
          <a:p>
            <a:pPr algn="just">
              <a:buFont typeface="Wingdings" panose="05000000000000000000" pitchFamily="2" charset="2"/>
              <a:buChar char="§"/>
            </a:pPr>
            <a:r>
              <a:rPr lang="en-US" altLang="en-US" sz="2400" dirty="0">
                <a:solidFill>
                  <a:schemeClr val="tx2">
                    <a:lumMod val="75000"/>
                  </a:schemeClr>
                </a:solidFill>
              </a:rPr>
              <a:t>Glass fiber filters being used in alpha spectrometers should have good “front surface” collection characteristics that will prevent burial of collected particles in the filter bed.</a:t>
            </a:r>
          </a:p>
        </p:txBody>
      </p:sp>
      <p:pic>
        <p:nvPicPr>
          <p:cNvPr id="6" name="Picture 2" descr="http://www.envexp.com/images/envexp/prodlines/glass%20fiber%20filters.jpg">
            <a:extLst>
              <a:ext uri="{FF2B5EF4-FFF2-40B4-BE49-F238E27FC236}">
                <a16:creationId xmlns:a16="http://schemas.microsoft.com/office/drawing/2014/main" id="{E3A45313-726A-4971-ADA6-36F68D2512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1727" y="3518378"/>
            <a:ext cx="2664296" cy="23747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glass fibre filter paper">
            <a:extLst>
              <a:ext uri="{FF2B5EF4-FFF2-40B4-BE49-F238E27FC236}">
                <a16:creationId xmlns:a16="http://schemas.microsoft.com/office/drawing/2014/main" id="{8D1FE3B6-F640-426B-9DFC-B5B0310FEE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4780" y="3518378"/>
            <a:ext cx="2428875" cy="237477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94E051D-9E1E-45A1-B322-5EA9D0BEEBE9}"/>
              </a:ext>
            </a:extLst>
          </p:cNvPr>
          <p:cNvSpPr txBox="1"/>
          <p:nvPr/>
        </p:nvSpPr>
        <p:spPr>
          <a:xfrm>
            <a:off x="3203848" y="6203056"/>
            <a:ext cx="3878733" cy="369332"/>
          </a:xfrm>
          <a:prstGeom prst="rect">
            <a:avLst/>
          </a:prstGeom>
          <a:noFill/>
        </p:spPr>
        <p:txBody>
          <a:bodyPr wrap="square" rtlCol="0">
            <a:spAutoFit/>
          </a:bodyPr>
          <a:lstStyle/>
          <a:p>
            <a:r>
              <a:rPr lang="en-GB" sz="1800" dirty="0">
                <a:solidFill>
                  <a:schemeClr val="tx2">
                    <a:lumMod val="75000"/>
                  </a:schemeClr>
                </a:solidFill>
              </a:rPr>
              <a:t>Glass fibre filter papers</a:t>
            </a:r>
          </a:p>
        </p:txBody>
      </p:sp>
    </p:spTree>
    <p:extLst>
      <p:ext uri="{BB962C8B-B14F-4D97-AF65-F5344CB8AC3E}">
        <p14:creationId xmlns:p14="http://schemas.microsoft.com/office/powerpoint/2010/main" val="2948594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C51468-B44D-4CEC-B257-5C54BA3E8A89}"/>
              </a:ext>
            </a:extLst>
          </p:cNvPr>
          <p:cNvSpPr/>
          <p:nvPr/>
        </p:nvSpPr>
        <p:spPr>
          <a:xfrm>
            <a:off x="0" y="442972"/>
            <a:ext cx="5683911" cy="40559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Portable continuous Air Monitors</a:t>
            </a:r>
            <a:endParaRPr lang="en-GB" sz="2600" dirty="0"/>
          </a:p>
        </p:txBody>
      </p:sp>
      <p:pic>
        <p:nvPicPr>
          <p:cNvPr id="3" name="Picture 5">
            <a:extLst>
              <a:ext uri="{FF2B5EF4-FFF2-40B4-BE49-F238E27FC236}">
                <a16:creationId xmlns:a16="http://schemas.microsoft.com/office/drawing/2014/main" id="{6C86041A-6378-407C-9215-512E97CF0B1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8351" y="1388461"/>
            <a:ext cx="5572125" cy="4543425"/>
          </a:xfrm>
          <a:prstGeom prst="rect">
            <a:avLst/>
          </a:prstGeom>
          <a:noFill/>
          <a:ln w="28575" algn="ctr">
            <a:solidFill>
              <a:schemeClr val="tx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a:extLst>
              <a:ext uri="{FF2B5EF4-FFF2-40B4-BE49-F238E27FC236}">
                <a16:creationId xmlns:a16="http://schemas.microsoft.com/office/drawing/2014/main" id="{B7726252-6EE3-4E54-9CD3-93E20282E7A6}"/>
              </a:ext>
            </a:extLst>
          </p:cNvPr>
          <p:cNvSpPr txBox="1"/>
          <p:nvPr/>
        </p:nvSpPr>
        <p:spPr>
          <a:xfrm>
            <a:off x="1785938" y="5931886"/>
            <a:ext cx="5880392" cy="369332"/>
          </a:xfrm>
          <a:prstGeom prst="rect">
            <a:avLst/>
          </a:prstGeom>
          <a:noFill/>
        </p:spPr>
        <p:txBody>
          <a:bodyPr wrap="square" rtlCol="0">
            <a:spAutoFit/>
          </a:bodyPr>
          <a:lstStyle/>
          <a:p>
            <a:r>
              <a:rPr lang="en-GB" sz="1800" dirty="0">
                <a:solidFill>
                  <a:schemeClr val="tx2">
                    <a:lumMod val="75000"/>
                  </a:schemeClr>
                </a:solidFill>
              </a:rPr>
              <a:t>Portable planar silicon detectors for alpha spectrometry</a:t>
            </a:r>
          </a:p>
        </p:txBody>
      </p:sp>
    </p:spTree>
    <p:extLst>
      <p:ext uri="{BB962C8B-B14F-4D97-AF65-F5344CB8AC3E}">
        <p14:creationId xmlns:p14="http://schemas.microsoft.com/office/powerpoint/2010/main" val="375262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9DD2F-0E6B-4BF1-AB66-A34460AAC2C9}"/>
              </a:ext>
            </a:extLst>
          </p:cNvPr>
          <p:cNvSpPr/>
          <p:nvPr/>
        </p:nvSpPr>
        <p:spPr>
          <a:xfrm>
            <a:off x="1" y="435658"/>
            <a:ext cx="4462271" cy="58115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400" dirty="0"/>
              <a:t>Content</a:t>
            </a:r>
            <a:endParaRPr lang="en-GB" sz="2400" dirty="0"/>
          </a:p>
        </p:txBody>
      </p:sp>
      <p:sp>
        <p:nvSpPr>
          <p:cNvPr id="4" name="Rectangle 3">
            <a:extLst>
              <a:ext uri="{FF2B5EF4-FFF2-40B4-BE49-F238E27FC236}">
                <a16:creationId xmlns:a16="http://schemas.microsoft.com/office/drawing/2014/main" id="{997CC942-1A12-429B-BF9E-2551C2AD6700}"/>
              </a:ext>
            </a:extLst>
          </p:cNvPr>
          <p:cNvSpPr/>
          <p:nvPr/>
        </p:nvSpPr>
        <p:spPr>
          <a:xfrm>
            <a:off x="1593203" y="1664988"/>
            <a:ext cx="5322514"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kern="0" dirty="0"/>
              <a:t>Objectives</a:t>
            </a:r>
          </a:p>
        </p:txBody>
      </p:sp>
      <p:sp>
        <p:nvSpPr>
          <p:cNvPr id="5" name="Rectangle 4">
            <a:extLst>
              <a:ext uri="{FF2B5EF4-FFF2-40B4-BE49-F238E27FC236}">
                <a16:creationId xmlns:a16="http://schemas.microsoft.com/office/drawing/2014/main" id="{4D3809E5-3611-4E54-97CE-317AF8C4AB6C}"/>
              </a:ext>
            </a:extLst>
          </p:cNvPr>
          <p:cNvSpPr/>
          <p:nvPr/>
        </p:nvSpPr>
        <p:spPr>
          <a:xfrm>
            <a:off x="1593203" y="2223837"/>
            <a:ext cx="5322514"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kern="0" dirty="0"/>
              <a:t>Need for Spectrometry method of analysis</a:t>
            </a:r>
          </a:p>
        </p:txBody>
      </p:sp>
      <p:sp>
        <p:nvSpPr>
          <p:cNvPr id="6" name="Rectangle 5">
            <a:extLst>
              <a:ext uri="{FF2B5EF4-FFF2-40B4-BE49-F238E27FC236}">
                <a16:creationId xmlns:a16="http://schemas.microsoft.com/office/drawing/2014/main" id="{3A6F9570-BF0A-4D84-93BD-4152DC524E74}"/>
              </a:ext>
            </a:extLst>
          </p:cNvPr>
          <p:cNvSpPr/>
          <p:nvPr/>
        </p:nvSpPr>
        <p:spPr>
          <a:xfrm>
            <a:off x="1593203" y="2782686"/>
            <a:ext cx="5322514"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kern="0" dirty="0"/>
              <a:t>Introduction to alpha and gamma  spectrometry</a:t>
            </a:r>
          </a:p>
        </p:txBody>
      </p:sp>
      <p:sp>
        <p:nvSpPr>
          <p:cNvPr id="7" name="Rectangle 6">
            <a:extLst>
              <a:ext uri="{FF2B5EF4-FFF2-40B4-BE49-F238E27FC236}">
                <a16:creationId xmlns:a16="http://schemas.microsoft.com/office/drawing/2014/main" id="{09F653C1-C1DA-4192-A29B-95C187684644}"/>
              </a:ext>
            </a:extLst>
          </p:cNvPr>
          <p:cNvSpPr/>
          <p:nvPr/>
        </p:nvSpPr>
        <p:spPr>
          <a:xfrm>
            <a:off x="1593203" y="3341535"/>
            <a:ext cx="5322514"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kern="0" dirty="0"/>
              <a:t>Alpha Spectrometry system </a:t>
            </a:r>
          </a:p>
        </p:txBody>
      </p:sp>
      <p:sp>
        <p:nvSpPr>
          <p:cNvPr id="8" name="Rectangle 7">
            <a:extLst>
              <a:ext uri="{FF2B5EF4-FFF2-40B4-BE49-F238E27FC236}">
                <a16:creationId xmlns:a16="http://schemas.microsoft.com/office/drawing/2014/main" id="{CF3F8A49-5FF4-4642-883F-FE1560E6E6E2}"/>
              </a:ext>
            </a:extLst>
          </p:cNvPr>
          <p:cNvSpPr/>
          <p:nvPr/>
        </p:nvSpPr>
        <p:spPr>
          <a:xfrm>
            <a:off x="1593203" y="4874390"/>
            <a:ext cx="5322514"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kern="0" dirty="0"/>
              <a:t>Gamma spectrometry system</a:t>
            </a:r>
          </a:p>
        </p:txBody>
      </p:sp>
      <p:sp>
        <p:nvSpPr>
          <p:cNvPr id="10" name="Arrow: Down 9">
            <a:extLst>
              <a:ext uri="{FF2B5EF4-FFF2-40B4-BE49-F238E27FC236}">
                <a16:creationId xmlns:a16="http://schemas.microsoft.com/office/drawing/2014/main" id="{9C0D1853-1FB4-4EBC-A090-843D8E2768F5}"/>
              </a:ext>
            </a:extLst>
          </p:cNvPr>
          <p:cNvSpPr/>
          <p:nvPr/>
        </p:nvSpPr>
        <p:spPr>
          <a:xfrm>
            <a:off x="4092587" y="1330239"/>
            <a:ext cx="578840" cy="503238"/>
          </a:xfrm>
          <a:prstGeom prst="down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FDAF782-2163-475A-B4B4-5C6291963763}"/>
              </a:ext>
            </a:extLst>
          </p:cNvPr>
          <p:cNvSpPr/>
          <p:nvPr/>
        </p:nvSpPr>
        <p:spPr>
          <a:xfrm>
            <a:off x="2957285" y="3889268"/>
            <a:ext cx="3958432" cy="32254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kern="0"/>
              <a:t>Theory</a:t>
            </a:r>
            <a:endParaRPr lang="en-GB"/>
          </a:p>
        </p:txBody>
      </p:sp>
      <p:sp>
        <p:nvSpPr>
          <p:cNvPr id="12" name="Rectangle 11">
            <a:extLst>
              <a:ext uri="{FF2B5EF4-FFF2-40B4-BE49-F238E27FC236}">
                <a16:creationId xmlns:a16="http://schemas.microsoft.com/office/drawing/2014/main" id="{0610CC8D-6F7E-4F92-9D94-E99507BBFD44}"/>
              </a:ext>
            </a:extLst>
          </p:cNvPr>
          <p:cNvSpPr/>
          <p:nvPr/>
        </p:nvSpPr>
        <p:spPr>
          <a:xfrm>
            <a:off x="2969733" y="4298334"/>
            <a:ext cx="3958432"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kern="0" dirty="0"/>
              <a:t>Detectors and their applications in workplace monitoring</a:t>
            </a:r>
          </a:p>
        </p:txBody>
      </p:sp>
      <p:sp>
        <p:nvSpPr>
          <p:cNvPr id="13" name="Rectangle 12">
            <a:extLst>
              <a:ext uri="{FF2B5EF4-FFF2-40B4-BE49-F238E27FC236}">
                <a16:creationId xmlns:a16="http://schemas.microsoft.com/office/drawing/2014/main" id="{FE297962-72DE-4F08-9903-3EBD293614D9}"/>
              </a:ext>
            </a:extLst>
          </p:cNvPr>
          <p:cNvSpPr/>
          <p:nvPr/>
        </p:nvSpPr>
        <p:spPr>
          <a:xfrm>
            <a:off x="2957285" y="5498972"/>
            <a:ext cx="3958432" cy="32254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kern="0"/>
              <a:t>Theory</a:t>
            </a:r>
            <a:endParaRPr lang="en-GB"/>
          </a:p>
        </p:txBody>
      </p:sp>
      <p:sp>
        <p:nvSpPr>
          <p:cNvPr id="14" name="Rectangle 13">
            <a:extLst>
              <a:ext uri="{FF2B5EF4-FFF2-40B4-BE49-F238E27FC236}">
                <a16:creationId xmlns:a16="http://schemas.microsoft.com/office/drawing/2014/main" id="{2097A775-E72F-4559-B197-4CFF0E90D33B}"/>
              </a:ext>
            </a:extLst>
          </p:cNvPr>
          <p:cNvSpPr/>
          <p:nvPr/>
        </p:nvSpPr>
        <p:spPr>
          <a:xfrm>
            <a:off x="2957285" y="5879716"/>
            <a:ext cx="3958432" cy="48953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kern="0" dirty="0"/>
              <a:t>Detectors and their applications to workplace monitoring</a:t>
            </a:r>
          </a:p>
        </p:txBody>
      </p:sp>
      <p:sp>
        <p:nvSpPr>
          <p:cNvPr id="17" name="Arrow: Curved Right 16">
            <a:extLst>
              <a:ext uri="{FF2B5EF4-FFF2-40B4-BE49-F238E27FC236}">
                <a16:creationId xmlns:a16="http://schemas.microsoft.com/office/drawing/2014/main" id="{E32BC40E-D2D9-47E7-8A57-4CB388CB1BEB}"/>
              </a:ext>
            </a:extLst>
          </p:cNvPr>
          <p:cNvSpPr/>
          <p:nvPr/>
        </p:nvSpPr>
        <p:spPr>
          <a:xfrm rot="19240327">
            <a:off x="2757831" y="3868989"/>
            <a:ext cx="190195" cy="384266"/>
          </a:xfrm>
          <a:prstGeom prst="curved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 name="Arrow: Curved Right 17">
            <a:extLst>
              <a:ext uri="{FF2B5EF4-FFF2-40B4-BE49-F238E27FC236}">
                <a16:creationId xmlns:a16="http://schemas.microsoft.com/office/drawing/2014/main" id="{16C95167-5906-4DA6-B9E3-462158ED4F02}"/>
              </a:ext>
            </a:extLst>
          </p:cNvPr>
          <p:cNvSpPr/>
          <p:nvPr/>
        </p:nvSpPr>
        <p:spPr>
          <a:xfrm rot="19240327">
            <a:off x="2757831" y="4332298"/>
            <a:ext cx="190195" cy="384266"/>
          </a:xfrm>
          <a:prstGeom prst="curved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Arrow: Curved Right 18">
            <a:extLst>
              <a:ext uri="{FF2B5EF4-FFF2-40B4-BE49-F238E27FC236}">
                <a16:creationId xmlns:a16="http://schemas.microsoft.com/office/drawing/2014/main" id="{E32B4E0C-A049-4017-AAA3-3DE42C735581}"/>
              </a:ext>
            </a:extLst>
          </p:cNvPr>
          <p:cNvSpPr/>
          <p:nvPr/>
        </p:nvSpPr>
        <p:spPr>
          <a:xfrm rot="19240327">
            <a:off x="2784908" y="5430165"/>
            <a:ext cx="190195" cy="384266"/>
          </a:xfrm>
          <a:prstGeom prst="curved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Arrow: Curved Right 19">
            <a:extLst>
              <a:ext uri="{FF2B5EF4-FFF2-40B4-BE49-F238E27FC236}">
                <a16:creationId xmlns:a16="http://schemas.microsoft.com/office/drawing/2014/main" id="{5EB90C3F-AFD5-4A86-B6C0-8834252A9ABE}"/>
              </a:ext>
            </a:extLst>
          </p:cNvPr>
          <p:cNvSpPr/>
          <p:nvPr/>
        </p:nvSpPr>
        <p:spPr>
          <a:xfrm rot="19240327">
            <a:off x="2757832" y="5913973"/>
            <a:ext cx="190195" cy="384266"/>
          </a:xfrm>
          <a:prstGeom prst="curved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433279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F56DA5-03EB-4DD8-A6EC-247B205D0A90}"/>
              </a:ext>
            </a:extLst>
          </p:cNvPr>
          <p:cNvSpPr/>
          <p:nvPr/>
        </p:nvSpPr>
        <p:spPr>
          <a:xfrm>
            <a:off x="2038525" y="2441196"/>
            <a:ext cx="4966282" cy="2021747"/>
          </a:xfrm>
          <a:prstGeom prst="rect">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US" altLang="en-US" sz="2400" b="1" dirty="0"/>
              <a:t>GAMMA SPECTROMETRY</a:t>
            </a:r>
          </a:p>
        </p:txBody>
      </p:sp>
    </p:spTree>
    <p:extLst>
      <p:ext uri="{BB962C8B-B14F-4D97-AF65-F5344CB8AC3E}">
        <p14:creationId xmlns:p14="http://schemas.microsoft.com/office/powerpoint/2010/main" val="3832264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C72871-D92D-4D85-B728-A3C8A69490A2}"/>
              </a:ext>
            </a:extLst>
          </p:cNvPr>
          <p:cNvSpPr/>
          <p:nvPr/>
        </p:nvSpPr>
        <p:spPr>
          <a:xfrm>
            <a:off x="-1" y="428342"/>
            <a:ext cx="5683911" cy="40559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Gamma Ray Spectrometers- Theory</a:t>
            </a:r>
            <a:endParaRPr lang="en-GB" sz="2600" dirty="0"/>
          </a:p>
        </p:txBody>
      </p:sp>
      <p:sp>
        <p:nvSpPr>
          <p:cNvPr id="3" name="Rectangle: Rounded Corners 2">
            <a:extLst>
              <a:ext uri="{FF2B5EF4-FFF2-40B4-BE49-F238E27FC236}">
                <a16:creationId xmlns:a16="http://schemas.microsoft.com/office/drawing/2014/main" id="{5A7D4166-8AA2-460A-BAE0-A67FCFDBC77B}"/>
              </a:ext>
            </a:extLst>
          </p:cNvPr>
          <p:cNvSpPr/>
          <p:nvPr/>
        </p:nvSpPr>
        <p:spPr>
          <a:xfrm>
            <a:off x="314553" y="1432560"/>
            <a:ext cx="5369357" cy="972922"/>
          </a:xfrm>
          <a:prstGeom prst="round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Gamma spectrometry is based on three fundamental interactions of radiation with matter.</a:t>
            </a:r>
          </a:p>
          <a:p>
            <a:pPr algn="ctr"/>
            <a:endParaRPr lang="en-GB" dirty="0"/>
          </a:p>
        </p:txBody>
      </p:sp>
      <p:sp>
        <p:nvSpPr>
          <p:cNvPr id="4" name="Rectangle: Rounded Corners 3">
            <a:extLst>
              <a:ext uri="{FF2B5EF4-FFF2-40B4-BE49-F238E27FC236}">
                <a16:creationId xmlns:a16="http://schemas.microsoft.com/office/drawing/2014/main" id="{61744B39-9216-4B0E-8859-A397EE6F6E9B}"/>
              </a:ext>
            </a:extLst>
          </p:cNvPr>
          <p:cNvSpPr/>
          <p:nvPr/>
        </p:nvSpPr>
        <p:spPr>
          <a:xfrm>
            <a:off x="1623974" y="2706624"/>
            <a:ext cx="4857293" cy="636422"/>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dirty="0"/>
              <a:t>Photo electric effect</a:t>
            </a:r>
          </a:p>
          <a:p>
            <a:pPr marL="285750" indent="-285750" algn="ctr">
              <a:buFont typeface="Wingdings" panose="05000000000000000000" pitchFamily="2" charset="2"/>
              <a:buChar char="§"/>
            </a:pPr>
            <a:endParaRPr lang="en-GB" dirty="0"/>
          </a:p>
        </p:txBody>
      </p:sp>
      <p:sp>
        <p:nvSpPr>
          <p:cNvPr id="5" name="Rectangle: Rounded Corners 4">
            <a:extLst>
              <a:ext uri="{FF2B5EF4-FFF2-40B4-BE49-F238E27FC236}">
                <a16:creationId xmlns:a16="http://schemas.microsoft.com/office/drawing/2014/main" id="{C496A93D-48AA-4091-8BCB-F336CED8112B}"/>
              </a:ext>
            </a:extLst>
          </p:cNvPr>
          <p:cNvSpPr/>
          <p:nvPr/>
        </p:nvSpPr>
        <p:spPr>
          <a:xfrm>
            <a:off x="1623974" y="3495446"/>
            <a:ext cx="4857293" cy="636422"/>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dirty="0"/>
              <a:t>Compton scattering</a:t>
            </a:r>
          </a:p>
          <a:p>
            <a:pPr marL="285750" indent="-285750" algn="ctr">
              <a:buFont typeface="Wingdings" panose="05000000000000000000" pitchFamily="2" charset="2"/>
              <a:buChar char="§"/>
            </a:pPr>
            <a:endParaRPr lang="en-GB" dirty="0"/>
          </a:p>
        </p:txBody>
      </p:sp>
      <p:sp>
        <p:nvSpPr>
          <p:cNvPr id="6" name="Arrow: Down 5">
            <a:extLst>
              <a:ext uri="{FF2B5EF4-FFF2-40B4-BE49-F238E27FC236}">
                <a16:creationId xmlns:a16="http://schemas.microsoft.com/office/drawing/2014/main" id="{8B26D03D-6CE3-48E8-8F79-76C8D176117B}"/>
              </a:ext>
            </a:extLst>
          </p:cNvPr>
          <p:cNvSpPr/>
          <p:nvPr/>
        </p:nvSpPr>
        <p:spPr>
          <a:xfrm>
            <a:off x="3855109" y="2364029"/>
            <a:ext cx="277978" cy="380390"/>
          </a:xfrm>
          <a:prstGeom prst="downArrow">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Arrow: Down 7">
            <a:extLst>
              <a:ext uri="{FF2B5EF4-FFF2-40B4-BE49-F238E27FC236}">
                <a16:creationId xmlns:a16="http://schemas.microsoft.com/office/drawing/2014/main" id="{03495EF7-CE5D-4C27-B92F-1EAEE87615D1}"/>
              </a:ext>
            </a:extLst>
          </p:cNvPr>
          <p:cNvSpPr/>
          <p:nvPr/>
        </p:nvSpPr>
        <p:spPr>
          <a:xfrm>
            <a:off x="3913631" y="3221127"/>
            <a:ext cx="277978" cy="380390"/>
          </a:xfrm>
          <a:prstGeom prst="downArrow">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endParaRPr lang="en-GB"/>
          </a:p>
        </p:txBody>
      </p:sp>
      <p:sp>
        <p:nvSpPr>
          <p:cNvPr id="9" name="Rectangle: Rounded Corners 8">
            <a:extLst>
              <a:ext uri="{FF2B5EF4-FFF2-40B4-BE49-F238E27FC236}">
                <a16:creationId xmlns:a16="http://schemas.microsoft.com/office/drawing/2014/main" id="{36A5865E-8A0E-4759-BFFD-E9E734D373D5}"/>
              </a:ext>
            </a:extLst>
          </p:cNvPr>
          <p:cNvSpPr/>
          <p:nvPr/>
        </p:nvSpPr>
        <p:spPr>
          <a:xfrm>
            <a:off x="1623974" y="4278173"/>
            <a:ext cx="4857293" cy="636422"/>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pPr>
            <a:endParaRPr lang="en-GB" dirty="0"/>
          </a:p>
          <a:p>
            <a:pPr marL="742950" lvl="1" indent="-285750" algn="just">
              <a:buFont typeface="Wingdings" panose="05000000000000000000" pitchFamily="2" charset="2"/>
              <a:buChar char="§"/>
            </a:pPr>
            <a:r>
              <a:rPr lang="en-GB" dirty="0"/>
              <a:t>Pair production</a:t>
            </a:r>
          </a:p>
          <a:p>
            <a:pPr marL="285750" indent="-285750" algn="ctr">
              <a:buFont typeface="Wingdings" panose="05000000000000000000" pitchFamily="2" charset="2"/>
              <a:buChar char="§"/>
            </a:pPr>
            <a:endParaRPr lang="en-GB" dirty="0"/>
          </a:p>
        </p:txBody>
      </p:sp>
      <p:sp>
        <p:nvSpPr>
          <p:cNvPr id="10" name="Arrow: Down 9">
            <a:extLst>
              <a:ext uri="{FF2B5EF4-FFF2-40B4-BE49-F238E27FC236}">
                <a16:creationId xmlns:a16="http://schemas.microsoft.com/office/drawing/2014/main" id="{BCA5A19D-86FE-4570-850A-459DCFFE74E1}"/>
              </a:ext>
            </a:extLst>
          </p:cNvPr>
          <p:cNvSpPr/>
          <p:nvPr/>
        </p:nvSpPr>
        <p:spPr>
          <a:xfrm>
            <a:off x="3913631" y="4003854"/>
            <a:ext cx="277978" cy="380390"/>
          </a:xfrm>
          <a:prstGeom prst="downArrow">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endParaRPr lang="en-GB"/>
          </a:p>
        </p:txBody>
      </p:sp>
      <p:sp>
        <p:nvSpPr>
          <p:cNvPr id="11" name="Rectangle: Rounded Corners 10">
            <a:extLst>
              <a:ext uri="{FF2B5EF4-FFF2-40B4-BE49-F238E27FC236}">
                <a16:creationId xmlns:a16="http://schemas.microsoft.com/office/drawing/2014/main" id="{16E842AD-1CB3-47C2-89F5-05874E65F4CC}"/>
              </a:ext>
            </a:extLst>
          </p:cNvPr>
          <p:cNvSpPr/>
          <p:nvPr/>
        </p:nvSpPr>
        <p:spPr>
          <a:xfrm>
            <a:off x="2969361" y="5236263"/>
            <a:ext cx="5429098" cy="1113946"/>
          </a:xfrm>
          <a:prstGeom prst="round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The probability of gamma ray interaction is depends on atomic number, density of materials and energy of gamma rays.</a:t>
            </a:r>
          </a:p>
          <a:p>
            <a:pPr algn="ctr"/>
            <a:endParaRPr lang="en-GB" dirty="0"/>
          </a:p>
        </p:txBody>
      </p:sp>
    </p:spTree>
    <p:extLst>
      <p:ext uri="{BB962C8B-B14F-4D97-AF65-F5344CB8AC3E}">
        <p14:creationId xmlns:p14="http://schemas.microsoft.com/office/powerpoint/2010/main" val="2176099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AE162E-DD6A-47A8-9A6C-A29351247ACA}"/>
              </a:ext>
            </a:extLst>
          </p:cNvPr>
          <p:cNvSpPr/>
          <p:nvPr/>
        </p:nvSpPr>
        <p:spPr>
          <a:xfrm>
            <a:off x="-1" y="428342"/>
            <a:ext cx="5683911" cy="40559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Gamma Ray Spectrometers- Theory</a:t>
            </a:r>
            <a:endParaRPr lang="en-GB" sz="2600" dirty="0"/>
          </a:p>
        </p:txBody>
      </p:sp>
      <p:sp>
        <p:nvSpPr>
          <p:cNvPr id="3" name="Rectangle 2">
            <a:extLst>
              <a:ext uri="{FF2B5EF4-FFF2-40B4-BE49-F238E27FC236}">
                <a16:creationId xmlns:a16="http://schemas.microsoft.com/office/drawing/2014/main" id="{90DB7CB8-D4F4-4EDF-9A57-3734F1D97E3B}"/>
              </a:ext>
            </a:extLst>
          </p:cNvPr>
          <p:cNvSpPr/>
          <p:nvPr/>
        </p:nvSpPr>
        <p:spPr>
          <a:xfrm>
            <a:off x="1741017" y="1997049"/>
            <a:ext cx="5369357" cy="972922"/>
          </a:xfrm>
          <a:prstGeom prst="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Conversion of ionizing radiation into visible light is called Scintillation.</a:t>
            </a:r>
          </a:p>
        </p:txBody>
      </p:sp>
      <p:sp>
        <p:nvSpPr>
          <p:cNvPr id="4" name="Rectangle 3">
            <a:extLst>
              <a:ext uri="{FF2B5EF4-FFF2-40B4-BE49-F238E27FC236}">
                <a16:creationId xmlns:a16="http://schemas.microsoft.com/office/drawing/2014/main" id="{26E8F966-1031-435D-90C1-174831C731DA}"/>
              </a:ext>
            </a:extLst>
          </p:cNvPr>
          <p:cNvSpPr/>
          <p:nvPr/>
        </p:nvSpPr>
        <p:spPr>
          <a:xfrm>
            <a:off x="1741017" y="3261360"/>
            <a:ext cx="5369357" cy="972922"/>
          </a:xfrm>
          <a:prstGeom prst="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Depending on the application many types of detectors are employed.</a:t>
            </a:r>
          </a:p>
          <a:p>
            <a:pPr algn="ctr"/>
            <a:endParaRPr lang="en-GB" dirty="0"/>
          </a:p>
        </p:txBody>
      </p:sp>
      <p:sp>
        <p:nvSpPr>
          <p:cNvPr id="5" name="Rectangle 4">
            <a:extLst>
              <a:ext uri="{FF2B5EF4-FFF2-40B4-BE49-F238E27FC236}">
                <a16:creationId xmlns:a16="http://schemas.microsoft.com/office/drawing/2014/main" id="{105990D7-B339-47A4-93FF-E1452986DB9B}"/>
              </a:ext>
            </a:extLst>
          </p:cNvPr>
          <p:cNvSpPr/>
          <p:nvPr/>
        </p:nvSpPr>
        <p:spPr>
          <a:xfrm>
            <a:off x="3050438" y="4535424"/>
            <a:ext cx="4857293" cy="63642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For high efficient detection of gamma one has to rely on </a:t>
            </a:r>
            <a:r>
              <a:rPr lang="en-GB" dirty="0" err="1"/>
              <a:t>NaI</a:t>
            </a:r>
            <a:r>
              <a:rPr lang="en-GB" dirty="0"/>
              <a:t>(Tl)</a:t>
            </a:r>
          </a:p>
          <a:p>
            <a:pPr algn="ctr"/>
            <a:endParaRPr lang="en-GB" dirty="0"/>
          </a:p>
        </p:txBody>
      </p:sp>
      <p:sp>
        <p:nvSpPr>
          <p:cNvPr id="6" name="Rectangle 5">
            <a:extLst>
              <a:ext uri="{FF2B5EF4-FFF2-40B4-BE49-F238E27FC236}">
                <a16:creationId xmlns:a16="http://schemas.microsoft.com/office/drawing/2014/main" id="{4EFB3353-4A21-482C-AEB3-43ABBAE91F37}"/>
              </a:ext>
            </a:extLst>
          </p:cNvPr>
          <p:cNvSpPr/>
          <p:nvPr/>
        </p:nvSpPr>
        <p:spPr>
          <a:xfrm>
            <a:off x="3050438" y="5324246"/>
            <a:ext cx="4857293" cy="63642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For high spectroscopic resolution, </a:t>
            </a:r>
            <a:r>
              <a:rPr lang="en-GB" dirty="0" err="1"/>
              <a:t>HPGe</a:t>
            </a:r>
            <a:r>
              <a:rPr lang="en-GB" dirty="0"/>
              <a:t> is preferred</a:t>
            </a:r>
          </a:p>
          <a:p>
            <a:pPr algn="ctr"/>
            <a:endParaRPr lang="en-GB" dirty="0"/>
          </a:p>
        </p:txBody>
      </p:sp>
      <p:sp>
        <p:nvSpPr>
          <p:cNvPr id="7" name="Arrow: Down 6">
            <a:extLst>
              <a:ext uri="{FF2B5EF4-FFF2-40B4-BE49-F238E27FC236}">
                <a16:creationId xmlns:a16="http://schemas.microsoft.com/office/drawing/2014/main" id="{BBA098D5-16B5-4B6D-9460-2A15CE351951}"/>
              </a:ext>
            </a:extLst>
          </p:cNvPr>
          <p:cNvSpPr/>
          <p:nvPr/>
        </p:nvSpPr>
        <p:spPr>
          <a:xfrm>
            <a:off x="5201106" y="4195268"/>
            <a:ext cx="277978" cy="380390"/>
          </a:xfrm>
          <a:prstGeom prst="downArrow">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Down 7">
            <a:extLst>
              <a:ext uri="{FF2B5EF4-FFF2-40B4-BE49-F238E27FC236}">
                <a16:creationId xmlns:a16="http://schemas.microsoft.com/office/drawing/2014/main" id="{FCA970B7-640E-4946-BBA1-CE515D46420D}"/>
              </a:ext>
            </a:extLst>
          </p:cNvPr>
          <p:cNvSpPr/>
          <p:nvPr/>
        </p:nvSpPr>
        <p:spPr>
          <a:xfrm>
            <a:off x="5201106" y="4977995"/>
            <a:ext cx="277978" cy="380390"/>
          </a:xfrm>
          <a:prstGeom prst="downArrow">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1759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C47B20-B158-4702-A107-25D51BD0B34D}"/>
              </a:ext>
            </a:extLst>
          </p:cNvPr>
          <p:cNvSpPr/>
          <p:nvPr/>
        </p:nvSpPr>
        <p:spPr>
          <a:xfrm>
            <a:off x="0" y="369820"/>
            <a:ext cx="4381806" cy="79329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Block Diagram of Gamma Ray Spectrometer</a:t>
            </a:r>
            <a:endParaRPr lang="en-GB" sz="2600" dirty="0"/>
          </a:p>
        </p:txBody>
      </p:sp>
      <p:pic>
        <p:nvPicPr>
          <p:cNvPr id="3" name="Picture 2">
            <a:extLst>
              <a:ext uri="{FF2B5EF4-FFF2-40B4-BE49-F238E27FC236}">
                <a16:creationId xmlns:a16="http://schemas.microsoft.com/office/drawing/2014/main" id="{05BD0D84-CA43-4462-BB73-3FF92F4F0D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491" y="2137600"/>
            <a:ext cx="8453018" cy="3533775"/>
          </a:xfrm>
          <a:prstGeom prst="rect">
            <a:avLst/>
          </a:prstGeom>
          <a:noFill/>
          <a:ln w="25400">
            <a:solidFill>
              <a:schemeClr val="tx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Rectangle 3">
            <a:extLst>
              <a:ext uri="{FF2B5EF4-FFF2-40B4-BE49-F238E27FC236}">
                <a16:creationId xmlns:a16="http://schemas.microsoft.com/office/drawing/2014/main" id="{87DD4880-8C59-4B2A-913E-BE716A62BFBF}"/>
              </a:ext>
            </a:extLst>
          </p:cNvPr>
          <p:cNvSpPr/>
          <p:nvPr/>
        </p:nvSpPr>
        <p:spPr>
          <a:xfrm>
            <a:off x="2172114" y="5831817"/>
            <a:ext cx="5946082" cy="338554"/>
          </a:xfrm>
          <a:prstGeom prst="rect">
            <a:avLst/>
          </a:prstGeom>
        </p:spPr>
        <p:txBody>
          <a:bodyPr wrap="square">
            <a:spAutoFit/>
          </a:bodyPr>
          <a:lstStyle/>
          <a:p>
            <a:r>
              <a:rPr lang="en-GB" sz="1600" b="1" dirty="0">
                <a:solidFill>
                  <a:schemeClr val="tx2">
                    <a:lumMod val="75000"/>
                  </a:schemeClr>
                </a:solidFill>
              </a:rPr>
              <a:t>Block diagram of a basic gamma spectrometry system</a:t>
            </a:r>
          </a:p>
        </p:txBody>
      </p:sp>
    </p:spTree>
    <p:extLst>
      <p:ext uri="{BB962C8B-B14F-4D97-AF65-F5344CB8AC3E}">
        <p14:creationId xmlns:p14="http://schemas.microsoft.com/office/powerpoint/2010/main" val="4075062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EF167A-8A70-407E-88AF-4AD96FA76911}"/>
              </a:ext>
            </a:extLst>
          </p:cNvPr>
          <p:cNvSpPr/>
          <p:nvPr/>
        </p:nvSpPr>
        <p:spPr>
          <a:xfrm>
            <a:off x="-1" y="428342"/>
            <a:ext cx="5683911" cy="40559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Gamma Spectrometers Set Up</a:t>
            </a:r>
            <a:endParaRPr lang="en-GB" sz="2600" dirty="0"/>
          </a:p>
        </p:txBody>
      </p:sp>
      <p:sp>
        <p:nvSpPr>
          <p:cNvPr id="3" name="Rectangle 2">
            <a:extLst>
              <a:ext uri="{FF2B5EF4-FFF2-40B4-BE49-F238E27FC236}">
                <a16:creationId xmlns:a16="http://schemas.microsoft.com/office/drawing/2014/main" id="{B7968697-2B3C-45B7-917E-50B1823588A0}"/>
              </a:ext>
            </a:extLst>
          </p:cNvPr>
          <p:cNvSpPr/>
          <p:nvPr/>
        </p:nvSpPr>
        <p:spPr>
          <a:xfrm>
            <a:off x="335555" y="2504990"/>
            <a:ext cx="3615660" cy="261780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The spectrometer shall be first adjusted to your measurement task:</a:t>
            </a:r>
          </a:p>
        </p:txBody>
      </p:sp>
      <p:sp>
        <p:nvSpPr>
          <p:cNvPr id="4" name="Rectangle 3">
            <a:extLst>
              <a:ext uri="{FF2B5EF4-FFF2-40B4-BE49-F238E27FC236}">
                <a16:creationId xmlns:a16="http://schemas.microsoft.com/office/drawing/2014/main" id="{F1253ADB-1F58-4A35-9EE1-EE01745BBA4E}"/>
              </a:ext>
            </a:extLst>
          </p:cNvPr>
          <p:cNvSpPr/>
          <p:nvPr/>
        </p:nvSpPr>
        <p:spPr>
          <a:xfrm>
            <a:off x="3942830" y="2135669"/>
            <a:ext cx="4865615" cy="8350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Set up the energy – channel number function by reference sources with known energies (</a:t>
            </a:r>
            <a:r>
              <a:rPr lang="en-GB" sz="1600" dirty="0">
                <a:sym typeface="Symbol"/>
              </a:rPr>
              <a:t> </a:t>
            </a:r>
            <a:r>
              <a:rPr lang="en-GB" sz="1600" dirty="0"/>
              <a:t>energy calibration).</a:t>
            </a:r>
          </a:p>
        </p:txBody>
      </p:sp>
      <p:sp>
        <p:nvSpPr>
          <p:cNvPr id="5" name="Rectangle 4">
            <a:extLst>
              <a:ext uri="{FF2B5EF4-FFF2-40B4-BE49-F238E27FC236}">
                <a16:creationId xmlns:a16="http://schemas.microsoft.com/office/drawing/2014/main" id="{669DD62F-C629-4546-82A0-F3D2C072A66D}"/>
              </a:ext>
            </a:extLst>
          </p:cNvPr>
          <p:cNvSpPr/>
          <p:nvPr/>
        </p:nvSpPr>
        <p:spPr>
          <a:xfrm>
            <a:off x="3934444" y="3340040"/>
            <a:ext cx="4874001" cy="8350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Set up the activity – counts function by reference sources with known energy and activity (</a:t>
            </a:r>
            <a:r>
              <a:rPr lang="en-GB" sz="1600" dirty="0">
                <a:sym typeface="Symbol"/>
              </a:rPr>
              <a:t> </a:t>
            </a:r>
            <a:r>
              <a:rPr lang="en-GB" sz="1600" dirty="0"/>
              <a:t>efficiency calibration).</a:t>
            </a:r>
          </a:p>
        </p:txBody>
      </p:sp>
      <p:sp>
        <p:nvSpPr>
          <p:cNvPr id="6" name="Rectangle 5">
            <a:extLst>
              <a:ext uri="{FF2B5EF4-FFF2-40B4-BE49-F238E27FC236}">
                <a16:creationId xmlns:a16="http://schemas.microsoft.com/office/drawing/2014/main" id="{7F98BA7A-F481-4F43-9A6E-A393867F1E63}"/>
              </a:ext>
            </a:extLst>
          </p:cNvPr>
          <p:cNvSpPr/>
          <p:nvPr/>
        </p:nvSpPr>
        <p:spPr>
          <a:xfrm>
            <a:off x="3951215" y="4544411"/>
            <a:ext cx="4783134" cy="98149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Reference sources (IEC recommended) should have the same geometry as your sample.</a:t>
            </a:r>
            <a:r>
              <a:rPr lang="hu-HU" sz="1600" dirty="0"/>
              <a:t>  </a:t>
            </a:r>
            <a:endParaRPr lang="en-GB" sz="1600" dirty="0"/>
          </a:p>
        </p:txBody>
      </p:sp>
    </p:spTree>
    <p:extLst>
      <p:ext uri="{BB962C8B-B14F-4D97-AF65-F5344CB8AC3E}">
        <p14:creationId xmlns:p14="http://schemas.microsoft.com/office/powerpoint/2010/main" val="1793845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0C3B7B-BE49-4776-BE4A-AB1B395B3EDA}"/>
              </a:ext>
            </a:extLst>
          </p:cNvPr>
          <p:cNvSpPr/>
          <p:nvPr/>
        </p:nvSpPr>
        <p:spPr>
          <a:xfrm>
            <a:off x="-1" y="428342"/>
            <a:ext cx="5683911" cy="40559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Types of Gamma Ray Spectrometers</a:t>
            </a:r>
            <a:endParaRPr lang="en-GB" sz="2600" dirty="0"/>
          </a:p>
        </p:txBody>
      </p:sp>
      <p:graphicFrame>
        <p:nvGraphicFramePr>
          <p:cNvPr id="4" name="Diagram 3">
            <a:extLst>
              <a:ext uri="{FF2B5EF4-FFF2-40B4-BE49-F238E27FC236}">
                <a16:creationId xmlns:a16="http://schemas.microsoft.com/office/drawing/2014/main" id="{EA675562-194B-4F87-A6D7-6D86BCB26C68}"/>
              </a:ext>
            </a:extLst>
          </p:cNvPr>
          <p:cNvGraphicFramePr/>
          <p:nvPr>
            <p:extLst>
              <p:ext uri="{D42A27DB-BD31-4B8C-83A1-F6EECF244321}">
                <p14:modId xmlns:p14="http://schemas.microsoft.com/office/powerpoint/2010/main" val="4219916602"/>
              </p:ext>
            </p:extLst>
          </p:nvPr>
        </p:nvGraphicFramePr>
        <p:xfrm>
          <a:off x="165811" y="1214119"/>
          <a:ext cx="8812378" cy="5435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967421FC-032D-4074-8643-6717818C6E3A}"/>
              </a:ext>
            </a:extLst>
          </p:cNvPr>
          <p:cNvSpPr txBox="1"/>
          <p:nvPr/>
        </p:nvSpPr>
        <p:spPr>
          <a:xfrm>
            <a:off x="5149901" y="5142586"/>
            <a:ext cx="3291840" cy="553998"/>
          </a:xfrm>
          <a:prstGeom prst="rect">
            <a:avLst/>
          </a:prstGeom>
          <a:noFill/>
        </p:spPr>
        <p:txBody>
          <a:bodyPr wrap="square" rtlCol="0">
            <a:spAutoFit/>
          </a:bodyPr>
          <a:lstStyle/>
          <a:p>
            <a:pPr marL="285750" indent="-285750">
              <a:buFont typeface="Arial" panose="020B0604020202020204" pitchFamily="34" charset="0"/>
              <a:buChar char="•"/>
            </a:pPr>
            <a:r>
              <a:rPr lang="en-GB" sz="1500" kern="0" dirty="0"/>
              <a:t>Ce</a:t>
            </a:r>
            <a:r>
              <a:rPr lang="en-GB" sz="1500" kern="0" baseline="-25000" dirty="0"/>
              <a:t> </a:t>
            </a:r>
            <a:r>
              <a:rPr lang="en-GB" sz="1500" kern="0" dirty="0"/>
              <a:t>Low resolution (2.8-4 %@662 keV)  but high efficiency</a:t>
            </a:r>
            <a:endParaRPr lang="en-GB" sz="1500" dirty="0"/>
          </a:p>
        </p:txBody>
      </p:sp>
      <p:sp>
        <p:nvSpPr>
          <p:cNvPr id="6" name="TextBox 5">
            <a:extLst>
              <a:ext uri="{FF2B5EF4-FFF2-40B4-BE49-F238E27FC236}">
                <a16:creationId xmlns:a16="http://schemas.microsoft.com/office/drawing/2014/main" id="{1EEDE132-FB51-4F83-ADE3-191968792A81}"/>
              </a:ext>
            </a:extLst>
          </p:cNvPr>
          <p:cNvSpPr txBox="1"/>
          <p:nvPr/>
        </p:nvSpPr>
        <p:spPr>
          <a:xfrm>
            <a:off x="1945844" y="6244992"/>
            <a:ext cx="5874106" cy="369332"/>
          </a:xfrm>
          <a:prstGeom prst="rect">
            <a:avLst/>
          </a:prstGeom>
          <a:noFill/>
        </p:spPr>
        <p:txBody>
          <a:bodyPr wrap="square" rtlCol="0">
            <a:spAutoFit/>
          </a:bodyPr>
          <a:lstStyle/>
          <a:p>
            <a:r>
              <a:rPr lang="en-GB" kern="0" dirty="0"/>
              <a:t>Detectors are chosen depending on the application</a:t>
            </a:r>
          </a:p>
        </p:txBody>
      </p:sp>
      <p:sp>
        <p:nvSpPr>
          <p:cNvPr id="7" name="Arrow: Right 6">
            <a:extLst>
              <a:ext uri="{FF2B5EF4-FFF2-40B4-BE49-F238E27FC236}">
                <a16:creationId xmlns:a16="http://schemas.microsoft.com/office/drawing/2014/main" id="{B3C897D5-7EC5-4A14-9649-08F2F39F50CA}"/>
              </a:ext>
            </a:extLst>
          </p:cNvPr>
          <p:cNvSpPr/>
          <p:nvPr/>
        </p:nvSpPr>
        <p:spPr>
          <a:xfrm>
            <a:off x="1324050" y="6319930"/>
            <a:ext cx="548641" cy="219456"/>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29711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8ADAF8-6C35-480A-8BB3-E781CF98DCC0}"/>
              </a:ext>
            </a:extLst>
          </p:cNvPr>
          <p:cNvSpPr/>
          <p:nvPr/>
        </p:nvSpPr>
        <p:spPr>
          <a:xfrm>
            <a:off x="1683870" y="2836425"/>
            <a:ext cx="4865614" cy="636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The spectrum evaluation consists of:</a:t>
            </a:r>
          </a:p>
        </p:txBody>
      </p:sp>
      <p:sp>
        <p:nvSpPr>
          <p:cNvPr id="3" name="Rectangle 2">
            <a:extLst>
              <a:ext uri="{FF2B5EF4-FFF2-40B4-BE49-F238E27FC236}">
                <a16:creationId xmlns:a16="http://schemas.microsoft.com/office/drawing/2014/main" id="{1B60027A-EB45-4E9D-BBFE-A6967A4EF03E}"/>
              </a:ext>
            </a:extLst>
          </p:cNvPr>
          <p:cNvSpPr/>
          <p:nvPr/>
        </p:nvSpPr>
        <p:spPr>
          <a:xfrm>
            <a:off x="2356867" y="3589261"/>
            <a:ext cx="4808642" cy="44974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99200" indent="-457200"/>
            <a:r>
              <a:rPr lang="en-GB" dirty="0"/>
              <a:t>Identification of peaks</a:t>
            </a:r>
          </a:p>
        </p:txBody>
      </p:sp>
      <p:sp>
        <p:nvSpPr>
          <p:cNvPr id="5" name="Rectangle 4">
            <a:extLst>
              <a:ext uri="{FF2B5EF4-FFF2-40B4-BE49-F238E27FC236}">
                <a16:creationId xmlns:a16="http://schemas.microsoft.com/office/drawing/2014/main" id="{95C966D1-2104-4A19-AF61-AE10622946A4}"/>
              </a:ext>
            </a:extLst>
          </p:cNvPr>
          <p:cNvSpPr/>
          <p:nvPr/>
        </p:nvSpPr>
        <p:spPr>
          <a:xfrm>
            <a:off x="1404519" y="2655771"/>
            <a:ext cx="385894" cy="3958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
        <p:nvSpPr>
          <p:cNvPr id="13" name="Rectangle 12">
            <a:extLst>
              <a:ext uri="{FF2B5EF4-FFF2-40B4-BE49-F238E27FC236}">
                <a16:creationId xmlns:a16="http://schemas.microsoft.com/office/drawing/2014/main" id="{0481A181-C35D-4B4A-8B18-0E9B1EB2AA0F}"/>
              </a:ext>
            </a:extLst>
          </p:cNvPr>
          <p:cNvSpPr/>
          <p:nvPr/>
        </p:nvSpPr>
        <p:spPr>
          <a:xfrm>
            <a:off x="2356867" y="4077938"/>
            <a:ext cx="4808642" cy="44974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99200" indent="-457200"/>
            <a:r>
              <a:rPr lang="en-GB" dirty="0"/>
              <a:t>Determination of peak energies</a:t>
            </a:r>
          </a:p>
        </p:txBody>
      </p:sp>
      <p:sp>
        <p:nvSpPr>
          <p:cNvPr id="14" name="Rectangle 13">
            <a:extLst>
              <a:ext uri="{FF2B5EF4-FFF2-40B4-BE49-F238E27FC236}">
                <a16:creationId xmlns:a16="http://schemas.microsoft.com/office/drawing/2014/main" id="{0B40E1A1-C4C4-43A9-92D8-1FF74A7A9C47}"/>
              </a:ext>
            </a:extLst>
          </p:cNvPr>
          <p:cNvSpPr/>
          <p:nvPr/>
        </p:nvSpPr>
        <p:spPr>
          <a:xfrm>
            <a:off x="2356867" y="4554423"/>
            <a:ext cx="4808642" cy="44974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99200" indent="-457200"/>
            <a:r>
              <a:rPr lang="en-GB" dirty="0"/>
              <a:t>Identification of radionuclides</a:t>
            </a:r>
          </a:p>
        </p:txBody>
      </p:sp>
      <p:sp>
        <p:nvSpPr>
          <p:cNvPr id="15" name="Rectangle 14">
            <a:extLst>
              <a:ext uri="{FF2B5EF4-FFF2-40B4-BE49-F238E27FC236}">
                <a16:creationId xmlns:a16="http://schemas.microsoft.com/office/drawing/2014/main" id="{A2F3580B-F8D0-4236-9D8F-22C6204F454E}"/>
              </a:ext>
            </a:extLst>
          </p:cNvPr>
          <p:cNvSpPr/>
          <p:nvPr/>
        </p:nvSpPr>
        <p:spPr>
          <a:xfrm>
            <a:off x="2356867" y="5030908"/>
            <a:ext cx="4808642" cy="44974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99200" indent="-457200"/>
            <a:r>
              <a:rPr lang="en-US" sz="1600" dirty="0"/>
              <a:t>Calculation of peak total areas, subtraction of background</a:t>
            </a:r>
            <a:endParaRPr lang="en-GB" sz="1600" dirty="0"/>
          </a:p>
        </p:txBody>
      </p:sp>
      <p:sp>
        <p:nvSpPr>
          <p:cNvPr id="16" name="Rectangle 15">
            <a:extLst>
              <a:ext uri="{FF2B5EF4-FFF2-40B4-BE49-F238E27FC236}">
                <a16:creationId xmlns:a16="http://schemas.microsoft.com/office/drawing/2014/main" id="{7895CE9D-F97B-48F6-8A36-B1FC59E00D21}"/>
              </a:ext>
            </a:extLst>
          </p:cNvPr>
          <p:cNvSpPr/>
          <p:nvPr/>
        </p:nvSpPr>
        <p:spPr>
          <a:xfrm>
            <a:off x="2356867" y="5515695"/>
            <a:ext cx="4808642" cy="39434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99200" indent="-457200"/>
            <a:r>
              <a:rPr lang="en-GB" sz="1600" dirty="0"/>
              <a:t>Determination of activities and uncertainties</a:t>
            </a:r>
          </a:p>
        </p:txBody>
      </p:sp>
      <p:sp>
        <p:nvSpPr>
          <p:cNvPr id="17" name="Rectangle 16">
            <a:extLst>
              <a:ext uri="{FF2B5EF4-FFF2-40B4-BE49-F238E27FC236}">
                <a16:creationId xmlns:a16="http://schemas.microsoft.com/office/drawing/2014/main" id="{F000555C-8F1C-4971-91C1-54F79F81F9D5}"/>
              </a:ext>
            </a:extLst>
          </p:cNvPr>
          <p:cNvSpPr/>
          <p:nvPr/>
        </p:nvSpPr>
        <p:spPr>
          <a:xfrm>
            <a:off x="2356867" y="5957569"/>
            <a:ext cx="4808642" cy="44974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99200" indent="-457200"/>
            <a:r>
              <a:rPr lang="en-GB" dirty="0"/>
              <a:t>Use of a spectrometry software</a:t>
            </a:r>
          </a:p>
        </p:txBody>
      </p:sp>
      <p:sp>
        <p:nvSpPr>
          <p:cNvPr id="18" name="Rectangle 17">
            <a:extLst>
              <a:ext uri="{FF2B5EF4-FFF2-40B4-BE49-F238E27FC236}">
                <a16:creationId xmlns:a16="http://schemas.microsoft.com/office/drawing/2014/main" id="{AD77C341-A045-4344-B90A-0C96BAFC244A}"/>
              </a:ext>
            </a:extLst>
          </p:cNvPr>
          <p:cNvSpPr/>
          <p:nvPr/>
        </p:nvSpPr>
        <p:spPr>
          <a:xfrm>
            <a:off x="1712355" y="1621259"/>
            <a:ext cx="4865615" cy="8927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Allows the identification and quantification of gamma emitting isotopes in a variety of samples</a:t>
            </a:r>
          </a:p>
        </p:txBody>
      </p:sp>
      <p:sp>
        <p:nvSpPr>
          <p:cNvPr id="19" name="Rectangle 18">
            <a:extLst>
              <a:ext uri="{FF2B5EF4-FFF2-40B4-BE49-F238E27FC236}">
                <a16:creationId xmlns:a16="http://schemas.microsoft.com/office/drawing/2014/main" id="{1D74FCF6-9A7B-4A0A-A652-09A8FA3E88AD}"/>
              </a:ext>
            </a:extLst>
          </p:cNvPr>
          <p:cNvSpPr/>
          <p:nvPr/>
        </p:nvSpPr>
        <p:spPr>
          <a:xfrm>
            <a:off x="1404519" y="1494533"/>
            <a:ext cx="385894" cy="3958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
        <p:nvSpPr>
          <p:cNvPr id="20" name="Rectangle 19">
            <a:extLst>
              <a:ext uri="{FF2B5EF4-FFF2-40B4-BE49-F238E27FC236}">
                <a16:creationId xmlns:a16="http://schemas.microsoft.com/office/drawing/2014/main" id="{9AB66518-0D02-4D57-B429-08AA190E9675}"/>
              </a:ext>
            </a:extLst>
          </p:cNvPr>
          <p:cNvSpPr/>
          <p:nvPr/>
        </p:nvSpPr>
        <p:spPr>
          <a:xfrm>
            <a:off x="-1" y="428342"/>
            <a:ext cx="4330599" cy="73102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Gamma Ray Spectrometry as Analytical Tool</a:t>
            </a:r>
            <a:endParaRPr lang="en-GB" sz="2600" dirty="0"/>
          </a:p>
        </p:txBody>
      </p:sp>
    </p:spTree>
    <p:extLst>
      <p:ext uri="{BB962C8B-B14F-4D97-AF65-F5344CB8AC3E}">
        <p14:creationId xmlns:p14="http://schemas.microsoft.com/office/powerpoint/2010/main" val="312616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6E0B19-22D4-4BEE-8200-C15BB685F118}"/>
              </a:ext>
            </a:extLst>
          </p:cNvPr>
          <p:cNvSpPr/>
          <p:nvPr/>
        </p:nvSpPr>
        <p:spPr>
          <a:xfrm>
            <a:off x="-1" y="428342"/>
            <a:ext cx="5215739" cy="40559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Components of Gamma Spectrum</a:t>
            </a:r>
            <a:endParaRPr lang="en-GB" sz="2600" dirty="0"/>
          </a:p>
        </p:txBody>
      </p:sp>
      <p:pic>
        <p:nvPicPr>
          <p:cNvPr id="3" name="Picture 2">
            <a:extLst>
              <a:ext uri="{FF2B5EF4-FFF2-40B4-BE49-F238E27FC236}">
                <a16:creationId xmlns:a16="http://schemas.microsoft.com/office/drawing/2014/main" id="{88621F03-7E3D-4121-A88D-5E421550258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431" y="1344200"/>
            <a:ext cx="8593137" cy="4316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5DB27391-A60B-42F3-983D-70111C942559}"/>
              </a:ext>
            </a:extLst>
          </p:cNvPr>
          <p:cNvSpPr txBox="1"/>
          <p:nvPr/>
        </p:nvSpPr>
        <p:spPr>
          <a:xfrm>
            <a:off x="2418301" y="5897622"/>
            <a:ext cx="3923977" cy="369332"/>
          </a:xfrm>
          <a:prstGeom prst="rect">
            <a:avLst/>
          </a:prstGeom>
          <a:noFill/>
        </p:spPr>
        <p:txBody>
          <a:bodyPr wrap="square" rtlCol="0">
            <a:spAutoFit/>
          </a:bodyPr>
          <a:lstStyle/>
          <a:p>
            <a:r>
              <a:rPr lang="en-GB" dirty="0">
                <a:solidFill>
                  <a:schemeClr val="tx2">
                    <a:lumMod val="75000"/>
                  </a:schemeClr>
                </a:solidFill>
              </a:rPr>
              <a:t>Theoretical spectrum of gamma ray </a:t>
            </a:r>
          </a:p>
        </p:txBody>
      </p:sp>
    </p:spTree>
    <p:extLst>
      <p:ext uri="{BB962C8B-B14F-4D97-AF65-F5344CB8AC3E}">
        <p14:creationId xmlns:p14="http://schemas.microsoft.com/office/powerpoint/2010/main" val="3599356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74DE20-97CD-4968-853D-3C1628BEB867}"/>
              </a:ext>
            </a:extLst>
          </p:cNvPr>
          <p:cNvSpPr/>
          <p:nvPr/>
        </p:nvSpPr>
        <p:spPr>
          <a:xfrm>
            <a:off x="0" y="428342"/>
            <a:ext cx="4425696" cy="4860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Semiconductor Detectors (1)</a:t>
            </a:r>
            <a:endParaRPr lang="en-GB" sz="2600" dirty="0"/>
          </a:p>
        </p:txBody>
      </p:sp>
      <p:pic>
        <p:nvPicPr>
          <p:cNvPr id="3" name="Picture 19">
            <a:extLst>
              <a:ext uri="{FF2B5EF4-FFF2-40B4-BE49-F238E27FC236}">
                <a16:creationId xmlns:a16="http://schemas.microsoft.com/office/drawing/2014/main" id="{74766EE6-3690-4817-BA39-52DFED9AE8A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609954"/>
            <a:ext cx="6724650" cy="4562475"/>
          </a:xfrm>
          <a:prstGeom prst="rect">
            <a:avLst/>
          </a:prstGeom>
          <a:noFill/>
          <a:ln w="25400" algn="ctr">
            <a:solidFill>
              <a:schemeClr val="tx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47070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6A4BB0-C2B6-42C7-9384-D056EE8DD3B9}"/>
              </a:ext>
            </a:extLst>
          </p:cNvPr>
          <p:cNvSpPr/>
          <p:nvPr/>
        </p:nvSpPr>
        <p:spPr>
          <a:xfrm>
            <a:off x="0" y="428342"/>
            <a:ext cx="4425696" cy="4860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Semiconductor Detectors (2)</a:t>
            </a:r>
            <a:endParaRPr lang="en-GB" sz="2600" dirty="0"/>
          </a:p>
        </p:txBody>
      </p:sp>
      <p:grpSp>
        <p:nvGrpSpPr>
          <p:cNvPr id="3" name="Group 7">
            <a:extLst>
              <a:ext uri="{FF2B5EF4-FFF2-40B4-BE49-F238E27FC236}">
                <a16:creationId xmlns:a16="http://schemas.microsoft.com/office/drawing/2014/main" id="{6FDEC43C-277D-4E38-BCC5-D437BA45ABB8}"/>
              </a:ext>
            </a:extLst>
          </p:cNvPr>
          <p:cNvGrpSpPr>
            <a:grpSpLocks/>
          </p:cNvGrpSpPr>
          <p:nvPr/>
        </p:nvGrpSpPr>
        <p:grpSpPr bwMode="auto">
          <a:xfrm>
            <a:off x="317357" y="1876372"/>
            <a:ext cx="8640960" cy="4536504"/>
            <a:chOff x="1134" y="1314"/>
            <a:chExt cx="9540" cy="5400"/>
          </a:xfrm>
        </p:grpSpPr>
        <p:grpSp>
          <p:nvGrpSpPr>
            <p:cNvPr id="4" name="Group 8">
              <a:extLst>
                <a:ext uri="{FF2B5EF4-FFF2-40B4-BE49-F238E27FC236}">
                  <a16:creationId xmlns:a16="http://schemas.microsoft.com/office/drawing/2014/main" id="{003B7BC3-CB76-4FA3-B864-DF5AEDBB9C66}"/>
                </a:ext>
              </a:extLst>
            </p:cNvPr>
            <p:cNvGrpSpPr>
              <a:grpSpLocks/>
            </p:cNvGrpSpPr>
            <p:nvPr/>
          </p:nvGrpSpPr>
          <p:grpSpPr bwMode="auto">
            <a:xfrm>
              <a:off x="1314" y="1494"/>
              <a:ext cx="9360" cy="4931"/>
              <a:chOff x="1314" y="2086"/>
              <a:chExt cx="9360" cy="4931"/>
            </a:xfrm>
          </p:grpSpPr>
          <p:pic>
            <p:nvPicPr>
              <p:cNvPr id="6" name="Picture 9" descr="http://www.CANBERRA.com/graphics/content/Detectors/Germ3-web.jpg">
                <a:extLst>
                  <a:ext uri="{FF2B5EF4-FFF2-40B4-BE49-F238E27FC236}">
                    <a16:creationId xmlns:a16="http://schemas.microsoft.com/office/drawing/2014/main" id="{C9D1D83F-32AF-41E8-9D59-D33FDDF5FFA1}"/>
                  </a:ext>
                </a:extLst>
              </p:cNvPr>
              <p:cNvPicPr>
                <a:picLocks noChangeAspect="1" noChangeArrowheads="1"/>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1314" y="2214"/>
                <a:ext cx="3608" cy="4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http://www.CANBERRA.com/graphics/content/Detectors/Germ4-web.jpg">
                <a:extLst>
                  <a:ext uri="{FF2B5EF4-FFF2-40B4-BE49-F238E27FC236}">
                    <a16:creationId xmlns:a16="http://schemas.microsoft.com/office/drawing/2014/main" id="{92AE63CB-CEBA-485A-A42D-DD4B64E52A75}"/>
                  </a:ext>
                </a:extLst>
              </p:cNvPr>
              <p:cNvPicPr>
                <a:picLocks noChangeAspect="1" noChangeArrowheads="1"/>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4914" y="2086"/>
                <a:ext cx="5760" cy="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Rectangle 11">
              <a:extLst>
                <a:ext uri="{FF2B5EF4-FFF2-40B4-BE49-F238E27FC236}">
                  <a16:creationId xmlns:a16="http://schemas.microsoft.com/office/drawing/2014/main" id="{7046E7FE-344E-4F11-B012-1E973A666864}"/>
                </a:ext>
              </a:extLst>
            </p:cNvPr>
            <p:cNvSpPr>
              <a:spLocks noChangeArrowheads="1"/>
            </p:cNvSpPr>
            <p:nvPr/>
          </p:nvSpPr>
          <p:spPr bwMode="auto">
            <a:xfrm>
              <a:off x="1134" y="1314"/>
              <a:ext cx="9540" cy="540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hu-HU" altLang="hu-HU"/>
            </a:p>
          </p:txBody>
        </p:sp>
      </p:grpSp>
      <p:sp>
        <p:nvSpPr>
          <p:cNvPr id="8" name="Szövegdoboz 8">
            <a:extLst>
              <a:ext uri="{FF2B5EF4-FFF2-40B4-BE49-F238E27FC236}">
                <a16:creationId xmlns:a16="http://schemas.microsoft.com/office/drawing/2014/main" id="{2639AC04-D675-4E97-A20D-F3121EB9C1DF}"/>
              </a:ext>
            </a:extLst>
          </p:cNvPr>
          <p:cNvSpPr txBox="1"/>
          <p:nvPr/>
        </p:nvSpPr>
        <p:spPr>
          <a:xfrm>
            <a:off x="692687" y="1277544"/>
            <a:ext cx="7466017" cy="523220"/>
          </a:xfrm>
          <a:prstGeom prst="rect">
            <a:avLst/>
          </a:prstGeom>
          <a:noFill/>
        </p:spPr>
        <p:txBody>
          <a:bodyPr wrap="square" rtlCol="0">
            <a:spAutoFit/>
          </a:bodyPr>
          <a:lstStyle/>
          <a:p>
            <a:pPr marL="457200" indent="-457200">
              <a:buFont typeface="Wingdings" panose="05000000000000000000" pitchFamily="2" charset="2"/>
              <a:buChar char="Ø"/>
            </a:pPr>
            <a:r>
              <a:rPr lang="en-GB" sz="2800" dirty="0">
                <a:solidFill>
                  <a:schemeClr val="tx2">
                    <a:lumMod val="75000"/>
                  </a:schemeClr>
                </a:solidFill>
                <a:latin typeface="+mj-lt"/>
                <a:ea typeface="+mj-ea"/>
                <a:cs typeface="+mj-cs"/>
              </a:rPr>
              <a:t>HPGe detector types and efficiency curves</a:t>
            </a:r>
          </a:p>
        </p:txBody>
      </p:sp>
      <p:sp>
        <p:nvSpPr>
          <p:cNvPr id="9" name="TextBox 8">
            <a:extLst>
              <a:ext uri="{FF2B5EF4-FFF2-40B4-BE49-F238E27FC236}">
                <a16:creationId xmlns:a16="http://schemas.microsoft.com/office/drawing/2014/main" id="{894463E0-66E6-4E9F-9CE8-E515FEB03E23}"/>
              </a:ext>
            </a:extLst>
          </p:cNvPr>
          <p:cNvSpPr txBox="1"/>
          <p:nvPr/>
        </p:nvSpPr>
        <p:spPr>
          <a:xfrm>
            <a:off x="6898234" y="6488254"/>
            <a:ext cx="2060083" cy="338554"/>
          </a:xfrm>
          <a:prstGeom prst="rect">
            <a:avLst/>
          </a:prstGeom>
          <a:noFill/>
        </p:spPr>
        <p:txBody>
          <a:bodyPr wrap="square" rtlCol="0">
            <a:spAutoFit/>
          </a:bodyPr>
          <a:lstStyle/>
          <a:p>
            <a:r>
              <a:rPr lang="en-GB" sz="1600" dirty="0">
                <a:solidFill>
                  <a:schemeClr val="tx2">
                    <a:lumMod val="75000"/>
                  </a:schemeClr>
                </a:solidFill>
              </a:rPr>
              <a:t>Courtesy: Canberra</a:t>
            </a:r>
          </a:p>
        </p:txBody>
      </p:sp>
    </p:spTree>
    <p:extLst>
      <p:ext uri="{BB962C8B-B14F-4D97-AF65-F5344CB8AC3E}">
        <p14:creationId xmlns:p14="http://schemas.microsoft.com/office/powerpoint/2010/main" val="278850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268FA4-ABB0-42A4-9CB5-BC73F92A8413}"/>
              </a:ext>
            </a:extLst>
          </p:cNvPr>
          <p:cNvSpPr/>
          <p:nvPr/>
        </p:nvSpPr>
        <p:spPr>
          <a:xfrm>
            <a:off x="1" y="435658"/>
            <a:ext cx="4462271" cy="58115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400" dirty="0"/>
              <a:t>Need for Spectrometry Method</a:t>
            </a:r>
            <a:endParaRPr lang="en-GB" sz="2400" dirty="0"/>
          </a:p>
        </p:txBody>
      </p:sp>
      <p:sp>
        <p:nvSpPr>
          <p:cNvPr id="3" name="Rectangle: Diagonal Corners Rounded 2">
            <a:extLst>
              <a:ext uri="{FF2B5EF4-FFF2-40B4-BE49-F238E27FC236}">
                <a16:creationId xmlns:a16="http://schemas.microsoft.com/office/drawing/2014/main" id="{D375BCBD-63C8-43FE-8408-A32682618EAC}"/>
              </a:ext>
            </a:extLst>
          </p:cNvPr>
          <p:cNvSpPr/>
          <p:nvPr/>
        </p:nvSpPr>
        <p:spPr>
          <a:xfrm>
            <a:off x="899769" y="1506931"/>
            <a:ext cx="7344461" cy="4856889"/>
          </a:xfrm>
          <a:prstGeom prst="round2DiagRect">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indent="-457200" algn="just">
              <a:buFont typeface="Wingdings" panose="05000000000000000000" pitchFamily="2" charset="2"/>
              <a:buChar char="v"/>
            </a:pPr>
            <a:r>
              <a:rPr lang="en-GB" sz="2000" dirty="0"/>
              <a:t>Qualitative and quantitative determination of isotopes present in the workplace is sometimes necessary to decide on suitable protective measures.</a:t>
            </a:r>
          </a:p>
          <a:p>
            <a:pPr marL="800100" lvl="1" indent="-342900" algn="just">
              <a:buFont typeface="Wingdings" panose="05000000000000000000" pitchFamily="2" charset="2"/>
              <a:buChar char="§"/>
            </a:pPr>
            <a:r>
              <a:rPr lang="en-GB" sz="2000" dirty="0"/>
              <a:t>Gross alpha and gamma activity does not provide energy information about isotopes.</a:t>
            </a:r>
          </a:p>
          <a:p>
            <a:pPr lvl="1" algn="just"/>
            <a:endParaRPr lang="en-GB" sz="2000" dirty="0"/>
          </a:p>
          <a:p>
            <a:pPr marL="342900" indent="-342900" algn="just">
              <a:buFont typeface="Wingdings" panose="05000000000000000000" pitchFamily="2" charset="2"/>
              <a:buChar char="v"/>
            </a:pPr>
            <a:r>
              <a:rPr lang="en-GB" sz="2000" dirty="0"/>
              <a:t>Radionuclide distribution can be identified.</a:t>
            </a:r>
          </a:p>
          <a:p>
            <a:pPr algn="just"/>
            <a:r>
              <a:rPr lang="en-GB" sz="2000" dirty="0"/>
              <a:t> </a:t>
            </a:r>
          </a:p>
          <a:p>
            <a:pPr marL="342900" indent="-342900" algn="just">
              <a:buFont typeface="Wingdings" panose="05000000000000000000" pitchFamily="2" charset="2"/>
              <a:buChar char="v"/>
            </a:pPr>
            <a:r>
              <a:rPr lang="en-GB" sz="2000" dirty="0"/>
              <a:t>Natural activity may be eliminated by means of energy discrimination</a:t>
            </a:r>
          </a:p>
          <a:p>
            <a:pPr algn="just"/>
            <a:endParaRPr lang="en-GB" sz="2000" dirty="0"/>
          </a:p>
          <a:p>
            <a:pPr marL="342900" indent="-342900" algn="just">
              <a:buFont typeface="Wingdings" panose="05000000000000000000" pitchFamily="2" charset="2"/>
              <a:buChar char="v"/>
            </a:pPr>
            <a:r>
              <a:rPr lang="en-GB" sz="2000" dirty="0"/>
              <a:t>NORM and man made isotopes may be distinguished through pulse height discrimination</a:t>
            </a:r>
          </a:p>
        </p:txBody>
      </p:sp>
    </p:spTree>
    <p:extLst>
      <p:ext uri="{BB962C8B-B14F-4D97-AF65-F5344CB8AC3E}">
        <p14:creationId xmlns:p14="http://schemas.microsoft.com/office/powerpoint/2010/main" val="16694747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DD83A7-F5D9-44E8-BAC8-9F5915CA045D}"/>
              </a:ext>
            </a:extLst>
          </p:cNvPr>
          <p:cNvSpPr/>
          <p:nvPr/>
        </p:nvSpPr>
        <p:spPr>
          <a:xfrm>
            <a:off x="0" y="428342"/>
            <a:ext cx="3672230" cy="4860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Spectrometry Process</a:t>
            </a:r>
            <a:endParaRPr lang="en-GB" sz="2600" dirty="0"/>
          </a:p>
        </p:txBody>
      </p:sp>
      <p:pic>
        <p:nvPicPr>
          <p:cNvPr id="3" name="Picture 2">
            <a:extLst>
              <a:ext uri="{FF2B5EF4-FFF2-40B4-BE49-F238E27FC236}">
                <a16:creationId xmlns:a16="http://schemas.microsoft.com/office/drawing/2014/main" id="{0DB92143-11F7-4456-95FC-F0880DAB07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7" y="1416208"/>
            <a:ext cx="8963025" cy="4896544"/>
          </a:xfrm>
          <a:prstGeom prst="rect">
            <a:avLst/>
          </a:prstGeom>
          <a:noFill/>
          <a:ln w="25400">
            <a:solidFill>
              <a:schemeClr val="tx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386970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33C15E-C856-4999-B818-FD6BCA15B9A0}"/>
              </a:ext>
            </a:extLst>
          </p:cNvPr>
          <p:cNvSpPr/>
          <p:nvPr/>
        </p:nvSpPr>
        <p:spPr>
          <a:xfrm>
            <a:off x="0" y="428342"/>
            <a:ext cx="3672230" cy="4860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Energy Resolution</a:t>
            </a:r>
            <a:endParaRPr lang="en-GB" sz="2600" dirty="0"/>
          </a:p>
        </p:txBody>
      </p:sp>
      <p:pic>
        <p:nvPicPr>
          <p:cNvPr id="3" name="Picture 2">
            <a:extLst>
              <a:ext uri="{FF2B5EF4-FFF2-40B4-BE49-F238E27FC236}">
                <a16:creationId xmlns:a16="http://schemas.microsoft.com/office/drawing/2014/main" id="{E7626C87-1D48-4ED1-8DEB-6E9DEF66CF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357" y="1434988"/>
            <a:ext cx="8618165" cy="48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35737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89C355-DD94-4302-9D72-1825037F4803}"/>
              </a:ext>
            </a:extLst>
          </p:cNvPr>
          <p:cNvSpPr/>
          <p:nvPr/>
        </p:nvSpPr>
        <p:spPr>
          <a:xfrm>
            <a:off x="2038525" y="2441196"/>
            <a:ext cx="4966282" cy="2021747"/>
          </a:xfrm>
          <a:prstGeom prst="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400" b="1" dirty="0"/>
              <a:t>APPLICATION OF GAMMA RAY</a:t>
            </a:r>
          </a:p>
          <a:p>
            <a:pPr algn="ctr">
              <a:buFontTx/>
              <a:buNone/>
            </a:pPr>
            <a:r>
              <a:rPr lang="en-US" altLang="en-US" sz="2400" b="1" dirty="0"/>
              <a:t>S</a:t>
            </a:r>
            <a:r>
              <a:rPr lang="en-GB" altLang="en-US" sz="2400" b="1" dirty="0"/>
              <a:t>PECTROMETRY</a:t>
            </a:r>
            <a:endParaRPr lang="en-US" altLang="en-US" sz="2400" b="1" dirty="0"/>
          </a:p>
        </p:txBody>
      </p:sp>
    </p:spTree>
    <p:extLst>
      <p:ext uri="{BB962C8B-B14F-4D97-AF65-F5344CB8AC3E}">
        <p14:creationId xmlns:p14="http://schemas.microsoft.com/office/powerpoint/2010/main" val="3569949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CE83F6-6EE2-4D40-AF05-E13F1BDA7079}"/>
              </a:ext>
            </a:extLst>
          </p:cNvPr>
          <p:cNvSpPr/>
          <p:nvPr/>
        </p:nvSpPr>
        <p:spPr>
          <a:xfrm>
            <a:off x="0" y="428342"/>
            <a:ext cx="3884371" cy="7567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Analysis of lab samples using </a:t>
            </a:r>
            <a:r>
              <a:rPr lang="en-GB" sz="2000" dirty="0" err="1"/>
              <a:t>HPGe</a:t>
            </a:r>
            <a:r>
              <a:rPr lang="en-GB" sz="2000" dirty="0"/>
              <a:t> spectrometry systems</a:t>
            </a:r>
          </a:p>
        </p:txBody>
      </p:sp>
      <p:grpSp>
        <p:nvGrpSpPr>
          <p:cNvPr id="3" name="Group 5">
            <a:extLst>
              <a:ext uri="{FF2B5EF4-FFF2-40B4-BE49-F238E27FC236}">
                <a16:creationId xmlns:a16="http://schemas.microsoft.com/office/drawing/2014/main" id="{68CDECFA-ED6E-4763-9BB5-881F45E910F0}"/>
              </a:ext>
            </a:extLst>
          </p:cNvPr>
          <p:cNvGrpSpPr>
            <a:grpSpLocks/>
          </p:cNvGrpSpPr>
          <p:nvPr/>
        </p:nvGrpSpPr>
        <p:grpSpPr bwMode="auto">
          <a:xfrm>
            <a:off x="505264" y="1545594"/>
            <a:ext cx="8280920" cy="4752528"/>
            <a:chOff x="1509" y="8274"/>
            <a:chExt cx="8880" cy="3774"/>
          </a:xfrm>
        </p:grpSpPr>
        <p:pic>
          <p:nvPicPr>
            <p:cNvPr id="4" name="Picture 6">
              <a:extLst>
                <a:ext uri="{FF2B5EF4-FFF2-40B4-BE49-F238E27FC236}">
                  <a16:creationId xmlns:a16="http://schemas.microsoft.com/office/drawing/2014/main" id="{70FC73A5-CB49-4BB7-A70F-D1ED96384A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9" y="8274"/>
              <a:ext cx="3840" cy="3774"/>
            </a:xfrm>
            <a:prstGeom prst="rect">
              <a:avLst/>
            </a:prstGeom>
            <a:noFill/>
            <a:ln w="25400">
              <a:solidFill>
                <a:schemeClr val="accent6">
                  <a:lumMod val="1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7">
              <a:extLst>
                <a:ext uri="{FF2B5EF4-FFF2-40B4-BE49-F238E27FC236}">
                  <a16:creationId xmlns:a16="http://schemas.microsoft.com/office/drawing/2014/main" id="{B8ECDFE5-FE69-492B-8165-CC3AD74334B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69" y="8280"/>
              <a:ext cx="4920" cy="3768"/>
            </a:xfrm>
            <a:prstGeom prst="rect">
              <a:avLst/>
            </a:prstGeom>
            <a:noFill/>
            <a:ln w="25400">
              <a:solidFill>
                <a:schemeClr val="accent6">
                  <a:lumMod val="10000"/>
                </a:schemeClr>
              </a:solidFill>
              <a:miter lim="800000"/>
              <a:headEnd/>
              <a:tailEnd/>
            </a:ln>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D18BFDB8-565A-4172-AE55-28A5E67E97E7}"/>
              </a:ext>
            </a:extLst>
          </p:cNvPr>
          <p:cNvSpPr txBox="1"/>
          <p:nvPr/>
        </p:nvSpPr>
        <p:spPr>
          <a:xfrm>
            <a:off x="2417931" y="6298122"/>
            <a:ext cx="5544616" cy="400110"/>
          </a:xfrm>
          <a:prstGeom prst="rect">
            <a:avLst/>
          </a:prstGeom>
          <a:noFill/>
        </p:spPr>
        <p:txBody>
          <a:bodyPr wrap="square" rtlCol="0">
            <a:spAutoFit/>
          </a:bodyPr>
          <a:lstStyle/>
          <a:p>
            <a:r>
              <a:rPr lang="en-GB" sz="2000" dirty="0">
                <a:solidFill>
                  <a:schemeClr val="accent6">
                    <a:lumMod val="10000"/>
                  </a:schemeClr>
                </a:solidFill>
              </a:rPr>
              <a:t>HPGe system for radionuclide analysis</a:t>
            </a:r>
          </a:p>
        </p:txBody>
      </p:sp>
    </p:spTree>
    <p:extLst>
      <p:ext uri="{BB962C8B-B14F-4D97-AF65-F5344CB8AC3E}">
        <p14:creationId xmlns:p14="http://schemas.microsoft.com/office/powerpoint/2010/main" val="5465771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F76D83-8B8E-406E-B4C3-D5658D94140C}"/>
              </a:ext>
            </a:extLst>
          </p:cNvPr>
          <p:cNvSpPr/>
          <p:nvPr/>
        </p:nvSpPr>
        <p:spPr>
          <a:xfrm>
            <a:off x="0" y="428342"/>
            <a:ext cx="3884371" cy="7567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Application of portable </a:t>
            </a:r>
            <a:r>
              <a:rPr lang="hu-HU" sz="2000" dirty="0"/>
              <a:t>HP</a:t>
            </a:r>
            <a:r>
              <a:rPr lang="en-GB" sz="2000" dirty="0"/>
              <a:t>Ge in contamination monitoring</a:t>
            </a:r>
          </a:p>
        </p:txBody>
      </p:sp>
      <p:pic>
        <p:nvPicPr>
          <p:cNvPr id="3" name="Picture 7">
            <a:extLst>
              <a:ext uri="{FF2B5EF4-FFF2-40B4-BE49-F238E27FC236}">
                <a16:creationId xmlns:a16="http://schemas.microsoft.com/office/drawing/2014/main" id="{A9F7DC5E-4A1D-4C16-8692-C7E353BF14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275" y="1918974"/>
            <a:ext cx="3352800" cy="290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BC03B1A9-0E55-4621-99D9-4E29D9DE9FB4}"/>
              </a:ext>
            </a:extLst>
          </p:cNvPr>
          <p:cNvSpPr txBox="1"/>
          <p:nvPr/>
        </p:nvSpPr>
        <p:spPr>
          <a:xfrm>
            <a:off x="420358" y="4843448"/>
            <a:ext cx="2973895" cy="1015663"/>
          </a:xfrm>
          <a:prstGeom prst="rect">
            <a:avLst/>
          </a:prstGeom>
          <a:noFill/>
        </p:spPr>
        <p:txBody>
          <a:bodyPr wrap="square" rtlCol="0">
            <a:spAutoFit/>
          </a:bodyPr>
          <a:lstStyle/>
          <a:p>
            <a:r>
              <a:rPr lang="en-GB" altLang="en-US" sz="1400" dirty="0">
                <a:solidFill>
                  <a:schemeClr val="accent6">
                    <a:lumMod val="10000"/>
                  </a:schemeClr>
                </a:solidFill>
              </a:rPr>
              <a:t>An example of one portable commercial system with an electric cooling system.</a:t>
            </a:r>
          </a:p>
          <a:p>
            <a:endParaRPr lang="en-GB" dirty="0"/>
          </a:p>
        </p:txBody>
      </p:sp>
      <p:sp>
        <p:nvSpPr>
          <p:cNvPr id="5" name="Téglalap 1">
            <a:extLst>
              <a:ext uri="{FF2B5EF4-FFF2-40B4-BE49-F238E27FC236}">
                <a16:creationId xmlns:a16="http://schemas.microsoft.com/office/drawing/2014/main" id="{16458C68-ACA9-4D07-AB37-1EEE2E83679F}"/>
              </a:ext>
            </a:extLst>
          </p:cNvPr>
          <p:cNvSpPr/>
          <p:nvPr/>
        </p:nvSpPr>
        <p:spPr>
          <a:xfrm>
            <a:off x="4067944" y="2191021"/>
            <a:ext cx="4572000" cy="2462213"/>
          </a:xfrm>
          <a:prstGeom prst="rect">
            <a:avLst/>
          </a:prstGeom>
          <a:ln w="19050">
            <a:solidFill>
              <a:schemeClr val="tx2">
                <a:lumMod val="50000"/>
              </a:schemeClr>
            </a:solidFill>
          </a:ln>
        </p:spPr>
        <p:txBody>
          <a:bodyPr>
            <a:spAutoFit/>
          </a:bodyPr>
          <a:lstStyle/>
          <a:p>
            <a:pPr marL="457200" indent="-457200" algn="just">
              <a:buFont typeface="Arial" panose="020B0604020202020204" pitchFamily="34" charset="0"/>
              <a:buChar char="•"/>
            </a:pPr>
            <a:r>
              <a:rPr lang="en-GB" sz="2400" dirty="0">
                <a:solidFill>
                  <a:schemeClr val="accent6">
                    <a:lumMod val="10000"/>
                  </a:schemeClr>
                </a:solidFill>
                <a:latin typeface="+mn-lt"/>
              </a:rPr>
              <a:t>Used mainly for qualitative analysis, i.e. identification of contamination and of radionuclides </a:t>
            </a:r>
          </a:p>
          <a:p>
            <a:pPr marL="457200" indent="-457200" algn="just">
              <a:spcBef>
                <a:spcPts val="1200"/>
              </a:spcBef>
              <a:buFont typeface="Arial" panose="020B0604020202020204" pitchFamily="34" charset="0"/>
              <a:buChar char="•"/>
            </a:pPr>
            <a:r>
              <a:rPr lang="en-GB" sz="2400" dirty="0">
                <a:solidFill>
                  <a:schemeClr val="accent6">
                    <a:lumMod val="10000"/>
                  </a:schemeClr>
                </a:solidFill>
                <a:latin typeface="+mn-lt"/>
              </a:rPr>
              <a:t>Used to check the surface contamination in workplace.</a:t>
            </a:r>
            <a:endParaRPr lang="hu-HU" sz="2400" dirty="0">
              <a:solidFill>
                <a:schemeClr val="accent6">
                  <a:lumMod val="10000"/>
                </a:schemeClr>
              </a:solidFill>
              <a:latin typeface="+mn-lt"/>
            </a:endParaRPr>
          </a:p>
        </p:txBody>
      </p:sp>
    </p:spTree>
    <p:extLst>
      <p:ext uri="{BB962C8B-B14F-4D97-AF65-F5344CB8AC3E}">
        <p14:creationId xmlns:p14="http://schemas.microsoft.com/office/powerpoint/2010/main" val="4093784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F315C3-BAAC-4828-8D9E-00AD53A9B2ED}"/>
              </a:ext>
            </a:extLst>
          </p:cNvPr>
          <p:cNvSpPr/>
          <p:nvPr/>
        </p:nvSpPr>
        <p:spPr>
          <a:xfrm>
            <a:off x="0" y="428342"/>
            <a:ext cx="5084064" cy="7567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Application in identification unknown isotopes inside the container </a:t>
            </a:r>
          </a:p>
        </p:txBody>
      </p:sp>
      <p:pic>
        <p:nvPicPr>
          <p:cNvPr id="3" name="Picture 2">
            <a:extLst>
              <a:ext uri="{FF2B5EF4-FFF2-40B4-BE49-F238E27FC236}">
                <a16:creationId xmlns:a16="http://schemas.microsoft.com/office/drawing/2014/main" id="{EE7C1939-44B8-423B-8322-F913726897D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2587" y="1854427"/>
            <a:ext cx="5838825" cy="3275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515BBC03-AB21-4E95-AF14-B1C80CA40264}"/>
              </a:ext>
            </a:extLst>
          </p:cNvPr>
          <p:cNvSpPr txBox="1"/>
          <p:nvPr/>
        </p:nvSpPr>
        <p:spPr>
          <a:xfrm>
            <a:off x="1171251" y="5430020"/>
            <a:ext cx="6801496" cy="369332"/>
          </a:xfrm>
          <a:prstGeom prst="rect">
            <a:avLst/>
          </a:prstGeom>
          <a:noFill/>
        </p:spPr>
        <p:txBody>
          <a:bodyPr wrap="square" rtlCol="0">
            <a:spAutoFit/>
          </a:bodyPr>
          <a:lstStyle/>
          <a:p>
            <a:r>
              <a:rPr lang="en-GB" sz="1800" b="1" dirty="0">
                <a:solidFill>
                  <a:schemeClr val="accent1">
                    <a:lumMod val="50000"/>
                  </a:schemeClr>
                </a:solidFill>
              </a:rPr>
              <a:t>Identification of unknown radioactive materials  using  HPGe  </a:t>
            </a:r>
          </a:p>
        </p:txBody>
      </p:sp>
    </p:spTree>
    <p:extLst>
      <p:ext uri="{BB962C8B-B14F-4D97-AF65-F5344CB8AC3E}">
        <p14:creationId xmlns:p14="http://schemas.microsoft.com/office/powerpoint/2010/main" val="4281405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585062A-FC8D-4105-8C45-6BEB85E864C6}"/>
              </a:ext>
            </a:extLst>
          </p:cNvPr>
          <p:cNvSpPr/>
          <p:nvPr/>
        </p:nvSpPr>
        <p:spPr>
          <a:xfrm>
            <a:off x="0" y="428342"/>
            <a:ext cx="5084064" cy="7567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Different configurations of portable gamma spectrometric systems</a:t>
            </a:r>
          </a:p>
        </p:txBody>
      </p:sp>
      <p:pic>
        <p:nvPicPr>
          <p:cNvPr id="3" name="Picture 8" descr="afdfbc3ebe">
            <a:hlinkClick r:id="rId3"/>
            <a:extLst>
              <a:ext uri="{FF2B5EF4-FFF2-40B4-BE49-F238E27FC236}">
                <a16:creationId xmlns:a16="http://schemas.microsoft.com/office/drawing/2014/main" id="{2B09294E-807C-46A2-8C70-26B3CB7DDD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43" y="1693290"/>
            <a:ext cx="2640013" cy="2252093"/>
          </a:xfrm>
          <a:prstGeom prst="rect">
            <a:avLst/>
          </a:prstGeom>
          <a:noFill/>
          <a:ln w="19050">
            <a:solidFill>
              <a:schemeClr val="accent1">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Szövegdoboz 2">
            <a:extLst>
              <a:ext uri="{FF2B5EF4-FFF2-40B4-BE49-F238E27FC236}">
                <a16:creationId xmlns:a16="http://schemas.microsoft.com/office/drawing/2014/main" id="{9A941FEB-6853-4F2A-B709-7AF38A5E91EA}"/>
              </a:ext>
            </a:extLst>
          </p:cNvPr>
          <p:cNvSpPr txBox="1"/>
          <p:nvPr/>
        </p:nvSpPr>
        <p:spPr>
          <a:xfrm>
            <a:off x="255249" y="4521734"/>
            <a:ext cx="8349645" cy="2092881"/>
          </a:xfrm>
          <a:prstGeom prst="rect">
            <a:avLst/>
          </a:prstGeom>
          <a:noFill/>
          <a:ln w="19050">
            <a:solidFill>
              <a:schemeClr val="accent1">
                <a:lumMod val="75000"/>
              </a:schemeClr>
            </a:solidFill>
          </a:ln>
        </p:spPr>
        <p:txBody>
          <a:bodyPr wrap="square" rtlCol="0">
            <a:spAutoFit/>
          </a:bodyPr>
          <a:lstStyle/>
          <a:p>
            <a:pPr marL="457200" indent="-457200" algn="just">
              <a:buFont typeface="Arial" panose="020B0604020202020204" pitchFamily="34" charset="0"/>
              <a:buChar char="•"/>
            </a:pPr>
            <a:r>
              <a:rPr lang="en-GB" sz="2000" dirty="0">
                <a:solidFill>
                  <a:schemeClr val="accent1">
                    <a:lumMod val="50000"/>
                  </a:schemeClr>
                </a:solidFill>
                <a:latin typeface="+mj-lt"/>
                <a:ea typeface="+mj-ea"/>
                <a:cs typeface="+mj-cs"/>
              </a:rPr>
              <a:t>Used mainly for qualitative analysis, i.e. identification of contamination and of radionuclides.</a:t>
            </a:r>
          </a:p>
          <a:p>
            <a:pPr algn="just"/>
            <a:endParaRPr lang="en-GB" sz="2000" dirty="0">
              <a:solidFill>
                <a:schemeClr val="accent1">
                  <a:lumMod val="50000"/>
                </a:schemeClr>
              </a:solidFill>
              <a:latin typeface="+mj-lt"/>
              <a:ea typeface="+mj-ea"/>
              <a:cs typeface="+mj-cs"/>
            </a:endParaRPr>
          </a:p>
          <a:p>
            <a:pPr marL="457200" indent="-457200" algn="just">
              <a:buFont typeface="Arial" panose="020B0604020202020204" pitchFamily="34" charset="0"/>
              <a:buChar char="•"/>
            </a:pPr>
            <a:r>
              <a:rPr lang="en-GB" sz="2000" dirty="0">
                <a:solidFill>
                  <a:schemeClr val="accent1">
                    <a:lumMod val="50000"/>
                  </a:schemeClr>
                </a:solidFill>
                <a:latin typeface="+mj-lt"/>
                <a:ea typeface="+mj-ea"/>
                <a:cs typeface="+mj-cs"/>
              </a:rPr>
              <a:t>Suitable for a few radionuclides present with distinct energies, due to the poor energy resolution. </a:t>
            </a:r>
          </a:p>
          <a:p>
            <a:pPr marL="457200" indent="-457200">
              <a:spcBef>
                <a:spcPts val="1200"/>
              </a:spcBef>
              <a:buFont typeface="Arial" panose="020B0604020202020204" pitchFamily="34" charset="0"/>
              <a:buChar char="•"/>
            </a:pPr>
            <a:r>
              <a:rPr lang="en-GB" sz="2000" dirty="0">
                <a:solidFill>
                  <a:schemeClr val="accent1">
                    <a:lumMod val="50000"/>
                  </a:schemeClr>
                </a:solidFill>
                <a:latin typeface="+mj-lt"/>
                <a:ea typeface="+mj-ea"/>
                <a:cs typeface="+mj-cs"/>
              </a:rPr>
              <a:t>Measures  surface contamination in workplace.</a:t>
            </a:r>
            <a:endParaRPr lang="hu-HU" sz="2000" dirty="0">
              <a:solidFill>
                <a:schemeClr val="accent1">
                  <a:lumMod val="50000"/>
                </a:schemeClr>
              </a:solidFill>
              <a:latin typeface="+mj-lt"/>
              <a:ea typeface="+mj-ea"/>
              <a:cs typeface="+mj-cs"/>
            </a:endParaRPr>
          </a:p>
        </p:txBody>
      </p:sp>
      <p:pic>
        <p:nvPicPr>
          <p:cNvPr id="5" name="Picture 2">
            <a:extLst>
              <a:ext uri="{FF2B5EF4-FFF2-40B4-BE49-F238E27FC236}">
                <a16:creationId xmlns:a16="http://schemas.microsoft.com/office/drawing/2014/main" id="{F9E2E372-613D-4FA7-8138-B62A699347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6555" y="1663781"/>
            <a:ext cx="2895600" cy="2324100"/>
          </a:xfrm>
          <a:prstGeom prst="rect">
            <a:avLst/>
          </a:prstGeom>
          <a:noFill/>
          <a:ln w="19050">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3">
            <a:extLst>
              <a:ext uri="{FF2B5EF4-FFF2-40B4-BE49-F238E27FC236}">
                <a16:creationId xmlns:a16="http://schemas.microsoft.com/office/drawing/2014/main" id="{AB90F56F-EAE3-4283-BF72-3EEE31B898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6803" y="1663781"/>
            <a:ext cx="2813486" cy="2232248"/>
          </a:xfrm>
          <a:prstGeom prst="rect">
            <a:avLst/>
          </a:prstGeom>
          <a:noFill/>
          <a:ln w="19050">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6">
            <a:extLst>
              <a:ext uri="{FF2B5EF4-FFF2-40B4-BE49-F238E27FC236}">
                <a16:creationId xmlns:a16="http://schemas.microsoft.com/office/drawing/2014/main" id="{044C759D-B720-4F74-9D5B-443BACAC538D}"/>
              </a:ext>
            </a:extLst>
          </p:cNvPr>
          <p:cNvSpPr/>
          <p:nvPr/>
        </p:nvSpPr>
        <p:spPr>
          <a:xfrm>
            <a:off x="250808" y="3994106"/>
            <a:ext cx="2286000" cy="461665"/>
          </a:xfrm>
          <a:prstGeom prst="rect">
            <a:avLst/>
          </a:prstGeom>
          <a:ln w="19050">
            <a:noFill/>
          </a:ln>
        </p:spPr>
        <p:txBody>
          <a:bodyPr>
            <a:spAutoFit/>
          </a:bodyPr>
          <a:lstStyle/>
          <a:p>
            <a:pPr lvl="0">
              <a:spcBef>
                <a:spcPct val="20000"/>
              </a:spcBef>
            </a:pPr>
            <a:r>
              <a:rPr lang="en-GB" sz="1200" b="1" kern="0" dirty="0">
                <a:solidFill>
                  <a:schemeClr val="accent1">
                    <a:lumMod val="50000"/>
                  </a:schemeClr>
                </a:solidFill>
                <a:latin typeface="Arial"/>
                <a:ea typeface="+mj-ea"/>
                <a:cs typeface="+mj-cs"/>
              </a:rPr>
              <a:t>Hand held portable spectrometer with NaI(Tl)</a:t>
            </a:r>
          </a:p>
        </p:txBody>
      </p:sp>
      <p:sp>
        <p:nvSpPr>
          <p:cNvPr id="8" name="Rectangle 7">
            <a:extLst>
              <a:ext uri="{FF2B5EF4-FFF2-40B4-BE49-F238E27FC236}">
                <a16:creationId xmlns:a16="http://schemas.microsoft.com/office/drawing/2014/main" id="{753EA40F-F551-48DA-A77E-D4CB18B26A61}"/>
              </a:ext>
            </a:extLst>
          </p:cNvPr>
          <p:cNvSpPr/>
          <p:nvPr/>
        </p:nvSpPr>
        <p:spPr>
          <a:xfrm>
            <a:off x="3565507" y="4074966"/>
            <a:ext cx="1729128" cy="338554"/>
          </a:xfrm>
          <a:prstGeom prst="rect">
            <a:avLst/>
          </a:prstGeom>
          <a:ln w="19050">
            <a:noFill/>
          </a:ln>
        </p:spPr>
        <p:txBody>
          <a:bodyPr wrap="none">
            <a:spAutoFit/>
          </a:bodyPr>
          <a:lstStyle/>
          <a:p>
            <a:r>
              <a:rPr lang="en-GB" sz="1600" b="1" dirty="0" err="1">
                <a:solidFill>
                  <a:schemeClr val="accent1">
                    <a:lumMod val="50000"/>
                  </a:schemeClr>
                </a:solidFill>
              </a:rPr>
              <a:t>CdZnTe</a:t>
            </a:r>
            <a:r>
              <a:rPr lang="en-GB" sz="1600" b="1" dirty="0">
                <a:solidFill>
                  <a:schemeClr val="accent1">
                    <a:lumMod val="50000"/>
                  </a:schemeClr>
                </a:solidFill>
              </a:rPr>
              <a:t> probes </a:t>
            </a:r>
          </a:p>
        </p:txBody>
      </p:sp>
      <p:sp>
        <p:nvSpPr>
          <p:cNvPr id="9" name="Rectangle 8">
            <a:extLst>
              <a:ext uri="{FF2B5EF4-FFF2-40B4-BE49-F238E27FC236}">
                <a16:creationId xmlns:a16="http://schemas.microsoft.com/office/drawing/2014/main" id="{B7B265B0-F720-48D7-9F99-ED9F19FEB0FA}"/>
              </a:ext>
            </a:extLst>
          </p:cNvPr>
          <p:cNvSpPr/>
          <p:nvPr/>
        </p:nvSpPr>
        <p:spPr>
          <a:xfrm>
            <a:off x="6765154" y="4002728"/>
            <a:ext cx="1729128" cy="338554"/>
          </a:xfrm>
          <a:prstGeom prst="rect">
            <a:avLst/>
          </a:prstGeom>
          <a:ln w="19050">
            <a:noFill/>
          </a:ln>
        </p:spPr>
        <p:txBody>
          <a:bodyPr wrap="none">
            <a:spAutoFit/>
          </a:bodyPr>
          <a:lstStyle/>
          <a:p>
            <a:r>
              <a:rPr lang="en-GB" sz="1600" b="1" dirty="0" err="1">
                <a:solidFill>
                  <a:schemeClr val="accent1">
                    <a:lumMod val="50000"/>
                  </a:schemeClr>
                </a:solidFill>
              </a:rPr>
              <a:t>CdZnTe</a:t>
            </a:r>
            <a:r>
              <a:rPr lang="en-GB" sz="1600" b="1" dirty="0">
                <a:solidFill>
                  <a:schemeClr val="accent1">
                    <a:lumMod val="50000"/>
                  </a:schemeClr>
                </a:solidFill>
              </a:rPr>
              <a:t> probes </a:t>
            </a:r>
          </a:p>
        </p:txBody>
      </p:sp>
    </p:spTree>
    <p:extLst>
      <p:ext uri="{BB962C8B-B14F-4D97-AF65-F5344CB8AC3E}">
        <p14:creationId xmlns:p14="http://schemas.microsoft.com/office/powerpoint/2010/main" val="41539262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94F6A1-33A2-43EC-A54F-77B1A4B83557}"/>
              </a:ext>
            </a:extLst>
          </p:cNvPr>
          <p:cNvSpPr/>
          <p:nvPr/>
        </p:nvSpPr>
        <p:spPr>
          <a:xfrm>
            <a:off x="0" y="428342"/>
            <a:ext cx="5084064" cy="7567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Comparison of different systems for in-situ spectrometric monitoring</a:t>
            </a:r>
          </a:p>
        </p:txBody>
      </p:sp>
      <p:pic>
        <p:nvPicPr>
          <p:cNvPr id="4" name="Picture 2">
            <a:extLst>
              <a:ext uri="{FF2B5EF4-FFF2-40B4-BE49-F238E27FC236}">
                <a16:creationId xmlns:a16="http://schemas.microsoft.com/office/drawing/2014/main" id="{56104BAA-F500-478E-AA59-97ECCE2F40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50" y="2191551"/>
            <a:ext cx="8878899" cy="3762375"/>
          </a:xfrm>
          <a:prstGeom prst="rect">
            <a:avLst/>
          </a:prstGeom>
          <a:noFill/>
          <a:ln w="25400">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a:extLst>
              <a:ext uri="{FF2B5EF4-FFF2-40B4-BE49-F238E27FC236}">
                <a16:creationId xmlns:a16="http://schemas.microsoft.com/office/drawing/2014/main" id="{F4B5307D-0A47-4925-B19F-858F7B38020D}"/>
              </a:ext>
            </a:extLst>
          </p:cNvPr>
          <p:cNvSpPr txBox="1"/>
          <p:nvPr/>
        </p:nvSpPr>
        <p:spPr>
          <a:xfrm>
            <a:off x="2845611" y="3352658"/>
            <a:ext cx="657734" cy="276999"/>
          </a:xfrm>
          <a:prstGeom prst="rect">
            <a:avLst/>
          </a:prstGeom>
          <a:noFill/>
        </p:spPr>
        <p:txBody>
          <a:bodyPr wrap="square" rtlCol="0">
            <a:spAutoFit/>
          </a:bodyPr>
          <a:lstStyle/>
          <a:p>
            <a:r>
              <a:rPr lang="en-GB" sz="1200" b="1" dirty="0">
                <a:solidFill>
                  <a:schemeClr val="tx2"/>
                </a:solidFill>
              </a:rPr>
              <a:t>HPGe</a:t>
            </a:r>
          </a:p>
        </p:txBody>
      </p:sp>
      <p:cxnSp>
        <p:nvCxnSpPr>
          <p:cNvPr id="6" name="Straight Arrow Connector 5">
            <a:extLst>
              <a:ext uri="{FF2B5EF4-FFF2-40B4-BE49-F238E27FC236}">
                <a16:creationId xmlns:a16="http://schemas.microsoft.com/office/drawing/2014/main" id="{33BF03E4-36C2-438A-B3A2-078C628FCD25}"/>
              </a:ext>
            </a:extLst>
          </p:cNvPr>
          <p:cNvCxnSpPr>
            <a:cxnSpLocks/>
          </p:cNvCxnSpPr>
          <p:nvPr/>
        </p:nvCxnSpPr>
        <p:spPr>
          <a:xfrm flipV="1">
            <a:off x="2783265" y="3584510"/>
            <a:ext cx="288032" cy="27220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A9A8700-9F1C-4403-9DCC-F36599D40C45}"/>
              </a:ext>
            </a:extLst>
          </p:cNvPr>
          <p:cNvCxnSpPr>
            <a:cxnSpLocks/>
          </p:cNvCxnSpPr>
          <p:nvPr/>
        </p:nvCxnSpPr>
        <p:spPr>
          <a:xfrm flipH="1">
            <a:off x="2567241" y="4360770"/>
            <a:ext cx="216024" cy="43204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A3F1DA8-4065-4ACD-B708-4FACEE1F8A5A}"/>
              </a:ext>
            </a:extLst>
          </p:cNvPr>
          <p:cNvSpPr txBox="1"/>
          <p:nvPr/>
        </p:nvSpPr>
        <p:spPr>
          <a:xfrm>
            <a:off x="2192707" y="4783937"/>
            <a:ext cx="986602" cy="276999"/>
          </a:xfrm>
          <a:prstGeom prst="rect">
            <a:avLst/>
          </a:prstGeom>
          <a:noFill/>
        </p:spPr>
        <p:txBody>
          <a:bodyPr wrap="square" rtlCol="0">
            <a:spAutoFit/>
          </a:bodyPr>
          <a:lstStyle/>
          <a:p>
            <a:r>
              <a:rPr lang="en-GB" sz="1200" b="1" dirty="0">
                <a:solidFill>
                  <a:schemeClr val="tx2"/>
                </a:solidFill>
              </a:rPr>
              <a:t>CZT 500</a:t>
            </a:r>
          </a:p>
        </p:txBody>
      </p:sp>
      <p:sp>
        <p:nvSpPr>
          <p:cNvPr id="9" name="TextBox 8">
            <a:extLst>
              <a:ext uri="{FF2B5EF4-FFF2-40B4-BE49-F238E27FC236}">
                <a16:creationId xmlns:a16="http://schemas.microsoft.com/office/drawing/2014/main" id="{7505FB25-F4DD-497D-9DBE-6D36A87712D7}"/>
              </a:ext>
            </a:extLst>
          </p:cNvPr>
          <p:cNvSpPr txBox="1"/>
          <p:nvPr/>
        </p:nvSpPr>
        <p:spPr>
          <a:xfrm>
            <a:off x="1328611" y="4372268"/>
            <a:ext cx="986602" cy="276999"/>
          </a:xfrm>
          <a:prstGeom prst="rect">
            <a:avLst/>
          </a:prstGeom>
          <a:noFill/>
        </p:spPr>
        <p:txBody>
          <a:bodyPr wrap="square" rtlCol="0">
            <a:spAutoFit/>
          </a:bodyPr>
          <a:lstStyle/>
          <a:p>
            <a:r>
              <a:rPr lang="en-GB" sz="1200" b="1" dirty="0">
                <a:solidFill>
                  <a:schemeClr val="tx2"/>
                </a:solidFill>
              </a:rPr>
              <a:t>CZT 60</a:t>
            </a:r>
          </a:p>
        </p:txBody>
      </p:sp>
      <p:cxnSp>
        <p:nvCxnSpPr>
          <p:cNvPr id="10" name="Straight Arrow Connector 9">
            <a:extLst>
              <a:ext uri="{FF2B5EF4-FFF2-40B4-BE49-F238E27FC236}">
                <a16:creationId xmlns:a16="http://schemas.microsoft.com/office/drawing/2014/main" id="{4934716C-F2BD-4245-A1E4-3B6B3FA53F05}"/>
              </a:ext>
            </a:extLst>
          </p:cNvPr>
          <p:cNvCxnSpPr>
            <a:endCxn id="9" idx="0"/>
          </p:cNvCxnSpPr>
          <p:nvPr/>
        </p:nvCxnSpPr>
        <p:spPr>
          <a:xfrm flipH="1">
            <a:off x="1821912" y="3856714"/>
            <a:ext cx="493301" cy="51555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4EABEE6-4D54-49CA-BD5D-EBE2F2D1083C}"/>
              </a:ext>
            </a:extLst>
          </p:cNvPr>
          <p:cNvSpPr txBox="1"/>
          <p:nvPr/>
        </p:nvSpPr>
        <p:spPr>
          <a:xfrm>
            <a:off x="799476" y="5260268"/>
            <a:ext cx="3967578" cy="523220"/>
          </a:xfrm>
          <a:prstGeom prst="rect">
            <a:avLst/>
          </a:prstGeom>
          <a:noFill/>
        </p:spPr>
        <p:txBody>
          <a:bodyPr wrap="square" rtlCol="0">
            <a:spAutoFit/>
          </a:bodyPr>
          <a:lstStyle/>
          <a:p>
            <a:r>
              <a:rPr lang="en-GB" sz="1400" b="1" dirty="0">
                <a:solidFill>
                  <a:schemeClr val="accent1">
                    <a:lumMod val="50000"/>
                  </a:schemeClr>
                </a:solidFill>
              </a:rPr>
              <a:t>Gamma spectrum recorded using different configurations of spectrometer</a:t>
            </a:r>
          </a:p>
        </p:txBody>
      </p:sp>
    </p:spTree>
    <p:extLst>
      <p:ext uri="{BB962C8B-B14F-4D97-AF65-F5344CB8AC3E}">
        <p14:creationId xmlns:p14="http://schemas.microsoft.com/office/powerpoint/2010/main" val="42892269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915C2-7A0C-42EA-A55F-AD6169D8A52E}"/>
              </a:ext>
            </a:extLst>
          </p:cNvPr>
          <p:cNvSpPr/>
          <p:nvPr/>
        </p:nvSpPr>
        <p:spPr>
          <a:xfrm>
            <a:off x="0" y="428342"/>
            <a:ext cx="4337914" cy="7567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Gamma Spectrometry for Air Monitoring</a:t>
            </a:r>
            <a:endParaRPr lang="en-GB" sz="2600" dirty="0"/>
          </a:p>
        </p:txBody>
      </p:sp>
      <p:pic>
        <p:nvPicPr>
          <p:cNvPr id="3" name="Picture 2">
            <a:extLst>
              <a:ext uri="{FF2B5EF4-FFF2-40B4-BE49-F238E27FC236}">
                <a16:creationId xmlns:a16="http://schemas.microsoft.com/office/drawing/2014/main" id="{02AB8538-EAC4-4863-A461-AB20F64FCB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900" y="2554339"/>
            <a:ext cx="3341581" cy="2303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6">
            <a:extLst>
              <a:ext uri="{FF2B5EF4-FFF2-40B4-BE49-F238E27FC236}">
                <a16:creationId xmlns:a16="http://schemas.microsoft.com/office/drawing/2014/main" id="{81DC6C1B-E686-4A92-92BF-D3FC3E06C84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8279"/>
          <a:stretch/>
        </p:blipFill>
        <p:spPr bwMode="auto">
          <a:xfrm>
            <a:off x="4054896" y="1632624"/>
            <a:ext cx="5023268" cy="23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09252964-CDF6-435D-83E6-F3D6C1A202D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54896" y="3936088"/>
            <a:ext cx="5023268" cy="2429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84102103-38E2-46C7-B255-8EDD04398BE0}"/>
              </a:ext>
            </a:extLst>
          </p:cNvPr>
          <p:cNvSpPr txBox="1"/>
          <p:nvPr/>
        </p:nvSpPr>
        <p:spPr>
          <a:xfrm>
            <a:off x="4226466" y="6366014"/>
            <a:ext cx="4680127" cy="369332"/>
          </a:xfrm>
          <a:prstGeom prst="rect">
            <a:avLst/>
          </a:prstGeom>
          <a:noFill/>
        </p:spPr>
        <p:txBody>
          <a:bodyPr wrap="square" rtlCol="0">
            <a:spAutoFit/>
          </a:bodyPr>
          <a:lstStyle/>
          <a:p>
            <a:r>
              <a:rPr lang="en-GB" dirty="0">
                <a:solidFill>
                  <a:schemeClr val="accent1">
                    <a:lumMod val="50000"/>
                  </a:schemeClr>
                </a:solidFill>
              </a:rPr>
              <a:t>Typical gamma spectrum of filter cartridge</a:t>
            </a:r>
          </a:p>
        </p:txBody>
      </p:sp>
      <p:sp>
        <p:nvSpPr>
          <p:cNvPr id="8" name="TextBox 7">
            <a:extLst>
              <a:ext uri="{FF2B5EF4-FFF2-40B4-BE49-F238E27FC236}">
                <a16:creationId xmlns:a16="http://schemas.microsoft.com/office/drawing/2014/main" id="{DF2B6952-E00C-4E46-A4D4-D81C431C0571}"/>
              </a:ext>
            </a:extLst>
          </p:cNvPr>
          <p:cNvSpPr txBox="1"/>
          <p:nvPr/>
        </p:nvSpPr>
        <p:spPr>
          <a:xfrm>
            <a:off x="598080" y="5151051"/>
            <a:ext cx="2465223" cy="369332"/>
          </a:xfrm>
          <a:prstGeom prst="rect">
            <a:avLst/>
          </a:prstGeom>
          <a:noFill/>
        </p:spPr>
        <p:txBody>
          <a:bodyPr wrap="square" rtlCol="0">
            <a:spAutoFit/>
          </a:bodyPr>
          <a:lstStyle/>
          <a:p>
            <a:r>
              <a:rPr lang="en-GB" dirty="0">
                <a:solidFill>
                  <a:schemeClr val="accent1">
                    <a:lumMod val="50000"/>
                  </a:schemeClr>
                </a:solidFill>
              </a:rPr>
              <a:t>Cartridge samples</a:t>
            </a:r>
          </a:p>
        </p:txBody>
      </p:sp>
    </p:spTree>
    <p:extLst>
      <p:ext uri="{BB962C8B-B14F-4D97-AF65-F5344CB8AC3E}">
        <p14:creationId xmlns:p14="http://schemas.microsoft.com/office/powerpoint/2010/main" val="3332556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FD543F-C255-4BCD-8120-83FA3F9AE09E}"/>
              </a:ext>
            </a:extLst>
          </p:cNvPr>
          <p:cNvSpPr/>
          <p:nvPr/>
        </p:nvSpPr>
        <p:spPr>
          <a:xfrm>
            <a:off x="2" y="482803"/>
            <a:ext cx="4454956" cy="6916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Examples of Application of</a:t>
            </a:r>
          </a:p>
          <a:p>
            <a:pPr algn="ctr"/>
            <a:r>
              <a:rPr lang="en-US" sz="2600" dirty="0"/>
              <a:t>Spectrometry</a:t>
            </a:r>
            <a:endParaRPr lang="en-GB" sz="2600" dirty="0"/>
          </a:p>
        </p:txBody>
      </p:sp>
      <p:sp>
        <p:nvSpPr>
          <p:cNvPr id="6" name="Rectangle 5">
            <a:extLst>
              <a:ext uri="{FF2B5EF4-FFF2-40B4-BE49-F238E27FC236}">
                <a16:creationId xmlns:a16="http://schemas.microsoft.com/office/drawing/2014/main" id="{8FA6AC7D-E5FF-4378-A174-DC60DF0C9562}"/>
              </a:ext>
            </a:extLst>
          </p:cNvPr>
          <p:cNvSpPr/>
          <p:nvPr/>
        </p:nvSpPr>
        <p:spPr>
          <a:xfrm>
            <a:off x="1089965" y="1928959"/>
            <a:ext cx="6144768" cy="171175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Samples from workplace containing mixture of radionuclides can be analysed using spectrometry.(e.g. filter papers and air/gas samples).</a:t>
            </a:r>
          </a:p>
          <a:p>
            <a:pPr algn="ctr"/>
            <a:endParaRPr lang="en-GB" dirty="0"/>
          </a:p>
        </p:txBody>
      </p:sp>
      <p:sp>
        <p:nvSpPr>
          <p:cNvPr id="7" name="Rectangle 6">
            <a:extLst>
              <a:ext uri="{FF2B5EF4-FFF2-40B4-BE49-F238E27FC236}">
                <a16:creationId xmlns:a16="http://schemas.microsoft.com/office/drawing/2014/main" id="{642596F1-463C-4310-A573-D3D779CFCD72}"/>
              </a:ext>
            </a:extLst>
          </p:cNvPr>
          <p:cNvSpPr/>
          <p:nvPr/>
        </p:nvSpPr>
        <p:spPr>
          <a:xfrm>
            <a:off x="2303069" y="4395216"/>
            <a:ext cx="6144768" cy="17117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Assessment of contamination from surface spectrometric measurement.</a:t>
            </a:r>
          </a:p>
          <a:p>
            <a:pPr algn="ctr"/>
            <a:endParaRPr lang="en-GB" dirty="0"/>
          </a:p>
        </p:txBody>
      </p:sp>
      <p:sp>
        <p:nvSpPr>
          <p:cNvPr id="8" name="Arrow: Down 7">
            <a:extLst>
              <a:ext uri="{FF2B5EF4-FFF2-40B4-BE49-F238E27FC236}">
                <a16:creationId xmlns:a16="http://schemas.microsoft.com/office/drawing/2014/main" id="{B0A9BEB5-BD4E-4AE7-9776-D0C7988EB6CE}"/>
              </a:ext>
            </a:extLst>
          </p:cNvPr>
          <p:cNvSpPr/>
          <p:nvPr/>
        </p:nvSpPr>
        <p:spPr>
          <a:xfrm>
            <a:off x="6115507" y="3108960"/>
            <a:ext cx="1360627" cy="1565453"/>
          </a:xfrm>
          <a:prstGeom prst="down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5357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1699BB-8264-480E-882D-90B2FC379950}"/>
              </a:ext>
            </a:extLst>
          </p:cNvPr>
          <p:cNvSpPr/>
          <p:nvPr/>
        </p:nvSpPr>
        <p:spPr>
          <a:xfrm>
            <a:off x="1" y="435657"/>
            <a:ext cx="4462271" cy="7388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Introduction to Gamma and Alpha Spectrometry</a:t>
            </a:r>
            <a:endParaRPr lang="en-GB" sz="2600" dirty="0"/>
          </a:p>
        </p:txBody>
      </p:sp>
      <p:sp>
        <p:nvSpPr>
          <p:cNvPr id="3" name="Rectangle: Rounded Corners 2">
            <a:extLst>
              <a:ext uri="{FF2B5EF4-FFF2-40B4-BE49-F238E27FC236}">
                <a16:creationId xmlns:a16="http://schemas.microsoft.com/office/drawing/2014/main" id="{2B79F330-1581-469F-B15A-162F18F66226}"/>
              </a:ext>
            </a:extLst>
          </p:cNvPr>
          <p:cNvSpPr/>
          <p:nvPr/>
        </p:nvSpPr>
        <p:spPr>
          <a:xfrm>
            <a:off x="672998" y="1594714"/>
            <a:ext cx="7798003" cy="452079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Ø"/>
            </a:pPr>
            <a:r>
              <a:rPr lang="en-GB" altLang="en-US" sz="2000" dirty="0">
                <a:solidFill>
                  <a:schemeClr val="tx2">
                    <a:lumMod val="50000"/>
                  </a:schemeClr>
                </a:solidFill>
              </a:rPr>
              <a:t>Radionuclides emit alpha and gamma radiation with characteristic energy.   </a:t>
            </a:r>
          </a:p>
          <a:p>
            <a:pPr marL="342900" indent="-342900" algn="just">
              <a:buFont typeface="Wingdings" panose="05000000000000000000" pitchFamily="2" charset="2"/>
              <a:buChar char="Ø"/>
            </a:pPr>
            <a:r>
              <a:rPr lang="en-GB" sz="2000" dirty="0">
                <a:solidFill>
                  <a:schemeClr val="tx2">
                    <a:lumMod val="50000"/>
                  </a:schemeClr>
                </a:solidFill>
              </a:rPr>
              <a:t>Energy selective detectors (e.g. </a:t>
            </a:r>
            <a:r>
              <a:rPr lang="en-GB" sz="2000" dirty="0" err="1">
                <a:solidFill>
                  <a:schemeClr val="tx2">
                    <a:lumMod val="50000"/>
                  </a:schemeClr>
                </a:solidFill>
              </a:rPr>
              <a:t>NaI</a:t>
            </a:r>
            <a:r>
              <a:rPr lang="en-GB" sz="2000" dirty="0">
                <a:solidFill>
                  <a:schemeClr val="tx2">
                    <a:lumMod val="50000"/>
                  </a:schemeClr>
                </a:solidFill>
              </a:rPr>
              <a:t>(Tl), </a:t>
            </a:r>
            <a:r>
              <a:rPr lang="en-GB" sz="2000" dirty="0" err="1">
                <a:solidFill>
                  <a:schemeClr val="tx2">
                    <a:lumMod val="50000"/>
                  </a:schemeClr>
                </a:solidFill>
              </a:rPr>
              <a:t>HPGe</a:t>
            </a:r>
            <a:r>
              <a:rPr lang="en-GB" sz="2000" dirty="0">
                <a:solidFill>
                  <a:schemeClr val="tx2">
                    <a:lumMod val="50000"/>
                  </a:schemeClr>
                </a:solidFill>
              </a:rPr>
              <a:t>, PIPS,SiO</a:t>
            </a:r>
            <a:r>
              <a:rPr lang="en-GB" sz="2000" baseline="-25000" dirty="0">
                <a:solidFill>
                  <a:schemeClr val="tx2">
                    <a:lumMod val="50000"/>
                  </a:schemeClr>
                </a:solidFill>
              </a:rPr>
              <a:t>2</a:t>
            </a:r>
            <a:r>
              <a:rPr lang="en-GB" sz="2000" dirty="0">
                <a:solidFill>
                  <a:schemeClr val="tx2">
                    <a:lumMod val="50000"/>
                  </a:schemeClr>
                </a:solidFill>
              </a:rPr>
              <a:t>) yield electronic pulses with amplitudes proportional to the emitted energy.</a:t>
            </a:r>
          </a:p>
          <a:p>
            <a:pPr marL="342900" indent="-342900" algn="just">
              <a:buFont typeface="Wingdings" panose="05000000000000000000" pitchFamily="2" charset="2"/>
              <a:buChar char="Ø"/>
            </a:pPr>
            <a:r>
              <a:rPr lang="en-GB" sz="2000" dirty="0">
                <a:solidFill>
                  <a:schemeClr val="tx2">
                    <a:lumMod val="50000"/>
                  </a:schemeClr>
                </a:solidFill>
              </a:rPr>
              <a:t>Measurement system (spectrometer) arranges the pulses by amplitude and counts them. </a:t>
            </a:r>
          </a:p>
          <a:p>
            <a:pPr marL="342900" indent="-342900" algn="just">
              <a:buFont typeface="Wingdings" panose="05000000000000000000" pitchFamily="2" charset="2"/>
              <a:buChar char="Ø"/>
            </a:pPr>
            <a:r>
              <a:rPr lang="en-GB" sz="2000" dirty="0">
                <a:solidFill>
                  <a:schemeClr val="tx2">
                    <a:lumMod val="50000"/>
                  </a:schemeClr>
                </a:solidFill>
              </a:rPr>
              <a:t>Plot of count rate vs energy is called as spectrum.</a:t>
            </a:r>
          </a:p>
          <a:p>
            <a:pPr marL="342900" indent="-342900" algn="just">
              <a:buFont typeface="Wingdings" panose="05000000000000000000" pitchFamily="2" charset="2"/>
              <a:buChar char="Ø"/>
            </a:pPr>
            <a:r>
              <a:rPr lang="en-GB" sz="2000" dirty="0">
                <a:solidFill>
                  <a:schemeClr val="tx2">
                    <a:lumMod val="50000"/>
                  </a:schemeClr>
                </a:solidFill>
              </a:rPr>
              <a:t>Spectrum evaluation gives information on the radionuclide via energy and activity via counts. </a:t>
            </a:r>
          </a:p>
          <a:p>
            <a:pPr algn="ctr"/>
            <a:endParaRPr lang="en-GB" dirty="0"/>
          </a:p>
        </p:txBody>
      </p:sp>
    </p:spTree>
    <p:extLst>
      <p:ext uri="{BB962C8B-B14F-4D97-AF65-F5344CB8AC3E}">
        <p14:creationId xmlns:p14="http://schemas.microsoft.com/office/powerpoint/2010/main" val="101646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910623-DDC5-4416-A753-9B53A456BCD4}"/>
              </a:ext>
            </a:extLst>
          </p:cNvPr>
          <p:cNvSpPr/>
          <p:nvPr/>
        </p:nvSpPr>
        <p:spPr>
          <a:xfrm>
            <a:off x="1" y="435657"/>
            <a:ext cx="4462271" cy="7388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Introduction to Gamma and Alpha Spectrometry</a:t>
            </a:r>
            <a:endParaRPr lang="en-GB" sz="2600" dirty="0"/>
          </a:p>
        </p:txBody>
      </p:sp>
      <p:sp>
        <p:nvSpPr>
          <p:cNvPr id="3" name="Rectangle: Rounded Corners 2">
            <a:extLst>
              <a:ext uri="{FF2B5EF4-FFF2-40B4-BE49-F238E27FC236}">
                <a16:creationId xmlns:a16="http://schemas.microsoft.com/office/drawing/2014/main" id="{49154D12-4DE5-4403-B2C0-E52E013489ED}"/>
              </a:ext>
            </a:extLst>
          </p:cNvPr>
          <p:cNvSpPr/>
          <p:nvPr/>
        </p:nvSpPr>
        <p:spPr>
          <a:xfrm>
            <a:off x="1818383" y="1538184"/>
            <a:ext cx="5494789" cy="1340141"/>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b="1" dirty="0"/>
              <a:t>Characteristics of alpha and gamma spectra:</a:t>
            </a:r>
          </a:p>
        </p:txBody>
      </p:sp>
      <p:sp>
        <p:nvSpPr>
          <p:cNvPr id="4" name="Rectangle: Rounded Corners 3">
            <a:extLst>
              <a:ext uri="{FF2B5EF4-FFF2-40B4-BE49-F238E27FC236}">
                <a16:creationId xmlns:a16="http://schemas.microsoft.com/office/drawing/2014/main" id="{E43AEFC0-2C26-4459-B1B6-D7634BF26F41}"/>
              </a:ext>
            </a:extLst>
          </p:cNvPr>
          <p:cNvSpPr/>
          <p:nvPr/>
        </p:nvSpPr>
        <p:spPr>
          <a:xfrm>
            <a:off x="110733" y="3242051"/>
            <a:ext cx="2813457" cy="24915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Alpha and gamma spectra can provide fingerprints of radionuclides.</a:t>
            </a:r>
          </a:p>
          <a:p>
            <a:pPr algn="ctr"/>
            <a:endParaRPr lang="en-GB" dirty="0"/>
          </a:p>
        </p:txBody>
      </p:sp>
      <p:sp>
        <p:nvSpPr>
          <p:cNvPr id="5" name="Rectangle: Rounded Corners 4">
            <a:extLst>
              <a:ext uri="{FF2B5EF4-FFF2-40B4-BE49-F238E27FC236}">
                <a16:creationId xmlns:a16="http://schemas.microsoft.com/office/drawing/2014/main" id="{6DF6D461-B631-47CF-90BD-EE431829B884}"/>
              </a:ext>
            </a:extLst>
          </p:cNvPr>
          <p:cNvSpPr/>
          <p:nvPr/>
        </p:nvSpPr>
        <p:spPr>
          <a:xfrm>
            <a:off x="3115330" y="3292948"/>
            <a:ext cx="2913339" cy="24915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Depending on the resolution of detector the isotopes with closed peak energies can be resolved.</a:t>
            </a:r>
          </a:p>
          <a:p>
            <a:pPr algn="ctr"/>
            <a:endParaRPr lang="en-GB" dirty="0"/>
          </a:p>
        </p:txBody>
      </p:sp>
      <p:pic>
        <p:nvPicPr>
          <p:cNvPr id="6" name="Graphic 5" descr="Arrow: Rotate left">
            <a:extLst>
              <a:ext uri="{FF2B5EF4-FFF2-40B4-BE49-F238E27FC236}">
                <a16:creationId xmlns:a16="http://schemas.microsoft.com/office/drawing/2014/main" id="{E062E001-F5D5-44C5-AB48-AAF2E08402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30828" y="2550619"/>
            <a:ext cx="914400" cy="914400"/>
          </a:xfrm>
          <a:prstGeom prst="rect">
            <a:avLst/>
          </a:prstGeom>
        </p:spPr>
      </p:pic>
      <p:sp>
        <p:nvSpPr>
          <p:cNvPr id="9" name="Rectangle: Rounded Corners 8">
            <a:extLst>
              <a:ext uri="{FF2B5EF4-FFF2-40B4-BE49-F238E27FC236}">
                <a16:creationId xmlns:a16="http://schemas.microsoft.com/office/drawing/2014/main" id="{C64ADE4F-2D8A-4706-A5D3-A857903877E3}"/>
              </a:ext>
            </a:extLst>
          </p:cNvPr>
          <p:cNvSpPr/>
          <p:nvPr/>
        </p:nvSpPr>
        <p:spPr>
          <a:xfrm>
            <a:off x="6135078" y="3242051"/>
            <a:ext cx="2913339" cy="24915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Area under the peak is proportional to activity of the given sample.</a:t>
            </a:r>
          </a:p>
          <a:p>
            <a:pPr algn="ctr"/>
            <a:endParaRPr lang="en-GB" dirty="0"/>
          </a:p>
        </p:txBody>
      </p:sp>
      <p:pic>
        <p:nvPicPr>
          <p:cNvPr id="11" name="Graphic 10" descr="Arrow: Straight">
            <a:extLst>
              <a:ext uri="{FF2B5EF4-FFF2-40B4-BE49-F238E27FC236}">
                <a16:creationId xmlns:a16="http://schemas.microsoft.com/office/drawing/2014/main" id="{C887D678-73E2-425A-8C51-3EEFA14E1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4272606" y="2550619"/>
            <a:ext cx="914400" cy="914400"/>
          </a:xfrm>
          <a:prstGeom prst="rect">
            <a:avLst/>
          </a:prstGeom>
        </p:spPr>
      </p:pic>
      <p:pic>
        <p:nvPicPr>
          <p:cNvPr id="13" name="Graphic 12" descr="Arrow: Rotate right">
            <a:extLst>
              <a:ext uri="{FF2B5EF4-FFF2-40B4-BE49-F238E27FC236}">
                <a16:creationId xmlns:a16="http://schemas.microsoft.com/office/drawing/2014/main" id="{C5AC6F5D-C549-4943-AD80-A44F295B64C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71545" y="2514600"/>
            <a:ext cx="914400" cy="914400"/>
          </a:xfrm>
          <a:prstGeom prst="rect">
            <a:avLst/>
          </a:prstGeom>
        </p:spPr>
      </p:pic>
    </p:spTree>
    <p:extLst>
      <p:ext uri="{BB962C8B-B14F-4D97-AF65-F5344CB8AC3E}">
        <p14:creationId xmlns:p14="http://schemas.microsoft.com/office/powerpoint/2010/main" val="1070488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9AC0BF-13EA-47AE-A35F-C4D952CEFFEE}"/>
              </a:ext>
            </a:extLst>
          </p:cNvPr>
          <p:cNvSpPr/>
          <p:nvPr/>
        </p:nvSpPr>
        <p:spPr>
          <a:xfrm>
            <a:off x="2038525" y="2441196"/>
            <a:ext cx="4966282" cy="2021747"/>
          </a:xfrm>
          <a:prstGeom prst="rect">
            <a:avLst/>
          </a:prstGeom>
          <a:solidFill>
            <a:schemeClr val="tx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US" altLang="en-US" sz="2400" b="1" dirty="0"/>
              <a:t>GAMMA SPECTROMETRY</a:t>
            </a:r>
          </a:p>
        </p:txBody>
      </p:sp>
    </p:spTree>
    <p:extLst>
      <p:ext uri="{BB962C8B-B14F-4D97-AF65-F5344CB8AC3E}">
        <p14:creationId xmlns:p14="http://schemas.microsoft.com/office/powerpoint/2010/main" val="3336505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A9E259-A748-40EE-A753-D9642998E54B}"/>
              </a:ext>
            </a:extLst>
          </p:cNvPr>
          <p:cNvSpPr/>
          <p:nvPr/>
        </p:nvSpPr>
        <p:spPr>
          <a:xfrm>
            <a:off x="1" y="435657"/>
            <a:ext cx="4571999" cy="38364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Alpha Spectrometry-Theory</a:t>
            </a:r>
            <a:endParaRPr lang="en-GB" sz="2600" dirty="0"/>
          </a:p>
        </p:txBody>
      </p:sp>
      <p:sp>
        <p:nvSpPr>
          <p:cNvPr id="3" name="Rectangle 2">
            <a:extLst>
              <a:ext uri="{FF2B5EF4-FFF2-40B4-BE49-F238E27FC236}">
                <a16:creationId xmlns:a16="http://schemas.microsoft.com/office/drawing/2014/main" id="{7BD0232B-F01F-4294-B835-82212DA1127D}"/>
              </a:ext>
            </a:extLst>
          </p:cNvPr>
          <p:cNvSpPr/>
          <p:nvPr/>
        </p:nvSpPr>
        <p:spPr>
          <a:xfrm>
            <a:off x="1594894" y="1277523"/>
            <a:ext cx="4733200" cy="7107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1600" b="1" dirty="0"/>
          </a:p>
          <a:p>
            <a:pPr algn="just"/>
            <a:r>
              <a:rPr lang="en-GB" sz="1600" b="1" dirty="0"/>
              <a:t>Alpha energy is converted to electronic signal (pulse) via semiconductor detector.</a:t>
            </a:r>
          </a:p>
          <a:p>
            <a:pPr algn="ctr"/>
            <a:endParaRPr lang="en-GB" dirty="0"/>
          </a:p>
        </p:txBody>
      </p:sp>
      <p:sp>
        <p:nvSpPr>
          <p:cNvPr id="4" name="Rectangle 3">
            <a:extLst>
              <a:ext uri="{FF2B5EF4-FFF2-40B4-BE49-F238E27FC236}">
                <a16:creationId xmlns:a16="http://schemas.microsoft.com/office/drawing/2014/main" id="{69FA8AA2-C22B-4FF4-9010-DB2527A6AA41}"/>
              </a:ext>
            </a:extLst>
          </p:cNvPr>
          <p:cNvSpPr/>
          <p:nvPr/>
        </p:nvSpPr>
        <p:spPr>
          <a:xfrm>
            <a:off x="2816713" y="2116007"/>
            <a:ext cx="4622334" cy="65154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buFont typeface="Wingdings" panose="05000000000000000000" pitchFamily="2" charset="2"/>
              <a:buChar char="§"/>
            </a:pPr>
            <a:r>
              <a:rPr lang="en-GB" dirty="0"/>
              <a:t>Passivated Implanted Planar Silicon (PIPS) Detector</a:t>
            </a:r>
          </a:p>
        </p:txBody>
      </p:sp>
      <p:cxnSp>
        <p:nvCxnSpPr>
          <p:cNvPr id="7" name="Connector: Curved 6">
            <a:extLst>
              <a:ext uri="{FF2B5EF4-FFF2-40B4-BE49-F238E27FC236}">
                <a16:creationId xmlns:a16="http://schemas.microsoft.com/office/drawing/2014/main" id="{76FC29EE-0CF5-4B23-A0BB-EE236BB24213}"/>
              </a:ext>
            </a:extLst>
          </p:cNvPr>
          <p:cNvCxnSpPr>
            <a:cxnSpLocks/>
          </p:cNvCxnSpPr>
          <p:nvPr/>
        </p:nvCxnSpPr>
        <p:spPr>
          <a:xfrm>
            <a:off x="2372983" y="1998645"/>
            <a:ext cx="619442" cy="467419"/>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96AC6040-164F-4CB9-AA9A-011F97916788}"/>
              </a:ext>
            </a:extLst>
          </p:cNvPr>
          <p:cNvSpPr/>
          <p:nvPr/>
        </p:nvSpPr>
        <p:spPr>
          <a:xfrm>
            <a:off x="1594894" y="3075515"/>
            <a:ext cx="4733200" cy="7107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1600" b="1" dirty="0"/>
          </a:p>
          <a:p>
            <a:pPr algn="just"/>
            <a:r>
              <a:rPr lang="en-GB" sz="1600" b="1" dirty="0"/>
              <a:t>Intensity of pulse height produced is proportional to the alpha energy.</a:t>
            </a:r>
          </a:p>
          <a:p>
            <a:pPr algn="ctr"/>
            <a:endParaRPr lang="en-GB" dirty="0"/>
          </a:p>
        </p:txBody>
      </p:sp>
      <p:sp>
        <p:nvSpPr>
          <p:cNvPr id="9" name="Rectangle 8">
            <a:extLst>
              <a:ext uri="{FF2B5EF4-FFF2-40B4-BE49-F238E27FC236}">
                <a16:creationId xmlns:a16="http://schemas.microsoft.com/office/drawing/2014/main" id="{C5903504-0AC6-4781-AE7D-6AAF8C5E125B}"/>
              </a:ext>
            </a:extLst>
          </p:cNvPr>
          <p:cNvSpPr/>
          <p:nvPr/>
        </p:nvSpPr>
        <p:spPr>
          <a:xfrm>
            <a:off x="2784924" y="3999137"/>
            <a:ext cx="4622334" cy="417615"/>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dirty="0"/>
              <a:t>Mono-energetic alpha particles</a:t>
            </a:r>
          </a:p>
        </p:txBody>
      </p:sp>
      <p:cxnSp>
        <p:nvCxnSpPr>
          <p:cNvPr id="10" name="Connector: Curved 9">
            <a:extLst>
              <a:ext uri="{FF2B5EF4-FFF2-40B4-BE49-F238E27FC236}">
                <a16:creationId xmlns:a16="http://schemas.microsoft.com/office/drawing/2014/main" id="{62927656-0A5F-485A-A0E5-D2C7B502D96A}"/>
              </a:ext>
            </a:extLst>
          </p:cNvPr>
          <p:cNvCxnSpPr>
            <a:cxnSpLocks/>
          </p:cNvCxnSpPr>
          <p:nvPr/>
        </p:nvCxnSpPr>
        <p:spPr>
          <a:xfrm>
            <a:off x="2305688" y="3731654"/>
            <a:ext cx="530442" cy="500977"/>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6EB33D2F-9EB2-417E-B405-FDCD45F2BE0E}"/>
              </a:ext>
            </a:extLst>
          </p:cNvPr>
          <p:cNvSpPr/>
          <p:nvPr/>
        </p:nvSpPr>
        <p:spPr>
          <a:xfrm>
            <a:off x="2754204" y="4517279"/>
            <a:ext cx="4653053" cy="46742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dirty="0"/>
              <a:t>Energy Calibration vs. Pulse Height</a:t>
            </a:r>
          </a:p>
        </p:txBody>
      </p:sp>
      <p:cxnSp>
        <p:nvCxnSpPr>
          <p:cNvPr id="12" name="Connector: Curved 11">
            <a:extLst>
              <a:ext uri="{FF2B5EF4-FFF2-40B4-BE49-F238E27FC236}">
                <a16:creationId xmlns:a16="http://schemas.microsoft.com/office/drawing/2014/main" id="{61619CDE-EDBE-4A73-9E77-A0F059B1DB0A}"/>
              </a:ext>
            </a:extLst>
          </p:cNvPr>
          <p:cNvCxnSpPr>
            <a:cxnSpLocks/>
          </p:cNvCxnSpPr>
          <p:nvPr/>
        </p:nvCxnSpPr>
        <p:spPr>
          <a:xfrm>
            <a:off x="2305688" y="4254685"/>
            <a:ext cx="548820" cy="496305"/>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568FF5A-5BAC-41C0-B331-466B039F2B62}"/>
              </a:ext>
            </a:extLst>
          </p:cNvPr>
          <p:cNvSpPr/>
          <p:nvPr/>
        </p:nvSpPr>
        <p:spPr>
          <a:xfrm>
            <a:off x="1594894" y="5108860"/>
            <a:ext cx="4733200" cy="7107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1600" b="1" dirty="0"/>
          </a:p>
          <a:p>
            <a:pPr algn="just">
              <a:spcBef>
                <a:spcPts val="0"/>
              </a:spcBef>
            </a:pPr>
            <a:r>
              <a:rPr lang="en-GB" sz="1600" b="1" dirty="0"/>
              <a:t>Number of pulses are proportional to the</a:t>
            </a:r>
          </a:p>
          <a:p>
            <a:pPr algn="just"/>
            <a:r>
              <a:rPr lang="en-GB" sz="1600" b="1" dirty="0"/>
              <a:t>   amount of isotope present.</a:t>
            </a:r>
          </a:p>
          <a:p>
            <a:pPr algn="ctr"/>
            <a:endParaRPr lang="en-GB" dirty="0"/>
          </a:p>
        </p:txBody>
      </p:sp>
      <p:sp>
        <p:nvSpPr>
          <p:cNvPr id="14" name="Rectangle 13">
            <a:extLst>
              <a:ext uri="{FF2B5EF4-FFF2-40B4-BE49-F238E27FC236}">
                <a16:creationId xmlns:a16="http://schemas.microsoft.com/office/drawing/2014/main" id="{5048F5F5-E610-4700-9E02-DC3998416A0D}"/>
              </a:ext>
            </a:extLst>
          </p:cNvPr>
          <p:cNvSpPr/>
          <p:nvPr/>
        </p:nvSpPr>
        <p:spPr>
          <a:xfrm>
            <a:off x="2754205" y="6059429"/>
            <a:ext cx="4653052" cy="46742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dirty="0"/>
              <a:t>Efficiency Calibration</a:t>
            </a:r>
          </a:p>
        </p:txBody>
      </p:sp>
      <p:cxnSp>
        <p:nvCxnSpPr>
          <p:cNvPr id="15" name="Connector: Curved 14">
            <a:extLst>
              <a:ext uri="{FF2B5EF4-FFF2-40B4-BE49-F238E27FC236}">
                <a16:creationId xmlns:a16="http://schemas.microsoft.com/office/drawing/2014/main" id="{15E6FA76-F3E0-4DD8-9CB4-F337A180D950}"/>
              </a:ext>
            </a:extLst>
          </p:cNvPr>
          <p:cNvCxnSpPr>
            <a:cxnSpLocks/>
          </p:cNvCxnSpPr>
          <p:nvPr/>
        </p:nvCxnSpPr>
        <p:spPr>
          <a:xfrm>
            <a:off x="2188707" y="5739384"/>
            <a:ext cx="647423" cy="587349"/>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357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7338AD-2BFE-44ED-8468-4D39DB3C39A0}"/>
              </a:ext>
            </a:extLst>
          </p:cNvPr>
          <p:cNvSpPr/>
          <p:nvPr/>
        </p:nvSpPr>
        <p:spPr>
          <a:xfrm>
            <a:off x="1" y="435657"/>
            <a:ext cx="3708805" cy="38364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Alpha Spectrometry</a:t>
            </a:r>
            <a:endParaRPr lang="en-GB" sz="2600" dirty="0"/>
          </a:p>
        </p:txBody>
      </p:sp>
      <p:sp>
        <p:nvSpPr>
          <p:cNvPr id="3" name="Rectangle 2">
            <a:extLst>
              <a:ext uri="{FF2B5EF4-FFF2-40B4-BE49-F238E27FC236}">
                <a16:creationId xmlns:a16="http://schemas.microsoft.com/office/drawing/2014/main" id="{16A4BE3B-B09C-4644-869B-0DB37B667D17}"/>
              </a:ext>
            </a:extLst>
          </p:cNvPr>
          <p:cNvSpPr/>
          <p:nvPr/>
        </p:nvSpPr>
        <p:spPr>
          <a:xfrm>
            <a:off x="885139" y="1645920"/>
            <a:ext cx="7688276" cy="4169664"/>
          </a:xfrm>
          <a:prstGeom prst="rect">
            <a:avLst/>
          </a:prstGeom>
          <a:noFill/>
          <a:ln w="317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GB" sz="2000" dirty="0">
                <a:solidFill>
                  <a:schemeClr val="tx2">
                    <a:lumMod val="75000"/>
                  </a:schemeClr>
                </a:solidFill>
              </a:rPr>
              <a:t>Alpha spectroscopy is a widely used technique for the identification and quantification of alpha-emitting radionuclides. </a:t>
            </a:r>
          </a:p>
          <a:p>
            <a:pPr marL="800100" lvl="1" indent="-342900" algn="just">
              <a:buFont typeface="Wingdings" panose="05000000000000000000" pitchFamily="2" charset="2"/>
              <a:buChar char="§"/>
            </a:pPr>
            <a:r>
              <a:rPr lang="en-GB" sz="2000" dirty="0">
                <a:solidFill>
                  <a:schemeClr val="tx2">
                    <a:lumMod val="75000"/>
                  </a:schemeClr>
                </a:solidFill>
              </a:rPr>
              <a:t>Naturally occurring alpha emitters </a:t>
            </a:r>
          </a:p>
          <a:p>
            <a:pPr marL="800100" lvl="1" indent="-342900" algn="just">
              <a:buFont typeface="Wingdings" panose="05000000000000000000" pitchFamily="2" charset="2"/>
              <a:buChar char="§"/>
            </a:pPr>
            <a:r>
              <a:rPr lang="en-GB" sz="2000" dirty="0">
                <a:solidFill>
                  <a:schemeClr val="tx2">
                    <a:lumMod val="75000"/>
                  </a:schemeClr>
                </a:solidFill>
              </a:rPr>
              <a:t>Transuranic elements, special nuclear materials </a:t>
            </a:r>
          </a:p>
          <a:p>
            <a:pPr lvl="1" algn="just"/>
            <a:endParaRPr lang="en-GB" sz="2000" dirty="0">
              <a:solidFill>
                <a:schemeClr val="tx2">
                  <a:lumMod val="75000"/>
                </a:schemeClr>
              </a:solidFill>
            </a:endParaRPr>
          </a:p>
          <a:p>
            <a:pPr marL="342900" indent="-342900" algn="just">
              <a:buFont typeface="Wingdings" panose="05000000000000000000" pitchFamily="2" charset="2"/>
              <a:buChar char="q"/>
            </a:pPr>
            <a:r>
              <a:rPr lang="en-GB" sz="2000" dirty="0">
                <a:solidFill>
                  <a:schemeClr val="tx2">
                    <a:lumMod val="75000"/>
                  </a:schemeClr>
                </a:solidFill>
              </a:rPr>
              <a:t>It is characterized by high efficiency, low background and low detection limits. </a:t>
            </a:r>
          </a:p>
          <a:p>
            <a:pPr algn="just"/>
            <a:endParaRPr lang="en-GB" sz="2000" dirty="0">
              <a:solidFill>
                <a:schemeClr val="tx2">
                  <a:lumMod val="75000"/>
                </a:schemeClr>
              </a:solidFill>
            </a:endParaRPr>
          </a:p>
          <a:p>
            <a:pPr marL="342900" indent="-342900" algn="just">
              <a:buFont typeface="Wingdings" panose="05000000000000000000" pitchFamily="2" charset="2"/>
              <a:buChar char="q"/>
            </a:pPr>
            <a:r>
              <a:rPr lang="en-GB" sz="2000" dirty="0">
                <a:solidFill>
                  <a:schemeClr val="tx2">
                    <a:lumMod val="75000"/>
                  </a:schemeClr>
                </a:solidFill>
              </a:rPr>
              <a:t>It can be applied for the assay of a variety of samples. </a:t>
            </a:r>
          </a:p>
          <a:p>
            <a:pPr algn="ctr"/>
            <a:endParaRPr lang="en-GB" dirty="0"/>
          </a:p>
        </p:txBody>
      </p:sp>
    </p:spTree>
    <p:extLst>
      <p:ext uri="{BB962C8B-B14F-4D97-AF65-F5344CB8AC3E}">
        <p14:creationId xmlns:p14="http://schemas.microsoft.com/office/powerpoint/2010/main" val="1390281021"/>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291</TotalTime>
  <Words>1921</Words>
  <Application>Microsoft Office PowerPoint</Application>
  <PresentationFormat>On-screen Show (4:3)</PresentationFormat>
  <Paragraphs>219</Paragraphs>
  <Slides>38</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Arial </vt:lpstr>
      <vt:lpstr>Calibri</vt:lpstr>
      <vt:lpstr>Symbol</vt:lpstr>
      <vt:lpstr>Tahoma</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19</cp:revision>
  <dcterms:created xsi:type="dcterms:W3CDTF">2019-04-03T09:46:52Z</dcterms:created>
  <dcterms:modified xsi:type="dcterms:W3CDTF">2019-04-03T14:38:35Z</dcterms:modified>
</cp:coreProperties>
</file>