
<file path=[Content_Types].xml><?xml version="1.0" encoding="utf-8"?>
<Types xmlns="http://schemas.openxmlformats.org/package/2006/content-types">
  <Default Extension="png" ContentType="image/png"/>
  <Default Extension="svg" ContentType="image/svg+xml"/>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38" autoAdjust="0"/>
    <p:restoredTop sz="94660"/>
  </p:normalViewPr>
  <p:slideViewPr>
    <p:cSldViewPr snapToGrid="0">
      <p:cViewPr varScale="1">
        <p:scale>
          <a:sx n="72" d="100"/>
          <a:sy n="72" d="100"/>
        </p:scale>
        <p:origin x="149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E07E1E-346B-4D95-8E15-BD8B690CAC49}"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263A0746-856C-4084-AE9B-EF532525B7FD}">
      <dgm:prSet phldrT="[Text]"/>
      <dgm:spPr>
        <a:solidFill>
          <a:schemeClr val="accent1">
            <a:lumMod val="60000"/>
            <a:lumOff val="40000"/>
          </a:schemeClr>
        </a:solidFill>
      </dgm:spPr>
      <dgm:t>
        <a:bodyPr/>
        <a:lstStyle/>
        <a:p>
          <a:r>
            <a:rPr lang="en-US" altLang="en-US" dirty="0"/>
            <a:t>Introduction</a:t>
          </a:r>
          <a:endParaRPr lang="en-GB" dirty="0"/>
        </a:p>
      </dgm:t>
    </dgm:pt>
    <dgm:pt modelId="{278136D2-689D-4607-9EE9-6E39A114F30A}" type="parTrans" cxnId="{B41B07C8-E015-4233-ACC9-06BDEE39865C}">
      <dgm:prSet/>
      <dgm:spPr/>
      <dgm:t>
        <a:bodyPr/>
        <a:lstStyle/>
        <a:p>
          <a:endParaRPr lang="en-GB"/>
        </a:p>
      </dgm:t>
    </dgm:pt>
    <dgm:pt modelId="{3B0D660C-E81B-47B9-9981-95DEC291688A}" type="sibTrans" cxnId="{B41B07C8-E015-4233-ACC9-06BDEE39865C}">
      <dgm:prSet/>
      <dgm:spPr/>
      <dgm:t>
        <a:bodyPr/>
        <a:lstStyle/>
        <a:p>
          <a:endParaRPr lang="en-GB"/>
        </a:p>
      </dgm:t>
    </dgm:pt>
    <dgm:pt modelId="{0042B99E-3635-40A8-BEC2-BA294A11E99B}">
      <dgm:prSet phldrT="[Text]"/>
      <dgm:spPr>
        <a:solidFill>
          <a:schemeClr val="accent1">
            <a:lumMod val="75000"/>
          </a:schemeClr>
        </a:solidFill>
      </dgm:spPr>
      <dgm:t>
        <a:bodyPr/>
        <a:lstStyle/>
        <a:p>
          <a:r>
            <a:rPr lang="en-US" altLang="en-US" dirty="0"/>
            <a:t>Measurements</a:t>
          </a:r>
          <a:endParaRPr lang="en-GB" dirty="0"/>
        </a:p>
      </dgm:t>
    </dgm:pt>
    <dgm:pt modelId="{DC5A0C68-3063-4F2B-A5A2-3A44833F4691}" type="parTrans" cxnId="{76A95787-43DA-4007-8A4E-B8B5E9A19B50}">
      <dgm:prSet/>
      <dgm:spPr/>
      <dgm:t>
        <a:bodyPr/>
        <a:lstStyle/>
        <a:p>
          <a:endParaRPr lang="en-GB"/>
        </a:p>
      </dgm:t>
    </dgm:pt>
    <dgm:pt modelId="{13C146EA-C622-4F5A-82A0-A8E078252DEC}" type="sibTrans" cxnId="{76A95787-43DA-4007-8A4E-B8B5E9A19B50}">
      <dgm:prSet/>
      <dgm:spPr/>
      <dgm:t>
        <a:bodyPr/>
        <a:lstStyle/>
        <a:p>
          <a:endParaRPr lang="en-GB"/>
        </a:p>
      </dgm:t>
    </dgm:pt>
    <dgm:pt modelId="{6DDECDB3-968C-4CD6-B4F5-7A023F6F308D}">
      <dgm:prSet phldrT="[Text]"/>
      <dgm:spPr>
        <a:solidFill>
          <a:schemeClr val="accent1">
            <a:lumMod val="50000"/>
          </a:schemeClr>
        </a:solidFill>
      </dgm:spPr>
      <dgm:t>
        <a:bodyPr/>
        <a:lstStyle/>
        <a:p>
          <a:r>
            <a:rPr lang="en-US" altLang="en-US" dirty="0"/>
            <a:t>Uncertainty and errors</a:t>
          </a:r>
          <a:endParaRPr lang="en-GB" dirty="0"/>
        </a:p>
      </dgm:t>
    </dgm:pt>
    <dgm:pt modelId="{EF2421E7-07FF-4788-BFE1-B4A1BD4580B2}" type="parTrans" cxnId="{FF9D8978-FEFD-4250-8B42-7742AEBA31E4}">
      <dgm:prSet/>
      <dgm:spPr/>
      <dgm:t>
        <a:bodyPr/>
        <a:lstStyle/>
        <a:p>
          <a:endParaRPr lang="en-GB"/>
        </a:p>
      </dgm:t>
    </dgm:pt>
    <dgm:pt modelId="{BD168F84-2F00-4C17-A277-DD1E92B380A2}" type="sibTrans" cxnId="{FF9D8978-FEFD-4250-8B42-7742AEBA31E4}">
      <dgm:prSet/>
      <dgm:spPr/>
      <dgm:t>
        <a:bodyPr/>
        <a:lstStyle/>
        <a:p>
          <a:endParaRPr lang="en-GB"/>
        </a:p>
      </dgm:t>
    </dgm:pt>
    <dgm:pt modelId="{730CC24D-960E-4CBA-AEB7-2CADBF051278}">
      <dgm:prSet phldrT="[Text]"/>
      <dgm:spPr>
        <a:solidFill>
          <a:schemeClr val="accent1">
            <a:lumMod val="60000"/>
            <a:lumOff val="40000"/>
          </a:schemeClr>
        </a:solidFill>
      </dgm:spPr>
      <dgm:t>
        <a:bodyPr/>
        <a:lstStyle/>
        <a:p>
          <a:r>
            <a:rPr lang="en-US" altLang="en-US" dirty="0"/>
            <a:t>Standard deviation and its calculation</a:t>
          </a:r>
          <a:endParaRPr lang="en-GB" dirty="0"/>
        </a:p>
      </dgm:t>
    </dgm:pt>
    <dgm:pt modelId="{84B443CD-65BF-42FF-951A-852E2FEA4743}" type="parTrans" cxnId="{DC02FFEC-6063-4C15-A80F-3DCA2DD8360C}">
      <dgm:prSet/>
      <dgm:spPr/>
      <dgm:t>
        <a:bodyPr/>
        <a:lstStyle/>
        <a:p>
          <a:endParaRPr lang="en-GB"/>
        </a:p>
      </dgm:t>
    </dgm:pt>
    <dgm:pt modelId="{B82333D5-AC43-4E38-B44C-EAADA02625E5}" type="sibTrans" cxnId="{DC02FFEC-6063-4C15-A80F-3DCA2DD8360C}">
      <dgm:prSet/>
      <dgm:spPr/>
      <dgm:t>
        <a:bodyPr/>
        <a:lstStyle/>
        <a:p>
          <a:endParaRPr lang="en-GB"/>
        </a:p>
      </dgm:t>
    </dgm:pt>
    <dgm:pt modelId="{470A9B98-7D14-4E40-81DA-DE4B75495E89}">
      <dgm:prSet phldrT="[Text]"/>
      <dgm:spPr>
        <a:solidFill>
          <a:schemeClr val="accent1">
            <a:lumMod val="75000"/>
          </a:schemeClr>
        </a:solidFill>
      </dgm:spPr>
      <dgm:t>
        <a:bodyPr/>
        <a:lstStyle/>
        <a:p>
          <a:r>
            <a:rPr lang="en-US" altLang="en-US" dirty="0"/>
            <a:t>Sources of errors and types of errors</a:t>
          </a:r>
          <a:endParaRPr lang="en-GB" dirty="0"/>
        </a:p>
      </dgm:t>
    </dgm:pt>
    <dgm:pt modelId="{E72E4F18-5C2D-4D0C-ABEE-2A75F62A4E98}" type="parTrans" cxnId="{B3ED37A7-5318-4C20-8AD4-3D628D8106CA}">
      <dgm:prSet/>
      <dgm:spPr/>
      <dgm:t>
        <a:bodyPr/>
        <a:lstStyle/>
        <a:p>
          <a:endParaRPr lang="en-GB"/>
        </a:p>
      </dgm:t>
    </dgm:pt>
    <dgm:pt modelId="{52746689-775F-41AD-BAE8-E79459E8AC43}" type="sibTrans" cxnId="{B3ED37A7-5318-4C20-8AD4-3D628D8106CA}">
      <dgm:prSet/>
      <dgm:spPr/>
      <dgm:t>
        <a:bodyPr/>
        <a:lstStyle/>
        <a:p>
          <a:endParaRPr lang="en-GB"/>
        </a:p>
      </dgm:t>
    </dgm:pt>
    <dgm:pt modelId="{90BFFC6B-F2C5-499D-BD94-A202E6300330}">
      <dgm:prSet phldrT="[Text]"/>
      <dgm:spPr>
        <a:solidFill>
          <a:schemeClr val="accent1">
            <a:lumMod val="50000"/>
          </a:schemeClr>
        </a:solidFill>
      </dgm:spPr>
      <dgm:t>
        <a:bodyPr/>
        <a:lstStyle/>
        <a:p>
          <a:r>
            <a:rPr lang="en-US" altLang="en-US" dirty="0"/>
            <a:t>Detection limits and Minimum Detectable Activity</a:t>
          </a:r>
          <a:endParaRPr lang="en-GB" dirty="0"/>
        </a:p>
      </dgm:t>
    </dgm:pt>
    <dgm:pt modelId="{49E39060-5285-490C-B307-90DFF03B7131}" type="parTrans" cxnId="{EAC2F700-0FB4-4959-9F2D-DB43A44C14BB}">
      <dgm:prSet/>
      <dgm:spPr/>
      <dgm:t>
        <a:bodyPr/>
        <a:lstStyle/>
        <a:p>
          <a:endParaRPr lang="en-GB"/>
        </a:p>
      </dgm:t>
    </dgm:pt>
    <dgm:pt modelId="{39DEBFBE-4103-409B-B2EC-9AFA0465488E}" type="sibTrans" cxnId="{EAC2F700-0FB4-4959-9F2D-DB43A44C14BB}">
      <dgm:prSet/>
      <dgm:spPr/>
      <dgm:t>
        <a:bodyPr/>
        <a:lstStyle/>
        <a:p>
          <a:endParaRPr lang="en-GB"/>
        </a:p>
      </dgm:t>
    </dgm:pt>
    <dgm:pt modelId="{5F087D47-8FB9-43E4-A84C-8E4AA231D6DA}" type="pres">
      <dgm:prSet presAssocID="{37E07E1E-346B-4D95-8E15-BD8B690CAC49}" presName="diagram" presStyleCnt="0">
        <dgm:presLayoutVars>
          <dgm:dir/>
          <dgm:resizeHandles val="exact"/>
        </dgm:presLayoutVars>
      </dgm:prSet>
      <dgm:spPr/>
    </dgm:pt>
    <dgm:pt modelId="{911EDF51-FFBB-4BDF-9226-6F51AA5F5200}" type="pres">
      <dgm:prSet presAssocID="{263A0746-856C-4084-AE9B-EF532525B7FD}" presName="node" presStyleLbl="node1" presStyleIdx="0" presStyleCnt="6">
        <dgm:presLayoutVars>
          <dgm:bulletEnabled val="1"/>
        </dgm:presLayoutVars>
      </dgm:prSet>
      <dgm:spPr/>
    </dgm:pt>
    <dgm:pt modelId="{91936DB4-A879-4FDD-9E80-AE511DD7F648}" type="pres">
      <dgm:prSet presAssocID="{3B0D660C-E81B-47B9-9981-95DEC291688A}" presName="sibTrans" presStyleCnt="0"/>
      <dgm:spPr/>
    </dgm:pt>
    <dgm:pt modelId="{6A0FCD3F-592A-403C-A4A9-7A8F8C38EC71}" type="pres">
      <dgm:prSet presAssocID="{0042B99E-3635-40A8-BEC2-BA294A11E99B}" presName="node" presStyleLbl="node1" presStyleIdx="1" presStyleCnt="6">
        <dgm:presLayoutVars>
          <dgm:bulletEnabled val="1"/>
        </dgm:presLayoutVars>
      </dgm:prSet>
      <dgm:spPr/>
    </dgm:pt>
    <dgm:pt modelId="{D538339D-5491-4058-9A9D-E19765CE7AA2}" type="pres">
      <dgm:prSet presAssocID="{13C146EA-C622-4F5A-82A0-A8E078252DEC}" presName="sibTrans" presStyleCnt="0"/>
      <dgm:spPr/>
    </dgm:pt>
    <dgm:pt modelId="{89F34B60-5198-4FB4-9505-10D7CF18B45F}" type="pres">
      <dgm:prSet presAssocID="{6DDECDB3-968C-4CD6-B4F5-7A023F6F308D}" presName="node" presStyleLbl="node1" presStyleIdx="2" presStyleCnt="6">
        <dgm:presLayoutVars>
          <dgm:bulletEnabled val="1"/>
        </dgm:presLayoutVars>
      </dgm:prSet>
      <dgm:spPr/>
    </dgm:pt>
    <dgm:pt modelId="{3AFAF3C7-3ACE-4630-8D0B-842E43453457}" type="pres">
      <dgm:prSet presAssocID="{BD168F84-2F00-4C17-A277-DD1E92B380A2}" presName="sibTrans" presStyleCnt="0"/>
      <dgm:spPr/>
    </dgm:pt>
    <dgm:pt modelId="{F0B96AA2-29E7-4681-A2D5-98308695AEBC}" type="pres">
      <dgm:prSet presAssocID="{730CC24D-960E-4CBA-AEB7-2CADBF051278}" presName="node" presStyleLbl="node1" presStyleIdx="3" presStyleCnt="6">
        <dgm:presLayoutVars>
          <dgm:bulletEnabled val="1"/>
        </dgm:presLayoutVars>
      </dgm:prSet>
      <dgm:spPr/>
    </dgm:pt>
    <dgm:pt modelId="{88AE432E-1E6B-49A2-9C0E-806F28043A45}" type="pres">
      <dgm:prSet presAssocID="{B82333D5-AC43-4E38-B44C-EAADA02625E5}" presName="sibTrans" presStyleCnt="0"/>
      <dgm:spPr/>
    </dgm:pt>
    <dgm:pt modelId="{701ED2FB-CA2F-4C8E-A454-2C9677A0BE0D}" type="pres">
      <dgm:prSet presAssocID="{470A9B98-7D14-4E40-81DA-DE4B75495E89}" presName="node" presStyleLbl="node1" presStyleIdx="4" presStyleCnt="6">
        <dgm:presLayoutVars>
          <dgm:bulletEnabled val="1"/>
        </dgm:presLayoutVars>
      </dgm:prSet>
      <dgm:spPr/>
    </dgm:pt>
    <dgm:pt modelId="{C88C8348-6C76-4940-8284-CB47CA70478F}" type="pres">
      <dgm:prSet presAssocID="{52746689-775F-41AD-BAE8-E79459E8AC43}" presName="sibTrans" presStyleCnt="0"/>
      <dgm:spPr/>
    </dgm:pt>
    <dgm:pt modelId="{A3CF2AAE-CD19-42A3-9BD1-E79B4BC5493D}" type="pres">
      <dgm:prSet presAssocID="{90BFFC6B-F2C5-499D-BD94-A202E6300330}" presName="node" presStyleLbl="node1" presStyleIdx="5" presStyleCnt="6">
        <dgm:presLayoutVars>
          <dgm:bulletEnabled val="1"/>
        </dgm:presLayoutVars>
      </dgm:prSet>
      <dgm:spPr/>
    </dgm:pt>
  </dgm:ptLst>
  <dgm:cxnLst>
    <dgm:cxn modelId="{EAC2F700-0FB4-4959-9F2D-DB43A44C14BB}" srcId="{37E07E1E-346B-4D95-8E15-BD8B690CAC49}" destId="{90BFFC6B-F2C5-499D-BD94-A202E6300330}" srcOrd="5" destOrd="0" parTransId="{49E39060-5285-490C-B307-90DFF03B7131}" sibTransId="{39DEBFBE-4103-409B-B2EC-9AFA0465488E}"/>
    <dgm:cxn modelId="{7E12C510-6454-497C-BE43-DEEBCED5825D}" type="presOf" srcId="{470A9B98-7D14-4E40-81DA-DE4B75495E89}" destId="{701ED2FB-CA2F-4C8E-A454-2C9677A0BE0D}" srcOrd="0" destOrd="0" presId="urn:microsoft.com/office/officeart/2005/8/layout/default"/>
    <dgm:cxn modelId="{FC490817-8983-4FEE-8712-F49028E97249}" type="presOf" srcId="{0042B99E-3635-40A8-BEC2-BA294A11E99B}" destId="{6A0FCD3F-592A-403C-A4A9-7A8F8C38EC71}" srcOrd="0" destOrd="0" presId="urn:microsoft.com/office/officeart/2005/8/layout/default"/>
    <dgm:cxn modelId="{03DB8542-6452-4C37-96A4-ABB4E4B4A7A7}" type="presOf" srcId="{6DDECDB3-968C-4CD6-B4F5-7A023F6F308D}" destId="{89F34B60-5198-4FB4-9505-10D7CF18B45F}" srcOrd="0" destOrd="0" presId="urn:microsoft.com/office/officeart/2005/8/layout/default"/>
    <dgm:cxn modelId="{DCBA3D51-6C83-4CF3-9C47-F632BA605B45}" type="presOf" srcId="{263A0746-856C-4084-AE9B-EF532525B7FD}" destId="{911EDF51-FFBB-4BDF-9226-6F51AA5F5200}" srcOrd="0" destOrd="0" presId="urn:microsoft.com/office/officeart/2005/8/layout/default"/>
    <dgm:cxn modelId="{79FF9E74-F723-40F7-B501-A151BD284781}" type="presOf" srcId="{730CC24D-960E-4CBA-AEB7-2CADBF051278}" destId="{F0B96AA2-29E7-4681-A2D5-98308695AEBC}" srcOrd="0" destOrd="0" presId="urn:microsoft.com/office/officeart/2005/8/layout/default"/>
    <dgm:cxn modelId="{CA9F9255-3555-4D59-A713-9947A3C6DEFD}" type="presOf" srcId="{90BFFC6B-F2C5-499D-BD94-A202E6300330}" destId="{A3CF2AAE-CD19-42A3-9BD1-E79B4BC5493D}" srcOrd="0" destOrd="0" presId="urn:microsoft.com/office/officeart/2005/8/layout/default"/>
    <dgm:cxn modelId="{FF9D8978-FEFD-4250-8B42-7742AEBA31E4}" srcId="{37E07E1E-346B-4D95-8E15-BD8B690CAC49}" destId="{6DDECDB3-968C-4CD6-B4F5-7A023F6F308D}" srcOrd="2" destOrd="0" parTransId="{EF2421E7-07FF-4788-BFE1-B4A1BD4580B2}" sibTransId="{BD168F84-2F00-4C17-A277-DD1E92B380A2}"/>
    <dgm:cxn modelId="{76A95787-43DA-4007-8A4E-B8B5E9A19B50}" srcId="{37E07E1E-346B-4D95-8E15-BD8B690CAC49}" destId="{0042B99E-3635-40A8-BEC2-BA294A11E99B}" srcOrd="1" destOrd="0" parTransId="{DC5A0C68-3063-4F2B-A5A2-3A44833F4691}" sibTransId="{13C146EA-C622-4F5A-82A0-A8E078252DEC}"/>
    <dgm:cxn modelId="{B3ED37A7-5318-4C20-8AD4-3D628D8106CA}" srcId="{37E07E1E-346B-4D95-8E15-BD8B690CAC49}" destId="{470A9B98-7D14-4E40-81DA-DE4B75495E89}" srcOrd="4" destOrd="0" parTransId="{E72E4F18-5C2D-4D0C-ABEE-2A75F62A4E98}" sibTransId="{52746689-775F-41AD-BAE8-E79459E8AC43}"/>
    <dgm:cxn modelId="{B41B07C8-E015-4233-ACC9-06BDEE39865C}" srcId="{37E07E1E-346B-4D95-8E15-BD8B690CAC49}" destId="{263A0746-856C-4084-AE9B-EF532525B7FD}" srcOrd="0" destOrd="0" parTransId="{278136D2-689D-4607-9EE9-6E39A114F30A}" sibTransId="{3B0D660C-E81B-47B9-9981-95DEC291688A}"/>
    <dgm:cxn modelId="{BC1D13CB-9446-4390-AE1A-ADBDA1E69028}" type="presOf" srcId="{37E07E1E-346B-4D95-8E15-BD8B690CAC49}" destId="{5F087D47-8FB9-43E4-A84C-8E4AA231D6DA}" srcOrd="0" destOrd="0" presId="urn:microsoft.com/office/officeart/2005/8/layout/default"/>
    <dgm:cxn modelId="{DC02FFEC-6063-4C15-A80F-3DCA2DD8360C}" srcId="{37E07E1E-346B-4D95-8E15-BD8B690CAC49}" destId="{730CC24D-960E-4CBA-AEB7-2CADBF051278}" srcOrd="3" destOrd="0" parTransId="{84B443CD-65BF-42FF-951A-852E2FEA4743}" sibTransId="{B82333D5-AC43-4E38-B44C-EAADA02625E5}"/>
    <dgm:cxn modelId="{85FF0509-3F65-414F-82E2-88B45BFAA069}" type="presParOf" srcId="{5F087D47-8FB9-43E4-A84C-8E4AA231D6DA}" destId="{911EDF51-FFBB-4BDF-9226-6F51AA5F5200}" srcOrd="0" destOrd="0" presId="urn:microsoft.com/office/officeart/2005/8/layout/default"/>
    <dgm:cxn modelId="{C1F4171F-93EA-403A-95CC-63412F5EE1B0}" type="presParOf" srcId="{5F087D47-8FB9-43E4-A84C-8E4AA231D6DA}" destId="{91936DB4-A879-4FDD-9E80-AE511DD7F648}" srcOrd="1" destOrd="0" presId="urn:microsoft.com/office/officeart/2005/8/layout/default"/>
    <dgm:cxn modelId="{D7DDA317-42FF-4369-ACEF-58C3D39BA375}" type="presParOf" srcId="{5F087D47-8FB9-43E4-A84C-8E4AA231D6DA}" destId="{6A0FCD3F-592A-403C-A4A9-7A8F8C38EC71}" srcOrd="2" destOrd="0" presId="urn:microsoft.com/office/officeart/2005/8/layout/default"/>
    <dgm:cxn modelId="{AB4C3BC5-E55B-462D-A70D-FF6AC3AFBE02}" type="presParOf" srcId="{5F087D47-8FB9-43E4-A84C-8E4AA231D6DA}" destId="{D538339D-5491-4058-9A9D-E19765CE7AA2}" srcOrd="3" destOrd="0" presId="urn:microsoft.com/office/officeart/2005/8/layout/default"/>
    <dgm:cxn modelId="{A677AF4E-19A0-4400-9092-9B1A1E874D4D}" type="presParOf" srcId="{5F087D47-8FB9-43E4-A84C-8E4AA231D6DA}" destId="{89F34B60-5198-4FB4-9505-10D7CF18B45F}" srcOrd="4" destOrd="0" presId="urn:microsoft.com/office/officeart/2005/8/layout/default"/>
    <dgm:cxn modelId="{4E940132-BEA4-4032-B6EE-260A63D56B02}" type="presParOf" srcId="{5F087D47-8FB9-43E4-A84C-8E4AA231D6DA}" destId="{3AFAF3C7-3ACE-4630-8D0B-842E43453457}" srcOrd="5" destOrd="0" presId="urn:microsoft.com/office/officeart/2005/8/layout/default"/>
    <dgm:cxn modelId="{34C5B622-07E5-4A1B-ABB4-D69BE81344BD}" type="presParOf" srcId="{5F087D47-8FB9-43E4-A84C-8E4AA231D6DA}" destId="{F0B96AA2-29E7-4681-A2D5-98308695AEBC}" srcOrd="6" destOrd="0" presId="urn:microsoft.com/office/officeart/2005/8/layout/default"/>
    <dgm:cxn modelId="{0CF18436-BFA5-4E03-BCF6-F5E0584F4E29}" type="presParOf" srcId="{5F087D47-8FB9-43E4-A84C-8E4AA231D6DA}" destId="{88AE432E-1E6B-49A2-9C0E-806F28043A45}" srcOrd="7" destOrd="0" presId="urn:microsoft.com/office/officeart/2005/8/layout/default"/>
    <dgm:cxn modelId="{3E91F35A-9EA4-443F-93CE-0E948AC43AE4}" type="presParOf" srcId="{5F087D47-8FB9-43E4-A84C-8E4AA231D6DA}" destId="{701ED2FB-CA2F-4C8E-A454-2C9677A0BE0D}" srcOrd="8" destOrd="0" presId="urn:microsoft.com/office/officeart/2005/8/layout/default"/>
    <dgm:cxn modelId="{3330F68C-B6A7-4A68-BDCE-413B8E12D444}" type="presParOf" srcId="{5F087D47-8FB9-43E4-A84C-8E4AA231D6DA}" destId="{C88C8348-6C76-4940-8284-CB47CA70478F}" srcOrd="9" destOrd="0" presId="urn:microsoft.com/office/officeart/2005/8/layout/default"/>
    <dgm:cxn modelId="{FE0C0DAD-890F-443A-9ACF-BB287C7C552F}" type="presParOf" srcId="{5F087D47-8FB9-43E4-A84C-8E4AA231D6DA}" destId="{A3CF2AAE-CD19-42A3-9BD1-E79B4BC5493D}" srcOrd="10" destOrd="0" presId="urn:microsoft.com/office/officeart/2005/8/layout/defaul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2B40840-ED8F-4198-8EB7-84E3AB391131}" type="doc">
      <dgm:prSet loTypeId="urn:microsoft.com/office/officeart/2005/8/layout/vList3" loCatId="picture" qsTypeId="urn:microsoft.com/office/officeart/2005/8/quickstyle/simple1" qsCatId="simple" csTypeId="urn:microsoft.com/office/officeart/2005/8/colors/accent1_2" csCatId="accent1" phldr="1"/>
      <dgm:spPr/>
    </dgm:pt>
    <dgm:pt modelId="{B5ED24AB-57AD-4ECA-BA6F-673D398B8958}">
      <dgm:prSet phldrT="[Text]"/>
      <dgm:spPr>
        <a:solidFill>
          <a:schemeClr val="tx2">
            <a:lumMod val="75000"/>
          </a:schemeClr>
        </a:solidFill>
      </dgm:spPr>
      <dgm:t>
        <a:bodyPr/>
        <a:lstStyle/>
        <a:p>
          <a:r>
            <a:rPr lang="en-GB" b="1" i="1" dirty="0"/>
            <a:t>Error </a:t>
          </a:r>
          <a:r>
            <a:rPr lang="en-GB" dirty="0"/>
            <a:t>is the difference between the ‘measured value’ and the ‘true value’.</a:t>
          </a:r>
        </a:p>
      </dgm:t>
    </dgm:pt>
    <dgm:pt modelId="{E1DA9241-126D-4724-B9F5-909825024994}" type="parTrans" cxnId="{9F73729B-1E83-40D2-8B92-943772C41D3C}">
      <dgm:prSet/>
      <dgm:spPr/>
      <dgm:t>
        <a:bodyPr/>
        <a:lstStyle/>
        <a:p>
          <a:endParaRPr lang="en-GB"/>
        </a:p>
      </dgm:t>
    </dgm:pt>
    <dgm:pt modelId="{5055D555-7A90-43EE-A797-8A6226B97579}" type="sibTrans" cxnId="{9F73729B-1E83-40D2-8B92-943772C41D3C}">
      <dgm:prSet/>
      <dgm:spPr/>
      <dgm:t>
        <a:bodyPr/>
        <a:lstStyle/>
        <a:p>
          <a:endParaRPr lang="en-GB"/>
        </a:p>
      </dgm:t>
    </dgm:pt>
    <dgm:pt modelId="{425D2DEF-5753-42EC-BC29-3ADD722D223E}">
      <dgm:prSet phldrT="[Text]"/>
      <dgm:spPr>
        <a:solidFill>
          <a:schemeClr val="tx2">
            <a:lumMod val="75000"/>
          </a:schemeClr>
        </a:solidFill>
      </dgm:spPr>
      <dgm:t>
        <a:bodyPr/>
        <a:lstStyle/>
        <a:p>
          <a:r>
            <a:rPr lang="en-GB" b="1" i="1" dirty="0"/>
            <a:t>Uncertainty </a:t>
          </a:r>
          <a:r>
            <a:rPr lang="en-GB" dirty="0"/>
            <a:t>is a quantification of the doubt about the measurement result.</a:t>
          </a:r>
        </a:p>
      </dgm:t>
    </dgm:pt>
    <dgm:pt modelId="{792CBD81-03CC-4C28-8CA3-DF0F76C43644}" type="parTrans" cxnId="{CFE4EC6F-EC59-458E-85A8-5257B7560DDA}">
      <dgm:prSet/>
      <dgm:spPr/>
      <dgm:t>
        <a:bodyPr/>
        <a:lstStyle/>
        <a:p>
          <a:endParaRPr lang="en-GB"/>
        </a:p>
      </dgm:t>
    </dgm:pt>
    <dgm:pt modelId="{0A2BC80A-7A47-4EDA-A8ED-34E18DB4EAC9}" type="sibTrans" cxnId="{CFE4EC6F-EC59-458E-85A8-5257B7560DDA}">
      <dgm:prSet/>
      <dgm:spPr/>
      <dgm:t>
        <a:bodyPr/>
        <a:lstStyle/>
        <a:p>
          <a:endParaRPr lang="en-GB"/>
        </a:p>
      </dgm:t>
    </dgm:pt>
    <dgm:pt modelId="{370D98B3-CBA8-415F-A0D5-793872DF92D0}">
      <dgm:prSet phldrT="[Text]"/>
      <dgm:spPr>
        <a:solidFill>
          <a:schemeClr val="tx2">
            <a:lumMod val="75000"/>
          </a:schemeClr>
        </a:solidFill>
      </dgm:spPr>
      <dgm:t>
        <a:bodyPr/>
        <a:lstStyle/>
        <a:p>
          <a:r>
            <a:rPr lang="en-GB" dirty="0"/>
            <a:t>Whenever possible we try to correct for any known </a:t>
          </a:r>
          <a:r>
            <a:rPr lang="en-GB" b="1" i="1" dirty="0"/>
            <a:t>errors</a:t>
          </a:r>
          <a:r>
            <a:rPr lang="en-GB" dirty="0"/>
            <a:t>: for example, by applying </a:t>
          </a:r>
          <a:r>
            <a:rPr lang="en-GB" b="1" i="1" dirty="0"/>
            <a:t>corrections </a:t>
          </a:r>
          <a:r>
            <a:rPr lang="en-GB" dirty="0"/>
            <a:t>from calibration certificates. But any error whose value we do not know is a source of uncertainty.</a:t>
          </a:r>
        </a:p>
      </dgm:t>
    </dgm:pt>
    <dgm:pt modelId="{21B4F0C8-76CD-4FE5-8A32-F3279DCAC309}" type="parTrans" cxnId="{157AD90A-B953-4B0A-8EF7-E951DAE10789}">
      <dgm:prSet/>
      <dgm:spPr/>
      <dgm:t>
        <a:bodyPr/>
        <a:lstStyle/>
        <a:p>
          <a:endParaRPr lang="en-GB"/>
        </a:p>
      </dgm:t>
    </dgm:pt>
    <dgm:pt modelId="{21C437E8-6F3E-400D-89B7-08E27C9BA7B4}" type="sibTrans" cxnId="{157AD90A-B953-4B0A-8EF7-E951DAE10789}">
      <dgm:prSet/>
      <dgm:spPr/>
      <dgm:t>
        <a:bodyPr/>
        <a:lstStyle/>
        <a:p>
          <a:endParaRPr lang="en-GB"/>
        </a:p>
      </dgm:t>
    </dgm:pt>
    <dgm:pt modelId="{BC415A0C-2BE4-4F68-82C8-54FB90321A8B}" type="pres">
      <dgm:prSet presAssocID="{12B40840-ED8F-4198-8EB7-84E3AB391131}" presName="linearFlow" presStyleCnt="0">
        <dgm:presLayoutVars>
          <dgm:dir/>
          <dgm:resizeHandles val="exact"/>
        </dgm:presLayoutVars>
      </dgm:prSet>
      <dgm:spPr/>
    </dgm:pt>
    <dgm:pt modelId="{C7F8B7CA-5388-437A-9F96-E5813E8D8A36}" type="pres">
      <dgm:prSet presAssocID="{B5ED24AB-57AD-4ECA-BA6F-673D398B8958}" presName="composite" presStyleCnt="0"/>
      <dgm:spPr/>
    </dgm:pt>
    <dgm:pt modelId="{BE037409-F6BE-4228-84D7-6E36AA316973}" type="pres">
      <dgm:prSet presAssocID="{B5ED24AB-57AD-4ECA-BA6F-673D398B8958}" presName="imgShp" presStyleLbl="fgImgPlace1" presStyleIdx="0" presStyleCnt="3"/>
      <dgm:spPr>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dgm:spPr>
      <dgm:extLst>
        <a:ext uri="{E40237B7-FDA0-4F09-8148-C483321AD2D9}">
          <dgm14:cNvPr xmlns:dgm14="http://schemas.microsoft.com/office/drawing/2010/diagram" id="0" name="" descr="Play"/>
        </a:ext>
      </dgm:extLst>
    </dgm:pt>
    <dgm:pt modelId="{FC60108C-8724-4F18-816F-E3052EE1811B}" type="pres">
      <dgm:prSet presAssocID="{B5ED24AB-57AD-4ECA-BA6F-673D398B8958}" presName="txShp" presStyleLbl="node1" presStyleIdx="0" presStyleCnt="3">
        <dgm:presLayoutVars>
          <dgm:bulletEnabled val="1"/>
        </dgm:presLayoutVars>
      </dgm:prSet>
      <dgm:spPr/>
    </dgm:pt>
    <dgm:pt modelId="{347F060E-A242-49A7-B695-2442B9C7AB81}" type="pres">
      <dgm:prSet presAssocID="{5055D555-7A90-43EE-A797-8A6226B97579}" presName="spacing" presStyleCnt="0"/>
      <dgm:spPr/>
    </dgm:pt>
    <dgm:pt modelId="{6F67386F-0ACF-445F-A0DB-6B588194A202}" type="pres">
      <dgm:prSet presAssocID="{425D2DEF-5753-42EC-BC29-3ADD722D223E}" presName="composite" presStyleCnt="0"/>
      <dgm:spPr/>
    </dgm:pt>
    <dgm:pt modelId="{41C70E71-E368-4CD2-B008-311DB54324E1}" type="pres">
      <dgm:prSet presAssocID="{425D2DEF-5753-42EC-BC29-3ADD722D223E}" presName="imgShp" presStyleLbl="fgImgPlace1" presStyleIdx="1" presStyleCnt="3"/>
      <dgm:spPr>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dgm:spPr>
    </dgm:pt>
    <dgm:pt modelId="{47A3EA28-B313-48D7-B3BB-948CAD692C26}" type="pres">
      <dgm:prSet presAssocID="{425D2DEF-5753-42EC-BC29-3ADD722D223E}" presName="txShp" presStyleLbl="node1" presStyleIdx="1" presStyleCnt="3">
        <dgm:presLayoutVars>
          <dgm:bulletEnabled val="1"/>
        </dgm:presLayoutVars>
      </dgm:prSet>
      <dgm:spPr/>
    </dgm:pt>
    <dgm:pt modelId="{53D5684F-4866-4BF4-82F4-46327C34A38E}" type="pres">
      <dgm:prSet presAssocID="{0A2BC80A-7A47-4EDA-A8ED-34E18DB4EAC9}" presName="spacing" presStyleCnt="0"/>
      <dgm:spPr/>
    </dgm:pt>
    <dgm:pt modelId="{F3ED7936-D272-4016-8993-45E1B98D366F}" type="pres">
      <dgm:prSet presAssocID="{370D98B3-CBA8-415F-A0D5-793872DF92D0}" presName="composite" presStyleCnt="0"/>
      <dgm:spPr/>
    </dgm:pt>
    <dgm:pt modelId="{5C9652B3-75AC-4734-8F0C-F7B05474BE83}" type="pres">
      <dgm:prSet presAssocID="{370D98B3-CBA8-415F-A0D5-793872DF92D0}" presName="imgShp" presStyleLbl="fgImgPlace1" presStyleIdx="2" presStyleCnt="3"/>
      <dgm:spPr>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dgm:spPr>
    </dgm:pt>
    <dgm:pt modelId="{356CB772-2462-4DBC-BC8B-45A5B3DDE813}" type="pres">
      <dgm:prSet presAssocID="{370D98B3-CBA8-415F-A0D5-793872DF92D0}" presName="txShp" presStyleLbl="node1" presStyleIdx="2" presStyleCnt="3">
        <dgm:presLayoutVars>
          <dgm:bulletEnabled val="1"/>
        </dgm:presLayoutVars>
      </dgm:prSet>
      <dgm:spPr/>
    </dgm:pt>
  </dgm:ptLst>
  <dgm:cxnLst>
    <dgm:cxn modelId="{157AD90A-B953-4B0A-8EF7-E951DAE10789}" srcId="{12B40840-ED8F-4198-8EB7-84E3AB391131}" destId="{370D98B3-CBA8-415F-A0D5-793872DF92D0}" srcOrd="2" destOrd="0" parTransId="{21B4F0C8-76CD-4FE5-8A32-F3279DCAC309}" sibTransId="{21C437E8-6F3E-400D-89B7-08E27C9BA7B4}"/>
    <dgm:cxn modelId="{924B251B-D9A4-4FF5-A207-948968F2720A}" type="presOf" srcId="{425D2DEF-5753-42EC-BC29-3ADD722D223E}" destId="{47A3EA28-B313-48D7-B3BB-948CAD692C26}" srcOrd="0" destOrd="0" presId="urn:microsoft.com/office/officeart/2005/8/layout/vList3"/>
    <dgm:cxn modelId="{11EE183A-CF98-40D8-9E14-F7BFA046B7D1}" type="presOf" srcId="{370D98B3-CBA8-415F-A0D5-793872DF92D0}" destId="{356CB772-2462-4DBC-BC8B-45A5B3DDE813}" srcOrd="0" destOrd="0" presId="urn:microsoft.com/office/officeart/2005/8/layout/vList3"/>
    <dgm:cxn modelId="{451A1147-122E-40E2-9E5A-DA9D22D0335B}" type="presOf" srcId="{12B40840-ED8F-4198-8EB7-84E3AB391131}" destId="{BC415A0C-2BE4-4F68-82C8-54FB90321A8B}" srcOrd="0" destOrd="0" presId="urn:microsoft.com/office/officeart/2005/8/layout/vList3"/>
    <dgm:cxn modelId="{CFE4EC6F-EC59-458E-85A8-5257B7560DDA}" srcId="{12B40840-ED8F-4198-8EB7-84E3AB391131}" destId="{425D2DEF-5753-42EC-BC29-3ADD722D223E}" srcOrd="1" destOrd="0" parTransId="{792CBD81-03CC-4C28-8CA3-DF0F76C43644}" sibTransId="{0A2BC80A-7A47-4EDA-A8ED-34E18DB4EAC9}"/>
    <dgm:cxn modelId="{9F73729B-1E83-40D2-8B92-943772C41D3C}" srcId="{12B40840-ED8F-4198-8EB7-84E3AB391131}" destId="{B5ED24AB-57AD-4ECA-BA6F-673D398B8958}" srcOrd="0" destOrd="0" parTransId="{E1DA9241-126D-4724-B9F5-909825024994}" sibTransId="{5055D555-7A90-43EE-A797-8A6226B97579}"/>
    <dgm:cxn modelId="{F6D9EDF6-FB6C-4DA1-8DAA-0F50ECD4975A}" type="presOf" srcId="{B5ED24AB-57AD-4ECA-BA6F-673D398B8958}" destId="{FC60108C-8724-4F18-816F-E3052EE1811B}" srcOrd="0" destOrd="0" presId="urn:microsoft.com/office/officeart/2005/8/layout/vList3"/>
    <dgm:cxn modelId="{72C6B256-08AB-4F6A-A252-8EEE39A9D641}" type="presParOf" srcId="{BC415A0C-2BE4-4F68-82C8-54FB90321A8B}" destId="{C7F8B7CA-5388-437A-9F96-E5813E8D8A36}" srcOrd="0" destOrd="0" presId="urn:microsoft.com/office/officeart/2005/8/layout/vList3"/>
    <dgm:cxn modelId="{C3110B09-EF4B-4554-9F6A-82782D725E92}" type="presParOf" srcId="{C7F8B7CA-5388-437A-9F96-E5813E8D8A36}" destId="{BE037409-F6BE-4228-84D7-6E36AA316973}" srcOrd="0" destOrd="0" presId="urn:microsoft.com/office/officeart/2005/8/layout/vList3"/>
    <dgm:cxn modelId="{BB656CEF-7CE5-47D2-8A95-52E060E87B0E}" type="presParOf" srcId="{C7F8B7CA-5388-437A-9F96-E5813E8D8A36}" destId="{FC60108C-8724-4F18-816F-E3052EE1811B}" srcOrd="1" destOrd="0" presId="urn:microsoft.com/office/officeart/2005/8/layout/vList3"/>
    <dgm:cxn modelId="{2DABDF6A-A2F1-48A0-B651-23653756E496}" type="presParOf" srcId="{BC415A0C-2BE4-4F68-82C8-54FB90321A8B}" destId="{347F060E-A242-49A7-B695-2442B9C7AB81}" srcOrd="1" destOrd="0" presId="urn:microsoft.com/office/officeart/2005/8/layout/vList3"/>
    <dgm:cxn modelId="{0A479C47-5267-4FDB-ABA1-629FC111EB34}" type="presParOf" srcId="{BC415A0C-2BE4-4F68-82C8-54FB90321A8B}" destId="{6F67386F-0ACF-445F-A0DB-6B588194A202}" srcOrd="2" destOrd="0" presId="urn:microsoft.com/office/officeart/2005/8/layout/vList3"/>
    <dgm:cxn modelId="{DFFF4F88-E786-463F-A8EA-9613F0B3D276}" type="presParOf" srcId="{6F67386F-0ACF-445F-A0DB-6B588194A202}" destId="{41C70E71-E368-4CD2-B008-311DB54324E1}" srcOrd="0" destOrd="0" presId="urn:microsoft.com/office/officeart/2005/8/layout/vList3"/>
    <dgm:cxn modelId="{2B4FD261-2BF7-466A-8D80-5138EE2E94A0}" type="presParOf" srcId="{6F67386F-0ACF-445F-A0DB-6B588194A202}" destId="{47A3EA28-B313-48D7-B3BB-948CAD692C26}" srcOrd="1" destOrd="0" presId="urn:microsoft.com/office/officeart/2005/8/layout/vList3"/>
    <dgm:cxn modelId="{5733417A-EED8-4301-9F8E-304FA607E94B}" type="presParOf" srcId="{BC415A0C-2BE4-4F68-82C8-54FB90321A8B}" destId="{53D5684F-4866-4BF4-82F4-46327C34A38E}" srcOrd="3" destOrd="0" presId="urn:microsoft.com/office/officeart/2005/8/layout/vList3"/>
    <dgm:cxn modelId="{1EFA8821-AF95-448B-80A6-766BE0F17FC3}" type="presParOf" srcId="{BC415A0C-2BE4-4F68-82C8-54FB90321A8B}" destId="{F3ED7936-D272-4016-8993-45E1B98D366F}" srcOrd="4" destOrd="0" presId="urn:microsoft.com/office/officeart/2005/8/layout/vList3"/>
    <dgm:cxn modelId="{F7A8C053-856E-4E31-90D1-E9459420B104}" type="presParOf" srcId="{F3ED7936-D272-4016-8993-45E1B98D366F}" destId="{5C9652B3-75AC-4734-8F0C-F7B05474BE83}" srcOrd="0" destOrd="0" presId="urn:microsoft.com/office/officeart/2005/8/layout/vList3"/>
    <dgm:cxn modelId="{9C8D22CA-8E0D-42C1-9670-388C5B6E54E0}" type="presParOf" srcId="{F3ED7936-D272-4016-8993-45E1B98D366F}" destId="{356CB772-2462-4DBC-BC8B-45A5B3DDE813}"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85EB93E-F9F1-4CA7-A3C2-E3FF0C8F0DA3}"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GB"/>
        </a:p>
      </dgm:t>
    </dgm:pt>
    <dgm:pt modelId="{897D1DC2-074C-4EF6-B330-E21EBA5DC23A}">
      <dgm:prSet phldrT="[Text]" custT="1"/>
      <dgm:spPr/>
      <dgm:t>
        <a:bodyPr/>
        <a:lstStyle/>
        <a:p>
          <a:r>
            <a:rPr lang="en-GB" sz="1600" dirty="0"/>
            <a:t>The standard deviation is a measure of the dispersion of randomly occurring events around a mean.</a:t>
          </a:r>
        </a:p>
      </dgm:t>
    </dgm:pt>
    <dgm:pt modelId="{43E9A120-A498-4976-B00E-E2007271F065}" type="parTrans" cxnId="{29F8AFE4-1741-46A9-97E4-80F1F7AEDAB0}">
      <dgm:prSet/>
      <dgm:spPr/>
      <dgm:t>
        <a:bodyPr/>
        <a:lstStyle/>
        <a:p>
          <a:endParaRPr lang="en-GB"/>
        </a:p>
      </dgm:t>
    </dgm:pt>
    <dgm:pt modelId="{A717B2EC-F907-4138-B575-A5CC1A3F56F4}" type="sibTrans" cxnId="{29F8AFE4-1741-46A9-97E4-80F1F7AEDAB0}">
      <dgm:prSet/>
      <dgm:spPr/>
      <dgm:t>
        <a:bodyPr/>
        <a:lstStyle/>
        <a:p>
          <a:endParaRPr lang="en-GB"/>
        </a:p>
      </dgm:t>
    </dgm:pt>
    <dgm:pt modelId="{C7A980AB-3B9F-48BA-8747-5AB9D7DE1B04}">
      <dgm:prSet phldrT="[Text]" custT="1"/>
      <dgm:spPr/>
      <dgm:t>
        <a:bodyPr/>
        <a:lstStyle/>
        <a:p>
          <a:r>
            <a:rPr lang="en-GB" sz="1600" dirty="0"/>
            <a:t>The usual way to quantify spread is </a:t>
          </a:r>
          <a:r>
            <a:rPr lang="en-GB" sz="1600" i="1" dirty="0"/>
            <a:t>standard deviation</a:t>
          </a:r>
          <a:r>
            <a:rPr lang="en-GB" sz="1600" dirty="0"/>
            <a:t>. The standard deviation of a set of numbers tells us about how different the individual readings typically are from the average of the set.</a:t>
          </a:r>
        </a:p>
      </dgm:t>
    </dgm:pt>
    <dgm:pt modelId="{C6E90BB3-703D-4A9A-BF37-CC11C41EE24E}" type="parTrans" cxnId="{76EBFD7A-3948-48B4-BFC4-2933DF564680}">
      <dgm:prSet/>
      <dgm:spPr/>
      <dgm:t>
        <a:bodyPr/>
        <a:lstStyle/>
        <a:p>
          <a:endParaRPr lang="en-GB"/>
        </a:p>
      </dgm:t>
    </dgm:pt>
    <dgm:pt modelId="{4E1F797E-5B75-40B4-87B7-A0C5F5F4C038}" type="sibTrans" cxnId="{76EBFD7A-3948-48B4-BFC4-2933DF564680}">
      <dgm:prSet/>
      <dgm:spPr/>
      <dgm:t>
        <a:bodyPr/>
        <a:lstStyle/>
        <a:p>
          <a:endParaRPr lang="en-GB"/>
        </a:p>
      </dgm:t>
    </dgm:pt>
    <dgm:pt modelId="{67AA8AF6-ABD9-41DF-A818-9980C0AA6F1F}">
      <dgm:prSet phldrT="[Text]" custT="1"/>
      <dgm:spPr/>
      <dgm:t>
        <a:bodyPr/>
        <a:lstStyle/>
        <a:p>
          <a:r>
            <a:rPr lang="en-GB" sz="1600" dirty="0"/>
            <a:t>As a ‘rule of thumb’, roughly two thirds of all readings will fall between plus and minus (±) one standard deviation of the average. Roughly 95% of all readings will fall within two standard deviations. This ‘rule’ applies widely although it is by no means universal.</a:t>
          </a:r>
        </a:p>
      </dgm:t>
    </dgm:pt>
    <dgm:pt modelId="{E2D66177-F43D-4A83-AE65-8C48DF959878}" type="parTrans" cxnId="{AC744492-8757-4821-93E5-F53EDC281E93}">
      <dgm:prSet/>
      <dgm:spPr/>
      <dgm:t>
        <a:bodyPr/>
        <a:lstStyle/>
        <a:p>
          <a:endParaRPr lang="en-GB"/>
        </a:p>
      </dgm:t>
    </dgm:pt>
    <dgm:pt modelId="{5178C9A0-4D4C-4D67-B600-83DEC8F2930E}" type="sibTrans" cxnId="{AC744492-8757-4821-93E5-F53EDC281E93}">
      <dgm:prSet/>
      <dgm:spPr/>
      <dgm:t>
        <a:bodyPr/>
        <a:lstStyle/>
        <a:p>
          <a:endParaRPr lang="en-GB"/>
        </a:p>
      </dgm:t>
    </dgm:pt>
    <dgm:pt modelId="{407CED06-60DB-4C21-9EC6-D56F93D9FBC5}" type="pres">
      <dgm:prSet presAssocID="{285EB93E-F9F1-4CA7-A3C2-E3FF0C8F0DA3}" presName="linear" presStyleCnt="0">
        <dgm:presLayoutVars>
          <dgm:dir/>
          <dgm:animLvl val="lvl"/>
          <dgm:resizeHandles val="exact"/>
        </dgm:presLayoutVars>
      </dgm:prSet>
      <dgm:spPr/>
    </dgm:pt>
    <dgm:pt modelId="{C35B8E54-1CA4-4654-A9BB-9B3CF9B38509}" type="pres">
      <dgm:prSet presAssocID="{897D1DC2-074C-4EF6-B330-E21EBA5DC23A}" presName="parentLin" presStyleCnt="0"/>
      <dgm:spPr/>
    </dgm:pt>
    <dgm:pt modelId="{00B66AF8-B717-4598-907A-79D65A2DE2F9}" type="pres">
      <dgm:prSet presAssocID="{897D1DC2-074C-4EF6-B330-E21EBA5DC23A}" presName="parentLeftMargin" presStyleLbl="node1" presStyleIdx="0" presStyleCnt="3"/>
      <dgm:spPr/>
    </dgm:pt>
    <dgm:pt modelId="{4C077553-4C48-4A5A-9894-5179BDA9979F}" type="pres">
      <dgm:prSet presAssocID="{897D1DC2-074C-4EF6-B330-E21EBA5DC23A}" presName="parentText" presStyleLbl="node1" presStyleIdx="0" presStyleCnt="3" custScaleX="115234" custScaleY="547073">
        <dgm:presLayoutVars>
          <dgm:chMax val="0"/>
          <dgm:bulletEnabled val="1"/>
        </dgm:presLayoutVars>
      </dgm:prSet>
      <dgm:spPr/>
    </dgm:pt>
    <dgm:pt modelId="{7AEF4D8E-867F-4EC3-8C7F-1E1E7DCA0B0C}" type="pres">
      <dgm:prSet presAssocID="{897D1DC2-074C-4EF6-B330-E21EBA5DC23A}" presName="negativeSpace" presStyleCnt="0"/>
      <dgm:spPr/>
    </dgm:pt>
    <dgm:pt modelId="{638B5E04-0DEC-41C5-BD45-9D299CFCA849}" type="pres">
      <dgm:prSet presAssocID="{897D1DC2-074C-4EF6-B330-E21EBA5DC23A}" presName="childText" presStyleLbl="conFgAcc1" presStyleIdx="0" presStyleCnt="3">
        <dgm:presLayoutVars>
          <dgm:bulletEnabled val="1"/>
        </dgm:presLayoutVars>
      </dgm:prSet>
      <dgm:spPr/>
    </dgm:pt>
    <dgm:pt modelId="{49E6036E-9228-48EF-A45D-D33F72248887}" type="pres">
      <dgm:prSet presAssocID="{A717B2EC-F907-4138-B575-A5CC1A3F56F4}" presName="spaceBetweenRectangles" presStyleCnt="0"/>
      <dgm:spPr/>
    </dgm:pt>
    <dgm:pt modelId="{76F95700-7B3B-4BDD-BDED-249DE456B368}" type="pres">
      <dgm:prSet presAssocID="{C7A980AB-3B9F-48BA-8747-5AB9D7DE1B04}" presName="parentLin" presStyleCnt="0"/>
      <dgm:spPr/>
    </dgm:pt>
    <dgm:pt modelId="{0663DA9F-1A5B-4A74-AD07-9BFAF833F52C}" type="pres">
      <dgm:prSet presAssocID="{C7A980AB-3B9F-48BA-8747-5AB9D7DE1B04}" presName="parentLeftMargin" presStyleLbl="node1" presStyleIdx="0" presStyleCnt="3"/>
      <dgm:spPr/>
    </dgm:pt>
    <dgm:pt modelId="{54C46647-73BC-4925-91FF-26437DBDE37F}" type="pres">
      <dgm:prSet presAssocID="{C7A980AB-3B9F-48BA-8747-5AB9D7DE1B04}" presName="parentText" presStyleLbl="node1" presStyleIdx="1" presStyleCnt="3" custScaleX="115234" custScaleY="562030" custLinFactNeighborX="9600">
        <dgm:presLayoutVars>
          <dgm:chMax val="0"/>
          <dgm:bulletEnabled val="1"/>
        </dgm:presLayoutVars>
      </dgm:prSet>
      <dgm:spPr/>
    </dgm:pt>
    <dgm:pt modelId="{E91A454B-212E-491A-9ECE-1E669852ED84}" type="pres">
      <dgm:prSet presAssocID="{C7A980AB-3B9F-48BA-8747-5AB9D7DE1B04}" presName="negativeSpace" presStyleCnt="0"/>
      <dgm:spPr/>
    </dgm:pt>
    <dgm:pt modelId="{44E08468-684B-4F0A-9D75-68E42505BBCD}" type="pres">
      <dgm:prSet presAssocID="{C7A980AB-3B9F-48BA-8747-5AB9D7DE1B04}" presName="childText" presStyleLbl="conFgAcc1" presStyleIdx="1" presStyleCnt="3">
        <dgm:presLayoutVars>
          <dgm:bulletEnabled val="1"/>
        </dgm:presLayoutVars>
      </dgm:prSet>
      <dgm:spPr/>
    </dgm:pt>
    <dgm:pt modelId="{6C75F8D1-C3EC-4A2C-9BB3-126EBC9416AE}" type="pres">
      <dgm:prSet presAssocID="{4E1F797E-5B75-40B4-87B7-A0C5F5F4C038}" presName="spaceBetweenRectangles" presStyleCnt="0"/>
      <dgm:spPr/>
    </dgm:pt>
    <dgm:pt modelId="{7EE4C9C7-6993-41D8-9F92-C0FF79994D25}" type="pres">
      <dgm:prSet presAssocID="{67AA8AF6-ABD9-41DF-A818-9980C0AA6F1F}" presName="parentLin" presStyleCnt="0"/>
      <dgm:spPr/>
    </dgm:pt>
    <dgm:pt modelId="{4B44BAD6-6B9D-474E-88FF-C1757AF33DBA}" type="pres">
      <dgm:prSet presAssocID="{67AA8AF6-ABD9-41DF-A818-9980C0AA6F1F}" presName="parentLeftMargin" presStyleLbl="node1" presStyleIdx="1" presStyleCnt="3"/>
      <dgm:spPr/>
    </dgm:pt>
    <dgm:pt modelId="{EDA08FAE-B358-4D13-925D-B11FE364437E}" type="pres">
      <dgm:prSet presAssocID="{67AA8AF6-ABD9-41DF-A818-9980C0AA6F1F}" presName="parentText" presStyleLbl="node1" presStyleIdx="2" presStyleCnt="3" custScaleX="115232" custScaleY="836376">
        <dgm:presLayoutVars>
          <dgm:chMax val="0"/>
          <dgm:bulletEnabled val="1"/>
        </dgm:presLayoutVars>
      </dgm:prSet>
      <dgm:spPr/>
    </dgm:pt>
    <dgm:pt modelId="{7F7368D7-8AFE-43D3-80B7-D9123B6CC125}" type="pres">
      <dgm:prSet presAssocID="{67AA8AF6-ABD9-41DF-A818-9980C0AA6F1F}" presName="negativeSpace" presStyleCnt="0"/>
      <dgm:spPr/>
    </dgm:pt>
    <dgm:pt modelId="{B7CC11F9-823A-4B08-8F92-191E3AC78528}" type="pres">
      <dgm:prSet presAssocID="{67AA8AF6-ABD9-41DF-A818-9980C0AA6F1F}" presName="childText" presStyleLbl="conFgAcc1" presStyleIdx="2" presStyleCnt="3">
        <dgm:presLayoutVars>
          <dgm:bulletEnabled val="1"/>
        </dgm:presLayoutVars>
      </dgm:prSet>
      <dgm:spPr/>
    </dgm:pt>
  </dgm:ptLst>
  <dgm:cxnLst>
    <dgm:cxn modelId="{B9B79326-7252-4201-B44E-BA6E3CB8924F}" type="presOf" srcId="{67AA8AF6-ABD9-41DF-A818-9980C0AA6F1F}" destId="{EDA08FAE-B358-4D13-925D-B11FE364437E}" srcOrd="1" destOrd="0" presId="urn:microsoft.com/office/officeart/2005/8/layout/list1"/>
    <dgm:cxn modelId="{535B982A-9816-4CA1-9541-BA0D3A5E76F0}" type="presOf" srcId="{67AA8AF6-ABD9-41DF-A818-9980C0AA6F1F}" destId="{4B44BAD6-6B9D-474E-88FF-C1757AF33DBA}" srcOrd="0" destOrd="0" presId="urn:microsoft.com/office/officeart/2005/8/layout/list1"/>
    <dgm:cxn modelId="{DD999757-8A96-4D63-8932-28F7490C9D22}" type="presOf" srcId="{C7A980AB-3B9F-48BA-8747-5AB9D7DE1B04}" destId="{0663DA9F-1A5B-4A74-AD07-9BFAF833F52C}" srcOrd="0" destOrd="0" presId="urn:microsoft.com/office/officeart/2005/8/layout/list1"/>
    <dgm:cxn modelId="{76EBFD7A-3948-48B4-BFC4-2933DF564680}" srcId="{285EB93E-F9F1-4CA7-A3C2-E3FF0C8F0DA3}" destId="{C7A980AB-3B9F-48BA-8747-5AB9D7DE1B04}" srcOrd="1" destOrd="0" parTransId="{C6E90BB3-703D-4A9A-BF37-CC11C41EE24E}" sibTransId="{4E1F797E-5B75-40B4-87B7-A0C5F5F4C038}"/>
    <dgm:cxn modelId="{AC744492-8757-4821-93E5-F53EDC281E93}" srcId="{285EB93E-F9F1-4CA7-A3C2-E3FF0C8F0DA3}" destId="{67AA8AF6-ABD9-41DF-A818-9980C0AA6F1F}" srcOrd="2" destOrd="0" parTransId="{E2D66177-F43D-4A83-AE65-8C48DF959878}" sibTransId="{5178C9A0-4D4C-4D67-B600-83DEC8F2930E}"/>
    <dgm:cxn modelId="{81902DB1-3C6F-4C4A-9F41-D98CFAF561E1}" type="presOf" srcId="{897D1DC2-074C-4EF6-B330-E21EBA5DC23A}" destId="{00B66AF8-B717-4598-907A-79D65A2DE2F9}" srcOrd="0" destOrd="0" presId="urn:microsoft.com/office/officeart/2005/8/layout/list1"/>
    <dgm:cxn modelId="{7457FFBD-8DD6-408D-8DE7-860C8374D0A3}" type="presOf" srcId="{C7A980AB-3B9F-48BA-8747-5AB9D7DE1B04}" destId="{54C46647-73BC-4925-91FF-26437DBDE37F}" srcOrd="1" destOrd="0" presId="urn:microsoft.com/office/officeart/2005/8/layout/list1"/>
    <dgm:cxn modelId="{2141C4C4-F5C5-4E10-861E-3F0BD65136E0}" type="presOf" srcId="{285EB93E-F9F1-4CA7-A3C2-E3FF0C8F0DA3}" destId="{407CED06-60DB-4C21-9EC6-D56F93D9FBC5}" srcOrd="0" destOrd="0" presId="urn:microsoft.com/office/officeart/2005/8/layout/list1"/>
    <dgm:cxn modelId="{29F8AFE4-1741-46A9-97E4-80F1F7AEDAB0}" srcId="{285EB93E-F9F1-4CA7-A3C2-E3FF0C8F0DA3}" destId="{897D1DC2-074C-4EF6-B330-E21EBA5DC23A}" srcOrd="0" destOrd="0" parTransId="{43E9A120-A498-4976-B00E-E2007271F065}" sibTransId="{A717B2EC-F907-4138-B575-A5CC1A3F56F4}"/>
    <dgm:cxn modelId="{3A637AF4-F02C-4560-A60C-8E767421EDBA}" type="presOf" srcId="{897D1DC2-074C-4EF6-B330-E21EBA5DC23A}" destId="{4C077553-4C48-4A5A-9894-5179BDA9979F}" srcOrd="1" destOrd="0" presId="urn:microsoft.com/office/officeart/2005/8/layout/list1"/>
    <dgm:cxn modelId="{ED536304-6419-4825-B2F1-9A3E047EEDB9}" type="presParOf" srcId="{407CED06-60DB-4C21-9EC6-D56F93D9FBC5}" destId="{C35B8E54-1CA4-4654-A9BB-9B3CF9B38509}" srcOrd="0" destOrd="0" presId="urn:microsoft.com/office/officeart/2005/8/layout/list1"/>
    <dgm:cxn modelId="{5A04E76D-2F28-4EC5-93DD-A8C3D4A8BB9C}" type="presParOf" srcId="{C35B8E54-1CA4-4654-A9BB-9B3CF9B38509}" destId="{00B66AF8-B717-4598-907A-79D65A2DE2F9}" srcOrd="0" destOrd="0" presId="urn:microsoft.com/office/officeart/2005/8/layout/list1"/>
    <dgm:cxn modelId="{EC3FF0EA-EAB1-45DE-8606-38705862F8B8}" type="presParOf" srcId="{C35B8E54-1CA4-4654-A9BB-9B3CF9B38509}" destId="{4C077553-4C48-4A5A-9894-5179BDA9979F}" srcOrd="1" destOrd="0" presId="urn:microsoft.com/office/officeart/2005/8/layout/list1"/>
    <dgm:cxn modelId="{50987FBD-41FB-4BE9-9E6C-B9508B29EAFA}" type="presParOf" srcId="{407CED06-60DB-4C21-9EC6-D56F93D9FBC5}" destId="{7AEF4D8E-867F-4EC3-8C7F-1E1E7DCA0B0C}" srcOrd="1" destOrd="0" presId="urn:microsoft.com/office/officeart/2005/8/layout/list1"/>
    <dgm:cxn modelId="{B2629023-C1B4-42D1-9CD5-2A91DB679487}" type="presParOf" srcId="{407CED06-60DB-4C21-9EC6-D56F93D9FBC5}" destId="{638B5E04-0DEC-41C5-BD45-9D299CFCA849}" srcOrd="2" destOrd="0" presId="urn:microsoft.com/office/officeart/2005/8/layout/list1"/>
    <dgm:cxn modelId="{29C673F2-5DF0-4E52-A76F-E3C9CB69955E}" type="presParOf" srcId="{407CED06-60DB-4C21-9EC6-D56F93D9FBC5}" destId="{49E6036E-9228-48EF-A45D-D33F72248887}" srcOrd="3" destOrd="0" presId="urn:microsoft.com/office/officeart/2005/8/layout/list1"/>
    <dgm:cxn modelId="{9903DE72-A5CF-448A-BE40-8DCA6A076061}" type="presParOf" srcId="{407CED06-60DB-4C21-9EC6-D56F93D9FBC5}" destId="{76F95700-7B3B-4BDD-BDED-249DE456B368}" srcOrd="4" destOrd="0" presId="urn:microsoft.com/office/officeart/2005/8/layout/list1"/>
    <dgm:cxn modelId="{EC8EF72A-49AA-4CBB-957C-8866FC3531F4}" type="presParOf" srcId="{76F95700-7B3B-4BDD-BDED-249DE456B368}" destId="{0663DA9F-1A5B-4A74-AD07-9BFAF833F52C}" srcOrd="0" destOrd="0" presId="urn:microsoft.com/office/officeart/2005/8/layout/list1"/>
    <dgm:cxn modelId="{A2DF53DE-E48D-4C63-9D11-ED90FBD5F4CE}" type="presParOf" srcId="{76F95700-7B3B-4BDD-BDED-249DE456B368}" destId="{54C46647-73BC-4925-91FF-26437DBDE37F}" srcOrd="1" destOrd="0" presId="urn:microsoft.com/office/officeart/2005/8/layout/list1"/>
    <dgm:cxn modelId="{87C2062E-0206-4E83-B1B3-BEE05327CEB6}" type="presParOf" srcId="{407CED06-60DB-4C21-9EC6-D56F93D9FBC5}" destId="{E91A454B-212E-491A-9ECE-1E669852ED84}" srcOrd="5" destOrd="0" presId="urn:microsoft.com/office/officeart/2005/8/layout/list1"/>
    <dgm:cxn modelId="{75424ADF-2348-4A86-ADCD-CB7079E6F495}" type="presParOf" srcId="{407CED06-60DB-4C21-9EC6-D56F93D9FBC5}" destId="{44E08468-684B-4F0A-9D75-68E42505BBCD}" srcOrd="6" destOrd="0" presId="urn:microsoft.com/office/officeart/2005/8/layout/list1"/>
    <dgm:cxn modelId="{A3964BC2-1C0B-4ADA-9702-44075F547EF0}" type="presParOf" srcId="{407CED06-60DB-4C21-9EC6-D56F93D9FBC5}" destId="{6C75F8D1-C3EC-4A2C-9BB3-126EBC9416AE}" srcOrd="7" destOrd="0" presId="urn:microsoft.com/office/officeart/2005/8/layout/list1"/>
    <dgm:cxn modelId="{0D88F182-20E7-49FF-97DA-6FCF0167DB19}" type="presParOf" srcId="{407CED06-60DB-4C21-9EC6-D56F93D9FBC5}" destId="{7EE4C9C7-6993-41D8-9F92-C0FF79994D25}" srcOrd="8" destOrd="0" presId="urn:microsoft.com/office/officeart/2005/8/layout/list1"/>
    <dgm:cxn modelId="{1083D642-DB04-4921-95D9-1FD97C489F42}" type="presParOf" srcId="{7EE4C9C7-6993-41D8-9F92-C0FF79994D25}" destId="{4B44BAD6-6B9D-474E-88FF-C1757AF33DBA}" srcOrd="0" destOrd="0" presId="urn:microsoft.com/office/officeart/2005/8/layout/list1"/>
    <dgm:cxn modelId="{B4FC5F7C-4BEF-4FD7-AAC8-6208ADA26845}" type="presParOf" srcId="{7EE4C9C7-6993-41D8-9F92-C0FF79994D25}" destId="{EDA08FAE-B358-4D13-925D-B11FE364437E}" srcOrd="1" destOrd="0" presId="urn:microsoft.com/office/officeart/2005/8/layout/list1"/>
    <dgm:cxn modelId="{9A0484C8-943B-4E36-AE27-08D6357580AB}" type="presParOf" srcId="{407CED06-60DB-4C21-9EC6-D56F93D9FBC5}" destId="{7F7368D7-8AFE-43D3-80B7-D9123B6CC125}" srcOrd="9" destOrd="0" presId="urn:microsoft.com/office/officeart/2005/8/layout/list1"/>
    <dgm:cxn modelId="{164DF581-6CDB-4EBF-8A8A-8A60E98BE763}" type="presParOf" srcId="{407CED06-60DB-4C21-9EC6-D56F93D9FBC5}" destId="{B7CC11F9-823A-4B08-8F92-191E3AC78528}"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8A05E94-784C-440B-BA3E-DEAC81C49010}"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GB"/>
        </a:p>
      </dgm:t>
    </dgm:pt>
    <dgm:pt modelId="{CC4D3C79-BE47-49CD-9DCF-4EAB0E562EE6}">
      <dgm:prSet phldrT="[Text]"/>
      <dgm:spPr>
        <a:solidFill>
          <a:schemeClr val="accent1">
            <a:lumMod val="50000"/>
          </a:schemeClr>
        </a:solidFill>
      </dgm:spPr>
      <dgm:t>
        <a:bodyPr/>
        <a:lstStyle/>
        <a:p>
          <a:r>
            <a:rPr lang="en-GB" dirty="0"/>
            <a:t>Consider the set of readings 1,2,3,4,5,6,7 and the average is 4.</a:t>
          </a:r>
        </a:p>
      </dgm:t>
    </dgm:pt>
    <dgm:pt modelId="{002DFFCD-1E74-46C7-A950-E054FA2AF00C}" type="parTrans" cxnId="{7D98AC71-583B-403C-91AD-81C202D4A2F7}">
      <dgm:prSet/>
      <dgm:spPr/>
      <dgm:t>
        <a:bodyPr/>
        <a:lstStyle/>
        <a:p>
          <a:endParaRPr lang="en-GB"/>
        </a:p>
      </dgm:t>
    </dgm:pt>
    <dgm:pt modelId="{6893FDE2-1918-480E-8D18-97BAFE2823DB}" type="sibTrans" cxnId="{7D98AC71-583B-403C-91AD-81C202D4A2F7}">
      <dgm:prSet/>
      <dgm:spPr/>
      <dgm:t>
        <a:bodyPr/>
        <a:lstStyle/>
        <a:p>
          <a:endParaRPr lang="en-GB"/>
        </a:p>
      </dgm:t>
    </dgm:pt>
    <dgm:pt modelId="{705F9D0A-A172-448F-B30A-1D37A2A7FDB1}">
      <dgm:prSet phldrT="[Text]"/>
      <dgm:spPr/>
      <dgm:t>
        <a:bodyPr/>
        <a:lstStyle/>
        <a:p>
          <a:r>
            <a:rPr lang="en-GB" dirty="0"/>
            <a:t>Next, find the difference between each reading and the average and it comes -3,-2.-1,0,1,2,3</a:t>
          </a:r>
        </a:p>
      </dgm:t>
    </dgm:pt>
    <dgm:pt modelId="{91509919-2D6E-4A08-BF87-DB830C411A6C}" type="parTrans" cxnId="{3F9C57D8-C346-4DE0-AC1A-B5624C1AFAA4}">
      <dgm:prSet/>
      <dgm:spPr/>
      <dgm:t>
        <a:bodyPr/>
        <a:lstStyle/>
        <a:p>
          <a:endParaRPr lang="en-GB"/>
        </a:p>
      </dgm:t>
    </dgm:pt>
    <dgm:pt modelId="{819654AB-28B9-4EE4-A57B-11F1C3291895}" type="sibTrans" cxnId="{3F9C57D8-C346-4DE0-AC1A-B5624C1AFAA4}">
      <dgm:prSet/>
      <dgm:spPr/>
      <dgm:t>
        <a:bodyPr/>
        <a:lstStyle/>
        <a:p>
          <a:endParaRPr lang="en-GB"/>
        </a:p>
      </dgm:t>
    </dgm:pt>
    <dgm:pt modelId="{E840A67C-A424-47CB-B706-FA3B82935284}">
      <dgm:prSet phldrT="[Text]"/>
      <dgm:spPr>
        <a:solidFill>
          <a:schemeClr val="accent1">
            <a:lumMod val="50000"/>
          </a:schemeClr>
        </a:solidFill>
      </dgm:spPr>
      <dgm:t>
        <a:bodyPr/>
        <a:lstStyle/>
        <a:p>
          <a:r>
            <a:rPr lang="en-GB" dirty="0"/>
            <a:t>Next square each of these, i.e. 6, 4, 1, 0, 1, 4, 6.</a:t>
          </a:r>
        </a:p>
      </dgm:t>
    </dgm:pt>
    <dgm:pt modelId="{4DFAD55E-4437-45D7-94EB-5A4C1259B3CA}" type="parTrans" cxnId="{897FB503-D6B6-4B67-9E9E-1806AB92095D}">
      <dgm:prSet/>
      <dgm:spPr/>
      <dgm:t>
        <a:bodyPr/>
        <a:lstStyle/>
        <a:p>
          <a:endParaRPr lang="en-GB"/>
        </a:p>
      </dgm:t>
    </dgm:pt>
    <dgm:pt modelId="{778786B1-E76D-45F2-AE53-5D2E0CA2F0BF}" type="sibTrans" cxnId="{897FB503-D6B6-4B67-9E9E-1806AB92095D}">
      <dgm:prSet/>
      <dgm:spPr/>
      <dgm:t>
        <a:bodyPr/>
        <a:lstStyle/>
        <a:p>
          <a:endParaRPr lang="en-GB"/>
        </a:p>
      </dgm:t>
    </dgm:pt>
    <dgm:pt modelId="{9CE05E92-F1DF-4C76-A248-D6B5B38E2D00}">
      <dgm:prSet phldrT="[Text]"/>
      <dgm:spPr/>
      <dgm:t>
        <a:bodyPr/>
        <a:lstStyle/>
        <a:p>
          <a:pPr>
            <a:buNone/>
          </a:pPr>
          <a:r>
            <a:rPr lang="en-GB" dirty="0"/>
            <a:t>Next, find the total and divide by </a:t>
          </a:r>
          <a:r>
            <a:rPr lang="en-GB" i="1" dirty="0"/>
            <a:t>n</a:t>
          </a:r>
          <a:r>
            <a:rPr lang="en-GB" dirty="0"/>
            <a:t>-1, (in this case </a:t>
          </a:r>
          <a:r>
            <a:rPr lang="en-GB" i="1" dirty="0"/>
            <a:t>n </a:t>
          </a:r>
          <a:r>
            <a:rPr lang="en-GB" dirty="0"/>
            <a:t>is 7, so </a:t>
          </a:r>
          <a:r>
            <a:rPr lang="en-GB" i="1" dirty="0"/>
            <a:t>n</a:t>
          </a:r>
          <a:r>
            <a:rPr lang="en-GB" dirty="0"/>
            <a:t>-1 is 6),</a:t>
          </a:r>
        </a:p>
        <a:p>
          <a:pPr>
            <a:buNone/>
          </a:pPr>
          <a:r>
            <a:rPr lang="en-GB" dirty="0"/>
            <a:t>i.e. </a:t>
          </a:r>
          <a:r>
            <a:rPr lang="en-GB" u="sng" dirty="0"/>
            <a:t>6+4+1+0+1+4+6</a:t>
          </a:r>
          <a:r>
            <a:rPr lang="en-GB" dirty="0"/>
            <a:t> = 3.66</a:t>
          </a:r>
        </a:p>
        <a:p>
          <a:pPr>
            <a:buNone/>
          </a:pPr>
          <a:r>
            <a:rPr lang="en-GB" dirty="0"/>
            <a:t>6</a:t>
          </a:r>
        </a:p>
      </dgm:t>
    </dgm:pt>
    <dgm:pt modelId="{8839B0DF-C75E-4864-B08A-493ADA90B0F6}" type="parTrans" cxnId="{115BE9A7-46F1-44C9-972E-596997A2F5E9}">
      <dgm:prSet/>
      <dgm:spPr/>
      <dgm:t>
        <a:bodyPr/>
        <a:lstStyle/>
        <a:p>
          <a:endParaRPr lang="en-GB"/>
        </a:p>
      </dgm:t>
    </dgm:pt>
    <dgm:pt modelId="{E4884BC3-FDE5-4E44-8CDC-8339A119ABD9}" type="sibTrans" cxnId="{115BE9A7-46F1-44C9-972E-596997A2F5E9}">
      <dgm:prSet/>
      <dgm:spPr/>
      <dgm:t>
        <a:bodyPr/>
        <a:lstStyle/>
        <a:p>
          <a:endParaRPr lang="en-GB"/>
        </a:p>
      </dgm:t>
    </dgm:pt>
    <dgm:pt modelId="{796C9F81-EB5B-420F-ACC6-C0E5A2F59783}">
      <dgm:prSet phldrT="[Text]"/>
      <dgm:spPr>
        <a:solidFill>
          <a:schemeClr val="accent1">
            <a:lumMod val="50000"/>
          </a:schemeClr>
        </a:solidFill>
      </dgm:spPr>
      <dgm:t>
        <a:bodyPr/>
        <a:lstStyle/>
        <a:p>
          <a:r>
            <a:rPr lang="en-GB" dirty="0"/>
            <a:t>The estimated standard deviation (</a:t>
          </a:r>
          <a:r>
            <a:rPr lang="el-GR" i="1" dirty="0"/>
            <a:t>σ</a:t>
          </a:r>
          <a:r>
            <a:rPr lang="en-GB" i="1" dirty="0"/>
            <a:t>)</a:t>
          </a:r>
          <a:r>
            <a:rPr lang="en-GB" dirty="0"/>
            <a:t> is found by taking the square root of the total, </a:t>
          </a:r>
          <a:r>
            <a:rPr lang="el-GR" i="1" dirty="0"/>
            <a:t>σ</a:t>
          </a:r>
          <a:r>
            <a:rPr lang="en-GB" i="1" dirty="0"/>
            <a:t>=</a:t>
          </a:r>
          <a:r>
            <a:rPr lang="en-GB" dirty="0"/>
            <a:t>√3.66 = 1.91.</a:t>
          </a:r>
        </a:p>
      </dgm:t>
    </dgm:pt>
    <dgm:pt modelId="{E49306DB-E314-4186-92A5-BA56D5A682F4}" type="parTrans" cxnId="{CB3AC33A-383B-4399-9FD5-DA234F3573C9}">
      <dgm:prSet/>
      <dgm:spPr/>
      <dgm:t>
        <a:bodyPr/>
        <a:lstStyle/>
        <a:p>
          <a:endParaRPr lang="en-GB"/>
        </a:p>
      </dgm:t>
    </dgm:pt>
    <dgm:pt modelId="{8EABD18E-2435-4399-91E7-E0D1CF09BD2A}" type="sibTrans" cxnId="{CB3AC33A-383B-4399-9FD5-DA234F3573C9}">
      <dgm:prSet/>
      <dgm:spPr/>
      <dgm:t>
        <a:bodyPr/>
        <a:lstStyle/>
        <a:p>
          <a:endParaRPr lang="en-GB"/>
        </a:p>
      </dgm:t>
    </dgm:pt>
    <dgm:pt modelId="{737F7742-719E-4DD9-98DF-3B9B919111B3}" type="pres">
      <dgm:prSet presAssocID="{98A05E94-784C-440B-BA3E-DEAC81C49010}" presName="Name0" presStyleCnt="0">
        <dgm:presLayoutVars>
          <dgm:dir/>
          <dgm:resizeHandles val="exact"/>
        </dgm:presLayoutVars>
      </dgm:prSet>
      <dgm:spPr/>
    </dgm:pt>
    <dgm:pt modelId="{9008926F-D85E-4755-8A33-6EBCE1CBDA4C}" type="pres">
      <dgm:prSet presAssocID="{CC4D3C79-BE47-49CD-9DCF-4EAB0E562EE6}" presName="node" presStyleLbl="node1" presStyleIdx="0" presStyleCnt="5">
        <dgm:presLayoutVars>
          <dgm:bulletEnabled val="1"/>
        </dgm:presLayoutVars>
      </dgm:prSet>
      <dgm:spPr/>
    </dgm:pt>
    <dgm:pt modelId="{C407984E-5046-4F91-A3DA-C01294991B67}" type="pres">
      <dgm:prSet presAssocID="{6893FDE2-1918-480E-8D18-97BAFE2823DB}" presName="sibTrans" presStyleLbl="sibTrans1D1" presStyleIdx="0" presStyleCnt="4"/>
      <dgm:spPr/>
    </dgm:pt>
    <dgm:pt modelId="{75F44C6E-CA78-4AC6-AB5D-045BC242FB1A}" type="pres">
      <dgm:prSet presAssocID="{6893FDE2-1918-480E-8D18-97BAFE2823DB}" presName="connectorText" presStyleLbl="sibTrans1D1" presStyleIdx="0" presStyleCnt="4"/>
      <dgm:spPr/>
    </dgm:pt>
    <dgm:pt modelId="{E48B6AEA-DC01-44F5-AF4D-8EDAC7531C40}" type="pres">
      <dgm:prSet presAssocID="{705F9D0A-A172-448F-B30A-1D37A2A7FDB1}" presName="node" presStyleLbl="node1" presStyleIdx="1" presStyleCnt="5">
        <dgm:presLayoutVars>
          <dgm:bulletEnabled val="1"/>
        </dgm:presLayoutVars>
      </dgm:prSet>
      <dgm:spPr/>
    </dgm:pt>
    <dgm:pt modelId="{38606464-2EC7-4EF0-B668-6CE43C7BC90A}" type="pres">
      <dgm:prSet presAssocID="{819654AB-28B9-4EE4-A57B-11F1C3291895}" presName="sibTrans" presStyleLbl="sibTrans1D1" presStyleIdx="1" presStyleCnt="4"/>
      <dgm:spPr/>
    </dgm:pt>
    <dgm:pt modelId="{7D1CAE23-DF15-43B3-AE54-72C5E32FB372}" type="pres">
      <dgm:prSet presAssocID="{819654AB-28B9-4EE4-A57B-11F1C3291895}" presName="connectorText" presStyleLbl="sibTrans1D1" presStyleIdx="1" presStyleCnt="4"/>
      <dgm:spPr/>
    </dgm:pt>
    <dgm:pt modelId="{C41A80A9-A9E4-4210-AB8E-22B95734C257}" type="pres">
      <dgm:prSet presAssocID="{E840A67C-A424-47CB-B706-FA3B82935284}" presName="node" presStyleLbl="node1" presStyleIdx="2" presStyleCnt="5">
        <dgm:presLayoutVars>
          <dgm:bulletEnabled val="1"/>
        </dgm:presLayoutVars>
      </dgm:prSet>
      <dgm:spPr/>
    </dgm:pt>
    <dgm:pt modelId="{E6BF1BF6-C630-48BF-9253-4ADF8BE4E927}" type="pres">
      <dgm:prSet presAssocID="{778786B1-E76D-45F2-AE53-5D2E0CA2F0BF}" presName="sibTrans" presStyleLbl="sibTrans1D1" presStyleIdx="2" presStyleCnt="4"/>
      <dgm:spPr/>
    </dgm:pt>
    <dgm:pt modelId="{4613D2D5-0277-4899-B68E-6D9E6A309CDE}" type="pres">
      <dgm:prSet presAssocID="{778786B1-E76D-45F2-AE53-5D2E0CA2F0BF}" presName="connectorText" presStyleLbl="sibTrans1D1" presStyleIdx="2" presStyleCnt="4"/>
      <dgm:spPr/>
    </dgm:pt>
    <dgm:pt modelId="{B53FCEA8-2C6F-4C02-998F-8B3EA3DEDD51}" type="pres">
      <dgm:prSet presAssocID="{9CE05E92-F1DF-4C76-A248-D6B5B38E2D00}" presName="node" presStyleLbl="node1" presStyleIdx="3" presStyleCnt="5">
        <dgm:presLayoutVars>
          <dgm:bulletEnabled val="1"/>
        </dgm:presLayoutVars>
      </dgm:prSet>
      <dgm:spPr/>
    </dgm:pt>
    <dgm:pt modelId="{45DB6876-457E-4F82-975B-EEC537ABA45B}" type="pres">
      <dgm:prSet presAssocID="{E4884BC3-FDE5-4E44-8CDC-8339A119ABD9}" presName="sibTrans" presStyleLbl="sibTrans1D1" presStyleIdx="3" presStyleCnt="4"/>
      <dgm:spPr/>
    </dgm:pt>
    <dgm:pt modelId="{0CB7FA8B-6528-41F6-8808-9FAD25DFD4C9}" type="pres">
      <dgm:prSet presAssocID="{E4884BC3-FDE5-4E44-8CDC-8339A119ABD9}" presName="connectorText" presStyleLbl="sibTrans1D1" presStyleIdx="3" presStyleCnt="4"/>
      <dgm:spPr/>
    </dgm:pt>
    <dgm:pt modelId="{65C10923-3C15-4378-8284-F2320D4D7FBC}" type="pres">
      <dgm:prSet presAssocID="{796C9F81-EB5B-420F-ACC6-C0E5A2F59783}" presName="node" presStyleLbl="node1" presStyleIdx="4" presStyleCnt="5">
        <dgm:presLayoutVars>
          <dgm:bulletEnabled val="1"/>
        </dgm:presLayoutVars>
      </dgm:prSet>
      <dgm:spPr/>
    </dgm:pt>
  </dgm:ptLst>
  <dgm:cxnLst>
    <dgm:cxn modelId="{C7023103-C669-4F01-A902-9029AEEB5EC1}" type="presOf" srcId="{E4884BC3-FDE5-4E44-8CDC-8339A119ABD9}" destId="{45DB6876-457E-4F82-975B-EEC537ABA45B}" srcOrd="0" destOrd="0" presId="urn:microsoft.com/office/officeart/2005/8/layout/bProcess3"/>
    <dgm:cxn modelId="{897FB503-D6B6-4B67-9E9E-1806AB92095D}" srcId="{98A05E94-784C-440B-BA3E-DEAC81C49010}" destId="{E840A67C-A424-47CB-B706-FA3B82935284}" srcOrd="2" destOrd="0" parTransId="{4DFAD55E-4437-45D7-94EB-5A4C1259B3CA}" sibTransId="{778786B1-E76D-45F2-AE53-5D2E0CA2F0BF}"/>
    <dgm:cxn modelId="{FA9FC005-4A01-4076-84DA-88C4E099E2FD}" type="presOf" srcId="{819654AB-28B9-4EE4-A57B-11F1C3291895}" destId="{38606464-2EC7-4EF0-B668-6CE43C7BC90A}" srcOrd="0" destOrd="0" presId="urn:microsoft.com/office/officeart/2005/8/layout/bProcess3"/>
    <dgm:cxn modelId="{5BAF1A34-B798-47A1-96C9-1FEB4202227C}" type="presOf" srcId="{E840A67C-A424-47CB-B706-FA3B82935284}" destId="{C41A80A9-A9E4-4210-AB8E-22B95734C257}" srcOrd="0" destOrd="0" presId="urn:microsoft.com/office/officeart/2005/8/layout/bProcess3"/>
    <dgm:cxn modelId="{7330D138-E0B5-423D-924A-AD8166C16F19}" type="presOf" srcId="{E4884BC3-FDE5-4E44-8CDC-8339A119ABD9}" destId="{0CB7FA8B-6528-41F6-8808-9FAD25DFD4C9}" srcOrd="1" destOrd="0" presId="urn:microsoft.com/office/officeart/2005/8/layout/bProcess3"/>
    <dgm:cxn modelId="{CB3AC33A-383B-4399-9FD5-DA234F3573C9}" srcId="{98A05E94-784C-440B-BA3E-DEAC81C49010}" destId="{796C9F81-EB5B-420F-ACC6-C0E5A2F59783}" srcOrd="4" destOrd="0" parTransId="{E49306DB-E314-4186-92A5-BA56D5A682F4}" sibTransId="{8EABD18E-2435-4399-91E7-E0D1CF09BD2A}"/>
    <dgm:cxn modelId="{EEDC3260-4064-412B-8E64-1F92215EF1E6}" type="presOf" srcId="{6893FDE2-1918-480E-8D18-97BAFE2823DB}" destId="{75F44C6E-CA78-4AC6-AB5D-045BC242FB1A}" srcOrd="1" destOrd="0" presId="urn:microsoft.com/office/officeart/2005/8/layout/bProcess3"/>
    <dgm:cxn modelId="{85E5E366-105E-4E6E-A7F4-8302DD3993EE}" type="presOf" srcId="{6893FDE2-1918-480E-8D18-97BAFE2823DB}" destId="{C407984E-5046-4F91-A3DA-C01294991B67}" srcOrd="0" destOrd="0" presId="urn:microsoft.com/office/officeart/2005/8/layout/bProcess3"/>
    <dgm:cxn modelId="{E42F0167-B9B4-40A6-AA78-4D0276FA67EE}" type="presOf" srcId="{9CE05E92-F1DF-4C76-A248-D6B5B38E2D00}" destId="{B53FCEA8-2C6F-4C02-998F-8B3EA3DEDD51}" srcOrd="0" destOrd="0" presId="urn:microsoft.com/office/officeart/2005/8/layout/bProcess3"/>
    <dgm:cxn modelId="{D173A170-1D6B-47CC-B3F8-40F5CCBDB208}" type="presOf" srcId="{CC4D3C79-BE47-49CD-9DCF-4EAB0E562EE6}" destId="{9008926F-D85E-4755-8A33-6EBCE1CBDA4C}" srcOrd="0" destOrd="0" presId="urn:microsoft.com/office/officeart/2005/8/layout/bProcess3"/>
    <dgm:cxn modelId="{7D98AC71-583B-403C-91AD-81C202D4A2F7}" srcId="{98A05E94-784C-440B-BA3E-DEAC81C49010}" destId="{CC4D3C79-BE47-49CD-9DCF-4EAB0E562EE6}" srcOrd="0" destOrd="0" parTransId="{002DFFCD-1E74-46C7-A950-E054FA2AF00C}" sibTransId="{6893FDE2-1918-480E-8D18-97BAFE2823DB}"/>
    <dgm:cxn modelId="{99FD3485-9172-4789-B4B8-AC6E90723116}" type="presOf" srcId="{796C9F81-EB5B-420F-ACC6-C0E5A2F59783}" destId="{65C10923-3C15-4378-8284-F2320D4D7FBC}" srcOrd="0" destOrd="0" presId="urn:microsoft.com/office/officeart/2005/8/layout/bProcess3"/>
    <dgm:cxn modelId="{6B2D948D-0AD2-4EB8-83A9-2B2E6A38E41B}" type="presOf" srcId="{705F9D0A-A172-448F-B30A-1D37A2A7FDB1}" destId="{E48B6AEA-DC01-44F5-AF4D-8EDAC7531C40}" srcOrd="0" destOrd="0" presId="urn:microsoft.com/office/officeart/2005/8/layout/bProcess3"/>
    <dgm:cxn modelId="{D5B2FEA1-9B33-4FA4-9D2D-FEBD50A5FA70}" type="presOf" srcId="{98A05E94-784C-440B-BA3E-DEAC81C49010}" destId="{737F7742-719E-4DD9-98DF-3B9B919111B3}" srcOrd="0" destOrd="0" presId="urn:microsoft.com/office/officeart/2005/8/layout/bProcess3"/>
    <dgm:cxn modelId="{115BE9A7-46F1-44C9-972E-596997A2F5E9}" srcId="{98A05E94-784C-440B-BA3E-DEAC81C49010}" destId="{9CE05E92-F1DF-4C76-A248-D6B5B38E2D00}" srcOrd="3" destOrd="0" parTransId="{8839B0DF-C75E-4864-B08A-493ADA90B0F6}" sibTransId="{E4884BC3-FDE5-4E44-8CDC-8339A119ABD9}"/>
    <dgm:cxn modelId="{894E67C9-3B2D-423D-9508-2C926340969A}" type="presOf" srcId="{819654AB-28B9-4EE4-A57B-11F1C3291895}" destId="{7D1CAE23-DF15-43B3-AE54-72C5E32FB372}" srcOrd="1" destOrd="0" presId="urn:microsoft.com/office/officeart/2005/8/layout/bProcess3"/>
    <dgm:cxn modelId="{3F9C57D8-C346-4DE0-AC1A-B5624C1AFAA4}" srcId="{98A05E94-784C-440B-BA3E-DEAC81C49010}" destId="{705F9D0A-A172-448F-B30A-1D37A2A7FDB1}" srcOrd="1" destOrd="0" parTransId="{91509919-2D6E-4A08-BF87-DB830C411A6C}" sibTransId="{819654AB-28B9-4EE4-A57B-11F1C3291895}"/>
    <dgm:cxn modelId="{9B19EEE4-1C9A-4489-B703-4B24D4F1566B}" type="presOf" srcId="{778786B1-E76D-45F2-AE53-5D2E0CA2F0BF}" destId="{E6BF1BF6-C630-48BF-9253-4ADF8BE4E927}" srcOrd="0" destOrd="0" presId="urn:microsoft.com/office/officeart/2005/8/layout/bProcess3"/>
    <dgm:cxn modelId="{48AE88EF-51E6-4E5D-BC44-E1B01B92E830}" type="presOf" srcId="{778786B1-E76D-45F2-AE53-5D2E0CA2F0BF}" destId="{4613D2D5-0277-4899-B68E-6D9E6A309CDE}" srcOrd="1" destOrd="0" presId="urn:microsoft.com/office/officeart/2005/8/layout/bProcess3"/>
    <dgm:cxn modelId="{83A3D023-2FEA-4097-B22D-FE168A0D98D3}" type="presParOf" srcId="{737F7742-719E-4DD9-98DF-3B9B919111B3}" destId="{9008926F-D85E-4755-8A33-6EBCE1CBDA4C}" srcOrd="0" destOrd="0" presId="urn:microsoft.com/office/officeart/2005/8/layout/bProcess3"/>
    <dgm:cxn modelId="{23807D9C-32A0-4712-A78D-3C0C4840B04A}" type="presParOf" srcId="{737F7742-719E-4DD9-98DF-3B9B919111B3}" destId="{C407984E-5046-4F91-A3DA-C01294991B67}" srcOrd="1" destOrd="0" presId="urn:microsoft.com/office/officeart/2005/8/layout/bProcess3"/>
    <dgm:cxn modelId="{DBC11DE1-ABEF-47E8-9640-DFEB353234B3}" type="presParOf" srcId="{C407984E-5046-4F91-A3DA-C01294991B67}" destId="{75F44C6E-CA78-4AC6-AB5D-045BC242FB1A}" srcOrd="0" destOrd="0" presId="urn:microsoft.com/office/officeart/2005/8/layout/bProcess3"/>
    <dgm:cxn modelId="{E50742B1-F38A-4776-9BCC-BCEC307BE003}" type="presParOf" srcId="{737F7742-719E-4DD9-98DF-3B9B919111B3}" destId="{E48B6AEA-DC01-44F5-AF4D-8EDAC7531C40}" srcOrd="2" destOrd="0" presId="urn:microsoft.com/office/officeart/2005/8/layout/bProcess3"/>
    <dgm:cxn modelId="{FB8711A9-A6A4-4E54-AF21-0DB47493292C}" type="presParOf" srcId="{737F7742-719E-4DD9-98DF-3B9B919111B3}" destId="{38606464-2EC7-4EF0-B668-6CE43C7BC90A}" srcOrd="3" destOrd="0" presId="urn:microsoft.com/office/officeart/2005/8/layout/bProcess3"/>
    <dgm:cxn modelId="{DD6875DA-EDB4-44FA-851C-FB803D7300A4}" type="presParOf" srcId="{38606464-2EC7-4EF0-B668-6CE43C7BC90A}" destId="{7D1CAE23-DF15-43B3-AE54-72C5E32FB372}" srcOrd="0" destOrd="0" presId="urn:microsoft.com/office/officeart/2005/8/layout/bProcess3"/>
    <dgm:cxn modelId="{3D6FD4B3-985F-42FA-B775-6CF795C664B9}" type="presParOf" srcId="{737F7742-719E-4DD9-98DF-3B9B919111B3}" destId="{C41A80A9-A9E4-4210-AB8E-22B95734C257}" srcOrd="4" destOrd="0" presId="urn:microsoft.com/office/officeart/2005/8/layout/bProcess3"/>
    <dgm:cxn modelId="{A45253BD-7032-4D92-A6A0-00B08646FFB2}" type="presParOf" srcId="{737F7742-719E-4DD9-98DF-3B9B919111B3}" destId="{E6BF1BF6-C630-48BF-9253-4ADF8BE4E927}" srcOrd="5" destOrd="0" presId="urn:microsoft.com/office/officeart/2005/8/layout/bProcess3"/>
    <dgm:cxn modelId="{C39D0830-8AF5-480E-BBE9-80DD942156E6}" type="presParOf" srcId="{E6BF1BF6-C630-48BF-9253-4ADF8BE4E927}" destId="{4613D2D5-0277-4899-B68E-6D9E6A309CDE}" srcOrd="0" destOrd="0" presId="urn:microsoft.com/office/officeart/2005/8/layout/bProcess3"/>
    <dgm:cxn modelId="{27E31501-8B06-4A77-84DA-8CDA3B8A5B52}" type="presParOf" srcId="{737F7742-719E-4DD9-98DF-3B9B919111B3}" destId="{B53FCEA8-2C6F-4C02-998F-8B3EA3DEDD51}" srcOrd="6" destOrd="0" presId="urn:microsoft.com/office/officeart/2005/8/layout/bProcess3"/>
    <dgm:cxn modelId="{A05FB5A1-11EC-4433-A061-5A9D4E770125}" type="presParOf" srcId="{737F7742-719E-4DD9-98DF-3B9B919111B3}" destId="{45DB6876-457E-4F82-975B-EEC537ABA45B}" srcOrd="7" destOrd="0" presId="urn:microsoft.com/office/officeart/2005/8/layout/bProcess3"/>
    <dgm:cxn modelId="{B75C101A-F4CC-47AA-A956-2508D3B4488E}" type="presParOf" srcId="{45DB6876-457E-4F82-975B-EEC537ABA45B}" destId="{0CB7FA8B-6528-41F6-8808-9FAD25DFD4C9}" srcOrd="0" destOrd="0" presId="urn:microsoft.com/office/officeart/2005/8/layout/bProcess3"/>
    <dgm:cxn modelId="{6B032348-473E-4D19-ADC2-9DB2C64362F0}" type="presParOf" srcId="{737F7742-719E-4DD9-98DF-3B9B919111B3}" destId="{65C10923-3C15-4378-8284-F2320D4D7FBC}" srcOrd="8"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47B6AAD-18BD-4281-BC8F-803110981614}" type="doc">
      <dgm:prSet loTypeId="urn:diagrams.loki3.com/BracketList" loCatId="list" qsTypeId="urn:microsoft.com/office/officeart/2005/8/quickstyle/simple1" qsCatId="simple" csTypeId="urn:microsoft.com/office/officeart/2005/8/colors/accent1_2" csCatId="accent1" phldr="1"/>
      <dgm:spPr/>
      <dgm:t>
        <a:bodyPr/>
        <a:lstStyle/>
        <a:p>
          <a:endParaRPr lang="en-GB"/>
        </a:p>
      </dgm:t>
    </dgm:pt>
    <dgm:pt modelId="{6FF69560-ED7A-4B14-9DC8-1612C41DFBC9}">
      <dgm:prSet phldrT="[Text]"/>
      <dgm:spPr/>
      <dgm:t>
        <a:bodyPr/>
        <a:lstStyle/>
        <a:p>
          <a:r>
            <a:rPr lang="en-US" dirty="0"/>
            <a:t>!</a:t>
          </a:r>
          <a:endParaRPr lang="en-GB" dirty="0"/>
        </a:p>
      </dgm:t>
    </dgm:pt>
    <dgm:pt modelId="{CC054E6A-A6CC-4B66-AFE0-5D774DE61A5A}" type="parTrans" cxnId="{D840AF9A-1313-4EFB-9E31-57DC6B743DDC}">
      <dgm:prSet/>
      <dgm:spPr/>
      <dgm:t>
        <a:bodyPr/>
        <a:lstStyle/>
        <a:p>
          <a:endParaRPr lang="en-GB"/>
        </a:p>
      </dgm:t>
    </dgm:pt>
    <dgm:pt modelId="{4FD5F80B-7281-47D6-A332-6EB16CF8D735}" type="sibTrans" cxnId="{D840AF9A-1313-4EFB-9E31-57DC6B743DDC}">
      <dgm:prSet/>
      <dgm:spPr/>
      <dgm:t>
        <a:bodyPr/>
        <a:lstStyle/>
        <a:p>
          <a:endParaRPr lang="en-GB"/>
        </a:p>
      </dgm:t>
    </dgm:pt>
    <dgm:pt modelId="{4310ACCF-0492-44A0-82CB-75A9460A3022}">
      <dgm:prSet phldrT="[Text]" custT="1"/>
      <dgm:spPr/>
      <dgm:t>
        <a:bodyPr/>
        <a:lstStyle/>
        <a:p>
          <a:r>
            <a:rPr lang="en-GB" altLang="en-US" sz="1800" b="0" dirty="0"/>
            <a:t>When the measurement </a:t>
          </a:r>
          <a:r>
            <a:rPr lang="hu-HU" altLang="en-US" sz="1800" b="0" dirty="0"/>
            <a:t>result</a:t>
          </a:r>
          <a:r>
            <a:rPr lang="en-US" altLang="en-US" sz="1800" b="0" dirty="0"/>
            <a:t> </a:t>
          </a:r>
          <a:r>
            <a:rPr lang="en-GB" altLang="en-US" sz="1800" b="0" dirty="0"/>
            <a:t>includes a contribution from the radiation background, the background value must be subtracted from the measured value.</a:t>
          </a:r>
          <a:endParaRPr lang="en-GB" sz="1800" dirty="0"/>
        </a:p>
      </dgm:t>
    </dgm:pt>
    <dgm:pt modelId="{0393542E-4B07-4F0A-A027-23DC4707A226}" type="parTrans" cxnId="{5BC22DB2-7093-47CA-905C-D03B390BFB0B}">
      <dgm:prSet/>
      <dgm:spPr/>
      <dgm:t>
        <a:bodyPr/>
        <a:lstStyle/>
        <a:p>
          <a:endParaRPr lang="en-GB"/>
        </a:p>
      </dgm:t>
    </dgm:pt>
    <dgm:pt modelId="{5D371764-3D91-4A18-B34A-A4D6E5FACD89}" type="sibTrans" cxnId="{5BC22DB2-7093-47CA-905C-D03B390BFB0B}">
      <dgm:prSet/>
      <dgm:spPr/>
      <dgm:t>
        <a:bodyPr/>
        <a:lstStyle/>
        <a:p>
          <a:endParaRPr lang="en-GB"/>
        </a:p>
      </dgm:t>
    </dgm:pt>
    <dgm:pt modelId="{3F1AD620-6CDC-43BF-841D-A00E48B20048}">
      <dgm:prSet phldrT="[Text]"/>
      <dgm:spPr/>
      <dgm:t>
        <a:bodyPr/>
        <a:lstStyle/>
        <a:p>
          <a:r>
            <a:rPr lang="en-US" dirty="0"/>
            <a:t>!</a:t>
          </a:r>
          <a:endParaRPr lang="en-GB" dirty="0"/>
        </a:p>
      </dgm:t>
    </dgm:pt>
    <dgm:pt modelId="{B5B50ED8-048A-44D4-B9B2-E8DEFAE56D2B}" type="parTrans" cxnId="{182C4E5A-84FF-4CE5-8F0C-AA96BD29EF3E}">
      <dgm:prSet/>
      <dgm:spPr/>
      <dgm:t>
        <a:bodyPr/>
        <a:lstStyle/>
        <a:p>
          <a:endParaRPr lang="en-GB"/>
        </a:p>
      </dgm:t>
    </dgm:pt>
    <dgm:pt modelId="{600A5E1A-0E45-4855-BF76-DE351DBB2668}" type="sibTrans" cxnId="{182C4E5A-84FF-4CE5-8F0C-AA96BD29EF3E}">
      <dgm:prSet/>
      <dgm:spPr/>
      <dgm:t>
        <a:bodyPr/>
        <a:lstStyle/>
        <a:p>
          <a:endParaRPr lang="en-GB"/>
        </a:p>
      </dgm:t>
    </dgm:pt>
    <dgm:pt modelId="{952E770B-580C-4585-8798-6E28CB0BE302}">
      <dgm:prSet phldrT="[Text]" custT="1"/>
      <dgm:spPr/>
      <dgm:t>
        <a:bodyPr/>
        <a:lstStyle/>
        <a:p>
          <a:r>
            <a:rPr lang="hu-HU" altLang="en-US" sz="1800" b="0" dirty="0"/>
            <a:t>Results </a:t>
          </a:r>
          <a:r>
            <a:rPr lang="en-GB" altLang="en-US" sz="1800" b="0" dirty="0"/>
            <a:t>of repeated background measurements</a:t>
          </a:r>
          <a:r>
            <a:rPr lang="hu-HU" altLang="en-US" sz="1800" b="0" dirty="0"/>
            <a:t> </a:t>
          </a:r>
          <a:r>
            <a:rPr lang="en-GB" altLang="en-US" sz="1800" b="0" dirty="0"/>
            <a:t>are also random and follow a normal distribution </a:t>
          </a:r>
          <a:endParaRPr lang="en-GB" sz="1800" dirty="0"/>
        </a:p>
      </dgm:t>
    </dgm:pt>
    <dgm:pt modelId="{7F89BECA-0F91-49C5-BE1C-4E470AD4A20E}" type="parTrans" cxnId="{2620411A-2855-45C7-A7D9-D1AA57107217}">
      <dgm:prSet/>
      <dgm:spPr/>
      <dgm:t>
        <a:bodyPr/>
        <a:lstStyle/>
        <a:p>
          <a:endParaRPr lang="en-GB"/>
        </a:p>
      </dgm:t>
    </dgm:pt>
    <dgm:pt modelId="{9D468307-DFC3-4E81-A240-AE1276B153FB}" type="sibTrans" cxnId="{2620411A-2855-45C7-A7D9-D1AA57107217}">
      <dgm:prSet/>
      <dgm:spPr/>
      <dgm:t>
        <a:bodyPr/>
        <a:lstStyle/>
        <a:p>
          <a:endParaRPr lang="en-GB"/>
        </a:p>
      </dgm:t>
    </dgm:pt>
    <dgm:pt modelId="{EBDA7117-7630-462B-9402-8CCC7A37616F}" type="pres">
      <dgm:prSet presAssocID="{A47B6AAD-18BD-4281-BC8F-803110981614}" presName="Name0" presStyleCnt="0">
        <dgm:presLayoutVars>
          <dgm:dir/>
          <dgm:animLvl val="lvl"/>
          <dgm:resizeHandles val="exact"/>
        </dgm:presLayoutVars>
      </dgm:prSet>
      <dgm:spPr/>
    </dgm:pt>
    <dgm:pt modelId="{E402A202-9B0E-47E5-909A-902AAA074C5A}" type="pres">
      <dgm:prSet presAssocID="{6FF69560-ED7A-4B14-9DC8-1612C41DFBC9}" presName="linNode" presStyleCnt="0"/>
      <dgm:spPr/>
    </dgm:pt>
    <dgm:pt modelId="{7D084EF8-9718-484A-A8C3-400CD6568831}" type="pres">
      <dgm:prSet presAssocID="{6FF69560-ED7A-4B14-9DC8-1612C41DFBC9}" presName="parTx" presStyleLbl="revTx" presStyleIdx="0" presStyleCnt="2">
        <dgm:presLayoutVars>
          <dgm:chMax val="1"/>
          <dgm:bulletEnabled val="1"/>
        </dgm:presLayoutVars>
      </dgm:prSet>
      <dgm:spPr/>
    </dgm:pt>
    <dgm:pt modelId="{302BE36C-F3C5-43FC-8DAE-8D25337E6232}" type="pres">
      <dgm:prSet presAssocID="{6FF69560-ED7A-4B14-9DC8-1612C41DFBC9}" presName="bracket" presStyleLbl="parChTrans1D1" presStyleIdx="0" presStyleCnt="2"/>
      <dgm:spPr/>
    </dgm:pt>
    <dgm:pt modelId="{545E8BBC-811F-47B4-8CF8-AA884A615D08}" type="pres">
      <dgm:prSet presAssocID="{6FF69560-ED7A-4B14-9DC8-1612C41DFBC9}" presName="spH" presStyleCnt="0"/>
      <dgm:spPr/>
    </dgm:pt>
    <dgm:pt modelId="{AEBE2674-9864-4614-9111-ACA31E958A3A}" type="pres">
      <dgm:prSet presAssocID="{6FF69560-ED7A-4B14-9DC8-1612C41DFBC9}" presName="desTx" presStyleLbl="node1" presStyleIdx="0" presStyleCnt="2" custScaleX="194057">
        <dgm:presLayoutVars>
          <dgm:bulletEnabled val="1"/>
        </dgm:presLayoutVars>
      </dgm:prSet>
      <dgm:spPr/>
    </dgm:pt>
    <dgm:pt modelId="{A3610CA2-FA39-4C2D-8FC0-ECDCE10B0B38}" type="pres">
      <dgm:prSet presAssocID="{4FD5F80B-7281-47D6-A332-6EB16CF8D735}" presName="spV" presStyleCnt="0"/>
      <dgm:spPr/>
    </dgm:pt>
    <dgm:pt modelId="{56D86DA3-55F9-4D74-8726-7773560379B5}" type="pres">
      <dgm:prSet presAssocID="{3F1AD620-6CDC-43BF-841D-A00E48B20048}" presName="linNode" presStyleCnt="0"/>
      <dgm:spPr/>
    </dgm:pt>
    <dgm:pt modelId="{AF80234D-4CB5-409F-936F-BA1B99027B12}" type="pres">
      <dgm:prSet presAssocID="{3F1AD620-6CDC-43BF-841D-A00E48B20048}" presName="parTx" presStyleLbl="revTx" presStyleIdx="1" presStyleCnt="2">
        <dgm:presLayoutVars>
          <dgm:chMax val="1"/>
          <dgm:bulletEnabled val="1"/>
        </dgm:presLayoutVars>
      </dgm:prSet>
      <dgm:spPr/>
    </dgm:pt>
    <dgm:pt modelId="{0FDFBE35-F8C4-45EB-A8EF-1759E7892BE6}" type="pres">
      <dgm:prSet presAssocID="{3F1AD620-6CDC-43BF-841D-A00E48B20048}" presName="bracket" presStyleLbl="parChTrans1D1" presStyleIdx="1" presStyleCnt="2"/>
      <dgm:spPr/>
    </dgm:pt>
    <dgm:pt modelId="{88E1C987-45F6-43A3-8F17-055B948C762E}" type="pres">
      <dgm:prSet presAssocID="{3F1AD620-6CDC-43BF-841D-A00E48B20048}" presName="spH" presStyleCnt="0"/>
      <dgm:spPr/>
    </dgm:pt>
    <dgm:pt modelId="{556C0B7F-60E3-47FD-9F81-0F17B8BF2FCB}" type="pres">
      <dgm:prSet presAssocID="{3F1AD620-6CDC-43BF-841D-A00E48B20048}" presName="desTx" presStyleLbl="node1" presStyleIdx="1" presStyleCnt="2" custScaleX="199643">
        <dgm:presLayoutVars>
          <dgm:bulletEnabled val="1"/>
        </dgm:presLayoutVars>
      </dgm:prSet>
      <dgm:spPr/>
    </dgm:pt>
  </dgm:ptLst>
  <dgm:cxnLst>
    <dgm:cxn modelId="{293B7409-ACCF-48D3-946B-ED83B9E8DBCC}" type="presOf" srcId="{3F1AD620-6CDC-43BF-841D-A00E48B20048}" destId="{AF80234D-4CB5-409F-936F-BA1B99027B12}" srcOrd="0" destOrd="0" presId="urn:diagrams.loki3.com/BracketList"/>
    <dgm:cxn modelId="{2620411A-2855-45C7-A7D9-D1AA57107217}" srcId="{3F1AD620-6CDC-43BF-841D-A00E48B20048}" destId="{952E770B-580C-4585-8798-6E28CB0BE302}" srcOrd="0" destOrd="0" parTransId="{7F89BECA-0F91-49C5-BE1C-4E470AD4A20E}" sibTransId="{9D468307-DFC3-4E81-A240-AE1276B153FB}"/>
    <dgm:cxn modelId="{7ECB5C1D-7F4E-45CC-87C5-48D5E63AB990}" type="presOf" srcId="{6FF69560-ED7A-4B14-9DC8-1612C41DFBC9}" destId="{7D084EF8-9718-484A-A8C3-400CD6568831}" srcOrd="0" destOrd="0" presId="urn:diagrams.loki3.com/BracketList"/>
    <dgm:cxn modelId="{52C22F73-681B-4A5B-BDB5-176325D59BF2}" type="presOf" srcId="{A47B6AAD-18BD-4281-BC8F-803110981614}" destId="{EBDA7117-7630-462B-9402-8CCC7A37616F}" srcOrd="0" destOrd="0" presId="urn:diagrams.loki3.com/BracketList"/>
    <dgm:cxn modelId="{B4C0C475-B03D-470B-8B53-FCC87DA98980}" type="presOf" srcId="{4310ACCF-0492-44A0-82CB-75A9460A3022}" destId="{AEBE2674-9864-4614-9111-ACA31E958A3A}" srcOrd="0" destOrd="0" presId="urn:diagrams.loki3.com/BracketList"/>
    <dgm:cxn modelId="{182C4E5A-84FF-4CE5-8F0C-AA96BD29EF3E}" srcId="{A47B6AAD-18BD-4281-BC8F-803110981614}" destId="{3F1AD620-6CDC-43BF-841D-A00E48B20048}" srcOrd="1" destOrd="0" parTransId="{B5B50ED8-048A-44D4-B9B2-E8DEFAE56D2B}" sibTransId="{600A5E1A-0E45-4855-BF76-DE351DBB2668}"/>
    <dgm:cxn modelId="{D840AF9A-1313-4EFB-9E31-57DC6B743DDC}" srcId="{A47B6AAD-18BD-4281-BC8F-803110981614}" destId="{6FF69560-ED7A-4B14-9DC8-1612C41DFBC9}" srcOrd="0" destOrd="0" parTransId="{CC054E6A-A6CC-4B66-AFE0-5D774DE61A5A}" sibTransId="{4FD5F80B-7281-47D6-A332-6EB16CF8D735}"/>
    <dgm:cxn modelId="{5BC22DB2-7093-47CA-905C-D03B390BFB0B}" srcId="{6FF69560-ED7A-4B14-9DC8-1612C41DFBC9}" destId="{4310ACCF-0492-44A0-82CB-75A9460A3022}" srcOrd="0" destOrd="0" parTransId="{0393542E-4B07-4F0A-A027-23DC4707A226}" sibTransId="{5D371764-3D91-4A18-B34A-A4D6E5FACD89}"/>
    <dgm:cxn modelId="{731167C0-3496-46B6-AA6E-3446A88EB68B}" type="presOf" srcId="{952E770B-580C-4585-8798-6E28CB0BE302}" destId="{556C0B7F-60E3-47FD-9F81-0F17B8BF2FCB}" srcOrd="0" destOrd="0" presId="urn:diagrams.loki3.com/BracketList"/>
    <dgm:cxn modelId="{E86F7C88-8AF2-47E0-A72F-FC33E3701CD5}" type="presParOf" srcId="{EBDA7117-7630-462B-9402-8CCC7A37616F}" destId="{E402A202-9B0E-47E5-909A-902AAA074C5A}" srcOrd="0" destOrd="0" presId="urn:diagrams.loki3.com/BracketList"/>
    <dgm:cxn modelId="{C6142940-ACD9-4738-89A9-1202E91AA77B}" type="presParOf" srcId="{E402A202-9B0E-47E5-909A-902AAA074C5A}" destId="{7D084EF8-9718-484A-A8C3-400CD6568831}" srcOrd="0" destOrd="0" presId="urn:diagrams.loki3.com/BracketList"/>
    <dgm:cxn modelId="{B40FB817-33FD-40B6-8715-BB09A50D7EAF}" type="presParOf" srcId="{E402A202-9B0E-47E5-909A-902AAA074C5A}" destId="{302BE36C-F3C5-43FC-8DAE-8D25337E6232}" srcOrd="1" destOrd="0" presId="urn:diagrams.loki3.com/BracketList"/>
    <dgm:cxn modelId="{53BF5464-B103-45C6-997E-9CC022DAEE16}" type="presParOf" srcId="{E402A202-9B0E-47E5-909A-902AAA074C5A}" destId="{545E8BBC-811F-47B4-8CF8-AA884A615D08}" srcOrd="2" destOrd="0" presId="urn:diagrams.loki3.com/BracketList"/>
    <dgm:cxn modelId="{E6BDFA89-088E-4C3A-A7C4-D4F8833F3AC0}" type="presParOf" srcId="{E402A202-9B0E-47E5-909A-902AAA074C5A}" destId="{AEBE2674-9864-4614-9111-ACA31E958A3A}" srcOrd="3" destOrd="0" presId="urn:diagrams.loki3.com/BracketList"/>
    <dgm:cxn modelId="{0E226D45-6FF3-4AFB-9BD1-B2F144507486}" type="presParOf" srcId="{EBDA7117-7630-462B-9402-8CCC7A37616F}" destId="{A3610CA2-FA39-4C2D-8FC0-ECDCE10B0B38}" srcOrd="1" destOrd="0" presId="urn:diagrams.loki3.com/BracketList"/>
    <dgm:cxn modelId="{460AC075-A7BE-46C1-BBF4-1A8721323BE2}" type="presParOf" srcId="{EBDA7117-7630-462B-9402-8CCC7A37616F}" destId="{56D86DA3-55F9-4D74-8726-7773560379B5}" srcOrd="2" destOrd="0" presId="urn:diagrams.loki3.com/BracketList"/>
    <dgm:cxn modelId="{9CC313F4-464A-4204-A215-A7F9D7DB58F7}" type="presParOf" srcId="{56D86DA3-55F9-4D74-8726-7773560379B5}" destId="{AF80234D-4CB5-409F-936F-BA1B99027B12}" srcOrd="0" destOrd="0" presId="urn:diagrams.loki3.com/BracketList"/>
    <dgm:cxn modelId="{E12DF392-002F-4D67-8DFC-3BB90169FCDD}" type="presParOf" srcId="{56D86DA3-55F9-4D74-8726-7773560379B5}" destId="{0FDFBE35-F8C4-45EB-A8EF-1759E7892BE6}" srcOrd="1" destOrd="0" presId="urn:diagrams.loki3.com/BracketList"/>
    <dgm:cxn modelId="{89E1F394-59B8-4095-B85F-69F89B8DC3AE}" type="presParOf" srcId="{56D86DA3-55F9-4D74-8726-7773560379B5}" destId="{88E1C987-45F6-43A3-8F17-055B948C762E}" srcOrd="2" destOrd="0" presId="urn:diagrams.loki3.com/BracketList"/>
    <dgm:cxn modelId="{0B26024C-F374-42FF-A612-7E64695E9E47}" type="presParOf" srcId="{56D86DA3-55F9-4D74-8726-7773560379B5}" destId="{556C0B7F-60E3-47FD-9F81-0F17B8BF2FCB}" srcOrd="3" destOrd="0" presId="urn:diagrams.loki3.com/Bracke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47B6AAD-18BD-4281-BC8F-803110981614}" type="doc">
      <dgm:prSet loTypeId="urn:diagrams.loki3.com/BracketList" loCatId="list" qsTypeId="urn:microsoft.com/office/officeart/2005/8/quickstyle/simple1" qsCatId="simple" csTypeId="urn:microsoft.com/office/officeart/2005/8/colors/accent1_2" csCatId="accent1" phldr="1"/>
      <dgm:spPr/>
      <dgm:t>
        <a:bodyPr/>
        <a:lstStyle/>
        <a:p>
          <a:endParaRPr lang="en-GB"/>
        </a:p>
      </dgm:t>
    </dgm:pt>
    <dgm:pt modelId="{6FF69560-ED7A-4B14-9DC8-1612C41DFBC9}">
      <dgm:prSet phldrT="[Text]"/>
      <dgm:spPr/>
      <dgm:t>
        <a:bodyPr/>
        <a:lstStyle/>
        <a:p>
          <a:r>
            <a:rPr lang="en-US" dirty="0"/>
            <a:t>!</a:t>
          </a:r>
          <a:endParaRPr lang="en-GB" dirty="0"/>
        </a:p>
      </dgm:t>
    </dgm:pt>
    <dgm:pt modelId="{CC054E6A-A6CC-4B66-AFE0-5D774DE61A5A}" type="parTrans" cxnId="{D840AF9A-1313-4EFB-9E31-57DC6B743DDC}">
      <dgm:prSet/>
      <dgm:spPr/>
      <dgm:t>
        <a:bodyPr/>
        <a:lstStyle/>
        <a:p>
          <a:endParaRPr lang="en-GB"/>
        </a:p>
      </dgm:t>
    </dgm:pt>
    <dgm:pt modelId="{4FD5F80B-7281-47D6-A332-6EB16CF8D735}" type="sibTrans" cxnId="{D840AF9A-1313-4EFB-9E31-57DC6B743DDC}">
      <dgm:prSet/>
      <dgm:spPr/>
      <dgm:t>
        <a:bodyPr/>
        <a:lstStyle/>
        <a:p>
          <a:endParaRPr lang="en-GB"/>
        </a:p>
      </dgm:t>
    </dgm:pt>
    <dgm:pt modelId="{4310ACCF-0492-44A0-82CB-75A9460A3022}">
      <dgm:prSet phldrT="[Text]" custT="1"/>
      <dgm:spPr/>
      <dgm:t>
        <a:bodyPr/>
        <a:lstStyle/>
        <a:p>
          <a:r>
            <a:rPr lang="en-GB" altLang="en-US" sz="1800" b="0" dirty="0"/>
            <a:t>The difference between sample and background values also follows a normal distribution with true mean equal to the difference of true sample and background means, but with variability greater than the variability of sample or background counts alone</a:t>
          </a:r>
          <a:endParaRPr lang="en-GB" sz="1800" dirty="0"/>
        </a:p>
      </dgm:t>
    </dgm:pt>
    <dgm:pt modelId="{0393542E-4B07-4F0A-A027-23DC4707A226}" type="parTrans" cxnId="{5BC22DB2-7093-47CA-905C-D03B390BFB0B}">
      <dgm:prSet/>
      <dgm:spPr/>
      <dgm:t>
        <a:bodyPr/>
        <a:lstStyle/>
        <a:p>
          <a:endParaRPr lang="en-GB"/>
        </a:p>
      </dgm:t>
    </dgm:pt>
    <dgm:pt modelId="{5D371764-3D91-4A18-B34A-A4D6E5FACD89}" type="sibTrans" cxnId="{5BC22DB2-7093-47CA-905C-D03B390BFB0B}">
      <dgm:prSet/>
      <dgm:spPr/>
      <dgm:t>
        <a:bodyPr/>
        <a:lstStyle/>
        <a:p>
          <a:endParaRPr lang="en-GB"/>
        </a:p>
      </dgm:t>
    </dgm:pt>
    <dgm:pt modelId="{3F1AD620-6CDC-43BF-841D-A00E48B20048}">
      <dgm:prSet phldrT="[Text]"/>
      <dgm:spPr/>
      <dgm:t>
        <a:bodyPr/>
        <a:lstStyle/>
        <a:p>
          <a:r>
            <a:rPr lang="en-US" dirty="0"/>
            <a:t>!</a:t>
          </a:r>
          <a:endParaRPr lang="en-GB" dirty="0"/>
        </a:p>
      </dgm:t>
    </dgm:pt>
    <dgm:pt modelId="{B5B50ED8-048A-44D4-B9B2-E8DEFAE56D2B}" type="parTrans" cxnId="{182C4E5A-84FF-4CE5-8F0C-AA96BD29EF3E}">
      <dgm:prSet/>
      <dgm:spPr/>
      <dgm:t>
        <a:bodyPr/>
        <a:lstStyle/>
        <a:p>
          <a:endParaRPr lang="en-GB"/>
        </a:p>
      </dgm:t>
    </dgm:pt>
    <dgm:pt modelId="{600A5E1A-0E45-4855-BF76-DE351DBB2668}" type="sibTrans" cxnId="{182C4E5A-84FF-4CE5-8F0C-AA96BD29EF3E}">
      <dgm:prSet/>
      <dgm:spPr/>
      <dgm:t>
        <a:bodyPr/>
        <a:lstStyle/>
        <a:p>
          <a:endParaRPr lang="en-GB"/>
        </a:p>
      </dgm:t>
    </dgm:pt>
    <dgm:pt modelId="{952E770B-580C-4585-8798-6E28CB0BE302}">
      <dgm:prSet phldrT="[Text]" custT="1"/>
      <dgm:spPr/>
      <dgm:t>
        <a:bodyPr/>
        <a:lstStyle/>
        <a:p>
          <a:r>
            <a:rPr lang="en-GB" altLang="en-US" sz="1800" b="0" dirty="0"/>
            <a:t>If the counting times of sample and background are equal, then the best estimate of the standard deviation of the difference is given by the square root of the sum of the two measurements, except when they consist of only a few counts</a:t>
          </a:r>
          <a:endParaRPr lang="en-GB" sz="1800" dirty="0"/>
        </a:p>
      </dgm:t>
    </dgm:pt>
    <dgm:pt modelId="{7F89BECA-0F91-49C5-BE1C-4E470AD4A20E}" type="parTrans" cxnId="{2620411A-2855-45C7-A7D9-D1AA57107217}">
      <dgm:prSet/>
      <dgm:spPr/>
      <dgm:t>
        <a:bodyPr/>
        <a:lstStyle/>
        <a:p>
          <a:endParaRPr lang="en-GB"/>
        </a:p>
      </dgm:t>
    </dgm:pt>
    <dgm:pt modelId="{9D468307-DFC3-4E81-A240-AE1276B153FB}" type="sibTrans" cxnId="{2620411A-2855-45C7-A7D9-D1AA57107217}">
      <dgm:prSet/>
      <dgm:spPr/>
      <dgm:t>
        <a:bodyPr/>
        <a:lstStyle/>
        <a:p>
          <a:endParaRPr lang="en-GB"/>
        </a:p>
      </dgm:t>
    </dgm:pt>
    <dgm:pt modelId="{EBDA7117-7630-462B-9402-8CCC7A37616F}" type="pres">
      <dgm:prSet presAssocID="{A47B6AAD-18BD-4281-BC8F-803110981614}" presName="Name0" presStyleCnt="0">
        <dgm:presLayoutVars>
          <dgm:dir/>
          <dgm:animLvl val="lvl"/>
          <dgm:resizeHandles val="exact"/>
        </dgm:presLayoutVars>
      </dgm:prSet>
      <dgm:spPr/>
    </dgm:pt>
    <dgm:pt modelId="{E402A202-9B0E-47E5-909A-902AAA074C5A}" type="pres">
      <dgm:prSet presAssocID="{6FF69560-ED7A-4B14-9DC8-1612C41DFBC9}" presName="linNode" presStyleCnt="0"/>
      <dgm:spPr/>
    </dgm:pt>
    <dgm:pt modelId="{7D084EF8-9718-484A-A8C3-400CD6568831}" type="pres">
      <dgm:prSet presAssocID="{6FF69560-ED7A-4B14-9DC8-1612C41DFBC9}" presName="parTx" presStyleLbl="revTx" presStyleIdx="0" presStyleCnt="2">
        <dgm:presLayoutVars>
          <dgm:chMax val="1"/>
          <dgm:bulletEnabled val="1"/>
        </dgm:presLayoutVars>
      </dgm:prSet>
      <dgm:spPr/>
    </dgm:pt>
    <dgm:pt modelId="{302BE36C-F3C5-43FC-8DAE-8D25337E6232}" type="pres">
      <dgm:prSet presAssocID="{6FF69560-ED7A-4B14-9DC8-1612C41DFBC9}" presName="bracket" presStyleLbl="parChTrans1D1" presStyleIdx="0" presStyleCnt="2"/>
      <dgm:spPr/>
    </dgm:pt>
    <dgm:pt modelId="{545E8BBC-811F-47B4-8CF8-AA884A615D08}" type="pres">
      <dgm:prSet presAssocID="{6FF69560-ED7A-4B14-9DC8-1612C41DFBC9}" presName="spH" presStyleCnt="0"/>
      <dgm:spPr/>
    </dgm:pt>
    <dgm:pt modelId="{AEBE2674-9864-4614-9111-ACA31E958A3A}" type="pres">
      <dgm:prSet presAssocID="{6FF69560-ED7A-4B14-9DC8-1612C41DFBC9}" presName="desTx" presStyleLbl="node1" presStyleIdx="0" presStyleCnt="2" custScaleX="194057">
        <dgm:presLayoutVars>
          <dgm:bulletEnabled val="1"/>
        </dgm:presLayoutVars>
      </dgm:prSet>
      <dgm:spPr/>
    </dgm:pt>
    <dgm:pt modelId="{A3610CA2-FA39-4C2D-8FC0-ECDCE10B0B38}" type="pres">
      <dgm:prSet presAssocID="{4FD5F80B-7281-47D6-A332-6EB16CF8D735}" presName="spV" presStyleCnt="0"/>
      <dgm:spPr/>
    </dgm:pt>
    <dgm:pt modelId="{56D86DA3-55F9-4D74-8726-7773560379B5}" type="pres">
      <dgm:prSet presAssocID="{3F1AD620-6CDC-43BF-841D-A00E48B20048}" presName="linNode" presStyleCnt="0"/>
      <dgm:spPr/>
    </dgm:pt>
    <dgm:pt modelId="{AF80234D-4CB5-409F-936F-BA1B99027B12}" type="pres">
      <dgm:prSet presAssocID="{3F1AD620-6CDC-43BF-841D-A00E48B20048}" presName="parTx" presStyleLbl="revTx" presStyleIdx="1" presStyleCnt="2">
        <dgm:presLayoutVars>
          <dgm:chMax val="1"/>
          <dgm:bulletEnabled val="1"/>
        </dgm:presLayoutVars>
      </dgm:prSet>
      <dgm:spPr/>
    </dgm:pt>
    <dgm:pt modelId="{0FDFBE35-F8C4-45EB-A8EF-1759E7892BE6}" type="pres">
      <dgm:prSet presAssocID="{3F1AD620-6CDC-43BF-841D-A00E48B20048}" presName="bracket" presStyleLbl="parChTrans1D1" presStyleIdx="1" presStyleCnt="2"/>
      <dgm:spPr/>
    </dgm:pt>
    <dgm:pt modelId="{88E1C987-45F6-43A3-8F17-055B948C762E}" type="pres">
      <dgm:prSet presAssocID="{3F1AD620-6CDC-43BF-841D-A00E48B20048}" presName="spH" presStyleCnt="0"/>
      <dgm:spPr/>
    </dgm:pt>
    <dgm:pt modelId="{556C0B7F-60E3-47FD-9F81-0F17B8BF2FCB}" type="pres">
      <dgm:prSet presAssocID="{3F1AD620-6CDC-43BF-841D-A00E48B20048}" presName="desTx" presStyleLbl="node1" presStyleIdx="1" presStyleCnt="2" custScaleX="199643">
        <dgm:presLayoutVars>
          <dgm:bulletEnabled val="1"/>
        </dgm:presLayoutVars>
      </dgm:prSet>
      <dgm:spPr/>
    </dgm:pt>
  </dgm:ptLst>
  <dgm:cxnLst>
    <dgm:cxn modelId="{293B7409-ACCF-48D3-946B-ED83B9E8DBCC}" type="presOf" srcId="{3F1AD620-6CDC-43BF-841D-A00E48B20048}" destId="{AF80234D-4CB5-409F-936F-BA1B99027B12}" srcOrd="0" destOrd="0" presId="urn:diagrams.loki3.com/BracketList"/>
    <dgm:cxn modelId="{2620411A-2855-45C7-A7D9-D1AA57107217}" srcId="{3F1AD620-6CDC-43BF-841D-A00E48B20048}" destId="{952E770B-580C-4585-8798-6E28CB0BE302}" srcOrd="0" destOrd="0" parTransId="{7F89BECA-0F91-49C5-BE1C-4E470AD4A20E}" sibTransId="{9D468307-DFC3-4E81-A240-AE1276B153FB}"/>
    <dgm:cxn modelId="{7ECB5C1D-7F4E-45CC-87C5-48D5E63AB990}" type="presOf" srcId="{6FF69560-ED7A-4B14-9DC8-1612C41DFBC9}" destId="{7D084EF8-9718-484A-A8C3-400CD6568831}" srcOrd="0" destOrd="0" presId="urn:diagrams.loki3.com/BracketList"/>
    <dgm:cxn modelId="{52C22F73-681B-4A5B-BDB5-176325D59BF2}" type="presOf" srcId="{A47B6AAD-18BD-4281-BC8F-803110981614}" destId="{EBDA7117-7630-462B-9402-8CCC7A37616F}" srcOrd="0" destOrd="0" presId="urn:diagrams.loki3.com/BracketList"/>
    <dgm:cxn modelId="{B4C0C475-B03D-470B-8B53-FCC87DA98980}" type="presOf" srcId="{4310ACCF-0492-44A0-82CB-75A9460A3022}" destId="{AEBE2674-9864-4614-9111-ACA31E958A3A}" srcOrd="0" destOrd="0" presId="urn:diagrams.loki3.com/BracketList"/>
    <dgm:cxn modelId="{182C4E5A-84FF-4CE5-8F0C-AA96BD29EF3E}" srcId="{A47B6AAD-18BD-4281-BC8F-803110981614}" destId="{3F1AD620-6CDC-43BF-841D-A00E48B20048}" srcOrd="1" destOrd="0" parTransId="{B5B50ED8-048A-44D4-B9B2-E8DEFAE56D2B}" sibTransId="{600A5E1A-0E45-4855-BF76-DE351DBB2668}"/>
    <dgm:cxn modelId="{D840AF9A-1313-4EFB-9E31-57DC6B743DDC}" srcId="{A47B6AAD-18BD-4281-BC8F-803110981614}" destId="{6FF69560-ED7A-4B14-9DC8-1612C41DFBC9}" srcOrd="0" destOrd="0" parTransId="{CC054E6A-A6CC-4B66-AFE0-5D774DE61A5A}" sibTransId="{4FD5F80B-7281-47D6-A332-6EB16CF8D735}"/>
    <dgm:cxn modelId="{5BC22DB2-7093-47CA-905C-D03B390BFB0B}" srcId="{6FF69560-ED7A-4B14-9DC8-1612C41DFBC9}" destId="{4310ACCF-0492-44A0-82CB-75A9460A3022}" srcOrd="0" destOrd="0" parTransId="{0393542E-4B07-4F0A-A027-23DC4707A226}" sibTransId="{5D371764-3D91-4A18-B34A-A4D6E5FACD89}"/>
    <dgm:cxn modelId="{731167C0-3496-46B6-AA6E-3446A88EB68B}" type="presOf" srcId="{952E770B-580C-4585-8798-6E28CB0BE302}" destId="{556C0B7F-60E3-47FD-9F81-0F17B8BF2FCB}" srcOrd="0" destOrd="0" presId="urn:diagrams.loki3.com/BracketList"/>
    <dgm:cxn modelId="{E86F7C88-8AF2-47E0-A72F-FC33E3701CD5}" type="presParOf" srcId="{EBDA7117-7630-462B-9402-8CCC7A37616F}" destId="{E402A202-9B0E-47E5-909A-902AAA074C5A}" srcOrd="0" destOrd="0" presId="urn:diagrams.loki3.com/BracketList"/>
    <dgm:cxn modelId="{C6142940-ACD9-4738-89A9-1202E91AA77B}" type="presParOf" srcId="{E402A202-9B0E-47E5-909A-902AAA074C5A}" destId="{7D084EF8-9718-484A-A8C3-400CD6568831}" srcOrd="0" destOrd="0" presId="urn:diagrams.loki3.com/BracketList"/>
    <dgm:cxn modelId="{B40FB817-33FD-40B6-8715-BB09A50D7EAF}" type="presParOf" srcId="{E402A202-9B0E-47E5-909A-902AAA074C5A}" destId="{302BE36C-F3C5-43FC-8DAE-8D25337E6232}" srcOrd="1" destOrd="0" presId="urn:diagrams.loki3.com/BracketList"/>
    <dgm:cxn modelId="{53BF5464-B103-45C6-997E-9CC022DAEE16}" type="presParOf" srcId="{E402A202-9B0E-47E5-909A-902AAA074C5A}" destId="{545E8BBC-811F-47B4-8CF8-AA884A615D08}" srcOrd="2" destOrd="0" presId="urn:diagrams.loki3.com/BracketList"/>
    <dgm:cxn modelId="{E6BDFA89-088E-4C3A-A7C4-D4F8833F3AC0}" type="presParOf" srcId="{E402A202-9B0E-47E5-909A-902AAA074C5A}" destId="{AEBE2674-9864-4614-9111-ACA31E958A3A}" srcOrd="3" destOrd="0" presId="urn:diagrams.loki3.com/BracketList"/>
    <dgm:cxn modelId="{0E226D45-6FF3-4AFB-9BD1-B2F144507486}" type="presParOf" srcId="{EBDA7117-7630-462B-9402-8CCC7A37616F}" destId="{A3610CA2-FA39-4C2D-8FC0-ECDCE10B0B38}" srcOrd="1" destOrd="0" presId="urn:diagrams.loki3.com/BracketList"/>
    <dgm:cxn modelId="{460AC075-A7BE-46C1-BBF4-1A8721323BE2}" type="presParOf" srcId="{EBDA7117-7630-462B-9402-8CCC7A37616F}" destId="{56D86DA3-55F9-4D74-8726-7773560379B5}" srcOrd="2" destOrd="0" presId="urn:diagrams.loki3.com/BracketList"/>
    <dgm:cxn modelId="{9CC313F4-464A-4204-A215-A7F9D7DB58F7}" type="presParOf" srcId="{56D86DA3-55F9-4D74-8726-7773560379B5}" destId="{AF80234D-4CB5-409F-936F-BA1B99027B12}" srcOrd="0" destOrd="0" presId="urn:diagrams.loki3.com/BracketList"/>
    <dgm:cxn modelId="{E12DF392-002F-4D67-8DFC-3BB90169FCDD}" type="presParOf" srcId="{56D86DA3-55F9-4D74-8726-7773560379B5}" destId="{0FDFBE35-F8C4-45EB-A8EF-1759E7892BE6}" srcOrd="1" destOrd="0" presId="urn:diagrams.loki3.com/BracketList"/>
    <dgm:cxn modelId="{89E1F394-59B8-4095-B85F-69F89B8DC3AE}" type="presParOf" srcId="{56D86DA3-55F9-4D74-8726-7773560379B5}" destId="{88E1C987-45F6-43A3-8F17-055B948C762E}" srcOrd="2" destOrd="0" presId="urn:diagrams.loki3.com/BracketList"/>
    <dgm:cxn modelId="{0B26024C-F374-42FF-A612-7E64695E9E47}" type="presParOf" srcId="{56D86DA3-55F9-4D74-8726-7773560379B5}" destId="{556C0B7F-60E3-47FD-9F81-0F17B8BF2FCB}" srcOrd="3" destOrd="0" presId="urn:diagrams.loki3.com/Bracket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1EDF51-FFBB-4BDF-9226-6F51AA5F5200}">
      <dsp:nvSpPr>
        <dsp:cNvPr id="0" name=""/>
        <dsp:cNvSpPr/>
      </dsp:nvSpPr>
      <dsp:spPr>
        <a:xfrm>
          <a:off x="916483" y="1984"/>
          <a:ext cx="2030015" cy="1218009"/>
        </a:xfrm>
        <a:prstGeom prst="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altLang="en-US" sz="2000" kern="1200" dirty="0"/>
            <a:t>Introduction</a:t>
          </a:r>
          <a:endParaRPr lang="en-GB" sz="2000" kern="1200" dirty="0"/>
        </a:p>
      </dsp:txBody>
      <dsp:txXfrm>
        <a:off x="916483" y="1984"/>
        <a:ext cx="2030015" cy="1218009"/>
      </dsp:txXfrm>
    </dsp:sp>
    <dsp:sp modelId="{6A0FCD3F-592A-403C-A4A9-7A8F8C38EC71}">
      <dsp:nvSpPr>
        <dsp:cNvPr id="0" name=""/>
        <dsp:cNvSpPr/>
      </dsp:nvSpPr>
      <dsp:spPr>
        <a:xfrm>
          <a:off x="3149500" y="1984"/>
          <a:ext cx="2030015" cy="1218009"/>
        </a:xfrm>
        <a:prstGeom prst="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altLang="en-US" sz="2000" kern="1200" dirty="0"/>
            <a:t>Measurements</a:t>
          </a:r>
          <a:endParaRPr lang="en-GB" sz="2000" kern="1200" dirty="0"/>
        </a:p>
      </dsp:txBody>
      <dsp:txXfrm>
        <a:off x="3149500" y="1984"/>
        <a:ext cx="2030015" cy="1218009"/>
      </dsp:txXfrm>
    </dsp:sp>
    <dsp:sp modelId="{89F34B60-5198-4FB4-9505-10D7CF18B45F}">
      <dsp:nvSpPr>
        <dsp:cNvPr id="0" name=""/>
        <dsp:cNvSpPr/>
      </dsp:nvSpPr>
      <dsp:spPr>
        <a:xfrm>
          <a:off x="916483" y="1422995"/>
          <a:ext cx="2030015" cy="1218009"/>
        </a:xfrm>
        <a:prstGeom prst="rect">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altLang="en-US" sz="2000" kern="1200" dirty="0"/>
            <a:t>Uncertainty and errors</a:t>
          </a:r>
          <a:endParaRPr lang="en-GB" sz="2000" kern="1200" dirty="0"/>
        </a:p>
      </dsp:txBody>
      <dsp:txXfrm>
        <a:off x="916483" y="1422995"/>
        <a:ext cx="2030015" cy="1218009"/>
      </dsp:txXfrm>
    </dsp:sp>
    <dsp:sp modelId="{F0B96AA2-29E7-4681-A2D5-98308695AEBC}">
      <dsp:nvSpPr>
        <dsp:cNvPr id="0" name=""/>
        <dsp:cNvSpPr/>
      </dsp:nvSpPr>
      <dsp:spPr>
        <a:xfrm>
          <a:off x="3149500" y="1422995"/>
          <a:ext cx="2030015" cy="1218009"/>
        </a:xfrm>
        <a:prstGeom prst="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altLang="en-US" sz="2000" kern="1200" dirty="0"/>
            <a:t>Standard deviation and its calculation</a:t>
          </a:r>
          <a:endParaRPr lang="en-GB" sz="2000" kern="1200" dirty="0"/>
        </a:p>
      </dsp:txBody>
      <dsp:txXfrm>
        <a:off x="3149500" y="1422995"/>
        <a:ext cx="2030015" cy="1218009"/>
      </dsp:txXfrm>
    </dsp:sp>
    <dsp:sp modelId="{701ED2FB-CA2F-4C8E-A454-2C9677A0BE0D}">
      <dsp:nvSpPr>
        <dsp:cNvPr id="0" name=""/>
        <dsp:cNvSpPr/>
      </dsp:nvSpPr>
      <dsp:spPr>
        <a:xfrm>
          <a:off x="916483" y="2844006"/>
          <a:ext cx="2030015" cy="1218009"/>
        </a:xfrm>
        <a:prstGeom prst="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altLang="en-US" sz="2000" kern="1200" dirty="0"/>
            <a:t>Sources of errors and types of errors</a:t>
          </a:r>
          <a:endParaRPr lang="en-GB" sz="2000" kern="1200" dirty="0"/>
        </a:p>
      </dsp:txBody>
      <dsp:txXfrm>
        <a:off x="916483" y="2844006"/>
        <a:ext cx="2030015" cy="1218009"/>
      </dsp:txXfrm>
    </dsp:sp>
    <dsp:sp modelId="{A3CF2AAE-CD19-42A3-9BD1-E79B4BC5493D}">
      <dsp:nvSpPr>
        <dsp:cNvPr id="0" name=""/>
        <dsp:cNvSpPr/>
      </dsp:nvSpPr>
      <dsp:spPr>
        <a:xfrm>
          <a:off x="3149500" y="2844006"/>
          <a:ext cx="2030015" cy="1218009"/>
        </a:xfrm>
        <a:prstGeom prst="rect">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altLang="en-US" sz="2000" kern="1200" dirty="0"/>
            <a:t>Detection limits and Minimum Detectable Activity</a:t>
          </a:r>
          <a:endParaRPr lang="en-GB" sz="2000" kern="1200" dirty="0"/>
        </a:p>
      </dsp:txBody>
      <dsp:txXfrm>
        <a:off x="3149500" y="2844006"/>
        <a:ext cx="2030015" cy="12180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60108C-8724-4F18-816F-E3052EE1811B}">
      <dsp:nvSpPr>
        <dsp:cNvPr id="0" name=""/>
        <dsp:cNvSpPr/>
      </dsp:nvSpPr>
      <dsp:spPr>
        <a:xfrm rot="10800000">
          <a:off x="1624413" y="87"/>
          <a:ext cx="5161348" cy="1297499"/>
        </a:xfrm>
        <a:prstGeom prst="homePlate">
          <a:avLst/>
        </a:prstGeom>
        <a:solidFill>
          <a:schemeClr val="tx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2161" tIns="64770" rIns="120904" bIns="64770" numCol="1" spcCol="1270" anchor="ctr" anchorCtr="0">
          <a:noAutofit/>
        </a:bodyPr>
        <a:lstStyle/>
        <a:p>
          <a:pPr marL="0" lvl="0" indent="0" algn="ctr" defTabSz="755650">
            <a:lnSpc>
              <a:spcPct val="90000"/>
            </a:lnSpc>
            <a:spcBef>
              <a:spcPct val="0"/>
            </a:spcBef>
            <a:spcAft>
              <a:spcPct val="35000"/>
            </a:spcAft>
            <a:buNone/>
          </a:pPr>
          <a:r>
            <a:rPr lang="en-GB" sz="1700" b="1" i="1" kern="1200" dirty="0"/>
            <a:t>Error </a:t>
          </a:r>
          <a:r>
            <a:rPr lang="en-GB" sz="1700" kern="1200" dirty="0"/>
            <a:t>is the difference between the ‘measured value’ and the ‘true value’.</a:t>
          </a:r>
        </a:p>
      </dsp:txBody>
      <dsp:txXfrm rot="10800000">
        <a:off x="1948788" y="87"/>
        <a:ext cx="4836973" cy="1297499"/>
      </dsp:txXfrm>
    </dsp:sp>
    <dsp:sp modelId="{BE037409-F6BE-4228-84D7-6E36AA316973}">
      <dsp:nvSpPr>
        <dsp:cNvPr id="0" name=""/>
        <dsp:cNvSpPr/>
      </dsp:nvSpPr>
      <dsp:spPr>
        <a:xfrm>
          <a:off x="975664" y="87"/>
          <a:ext cx="1297499" cy="1297499"/>
        </a:xfrm>
        <a:prstGeom prst="ellips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7A3EA28-B313-48D7-B3BB-948CAD692C26}">
      <dsp:nvSpPr>
        <dsp:cNvPr id="0" name=""/>
        <dsp:cNvSpPr/>
      </dsp:nvSpPr>
      <dsp:spPr>
        <a:xfrm rot="10800000">
          <a:off x="1624413" y="1684900"/>
          <a:ext cx="5161348" cy="1297499"/>
        </a:xfrm>
        <a:prstGeom prst="homePlate">
          <a:avLst/>
        </a:prstGeom>
        <a:solidFill>
          <a:schemeClr val="tx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2161" tIns="64770" rIns="120904" bIns="64770" numCol="1" spcCol="1270" anchor="ctr" anchorCtr="0">
          <a:noAutofit/>
        </a:bodyPr>
        <a:lstStyle/>
        <a:p>
          <a:pPr marL="0" lvl="0" indent="0" algn="ctr" defTabSz="755650">
            <a:lnSpc>
              <a:spcPct val="90000"/>
            </a:lnSpc>
            <a:spcBef>
              <a:spcPct val="0"/>
            </a:spcBef>
            <a:spcAft>
              <a:spcPct val="35000"/>
            </a:spcAft>
            <a:buNone/>
          </a:pPr>
          <a:r>
            <a:rPr lang="en-GB" sz="1700" b="1" i="1" kern="1200" dirty="0"/>
            <a:t>Uncertainty </a:t>
          </a:r>
          <a:r>
            <a:rPr lang="en-GB" sz="1700" kern="1200" dirty="0"/>
            <a:t>is a quantification of the doubt about the measurement result.</a:t>
          </a:r>
        </a:p>
      </dsp:txBody>
      <dsp:txXfrm rot="10800000">
        <a:off x="1948788" y="1684900"/>
        <a:ext cx="4836973" cy="1297499"/>
      </dsp:txXfrm>
    </dsp:sp>
    <dsp:sp modelId="{41C70E71-E368-4CD2-B008-311DB54324E1}">
      <dsp:nvSpPr>
        <dsp:cNvPr id="0" name=""/>
        <dsp:cNvSpPr/>
      </dsp:nvSpPr>
      <dsp:spPr>
        <a:xfrm>
          <a:off x="975664" y="1684900"/>
          <a:ext cx="1297499" cy="1297499"/>
        </a:xfrm>
        <a:prstGeom prst="ellips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56CB772-2462-4DBC-BC8B-45A5B3DDE813}">
      <dsp:nvSpPr>
        <dsp:cNvPr id="0" name=""/>
        <dsp:cNvSpPr/>
      </dsp:nvSpPr>
      <dsp:spPr>
        <a:xfrm rot="10800000">
          <a:off x="1624413" y="3369713"/>
          <a:ext cx="5161348" cy="1297499"/>
        </a:xfrm>
        <a:prstGeom prst="homePlate">
          <a:avLst/>
        </a:prstGeom>
        <a:solidFill>
          <a:schemeClr val="tx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2161" tIns="64770" rIns="120904" bIns="64770" numCol="1" spcCol="1270" anchor="ctr" anchorCtr="0">
          <a:noAutofit/>
        </a:bodyPr>
        <a:lstStyle/>
        <a:p>
          <a:pPr marL="0" lvl="0" indent="0" algn="ctr" defTabSz="755650">
            <a:lnSpc>
              <a:spcPct val="90000"/>
            </a:lnSpc>
            <a:spcBef>
              <a:spcPct val="0"/>
            </a:spcBef>
            <a:spcAft>
              <a:spcPct val="35000"/>
            </a:spcAft>
            <a:buNone/>
          </a:pPr>
          <a:r>
            <a:rPr lang="en-GB" sz="1700" kern="1200" dirty="0"/>
            <a:t>Whenever possible we try to correct for any known </a:t>
          </a:r>
          <a:r>
            <a:rPr lang="en-GB" sz="1700" b="1" i="1" kern="1200" dirty="0"/>
            <a:t>errors</a:t>
          </a:r>
          <a:r>
            <a:rPr lang="en-GB" sz="1700" kern="1200" dirty="0"/>
            <a:t>: for example, by applying </a:t>
          </a:r>
          <a:r>
            <a:rPr lang="en-GB" sz="1700" b="1" i="1" kern="1200" dirty="0"/>
            <a:t>corrections </a:t>
          </a:r>
          <a:r>
            <a:rPr lang="en-GB" sz="1700" kern="1200" dirty="0"/>
            <a:t>from calibration certificates. But any error whose value we do not know is a source of uncertainty.</a:t>
          </a:r>
        </a:p>
      </dsp:txBody>
      <dsp:txXfrm rot="10800000">
        <a:off x="1948788" y="3369713"/>
        <a:ext cx="4836973" cy="1297499"/>
      </dsp:txXfrm>
    </dsp:sp>
    <dsp:sp modelId="{5C9652B3-75AC-4734-8F0C-F7B05474BE83}">
      <dsp:nvSpPr>
        <dsp:cNvPr id="0" name=""/>
        <dsp:cNvSpPr/>
      </dsp:nvSpPr>
      <dsp:spPr>
        <a:xfrm>
          <a:off x="975664" y="3369713"/>
          <a:ext cx="1297499" cy="1297499"/>
        </a:xfrm>
        <a:prstGeom prst="ellips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8B5E04-0DEC-41C5-BD45-9D299CFCA849}">
      <dsp:nvSpPr>
        <dsp:cNvPr id="0" name=""/>
        <dsp:cNvSpPr/>
      </dsp:nvSpPr>
      <dsp:spPr>
        <a:xfrm>
          <a:off x="0" y="1318527"/>
          <a:ext cx="6544666" cy="176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C077553-4C48-4A5A-9894-5179BDA9979F}">
      <dsp:nvSpPr>
        <dsp:cNvPr id="0" name=""/>
        <dsp:cNvSpPr/>
      </dsp:nvSpPr>
      <dsp:spPr>
        <a:xfrm>
          <a:off x="326913" y="291376"/>
          <a:ext cx="5274020" cy="113047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3161" tIns="0" rIns="173161" bIns="0" numCol="1" spcCol="1270" anchor="ctr" anchorCtr="0">
          <a:noAutofit/>
        </a:bodyPr>
        <a:lstStyle/>
        <a:p>
          <a:pPr marL="0" lvl="0" indent="0" algn="l" defTabSz="711200">
            <a:lnSpc>
              <a:spcPct val="90000"/>
            </a:lnSpc>
            <a:spcBef>
              <a:spcPct val="0"/>
            </a:spcBef>
            <a:spcAft>
              <a:spcPct val="35000"/>
            </a:spcAft>
            <a:buNone/>
          </a:pPr>
          <a:r>
            <a:rPr lang="en-GB" sz="1600" kern="1200" dirty="0"/>
            <a:t>The standard deviation is a measure of the dispersion of randomly occurring events around a mean.</a:t>
          </a:r>
        </a:p>
      </dsp:txBody>
      <dsp:txXfrm>
        <a:off x="382098" y="346561"/>
        <a:ext cx="5163650" cy="1020101"/>
      </dsp:txXfrm>
    </dsp:sp>
    <dsp:sp modelId="{44E08468-684B-4F0A-9D75-68E42505BBCD}">
      <dsp:nvSpPr>
        <dsp:cNvPr id="0" name=""/>
        <dsp:cNvSpPr/>
      </dsp:nvSpPr>
      <dsp:spPr>
        <a:xfrm>
          <a:off x="0" y="2590786"/>
          <a:ext cx="6544666" cy="176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4C46647-73BC-4925-91FF-26437DBDE37F}">
      <dsp:nvSpPr>
        <dsp:cNvPr id="0" name=""/>
        <dsp:cNvSpPr/>
      </dsp:nvSpPr>
      <dsp:spPr>
        <a:xfrm>
          <a:off x="358297" y="1532727"/>
          <a:ext cx="5274020" cy="116137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3161" tIns="0" rIns="173161" bIns="0" numCol="1" spcCol="1270" anchor="ctr" anchorCtr="0">
          <a:noAutofit/>
        </a:bodyPr>
        <a:lstStyle/>
        <a:p>
          <a:pPr marL="0" lvl="0" indent="0" algn="l" defTabSz="711200">
            <a:lnSpc>
              <a:spcPct val="90000"/>
            </a:lnSpc>
            <a:spcBef>
              <a:spcPct val="0"/>
            </a:spcBef>
            <a:spcAft>
              <a:spcPct val="35000"/>
            </a:spcAft>
            <a:buNone/>
          </a:pPr>
          <a:r>
            <a:rPr lang="en-GB" sz="1600" kern="1200" dirty="0"/>
            <a:t>The usual way to quantify spread is </a:t>
          </a:r>
          <a:r>
            <a:rPr lang="en-GB" sz="1600" i="1" kern="1200" dirty="0"/>
            <a:t>standard deviation</a:t>
          </a:r>
          <a:r>
            <a:rPr lang="en-GB" sz="1600" kern="1200" dirty="0"/>
            <a:t>. The standard deviation of a set of numbers tells us about how different the individual readings typically are from the average of the set.</a:t>
          </a:r>
        </a:p>
      </dsp:txBody>
      <dsp:txXfrm>
        <a:off x="414991" y="1589421"/>
        <a:ext cx="5160632" cy="1047990"/>
      </dsp:txXfrm>
    </dsp:sp>
    <dsp:sp modelId="{B7CC11F9-823A-4B08-8F92-191E3AC78528}">
      <dsp:nvSpPr>
        <dsp:cNvPr id="0" name=""/>
        <dsp:cNvSpPr/>
      </dsp:nvSpPr>
      <dsp:spPr>
        <a:xfrm>
          <a:off x="0" y="4429953"/>
          <a:ext cx="6544666" cy="176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DA08FAE-B358-4D13-925D-B11FE364437E}">
      <dsp:nvSpPr>
        <dsp:cNvPr id="0" name=""/>
        <dsp:cNvSpPr/>
      </dsp:nvSpPr>
      <dsp:spPr>
        <a:xfrm>
          <a:off x="326913" y="2804986"/>
          <a:ext cx="5273929" cy="17282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3161" tIns="0" rIns="173161" bIns="0" numCol="1" spcCol="1270" anchor="ctr" anchorCtr="0">
          <a:noAutofit/>
        </a:bodyPr>
        <a:lstStyle/>
        <a:p>
          <a:pPr marL="0" lvl="0" indent="0" algn="l" defTabSz="711200">
            <a:lnSpc>
              <a:spcPct val="90000"/>
            </a:lnSpc>
            <a:spcBef>
              <a:spcPct val="0"/>
            </a:spcBef>
            <a:spcAft>
              <a:spcPct val="35000"/>
            </a:spcAft>
            <a:buNone/>
          </a:pPr>
          <a:r>
            <a:rPr lang="en-GB" sz="1600" kern="1200" dirty="0"/>
            <a:t>As a ‘rule of thumb’, roughly two thirds of all readings will fall between plus and minus (±) one standard deviation of the average. Roughly 95% of all readings will fall within two standard deviations. This ‘rule’ applies widely although it is by no means universal.</a:t>
          </a:r>
        </a:p>
      </dsp:txBody>
      <dsp:txXfrm>
        <a:off x="411281" y="2889354"/>
        <a:ext cx="5105193" cy="155955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07984E-5046-4F91-A3DA-C01294991B67}">
      <dsp:nvSpPr>
        <dsp:cNvPr id="0" name=""/>
        <dsp:cNvSpPr/>
      </dsp:nvSpPr>
      <dsp:spPr>
        <a:xfrm>
          <a:off x="2339144" y="1441541"/>
          <a:ext cx="506390" cy="91440"/>
        </a:xfrm>
        <a:custGeom>
          <a:avLst/>
          <a:gdLst/>
          <a:ahLst/>
          <a:cxnLst/>
          <a:rect l="0" t="0" r="0" b="0"/>
          <a:pathLst>
            <a:path>
              <a:moveTo>
                <a:pt x="0" y="45720"/>
              </a:moveTo>
              <a:lnTo>
                <a:pt x="506390"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578914" y="1484576"/>
        <a:ext cx="26849" cy="5369"/>
      </dsp:txXfrm>
    </dsp:sp>
    <dsp:sp modelId="{9008926F-D85E-4755-8A33-6EBCE1CBDA4C}">
      <dsp:nvSpPr>
        <dsp:cNvPr id="0" name=""/>
        <dsp:cNvSpPr/>
      </dsp:nvSpPr>
      <dsp:spPr>
        <a:xfrm>
          <a:off x="6202" y="786838"/>
          <a:ext cx="2334742" cy="1400845"/>
        </a:xfrm>
        <a:prstGeom prst="rect">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n-GB" sz="1300" kern="1200" dirty="0"/>
            <a:t>Consider the set of readings 1,2,3,4,5,6,7 and the average is 4.</a:t>
          </a:r>
        </a:p>
      </dsp:txBody>
      <dsp:txXfrm>
        <a:off x="6202" y="786838"/>
        <a:ext cx="2334742" cy="1400845"/>
      </dsp:txXfrm>
    </dsp:sp>
    <dsp:sp modelId="{38606464-2EC7-4EF0-B668-6CE43C7BC90A}">
      <dsp:nvSpPr>
        <dsp:cNvPr id="0" name=""/>
        <dsp:cNvSpPr/>
      </dsp:nvSpPr>
      <dsp:spPr>
        <a:xfrm>
          <a:off x="5210877" y="1441541"/>
          <a:ext cx="506390" cy="91440"/>
        </a:xfrm>
        <a:custGeom>
          <a:avLst/>
          <a:gdLst/>
          <a:ahLst/>
          <a:cxnLst/>
          <a:rect l="0" t="0" r="0" b="0"/>
          <a:pathLst>
            <a:path>
              <a:moveTo>
                <a:pt x="0" y="45720"/>
              </a:moveTo>
              <a:lnTo>
                <a:pt x="506390"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450647" y="1484576"/>
        <a:ext cx="26849" cy="5369"/>
      </dsp:txXfrm>
    </dsp:sp>
    <dsp:sp modelId="{E48B6AEA-DC01-44F5-AF4D-8EDAC7531C40}">
      <dsp:nvSpPr>
        <dsp:cNvPr id="0" name=""/>
        <dsp:cNvSpPr/>
      </dsp:nvSpPr>
      <dsp:spPr>
        <a:xfrm>
          <a:off x="2877934" y="786838"/>
          <a:ext cx="2334742" cy="140084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n-GB" sz="1300" kern="1200" dirty="0"/>
            <a:t>Next, find the difference between each reading and the average and it comes -3,-2.-1,0,1,2,3</a:t>
          </a:r>
        </a:p>
      </dsp:txBody>
      <dsp:txXfrm>
        <a:off x="2877934" y="786838"/>
        <a:ext cx="2334742" cy="1400845"/>
      </dsp:txXfrm>
    </dsp:sp>
    <dsp:sp modelId="{E6BF1BF6-C630-48BF-9253-4ADF8BE4E927}">
      <dsp:nvSpPr>
        <dsp:cNvPr id="0" name=""/>
        <dsp:cNvSpPr/>
      </dsp:nvSpPr>
      <dsp:spPr>
        <a:xfrm>
          <a:off x="1173573" y="2185883"/>
          <a:ext cx="5743465" cy="506390"/>
        </a:xfrm>
        <a:custGeom>
          <a:avLst/>
          <a:gdLst/>
          <a:ahLst/>
          <a:cxnLst/>
          <a:rect l="0" t="0" r="0" b="0"/>
          <a:pathLst>
            <a:path>
              <a:moveTo>
                <a:pt x="5743465" y="0"/>
              </a:moveTo>
              <a:lnTo>
                <a:pt x="5743465" y="270295"/>
              </a:lnTo>
              <a:lnTo>
                <a:pt x="0" y="270295"/>
              </a:lnTo>
              <a:lnTo>
                <a:pt x="0" y="50639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901093" y="2436394"/>
        <a:ext cx="288425" cy="5369"/>
      </dsp:txXfrm>
    </dsp:sp>
    <dsp:sp modelId="{C41A80A9-A9E4-4210-AB8E-22B95734C257}">
      <dsp:nvSpPr>
        <dsp:cNvPr id="0" name=""/>
        <dsp:cNvSpPr/>
      </dsp:nvSpPr>
      <dsp:spPr>
        <a:xfrm>
          <a:off x="5749667" y="786838"/>
          <a:ext cx="2334742" cy="1400845"/>
        </a:xfrm>
        <a:prstGeom prst="rect">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n-GB" sz="1300" kern="1200" dirty="0"/>
            <a:t>Next square each of these, i.e. 6, 4, 1, 0, 1, 4, 6.</a:t>
          </a:r>
        </a:p>
      </dsp:txBody>
      <dsp:txXfrm>
        <a:off x="5749667" y="786838"/>
        <a:ext cx="2334742" cy="1400845"/>
      </dsp:txXfrm>
    </dsp:sp>
    <dsp:sp modelId="{45DB6876-457E-4F82-975B-EEC537ABA45B}">
      <dsp:nvSpPr>
        <dsp:cNvPr id="0" name=""/>
        <dsp:cNvSpPr/>
      </dsp:nvSpPr>
      <dsp:spPr>
        <a:xfrm>
          <a:off x="2339144" y="3379376"/>
          <a:ext cx="506390" cy="91440"/>
        </a:xfrm>
        <a:custGeom>
          <a:avLst/>
          <a:gdLst/>
          <a:ahLst/>
          <a:cxnLst/>
          <a:rect l="0" t="0" r="0" b="0"/>
          <a:pathLst>
            <a:path>
              <a:moveTo>
                <a:pt x="0" y="45720"/>
              </a:moveTo>
              <a:lnTo>
                <a:pt x="506390"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578914" y="3422411"/>
        <a:ext cx="26849" cy="5369"/>
      </dsp:txXfrm>
    </dsp:sp>
    <dsp:sp modelId="{B53FCEA8-2C6F-4C02-998F-8B3EA3DEDD51}">
      <dsp:nvSpPr>
        <dsp:cNvPr id="0" name=""/>
        <dsp:cNvSpPr/>
      </dsp:nvSpPr>
      <dsp:spPr>
        <a:xfrm>
          <a:off x="6202" y="2724674"/>
          <a:ext cx="2334742" cy="140084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n-GB" sz="1300" kern="1200" dirty="0"/>
            <a:t>Next, find the total and divide by </a:t>
          </a:r>
          <a:r>
            <a:rPr lang="en-GB" sz="1300" i="1" kern="1200" dirty="0"/>
            <a:t>n</a:t>
          </a:r>
          <a:r>
            <a:rPr lang="en-GB" sz="1300" kern="1200" dirty="0"/>
            <a:t>-1, (in this case </a:t>
          </a:r>
          <a:r>
            <a:rPr lang="en-GB" sz="1300" i="1" kern="1200" dirty="0"/>
            <a:t>n </a:t>
          </a:r>
          <a:r>
            <a:rPr lang="en-GB" sz="1300" kern="1200" dirty="0"/>
            <a:t>is 7, so </a:t>
          </a:r>
          <a:r>
            <a:rPr lang="en-GB" sz="1300" i="1" kern="1200" dirty="0"/>
            <a:t>n</a:t>
          </a:r>
          <a:r>
            <a:rPr lang="en-GB" sz="1300" kern="1200" dirty="0"/>
            <a:t>-1 is 6),</a:t>
          </a:r>
        </a:p>
        <a:p>
          <a:pPr marL="0" lvl="0" indent="0" algn="ctr" defTabSz="577850">
            <a:lnSpc>
              <a:spcPct val="90000"/>
            </a:lnSpc>
            <a:spcBef>
              <a:spcPct val="0"/>
            </a:spcBef>
            <a:spcAft>
              <a:spcPct val="35000"/>
            </a:spcAft>
            <a:buNone/>
          </a:pPr>
          <a:r>
            <a:rPr lang="en-GB" sz="1300" kern="1200" dirty="0"/>
            <a:t>i.e. </a:t>
          </a:r>
          <a:r>
            <a:rPr lang="en-GB" sz="1300" u="sng" kern="1200" dirty="0"/>
            <a:t>6+4+1+0+1+4+6</a:t>
          </a:r>
          <a:r>
            <a:rPr lang="en-GB" sz="1300" kern="1200" dirty="0"/>
            <a:t> = 3.66</a:t>
          </a:r>
        </a:p>
        <a:p>
          <a:pPr marL="0" lvl="0" indent="0" algn="ctr" defTabSz="577850">
            <a:lnSpc>
              <a:spcPct val="90000"/>
            </a:lnSpc>
            <a:spcBef>
              <a:spcPct val="0"/>
            </a:spcBef>
            <a:spcAft>
              <a:spcPct val="35000"/>
            </a:spcAft>
            <a:buNone/>
          </a:pPr>
          <a:r>
            <a:rPr lang="en-GB" sz="1300" kern="1200" dirty="0"/>
            <a:t>6</a:t>
          </a:r>
        </a:p>
      </dsp:txBody>
      <dsp:txXfrm>
        <a:off x="6202" y="2724674"/>
        <a:ext cx="2334742" cy="1400845"/>
      </dsp:txXfrm>
    </dsp:sp>
    <dsp:sp modelId="{65C10923-3C15-4378-8284-F2320D4D7FBC}">
      <dsp:nvSpPr>
        <dsp:cNvPr id="0" name=""/>
        <dsp:cNvSpPr/>
      </dsp:nvSpPr>
      <dsp:spPr>
        <a:xfrm>
          <a:off x="2877934" y="2724674"/>
          <a:ext cx="2334742" cy="1400845"/>
        </a:xfrm>
        <a:prstGeom prst="rect">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n-GB" sz="1300" kern="1200" dirty="0"/>
            <a:t>The estimated standard deviation (</a:t>
          </a:r>
          <a:r>
            <a:rPr lang="el-GR" sz="1300" i="1" kern="1200" dirty="0"/>
            <a:t>σ</a:t>
          </a:r>
          <a:r>
            <a:rPr lang="en-GB" sz="1300" i="1" kern="1200" dirty="0"/>
            <a:t>)</a:t>
          </a:r>
          <a:r>
            <a:rPr lang="en-GB" sz="1300" kern="1200" dirty="0"/>
            <a:t> is found by taking the square root of the total, </a:t>
          </a:r>
          <a:r>
            <a:rPr lang="el-GR" sz="1300" i="1" kern="1200" dirty="0"/>
            <a:t>σ</a:t>
          </a:r>
          <a:r>
            <a:rPr lang="en-GB" sz="1300" i="1" kern="1200" dirty="0"/>
            <a:t>=</a:t>
          </a:r>
          <a:r>
            <a:rPr lang="en-GB" sz="1300" kern="1200" dirty="0"/>
            <a:t>√3.66 = 1.91.</a:t>
          </a:r>
        </a:p>
      </dsp:txBody>
      <dsp:txXfrm>
        <a:off x="2877934" y="2724674"/>
        <a:ext cx="2334742" cy="140084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084EF8-9718-484A-A8C3-400CD6568831}">
      <dsp:nvSpPr>
        <dsp:cNvPr id="0" name=""/>
        <dsp:cNvSpPr/>
      </dsp:nvSpPr>
      <dsp:spPr>
        <a:xfrm>
          <a:off x="2348" y="1147032"/>
          <a:ext cx="1076163" cy="1168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608" tIns="149860" rIns="419608" bIns="149860" numCol="1" spcCol="1270" anchor="ctr" anchorCtr="0">
          <a:noAutofit/>
        </a:bodyPr>
        <a:lstStyle/>
        <a:p>
          <a:pPr marL="0" lvl="0" indent="0" algn="r" defTabSz="2622550">
            <a:lnSpc>
              <a:spcPct val="90000"/>
            </a:lnSpc>
            <a:spcBef>
              <a:spcPct val="0"/>
            </a:spcBef>
            <a:spcAft>
              <a:spcPct val="35000"/>
            </a:spcAft>
            <a:buNone/>
          </a:pPr>
          <a:r>
            <a:rPr lang="en-US" sz="5900" kern="1200" dirty="0"/>
            <a:t>!</a:t>
          </a:r>
          <a:endParaRPr lang="en-GB" sz="5900" kern="1200" dirty="0"/>
        </a:p>
      </dsp:txBody>
      <dsp:txXfrm>
        <a:off x="2348" y="1147032"/>
        <a:ext cx="1076163" cy="1168200"/>
      </dsp:txXfrm>
    </dsp:sp>
    <dsp:sp modelId="{302BE36C-F3C5-43FC-8DAE-8D25337E6232}">
      <dsp:nvSpPr>
        <dsp:cNvPr id="0" name=""/>
        <dsp:cNvSpPr/>
      </dsp:nvSpPr>
      <dsp:spPr>
        <a:xfrm>
          <a:off x="1078511" y="1147032"/>
          <a:ext cx="215232" cy="1168200"/>
        </a:xfrm>
        <a:prstGeom prst="leftBrace">
          <a:avLst>
            <a:gd name="adj1" fmla="val 35000"/>
            <a:gd name="adj2" fmla="val 5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BE2674-9864-4614-9111-ACA31E958A3A}">
      <dsp:nvSpPr>
        <dsp:cNvPr id="0" name=""/>
        <dsp:cNvSpPr/>
      </dsp:nvSpPr>
      <dsp:spPr>
        <a:xfrm>
          <a:off x="1379837" y="1147032"/>
          <a:ext cx="5680365" cy="116820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en-GB" altLang="en-US" sz="1800" b="0" kern="1200" dirty="0"/>
            <a:t>When the measurement </a:t>
          </a:r>
          <a:r>
            <a:rPr lang="hu-HU" altLang="en-US" sz="1800" b="0" kern="1200" dirty="0"/>
            <a:t>result</a:t>
          </a:r>
          <a:r>
            <a:rPr lang="en-US" altLang="en-US" sz="1800" b="0" kern="1200" dirty="0"/>
            <a:t> </a:t>
          </a:r>
          <a:r>
            <a:rPr lang="en-GB" altLang="en-US" sz="1800" b="0" kern="1200" dirty="0"/>
            <a:t>includes a contribution from the radiation background, the background value must be subtracted from the measured value.</a:t>
          </a:r>
          <a:endParaRPr lang="en-GB" sz="1800" kern="1200" dirty="0"/>
        </a:p>
      </dsp:txBody>
      <dsp:txXfrm>
        <a:off x="1379837" y="1147032"/>
        <a:ext cx="5680365" cy="1168200"/>
      </dsp:txXfrm>
    </dsp:sp>
    <dsp:sp modelId="{AF80234D-4CB5-409F-936F-BA1B99027B12}">
      <dsp:nvSpPr>
        <dsp:cNvPr id="0" name=""/>
        <dsp:cNvSpPr/>
      </dsp:nvSpPr>
      <dsp:spPr>
        <a:xfrm>
          <a:off x="2348" y="2527632"/>
          <a:ext cx="1052018" cy="1168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608" tIns="149860" rIns="419608" bIns="149860" numCol="1" spcCol="1270" anchor="ctr" anchorCtr="0">
          <a:noAutofit/>
        </a:bodyPr>
        <a:lstStyle/>
        <a:p>
          <a:pPr marL="0" lvl="0" indent="0" algn="r" defTabSz="2622550">
            <a:lnSpc>
              <a:spcPct val="90000"/>
            </a:lnSpc>
            <a:spcBef>
              <a:spcPct val="0"/>
            </a:spcBef>
            <a:spcAft>
              <a:spcPct val="35000"/>
            </a:spcAft>
            <a:buNone/>
          </a:pPr>
          <a:r>
            <a:rPr lang="en-US" sz="5900" kern="1200" dirty="0"/>
            <a:t>!</a:t>
          </a:r>
          <a:endParaRPr lang="en-GB" sz="5900" kern="1200" dirty="0"/>
        </a:p>
      </dsp:txBody>
      <dsp:txXfrm>
        <a:off x="2348" y="2527632"/>
        <a:ext cx="1052018" cy="1168200"/>
      </dsp:txXfrm>
    </dsp:sp>
    <dsp:sp modelId="{0FDFBE35-F8C4-45EB-A8EF-1759E7892BE6}">
      <dsp:nvSpPr>
        <dsp:cNvPr id="0" name=""/>
        <dsp:cNvSpPr/>
      </dsp:nvSpPr>
      <dsp:spPr>
        <a:xfrm>
          <a:off x="1054366" y="2527632"/>
          <a:ext cx="210403" cy="1168200"/>
        </a:xfrm>
        <a:prstGeom prst="leftBrace">
          <a:avLst>
            <a:gd name="adj1" fmla="val 35000"/>
            <a:gd name="adj2" fmla="val 5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56C0B7F-60E3-47FD-9F81-0F17B8BF2FCB}">
      <dsp:nvSpPr>
        <dsp:cNvPr id="0" name=""/>
        <dsp:cNvSpPr/>
      </dsp:nvSpPr>
      <dsp:spPr>
        <a:xfrm>
          <a:off x="1348931" y="2527632"/>
          <a:ext cx="5712764" cy="116820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hu-HU" altLang="en-US" sz="1800" b="0" kern="1200" dirty="0"/>
            <a:t>Results </a:t>
          </a:r>
          <a:r>
            <a:rPr lang="en-GB" altLang="en-US" sz="1800" b="0" kern="1200" dirty="0"/>
            <a:t>of repeated background measurements</a:t>
          </a:r>
          <a:r>
            <a:rPr lang="hu-HU" altLang="en-US" sz="1800" b="0" kern="1200" dirty="0"/>
            <a:t> </a:t>
          </a:r>
          <a:r>
            <a:rPr lang="en-GB" altLang="en-US" sz="1800" b="0" kern="1200" dirty="0"/>
            <a:t>are also random and follow a normal distribution </a:t>
          </a:r>
          <a:endParaRPr lang="en-GB" sz="1800" kern="1200" dirty="0"/>
        </a:p>
      </dsp:txBody>
      <dsp:txXfrm>
        <a:off x="1348931" y="2527632"/>
        <a:ext cx="5712764" cy="11682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084EF8-9718-484A-A8C3-400CD6568831}">
      <dsp:nvSpPr>
        <dsp:cNvPr id="0" name=""/>
        <dsp:cNvSpPr/>
      </dsp:nvSpPr>
      <dsp:spPr>
        <a:xfrm>
          <a:off x="2348" y="1055767"/>
          <a:ext cx="1076163" cy="1168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608" tIns="149860" rIns="419608" bIns="149860" numCol="1" spcCol="1270" anchor="ctr" anchorCtr="0">
          <a:noAutofit/>
        </a:bodyPr>
        <a:lstStyle/>
        <a:p>
          <a:pPr marL="0" lvl="0" indent="0" algn="r" defTabSz="2622550">
            <a:lnSpc>
              <a:spcPct val="90000"/>
            </a:lnSpc>
            <a:spcBef>
              <a:spcPct val="0"/>
            </a:spcBef>
            <a:spcAft>
              <a:spcPct val="35000"/>
            </a:spcAft>
            <a:buNone/>
          </a:pPr>
          <a:r>
            <a:rPr lang="en-US" sz="5900" kern="1200" dirty="0"/>
            <a:t>!</a:t>
          </a:r>
          <a:endParaRPr lang="en-GB" sz="5900" kern="1200" dirty="0"/>
        </a:p>
      </dsp:txBody>
      <dsp:txXfrm>
        <a:off x="2348" y="1055767"/>
        <a:ext cx="1076163" cy="1168200"/>
      </dsp:txXfrm>
    </dsp:sp>
    <dsp:sp modelId="{302BE36C-F3C5-43FC-8DAE-8D25337E6232}">
      <dsp:nvSpPr>
        <dsp:cNvPr id="0" name=""/>
        <dsp:cNvSpPr/>
      </dsp:nvSpPr>
      <dsp:spPr>
        <a:xfrm>
          <a:off x="1078511" y="964501"/>
          <a:ext cx="215232" cy="1350731"/>
        </a:xfrm>
        <a:prstGeom prst="leftBrace">
          <a:avLst>
            <a:gd name="adj1" fmla="val 35000"/>
            <a:gd name="adj2" fmla="val 5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BE2674-9864-4614-9111-ACA31E958A3A}">
      <dsp:nvSpPr>
        <dsp:cNvPr id="0" name=""/>
        <dsp:cNvSpPr/>
      </dsp:nvSpPr>
      <dsp:spPr>
        <a:xfrm>
          <a:off x="1379837" y="964501"/>
          <a:ext cx="5680365" cy="135073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en-GB" altLang="en-US" sz="1800" b="0" kern="1200" dirty="0"/>
            <a:t>The difference between sample and background values also follows a normal distribution with true mean equal to the difference of true sample and background means, but with variability greater than the variability of sample or background counts alone</a:t>
          </a:r>
          <a:endParaRPr lang="en-GB" sz="1800" kern="1200" dirty="0"/>
        </a:p>
      </dsp:txBody>
      <dsp:txXfrm>
        <a:off x="1379837" y="964501"/>
        <a:ext cx="5680365" cy="1350731"/>
      </dsp:txXfrm>
    </dsp:sp>
    <dsp:sp modelId="{AF80234D-4CB5-409F-936F-BA1B99027B12}">
      <dsp:nvSpPr>
        <dsp:cNvPr id="0" name=""/>
        <dsp:cNvSpPr/>
      </dsp:nvSpPr>
      <dsp:spPr>
        <a:xfrm>
          <a:off x="2348" y="2618898"/>
          <a:ext cx="1052018" cy="1168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608" tIns="149860" rIns="419608" bIns="149860" numCol="1" spcCol="1270" anchor="ctr" anchorCtr="0">
          <a:noAutofit/>
        </a:bodyPr>
        <a:lstStyle/>
        <a:p>
          <a:pPr marL="0" lvl="0" indent="0" algn="r" defTabSz="2622550">
            <a:lnSpc>
              <a:spcPct val="90000"/>
            </a:lnSpc>
            <a:spcBef>
              <a:spcPct val="0"/>
            </a:spcBef>
            <a:spcAft>
              <a:spcPct val="35000"/>
            </a:spcAft>
            <a:buNone/>
          </a:pPr>
          <a:r>
            <a:rPr lang="en-US" sz="5900" kern="1200" dirty="0"/>
            <a:t>!</a:t>
          </a:r>
          <a:endParaRPr lang="en-GB" sz="5900" kern="1200" dirty="0"/>
        </a:p>
      </dsp:txBody>
      <dsp:txXfrm>
        <a:off x="2348" y="2618898"/>
        <a:ext cx="1052018" cy="1168200"/>
      </dsp:txXfrm>
    </dsp:sp>
    <dsp:sp modelId="{0FDFBE35-F8C4-45EB-A8EF-1759E7892BE6}">
      <dsp:nvSpPr>
        <dsp:cNvPr id="0" name=""/>
        <dsp:cNvSpPr/>
      </dsp:nvSpPr>
      <dsp:spPr>
        <a:xfrm>
          <a:off x="1054366" y="2527632"/>
          <a:ext cx="210403" cy="1350731"/>
        </a:xfrm>
        <a:prstGeom prst="leftBrace">
          <a:avLst>
            <a:gd name="adj1" fmla="val 35000"/>
            <a:gd name="adj2" fmla="val 5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56C0B7F-60E3-47FD-9F81-0F17B8BF2FCB}">
      <dsp:nvSpPr>
        <dsp:cNvPr id="0" name=""/>
        <dsp:cNvSpPr/>
      </dsp:nvSpPr>
      <dsp:spPr>
        <a:xfrm>
          <a:off x="1348931" y="2527632"/>
          <a:ext cx="5712764" cy="135073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en-GB" altLang="en-US" sz="1800" b="0" kern="1200" dirty="0"/>
            <a:t>If the counting times of sample and background are equal, then the best estimate of the standard deviation of the difference is given by the square root of the sum of the two measurements, except when they consist of only a few counts</a:t>
          </a:r>
          <a:endParaRPr lang="en-GB" sz="1800" kern="1200" dirty="0"/>
        </a:p>
      </dsp:txBody>
      <dsp:txXfrm>
        <a:off x="1348931" y="2527632"/>
        <a:ext cx="5712764" cy="1350731"/>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diagrams.loki3.com/BracketList">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6.xml><?xml version="1.0" encoding="utf-8"?>
<dgm:layoutDef xmlns:dgm="http://schemas.openxmlformats.org/drawingml/2006/diagram" xmlns:a="http://schemas.openxmlformats.org/drawingml/2006/main" uniqueId="urn:diagrams.loki3.com/BracketList">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557E5D-FFF6-4B6E-8BC0-AC50E64F0B73}" type="datetimeFigureOut">
              <a:rPr lang="en-GB" smtClean="0"/>
              <a:t>2019-04-10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3F9971-94C6-4F9C-BFE0-F9327FE38C01}" type="slidenum">
              <a:rPr lang="en-GB" smtClean="0"/>
              <a:t>‹#›</a:t>
            </a:fld>
            <a:endParaRPr lang="en-GB"/>
          </a:p>
        </p:txBody>
      </p:sp>
    </p:spTree>
    <p:extLst>
      <p:ext uri="{BB962C8B-B14F-4D97-AF65-F5344CB8AC3E}">
        <p14:creationId xmlns:p14="http://schemas.microsoft.com/office/powerpoint/2010/main" val="20822494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Radioactive decay is a random process. Suppose that in a particular experiment, N counts are recorded in a time T. Then the counting rate, for that trial, is R = N/T. If the average counting rate is R (the bar means that the average is taken over many trials), then any particular trial will result in a measured R which will probably be close to, but not exactly equal to R . A very similar situation occurs if you flip a coin many times: the number of heads will be close to, but seldom exactly equal to, the number of tails. In such cases, the counting statistics have a simple rule, called the √N rule: If the number of counts recorded in a time T is √N, then the uncertainty in the number of counts is N . That is, if you repeat the experiment many times, you will get a gaussian distribution of N’s, </a:t>
            </a:r>
            <a:r>
              <a:rPr lang="en-GB" dirty="0" err="1"/>
              <a:t>centered</a:t>
            </a:r>
            <a:r>
              <a:rPr lang="en-GB" dirty="0"/>
              <a:t> on</a:t>
            </a:r>
            <a:r>
              <a:rPr lang="en-GB" baseline="0" dirty="0"/>
              <a:t> </a:t>
            </a:r>
            <a:r>
              <a:rPr lang="en-GB" dirty="0"/>
              <a:t>N , the average value of N, , with a standard deviation of √N .</a:t>
            </a:r>
          </a:p>
          <a:p>
            <a:endParaRPr lang="en-GB" dirty="0"/>
          </a:p>
        </p:txBody>
      </p:sp>
      <p:sp>
        <p:nvSpPr>
          <p:cNvPr id="4" name="Slide Number Placeholder 3"/>
          <p:cNvSpPr>
            <a:spLocks noGrp="1"/>
          </p:cNvSpPr>
          <p:nvPr>
            <p:ph type="sldNum" sz="quarter" idx="5"/>
          </p:nvPr>
        </p:nvSpPr>
        <p:spPr/>
        <p:txBody>
          <a:bodyPr/>
          <a:lstStyle/>
          <a:p>
            <a:fld id="{B63F9971-94C6-4F9C-BFE0-F9327FE38C01}" type="slidenum">
              <a:rPr lang="en-GB" smtClean="0"/>
              <a:t>5</a:t>
            </a:fld>
            <a:endParaRPr lang="en-GB"/>
          </a:p>
        </p:txBody>
      </p:sp>
    </p:spTree>
    <p:extLst>
      <p:ext uri="{BB962C8B-B14F-4D97-AF65-F5344CB8AC3E}">
        <p14:creationId xmlns:p14="http://schemas.microsoft.com/office/powerpoint/2010/main" val="2836752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When you measure the count rate near a radioactive source, the Geiger counter always measures the total rate due to the source and the background. How do you remove the background from the measured rate to get the rate due to the source only, and how does this affect your uncertainty? This question is particularly important if you suspect that you are near a weak source of radioactivity, a source which increases the radioactivity at your location only slightly above background. How do you decide whether the source is actually present?</a:t>
            </a:r>
          </a:p>
          <a:p>
            <a:r>
              <a:rPr lang="en-GB" dirty="0"/>
              <a:t>Example: A Geiger counter is placed near a suspected source of radioactivity and it records 58 counts in 30 sec. The source is removed and the background count is found to be 48 counts in 30 sec. Can we be sure that the source is truly radioactive?</a:t>
            </a:r>
          </a:p>
          <a:p>
            <a:endParaRPr lang="en-GB" dirty="0"/>
          </a:p>
        </p:txBody>
      </p:sp>
      <p:sp>
        <p:nvSpPr>
          <p:cNvPr id="4" name="Slide Number Placeholder 3"/>
          <p:cNvSpPr>
            <a:spLocks noGrp="1"/>
          </p:cNvSpPr>
          <p:nvPr>
            <p:ph type="sldNum" sz="quarter" idx="5"/>
          </p:nvPr>
        </p:nvSpPr>
        <p:spPr/>
        <p:txBody>
          <a:bodyPr/>
          <a:lstStyle/>
          <a:p>
            <a:fld id="{B63F9971-94C6-4F9C-BFE0-F9327FE38C01}" type="slidenum">
              <a:rPr lang="en-GB" smtClean="0"/>
              <a:t>8</a:t>
            </a:fld>
            <a:endParaRPr lang="en-GB"/>
          </a:p>
        </p:txBody>
      </p:sp>
    </p:spTree>
    <p:extLst>
      <p:ext uri="{BB962C8B-B14F-4D97-AF65-F5344CB8AC3E}">
        <p14:creationId xmlns:p14="http://schemas.microsoft.com/office/powerpoint/2010/main" val="30833357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dirty="0"/>
              <a:t>The</a:t>
            </a:r>
            <a:r>
              <a:rPr lang="hu-HU" baseline="0" dirty="0"/>
              <a:t> normal distribution of the background measurement results is also an assumption.</a:t>
            </a:r>
            <a:endParaRPr lang="en-GB" dirty="0"/>
          </a:p>
          <a:p>
            <a:endParaRPr lang="en-GB" dirty="0"/>
          </a:p>
        </p:txBody>
      </p:sp>
      <p:sp>
        <p:nvSpPr>
          <p:cNvPr id="4" name="Slide Number Placeholder 3"/>
          <p:cNvSpPr>
            <a:spLocks noGrp="1"/>
          </p:cNvSpPr>
          <p:nvPr>
            <p:ph type="sldNum" sz="quarter" idx="5"/>
          </p:nvPr>
        </p:nvSpPr>
        <p:spPr/>
        <p:txBody>
          <a:bodyPr/>
          <a:lstStyle/>
          <a:p>
            <a:fld id="{B63F9971-94C6-4F9C-BFE0-F9327FE38C01}" type="slidenum">
              <a:rPr lang="en-GB" smtClean="0"/>
              <a:t>15</a:t>
            </a:fld>
            <a:endParaRPr lang="en-GB"/>
          </a:p>
        </p:txBody>
      </p:sp>
    </p:spTree>
    <p:extLst>
      <p:ext uri="{BB962C8B-B14F-4D97-AF65-F5344CB8AC3E}">
        <p14:creationId xmlns:p14="http://schemas.microsoft.com/office/powerpoint/2010/main" val="34945598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dirty="0"/>
              <a:t>N is the sample count, B is the background</a:t>
            </a:r>
            <a:r>
              <a:rPr lang="hu-HU" baseline="0" dirty="0"/>
              <a:t> count, assuming that the sample and background measurement times are equal.</a:t>
            </a:r>
            <a:endParaRPr lang="en-GB" dirty="0"/>
          </a:p>
          <a:p>
            <a:endParaRPr lang="en-GB" dirty="0"/>
          </a:p>
        </p:txBody>
      </p:sp>
      <p:sp>
        <p:nvSpPr>
          <p:cNvPr id="4" name="Slide Number Placeholder 3"/>
          <p:cNvSpPr>
            <a:spLocks noGrp="1"/>
          </p:cNvSpPr>
          <p:nvPr>
            <p:ph type="sldNum" sz="quarter" idx="5"/>
          </p:nvPr>
        </p:nvSpPr>
        <p:spPr/>
        <p:txBody>
          <a:bodyPr/>
          <a:lstStyle/>
          <a:p>
            <a:fld id="{B63F9971-94C6-4F9C-BFE0-F9327FE38C01}" type="slidenum">
              <a:rPr lang="en-GB" smtClean="0"/>
              <a:t>16</a:t>
            </a:fld>
            <a:endParaRPr lang="en-GB"/>
          </a:p>
        </p:txBody>
      </p:sp>
    </p:spTree>
    <p:extLst>
      <p:ext uri="{BB962C8B-B14F-4D97-AF65-F5344CB8AC3E}">
        <p14:creationId xmlns:p14="http://schemas.microsoft.com/office/powerpoint/2010/main" val="33078342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Based on CURRIE’s 1968 paper “Limits for qualitative detection and quantitative determination, Application to radiochemistry” -  one of the most influential and cited papers in the area of radioactivity</a:t>
            </a:r>
          </a:p>
          <a:p>
            <a:r>
              <a:rPr lang="en-US" dirty="0"/>
              <a:t>measurements. </a:t>
            </a:r>
          </a:p>
          <a:p>
            <a:endParaRPr lang="en-US" dirty="0"/>
          </a:p>
          <a:p>
            <a:r>
              <a:rPr lang="en-US" dirty="0"/>
              <a:t>Times for counting BG and sample + BG are equal.</a:t>
            </a:r>
          </a:p>
          <a:p>
            <a:endParaRPr lang="en-GB" dirty="0"/>
          </a:p>
        </p:txBody>
      </p:sp>
      <p:sp>
        <p:nvSpPr>
          <p:cNvPr id="4" name="Slide Number Placeholder 3"/>
          <p:cNvSpPr>
            <a:spLocks noGrp="1"/>
          </p:cNvSpPr>
          <p:nvPr>
            <p:ph type="sldNum" sz="quarter" idx="5"/>
          </p:nvPr>
        </p:nvSpPr>
        <p:spPr/>
        <p:txBody>
          <a:bodyPr/>
          <a:lstStyle/>
          <a:p>
            <a:fld id="{B63F9971-94C6-4F9C-BFE0-F9327FE38C01}" type="slidenum">
              <a:rPr lang="en-GB" smtClean="0"/>
              <a:t>21</a:t>
            </a:fld>
            <a:endParaRPr lang="en-GB"/>
          </a:p>
        </p:txBody>
      </p:sp>
    </p:spTree>
    <p:extLst>
      <p:ext uri="{BB962C8B-B14F-4D97-AF65-F5344CB8AC3E}">
        <p14:creationId xmlns:p14="http://schemas.microsoft.com/office/powerpoint/2010/main" val="13028089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dirty="0"/>
              <a:t>The above formula</a:t>
            </a:r>
            <a:r>
              <a:rPr lang="hu-HU" baseline="0" dirty="0"/>
              <a:t> is a practical example, there are many different formulas, e.g. for gamma sepctrometry, etc.</a:t>
            </a:r>
            <a:endParaRPr lang="en-GB" dirty="0"/>
          </a:p>
          <a:p>
            <a:endParaRPr lang="en-GB" dirty="0"/>
          </a:p>
        </p:txBody>
      </p:sp>
      <p:sp>
        <p:nvSpPr>
          <p:cNvPr id="4" name="Slide Number Placeholder 3"/>
          <p:cNvSpPr>
            <a:spLocks noGrp="1"/>
          </p:cNvSpPr>
          <p:nvPr>
            <p:ph type="sldNum" sz="quarter" idx="5"/>
          </p:nvPr>
        </p:nvSpPr>
        <p:spPr/>
        <p:txBody>
          <a:bodyPr/>
          <a:lstStyle/>
          <a:p>
            <a:fld id="{B63F9971-94C6-4F9C-BFE0-F9327FE38C01}" type="slidenum">
              <a:rPr lang="en-GB" smtClean="0"/>
              <a:t>23</a:t>
            </a:fld>
            <a:endParaRPr lang="en-GB"/>
          </a:p>
        </p:txBody>
      </p:sp>
    </p:spTree>
    <p:extLst>
      <p:ext uri="{BB962C8B-B14F-4D97-AF65-F5344CB8AC3E}">
        <p14:creationId xmlns:p14="http://schemas.microsoft.com/office/powerpoint/2010/main" val="7823876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23528" y="1772816"/>
            <a:ext cx="8568953" cy="1080120"/>
          </a:xfrm>
        </p:spPr>
        <p:txBody>
          <a:bodyPr/>
          <a:lstStyle>
            <a:lvl1pPr algn="l">
              <a:defRPr>
                <a:solidFill>
                  <a:schemeClr val="bg1"/>
                </a:solidFill>
              </a:defRPr>
            </a:lvl1pPr>
          </a:lstStyle>
          <a:p>
            <a:r>
              <a:rPr lang="en-US"/>
              <a:t>Click to edit Master title style</a:t>
            </a:r>
            <a:endParaRPr lang="en-GB" dirty="0"/>
          </a:p>
        </p:txBody>
      </p:sp>
      <p:sp>
        <p:nvSpPr>
          <p:cNvPr id="3" name="Subtitle 2"/>
          <p:cNvSpPr>
            <a:spLocks noGrp="1"/>
          </p:cNvSpPr>
          <p:nvPr>
            <p:ph type="subTitle" idx="1"/>
          </p:nvPr>
        </p:nvSpPr>
        <p:spPr>
          <a:xfrm>
            <a:off x="323528" y="3573016"/>
            <a:ext cx="8568953" cy="1608584"/>
          </a:xfrm>
        </p:spPr>
        <p:txBody>
          <a:bodyPr>
            <a:normAutofit/>
          </a:bodyPr>
          <a:lstStyle>
            <a:lvl1pPr marL="0" indent="0" algn="l">
              <a:buNone/>
              <a:defRPr sz="2800" b="1">
                <a:solidFill>
                  <a:schemeClr val="accent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pic>
        <p:nvPicPr>
          <p:cNvPr id="2050" name="Picture 2" descr="\\iaea.org\Secretariat\MTCD\PublishingCurrent\2017\IAEA\17-42841_LOGO_IAEA_update\Design\Presentation_IAEA\IAEA_Logo_E_horizontal_whit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370" y="260648"/>
            <a:ext cx="2460431" cy="542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2050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2"/>
                </a:solidFill>
              </a:defRPr>
            </a:lvl1pPr>
          </a:lstStyle>
          <a:p>
            <a:r>
              <a:rPr lang="en-US"/>
              <a:t>Click to edit Master title style</a:t>
            </a:r>
            <a:endParaRPr lang="en-GB" dirty="0"/>
          </a:p>
        </p:txBody>
      </p:sp>
      <p:sp>
        <p:nvSpPr>
          <p:cNvPr id="3" name="Picture Placeholder 2"/>
          <p:cNvSpPr>
            <a:spLocks noGrp="1"/>
          </p:cNvSpPr>
          <p:nvPr>
            <p:ph type="pic" idx="1"/>
          </p:nvPr>
        </p:nvSpPr>
        <p:spPr>
          <a:xfrm>
            <a:off x="1792288" y="1124745"/>
            <a:ext cx="5486400" cy="360283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rgbClr val="00000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Date Placeholder 13"/>
          <p:cNvSpPr>
            <a:spLocks noGrp="1"/>
          </p:cNvSpPr>
          <p:nvPr>
            <p:ph type="dt" sz="half" idx="10"/>
          </p:nvPr>
        </p:nvSpPr>
        <p:spPr/>
        <p:txBody>
          <a:bodyPr/>
          <a:lstStyle/>
          <a:p>
            <a:fld id="{B6DDB1B9-F855-4384-806A-7E900EBCC1C3}" type="datetimeFigureOut">
              <a:rPr lang="en-GB" smtClean="0"/>
              <a:t>2019-04-10</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3F97E663-F674-4605-B4D8-99EE5302DB4A}" type="slidenum">
              <a:rPr lang="en-GB" smtClean="0"/>
              <a:t>‹#›</a:t>
            </a:fld>
            <a:endParaRPr lang="en-GB"/>
          </a:p>
        </p:txBody>
      </p:sp>
    </p:spTree>
    <p:extLst>
      <p:ext uri="{BB962C8B-B14F-4D97-AF65-F5344CB8AC3E}">
        <p14:creationId xmlns:p14="http://schemas.microsoft.com/office/powerpoint/2010/main" val="1093726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Date Placeholder 12"/>
          <p:cNvSpPr>
            <a:spLocks noGrp="1"/>
          </p:cNvSpPr>
          <p:nvPr>
            <p:ph type="dt" sz="half" idx="10"/>
          </p:nvPr>
        </p:nvSpPr>
        <p:spPr/>
        <p:txBody>
          <a:bodyPr/>
          <a:lstStyle/>
          <a:p>
            <a:fld id="{B6DDB1B9-F855-4384-806A-7E900EBCC1C3}" type="datetimeFigureOut">
              <a:rPr lang="en-GB" smtClean="0"/>
              <a:t>2019-04-10</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3F97E663-F674-4605-B4D8-99EE5302DB4A}" type="slidenum">
              <a:rPr lang="en-GB" smtClean="0"/>
              <a:t>‹#›</a:t>
            </a:fld>
            <a:endParaRPr lang="en-GB"/>
          </a:p>
        </p:txBody>
      </p:sp>
    </p:spTree>
    <p:extLst>
      <p:ext uri="{BB962C8B-B14F-4D97-AF65-F5344CB8AC3E}">
        <p14:creationId xmlns:p14="http://schemas.microsoft.com/office/powerpoint/2010/main" val="4177613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3" name="Date Placeholder 12"/>
          <p:cNvSpPr>
            <a:spLocks noGrp="1"/>
          </p:cNvSpPr>
          <p:nvPr>
            <p:ph type="dt" sz="half" idx="10"/>
          </p:nvPr>
        </p:nvSpPr>
        <p:spPr/>
        <p:txBody>
          <a:bodyPr/>
          <a:lstStyle/>
          <a:p>
            <a:fld id="{B6DDB1B9-F855-4384-806A-7E900EBCC1C3}" type="datetimeFigureOut">
              <a:rPr lang="en-GB" smtClean="0"/>
              <a:t>2019-04-10</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3F97E663-F674-4605-B4D8-99EE5302DB4A}" type="slidenum">
              <a:rPr lang="en-GB" smtClean="0"/>
              <a:t>‹#›</a:t>
            </a:fld>
            <a:endParaRPr lang="en-GB"/>
          </a:p>
        </p:txBody>
      </p:sp>
    </p:spTree>
    <p:extLst>
      <p:ext uri="{BB962C8B-B14F-4D97-AF65-F5344CB8AC3E}">
        <p14:creationId xmlns:p14="http://schemas.microsoft.com/office/powerpoint/2010/main" val="955696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a:ln>
            <a:noFill/>
          </a:ln>
        </p:spPr>
      </p:pic>
      <p:sp>
        <p:nvSpPr>
          <p:cNvPr id="4" name="Title 1"/>
          <p:cNvSpPr>
            <a:spLocks noGrp="1"/>
          </p:cNvSpPr>
          <p:nvPr>
            <p:ph type="ctrTitle"/>
          </p:nvPr>
        </p:nvSpPr>
        <p:spPr>
          <a:xfrm>
            <a:off x="323528" y="1772816"/>
            <a:ext cx="8568953" cy="1080120"/>
          </a:xfrm>
        </p:spPr>
        <p:txBody>
          <a:bodyPr/>
          <a:lstStyle>
            <a:lvl1pPr algn="l">
              <a:defRPr>
                <a:solidFill>
                  <a:schemeClr val="tx2"/>
                </a:solidFill>
              </a:defRPr>
            </a:lvl1pPr>
          </a:lstStyle>
          <a:p>
            <a:r>
              <a:rPr lang="en-US"/>
              <a:t>Click to edit Master title style</a:t>
            </a:r>
            <a:endParaRPr lang="en-GB" dirty="0"/>
          </a:p>
        </p:txBody>
      </p:sp>
      <p:sp>
        <p:nvSpPr>
          <p:cNvPr id="5" name="Subtitle 2"/>
          <p:cNvSpPr>
            <a:spLocks noGrp="1"/>
          </p:cNvSpPr>
          <p:nvPr>
            <p:ph type="subTitle" idx="1"/>
          </p:nvPr>
        </p:nvSpPr>
        <p:spPr>
          <a:xfrm>
            <a:off x="323528" y="3573016"/>
            <a:ext cx="8568953" cy="1608584"/>
          </a:xfrm>
        </p:spPr>
        <p:txBody>
          <a:bodyPr>
            <a:normAutofit/>
          </a:bodyPr>
          <a:lstStyle>
            <a:lvl1pPr marL="0" indent="0" algn="l">
              <a:buNone/>
              <a:defRPr sz="2800" b="1">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pic>
        <p:nvPicPr>
          <p:cNvPr id="3074" name="Picture 2" descr="\\iaea.org\Secretariat\MTCD\PublishingCurrent\2017\IAEA\17-42841_LOGO_IAEA_update\Design\Presentation_IAEA\IAEA_Logo_E_horizontal_Blu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370" y="247450"/>
            <a:ext cx="2520280" cy="555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3695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13" name="Date Placeholder 12"/>
          <p:cNvSpPr>
            <a:spLocks noGrp="1"/>
          </p:cNvSpPr>
          <p:nvPr>
            <p:ph type="dt" sz="half" idx="10"/>
          </p:nvPr>
        </p:nvSpPr>
        <p:spPr/>
        <p:txBody>
          <a:bodyPr/>
          <a:lstStyle/>
          <a:p>
            <a:fld id="{B6DDB1B9-F855-4384-806A-7E900EBCC1C3}" type="datetimeFigureOut">
              <a:rPr lang="en-GB" smtClean="0"/>
              <a:t>2019-04-10</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3F97E663-F674-4605-B4D8-99EE5302DB4A}" type="slidenum">
              <a:rPr lang="en-GB" smtClean="0"/>
              <a:t>‹#›</a:t>
            </a:fld>
            <a:endParaRPr lang="en-GB"/>
          </a:p>
        </p:txBody>
      </p:sp>
    </p:spTree>
    <p:extLst>
      <p:ext uri="{BB962C8B-B14F-4D97-AF65-F5344CB8AC3E}">
        <p14:creationId xmlns:p14="http://schemas.microsoft.com/office/powerpoint/2010/main" val="3516493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Date Placeholder 13"/>
          <p:cNvSpPr>
            <a:spLocks noGrp="1"/>
          </p:cNvSpPr>
          <p:nvPr>
            <p:ph type="dt" sz="half" idx="10"/>
          </p:nvPr>
        </p:nvSpPr>
        <p:spPr/>
        <p:txBody>
          <a:bodyPr/>
          <a:lstStyle/>
          <a:p>
            <a:fld id="{B6DDB1B9-F855-4384-806A-7E900EBCC1C3}" type="datetimeFigureOut">
              <a:rPr lang="en-GB" smtClean="0"/>
              <a:t>2019-04-10</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3F97E663-F674-4605-B4D8-99EE5302DB4A}" type="slidenum">
              <a:rPr lang="en-GB" smtClean="0"/>
              <a:t>‹#›</a:t>
            </a:fld>
            <a:endParaRPr lang="en-GB"/>
          </a:p>
        </p:txBody>
      </p:sp>
    </p:spTree>
    <p:extLst>
      <p:ext uri="{BB962C8B-B14F-4D97-AF65-F5344CB8AC3E}">
        <p14:creationId xmlns:p14="http://schemas.microsoft.com/office/powerpoint/2010/main" val="12544987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Date Placeholder 15"/>
          <p:cNvSpPr>
            <a:spLocks noGrp="1"/>
          </p:cNvSpPr>
          <p:nvPr>
            <p:ph type="dt" sz="half" idx="10"/>
          </p:nvPr>
        </p:nvSpPr>
        <p:spPr/>
        <p:txBody>
          <a:bodyPr/>
          <a:lstStyle/>
          <a:p>
            <a:fld id="{B6DDB1B9-F855-4384-806A-7E900EBCC1C3}" type="datetimeFigureOut">
              <a:rPr lang="en-GB" smtClean="0"/>
              <a:t>2019-04-10</a:t>
            </a:fld>
            <a:endParaRPr lang="en-GB"/>
          </a:p>
        </p:txBody>
      </p:sp>
      <p:sp>
        <p:nvSpPr>
          <p:cNvPr id="17" name="Footer Placeholder 16"/>
          <p:cNvSpPr>
            <a:spLocks noGrp="1"/>
          </p:cNvSpPr>
          <p:nvPr>
            <p:ph type="ftr" sz="quarter" idx="11"/>
          </p:nvPr>
        </p:nvSpPr>
        <p:spPr/>
        <p:txBody>
          <a:bodyPr/>
          <a:lstStyle/>
          <a:p>
            <a:endParaRPr lang="en-GB"/>
          </a:p>
        </p:txBody>
      </p:sp>
      <p:sp>
        <p:nvSpPr>
          <p:cNvPr id="18" name="Slide Number Placeholder 17"/>
          <p:cNvSpPr>
            <a:spLocks noGrp="1"/>
          </p:cNvSpPr>
          <p:nvPr>
            <p:ph type="sldNum" sz="quarter" idx="12"/>
          </p:nvPr>
        </p:nvSpPr>
        <p:spPr/>
        <p:txBody>
          <a:bodyPr/>
          <a:lstStyle/>
          <a:p>
            <a:fld id="{3F97E663-F674-4605-B4D8-99EE5302DB4A}" type="slidenum">
              <a:rPr lang="en-GB" smtClean="0"/>
              <a:t>‹#›</a:t>
            </a:fld>
            <a:endParaRPr lang="en-GB"/>
          </a:p>
        </p:txBody>
      </p:sp>
    </p:spTree>
    <p:extLst>
      <p:ext uri="{BB962C8B-B14F-4D97-AF65-F5344CB8AC3E}">
        <p14:creationId xmlns:p14="http://schemas.microsoft.com/office/powerpoint/2010/main" val="20812675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9" name="Date Placeholder 8"/>
          <p:cNvSpPr>
            <a:spLocks noGrp="1"/>
          </p:cNvSpPr>
          <p:nvPr>
            <p:ph type="dt" sz="half" idx="10"/>
          </p:nvPr>
        </p:nvSpPr>
        <p:spPr/>
        <p:txBody>
          <a:bodyPr/>
          <a:lstStyle/>
          <a:p>
            <a:fld id="{B6DDB1B9-F855-4384-806A-7E900EBCC1C3}" type="datetimeFigureOut">
              <a:rPr lang="en-GB" smtClean="0"/>
              <a:t>2019-04-10</a:t>
            </a:fld>
            <a:endParaRPr lang="en-GB"/>
          </a:p>
        </p:txBody>
      </p:sp>
      <p:sp>
        <p:nvSpPr>
          <p:cNvPr id="10" name="Footer Placeholder 9"/>
          <p:cNvSpPr>
            <a:spLocks noGrp="1"/>
          </p:cNvSpPr>
          <p:nvPr>
            <p:ph type="ftr" sz="quarter" idx="11"/>
          </p:nvPr>
        </p:nvSpPr>
        <p:spPr/>
        <p:txBody>
          <a:bodyPr/>
          <a:lstStyle/>
          <a:p>
            <a:endParaRPr lang="en-GB"/>
          </a:p>
        </p:txBody>
      </p:sp>
      <p:sp>
        <p:nvSpPr>
          <p:cNvPr id="11" name="Slide Number Placeholder 10"/>
          <p:cNvSpPr>
            <a:spLocks noGrp="1"/>
          </p:cNvSpPr>
          <p:nvPr>
            <p:ph type="sldNum" sz="quarter" idx="12"/>
          </p:nvPr>
        </p:nvSpPr>
        <p:spPr/>
        <p:txBody>
          <a:bodyPr/>
          <a:lstStyle/>
          <a:p>
            <a:fld id="{3F97E663-F674-4605-B4D8-99EE5302DB4A}" type="slidenum">
              <a:rPr lang="en-GB" smtClean="0"/>
              <a:t>‹#›</a:t>
            </a:fld>
            <a:endParaRPr lang="en-GB"/>
          </a:p>
        </p:txBody>
      </p:sp>
    </p:spTree>
    <p:extLst>
      <p:ext uri="{BB962C8B-B14F-4D97-AF65-F5344CB8AC3E}">
        <p14:creationId xmlns:p14="http://schemas.microsoft.com/office/powerpoint/2010/main" val="9348688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11" name="Date Placeholder 10"/>
          <p:cNvSpPr>
            <a:spLocks noGrp="1"/>
          </p:cNvSpPr>
          <p:nvPr>
            <p:ph type="dt" sz="half" idx="10"/>
          </p:nvPr>
        </p:nvSpPr>
        <p:spPr/>
        <p:txBody>
          <a:bodyPr/>
          <a:lstStyle/>
          <a:p>
            <a:fld id="{B6DDB1B9-F855-4384-806A-7E900EBCC1C3}" type="datetimeFigureOut">
              <a:rPr lang="en-GB" smtClean="0"/>
              <a:t>2019-04-10</a:t>
            </a:fld>
            <a:endParaRPr lang="en-GB"/>
          </a:p>
        </p:txBody>
      </p:sp>
      <p:sp>
        <p:nvSpPr>
          <p:cNvPr id="12" name="Footer Placeholder 11"/>
          <p:cNvSpPr>
            <a:spLocks noGrp="1"/>
          </p:cNvSpPr>
          <p:nvPr>
            <p:ph type="ftr" sz="quarter" idx="11"/>
          </p:nvPr>
        </p:nvSpPr>
        <p:spPr/>
        <p:txBody>
          <a:bodyPr/>
          <a:lstStyle/>
          <a:p>
            <a:endParaRPr lang="en-GB"/>
          </a:p>
        </p:txBody>
      </p:sp>
      <p:sp>
        <p:nvSpPr>
          <p:cNvPr id="13" name="Slide Number Placeholder 12"/>
          <p:cNvSpPr>
            <a:spLocks noGrp="1"/>
          </p:cNvSpPr>
          <p:nvPr>
            <p:ph type="sldNum" sz="quarter" idx="12"/>
          </p:nvPr>
        </p:nvSpPr>
        <p:spPr/>
        <p:txBody>
          <a:bodyPr/>
          <a:lstStyle/>
          <a:p>
            <a:fld id="{3F97E663-F674-4605-B4D8-99EE5302DB4A}" type="slidenum">
              <a:rPr lang="en-GB" smtClean="0"/>
              <a:t>‹#›</a:t>
            </a:fld>
            <a:endParaRPr lang="en-GB"/>
          </a:p>
        </p:txBody>
      </p:sp>
    </p:spTree>
    <p:extLst>
      <p:ext uri="{BB962C8B-B14F-4D97-AF65-F5344CB8AC3E}">
        <p14:creationId xmlns:p14="http://schemas.microsoft.com/office/powerpoint/2010/main" val="685668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Date Placeholder 13"/>
          <p:cNvSpPr>
            <a:spLocks noGrp="1"/>
          </p:cNvSpPr>
          <p:nvPr>
            <p:ph type="dt" sz="half" idx="10"/>
          </p:nvPr>
        </p:nvSpPr>
        <p:spPr/>
        <p:txBody>
          <a:bodyPr/>
          <a:lstStyle/>
          <a:p>
            <a:fld id="{B6DDB1B9-F855-4384-806A-7E900EBCC1C3}" type="datetimeFigureOut">
              <a:rPr lang="en-GB" smtClean="0"/>
              <a:t>2019-04-10</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3F97E663-F674-4605-B4D8-99EE5302DB4A}" type="slidenum">
              <a:rPr lang="en-GB" smtClean="0"/>
              <a:t>‹#›</a:t>
            </a:fld>
            <a:endParaRPr lang="en-GB"/>
          </a:p>
        </p:txBody>
      </p:sp>
    </p:spTree>
    <p:extLst>
      <p:ext uri="{BB962C8B-B14F-4D97-AF65-F5344CB8AC3E}">
        <p14:creationId xmlns:p14="http://schemas.microsoft.com/office/powerpoint/2010/main" val="3415044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p:nvPr/>
        </p:nvSpPr>
        <p:spPr>
          <a:xfrm flipH="1" flipV="1">
            <a:off x="1" y="5301208"/>
            <a:ext cx="6372200" cy="1556792"/>
          </a:xfrm>
          <a:prstGeom prst="rect">
            <a:avLst/>
          </a:prstGeom>
          <a:gradFill flip="none" rotWithShape="1">
            <a:gsLst>
              <a:gs pos="48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1" name="Rectangle 10"/>
          <p:cNvSpPr/>
          <p:nvPr/>
        </p:nvSpPr>
        <p:spPr>
          <a:xfrm>
            <a:off x="1" y="0"/>
            <a:ext cx="9143999" cy="2132856"/>
          </a:xfrm>
          <a:prstGeom prst="rect">
            <a:avLst/>
          </a:prstGeom>
          <a:gradFill flip="none" rotWithShape="1">
            <a:gsLst>
              <a:gs pos="56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Rectangle 5"/>
          <p:cNvSpPr>
            <a:spLocks noGrp="1" noChangeArrowheads="1"/>
          </p:cNvSpPr>
          <p:nvPr>
            <p:ph type="dt" sz="half" idx="2"/>
          </p:nvPr>
        </p:nvSpPr>
        <p:spPr bwMode="white">
          <a:xfrm>
            <a:off x="7524328" y="6482725"/>
            <a:ext cx="935460"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B6DDB1B9-F855-4384-806A-7E900EBCC1C3}" type="datetimeFigureOut">
              <a:rPr lang="en-GB" smtClean="0"/>
              <a:t>2019-04-10</a:t>
            </a:fld>
            <a:endParaRPr lang="en-GB"/>
          </a:p>
        </p:txBody>
      </p:sp>
      <p:sp>
        <p:nvSpPr>
          <p:cNvPr id="9" name="Rectangle 6"/>
          <p:cNvSpPr>
            <a:spLocks noGrp="1" noChangeArrowheads="1"/>
          </p:cNvSpPr>
          <p:nvPr>
            <p:ph type="ftr" sz="quarter" idx="3"/>
          </p:nvPr>
        </p:nvSpPr>
        <p:spPr bwMode="white">
          <a:xfrm>
            <a:off x="5868145" y="6482725"/>
            <a:ext cx="1616025"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endParaRPr lang="en-GB"/>
          </a:p>
        </p:txBody>
      </p:sp>
      <p:sp>
        <p:nvSpPr>
          <p:cNvPr id="10" name="Rectangle 7"/>
          <p:cNvSpPr>
            <a:spLocks noGrp="1" noChangeArrowheads="1"/>
          </p:cNvSpPr>
          <p:nvPr>
            <p:ph type="sldNum" sz="quarter" idx="4"/>
          </p:nvPr>
        </p:nvSpPr>
        <p:spPr bwMode="white">
          <a:xfrm>
            <a:off x="8472489" y="6482725"/>
            <a:ext cx="50958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3F97E663-F674-4605-B4D8-99EE5302DB4A}" type="slidenum">
              <a:rPr lang="en-GB" smtClean="0"/>
              <a:t>‹#›</a:t>
            </a:fld>
            <a:endParaRPr lang="en-GB"/>
          </a:p>
        </p:txBody>
      </p:sp>
      <p:sp>
        <p:nvSpPr>
          <p:cNvPr id="2" name="Title Placeholder 1"/>
          <p:cNvSpPr>
            <a:spLocks noGrp="1"/>
          </p:cNvSpPr>
          <p:nvPr>
            <p:ph type="title"/>
          </p:nvPr>
        </p:nvSpPr>
        <p:spPr>
          <a:xfrm>
            <a:off x="251521" y="116632"/>
            <a:ext cx="6120680" cy="864096"/>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251521" y="1268760"/>
            <a:ext cx="8712968" cy="485740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026" name="Picture 2" descr="\\iaea.org\Secretariat\MTCD\PublishingCurrent\2017\IAEA\17-42841_LOGO_IAEA_update\Design\Presentation_IAEA\IAEA_Logo_SHORT_vertical_whit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312032" y="180054"/>
            <a:ext cx="592928" cy="728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95181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b="1" kern="1200">
          <a:solidFill>
            <a:schemeClr val="tx2"/>
          </a:solidFill>
          <a:latin typeface="Arial "/>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8.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notesSlide" Target="../notesSlides/notesSlide4.xml"/><Relationship Id="rId7" Type="http://schemas.openxmlformats.org/officeDocument/2006/relationships/diagramColors" Target="../diagrams/colors6.xml"/><Relationship Id="rId2" Type="http://schemas.openxmlformats.org/officeDocument/2006/relationships/slideLayout" Target="../slideLayouts/slideLayout8.xml"/><Relationship Id="rId1" Type="http://schemas.openxmlformats.org/officeDocument/2006/relationships/vmlDrawing" Target="../drawings/vmlDrawing1.vml"/><Relationship Id="rId6" Type="http://schemas.openxmlformats.org/officeDocument/2006/relationships/diagramQuickStyle" Target="../diagrams/quickStyle6.xml"/><Relationship Id="rId5" Type="http://schemas.openxmlformats.org/officeDocument/2006/relationships/diagramLayout" Target="../diagrams/layout6.xml"/><Relationship Id="rId10" Type="http://schemas.openxmlformats.org/officeDocument/2006/relationships/image" Target="../media/image12.wmf"/><Relationship Id="rId4" Type="http://schemas.openxmlformats.org/officeDocument/2006/relationships/diagramData" Target="../diagrams/data6.xml"/><Relationship Id="rId9" Type="http://schemas.openxmlformats.org/officeDocument/2006/relationships/oleObject" Target="../embeddings/oleObject1.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4.wmf"/><Relationship Id="rId2" Type="http://schemas.openxmlformats.org/officeDocument/2006/relationships/slideLayout" Target="../slideLayouts/slideLayout8.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13.wmf"/><Relationship Id="rId4" Type="http://schemas.openxmlformats.org/officeDocument/2006/relationships/oleObject" Target="../embeddings/oleObject2.bin"/></Relationships>
</file>

<file path=ppt/slides/_rels/slide22.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Layout" Target="../slideLayouts/slideLayout8.xml"/><Relationship Id="rId1" Type="http://schemas.openxmlformats.org/officeDocument/2006/relationships/vmlDrawing" Target="../drawings/vmlDrawing3.vml"/><Relationship Id="rId6" Type="http://schemas.openxmlformats.org/officeDocument/2006/relationships/image" Target="../media/image16.wmf"/><Relationship Id="rId5" Type="http://schemas.openxmlformats.org/officeDocument/2006/relationships/oleObject" Target="../embeddings/oleObject5.bin"/><Relationship Id="rId4" Type="http://schemas.openxmlformats.org/officeDocument/2006/relationships/image" Target="../media/image15.wmf"/></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8.xml"/><Relationship Id="rId1" Type="http://schemas.openxmlformats.org/officeDocument/2006/relationships/vmlDrawing" Target="../drawings/vmlDrawing4.vml"/><Relationship Id="rId5" Type="http://schemas.openxmlformats.org/officeDocument/2006/relationships/image" Target="../media/image18.wmf"/><Relationship Id="rId4" Type="http://schemas.openxmlformats.org/officeDocument/2006/relationships/oleObject" Target="../embeddings/oleObject7.bin"/></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008A9A0-5851-4770-BE37-5E3DF6DC0D45}"/>
              </a:ext>
            </a:extLst>
          </p:cNvPr>
          <p:cNvSpPr txBox="1"/>
          <p:nvPr/>
        </p:nvSpPr>
        <p:spPr>
          <a:xfrm>
            <a:off x="780176" y="2365695"/>
            <a:ext cx="7583648" cy="1846659"/>
          </a:xfrm>
          <a:prstGeom prst="rect">
            <a:avLst/>
          </a:prstGeom>
          <a:noFill/>
        </p:spPr>
        <p:txBody>
          <a:bodyPr wrap="square" rtlCol="0">
            <a:spAutoFit/>
          </a:bodyPr>
          <a:lstStyle/>
          <a:p>
            <a:pPr algn="ctr">
              <a:buFontTx/>
              <a:buNone/>
            </a:pPr>
            <a:r>
              <a:rPr lang="en-US" altLang="en-US" sz="3200" b="1" dirty="0">
                <a:solidFill>
                  <a:schemeClr val="bg1"/>
                </a:solidFill>
              </a:rPr>
              <a:t>LESSON 9: </a:t>
            </a:r>
          </a:p>
          <a:p>
            <a:pPr algn="ctr">
              <a:buFontTx/>
              <a:buNone/>
            </a:pPr>
            <a:endParaRPr lang="en-US" altLang="en-US" sz="3200" b="1" dirty="0">
              <a:solidFill>
                <a:schemeClr val="bg1"/>
              </a:solidFill>
            </a:endParaRPr>
          </a:p>
          <a:p>
            <a:pPr algn="ctr">
              <a:buFontTx/>
              <a:buNone/>
            </a:pPr>
            <a:r>
              <a:rPr lang="en-US" altLang="en-US" sz="3200" b="1" dirty="0">
                <a:solidFill>
                  <a:schemeClr val="bg1"/>
                </a:solidFill>
              </a:rPr>
              <a:t>MEASUREMENT </a:t>
            </a:r>
            <a:r>
              <a:rPr lang="en-US" altLang="en-US" sz="3200" b="1">
                <a:solidFill>
                  <a:schemeClr val="bg1"/>
                </a:solidFill>
              </a:rPr>
              <a:t>AND UNCERTAINTY</a:t>
            </a:r>
            <a:endParaRPr lang="en-US" altLang="en-US" sz="3200" b="1" dirty="0">
              <a:solidFill>
                <a:schemeClr val="bg1"/>
              </a:solidFill>
            </a:endParaRPr>
          </a:p>
          <a:p>
            <a:endParaRPr lang="en-GB" dirty="0"/>
          </a:p>
        </p:txBody>
      </p:sp>
    </p:spTree>
    <p:extLst>
      <p:ext uri="{BB962C8B-B14F-4D97-AF65-F5344CB8AC3E}">
        <p14:creationId xmlns:p14="http://schemas.microsoft.com/office/powerpoint/2010/main" val="28433548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E5719E3-3FF6-40E7-9A22-972C232E1E4E}"/>
              </a:ext>
            </a:extLst>
          </p:cNvPr>
          <p:cNvSpPr/>
          <p:nvPr/>
        </p:nvSpPr>
        <p:spPr>
          <a:xfrm>
            <a:off x="0" y="446225"/>
            <a:ext cx="4572000" cy="731521"/>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Calculating an estimated standard deviation</a:t>
            </a:r>
            <a:r>
              <a:rPr lang="en-GB" sz="2400" i="1" dirty="0"/>
              <a:t> (</a:t>
            </a:r>
            <a:r>
              <a:rPr lang="el-GR" sz="2400" i="1" dirty="0"/>
              <a:t>σ</a:t>
            </a:r>
            <a:r>
              <a:rPr lang="en-GB" sz="2400" i="1" dirty="0"/>
              <a:t>)</a:t>
            </a:r>
            <a:endParaRPr lang="en-GB" sz="2400" dirty="0"/>
          </a:p>
        </p:txBody>
      </p:sp>
      <p:graphicFrame>
        <p:nvGraphicFramePr>
          <p:cNvPr id="3" name="Diagram 2">
            <a:extLst>
              <a:ext uri="{FF2B5EF4-FFF2-40B4-BE49-F238E27FC236}">
                <a16:creationId xmlns:a16="http://schemas.microsoft.com/office/drawing/2014/main" id="{9E980BC8-D91A-453E-97E2-38AA0B69F5B5}"/>
              </a:ext>
            </a:extLst>
          </p:cNvPr>
          <p:cNvGraphicFramePr/>
          <p:nvPr>
            <p:extLst>
              <p:ext uri="{D42A27DB-BD31-4B8C-83A1-F6EECF244321}">
                <p14:modId xmlns:p14="http://schemas.microsoft.com/office/powerpoint/2010/main" val="2352415059"/>
              </p:ext>
            </p:extLst>
          </p:nvPr>
        </p:nvGraphicFramePr>
        <p:xfrm>
          <a:off x="526694" y="1634746"/>
          <a:ext cx="8090612" cy="49123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465360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EB6AEF4-DD52-4326-BDE7-388526D79017}"/>
              </a:ext>
            </a:extLst>
          </p:cNvPr>
          <p:cNvSpPr/>
          <p:nvPr/>
        </p:nvSpPr>
        <p:spPr>
          <a:xfrm>
            <a:off x="0" y="446225"/>
            <a:ext cx="4828032" cy="46817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Sources of Errors and Uncertainty</a:t>
            </a:r>
            <a:endParaRPr lang="en-GB" sz="2400" dirty="0"/>
          </a:p>
        </p:txBody>
      </p:sp>
      <p:sp>
        <p:nvSpPr>
          <p:cNvPr id="4" name="Rectangle: Rounded Corners 3">
            <a:extLst>
              <a:ext uri="{FF2B5EF4-FFF2-40B4-BE49-F238E27FC236}">
                <a16:creationId xmlns:a16="http://schemas.microsoft.com/office/drawing/2014/main" id="{BDFB8050-7D84-41A0-9274-2FF7AEFA6AB5}"/>
              </a:ext>
            </a:extLst>
          </p:cNvPr>
          <p:cNvSpPr/>
          <p:nvPr/>
        </p:nvSpPr>
        <p:spPr>
          <a:xfrm>
            <a:off x="2988258" y="1638604"/>
            <a:ext cx="2922423" cy="1060705"/>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p>
          <a:p>
            <a:pPr algn="ctr"/>
            <a:r>
              <a:rPr lang="en-GB" b="1" dirty="0"/>
              <a:t>GENERAL SOURCES OF ERROR </a:t>
            </a:r>
            <a:endParaRPr lang="en-GB" dirty="0"/>
          </a:p>
          <a:p>
            <a:pPr algn="ctr"/>
            <a:endParaRPr lang="en-GB" dirty="0"/>
          </a:p>
        </p:txBody>
      </p:sp>
      <p:sp>
        <p:nvSpPr>
          <p:cNvPr id="5" name="Rectangle: Rounded Corners 4">
            <a:extLst>
              <a:ext uri="{FF2B5EF4-FFF2-40B4-BE49-F238E27FC236}">
                <a16:creationId xmlns:a16="http://schemas.microsoft.com/office/drawing/2014/main" id="{349ED221-53A3-418F-9B4E-9A9BBABBE79B}"/>
              </a:ext>
            </a:extLst>
          </p:cNvPr>
          <p:cNvSpPr/>
          <p:nvPr/>
        </p:nvSpPr>
        <p:spPr>
          <a:xfrm>
            <a:off x="974749" y="2860246"/>
            <a:ext cx="6949440" cy="95097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a:p>
            <a:pPr algn="ctr"/>
            <a:r>
              <a:rPr lang="en-GB" dirty="0"/>
              <a:t>Assuming the counting system is calibrated correctly, there are five general sources of error associated with </a:t>
            </a:r>
            <a:r>
              <a:rPr lang="en-GB" b="1" dirty="0"/>
              <a:t>counting </a:t>
            </a:r>
            <a:r>
              <a:rPr lang="en-GB" dirty="0"/>
              <a:t>a sample: </a:t>
            </a:r>
          </a:p>
          <a:p>
            <a:pPr algn="ctr"/>
            <a:endParaRPr lang="en-GB" dirty="0"/>
          </a:p>
        </p:txBody>
      </p:sp>
      <p:sp>
        <p:nvSpPr>
          <p:cNvPr id="6" name="Rectangle: Rounded Corners 5">
            <a:extLst>
              <a:ext uri="{FF2B5EF4-FFF2-40B4-BE49-F238E27FC236}">
                <a16:creationId xmlns:a16="http://schemas.microsoft.com/office/drawing/2014/main" id="{753EB6E2-E75A-472D-A004-53846EF5E5D2}"/>
              </a:ext>
            </a:extLst>
          </p:cNvPr>
          <p:cNvSpPr/>
          <p:nvPr/>
        </p:nvSpPr>
        <p:spPr>
          <a:xfrm>
            <a:off x="1942184" y="3972159"/>
            <a:ext cx="2092147" cy="819297"/>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a:t>Self-absorption</a:t>
            </a:r>
            <a:endParaRPr lang="en-GB" dirty="0"/>
          </a:p>
        </p:txBody>
      </p:sp>
      <p:sp>
        <p:nvSpPr>
          <p:cNvPr id="7" name="Rectangle: Rounded Corners 6">
            <a:extLst>
              <a:ext uri="{FF2B5EF4-FFF2-40B4-BE49-F238E27FC236}">
                <a16:creationId xmlns:a16="http://schemas.microsoft.com/office/drawing/2014/main" id="{AB8EA678-7ABC-4EAB-92C7-65BE5AAEBDBA}"/>
              </a:ext>
            </a:extLst>
          </p:cNvPr>
          <p:cNvSpPr/>
          <p:nvPr/>
        </p:nvSpPr>
        <p:spPr>
          <a:xfrm>
            <a:off x="1942184" y="4871925"/>
            <a:ext cx="2092147" cy="819297"/>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i="1" dirty="0"/>
          </a:p>
          <a:p>
            <a:pPr algn="ctr"/>
            <a:r>
              <a:rPr lang="en-GB" i="1" dirty="0"/>
              <a:t>Backscatter </a:t>
            </a:r>
            <a:endParaRPr lang="en-GB" dirty="0"/>
          </a:p>
          <a:p>
            <a:pPr algn="ctr"/>
            <a:endParaRPr lang="en-GB" dirty="0"/>
          </a:p>
        </p:txBody>
      </p:sp>
      <p:sp>
        <p:nvSpPr>
          <p:cNvPr id="8" name="Rectangle: Rounded Corners 7">
            <a:extLst>
              <a:ext uri="{FF2B5EF4-FFF2-40B4-BE49-F238E27FC236}">
                <a16:creationId xmlns:a16="http://schemas.microsoft.com/office/drawing/2014/main" id="{E69E77AA-F506-41F9-AED5-011482E19FE6}"/>
              </a:ext>
            </a:extLst>
          </p:cNvPr>
          <p:cNvSpPr/>
          <p:nvPr/>
        </p:nvSpPr>
        <p:spPr>
          <a:xfrm>
            <a:off x="1942185" y="5764380"/>
            <a:ext cx="2092147" cy="819297"/>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i="1" dirty="0"/>
          </a:p>
          <a:p>
            <a:pPr algn="ctr"/>
            <a:r>
              <a:rPr lang="en-GB" i="1" dirty="0"/>
              <a:t>Resolving time </a:t>
            </a:r>
            <a:endParaRPr lang="en-GB" dirty="0"/>
          </a:p>
          <a:p>
            <a:pPr algn="ctr"/>
            <a:endParaRPr lang="en-GB" dirty="0"/>
          </a:p>
        </p:txBody>
      </p:sp>
      <p:sp>
        <p:nvSpPr>
          <p:cNvPr id="9" name="Rectangle: Rounded Corners 8">
            <a:extLst>
              <a:ext uri="{FF2B5EF4-FFF2-40B4-BE49-F238E27FC236}">
                <a16:creationId xmlns:a16="http://schemas.microsoft.com/office/drawing/2014/main" id="{2E5D4ADF-5E2D-4CB3-830C-919FD44DCE39}"/>
              </a:ext>
            </a:extLst>
          </p:cNvPr>
          <p:cNvSpPr/>
          <p:nvPr/>
        </p:nvSpPr>
        <p:spPr>
          <a:xfrm>
            <a:off x="4758536" y="3972159"/>
            <a:ext cx="2092147" cy="819297"/>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a:t>Geometry</a:t>
            </a:r>
            <a:endParaRPr lang="en-GB" dirty="0"/>
          </a:p>
        </p:txBody>
      </p:sp>
      <p:sp>
        <p:nvSpPr>
          <p:cNvPr id="10" name="Rectangle: Rounded Corners 9">
            <a:extLst>
              <a:ext uri="{FF2B5EF4-FFF2-40B4-BE49-F238E27FC236}">
                <a16:creationId xmlns:a16="http://schemas.microsoft.com/office/drawing/2014/main" id="{265FFF4F-1FD4-4DFB-A2E6-5F971035F0BE}"/>
              </a:ext>
            </a:extLst>
          </p:cNvPr>
          <p:cNvSpPr/>
          <p:nvPr/>
        </p:nvSpPr>
        <p:spPr>
          <a:xfrm>
            <a:off x="4758536" y="5029205"/>
            <a:ext cx="2092147" cy="138257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i="1" dirty="0"/>
              <a:t>Random disintegration </a:t>
            </a:r>
            <a:r>
              <a:rPr lang="en-GB" sz="1600" dirty="0"/>
              <a:t>of radioactive atoms (statistical variations)</a:t>
            </a:r>
          </a:p>
        </p:txBody>
      </p:sp>
      <p:sp>
        <p:nvSpPr>
          <p:cNvPr id="11" name="Arrow: Down 10">
            <a:extLst>
              <a:ext uri="{FF2B5EF4-FFF2-40B4-BE49-F238E27FC236}">
                <a16:creationId xmlns:a16="http://schemas.microsoft.com/office/drawing/2014/main" id="{08BBFF0F-EDED-441D-947B-48FADE4396FA}"/>
              </a:ext>
            </a:extLst>
          </p:cNvPr>
          <p:cNvSpPr/>
          <p:nvPr/>
        </p:nvSpPr>
        <p:spPr>
          <a:xfrm>
            <a:off x="4301337" y="2465221"/>
            <a:ext cx="541325" cy="629107"/>
          </a:xfrm>
          <a:prstGeom prst="downArrow">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Down 12">
            <a:extLst>
              <a:ext uri="{FF2B5EF4-FFF2-40B4-BE49-F238E27FC236}">
                <a16:creationId xmlns:a16="http://schemas.microsoft.com/office/drawing/2014/main" id="{0D9601B7-2D1F-472E-879A-22E146721DA5}"/>
              </a:ext>
            </a:extLst>
          </p:cNvPr>
          <p:cNvSpPr/>
          <p:nvPr/>
        </p:nvSpPr>
        <p:spPr>
          <a:xfrm>
            <a:off x="2793794" y="4704901"/>
            <a:ext cx="388925" cy="269444"/>
          </a:xfrm>
          <a:prstGeom prst="downArrow">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Arrow: Down 14">
            <a:extLst>
              <a:ext uri="{FF2B5EF4-FFF2-40B4-BE49-F238E27FC236}">
                <a16:creationId xmlns:a16="http://schemas.microsoft.com/office/drawing/2014/main" id="{21BF0677-F992-4514-A837-10A60DE0F9D4}"/>
              </a:ext>
            </a:extLst>
          </p:cNvPr>
          <p:cNvSpPr/>
          <p:nvPr/>
        </p:nvSpPr>
        <p:spPr>
          <a:xfrm>
            <a:off x="2779771" y="5622346"/>
            <a:ext cx="388925" cy="269444"/>
          </a:xfrm>
          <a:prstGeom prst="downArrow">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Arrow: Down 15">
            <a:extLst>
              <a:ext uri="{FF2B5EF4-FFF2-40B4-BE49-F238E27FC236}">
                <a16:creationId xmlns:a16="http://schemas.microsoft.com/office/drawing/2014/main" id="{C263129C-05B3-44B0-965C-F2002B26A2B9}"/>
              </a:ext>
            </a:extLst>
          </p:cNvPr>
          <p:cNvSpPr/>
          <p:nvPr/>
        </p:nvSpPr>
        <p:spPr>
          <a:xfrm>
            <a:off x="5610146" y="3811222"/>
            <a:ext cx="388925" cy="269444"/>
          </a:xfrm>
          <a:prstGeom prst="downArrow">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Arrow: Down 16">
            <a:extLst>
              <a:ext uri="{FF2B5EF4-FFF2-40B4-BE49-F238E27FC236}">
                <a16:creationId xmlns:a16="http://schemas.microsoft.com/office/drawing/2014/main" id="{14506210-B4C0-4820-A3EF-1598634A7C75}"/>
              </a:ext>
            </a:extLst>
          </p:cNvPr>
          <p:cNvSpPr/>
          <p:nvPr/>
        </p:nvSpPr>
        <p:spPr>
          <a:xfrm>
            <a:off x="5624171" y="4894483"/>
            <a:ext cx="388925" cy="269444"/>
          </a:xfrm>
          <a:prstGeom prst="downArrow">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Arrow: Down 17">
            <a:extLst>
              <a:ext uri="{FF2B5EF4-FFF2-40B4-BE49-F238E27FC236}">
                <a16:creationId xmlns:a16="http://schemas.microsoft.com/office/drawing/2014/main" id="{D2061202-9774-4B47-A581-DB4F80EEAF11}"/>
              </a:ext>
            </a:extLst>
          </p:cNvPr>
          <p:cNvSpPr/>
          <p:nvPr/>
        </p:nvSpPr>
        <p:spPr>
          <a:xfrm>
            <a:off x="2824269" y="3772818"/>
            <a:ext cx="388925" cy="269444"/>
          </a:xfrm>
          <a:prstGeom prst="downArrow">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912822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9A9CFC4-771E-4833-9C6F-D3D7190F8871}"/>
              </a:ext>
            </a:extLst>
          </p:cNvPr>
          <p:cNvSpPr/>
          <p:nvPr/>
        </p:nvSpPr>
        <p:spPr>
          <a:xfrm>
            <a:off x="0" y="446225"/>
            <a:ext cx="3591763" cy="46817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Types of Errors</a:t>
            </a:r>
            <a:endParaRPr lang="en-GB" sz="2400" dirty="0"/>
          </a:p>
        </p:txBody>
      </p:sp>
      <p:sp>
        <p:nvSpPr>
          <p:cNvPr id="3" name="Rectangle: Single Corner Snipped 2">
            <a:extLst>
              <a:ext uri="{FF2B5EF4-FFF2-40B4-BE49-F238E27FC236}">
                <a16:creationId xmlns:a16="http://schemas.microsoft.com/office/drawing/2014/main" id="{1FEF72DA-00EC-4D4A-B741-093537D3CB9B}"/>
              </a:ext>
            </a:extLst>
          </p:cNvPr>
          <p:cNvSpPr/>
          <p:nvPr/>
        </p:nvSpPr>
        <p:spPr>
          <a:xfrm>
            <a:off x="874166" y="1382572"/>
            <a:ext cx="7395667" cy="4915815"/>
          </a:xfrm>
          <a:prstGeom prst="snip1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Ø"/>
            </a:pPr>
            <a:r>
              <a:rPr lang="en-GB" dirty="0"/>
              <a:t>Systematic Errors </a:t>
            </a:r>
          </a:p>
          <a:p>
            <a:pPr marL="742950" lvl="1" indent="-285750" algn="just">
              <a:buFont typeface="Arial" panose="020B0604020202020204" pitchFamily="34" charset="0"/>
              <a:buChar char="•"/>
            </a:pPr>
            <a:r>
              <a:rPr lang="en-GB" dirty="0"/>
              <a:t>uncertainties in the bias of the data, such as an unknown constant offset, instrument mis-calibration</a:t>
            </a:r>
          </a:p>
          <a:p>
            <a:pPr marL="742950" lvl="1" indent="-285750" algn="just">
              <a:buFont typeface="Arial" panose="020B0604020202020204" pitchFamily="34" charset="0"/>
              <a:buChar char="•"/>
            </a:pPr>
            <a:r>
              <a:rPr lang="en-GB" dirty="0"/>
              <a:t>implies that all measurements are shifted the same (but unknown) amount from the truth.</a:t>
            </a:r>
          </a:p>
          <a:p>
            <a:pPr marL="742950" lvl="1" indent="-285750" algn="just">
              <a:buFont typeface="Arial" panose="020B0604020202020204" pitchFamily="34" charset="0"/>
              <a:buChar char="•"/>
            </a:pPr>
            <a:r>
              <a:rPr lang="en-GB" dirty="0"/>
              <a:t>measurements with a low level of systematic error, or bias, have a high accuracy. </a:t>
            </a:r>
          </a:p>
          <a:p>
            <a:pPr lvl="1" algn="just"/>
            <a:endParaRPr lang="en-GB" dirty="0"/>
          </a:p>
          <a:p>
            <a:pPr marL="285750" indent="-285750" algn="just">
              <a:buFont typeface="Wingdings" panose="05000000000000000000" pitchFamily="2" charset="2"/>
              <a:buChar char="Ø"/>
            </a:pPr>
            <a:r>
              <a:rPr lang="en-GB" dirty="0"/>
              <a:t>Random Errors </a:t>
            </a:r>
          </a:p>
          <a:p>
            <a:pPr marL="742950" lvl="1" indent="-285750" algn="just">
              <a:buFont typeface="Arial" panose="020B0604020202020204" pitchFamily="34" charset="0"/>
              <a:buChar char="•"/>
            </a:pPr>
            <a:r>
              <a:rPr lang="en-GB" dirty="0"/>
              <a:t>arise from inherent instrument limitation (e.g. electronic noise) and/or the inherent nature of the phenomena (e.g. biological variability, counting statistics)</a:t>
            </a:r>
          </a:p>
          <a:p>
            <a:pPr marL="742950" lvl="1" indent="-285750" algn="just">
              <a:buFont typeface="Arial" panose="020B0604020202020204" pitchFamily="34" charset="0"/>
              <a:buChar char="•"/>
            </a:pPr>
            <a:r>
              <a:rPr lang="en-GB" dirty="0"/>
              <a:t> each measurement fluctuates independently of previous measurements, i.e. no constant offset or bias – measurements with a low level of random error have a high precision.</a:t>
            </a:r>
          </a:p>
          <a:p>
            <a:pPr lvl="1" algn="just"/>
            <a:endParaRPr lang="en-GB" dirty="0"/>
          </a:p>
        </p:txBody>
      </p:sp>
    </p:spTree>
    <p:extLst>
      <p:ext uri="{BB962C8B-B14F-4D97-AF65-F5344CB8AC3E}">
        <p14:creationId xmlns:p14="http://schemas.microsoft.com/office/powerpoint/2010/main" val="33851866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A60BC57-97AD-4BD9-9BEB-B3D41305BD2B}"/>
              </a:ext>
            </a:extLst>
          </p:cNvPr>
          <p:cNvSpPr/>
          <p:nvPr/>
        </p:nvSpPr>
        <p:spPr>
          <a:xfrm>
            <a:off x="0" y="446225"/>
            <a:ext cx="4572000" cy="46817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Probability Distribution Function</a:t>
            </a:r>
            <a:endParaRPr lang="en-GB" sz="2400" dirty="0"/>
          </a:p>
        </p:txBody>
      </p:sp>
      <p:sp>
        <p:nvSpPr>
          <p:cNvPr id="3" name="Callout: Down Arrow 2">
            <a:extLst>
              <a:ext uri="{FF2B5EF4-FFF2-40B4-BE49-F238E27FC236}">
                <a16:creationId xmlns:a16="http://schemas.microsoft.com/office/drawing/2014/main" id="{75D3547F-839D-4816-A1D5-0B1033D0E777}"/>
              </a:ext>
            </a:extLst>
          </p:cNvPr>
          <p:cNvSpPr/>
          <p:nvPr/>
        </p:nvSpPr>
        <p:spPr>
          <a:xfrm>
            <a:off x="2048257" y="1514247"/>
            <a:ext cx="4213555" cy="1967788"/>
          </a:xfrm>
          <a:prstGeom prst="downArrowCallou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dirty="0"/>
          </a:p>
          <a:p>
            <a:pPr algn="just"/>
            <a:r>
              <a:rPr lang="en-GB" dirty="0"/>
              <a:t>These functions, characterize random errors with a distribution Statistical Models:</a:t>
            </a:r>
          </a:p>
          <a:p>
            <a:pPr algn="ctr"/>
            <a:endParaRPr lang="en-GB" dirty="0"/>
          </a:p>
        </p:txBody>
      </p:sp>
      <p:sp>
        <p:nvSpPr>
          <p:cNvPr id="5" name="Rectangle 4">
            <a:extLst>
              <a:ext uri="{FF2B5EF4-FFF2-40B4-BE49-F238E27FC236}">
                <a16:creationId xmlns:a16="http://schemas.microsoft.com/office/drawing/2014/main" id="{3274F8F9-856A-48DC-AF58-3E83F57821E2}"/>
              </a:ext>
            </a:extLst>
          </p:cNvPr>
          <p:cNvSpPr/>
          <p:nvPr/>
        </p:nvSpPr>
        <p:spPr>
          <a:xfrm>
            <a:off x="1671523" y="3675891"/>
            <a:ext cx="5113325" cy="63642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mj-lt"/>
              <a:buAutoNum type="arabicPeriod"/>
            </a:pPr>
            <a:r>
              <a:rPr lang="en-GB" dirty="0"/>
              <a:t>Binomial Distribution Random independent processes with two possible outcomes.</a:t>
            </a:r>
          </a:p>
        </p:txBody>
      </p:sp>
      <p:sp>
        <p:nvSpPr>
          <p:cNvPr id="7" name="Rectangle 6">
            <a:extLst>
              <a:ext uri="{FF2B5EF4-FFF2-40B4-BE49-F238E27FC236}">
                <a16:creationId xmlns:a16="http://schemas.microsoft.com/office/drawing/2014/main" id="{CF359457-7D32-4A92-8179-97BA4CAF193B}"/>
              </a:ext>
            </a:extLst>
          </p:cNvPr>
          <p:cNvSpPr/>
          <p:nvPr/>
        </p:nvSpPr>
        <p:spPr>
          <a:xfrm>
            <a:off x="1671523" y="4498854"/>
            <a:ext cx="5113325" cy="63642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mj-lt"/>
              <a:buAutoNum type="arabicPeriod" startAt="2"/>
            </a:pPr>
            <a:r>
              <a:rPr lang="en-GB" dirty="0"/>
              <a:t>Poisson Distribution Simplification of binomial distribution with certain constraints.</a:t>
            </a:r>
          </a:p>
        </p:txBody>
      </p:sp>
      <p:sp>
        <p:nvSpPr>
          <p:cNvPr id="8" name="Rectangle 7">
            <a:extLst>
              <a:ext uri="{FF2B5EF4-FFF2-40B4-BE49-F238E27FC236}">
                <a16:creationId xmlns:a16="http://schemas.microsoft.com/office/drawing/2014/main" id="{E7E7D4D3-ECFA-49F5-9567-DD2EFFF9391C}"/>
              </a:ext>
            </a:extLst>
          </p:cNvPr>
          <p:cNvSpPr/>
          <p:nvPr/>
        </p:nvSpPr>
        <p:spPr>
          <a:xfrm>
            <a:off x="1671523" y="5321817"/>
            <a:ext cx="5113325" cy="84489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mj-lt"/>
              <a:buAutoNum type="arabicPeriod" startAt="3"/>
            </a:pPr>
            <a:r>
              <a:rPr lang="en-GB" dirty="0"/>
              <a:t>Gaussian or Normal Distribution Further simplification if average number of successes is large (e.g. &gt;20).</a:t>
            </a:r>
          </a:p>
        </p:txBody>
      </p:sp>
    </p:spTree>
    <p:extLst>
      <p:ext uri="{BB962C8B-B14F-4D97-AF65-F5344CB8AC3E}">
        <p14:creationId xmlns:p14="http://schemas.microsoft.com/office/powerpoint/2010/main" val="9375864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83B19B6-EA64-4763-BCCF-A7EC6705A187}"/>
              </a:ext>
            </a:extLst>
          </p:cNvPr>
          <p:cNvSpPr/>
          <p:nvPr/>
        </p:nvSpPr>
        <p:spPr>
          <a:xfrm>
            <a:off x="0" y="446225"/>
            <a:ext cx="4572000" cy="46817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Simple Examples</a:t>
            </a:r>
            <a:endParaRPr lang="en-GB" sz="2400" dirty="0"/>
          </a:p>
        </p:txBody>
      </p:sp>
      <p:sp>
        <p:nvSpPr>
          <p:cNvPr id="3" name="Rectangle 2">
            <a:extLst>
              <a:ext uri="{FF2B5EF4-FFF2-40B4-BE49-F238E27FC236}">
                <a16:creationId xmlns:a16="http://schemas.microsoft.com/office/drawing/2014/main" id="{843603D1-8814-4B4C-9043-E70B305C22EC}"/>
              </a:ext>
            </a:extLst>
          </p:cNvPr>
          <p:cNvSpPr/>
          <p:nvPr/>
        </p:nvSpPr>
        <p:spPr>
          <a:xfrm>
            <a:off x="1777594" y="1989735"/>
            <a:ext cx="5266944" cy="3540556"/>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dirty="0">
                <a:solidFill>
                  <a:schemeClr val="tx2">
                    <a:lumMod val="75000"/>
                  </a:schemeClr>
                </a:solidFill>
              </a:rPr>
              <a:t>The following are measurements of counts per minute from a </a:t>
            </a:r>
            <a:r>
              <a:rPr lang="en-GB" sz="2000" baseline="30000" dirty="0">
                <a:solidFill>
                  <a:schemeClr val="tx2">
                    <a:lumMod val="75000"/>
                  </a:schemeClr>
                </a:solidFill>
              </a:rPr>
              <a:t>22</a:t>
            </a:r>
            <a:r>
              <a:rPr lang="en-GB" sz="2000" dirty="0">
                <a:solidFill>
                  <a:schemeClr val="tx2">
                    <a:lumMod val="75000"/>
                  </a:schemeClr>
                </a:solidFill>
              </a:rPr>
              <a:t>Na source. What is the count rate and its uncertainty?</a:t>
            </a:r>
          </a:p>
          <a:p>
            <a:endParaRPr lang="en-GB" sz="2000" dirty="0">
              <a:solidFill>
                <a:schemeClr val="tx2">
                  <a:lumMod val="75000"/>
                </a:schemeClr>
              </a:solidFill>
            </a:endParaRPr>
          </a:p>
          <a:p>
            <a:pPr marL="742950" lvl="1" indent="-285750">
              <a:buFont typeface="Wingdings" panose="05000000000000000000" pitchFamily="2" charset="2"/>
              <a:buChar char="§"/>
            </a:pPr>
            <a:r>
              <a:rPr lang="en-GB" dirty="0">
                <a:solidFill>
                  <a:schemeClr val="tx2">
                    <a:lumMod val="75000"/>
                  </a:schemeClr>
                </a:solidFill>
              </a:rPr>
              <a:t> 2204, 2210, 2222, 2105, 2301 </a:t>
            </a:r>
          </a:p>
          <a:p>
            <a:pPr marL="742950" lvl="1" indent="-285750">
              <a:buFont typeface="Wingdings" panose="05000000000000000000" pitchFamily="2" charset="2"/>
              <a:buChar char="§"/>
            </a:pPr>
            <a:r>
              <a:rPr lang="en-GB" dirty="0">
                <a:solidFill>
                  <a:schemeClr val="tx2">
                    <a:lumMod val="75000"/>
                  </a:schemeClr>
                </a:solidFill>
              </a:rPr>
              <a:t> x = 2208.4  hence </a:t>
            </a:r>
            <a:r>
              <a:rPr lang="el-GR" dirty="0">
                <a:solidFill>
                  <a:schemeClr val="tx2">
                    <a:lumMod val="75000"/>
                  </a:schemeClr>
                </a:solidFill>
              </a:rPr>
              <a:t>σ</a:t>
            </a:r>
            <a:r>
              <a:rPr lang="en-GB" dirty="0">
                <a:solidFill>
                  <a:schemeClr val="tx2">
                    <a:lumMod val="75000"/>
                  </a:schemeClr>
                </a:solidFill>
              </a:rPr>
              <a:t>= √2208.4/5 = 21 </a:t>
            </a:r>
          </a:p>
          <a:p>
            <a:pPr marL="742950" lvl="1" indent="-285750">
              <a:buFont typeface="Wingdings" panose="05000000000000000000" pitchFamily="2" charset="2"/>
              <a:buChar char="§"/>
            </a:pPr>
            <a:r>
              <a:rPr lang="en-GB" dirty="0">
                <a:solidFill>
                  <a:schemeClr val="tx2">
                    <a:lumMod val="75000"/>
                  </a:schemeClr>
                </a:solidFill>
              </a:rPr>
              <a:t>Therefore count Rate = (2208 ± 21)counts/min</a:t>
            </a:r>
          </a:p>
          <a:p>
            <a:pPr algn="ctr"/>
            <a:endParaRPr lang="en-GB" dirty="0"/>
          </a:p>
        </p:txBody>
      </p:sp>
      <p:pic>
        <p:nvPicPr>
          <p:cNvPr id="5" name="Graphic 4" descr="Help">
            <a:extLst>
              <a:ext uri="{FF2B5EF4-FFF2-40B4-BE49-F238E27FC236}">
                <a16:creationId xmlns:a16="http://schemas.microsoft.com/office/drawing/2014/main" id="{DD7DD45B-FD66-490C-ACB0-AD83EA48FD2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130138" y="4667098"/>
            <a:ext cx="914400" cy="914400"/>
          </a:xfrm>
          <a:prstGeom prst="rect">
            <a:avLst/>
          </a:prstGeom>
        </p:spPr>
      </p:pic>
    </p:spTree>
    <p:extLst>
      <p:ext uri="{BB962C8B-B14F-4D97-AF65-F5344CB8AC3E}">
        <p14:creationId xmlns:p14="http://schemas.microsoft.com/office/powerpoint/2010/main" val="17806352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BF6B545-7C97-436B-9D11-0334507DF05B}"/>
              </a:ext>
            </a:extLst>
          </p:cNvPr>
          <p:cNvSpPr/>
          <p:nvPr/>
        </p:nvSpPr>
        <p:spPr>
          <a:xfrm>
            <a:off x="0" y="446225"/>
            <a:ext cx="4572000" cy="46817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The Effect of Background (1)</a:t>
            </a:r>
            <a:endParaRPr lang="en-GB" sz="2400" dirty="0"/>
          </a:p>
        </p:txBody>
      </p:sp>
      <p:graphicFrame>
        <p:nvGraphicFramePr>
          <p:cNvPr id="3" name="Diagram 2">
            <a:extLst>
              <a:ext uri="{FF2B5EF4-FFF2-40B4-BE49-F238E27FC236}">
                <a16:creationId xmlns:a16="http://schemas.microsoft.com/office/drawing/2014/main" id="{D138C2C8-35B7-450D-9E4D-BEBBC0B5035B}"/>
              </a:ext>
            </a:extLst>
          </p:cNvPr>
          <p:cNvGraphicFramePr/>
          <p:nvPr>
            <p:extLst>
              <p:ext uri="{D42A27DB-BD31-4B8C-83A1-F6EECF244321}">
                <p14:modId xmlns:p14="http://schemas.microsoft.com/office/powerpoint/2010/main" val="1465497289"/>
              </p:ext>
            </p:extLst>
          </p:nvPr>
        </p:nvGraphicFramePr>
        <p:xfrm>
          <a:off x="638859" y="1375054"/>
          <a:ext cx="7064045" cy="48428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154168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76359E4-AD9B-4D57-A51F-6B140DC119E1}"/>
              </a:ext>
            </a:extLst>
          </p:cNvPr>
          <p:cNvSpPr/>
          <p:nvPr/>
        </p:nvSpPr>
        <p:spPr>
          <a:xfrm>
            <a:off x="0" y="446225"/>
            <a:ext cx="4572000" cy="46817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The Effect of Background (2)</a:t>
            </a:r>
            <a:endParaRPr lang="en-GB" sz="2400" dirty="0"/>
          </a:p>
        </p:txBody>
      </p:sp>
      <p:graphicFrame>
        <p:nvGraphicFramePr>
          <p:cNvPr id="3" name="Diagram 2">
            <a:extLst>
              <a:ext uri="{FF2B5EF4-FFF2-40B4-BE49-F238E27FC236}">
                <a16:creationId xmlns:a16="http://schemas.microsoft.com/office/drawing/2014/main" id="{37D39352-C211-40F2-AA35-82B44D34E130}"/>
              </a:ext>
            </a:extLst>
          </p:cNvPr>
          <p:cNvGraphicFramePr/>
          <p:nvPr>
            <p:extLst>
              <p:ext uri="{D42A27DB-BD31-4B8C-83A1-F6EECF244321}">
                <p14:modId xmlns:p14="http://schemas.microsoft.com/office/powerpoint/2010/main" val="3266487190"/>
              </p:ext>
            </p:extLst>
          </p:nvPr>
        </p:nvGraphicFramePr>
        <p:xfrm>
          <a:off x="638859" y="1375054"/>
          <a:ext cx="7064045" cy="484286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4" name="Objektum 1">
            <a:extLst>
              <a:ext uri="{FF2B5EF4-FFF2-40B4-BE49-F238E27FC236}">
                <a16:creationId xmlns:a16="http://schemas.microsoft.com/office/drawing/2014/main" id="{4650E50F-54E9-4B60-B662-BD72F61E44B8}"/>
              </a:ext>
            </a:extLst>
          </p:cNvPr>
          <p:cNvGraphicFramePr>
            <a:graphicFrameLocks noGrp="1" noChangeAspect="1"/>
          </p:cNvGraphicFramePr>
          <p:nvPr>
            <p:extLst>
              <p:ext uri="{D42A27DB-BD31-4B8C-83A1-F6EECF244321}">
                <p14:modId xmlns:p14="http://schemas.microsoft.com/office/powerpoint/2010/main" val="2432709481"/>
              </p:ext>
            </p:extLst>
          </p:nvPr>
        </p:nvGraphicFramePr>
        <p:xfrm>
          <a:off x="2678113" y="5483225"/>
          <a:ext cx="3438525" cy="892175"/>
        </p:xfrm>
        <a:graphic>
          <a:graphicData uri="http://schemas.openxmlformats.org/presentationml/2006/ole">
            <mc:AlternateContent xmlns:mc="http://schemas.openxmlformats.org/markup-compatibility/2006">
              <mc:Choice xmlns:v="urn:schemas-microsoft-com:vml" Requires="v">
                <p:oleObj spid="_x0000_s1028" name="Equation" r:id="rId9" imgW="749160" imgH="241200" progId="Equation.3">
                  <p:embed/>
                </p:oleObj>
              </mc:Choice>
              <mc:Fallback>
                <p:oleObj name="Equation" r:id="rId9" imgW="749160" imgH="241200" progId="Equation.3">
                  <p:embed/>
                  <p:pic>
                    <p:nvPicPr>
                      <p:cNvPr id="2" name="Objektum 1"/>
                      <p:cNvPicPr>
                        <a:picLocks noGrp="1"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78113" y="5483225"/>
                        <a:ext cx="3438525" cy="892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059207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6D79B1-B851-41B9-9C56-5CDE4FC45F2B}"/>
              </a:ext>
            </a:extLst>
          </p:cNvPr>
          <p:cNvSpPr/>
          <p:nvPr/>
        </p:nvSpPr>
        <p:spPr>
          <a:xfrm>
            <a:off x="0" y="446225"/>
            <a:ext cx="4572000" cy="46817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The Effect of Background (3)</a:t>
            </a:r>
            <a:endParaRPr lang="en-GB" sz="2400" dirty="0"/>
          </a:p>
        </p:txBody>
      </p:sp>
      <p:sp>
        <p:nvSpPr>
          <p:cNvPr id="3" name="Rectangle 2">
            <a:extLst>
              <a:ext uri="{FF2B5EF4-FFF2-40B4-BE49-F238E27FC236}">
                <a16:creationId xmlns:a16="http://schemas.microsoft.com/office/drawing/2014/main" id="{E3C3641D-188E-4B56-82D3-8FAFCF25409D}"/>
              </a:ext>
            </a:extLst>
          </p:cNvPr>
          <p:cNvSpPr/>
          <p:nvPr/>
        </p:nvSpPr>
        <p:spPr>
          <a:xfrm>
            <a:off x="1053390" y="1762963"/>
            <a:ext cx="6722668" cy="4059936"/>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q"/>
            </a:pPr>
            <a:r>
              <a:rPr lang="en-US" altLang="en-US" dirty="0">
                <a:solidFill>
                  <a:schemeClr val="tx2">
                    <a:lumMod val="75000"/>
                  </a:schemeClr>
                </a:solidFill>
              </a:rPr>
              <a:t>Background count (600 s) = 380 counts</a:t>
            </a:r>
          </a:p>
          <a:p>
            <a:pPr marL="285750" indent="-285750">
              <a:buFont typeface="Wingdings" panose="05000000000000000000" pitchFamily="2" charset="2"/>
              <a:buChar char="q"/>
            </a:pPr>
            <a:r>
              <a:rPr lang="en-US" altLang="en-US" dirty="0">
                <a:solidFill>
                  <a:schemeClr val="tx2">
                    <a:lumMod val="75000"/>
                  </a:schemeClr>
                </a:solidFill>
              </a:rPr>
              <a:t>Sample count (600 s) = 650 counts</a:t>
            </a:r>
          </a:p>
          <a:p>
            <a:pPr marL="285750" indent="-285750">
              <a:buFont typeface="Wingdings" panose="05000000000000000000" pitchFamily="2" charset="2"/>
              <a:buChar char="q"/>
            </a:pPr>
            <a:r>
              <a:rPr lang="en-US" altLang="en-US" dirty="0">
                <a:solidFill>
                  <a:schemeClr val="tx2">
                    <a:lumMod val="75000"/>
                  </a:schemeClr>
                </a:solidFill>
              </a:rPr>
              <a:t>Net counts = 650 – 380 = 270 counts</a:t>
            </a:r>
          </a:p>
          <a:p>
            <a:endParaRPr lang="en-US" altLang="en-US" dirty="0">
              <a:solidFill>
                <a:schemeClr val="tx2">
                  <a:lumMod val="75000"/>
                </a:schemeClr>
              </a:solidFill>
            </a:endParaRPr>
          </a:p>
          <a:p>
            <a:pPr marL="742950" lvl="1" indent="-285750">
              <a:buFont typeface="Wingdings" panose="05000000000000000000" pitchFamily="2" charset="2"/>
              <a:buChar char="§"/>
            </a:pPr>
            <a:r>
              <a:rPr lang="en-US" altLang="en-US" dirty="0">
                <a:solidFill>
                  <a:schemeClr val="tx2">
                    <a:lumMod val="75000"/>
                  </a:schemeClr>
                </a:solidFill>
              </a:rPr>
              <a:t>Standard deviation of the difference</a:t>
            </a:r>
            <a:r>
              <a:rPr lang="hu-HU" altLang="en-US" dirty="0">
                <a:solidFill>
                  <a:schemeClr val="tx2">
                    <a:lumMod val="75000"/>
                  </a:schemeClr>
                </a:solidFill>
              </a:rPr>
              <a:t>,</a:t>
            </a:r>
            <a:r>
              <a:rPr lang="en-US" altLang="en-US" dirty="0">
                <a:solidFill>
                  <a:schemeClr val="tx2">
                    <a:lumMod val="75000"/>
                  </a:schemeClr>
                </a:solidFill>
              </a:rPr>
              <a:t> </a:t>
            </a:r>
            <a:r>
              <a:rPr lang="el-GR" altLang="en-US" i="1" dirty="0">
                <a:solidFill>
                  <a:schemeClr val="tx2">
                    <a:lumMod val="75000"/>
                  </a:schemeClr>
                </a:solidFill>
              </a:rPr>
              <a:t>σ</a:t>
            </a:r>
            <a:r>
              <a:rPr lang="en-US" altLang="en-US" dirty="0">
                <a:solidFill>
                  <a:schemeClr val="tx2">
                    <a:lumMod val="75000"/>
                  </a:schemeClr>
                </a:solidFill>
              </a:rPr>
              <a:t> = </a:t>
            </a:r>
            <a:r>
              <a:rPr lang="en-US" altLang="en-US" dirty="0">
                <a:solidFill>
                  <a:schemeClr val="tx2">
                    <a:lumMod val="75000"/>
                  </a:schemeClr>
                </a:solidFill>
                <a:cs typeface="Arial" charset="0"/>
              </a:rPr>
              <a:t>√(650 + 380) = 32.1 counts</a:t>
            </a:r>
          </a:p>
          <a:p>
            <a:pPr marL="742950" lvl="1" indent="-285750">
              <a:buFont typeface="Wingdings" panose="05000000000000000000" pitchFamily="2" charset="2"/>
              <a:buChar char="§"/>
            </a:pPr>
            <a:r>
              <a:rPr lang="en-US" altLang="en-US" dirty="0">
                <a:solidFill>
                  <a:schemeClr val="tx2">
                    <a:lumMod val="75000"/>
                  </a:schemeClr>
                </a:solidFill>
                <a:cs typeface="Arial" charset="0"/>
              </a:rPr>
              <a:t>95 % conf. level (</a:t>
            </a:r>
            <a:r>
              <a:rPr lang="en-US" altLang="en-US" dirty="0">
                <a:solidFill>
                  <a:schemeClr val="tx2">
                    <a:lumMod val="75000"/>
                  </a:schemeClr>
                </a:solidFill>
              </a:rPr>
              <a:t>1.96 </a:t>
            </a:r>
            <a:r>
              <a:rPr lang="el-GR" altLang="en-US" i="1" dirty="0">
                <a:solidFill>
                  <a:schemeClr val="tx2">
                    <a:lumMod val="75000"/>
                  </a:schemeClr>
                </a:solidFill>
              </a:rPr>
              <a:t>σ </a:t>
            </a:r>
            <a:r>
              <a:rPr lang="en-US" altLang="en-US" i="1" dirty="0">
                <a:solidFill>
                  <a:schemeClr val="tx2">
                    <a:lumMod val="75000"/>
                  </a:schemeClr>
                </a:solidFill>
              </a:rPr>
              <a:t>) </a:t>
            </a:r>
            <a:r>
              <a:rPr lang="en-US" altLang="en-US" dirty="0">
                <a:solidFill>
                  <a:schemeClr val="tx2">
                    <a:lumMod val="75000"/>
                  </a:schemeClr>
                </a:solidFill>
              </a:rPr>
              <a:t>= 62.9 counts</a:t>
            </a:r>
          </a:p>
          <a:p>
            <a:pPr marL="742950" lvl="1" indent="-285750">
              <a:buFont typeface="Wingdings" panose="05000000000000000000" pitchFamily="2" charset="2"/>
              <a:buChar char="§"/>
            </a:pPr>
            <a:r>
              <a:rPr lang="en-US" altLang="en-US" dirty="0">
                <a:solidFill>
                  <a:schemeClr val="tx2">
                    <a:lumMod val="75000"/>
                  </a:schemeClr>
                </a:solidFill>
              </a:rPr>
              <a:t>The net count may be expressed as 270 ± 63, at 95 % confidence level</a:t>
            </a:r>
          </a:p>
          <a:p>
            <a:pPr marL="742950" lvl="1" indent="-285750">
              <a:buFont typeface="Wingdings" panose="05000000000000000000" pitchFamily="2" charset="2"/>
              <a:buChar char="§"/>
            </a:pPr>
            <a:r>
              <a:rPr lang="en-US" altLang="en-US" dirty="0">
                <a:solidFill>
                  <a:schemeClr val="tx2">
                    <a:lumMod val="75000"/>
                  </a:schemeClr>
                </a:solidFill>
                <a:cs typeface="Arial" charset="0"/>
              </a:rPr>
              <a:t>To get the count rate, divide by 600 s: 0.45 </a:t>
            </a:r>
            <a:r>
              <a:rPr lang="en-US" altLang="en-US" dirty="0">
                <a:solidFill>
                  <a:schemeClr val="tx2">
                    <a:lumMod val="75000"/>
                  </a:schemeClr>
                </a:solidFill>
              </a:rPr>
              <a:t>± 0.</a:t>
            </a:r>
            <a:r>
              <a:rPr lang="hu-HU" altLang="en-US" dirty="0">
                <a:solidFill>
                  <a:schemeClr val="tx2">
                    <a:lumMod val="75000"/>
                  </a:schemeClr>
                </a:solidFill>
              </a:rPr>
              <a:t>11</a:t>
            </a:r>
            <a:r>
              <a:rPr lang="en-US" altLang="en-US" dirty="0">
                <a:solidFill>
                  <a:schemeClr val="tx2">
                    <a:lumMod val="75000"/>
                  </a:schemeClr>
                </a:solidFill>
              </a:rPr>
              <a:t> cps</a:t>
            </a:r>
            <a:endParaRPr lang="en-GB" dirty="0">
              <a:solidFill>
                <a:schemeClr val="tx2">
                  <a:lumMod val="75000"/>
                </a:schemeClr>
              </a:solidFill>
            </a:endParaRPr>
          </a:p>
        </p:txBody>
      </p:sp>
    </p:spTree>
    <p:extLst>
      <p:ext uri="{BB962C8B-B14F-4D97-AF65-F5344CB8AC3E}">
        <p14:creationId xmlns:p14="http://schemas.microsoft.com/office/powerpoint/2010/main" val="1688430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624B1E7-99F5-4DA8-9937-C41A38F97773}"/>
              </a:ext>
            </a:extLst>
          </p:cNvPr>
          <p:cNvSpPr/>
          <p:nvPr/>
        </p:nvSpPr>
        <p:spPr>
          <a:xfrm>
            <a:off x="0" y="446225"/>
            <a:ext cx="4572000" cy="46817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LC, LD and MDA (1)</a:t>
            </a:r>
            <a:endParaRPr lang="en-GB" sz="2400" dirty="0"/>
          </a:p>
        </p:txBody>
      </p:sp>
      <p:sp>
        <p:nvSpPr>
          <p:cNvPr id="3" name="Rectangle: Rounded Corners 2">
            <a:extLst>
              <a:ext uri="{FF2B5EF4-FFF2-40B4-BE49-F238E27FC236}">
                <a16:creationId xmlns:a16="http://schemas.microsoft.com/office/drawing/2014/main" id="{4F3A9571-716A-4A4E-BFF1-C6B7010582AE}"/>
              </a:ext>
            </a:extLst>
          </p:cNvPr>
          <p:cNvSpPr/>
          <p:nvPr/>
        </p:nvSpPr>
        <p:spPr>
          <a:xfrm>
            <a:off x="1075335" y="1572768"/>
            <a:ext cx="6598310" cy="4411065"/>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defTabSz="344488">
              <a:spcBef>
                <a:spcPct val="0"/>
              </a:spcBef>
              <a:spcAft>
                <a:spcPts val="1200"/>
              </a:spcAft>
              <a:buFont typeface="Arial" panose="020B0604020202020204" pitchFamily="34" charset="0"/>
              <a:buChar char="*"/>
            </a:pPr>
            <a:r>
              <a:rPr lang="en-GB" altLang="en-US" dirty="0"/>
              <a:t>LC		= critical level</a:t>
            </a:r>
          </a:p>
          <a:p>
            <a:pPr marL="285750" indent="-285750" defTabSz="344488">
              <a:spcBef>
                <a:spcPct val="0"/>
              </a:spcBef>
              <a:spcAft>
                <a:spcPts val="1200"/>
              </a:spcAft>
              <a:buFont typeface="Arial" panose="020B0604020202020204" pitchFamily="34" charset="0"/>
              <a:buChar char="*"/>
            </a:pPr>
            <a:r>
              <a:rPr lang="en-GB" altLang="en-US" dirty="0"/>
              <a:t>LD		= limit of detection</a:t>
            </a:r>
          </a:p>
          <a:p>
            <a:pPr marL="285750" indent="-285750" defTabSz="344488">
              <a:spcBef>
                <a:spcPct val="0"/>
              </a:spcBef>
              <a:spcAft>
                <a:spcPts val="1200"/>
              </a:spcAft>
              <a:buFont typeface="Arial" panose="020B0604020202020204" pitchFamily="34" charset="0"/>
              <a:buChar char="*"/>
            </a:pPr>
            <a:r>
              <a:rPr lang="en-GB" altLang="en-US" dirty="0"/>
              <a:t>MDA	= minimum detectable concentration</a:t>
            </a:r>
          </a:p>
          <a:p>
            <a:pPr marL="285750" indent="-285750" defTabSz="344488">
              <a:spcBef>
                <a:spcPts val="2838"/>
              </a:spcBef>
              <a:spcAft>
                <a:spcPts val="1413"/>
              </a:spcAft>
              <a:buFont typeface="Arial" panose="020B0604020202020204" pitchFamily="34" charset="0"/>
              <a:buChar char="*"/>
            </a:pPr>
            <a:r>
              <a:rPr lang="en-GB" altLang="en-US" dirty="0"/>
              <a:t>The critical level (LC) is the level, in counts, at which there is a predetermined statistical probability of incorrectly identifying a measurement system background value as “greater than background” </a:t>
            </a:r>
          </a:p>
          <a:p>
            <a:pPr marL="285750" indent="-285750" defTabSz="344488">
              <a:spcBef>
                <a:spcPts val="2838"/>
              </a:spcBef>
              <a:spcAft>
                <a:spcPts val="1413"/>
              </a:spcAft>
              <a:buFont typeface="Arial" panose="020B0604020202020204" pitchFamily="34" charset="0"/>
              <a:buChar char="*"/>
            </a:pPr>
            <a:r>
              <a:rPr lang="en-GB" altLang="en-US" dirty="0"/>
              <a:t>Any response above the LC is considered to be greater than background</a:t>
            </a:r>
          </a:p>
        </p:txBody>
      </p:sp>
    </p:spTree>
    <p:extLst>
      <p:ext uri="{BB962C8B-B14F-4D97-AF65-F5344CB8AC3E}">
        <p14:creationId xmlns:p14="http://schemas.microsoft.com/office/powerpoint/2010/main" val="15701648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3AEBF3D-BEE6-4BC5-9274-283E88EDC8C7}"/>
              </a:ext>
            </a:extLst>
          </p:cNvPr>
          <p:cNvSpPr/>
          <p:nvPr/>
        </p:nvSpPr>
        <p:spPr>
          <a:xfrm>
            <a:off x="0" y="446225"/>
            <a:ext cx="4572000" cy="46817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LC, LD and MDA (2)</a:t>
            </a:r>
            <a:endParaRPr lang="en-GB" sz="2400" dirty="0"/>
          </a:p>
        </p:txBody>
      </p:sp>
      <p:sp>
        <p:nvSpPr>
          <p:cNvPr id="3" name="Rectangle: Rounded Corners 2">
            <a:extLst>
              <a:ext uri="{FF2B5EF4-FFF2-40B4-BE49-F238E27FC236}">
                <a16:creationId xmlns:a16="http://schemas.microsoft.com/office/drawing/2014/main" id="{117A7F27-EFCD-4BAB-9D4D-A1BB6F98A7A8}"/>
              </a:ext>
            </a:extLst>
          </p:cNvPr>
          <p:cNvSpPr/>
          <p:nvPr/>
        </p:nvSpPr>
        <p:spPr>
          <a:xfrm>
            <a:off x="1075335" y="1572768"/>
            <a:ext cx="6598310" cy="4411065"/>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spcBef>
                <a:spcPts val="2838"/>
              </a:spcBef>
              <a:spcAft>
                <a:spcPts val="1413"/>
              </a:spcAft>
              <a:buFont typeface="Wingdings" panose="05000000000000000000" pitchFamily="2" charset="2"/>
              <a:buChar char="§"/>
            </a:pPr>
            <a:r>
              <a:rPr lang="en-GB" altLang="en-US" dirty="0"/>
              <a:t>The limit of detection (LD) is an </a:t>
            </a:r>
            <a:r>
              <a:rPr lang="en-GB" altLang="en-US" i="1" dirty="0"/>
              <a:t>a priori </a:t>
            </a:r>
            <a:r>
              <a:rPr lang="en-GB" altLang="en-US" dirty="0"/>
              <a:t>estimate of the detection capability of a measurement system, and is also reported in units of counts. </a:t>
            </a:r>
          </a:p>
          <a:p>
            <a:pPr marL="285750" indent="-285750" algn="just">
              <a:spcBef>
                <a:spcPts val="2838"/>
              </a:spcBef>
              <a:spcAft>
                <a:spcPts val="1413"/>
              </a:spcAft>
              <a:buFont typeface="Wingdings" panose="05000000000000000000" pitchFamily="2" charset="2"/>
              <a:buChar char="§"/>
            </a:pPr>
            <a:r>
              <a:rPr lang="en-GB" altLang="en-US" dirty="0"/>
              <a:t>The minimum detectable concentration (MDA) is the LD in counts multiplied by an appropriate conversion factor to give units consistent with a required measurement, such as </a:t>
            </a:r>
            <a:r>
              <a:rPr lang="en-GB" altLang="en-US" dirty="0" err="1"/>
              <a:t>Bq</a:t>
            </a:r>
            <a:r>
              <a:rPr lang="en-GB" altLang="en-US" dirty="0"/>
              <a:t>/cm</a:t>
            </a:r>
            <a:r>
              <a:rPr lang="en-GB" altLang="en-US" baseline="30000" dirty="0"/>
              <a:t>2  </a:t>
            </a:r>
            <a:r>
              <a:rPr lang="en-GB" altLang="en-US" dirty="0"/>
              <a:t>or </a:t>
            </a:r>
            <a:r>
              <a:rPr lang="en-GB" altLang="en-US" dirty="0" err="1"/>
              <a:t>Bq</a:t>
            </a:r>
            <a:r>
              <a:rPr lang="en-GB" altLang="en-US" dirty="0"/>
              <a:t>/m</a:t>
            </a:r>
            <a:r>
              <a:rPr lang="en-GB" altLang="en-US" baseline="30000" dirty="0"/>
              <a:t>3</a:t>
            </a:r>
            <a:r>
              <a:rPr lang="en-GB" altLang="en-US" dirty="0"/>
              <a:t>. </a:t>
            </a:r>
          </a:p>
          <a:p>
            <a:pPr marL="285750" indent="-285750" algn="just">
              <a:spcBef>
                <a:spcPts val="2838"/>
              </a:spcBef>
              <a:spcAft>
                <a:spcPts val="1413"/>
              </a:spcAft>
              <a:buFont typeface="Wingdings" panose="05000000000000000000" pitchFamily="2" charset="2"/>
              <a:buChar char="§"/>
            </a:pPr>
            <a:r>
              <a:rPr lang="en-GB" dirty="0"/>
              <a:t>MDA is the lowest activity value that can be achieved when a sample is measured with a detection system.</a:t>
            </a:r>
            <a:endParaRPr lang="en-GB" altLang="en-US" dirty="0"/>
          </a:p>
        </p:txBody>
      </p:sp>
    </p:spTree>
    <p:extLst>
      <p:ext uri="{BB962C8B-B14F-4D97-AF65-F5344CB8AC3E}">
        <p14:creationId xmlns:p14="http://schemas.microsoft.com/office/powerpoint/2010/main" val="40443826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797E906-809F-405D-98BC-DC13FB973843}"/>
              </a:ext>
            </a:extLst>
          </p:cNvPr>
          <p:cNvSpPr/>
          <p:nvPr/>
        </p:nvSpPr>
        <p:spPr>
          <a:xfrm>
            <a:off x="0" y="555954"/>
            <a:ext cx="3518611" cy="53401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CONTENT</a:t>
            </a:r>
            <a:endParaRPr lang="en-GB" sz="2400" dirty="0"/>
          </a:p>
        </p:txBody>
      </p:sp>
      <p:graphicFrame>
        <p:nvGraphicFramePr>
          <p:cNvPr id="3" name="Diagram 2">
            <a:extLst>
              <a:ext uri="{FF2B5EF4-FFF2-40B4-BE49-F238E27FC236}">
                <a16:creationId xmlns:a16="http://schemas.microsoft.com/office/drawing/2014/main" id="{82809E20-4BB7-4DFA-BEEB-585444BF7348}"/>
              </a:ext>
            </a:extLst>
          </p:cNvPr>
          <p:cNvGraphicFramePr/>
          <p:nvPr>
            <p:extLst>
              <p:ext uri="{D42A27DB-BD31-4B8C-83A1-F6EECF244321}">
                <p14:modId xmlns:p14="http://schemas.microsoft.com/office/powerpoint/2010/main" val="231520567"/>
              </p:ext>
            </p:extLst>
          </p:nvPr>
        </p:nvGraphicFramePr>
        <p:xfrm>
          <a:off x="1524000" y="198221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243226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9A94B44-507E-4D24-ADB3-717518C86B60}"/>
              </a:ext>
            </a:extLst>
          </p:cNvPr>
          <p:cNvSpPr/>
          <p:nvPr/>
        </p:nvSpPr>
        <p:spPr>
          <a:xfrm>
            <a:off x="0" y="446225"/>
            <a:ext cx="4572000" cy="46817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LC, LD and MDA (3)</a:t>
            </a:r>
            <a:endParaRPr lang="en-GB" sz="2400" dirty="0"/>
          </a:p>
        </p:txBody>
      </p:sp>
      <p:sp>
        <p:nvSpPr>
          <p:cNvPr id="3" name="Rectangle: Rounded Corners 2">
            <a:extLst>
              <a:ext uri="{FF2B5EF4-FFF2-40B4-BE49-F238E27FC236}">
                <a16:creationId xmlns:a16="http://schemas.microsoft.com/office/drawing/2014/main" id="{0A78742E-7EF1-4BA5-A8FE-1DB13ED5632D}"/>
              </a:ext>
            </a:extLst>
          </p:cNvPr>
          <p:cNvSpPr/>
          <p:nvPr/>
        </p:nvSpPr>
        <p:spPr>
          <a:xfrm>
            <a:off x="1272845" y="1704442"/>
            <a:ext cx="6598310" cy="4411065"/>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Ø"/>
              <a:defRPr/>
            </a:pPr>
            <a:r>
              <a:rPr lang="en-GB" altLang="en-US" dirty="0"/>
              <a:t>Gamma-ray spectrometry: MDA depends on the background (statistical nature), counting time, detector and sample properties, measurement geometry, nuclear 2 and sample properties, measurement geometry, nuclear decay data of the considered radionuclide.</a:t>
            </a:r>
          </a:p>
          <a:p>
            <a:pPr marL="285750" indent="-285750" algn="just">
              <a:buFont typeface="Wingdings" panose="05000000000000000000" pitchFamily="2" charset="2"/>
              <a:buChar char="Ø"/>
              <a:defRPr/>
            </a:pPr>
            <a:endParaRPr lang="en-GB" altLang="en-US" dirty="0"/>
          </a:p>
          <a:p>
            <a:pPr marL="285750" indent="-285750" algn="just">
              <a:buFont typeface="Wingdings" panose="05000000000000000000" pitchFamily="2" charset="2"/>
              <a:buChar char="Ø"/>
              <a:defRPr/>
            </a:pPr>
            <a:r>
              <a:rPr lang="en-GB" dirty="0"/>
              <a:t>The MDA depends on the </a:t>
            </a:r>
          </a:p>
          <a:p>
            <a:pPr marL="742950" lvl="1" indent="-285750" algn="just">
              <a:buFont typeface="Wingdings" panose="05000000000000000000" pitchFamily="2" charset="2"/>
              <a:buChar char="§"/>
              <a:defRPr/>
            </a:pPr>
            <a:r>
              <a:rPr lang="en-GB" dirty="0"/>
              <a:t>Background of counting system</a:t>
            </a:r>
          </a:p>
          <a:p>
            <a:pPr marL="742950" lvl="1" indent="-285750" algn="just">
              <a:buFont typeface="Wingdings" panose="05000000000000000000" pitchFamily="2" charset="2"/>
              <a:buChar char="§"/>
              <a:defRPr/>
            </a:pPr>
            <a:r>
              <a:rPr lang="en-GB" dirty="0"/>
              <a:t>Counting efficiency of a counting system</a:t>
            </a:r>
          </a:p>
          <a:p>
            <a:pPr marL="742950" lvl="1" indent="-285750" algn="just">
              <a:buFont typeface="Wingdings" panose="05000000000000000000" pitchFamily="2" charset="2"/>
              <a:buChar char="§"/>
              <a:defRPr/>
            </a:pPr>
            <a:r>
              <a:rPr lang="en-GB" altLang="en-US" dirty="0"/>
              <a:t>Counting time </a:t>
            </a:r>
          </a:p>
        </p:txBody>
      </p:sp>
    </p:spTree>
    <p:extLst>
      <p:ext uri="{BB962C8B-B14F-4D97-AF65-F5344CB8AC3E}">
        <p14:creationId xmlns:p14="http://schemas.microsoft.com/office/powerpoint/2010/main" val="17187421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D35BAEC-BCC9-45A8-A5D9-4C8E14BD1960}"/>
              </a:ext>
            </a:extLst>
          </p:cNvPr>
          <p:cNvSpPr/>
          <p:nvPr/>
        </p:nvSpPr>
        <p:spPr>
          <a:xfrm>
            <a:off x="0" y="446225"/>
            <a:ext cx="4572000" cy="46817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LC, LD and MDA (4)</a:t>
            </a:r>
            <a:endParaRPr lang="en-GB" sz="2400" dirty="0"/>
          </a:p>
        </p:txBody>
      </p:sp>
      <p:sp>
        <p:nvSpPr>
          <p:cNvPr id="3" name="Rectangle: Rounded Corners 2">
            <a:extLst>
              <a:ext uri="{FF2B5EF4-FFF2-40B4-BE49-F238E27FC236}">
                <a16:creationId xmlns:a16="http://schemas.microsoft.com/office/drawing/2014/main" id="{680AAEDA-2A6F-451F-952A-BDD051542E1A}"/>
              </a:ext>
            </a:extLst>
          </p:cNvPr>
          <p:cNvSpPr/>
          <p:nvPr/>
        </p:nvSpPr>
        <p:spPr>
          <a:xfrm>
            <a:off x="1272845" y="1704442"/>
            <a:ext cx="6598310" cy="4411065"/>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endParaRPr lang="en-GB" altLang="en-US" sz="1400" dirty="0">
              <a:solidFill>
                <a:schemeClr val="tx2"/>
              </a:solidFill>
              <a:ea typeface="Arial Unicode MS" pitchFamily="34" charset="-128"/>
              <a:cs typeface="Arial Unicode MS" pitchFamily="34" charset="-128"/>
            </a:endParaRPr>
          </a:p>
          <a:p>
            <a:pPr algn="just">
              <a:defRPr/>
            </a:pPr>
            <a:endParaRPr lang="en-GB" altLang="en-US" sz="1400" dirty="0">
              <a:solidFill>
                <a:schemeClr val="tx2"/>
              </a:solidFill>
              <a:ea typeface="Arial Unicode MS" pitchFamily="34" charset="-128"/>
              <a:cs typeface="Arial Unicode MS" pitchFamily="34" charset="-128"/>
            </a:endParaRPr>
          </a:p>
          <a:p>
            <a:pPr algn="just">
              <a:defRPr/>
            </a:pPr>
            <a:endParaRPr lang="en-GB" altLang="en-US" sz="1400" dirty="0">
              <a:solidFill>
                <a:schemeClr val="tx2"/>
              </a:solidFill>
              <a:ea typeface="Arial Unicode MS" pitchFamily="34" charset="-128"/>
              <a:cs typeface="Arial Unicode MS" pitchFamily="34" charset="-128"/>
            </a:endParaRPr>
          </a:p>
          <a:p>
            <a:pPr algn="just">
              <a:defRPr/>
            </a:pPr>
            <a:endParaRPr lang="en-GB" altLang="en-US" sz="1400" dirty="0">
              <a:solidFill>
                <a:schemeClr val="tx2"/>
              </a:solidFill>
              <a:ea typeface="Arial Unicode MS" pitchFamily="34" charset="-128"/>
              <a:cs typeface="Arial Unicode MS" pitchFamily="34" charset="-128"/>
            </a:endParaRPr>
          </a:p>
          <a:p>
            <a:pPr algn="just">
              <a:defRPr/>
            </a:pPr>
            <a:endParaRPr lang="en-GB" altLang="en-US" sz="1400" dirty="0">
              <a:solidFill>
                <a:schemeClr val="tx2"/>
              </a:solidFill>
              <a:ea typeface="Arial Unicode MS" pitchFamily="34" charset="-128"/>
              <a:cs typeface="Arial Unicode MS" pitchFamily="34" charset="-128"/>
            </a:endParaRPr>
          </a:p>
          <a:p>
            <a:pPr algn="just">
              <a:defRPr/>
            </a:pPr>
            <a:r>
              <a:rPr lang="en-GB" altLang="en-US" dirty="0">
                <a:solidFill>
                  <a:schemeClr val="bg1"/>
                </a:solidFill>
                <a:ea typeface="Arial Unicode MS" pitchFamily="34" charset="-128"/>
                <a:cs typeface="Arial Unicode MS" pitchFamily="34" charset="-128"/>
              </a:rPr>
              <a:t>The critical level and the detection limit can be calculated by using the following formulae:</a:t>
            </a:r>
          </a:p>
          <a:p>
            <a:pPr algn="just">
              <a:defRPr/>
            </a:pPr>
            <a:endParaRPr lang="en-US" altLang="en-US" sz="1400" dirty="0">
              <a:solidFill>
                <a:schemeClr val="tx2"/>
              </a:solidFill>
              <a:ea typeface="Arial Unicode MS" pitchFamily="34" charset="-128"/>
              <a:cs typeface="Arial Unicode MS" pitchFamily="34" charset="-128"/>
            </a:endParaRPr>
          </a:p>
          <a:p>
            <a:pPr algn="just">
              <a:defRPr/>
            </a:pPr>
            <a:endParaRPr lang="en-US" altLang="en-US" sz="1400" dirty="0">
              <a:solidFill>
                <a:schemeClr val="tx2"/>
              </a:solidFill>
              <a:ea typeface="Arial Unicode MS" pitchFamily="34" charset="-128"/>
              <a:cs typeface="Arial Unicode MS" pitchFamily="34" charset="-128"/>
            </a:endParaRPr>
          </a:p>
          <a:p>
            <a:pPr algn="just">
              <a:defRPr/>
            </a:pPr>
            <a:endParaRPr lang="en-US" altLang="en-US" sz="1400" dirty="0">
              <a:solidFill>
                <a:schemeClr val="tx2"/>
              </a:solidFill>
              <a:ea typeface="Arial Unicode MS" pitchFamily="34" charset="-128"/>
              <a:cs typeface="Arial Unicode MS" pitchFamily="34" charset="-128"/>
            </a:endParaRPr>
          </a:p>
          <a:p>
            <a:pPr algn="just">
              <a:defRPr/>
            </a:pPr>
            <a:endParaRPr lang="en-US" altLang="en-US" sz="1400" dirty="0">
              <a:solidFill>
                <a:schemeClr val="tx2"/>
              </a:solidFill>
              <a:ea typeface="Arial Unicode MS" pitchFamily="34" charset="-128"/>
              <a:cs typeface="Arial Unicode MS" pitchFamily="34" charset="-128"/>
            </a:endParaRPr>
          </a:p>
          <a:p>
            <a:pPr algn="just">
              <a:defRPr/>
            </a:pPr>
            <a:endParaRPr lang="en-US" altLang="en-US" sz="1600" dirty="0">
              <a:solidFill>
                <a:schemeClr val="tx2"/>
              </a:solidFill>
              <a:ea typeface="Arial Unicode MS" pitchFamily="34" charset="-128"/>
              <a:cs typeface="Arial Unicode MS" pitchFamily="34" charset="-128"/>
            </a:endParaRPr>
          </a:p>
          <a:p>
            <a:pPr algn="just">
              <a:defRPr/>
            </a:pPr>
            <a:endParaRPr lang="en-US" altLang="en-US" sz="1600" dirty="0">
              <a:solidFill>
                <a:schemeClr val="tx2"/>
              </a:solidFill>
              <a:ea typeface="Arial Unicode MS" pitchFamily="34" charset="-128"/>
              <a:cs typeface="Arial Unicode MS" pitchFamily="34" charset="-128"/>
            </a:endParaRPr>
          </a:p>
          <a:p>
            <a:pPr>
              <a:buFontTx/>
              <a:buNone/>
            </a:pPr>
            <a:r>
              <a:rPr lang="en-GB" altLang="en-US" sz="1600" dirty="0"/>
              <a:t>where </a:t>
            </a:r>
          </a:p>
          <a:p>
            <a:r>
              <a:rPr lang="en-GB" altLang="en-US" sz="1600" dirty="0"/>
              <a:t>L</a:t>
            </a:r>
            <a:r>
              <a:rPr lang="en-GB" altLang="en-US" sz="1600" baseline="-25000" dirty="0"/>
              <a:t>C</a:t>
            </a:r>
            <a:r>
              <a:rPr lang="en-GB" altLang="en-US" sz="1600" dirty="0"/>
              <a:t> = critical level (counts) 	</a:t>
            </a:r>
          </a:p>
          <a:p>
            <a:r>
              <a:rPr lang="en-GB" altLang="en-US" sz="1600" dirty="0"/>
              <a:t>L</a:t>
            </a:r>
            <a:r>
              <a:rPr lang="en-GB" altLang="en-US" sz="1600" baseline="-25000" dirty="0"/>
              <a:t>D</a:t>
            </a:r>
            <a:r>
              <a:rPr lang="en-GB" altLang="en-US" sz="1600" dirty="0"/>
              <a:t> = detection limit (counts) 	</a:t>
            </a:r>
          </a:p>
          <a:p>
            <a:r>
              <a:rPr lang="en-GB" altLang="en-US" sz="1600" dirty="0"/>
              <a:t>k =  </a:t>
            </a:r>
            <a:r>
              <a:rPr lang="hu-HU" altLang="en-US" sz="1600" dirty="0"/>
              <a:t>corresponds to (1-</a:t>
            </a:r>
            <a:r>
              <a:rPr lang="el-GR" altLang="en-US" sz="1600" dirty="0">
                <a:cs typeface="Arial" charset="0"/>
              </a:rPr>
              <a:t>α</a:t>
            </a:r>
            <a:r>
              <a:rPr lang="hu-HU" altLang="en-US" sz="1600" dirty="0">
                <a:cs typeface="Arial" charset="0"/>
              </a:rPr>
              <a:t>)</a:t>
            </a:r>
            <a:r>
              <a:rPr lang="en-GB" altLang="en-US" sz="1600" dirty="0"/>
              <a:t> and </a:t>
            </a:r>
            <a:r>
              <a:rPr lang="hu-HU" altLang="en-US" sz="1600" dirty="0"/>
              <a:t>(1-</a:t>
            </a:r>
            <a:r>
              <a:rPr lang="el-GR" altLang="en-US" sz="1600" dirty="0">
                <a:cs typeface="Arial" charset="0"/>
              </a:rPr>
              <a:t>β</a:t>
            </a:r>
            <a:r>
              <a:rPr lang="hu-HU" altLang="en-US" sz="1600" dirty="0">
                <a:cs typeface="Arial" charset="0"/>
              </a:rPr>
              <a:t>)</a:t>
            </a:r>
            <a:r>
              <a:rPr lang="en-GB" altLang="en-US" sz="1600" dirty="0"/>
              <a:t> probability levels of the </a:t>
            </a:r>
            <a:r>
              <a:rPr lang="hu-HU" altLang="en-US" sz="1600" dirty="0"/>
              <a:t>standardized normal distribution </a:t>
            </a:r>
            <a:r>
              <a:rPr lang="en-GB" altLang="en-US" sz="1600" dirty="0"/>
              <a:t>(assuming </a:t>
            </a:r>
            <a:r>
              <a:rPr lang="el-GR" altLang="en-US" sz="1600" dirty="0">
                <a:cs typeface="Arial" charset="0"/>
              </a:rPr>
              <a:t>α</a:t>
            </a:r>
            <a:r>
              <a:rPr lang="en-GB" altLang="en-US" sz="1600" dirty="0"/>
              <a:t> and </a:t>
            </a:r>
            <a:r>
              <a:rPr lang="el-GR" altLang="en-US" sz="1600" dirty="0">
                <a:cs typeface="Arial" charset="0"/>
              </a:rPr>
              <a:t>β</a:t>
            </a:r>
            <a:r>
              <a:rPr lang="en-GB" altLang="en-US" sz="1600" dirty="0"/>
              <a:t> are equal) </a:t>
            </a:r>
          </a:p>
          <a:p>
            <a:r>
              <a:rPr lang="en-GB" altLang="en-US" sz="1600" dirty="0"/>
              <a:t>B = 	number of background counts that are expected to occur while performing an actual measurement.</a:t>
            </a:r>
          </a:p>
          <a:p>
            <a:pPr algn="just">
              <a:defRPr/>
            </a:pPr>
            <a:endParaRPr lang="en-US" altLang="en-US" sz="1400" dirty="0">
              <a:solidFill>
                <a:schemeClr val="tx2"/>
              </a:solidFill>
              <a:ea typeface="Arial Unicode MS" pitchFamily="34" charset="-128"/>
              <a:cs typeface="Arial Unicode MS" pitchFamily="34" charset="-128"/>
            </a:endParaRPr>
          </a:p>
          <a:p>
            <a:pPr algn="just">
              <a:defRPr/>
            </a:pPr>
            <a:endParaRPr lang="en-US" altLang="en-US" sz="1400" dirty="0">
              <a:solidFill>
                <a:schemeClr val="tx2"/>
              </a:solidFill>
              <a:ea typeface="Arial Unicode MS" pitchFamily="34" charset="-128"/>
              <a:cs typeface="Arial Unicode MS" pitchFamily="34" charset="-128"/>
            </a:endParaRPr>
          </a:p>
          <a:p>
            <a:pPr algn="just">
              <a:defRPr/>
            </a:pPr>
            <a:endParaRPr lang="en-US" altLang="en-US" sz="1400" dirty="0">
              <a:solidFill>
                <a:schemeClr val="tx2"/>
              </a:solidFill>
              <a:ea typeface="Arial Unicode MS" pitchFamily="34" charset="-128"/>
              <a:cs typeface="Arial Unicode MS" pitchFamily="34" charset="-128"/>
            </a:endParaRPr>
          </a:p>
          <a:p>
            <a:pPr algn="just">
              <a:defRPr/>
            </a:pPr>
            <a:endParaRPr lang="en-US" altLang="en-US" sz="1400" dirty="0">
              <a:solidFill>
                <a:schemeClr val="tx2"/>
              </a:solidFill>
              <a:ea typeface="Arial Unicode MS" pitchFamily="34" charset="-128"/>
              <a:cs typeface="Arial Unicode MS" pitchFamily="34" charset="-128"/>
            </a:endParaRPr>
          </a:p>
          <a:p>
            <a:pPr algn="just">
              <a:defRPr/>
            </a:pPr>
            <a:endParaRPr lang="en-US" altLang="en-US" sz="1400" dirty="0">
              <a:solidFill>
                <a:schemeClr val="tx2"/>
              </a:solidFill>
              <a:ea typeface="Arial Unicode MS" pitchFamily="34" charset="-128"/>
              <a:cs typeface="Arial Unicode MS" pitchFamily="34" charset="-128"/>
            </a:endParaRPr>
          </a:p>
          <a:p>
            <a:pPr algn="just">
              <a:defRPr/>
            </a:pPr>
            <a:endParaRPr lang="en-US" altLang="en-US" sz="1400" dirty="0">
              <a:solidFill>
                <a:schemeClr val="tx2"/>
              </a:solidFill>
              <a:ea typeface="Arial Unicode MS" pitchFamily="34" charset="-128"/>
              <a:cs typeface="Arial Unicode MS" pitchFamily="34" charset="-128"/>
            </a:endParaRPr>
          </a:p>
          <a:p>
            <a:pPr algn="just">
              <a:defRPr/>
            </a:pPr>
            <a:endParaRPr lang="en-GB" altLang="en-US" dirty="0"/>
          </a:p>
        </p:txBody>
      </p:sp>
      <p:graphicFrame>
        <p:nvGraphicFramePr>
          <p:cNvPr id="12" name="Object 4">
            <a:extLst>
              <a:ext uri="{FF2B5EF4-FFF2-40B4-BE49-F238E27FC236}">
                <a16:creationId xmlns:a16="http://schemas.microsoft.com/office/drawing/2014/main" id="{EA8840E8-BC08-4C39-B5CC-28C4520B75D9}"/>
              </a:ext>
            </a:extLst>
          </p:cNvPr>
          <p:cNvGraphicFramePr>
            <a:graphicFrameLocks noChangeAspect="1"/>
          </p:cNvGraphicFramePr>
          <p:nvPr>
            <p:extLst>
              <p:ext uri="{D42A27DB-BD31-4B8C-83A1-F6EECF244321}">
                <p14:modId xmlns:p14="http://schemas.microsoft.com/office/powerpoint/2010/main" val="2374297835"/>
              </p:ext>
            </p:extLst>
          </p:nvPr>
        </p:nvGraphicFramePr>
        <p:xfrm>
          <a:off x="1904239" y="2962123"/>
          <a:ext cx="1790700" cy="577850"/>
        </p:xfrm>
        <a:graphic>
          <a:graphicData uri="http://schemas.openxmlformats.org/presentationml/2006/ole">
            <mc:AlternateContent xmlns:mc="http://schemas.openxmlformats.org/markup-compatibility/2006">
              <mc:Choice xmlns:v="urn:schemas-microsoft-com:vml" Requires="v">
                <p:oleObj spid="_x0000_s2054" name="Equation" r:id="rId4" imgW="787320" imgH="253800" progId="Equation.3">
                  <p:embed/>
                </p:oleObj>
              </mc:Choice>
              <mc:Fallback>
                <p:oleObj name="Equation" r:id="rId4" imgW="787320" imgH="253800" progId="Equation.3">
                  <p:embed/>
                  <p:pic>
                    <p:nvPicPr>
                      <p:cNvPr id="39939" name="Object 4"/>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4239" y="2962123"/>
                        <a:ext cx="1790700" cy="577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6">
            <a:extLst>
              <a:ext uri="{FF2B5EF4-FFF2-40B4-BE49-F238E27FC236}">
                <a16:creationId xmlns:a16="http://schemas.microsoft.com/office/drawing/2014/main" id="{C75CC104-82E3-475E-ACC9-346DC0E69D79}"/>
              </a:ext>
            </a:extLst>
          </p:cNvPr>
          <p:cNvGraphicFramePr>
            <a:graphicFrameLocks noChangeAspect="1"/>
          </p:cNvGraphicFramePr>
          <p:nvPr>
            <p:extLst>
              <p:ext uri="{D42A27DB-BD31-4B8C-83A1-F6EECF244321}">
                <p14:modId xmlns:p14="http://schemas.microsoft.com/office/powerpoint/2010/main" val="1715776204"/>
              </p:ext>
            </p:extLst>
          </p:nvPr>
        </p:nvGraphicFramePr>
        <p:xfrm>
          <a:off x="4326333" y="2962123"/>
          <a:ext cx="2667000" cy="561975"/>
        </p:xfrm>
        <a:graphic>
          <a:graphicData uri="http://schemas.openxmlformats.org/presentationml/2006/ole">
            <mc:AlternateContent xmlns:mc="http://schemas.openxmlformats.org/markup-compatibility/2006">
              <mc:Choice xmlns:v="urn:schemas-microsoft-com:vml" Requires="v">
                <p:oleObj spid="_x0000_s2055" name="Equation" r:id="rId6" imgW="1206360" imgH="253800" progId="Equation.3">
                  <p:embed/>
                </p:oleObj>
              </mc:Choice>
              <mc:Fallback>
                <p:oleObj name="Equation" r:id="rId6" imgW="1206360" imgH="253800" progId="Equation.3">
                  <p:embed/>
                  <p:pic>
                    <p:nvPicPr>
                      <p:cNvPr id="39941"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26333" y="2962123"/>
                        <a:ext cx="2667000" cy="561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2804639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5B6B842-5283-4E5A-8300-46C64F170C9D}"/>
              </a:ext>
            </a:extLst>
          </p:cNvPr>
          <p:cNvSpPr/>
          <p:nvPr/>
        </p:nvSpPr>
        <p:spPr>
          <a:xfrm>
            <a:off x="0" y="446225"/>
            <a:ext cx="4572000" cy="46817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LC, LD and MDA (4)</a:t>
            </a:r>
            <a:endParaRPr lang="en-GB" sz="2400" dirty="0"/>
          </a:p>
        </p:txBody>
      </p:sp>
      <p:sp>
        <p:nvSpPr>
          <p:cNvPr id="3" name="Rectangle: Rounded Corners 2">
            <a:extLst>
              <a:ext uri="{FF2B5EF4-FFF2-40B4-BE49-F238E27FC236}">
                <a16:creationId xmlns:a16="http://schemas.microsoft.com/office/drawing/2014/main" id="{71E653A4-1810-4545-8C21-D29036F7488B}"/>
              </a:ext>
            </a:extLst>
          </p:cNvPr>
          <p:cNvSpPr/>
          <p:nvPr/>
        </p:nvSpPr>
        <p:spPr>
          <a:xfrm>
            <a:off x="1272845" y="1704442"/>
            <a:ext cx="6598310" cy="4411065"/>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endParaRPr lang="en-GB" altLang="en-US" sz="1400" dirty="0">
              <a:solidFill>
                <a:schemeClr val="tx2"/>
              </a:solidFill>
              <a:ea typeface="Arial Unicode MS" pitchFamily="34" charset="-128"/>
              <a:cs typeface="Arial Unicode MS" pitchFamily="34" charset="-128"/>
            </a:endParaRPr>
          </a:p>
          <a:p>
            <a:pPr algn="just">
              <a:defRPr/>
            </a:pPr>
            <a:endParaRPr lang="en-GB" altLang="en-US" sz="1400" dirty="0">
              <a:solidFill>
                <a:schemeClr val="tx2"/>
              </a:solidFill>
              <a:ea typeface="Arial Unicode MS" pitchFamily="34" charset="-128"/>
              <a:cs typeface="Arial Unicode MS" pitchFamily="34" charset="-128"/>
            </a:endParaRPr>
          </a:p>
          <a:p>
            <a:pPr algn="just">
              <a:defRPr/>
            </a:pPr>
            <a:endParaRPr lang="en-GB" altLang="en-US" sz="1400" dirty="0">
              <a:solidFill>
                <a:schemeClr val="tx2"/>
              </a:solidFill>
              <a:ea typeface="Arial Unicode MS" pitchFamily="34" charset="-128"/>
              <a:cs typeface="Arial Unicode MS" pitchFamily="34" charset="-128"/>
            </a:endParaRPr>
          </a:p>
          <a:p>
            <a:pPr algn="just">
              <a:defRPr/>
            </a:pPr>
            <a:endParaRPr lang="en-GB" altLang="en-US" sz="1400" dirty="0">
              <a:solidFill>
                <a:schemeClr val="tx2"/>
              </a:solidFill>
              <a:ea typeface="Arial Unicode MS" pitchFamily="34" charset="-128"/>
              <a:cs typeface="Arial Unicode MS" pitchFamily="34" charset="-128"/>
            </a:endParaRPr>
          </a:p>
          <a:p>
            <a:pPr>
              <a:spcBef>
                <a:spcPts val="1413"/>
              </a:spcBef>
              <a:spcAft>
                <a:spcPts val="2300"/>
              </a:spcAft>
            </a:pPr>
            <a:endParaRPr lang="en-GB" altLang="en-US" sz="1400" dirty="0"/>
          </a:p>
          <a:p>
            <a:pPr>
              <a:spcBef>
                <a:spcPts val="1413"/>
              </a:spcBef>
              <a:spcAft>
                <a:spcPts val="2300"/>
              </a:spcAft>
            </a:pPr>
            <a:endParaRPr lang="en-GB" altLang="en-US" sz="1400" dirty="0"/>
          </a:p>
          <a:p>
            <a:pPr>
              <a:spcBef>
                <a:spcPts val="1413"/>
              </a:spcBef>
              <a:spcAft>
                <a:spcPts val="2300"/>
              </a:spcAft>
            </a:pPr>
            <a:r>
              <a:rPr lang="en-GB" altLang="en-US" dirty="0"/>
              <a:t>If values of 0.05 for both </a:t>
            </a:r>
            <a:r>
              <a:rPr lang="el-GR" altLang="en-US" dirty="0">
                <a:cs typeface="Arial" charset="0"/>
              </a:rPr>
              <a:t>α</a:t>
            </a:r>
            <a:r>
              <a:rPr lang="en-GB" altLang="en-US" dirty="0"/>
              <a:t> and </a:t>
            </a:r>
            <a:r>
              <a:rPr lang="el-GR" altLang="en-US" dirty="0">
                <a:cs typeface="Arial" charset="0"/>
              </a:rPr>
              <a:t>β</a:t>
            </a:r>
            <a:r>
              <a:rPr lang="en-GB" altLang="en-US" dirty="0"/>
              <a:t> are considered acceptable, then k = 1.645 (from look-up tables) and the equations can be written as: </a:t>
            </a:r>
          </a:p>
          <a:p>
            <a:pPr>
              <a:spcBef>
                <a:spcPts val="1413"/>
              </a:spcBef>
              <a:spcAft>
                <a:spcPts val="2300"/>
              </a:spcAft>
            </a:pPr>
            <a:endParaRPr lang="en-US" altLang="en-US" dirty="0"/>
          </a:p>
          <a:p>
            <a:pPr>
              <a:spcBef>
                <a:spcPts val="1413"/>
              </a:spcBef>
              <a:spcAft>
                <a:spcPts val="2300"/>
              </a:spcAft>
            </a:pPr>
            <a:endParaRPr lang="en-US" altLang="en-US" dirty="0"/>
          </a:p>
          <a:p>
            <a:pPr>
              <a:spcBef>
                <a:spcPts val="1413"/>
              </a:spcBef>
              <a:spcAft>
                <a:spcPts val="2300"/>
              </a:spcAft>
            </a:pPr>
            <a:endParaRPr lang="en-GB" altLang="en-US" dirty="0"/>
          </a:p>
          <a:p>
            <a:pPr algn="just">
              <a:defRPr/>
            </a:pPr>
            <a:endParaRPr lang="en-US" altLang="en-US" sz="1400" dirty="0">
              <a:solidFill>
                <a:schemeClr val="tx2"/>
              </a:solidFill>
              <a:ea typeface="Arial Unicode MS" pitchFamily="34" charset="-128"/>
              <a:cs typeface="Arial Unicode MS" pitchFamily="34" charset="-128"/>
            </a:endParaRPr>
          </a:p>
          <a:p>
            <a:pPr algn="just">
              <a:defRPr/>
            </a:pPr>
            <a:endParaRPr lang="en-US" altLang="en-US" sz="1400" dirty="0">
              <a:solidFill>
                <a:schemeClr val="tx2"/>
              </a:solidFill>
              <a:ea typeface="Arial Unicode MS" pitchFamily="34" charset="-128"/>
              <a:cs typeface="Arial Unicode MS" pitchFamily="34" charset="-128"/>
            </a:endParaRPr>
          </a:p>
          <a:p>
            <a:pPr algn="just">
              <a:defRPr/>
            </a:pPr>
            <a:endParaRPr lang="en-US" altLang="en-US" sz="1400" dirty="0">
              <a:solidFill>
                <a:schemeClr val="tx2"/>
              </a:solidFill>
              <a:ea typeface="Arial Unicode MS" pitchFamily="34" charset="-128"/>
              <a:cs typeface="Arial Unicode MS" pitchFamily="34" charset="-128"/>
            </a:endParaRPr>
          </a:p>
          <a:p>
            <a:pPr algn="just">
              <a:defRPr/>
            </a:pPr>
            <a:endParaRPr lang="en-US" altLang="en-US" sz="1400" dirty="0">
              <a:solidFill>
                <a:schemeClr val="tx2"/>
              </a:solidFill>
              <a:ea typeface="Arial Unicode MS" pitchFamily="34" charset="-128"/>
              <a:cs typeface="Arial Unicode MS" pitchFamily="34" charset="-128"/>
            </a:endParaRPr>
          </a:p>
          <a:p>
            <a:pPr algn="just">
              <a:defRPr/>
            </a:pPr>
            <a:endParaRPr lang="en-US" altLang="en-US" sz="1600" dirty="0">
              <a:solidFill>
                <a:schemeClr val="tx2"/>
              </a:solidFill>
              <a:ea typeface="Arial Unicode MS" pitchFamily="34" charset="-128"/>
              <a:cs typeface="Arial Unicode MS" pitchFamily="34" charset="-128"/>
            </a:endParaRPr>
          </a:p>
          <a:p>
            <a:pPr algn="just">
              <a:defRPr/>
            </a:pPr>
            <a:endParaRPr lang="en-US" altLang="en-US" sz="1600" dirty="0">
              <a:solidFill>
                <a:schemeClr val="tx2"/>
              </a:solidFill>
              <a:ea typeface="Arial Unicode MS" pitchFamily="34" charset="-128"/>
              <a:cs typeface="Arial Unicode MS" pitchFamily="34" charset="-128"/>
            </a:endParaRPr>
          </a:p>
          <a:p>
            <a:pPr algn="just">
              <a:defRPr/>
            </a:pPr>
            <a:endParaRPr lang="en-US" altLang="en-US" sz="1400" dirty="0">
              <a:solidFill>
                <a:schemeClr val="tx2"/>
              </a:solidFill>
              <a:ea typeface="Arial Unicode MS" pitchFamily="34" charset="-128"/>
              <a:cs typeface="Arial Unicode MS" pitchFamily="34" charset="-128"/>
            </a:endParaRPr>
          </a:p>
          <a:p>
            <a:pPr algn="just">
              <a:defRPr/>
            </a:pPr>
            <a:endParaRPr lang="en-US" altLang="en-US" sz="1400" dirty="0">
              <a:solidFill>
                <a:schemeClr val="tx2"/>
              </a:solidFill>
              <a:ea typeface="Arial Unicode MS" pitchFamily="34" charset="-128"/>
              <a:cs typeface="Arial Unicode MS" pitchFamily="34" charset="-128"/>
            </a:endParaRPr>
          </a:p>
          <a:p>
            <a:pPr algn="just">
              <a:defRPr/>
            </a:pPr>
            <a:endParaRPr lang="en-US" altLang="en-US" sz="1400" dirty="0">
              <a:solidFill>
                <a:schemeClr val="tx2"/>
              </a:solidFill>
              <a:ea typeface="Arial Unicode MS" pitchFamily="34" charset="-128"/>
              <a:cs typeface="Arial Unicode MS" pitchFamily="34" charset="-128"/>
            </a:endParaRPr>
          </a:p>
          <a:p>
            <a:pPr algn="just">
              <a:defRPr/>
            </a:pPr>
            <a:endParaRPr lang="en-US" altLang="en-US" sz="1400" dirty="0">
              <a:solidFill>
                <a:schemeClr val="tx2"/>
              </a:solidFill>
              <a:ea typeface="Arial Unicode MS" pitchFamily="34" charset="-128"/>
              <a:cs typeface="Arial Unicode MS" pitchFamily="34" charset="-128"/>
            </a:endParaRPr>
          </a:p>
          <a:p>
            <a:pPr algn="just">
              <a:defRPr/>
            </a:pPr>
            <a:endParaRPr lang="en-US" altLang="en-US" sz="1400" dirty="0">
              <a:solidFill>
                <a:schemeClr val="tx2"/>
              </a:solidFill>
              <a:ea typeface="Arial Unicode MS" pitchFamily="34" charset="-128"/>
              <a:cs typeface="Arial Unicode MS" pitchFamily="34" charset="-128"/>
            </a:endParaRPr>
          </a:p>
          <a:p>
            <a:pPr algn="just">
              <a:defRPr/>
            </a:pPr>
            <a:endParaRPr lang="en-GB" altLang="en-US" dirty="0"/>
          </a:p>
        </p:txBody>
      </p:sp>
      <p:graphicFrame>
        <p:nvGraphicFramePr>
          <p:cNvPr id="6" name="Object 3">
            <a:extLst>
              <a:ext uri="{FF2B5EF4-FFF2-40B4-BE49-F238E27FC236}">
                <a16:creationId xmlns:a16="http://schemas.microsoft.com/office/drawing/2014/main" id="{D2B44458-FBD9-4C70-9D4E-2E34938C8753}"/>
              </a:ext>
            </a:extLst>
          </p:cNvPr>
          <p:cNvGraphicFramePr>
            <a:graphicFrameLocks noChangeAspect="1"/>
          </p:cNvGraphicFramePr>
          <p:nvPr>
            <p:extLst>
              <p:ext uri="{D42A27DB-BD31-4B8C-83A1-F6EECF244321}">
                <p14:modId xmlns:p14="http://schemas.microsoft.com/office/powerpoint/2010/main" val="2487072807"/>
              </p:ext>
            </p:extLst>
          </p:nvPr>
        </p:nvGraphicFramePr>
        <p:xfrm>
          <a:off x="2111553" y="3374986"/>
          <a:ext cx="1765300" cy="534988"/>
        </p:xfrm>
        <a:graphic>
          <a:graphicData uri="http://schemas.openxmlformats.org/presentationml/2006/ole">
            <mc:AlternateContent xmlns:mc="http://schemas.openxmlformats.org/markup-compatibility/2006">
              <mc:Choice xmlns:v="urn:schemas-microsoft-com:vml" Requires="v">
                <p:oleObj spid="_x0000_s3077" name="Equação" r:id="rId3" imgW="837836" imgH="253890" progId="Equation.3">
                  <p:embed/>
                </p:oleObj>
              </mc:Choice>
              <mc:Fallback>
                <p:oleObj name="Equação" r:id="rId3" imgW="837836" imgH="253890" progId="Equation.3">
                  <p:embed/>
                  <p:pic>
                    <p:nvPicPr>
                      <p:cNvPr id="40962" name="Object 3"/>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1553" y="3374986"/>
                        <a:ext cx="1765300" cy="534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4">
            <a:extLst>
              <a:ext uri="{FF2B5EF4-FFF2-40B4-BE49-F238E27FC236}">
                <a16:creationId xmlns:a16="http://schemas.microsoft.com/office/drawing/2014/main" id="{41CD096F-9BBB-4F00-A6B2-2A4401C8F6A3}"/>
              </a:ext>
            </a:extLst>
          </p:cNvPr>
          <p:cNvGraphicFramePr>
            <a:graphicFrameLocks noChangeAspect="1"/>
          </p:cNvGraphicFramePr>
          <p:nvPr>
            <p:extLst>
              <p:ext uri="{D42A27DB-BD31-4B8C-83A1-F6EECF244321}">
                <p14:modId xmlns:p14="http://schemas.microsoft.com/office/powerpoint/2010/main" val="911188598"/>
              </p:ext>
            </p:extLst>
          </p:nvPr>
        </p:nvGraphicFramePr>
        <p:xfrm>
          <a:off x="4427791" y="3374986"/>
          <a:ext cx="2892425" cy="533400"/>
        </p:xfrm>
        <a:graphic>
          <a:graphicData uri="http://schemas.openxmlformats.org/presentationml/2006/ole">
            <mc:AlternateContent xmlns:mc="http://schemas.openxmlformats.org/markup-compatibility/2006">
              <mc:Choice xmlns:v="urn:schemas-microsoft-com:vml" Requires="v">
                <p:oleObj spid="_x0000_s3078" name="Equação" r:id="rId5" imgW="1308100" imgH="241300" progId="Equation.3">
                  <p:embed/>
                </p:oleObj>
              </mc:Choice>
              <mc:Fallback>
                <p:oleObj name="Equação" r:id="rId5" imgW="1308100" imgH="241300" progId="Equation.3">
                  <p:embed/>
                  <p:pic>
                    <p:nvPicPr>
                      <p:cNvPr id="40963"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27791" y="3374986"/>
                        <a:ext cx="2892425"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7">
            <a:extLst>
              <a:ext uri="{FF2B5EF4-FFF2-40B4-BE49-F238E27FC236}">
                <a16:creationId xmlns:a16="http://schemas.microsoft.com/office/drawing/2014/main" id="{4CE84819-C8C0-48E0-89E3-E307C5C37541}"/>
              </a:ext>
            </a:extLst>
          </p:cNvPr>
          <p:cNvGraphicFramePr>
            <a:graphicFrameLocks noChangeAspect="1"/>
          </p:cNvGraphicFramePr>
          <p:nvPr>
            <p:extLst>
              <p:ext uri="{D42A27DB-BD31-4B8C-83A1-F6EECF244321}">
                <p14:modId xmlns:p14="http://schemas.microsoft.com/office/powerpoint/2010/main" val="635165156"/>
              </p:ext>
            </p:extLst>
          </p:nvPr>
        </p:nvGraphicFramePr>
        <p:xfrm>
          <a:off x="1467644" y="4084218"/>
          <a:ext cx="6208712" cy="504825"/>
        </p:xfrm>
        <a:graphic>
          <a:graphicData uri="http://schemas.openxmlformats.org/presentationml/2006/ole">
            <mc:AlternateContent xmlns:mc="http://schemas.openxmlformats.org/markup-compatibility/2006">
              <mc:Choice xmlns:v="urn:schemas-microsoft-com:vml" Requires="v">
                <p:oleObj spid="_x0000_s3079" name="Equation" r:id="rId7" imgW="2971800" imgH="241200" progId="Equation.3">
                  <p:embed/>
                </p:oleObj>
              </mc:Choice>
              <mc:Fallback>
                <p:oleObj name="Equation" r:id="rId7" imgW="2971800" imgH="241200" progId="Equation.3">
                  <p:embed/>
                  <p:pic>
                    <p:nvPicPr>
                      <p:cNvPr id="2" name="Object 1"/>
                      <p:cNvPicPr/>
                      <p:nvPr/>
                    </p:nvPicPr>
                    <p:blipFill>
                      <a:blip r:embed="rId8"/>
                      <a:stretch>
                        <a:fillRect/>
                      </a:stretch>
                    </p:blipFill>
                    <p:spPr>
                      <a:xfrm>
                        <a:off x="1467644" y="4084218"/>
                        <a:ext cx="6208712" cy="504825"/>
                      </a:xfrm>
                      <a:prstGeom prst="rect">
                        <a:avLst/>
                      </a:prstGeom>
                    </p:spPr>
                  </p:pic>
                </p:oleObj>
              </mc:Fallback>
            </mc:AlternateContent>
          </a:graphicData>
        </a:graphic>
      </p:graphicFrame>
      <p:sp>
        <p:nvSpPr>
          <p:cNvPr id="9" name="Text Box 10">
            <a:extLst>
              <a:ext uri="{FF2B5EF4-FFF2-40B4-BE49-F238E27FC236}">
                <a16:creationId xmlns:a16="http://schemas.microsoft.com/office/drawing/2014/main" id="{79216D3E-A7EB-491F-B7ED-A86C893AB465}"/>
              </a:ext>
            </a:extLst>
          </p:cNvPr>
          <p:cNvSpPr txBox="1">
            <a:spLocks noChangeArrowheads="1"/>
          </p:cNvSpPr>
          <p:nvPr/>
        </p:nvSpPr>
        <p:spPr bwMode="auto">
          <a:xfrm>
            <a:off x="2484628" y="5092469"/>
            <a:ext cx="49530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pPr>
              <a:spcBef>
                <a:spcPct val="50000"/>
              </a:spcBef>
              <a:defRPr/>
            </a:pPr>
            <a:r>
              <a:rPr lang="en-US" altLang="en-US" sz="2000" b="0" dirty="0">
                <a:solidFill>
                  <a:schemeClr val="bg1"/>
                </a:solidFill>
                <a:latin typeface="+mn-lt"/>
              </a:rPr>
              <a:t>Where C is the conversion factor</a:t>
            </a:r>
          </a:p>
        </p:txBody>
      </p:sp>
    </p:spTree>
    <p:extLst>
      <p:ext uri="{BB962C8B-B14F-4D97-AF65-F5344CB8AC3E}">
        <p14:creationId xmlns:p14="http://schemas.microsoft.com/office/powerpoint/2010/main" val="14394807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82F6248-E9B9-4074-8110-16D87987BA71}"/>
              </a:ext>
            </a:extLst>
          </p:cNvPr>
          <p:cNvSpPr/>
          <p:nvPr/>
        </p:nvSpPr>
        <p:spPr>
          <a:xfrm>
            <a:off x="0" y="446225"/>
            <a:ext cx="4572000" cy="46817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MDA for Air Sampling Systems*</a:t>
            </a:r>
            <a:endParaRPr lang="en-GB" sz="2400" dirty="0"/>
          </a:p>
        </p:txBody>
      </p:sp>
      <p:graphicFrame>
        <p:nvGraphicFramePr>
          <p:cNvPr id="3" name="Object 5">
            <a:extLst>
              <a:ext uri="{FF2B5EF4-FFF2-40B4-BE49-F238E27FC236}">
                <a16:creationId xmlns:a16="http://schemas.microsoft.com/office/drawing/2014/main" id="{1B3400F7-E879-4B2F-819D-038D371F3926}"/>
              </a:ext>
            </a:extLst>
          </p:cNvPr>
          <p:cNvGraphicFramePr>
            <a:graphicFrameLocks noChangeAspect="1"/>
          </p:cNvGraphicFramePr>
          <p:nvPr>
            <p:extLst>
              <p:ext uri="{D42A27DB-BD31-4B8C-83A1-F6EECF244321}">
                <p14:modId xmlns:p14="http://schemas.microsoft.com/office/powerpoint/2010/main" val="2267917584"/>
              </p:ext>
            </p:extLst>
          </p:nvPr>
        </p:nvGraphicFramePr>
        <p:xfrm>
          <a:off x="2017483" y="1848040"/>
          <a:ext cx="4860925" cy="1004887"/>
        </p:xfrm>
        <a:graphic>
          <a:graphicData uri="http://schemas.openxmlformats.org/presentationml/2006/ole">
            <mc:AlternateContent xmlns:mc="http://schemas.openxmlformats.org/markup-compatibility/2006">
              <mc:Choice xmlns:v="urn:schemas-microsoft-com:vml" Requires="v">
                <p:oleObj spid="_x0000_s4099" name="Equation" r:id="rId4" imgW="2298600" imgH="482400" progId="Equation.3">
                  <p:embed/>
                </p:oleObj>
              </mc:Choice>
              <mc:Fallback>
                <p:oleObj name="Equation" r:id="rId4" imgW="2298600" imgH="482400" progId="Equation.3">
                  <p:embed/>
                  <p:pic>
                    <p:nvPicPr>
                      <p:cNvPr id="43012" name="Object 5"/>
                      <p:cNvPicPr>
                        <a:picLocks noChangeAspect="1" noChangeArrowheads="1"/>
                      </p:cNvPicPr>
                      <p:nvPr/>
                    </p:nvPicPr>
                    <p:blipFill>
                      <a:blip r:embed="rId5"/>
                      <a:srcRect/>
                      <a:stretch>
                        <a:fillRect/>
                      </a:stretch>
                    </p:blipFill>
                    <p:spPr bwMode="auto">
                      <a:xfrm>
                        <a:off x="2017483" y="1848040"/>
                        <a:ext cx="4860925" cy="1004887"/>
                      </a:xfrm>
                      <a:prstGeom prst="rect">
                        <a:avLst/>
                      </a:prstGeom>
                      <a:noFill/>
                      <a:ln w="25400">
                        <a:solidFill>
                          <a:schemeClr val="tx2">
                            <a:lumMod val="50000"/>
                          </a:schemeClr>
                        </a:solidFill>
                      </a:ln>
                      <a:extLst/>
                    </p:spPr>
                  </p:pic>
                </p:oleObj>
              </mc:Fallback>
            </mc:AlternateContent>
          </a:graphicData>
        </a:graphic>
      </p:graphicFrame>
      <p:sp>
        <p:nvSpPr>
          <p:cNvPr id="4" name="Text Box 6">
            <a:extLst>
              <a:ext uri="{FF2B5EF4-FFF2-40B4-BE49-F238E27FC236}">
                <a16:creationId xmlns:a16="http://schemas.microsoft.com/office/drawing/2014/main" id="{E997A3CA-830C-4726-A08D-4331B3EA596E}"/>
              </a:ext>
            </a:extLst>
          </p:cNvPr>
          <p:cNvSpPr txBox="1">
            <a:spLocks noChangeArrowheads="1"/>
          </p:cNvSpPr>
          <p:nvPr/>
        </p:nvSpPr>
        <p:spPr bwMode="auto">
          <a:xfrm>
            <a:off x="1478280" y="3361917"/>
            <a:ext cx="5939333" cy="2308324"/>
          </a:xfrm>
          <a:prstGeom prst="rect">
            <a:avLst/>
          </a:prstGeom>
          <a:noFill/>
          <a:ln w="15875">
            <a:solidFill>
              <a:schemeClr val="tx2">
                <a:lumMod val="50000"/>
              </a:schemeClr>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r>
              <a:rPr lang="en-GB" altLang="en-US" b="0" i="1" dirty="0" err="1">
                <a:solidFill>
                  <a:schemeClr val="tx2">
                    <a:lumMod val="50000"/>
                  </a:schemeClr>
                </a:solidFill>
              </a:rPr>
              <a:t>R</a:t>
            </a:r>
            <a:r>
              <a:rPr lang="en-GB" altLang="en-US" b="0" i="1" baseline="-25000" dirty="0" err="1">
                <a:solidFill>
                  <a:schemeClr val="tx2">
                    <a:lumMod val="50000"/>
                  </a:schemeClr>
                </a:solidFill>
              </a:rPr>
              <a:t>s</a:t>
            </a:r>
            <a:r>
              <a:rPr lang="en-GB" altLang="en-US" b="0" dirty="0">
                <a:solidFill>
                  <a:schemeClr val="tx2">
                    <a:lumMod val="50000"/>
                  </a:schemeClr>
                </a:solidFill>
              </a:rPr>
              <a:t> = sample count rate in s</a:t>
            </a:r>
            <a:r>
              <a:rPr lang="en-GB" altLang="en-US" b="0" baseline="30000" dirty="0">
                <a:solidFill>
                  <a:schemeClr val="tx2">
                    <a:lumMod val="50000"/>
                  </a:schemeClr>
                </a:solidFill>
              </a:rPr>
              <a:t>-1</a:t>
            </a:r>
            <a:endParaRPr lang="en-GB" altLang="en-US" b="0" i="1" baseline="30000" dirty="0">
              <a:solidFill>
                <a:schemeClr val="tx2">
                  <a:lumMod val="50000"/>
                </a:schemeClr>
              </a:solidFill>
            </a:endParaRPr>
          </a:p>
          <a:p>
            <a:r>
              <a:rPr lang="en-GB" altLang="en-US" b="0" i="1" dirty="0" err="1">
                <a:solidFill>
                  <a:schemeClr val="tx2">
                    <a:lumMod val="50000"/>
                  </a:schemeClr>
                </a:solidFill>
              </a:rPr>
              <a:t>T</a:t>
            </a:r>
            <a:r>
              <a:rPr lang="en-GB" altLang="en-US" b="0" i="1" baseline="-25000" dirty="0" err="1">
                <a:solidFill>
                  <a:schemeClr val="tx2">
                    <a:lumMod val="50000"/>
                  </a:schemeClr>
                </a:solidFill>
              </a:rPr>
              <a:t>s</a:t>
            </a:r>
            <a:r>
              <a:rPr lang="en-GB" altLang="en-US" b="0" dirty="0">
                <a:solidFill>
                  <a:schemeClr val="tx2">
                    <a:lumMod val="50000"/>
                  </a:schemeClr>
                </a:solidFill>
              </a:rPr>
              <a:t> = sample counting time in s</a:t>
            </a:r>
            <a:endParaRPr lang="en-GB" altLang="en-US" b="0" i="1" dirty="0">
              <a:solidFill>
                <a:schemeClr val="tx2">
                  <a:lumMod val="50000"/>
                </a:schemeClr>
              </a:solidFill>
            </a:endParaRPr>
          </a:p>
          <a:p>
            <a:r>
              <a:rPr lang="en-GB" altLang="en-US" b="0" i="1" dirty="0">
                <a:solidFill>
                  <a:schemeClr val="tx2">
                    <a:lumMod val="50000"/>
                  </a:schemeClr>
                </a:solidFill>
              </a:rPr>
              <a:t>T</a:t>
            </a:r>
            <a:r>
              <a:rPr lang="en-GB" altLang="en-US" b="0" i="1" baseline="-25000" dirty="0">
                <a:solidFill>
                  <a:schemeClr val="tx2">
                    <a:lumMod val="50000"/>
                  </a:schemeClr>
                </a:solidFill>
              </a:rPr>
              <a:t>b</a:t>
            </a:r>
            <a:r>
              <a:rPr lang="en-GB" altLang="en-US" b="0" dirty="0">
                <a:solidFill>
                  <a:schemeClr val="tx2">
                    <a:lumMod val="50000"/>
                  </a:schemeClr>
                </a:solidFill>
              </a:rPr>
              <a:t> = background counting time in s</a:t>
            </a:r>
            <a:endParaRPr lang="en-GB" altLang="en-US" b="0" i="1" dirty="0">
              <a:solidFill>
                <a:schemeClr val="tx2">
                  <a:lumMod val="50000"/>
                </a:schemeClr>
              </a:solidFill>
            </a:endParaRPr>
          </a:p>
          <a:p>
            <a:r>
              <a:rPr lang="en-GB" altLang="en-US" b="0" i="1" dirty="0">
                <a:solidFill>
                  <a:schemeClr val="tx2">
                    <a:lumMod val="50000"/>
                  </a:schemeClr>
                </a:solidFill>
              </a:rPr>
              <a:t>E</a:t>
            </a:r>
            <a:r>
              <a:rPr lang="en-GB" altLang="en-US" b="0" dirty="0">
                <a:solidFill>
                  <a:schemeClr val="tx2">
                    <a:lumMod val="50000"/>
                  </a:schemeClr>
                </a:solidFill>
              </a:rPr>
              <a:t> = fractional filter efficiency in (%)</a:t>
            </a:r>
            <a:endParaRPr lang="en-GB" altLang="en-US" b="0" i="1" dirty="0">
              <a:solidFill>
                <a:schemeClr val="tx2">
                  <a:lumMod val="50000"/>
                </a:schemeClr>
              </a:solidFill>
            </a:endParaRPr>
          </a:p>
          <a:p>
            <a:r>
              <a:rPr lang="en-GB" altLang="en-US" b="0" i="1" dirty="0">
                <a:solidFill>
                  <a:schemeClr val="tx2">
                    <a:lumMod val="50000"/>
                  </a:schemeClr>
                </a:solidFill>
              </a:rPr>
              <a:t>F</a:t>
            </a:r>
            <a:r>
              <a:rPr lang="en-GB" altLang="en-US" b="0" dirty="0">
                <a:solidFill>
                  <a:schemeClr val="tx2">
                    <a:lumMod val="50000"/>
                  </a:schemeClr>
                </a:solidFill>
              </a:rPr>
              <a:t> = air flow rate through sampler in m</a:t>
            </a:r>
            <a:r>
              <a:rPr lang="en-GB" altLang="en-US" b="0" baseline="30000" dirty="0">
                <a:solidFill>
                  <a:schemeClr val="tx2">
                    <a:lumMod val="50000"/>
                  </a:schemeClr>
                </a:solidFill>
              </a:rPr>
              <a:t>3</a:t>
            </a:r>
            <a:r>
              <a:rPr lang="en-GB" altLang="en-US" b="0" dirty="0">
                <a:solidFill>
                  <a:schemeClr val="tx2">
                    <a:lumMod val="50000"/>
                  </a:schemeClr>
                </a:solidFill>
              </a:rPr>
              <a:t> s</a:t>
            </a:r>
            <a:r>
              <a:rPr lang="en-GB" altLang="en-US" b="0" baseline="30000" dirty="0">
                <a:solidFill>
                  <a:schemeClr val="tx2">
                    <a:lumMod val="50000"/>
                  </a:schemeClr>
                </a:solidFill>
              </a:rPr>
              <a:t>-1</a:t>
            </a:r>
            <a:endParaRPr lang="en-GB" altLang="en-US" b="0" i="1" baseline="30000" dirty="0">
              <a:solidFill>
                <a:schemeClr val="tx2">
                  <a:lumMod val="50000"/>
                </a:schemeClr>
              </a:solidFill>
            </a:endParaRPr>
          </a:p>
          <a:p>
            <a:r>
              <a:rPr lang="en-GB" altLang="en-US" b="0" i="1" dirty="0">
                <a:solidFill>
                  <a:schemeClr val="tx2">
                    <a:lumMod val="50000"/>
                  </a:schemeClr>
                </a:solidFill>
              </a:rPr>
              <a:t>K</a:t>
            </a:r>
            <a:r>
              <a:rPr lang="en-GB" altLang="en-US" b="0" dirty="0">
                <a:solidFill>
                  <a:schemeClr val="tx2">
                    <a:lumMod val="50000"/>
                  </a:schemeClr>
                </a:solidFill>
              </a:rPr>
              <a:t> = counting efficiency in s</a:t>
            </a:r>
            <a:r>
              <a:rPr lang="en-GB" altLang="en-US" b="0" baseline="30000" dirty="0">
                <a:solidFill>
                  <a:schemeClr val="tx2">
                    <a:lumMod val="50000"/>
                  </a:schemeClr>
                </a:solidFill>
              </a:rPr>
              <a:t>-1</a:t>
            </a:r>
            <a:r>
              <a:rPr lang="en-GB" altLang="en-US" b="0" dirty="0">
                <a:solidFill>
                  <a:schemeClr val="tx2">
                    <a:lumMod val="50000"/>
                  </a:schemeClr>
                </a:solidFill>
              </a:rPr>
              <a:t> Bq</a:t>
            </a:r>
            <a:r>
              <a:rPr lang="en-GB" altLang="en-US" b="0" baseline="30000" dirty="0">
                <a:solidFill>
                  <a:schemeClr val="tx2">
                    <a:lumMod val="50000"/>
                  </a:schemeClr>
                </a:solidFill>
              </a:rPr>
              <a:t>-1</a:t>
            </a:r>
          </a:p>
        </p:txBody>
      </p:sp>
      <p:sp>
        <p:nvSpPr>
          <p:cNvPr id="5" name="Rectangle 4">
            <a:extLst>
              <a:ext uri="{FF2B5EF4-FFF2-40B4-BE49-F238E27FC236}">
                <a16:creationId xmlns:a16="http://schemas.microsoft.com/office/drawing/2014/main" id="{F6095F00-65AB-41ED-94AD-CF680DD8652F}"/>
              </a:ext>
            </a:extLst>
          </p:cNvPr>
          <p:cNvSpPr/>
          <p:nvPr/>
        </p:nvSpPr>
        <p:spPr>
          <a:xfrm>
            <a:off x="6878408" y="6094034"/>
            <a:ext cx="1181734" cy="276999"/>
          </a:xfrm>
          <a:prstGeom prst="rect">
            <a:avLst/>
          </a:prstGeom>
        </p:spPr>
        <p:txBody>
          <a:bodyPr wrap="none">
            <a:spAutoFit/>
          </a:bodyPr>
          <a:lstStyle/>
          <a:p>
            <a:r>
              <a:rPr lang="en-GB" sz="1200" b="1" dirty="0">
                <a:solidFill>
                  <a:schemeClr val="tx2">
                    <a:lumMod val="50000"/>
                  </a:schemeClr>
                </a:solidFill>
              </a:rPr>
              <a:t>*NUREG 1400</a:t>
            </a:r>
          </a:p>
        </p:txBody>
      </p:sp>
    </p:spTree>
    <p:extLst>
      <p:ext uri="{BB962C8B-B14F-4D97-AF65-F5344CB8AC3E}">
        <p14:creationId xmlns:p14="http://schemas.microsoft.com/office/powerpoint/2010/main" val="14472666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51EC84-05F9-4E2F-9931-6527D781D932}"/>
              </a:ext>
            </a:extLst>
          </p:cNvPr>
          <p:cNvSpPr/>
          <p:nvPr/>
        </p:nvSpPr>
        <p:spPr>
          <a:xfrm>
            <a:off x="0" y="446225"/>
            <a:ext cx="3416198" cy="46817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Conclusions</a:t>
            </a:r>
            <a:endParaRPr lang="en-GB" sz="2400" dirty="0"/>
          </a:p>
        </p:txBody>
      </p:sp>
      <p:sp>
        <p:nvSpPr>
          <p:cNvPr id="3" name="Rectangle 2">
            <a:extLst>
              <a:ext uri="{FF2B5EF4-FFF2-40B4-BE49-F238E27FC236}">
                <a16:creationId xmlns:a16="http://schemas.microsoft.com/office/drawing/2014/main" id="{A51C5437-3F5A-40D9-9A25-C4B28CC5FC1A}"/>
              </a:ext>
            </a:extLst>
          </p:cNvPr>
          <p:cNvSpPr/>
          <p:nvPr/>
        </p:nvSpPr>
        <p:spPr>
          <a:xfrm>
            <a:off x="1060703" y="2164079"/>
            <a:ext cx="5237683" cy="97292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sz="2000" dirty="0"/>
          </a:p>
          <a:p>
            <a:pPr algn="ctr"/>
            <a:r>
              <a:rPr lang="en-US" altLang="en-US" sz="2000" dirty="0"/>
              <a:t>Statistic</a:t>
            </a:r>
            <a:r>
              <a:rPr lang="hu-HU" altLang="en-US" sz="2000" dirty="0"/>
              <a:t>s</a:t>
            </a:r>
            <a:r>
              <a:rPr lang="en-US" altLang="en-US" sz="2000" dirty="0"/>
              <a:t> is a part of measuring</a:t>
            </a:r>
          </a:p>
          <a:p>
            <a:pPr algn="ctr"/>
            <a:endParaRPr lang="en-GB" dirty="0"/>
          </a:p>
        </p:txBody>
      </p:sp>
      <p:sp>
        <p:nvSpPr>
          <p:cNvPr id="4" name="Rectangle 3">
            <a:extLst>
              <a:ext uri="{FF2B5EF4-FFF2-40B4-BE49-F238E27FC236}">
                <a16:creationId xmlns:a16="http://schemas.microsoft.com/office/drawing/2014/main" id="{2647A315-DF5E-48A7-8AD7-452FD3050820}"/>
              </a:ext>
            </a:extLst>
          </p:cNvPr>
          <p:cNvSpPr/>
          <p:nvPr/>
        </p:nvSpPr>
        <p:spPr>
          <a:xfrm>
            <a:off x="1971446" y="3407663"/>
            <a:ext cx="5237683" cy="97292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1200"/>
              </a:spcAft>
            </a:pPr>
            <a:r>
              <a:rPr lang="en-US" altLang="en-US" dirty="0"/>
              <a:t>	Counting values have uncertainties </a:t>
            </a:r>
          </a:p>
        </p:txBody>
      </p:sp>
      <p:sp>
        <p:nvSpPr>
          <p:cNvPr id="5" name="Rectangle 4">
            <a:extLst>
              <a:ext uri="{FF2B5EF4-FFF2-40B4-BE49-F238E27FC236}">
                <a16:creationId xmlns:a16="http://schemas.microsoft.com/office/drawing/2014/main" id="{2497127F-0737-4433-BB93-FA7442D0AF3F}"/>
              </a:ext>
            </a:extLst>
          </p:cNvPr>
          <p:cNvSpPr/>
          <p:nvPr/>
        </p:nvSpPr>
        <p:spPr>
          <a:xfrm>
            <a:off x="2998012" y="4680508"/>
            <a:ext cx="5237683" cy="97292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spcAft>
                <a:spcPts val="1200"/>
              </a:spcAft>
            </a:pPr>
            <a:r>
              <a:rPr lang="en-GB" altLang="en-US" dirty="0"/>
              <a:t>Detection level and MDA are important parameters helps in reporting the results confidently.</a:t>
            </a:r>
            <a:endParaRPr lang="en-US" altLang="en-US" dirty="0"/>
          </a:p>
        </p:txBody>
      </p:sp>
      <p:sp>
        <p:nvSpPr>
          <p:cNvPr id="6" name="Arrow: Right 5">
            <a:extLst>
              <a:ext uri="{FF2B5EF4-FFF2-40B4-BE49-F238E27FC236}">
                <a16:creationId xmlns:a16="http://schemas.microsoft.com/office/drawing/2014/main" id="{5268FCAD-DD6A-4363-B12C-D44ECEC83894}"/>
              </a:ext>
            </a:extLst>
          </p:cNvPr>
          <p:cNvSpPr/>
          <p:nvPr/>
        </p:nvSpPr>
        <p:spPr>
          <a:xfrm>
            <a:off x="662024" y="2335985"/>
            <a:ext cx="680314" cy="629107"/>
          </a:xfrm>
          <a:prstGeom prst="right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Right 6">
            <a:extLst>
              <a:ext uri="{FF2B5EF4-FFF2-40B4-BE49-F238E27FC236}">
                <a16:creationId xmlns:a16="http://schemas.microsoft.com/office/drawing/2014/main" id="{2152C183-38C9-4E4F-A66A-B4511B44AC09}"/>
              </a:ext>
            </a:extLst>
          </p:cNvPr>
          <p:cNvSpPr/>
          <p:nvPr/>
        </p:nvSpPr>
        <p:spPr>
          <a:xfrm>
            <a:off x="1538629" y="3586886"/>
            <a:ext cx="680314" cy="629107"/>
          </a:xfrm>
          <a:prstGeom prst="right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Arrow: Right 7">
            <a:extLst>
              <a:ext uri="{FF2B5EF4-FFF2-40B4-BE49-F238E27FC236}">
                <a16:creationId xmlns:a16="http://schemas.microsoft.com/office/drawing/2014/main" id="{FA4B4C9B-657B-45C0-8276-95175F358163}"/>
              </a:ext>
            </a:extLst>
          </p:cNvPr>
          <p:cNvSpPr/>
          <p:nvPr/>
        </p:nvSpPr>
        <p:spPr>
          <a:xfrm>
            <a:off x="2606648" y="4852414"/>
            <a:ext cx="680314" cy="629107"/>
          </a:xfrm>
          <a:prstGeom prst="right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58397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5BB709D-21F1-4EE0-B9B7-B8C12A10187D}"/>
              </a:ext>
            </a:extLst>
          </p:cNvPr>
          <p:cNvSpPr/>
          <p:nvPr/>
        </p:nvSpPr>
        <p:spPr>
          <a:xfrm>
            <a:off x="0" y="555954"/>
            <a:ext cx="3518611" cy="53401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Objectives</a:t>
            </a:r>
            <a:endParaRPr lang="en-GB" sz="2400" dirty="0"/>
          </a:p>
        </p:txBody>
      </p:sp>
      <p:sp>
        <p:nvSpPr>
          <p:cNvPr id="3" name="Rectangle: Rounded Corners 2">
            <a:extLst>
              <a:ext uri="{FF2B5EF4-FFF2-40B4-BE49-F238E27FC236}">
                <a16:creationId xmlns:a16="http://schemas.microsoft.com/office/drawing/2014/main" id="{8D8FD99E-37C9-43F7-B3E7-C694B73EBC7D}"/>
              </a:ext>
            </a:extLst>
          </p:cNvPr>
          <p:cNvSpPr/>
          <p:nvPr/>
        </p:nvSpPr>
        <p:spPr>
          <a:xfrm>
            <a:off x="607161" y="1521562"/>
            <a:ext cx="3738067" cy="1982419"/>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dirty="0"/>
              <a:t>Provide a brief overview of basic concepts </a:t>
            </a:r>
            <a:r>
              <a:rPr lang="hu-HU" dirty="0"/>
              <a:t>o</a:t>
            </a:r>
            <a:r>
              <a:rPr lang="en-GB" dirty="0"/>
              <a:t>n measurements and uncertainty.</a:t>
            </a:r>
            <a:endParaRPr lang="hu-HU" dirty="0"/>
          </a:p>
          <a:p>
            <a:pPr algn="ctr"/>
            <a:endParaRPr lang="en-GB" dirty="0"/>
          </a:p>
        </p:txBody>
      </p:sp>
      <p:sp>
        <p:nvSpPr>
          <p:cNvPr id="4" name="Rectangle: Rounded Corners 3">
            <a:extLst>
              <a:ext uri="{FF2B5EF4-FFF2-40B4-BE49-F238E27FC236}">
                <a16:creationId xmlns:a16="http://schemas.microsoft.com/office/drawing/2014/main" id="{3A907B2A-363C-48A1-A3CD-87A630DF2428}"/>
              </a:ext>
            </a:extLst>
          </p:cNvPr>
          <p:cNvSpPr/>
          <p:nvPr/>
        </p:nvSpPr>
        <p:spPr>
          <a:xfrm>
            <a:off x="2702966" y="3049220"/>
            <a:ext cx="3738067" cy="1982419"/>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hu-HU" dirty="0"/>
              <a:t>Th</a:t>
            </a:r>
            <a:r>
              <a:rPr lang="en-GB" dirty="0"/>
              <a:t>is</a:t>
            </a:r>
            <a:r>
              <a:rPr lang="hu-HU" dirty="0"/>
              <a:t> </a:t>
            </a:r>
            <a:r>
              <a:rPr lang="en-GB" dirty="0"/>
              <a:t>lesson </a:t>
            </a:r>
            <a:r>
              <a:rPr lang="hu-HU" dirty="0"/>
              <a:t>focuses on the measurement method</a:t>
            </a:r>
            <a:r>
              <a:rPr lang="en-GB" dirty="0"/>
              <a:t>s in counting the radioactive samples.</a:t>
            </a:r>
          </a:p>
          <a:p>
            <a:pPr algn="ctr"/>
            <a:endParaRPr lang="en-GB" dirty="0"/>
          </a:p>
        </p:txBody>
      </p:sp>
      <p:sp>
        <p:nvSpPr>
          <p:cNvPr id="5" name="Rectangle: Rounded Corners 4">
            <a:extLst>
              <a:ext uri="{FF2B5EF4-FFF2-40B4-BE49-F238E27FC236}">
                <a16:creationId xmlns:a16="http://schemas.microsoft.com/office/drawing/2014/main" id="{0CAFF41F-5953-4793-9AAC-C88D07574D5A}"/>
              </a:ext>
            </a:extLst>
          </p:cNvPr>
          <p:cNvSpPr/>
          <p:nvPr/>
        </p:nvSpPr>
        <p:spPr>
          <a:xfrm>
            <a:off x="5205983" y="4664660"/>
            <a:ext cx="3738067" cy="1982419"/>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t>To provide the insights into standard deviation, detection limit and MDA.</a:t>
            </a:r>
            <a:endParaRPr lang="en-GB" dirty="0"/>
          </a:p>
        </p:txBody>
      </p:sp>
    </p:spTree>
    <p:extLst>
      <p:ext uri="{BB962C8B-B14F-4D97-AF65-F5344CB8AC3E}">
        <p14:creationId xmlns:p14="http://schemas.microsoft.com/office/powerpoint/2010/main" val="35888575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027D303-0E4E-4A1E-BFB3-ECA60AB53406}"/>
              </a:ext>
            </a:extLst>
          </p:cNvPr>
          <p:cNvSpPr/>
          <p:nvPr/>
        </p:nvSpPr>
        <p:spPr>
          <a:xfrm>
            <a:off x="0" y="555954"/>
            <a:ext cx="3518611" cy="53401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Counting Statistics</a:t>
            </a:r>
            <a:endParaRPr lang="en-GB" sz="2400" dirty="0"/>
          </a:p>
        </p:txBody>
      </p:sp>
      <p:sp>
        <p:nvSpPr>
          <p:cNvPr id="3" name="Rectangle: Rounded Corners 2">
            <a:extLst>
              <a:ext uri="{FF2B5EF4-FFF2-40B4-BE49-F238E27FC236}">
                <a16:creationId xmlns:a16="http://schemas.microsoft.com/office/drawing/2014/main" id="{A97350A9-C1DF-4CEB-8FCF-60A649D86DE2}"/>
              </a:ext>
            </a:extLst>
          </p:cNvPr>
          <p:cNvSpPr/>
          <p:nvPr/>
        </p:nvSpPr>
        <p:spPr>
          <a:xfrm>
            <a:off x="570586" y="1675181"/>
            <a:ext cx="3247948" cy="1931213"/>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90000"/>
              </a:lnSpc>
              <a:spcBef>
                <a:spcPts val="0"/>
              </a:spcBef>
            </a:pPr>
            <a:endParaRPr lang="en-US" altLang="en-US" sz="1600" dirty="0"/>
          </a:p>
          <a:p>
            <a:pPr algn="just">
              <a:lnSpc>
                <a:spcPct val="90000"/>
              </a:lnSpc>
              <a:spcBef>
                <a:spcPts val="0"/>
              </a:spcBef>
            </a:pPr>
            <a:endParaRPr lang="en-US" altLang="en-US" sz="1600" dirty="0"/>
          </a:p>
          <a:p>
            <a:pPr algn="just">
              <a:lnSpc>
                <a:spcPct val="90000"/>
              </a:lnSpc>
              <a:spcBef>
                <a:spcPts val="0"/>
              </a:spcBef>
            </a:pPr>
            <a:r>
              <a:rPr lang="en-US" altLang="en-US" sz="1600" dirty="0"/>
              <a:t>Radioactive decay is a random process. Consequently, any measurement based on observing the radiation emitted in nuclear decay is subject to statistical fluctuation</a:t>
            </a:r>
          </a:p>
          <a:p>
            <a:pPr algn="just">
              <a:lnSpc>
                <a:spcPct val="90000"/>
              </a:lnSpc>
              <a:spcBef>
                <a:spcPts val="0"/>
              </a:spcBef>
            </a:pPr>
            <a:endParaRPr lang="en-US" altLang="en-US" dirty="0"/>
          </a:p>
          <a:p>
            <a:pPr algn="ctr"/>
            <a:endParaRPr lang="en-GB" dirty="0"/>
          </a:p>
        </p:txBody>
      </p:sp>
      <p:sp>
        <p:nvSpPr>
          <p:cNvPr id="4" name="Rectangle: Rounded Corners 3">
            <a:extLst>
              <a:ext uri="{FF2B5EF4-FFF2-40B4-BE49-F238E27FC236}">
                <a16:creationId xmlns:a16="http://schemas.microsoft.com/office/drawing/2014/main" id="{17C5D74B-DEEA-4E31-B873-1D4B68C2485F}"/>
              </a:ext>
            </a:extLst>
          </p:cNvPr>
          <p:cNvSpPr/>
          <p:nvPr/>
        </p:nvSpPr>
        <p:spPr>
          <a:xfrm>
            <a:off x="4885335" y="4217211"/>
            <a:ext cx="3247948" cy="1931213"/>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sz="1600" dirty="0"/>
              <a:t>Counting statistics is also used to make a prediction about the expected uncertainty of these measurements.</a:t>
            </a:r>
          </a:p>
          <a:p>
            <a:pPr algn="ctr"/>
            <a:endParaRPr lang="en-GB" dirty="0"/>
          </a:p>
        </p:txBody>
      </p:sp>
      <p:sp>
        <p:nvSpPr>
          <p:cNvPr id="5" name="Rectangle: Rounded Corners 4">
            <a:extLst>
              <a:ext uri="{FF2B5EF4-FFF2-40B4-BE49-F238E27FC236}">
                <a16:creationId xmlns:a16="http://schemas.microsoft.com/office/drawing/2014/main" id="{12382E34-DA71-4E82-AFC0-E831CE23F15A}"/>
              </a:ext>
            </a:extLst>
          </p:cNvPr>
          <p:cNvSpPr/>
          <p:nvPr/>
        </p:nvSpPr>
        <p:spPr>
          <a:xfrm>
            <a:off x="570586" y="4217212"/>
            <a:ext cx="3247948" cy="1931213"/>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ltLang="en-US" sz="1600" dirty="0"/>
          </a:p>
          <a:p>
            <a:pPr algn="just"/>
            <a:r>
              <a:rPr lang="en-US" altLang="en-US" sz="1600" dirty="0"/>
              <a:t>The term counting statistics includes the framework of statistical analysis required to understand </a:t>
            </a:r>
            <a:r>
              <a:rPr lang="hu-HU" altLang="en-US" sz="1600" dirty="0"/>
              <a:t>and interpret </a:t>
            </a:r>
            <a:r>
              <a:rPr lang="en-US" altLang="en-US" sz="1600" dirty="0"/>
              <a:t>the results of a nuclear counting experiment.  </a:t>
            </a:r>
          </a:p>
          <a:p>
            <a:pPr algn="ctr"/>
            <a:endParaRPr lang="en-GB" dirty="0"/>
          </a:p>
        </p:txBody>
      </p:sp>
      <p:sp>
        <p:nvSpPr>
          <p:cNvPr id="6" name="Rectangle: Rounded Corners 5">
            <a:extLst>
              <a:ext uri="{FF2B5EF4-FFF2-40B4-BE49-F238E27FC236}">
                <a16:creationId xmlns:a16="http://schemas.microsoft.com/office/drawing/2014/main" id="{71A8F488-EB96-4E8A-B152-5F23C5DBFF4D}"/>
              </a:ext>
            </a:extLst>
          </p:cNvPr>
          <p:cNvSpPr/>
          <p:nvPr/>
        </p:nvSpPr>
        <p:spPr>
          <a:xfrm>
            <a:off x="4765853" y="1675180"/>
            <a:ext cx="3247948" cy="1931213"/>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90000"/>
              </a:lnSpc>
              <a:spcBef>
                <a:spcPts val="0"/>
              </a:spcBef>
            </a:pPr>
            <a:r>
              <a:rPr lang="en-US" altLang="en-US" sz="1600" dirty="0"/>
              <a:t>These inherent fluctuations represent an unavoidable source of uncertainty in all nuclear measurements.</a:t>
            </a:r>
          </a:p>
        </p:txBody>
      </p:sp>
      <p:sp>
        <p:nvSpPr>
          <p:cNvPr id="7" name="Arrow: Striped Right 6">
            <a:extLst>
              <a:ext uri="{FF2B5EF4-FFF2-40B4-BE49-F238E27FC236}">
                <a16:creationId xmlns:a16="http://schemas.microsoft.com/office/drawing/2014/main" id="{FDCD6DD1-A492-4FC2-9509-228A08C75D75}"/>
              </a:ext>
            </a:extLst>
          </p:cNvPr>
          <p:cNvSpPr/>
          <p:nvPr/>
        </p:nvSpPr>
        <p:spPr>
          <a:xfrm>
            <a:off x="248717" y="1660549"/>
            <a:ext cx="526694" cy="424282"/>
          </a:xfrm>
          <a:prstGeom prst="stripedRight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Arrow: Striped Right 7">
            <a:extLst>
              <a:ext uri="{FF2B5EF4-FFF2-40B4-BE49-F238E27FC236}">
                <a16:creationId xmlns:a16="http://schemas.microsoft.com/office/drawing/2014/main" id="{B3C1E92F-29A1-4024-A0E9-B77243C7DFAD}"/>
              </a:ext>
            </a:extLst>
          </p:cNvPr>
          <p:cNvSpPr/>
          <p:nvPr/>
        </p:nvSpPr>
        <p:spPr>
          <a:xfrm>
            <a:off x="4439108" y="1675180"/>
            <a:ext cx="526694" cy="424282"/>
          </a:xfrm>
          <a:prstGeom prst="stripedRight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Arrow: Striped Right 8">
            <a:extLst>
              <a:ext uri="{FF2B5EF4-FFF2-40B4-BE49-F238E27FC236}">
                <a16:creationId xmlns:a16="http://schemas.microsoft.com/office/drawing/2014/main" id="{F7B023B7-8C49-4895-BBCD-F60BB9B8F29C}"/>
              </a:ext>
            </a:extLst>
          </p:cNvPr>
          <p:cNvSpPr/>
          <p:nvPr/>
        </p:nvSpPr>
        <p:spPr>
          <a:xfrm>
            <a:off x="248717" y="4191611"/>
            <a:ext cx="526694" cy="424282"/>
          </a:xfrm>
          <a:prstGeom prst="stripedRight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Striped Right 9">
            <a:extLst>
              <a:ext uri="{FF2B5EF4-FFF2-40B4-BE49-F238E27FC236}">
                <a16:creationId xmlns:a16="http://schemas.microsoft.com/office/drawing/2014/main" id="{F5A0452D-2C7A-4046-8D79-D61DA494626D}"/>
              </a:ext>
            </a:extLst>
          </p:cNvPr>
          <p:cNvSpPr/>
          <p:nvPr/>
        </p:nvSpPr>
        <p:spPr>
          <a:xfrm>
            <a:off x="4572000" y="4300117"/>
            <a:ext cx="526694" cy="424282"/>
          </a:xfrm>
          <a:prstGeom prst="stripedRight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555730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C41BA60-3009-4375-8F92-F91FA9CB3B77}"/>
              </a:ext>
            </a:extLst>
          </p:cNvPr>
          <p:cNvSpPr/>
          <p:nvPr/>
        </p:nvSpPr>
        <p:spPr>
          <a:xfrm>
            <a:off x="0" y="555954"/>
            <a:ext cx="3518611" cy="53401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Measurement </a:t>
            </a:r>
            <a:endParaRPr lang="en-GB" sz="2400" dirty="0"/>
          </a:p>
        </p:txBody>
      </p:sp>
      <p:sp>
        <p:nvSpPr>
          <p:cNvPr id="3" name="Rectangle: Rounded Corners 2">
            <a:extLst>
              <a:ext uri="{FF2B5EF4-FFF2-40B4-BE49-F238E27FC236}">
                <a16:creationId xmlns:a16="http://schemas.microsoft.com/office/drawing/2014/main" id="{669D4D54-FDB0-44F1-97C9-457333DA0C11}"/>
              </a:ext>
            </a:extLst>
          </p:cNvPr>
          <p:cNvSpPr/>
          <p:nvPr/>
        </p:nvSpPr>
        <p:spPr>
          <a:xfrm>
            <a:off x="270662" y="2181406"/>
            <a:ext cx="4081882" cy="2858767"/>
          </a:xfrm>
          <a:prstGeom prst="round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1" indent="-342900"/>
            <a:r>
              <a:rPr lang="en-GB" sz="2000" dirty="0"/>
              <a:t>What is a measurement? </a:t>
            </a:r>
          </a:p>
          <a:p>
            <a:pPr marL="285750" lvl="1" indent="-342900">
              <a:buFont typeface="Wingdings" panose="05000000000000000000" pitchFamily="2" charset="2"/>
              <a:buChar char="§"/>
            </a:pPr>
            <a:r>
              <a:rPr lang="en-GB" dirty="0"/>
              <a:t>A measurement tells us about a property of something. It might tell us how heavy an object is, or how hot, or how long it is. A measurement gives a number to that property.</a:t>
            </a:r>
          </a:p>
        </p:txBody>
      </p:sp>
      <p:sp>
        <p:nvSpPr>
          <p:cNvPr id="4" name="Rectangle: Rounded Corners 3">
            <a:extLst>
              <a:ext uri="{FF2B5EF4-FFF2-40B4-BE49-F238E27FC236}">
                <a16:creationId xmlns:a16="http://schemas.microsoft.com/office/drawing/2014/main" id="{24C31250-CA05-4576-9D0F-E0C69551FA0E}"/>
              </a:ext>
            </a:extLst>
          </p:cNvPr>
          <p:cNvSpPr/>
          <p:nvPr/>
        </p:nvSpPr>
        <p:spPr>
          <a:xfrm>
            <a:off x="4611966" y="2181406"/>
            <a:ext cx="4261372" cy="2857291"/>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1" indent="-342900"/>
            <a:endParaRPr lang="en-GB" sz="2000" dirty="0"/>
          </a:p>
          <a:p>
            <a:pPr marL="342900" lvl="1" indent="-342900"/>
            <a:r>
              <a:rPr lang="en-GB" sz="2000" dirty="0"/>
              <a:t>What is not a measurement?</a:t>
            </a:r>
          </a:p>
          <a:p>
            <a:pPr marL="285750" indent="-285750">
              <a:buFont typeface="Wingdings" panose="05000000000000000000" pitchFamily="2" charset="2"/>
              <a:buChar char="§"/>
            </a:pPr>
            <a:r>
              <a:rPr lang="en-GB" dirty="0"/>
              <a:t>There are some processes that might seem to be measurements, but are not. </a:t>
            </a:r>
          </a:p>
          <a:p>
            <a:pPr marL="285750" indent="-285750" algn="just">
              <a:buFont typeface="Wingdings" panose="05000000000000000000" pitchFamily="2" charset="2"/>
              <a:buChar char="§"/>
            </a:pPr>
            <a:r>
              <a:rPr lang="en-GB" dirty="0"/>
              <a:t>For example, comparing two pieces of string to see which is longer is not really a measurement. </a:t>
            </a:r>
          </a:p>
          <a:p>
            <a:pPr algn="ctr"/>
            <a:endParaRPr lang="en-GB" dirty="0"/>
          </a:p>
        </p:txBody>
      </p:sp>
      <p:pic>
        <p:nvPicPr>
          <p:cNvPr id="7" name="Graphic 6" descr="Arrow: Rotate left">
            <a:extLst>
              <a:ext uri="{FF2B5EF4-FFF2-40B4-BE49-F238E27FC236}">
                <a16:creationId xmlns:a16="http://schemas.microsoft.com/office/drawing/2014/main" id="{4A9C9DB9-93D0-445D-ADD6-8EEE23015A7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20520799">
            <a:off x="1816534" y="1549947"/>
            <a:ext cx="859001" cy="859001"/>
          </a:xfrm>
          <a:prstGeom prst="rect">
            <a:avLst/>
          </a:prstGeom>
        </p:spPr>
      </p:pic>
      <p:pic>
        <p:nvPicPr>
          <p:cNvPr id="8" name="Graphic 7" descr="Arrow: Rotate left">
            <a:extLst>
              <a:ext uri="{FF2B5EF4-FFF2-40B4-BE49-F238E27FC236}">
                <a16:creationId xmlns:a16="http://schemas.microsoft.com/office/drawing/2014/main" id="{B1AB1A49-8C8C-4663-8B3B-69A2ED9CE7C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20520799">
            <a:off x="6468467" y="1549948"/>
            <a:ext cx="859001" cy="859001"/>
          </a:xfrm>
          <a:prstGeom prst="rect">
            <a:avLst/>
          </a:prstGeom>
        </p:spPr>
      </p:pic>
    </p:spTree>
    <p:extLst>
      <p:ext uri="{BB962C8B-B14F-4D97-AF65-F5344CB8AC3E}">
        <p14:creationId xmlns:p14="http://schemas.microsoft.com/office/powerpoint/2010/main" val="30361141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C5D4DDC-1D5B-4A37-8F7E-A88EDDA67505}"/>
              </a:ext>
            </a:extLst>
          </p:cNvPr>
          <p:cNvSpPr/>
          <p:nvPr/>
        </p:nvSpPr>
        <p:spPr>
          <a:xfrm>
            <a:off x="0" y="555954"/>
            <a:ext cx="4425696" cy="53401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Uncertainty of Measurement </a:t>
            </a:r>
            <a:endParaRPr lang="en-GB" sz="2400" dirty="0"/>
          </a:p>
        </p:txBody>
      </p:sp>
      <p:sp>
        <p:nvSpPr>
          <p:cNvPr id="3" name="Rectangle: Rounded Corners 2">
            <a:extLst>
              <a:ext uri="{FF2B5EF4-FFF2-40B4-BE49-F238E27FC236}">
                <a16:creationId xmlns:a16="http://schemas.microsoft.com/office/drawing/2014/main" id="{62C93B84-DEAB-45EA-8CB4-23EDC8175814}"/>
              </a:ext>
            </a:extLst>
          </p:cNvPr>
          <p:cNvSpPr/>
          <p:nvPr/>
        </p:nvSpPr>
        <p:spPr>
          <a:xfrm>
            <a:off x="1455725" y="1733702"/>
            <a:ext cx="5310836" cy="665684"/>
          </a:xfrm>
          <a:prstGeom prst="round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t>It tells something about its quality.</a:t>
            </a:r>
            <a:endParaRPr lang="en-GB" dirty="0"/>
          </a:p>
        </p:txBody>
      </p:sp>
      <p:sp>
        <p:nvSpPr>
          <p:cNvPr id="4" name="Rectangle: Rounded Corners 3">
            <a:extLst>
              <a:ext uri="{FF2B5EF4-FFF2-40B4-BE49-F238E27FC236}">
                <a16:creationId xmlns:a16="http://schemas.microsoft.com/office/drawing/2014/main" id="{C7DE0A75-E700-40BD-9B16-1687614F26D4}"/>
              </a:ext>
            </a:extLst>
          </p:cNvPr>
          <p:cNvSpPr/>
          <p:nvPr/>
        </p:nvSpPr>
        <p:spPr>
          <a:xfrm>
            <a:off x="1455725" y="2602990"/>
            <a:ext cx="5310836" cy="762001"/>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b="1" i="1" dirty="0"/>
              <a:t>Uncertainty of measurement </a:t>
            </a:r>
            <a:r>
              <a:rPr lang="en-GB" dirty="0"/>
              <a:t>is the doubt that exists about the result of any measurement. </a:t>
            </a:r>
          </a:p>
        </p:txBody>
      </p:sp>
      <p:sp>
        <p:nvSpPr>
          <p:cNvPr id="5" name="Rectangle: Rounded Corners 4">
            <a:extLst>
              <a:ext uri="{FF2B5EF4-FFF2-40B4-BE49-F238E27FC236}">
                <a16:creationId xmlns:a16="http://schemas.microsoft.com/office/drawing/2014/main" id="{E5E70E76-AE09-45DA-997B-FE59CEC3A1DD}"/>
              </a:ext>
            </a:extLst>
          </p:cNvPr>
          <p:cNvSpPr/>
          <p:nvPr/>
        </p:nvSpPr>
        <p:spPr>
          <a:xfrm>
            <a:off x="1455725" y="3568595"/>
            <a:ext cx="5310836" cy="762001"/>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b="1" dirty="0"/>
              <a:t>Expressing uncertainty of measurement</a:t>
            </a:r>
          </a:p>
        </p:txBody>
      </p:sp>
      <p:sp>
        <p:nvSpPr>
          <p:cNvPr id="6" name="Rectangle: Rounded Corners 5">
            <a:extLst>
              <a:ext uri="{FF2B5EF4-FFF2-40B4-BE49-F238E27FC236}">
                <a16:creationId xmlns:a16="http://schemas.microsoft.com/office/drawing/2014/main" id="{DEB632B2-FADC-4CB0-B8E6-C579FA06AC87}"/>
              </a:ext>
            </a:extLst>
          </p:cNvPr>
          <p:cNvSpPr/>
          <p:nvPr/>
        </p:nvSpPr>
        <p:spPr>
          <a:xfrm>
            <a:off x="1867205" y="4534200"/>
            <a:ext cx="4487875" cy="1567895"/>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1600" dirty="0"/>
              <a:t>Two numbers are really needed in order to quantify an uncertainty. One is the width of the margin, or </a:t>
            </a:r>
            <a:r>
              <a:rPr lang="en-GB" sz="1600" b="1" i="1" dirty="0"/>
              <a:t>interval</a:t>
            </a:r>
            <a:r>
              <a:rPr lang="en-GB" sz="1600" dirty="0"/>
              <a:t>. The other is a </a:t>
            </a:r>
            <a:r>
              <a:rPr lang="en-GB" sz="1600" b="1" i="1" dirty="0"/>
              <a:t>confidence level</a:t>
            </a:r>
            <a:r>
              <a:rPr lang="en-GB" sz="1600" dirty="0"/>
              <a:t>, and states how sure we are that the ‘true value’ is within that margin.</a:t>
            </a:r>
          </a:p>
        </p:txBody>
      </p:sp>
      <p:sp>
        <p:nvSpPr>
          <p:cNvPr id="7" name="Arrow: Curved Down 6">
            <a:extLst>
              <a:ext uri="{FF2B5EF4-FFF2-40B4-BE49-F238E27FC236}">
                <a16:creationId xmlns:a16="http://schemas.microsoft.com/office/drawing/2014/main" id="{024076AC-1D37-4305-903F-54FCF0ABC12D}"/>
              </a:ext>
            </a:extLst>
          </p:cNvPr>
          <p:cNvSpPr/>
          <p:nvPr/>
        </p:nvSpPr>
        <p:spPr>
          <a:xfrm rot="2281549">
            <a:off x="3523199" y="4211598"/>
            <a:ext cx="877656" cy="383074"/>
          </a:xfrm>
          <a:prstGeom prst="curvedDownArrow">
            <a:avLst>
              <a:gd name="adj1" fmla="val 25000"/>
              <a:gd name="adj2" fmla="val 71154"/>
              <a:gd name="adj3" fmla="val 21154"/>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42178198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CE31581-2576-41F9-B6F4-BECA80979854}"/>
              </a:ext>
            </a:extLst>
          </p:cNvPr>
          <p:cNvSpPr/>
          <p:nvPr/>
        </p:nvSpPr>
        <p:spPr>
          <a:xfrm>
            <a:off x="0" y="555954"/>
            <a:ext cx="4425696" cy="53401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Error versus Uncertainty</a:t>
            </a:r>
            <a:endParaRPr lang="en-GB" sz="2400" dirty="0"/>
          </a:p>
        </p:txBody>
      </p:sp>
      <p:graphicFrame>
        <p:nvGraphicFramePr>
          <p:cNvPr id="3" name="Diagram 2">
            <a:extLst>
              <a:ext uri="{FF2B5EF4-FFF2-40B4-BE49-F238E27FC236}">
                <a16:creationId xmlns:a16="http://schemas.microsoft.com/office/drawing/2014/main" id="{D329A95F-3389-4E18-9CD5-8655F0DA753D}"/>
              </a:ext>
            </a:extLst>
          </p:cNvPr>
          <p:cNvGraphicFramePr/>
          <p:nvPr>
            <p:extLst>
              <p:ext uri="{D42A27DB-BD31-4B8C-83A1-F6EECF244321}">
                <p14:modId xmlns:p14="http://schemas.microsoft.com/office/powerpoint/2010/main" val="3264516602"/>
              </p:ext>
            </p:extLst>
          </p:nvPr>
        </p:nvGraphicFramePr>
        <p:xfrm>
          <a:off x="544982" y="1777389"/>
          <a:ext cx="7761427" cy="46673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774011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C3B7BDA-B012-4098-B089-68061BF1D4F5}"/>
              </a:ext>
            </a:extLst>
          </p:cNvPr>
          <p:cNvSpPr/>
          <p:nvPr/>
        </p:nvSpPr>
        <p:spPr>
          <a:xfrm>
            <a:off x="0" y="555953"/>
            <a:ext cx="4572000" cy="731521"/>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Why is the Uncertainty of Measurement Important?</a:t>
            </a:r>
            <a:endParaRPr lang="en-GB" sz="2400" dirty="0"/>
          </a:p>
        </p:txBody>
      </p:sp>
      <p:sp>
        <p:nvSpPr>
          <p:cNvPr id="3" name="Rectangle 2">
            <a:extLst>
              <a:ext uri="{FF2B5EF4-FFF2-40B4-BE49-F238E27FC236}">
                <a16:creationId xmlns:a16="http://schemas.microsoft.com/office/drawing/2014/main" id="{E0518B1B-FDEE-4357-8D84-B6B71CACA8E5}"/>
              </a:ext>
            </a:extLst>
          </p:cNvPr>
          <p:cNvSpPr/>
          <p:nvPr/>
        </p:nvSpPr>
        <p:spPr>
          <a:xfrm>
            <a:off x="731520" y="1726387"/>
            <a:ext cx="7220103" cy="473293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v"/>
            </a:pPr>
            <a:r>
              <a:rPr lang="en-GB" sz="2000" dirty="0">
                <a:solidFill>
                  <a:schemeClr val="tx2">
                    <a:lumMod val="75000"/>
                  </a:schemeClr>
                </a:solidFill>
              </a:rPr>
              <a:t>You may be interested in uncertainty of measurement simply because you wish to make good quality measurements and to understand the results.</a:t>
            </a:r>
          </a:p>
          <a:p>
            <a:pPr algn="just"/>
            <a:endParaRPr lang="en-GB" sz="2000" dirty="0">
              <a:solidFill>
                <a:schemeClr val="tx2">
                  <a:lumMod val="75000"/>
                </a:schemeClr>
              </a:solidFill>
            </a:endParaRPr>
          </a:p>
          <a:p>
            <a:pPr marL="342900" indent="-342900">
              <a:buFont typeface="Wingdings" panose="05000000000000000000" pitchFamily="2" charset="2"/>
              <a:buChar char="v"/>
            </a:pPr>
            <a:r>
              <a:rPr lang="en-GB" sz="2000" dirty="0">
                <a:solidFill>
                  <a:schemeClr val="tx2">
                    <a:lumMod val="75000"/>
                  </a:schemeClr>
                </a:solidFill>
              </a:rPr>
              <a:t>You may be making the measurements as part of a:</a:t>
            </a:r>
          </a:p>
          <a:p>
            <a:pPr marL="800100" lvl="1" indent="-342900">
              <a:buFont typeface="Arial" panose="020B0604020202020204" pitchFamily="34" charset="0"/>
              <a:buChar char="–"/>
            </a:pPr>
            <a:r>
              <a:rPr lang="en-GB" sz="2000" b="1" dirty="0">
                <a:solidFill>
                  <a:schemeClr val="tx2">
                    <a:lumMod val="75000"/>
                  </a:schemeClr>
                </a:solidFill>
              </a:rPr>
              <a:t>calibration </a:t>
            </a:r>
            <a:r>
              <a:rPr lang="en-GB" sz="2000" dirty="0">
                <a:solidFill>
                  <a:schemeClr val="tx2">
                    <a:lumMod val="75000"/>
                  </a:schemeClr>
                </a:solidFill>
              </a:rPr>
              <a:t>- where the uncertainty of measurement must be reported on the certificate.</a:t>
            </a:r>
          </a:p>
          <a:p>
            <a:pPr marL="800100" lvl="1" indent="-342900">
              <a:buFont typeface="Arial" panose="020B0604020202020204" pitchFamily="34" charset="0"/>
              <a:buChar char="–"/>
            </a:pPr>
            <a:r>
              <a:rPr lang="en-GB" sz="2000" b="1" dirty="0">
                <a:solidFill>
                  <a:schemeClr val="tx2">
                    <a:lumMod val="75000"/>
                  </a:schemeClr>
                </a:solidFill>
              </a:rPr>
              <a:t>test </a:t>
            </a:r>
            <a:r>
              <a:rPr lang="en-GB" sz="2000" dirty="0">
                <a:solidFill>
                  <a:schemeClr val="tx2">
                    <a:lumMod val="75000"/>
                  </a:schemeClr>
                </a:solidFill>
              </a:rPr>
              <a:t>- where the uncertainty of measurement is needed to determine a pass or fail.</a:t>
            </a:r>
          </a:p>
          <a:p>
            <a:pPr marL="800100" lvl="1" indent="-342900">
              <a:buFont typeface="Arial" panose="020B0604020202020204" pitchFamily="34" charset="0"/>
              <a:buChar char="–"/>
            </a:pPr>
            <a:r>
              <a:rPr lang="en-GB" sz="2000" b="1" dirty="0">
                <a:solidFill>
                  <a:schemeClr val="tx2">
                    <a:lumMod val="75000"/>
                  </a:schemeClr>
                </a:solidFill>
              </a:rPr>
              <a:t>tolerance </a:t>
            </a:r>
            <a:r>
              <a:rPr lang="en-GB" sz="2000" dirty="0">
                <a:solidFill>
                  <a:schemeClr val="tx2">
                    <a:lumMod val="75000"/>
                  </a:schemeClr>
                </a:solidFill>
              </a:rPr>
              <a:t>- where you need to know the uncertainty before you can decide whether the tolerance is met.</a:t>
            </a:r>
          </a:p>
        </p:txBody>
      </p:sp>
    </p:spTree>
    <p:extLst>
      <p:ext uri="{BB962C8B-B14F-4D97-AF65-F5344CB8AC3E}">
        <p14:creationId xmlns:p14="http://schemas.microsoft.com/office/powerpoint/2010/main" val="18783612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0B96428-0E32-49B8-8E61-6C33D4A17CCF}"/>
              </a:ext>
            </a:extLst>
          </p:cNvPr>
          <p:cNvSpPr/>
          <p:nvPr/>
        </p:nvSpPr>
        <p:spPr>
          <a:xfrm>
            <a:off x="0" y="526692"/>
            <a:ext cx="4572000" cy="731521"/>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Spread…standard deviation</a:t>
            </a:r>
            <a:r>
              <a:rPr lang="en-GB" sz="2400" i="1" dirty="0"/>
              <a:t> (</a:t>
            </a:r>
            <a:r>
              <a:rPr lang="el-GR" sz="2400" i="1" dirty="0"/>
              <a:t>σ</a:t>
            </a:r>
            <a:r>
              <a:rPr lang="en-GB" sz="2400" i="1" dirty="0"/>
              <a:t>)</a:t>
            </a:r>
            <a:endParaRPr lang="en-GB" sz="2400" dirty="0"/>
          </a:p>
        </p:txBody>
      </p:sp>
      <p:graphicFrame>
        <p:nvGraphicFramePr>
          <p:cNvPr id="3" name="Diagram 2">
            <a:extLst>
              <a:ext uri="{FF2B5EF4-FFF2-40B4-BE49-F238E27FC236}">
                <a16:creationId xmlns:a16="http://schemas.microsoft.com/office/drawing/2014/main" id="{C145F3F9-D744-41E1-B4DE-3FFAFEA23EC6}"/>
              </a:ext>
            </a:extLst>
          </p:cNvPr>
          <p:cNvGraphicFramePr/>
          <p:nvPr>
            <p:extLst>
              <p:ext uri="{D42A27DB-BD31-4B8C-83A1-F6EECF244321}">
                <p14:modId xmlns:p14="http://schemas.microsoft.com/office/powerpoint/2010/main" val="2709427250"/>
              </p:ext>
            </p:extLst>
          </p:nvPr>
        </p:nvGraphicFramePr>
        <p:xfrm>
          <a:off x="1443533" y="1675180"/>
          <a:ext cx="6544666" cy="48977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15725248"/>
      </p:ext>
    </p:extLst>
  </p:cSld>
  <p:clrMapOvr>
    <a:masterClrMapping/>
  </p:clrMapOvr>
</p:sld>
</file>

<file path=ppt/theme/theme1.xml><?xml version="1.0" encoding="utf-8"?>
<a:theme xmlns:a="http://schemas.openxmlformats.org/drawingml/2006/main" name="IAEA_Presentation_templ_1[1]">
  <a:themeElements>
    <a:clrScheme name="Custom 2">
      <a:dk1>
        <a:srgbClr val="003399"/>
      </a:dk1>
      <a:lt1>
        <a:sysClr val="window" lastClr="FFFFFF"/>
      </a:lt1>
      <a:dk2>
        <a:srgbClr val="3366CC"/>
      </a:dk2>
      <a:lt2>
        <a:srgbClr val="DBDBDD"/>
      </a:lt2>
      <a:accent1>
        <a:srgbClr val="6699CC"/>
      </a:accent1>
      <a:accent2>
        <a:srgbClr val="FF9900"/>
      </a:accent2>
      <a:accent3>
        <a:srgbClr val="99CC00"/>
      </a:accent3>
      <a:accent4>
        <a:srgbClr val="8681B8"/>
      </a:accent4>
      <a:accent5>
        <a:srgbClr val="32A14C"/>
      </a:accent5>
      <a:accent6>
        <a:srgbClr val="99CCFF"/>
      </a:accent6>
      <a:hlink>
        <a:srgbClr val="6699CC"/>
      </a:hlink>
      <a:folHlink>
        <a:srgbClr val="8681B8"/>
      </a:folHlink>
    </a:clrScheme>
    <a:fontScheme name="procureme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IAEA_Presentation_templ_1[1]</Template>
  <TotalTime>91</TotalTime>
  <Words>1997</Words>
  <Application>Microsoft Office PowerPoint</Application>
  <PresentationFormat>On-screen Show (4:3)</PresentationFormat>
  <Paragraphs>200</Paragraphs>
  <Slides>24</Slides>
  <Notes>6</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24</vt:i4>
      </vt:variant>
    </vt:vector>
  </HeadingPairs>
  <TitlesOfParts>
    <vt:vector size="32" baseType="lpstr">
      <vt:lpstr>Arial Unicode MS</vt:lpstr>
      <vt:lpstr>Arial</vt:lpstr>
      <vt:lpstr>Arial </vt:lpstr>
      <vt:lpstr>Calibri</vt:lpstr>
      <vt:lpstr>Wingdings</vt:lpstr>
      <vt:lpstr>IAEA_Presentation_templ_1[1]</vt:lpstr>
      <vt:lpstr>Equation</vt:lpstr>
      <vt:lpstr>Equação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TADIC, Dejana</dc:creator>
  <cp:lastModifiedBy>TADIC, Dejana</cp:lastModifiedBy>
  <cp:revision>11</cp:revision>
  <dcterms:created xsi:type="dcterms:W3CDTF">2019-04-03T14:49:04Z</dcterms:created>
  <dcterms:modified xsi:type="dcterms:W3CDTF">2019-04-10T13:50:36Z</dcterms:modified>
</cp:coreProperties>
</file>