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24" d="100"/>
          <a:sy n="124" d="100"/>
        </p:scale>
        <p:origin x="4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E6B6D4-2736-41B9-A35E-DEE7FBA99B1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8DB22682-6A0E-4865-B625-3EB592F078FD}">
      <dgm:prSet phldrT="[Text]"/>
      <dgm:spPr>
        <a:solidFill>
          <a:schemeClr val="accent1">
            <a:lumMod val="50000"/>
          </a:schemeClr>
        </a:solidFill>
      </dgm:spPr>
      <dgm:t>
        <a:bodyPr/>
        <a:lstStyle/>
        <a:p>
          <a:r>
            <a:rPr lang="en-GB" dirty="0"/>
            <a:t>Spill/leak of radioactive material</a:t>
          </a:r>
        </a:p>
      </dgm:t>
    </dgm:pt>
    <dgm:pt modelId="{4F722D5A-6564-4141-9F6B-8386275EEF56}" type="parTrans" cxnId="{38F1CE12-4DD2-4386-B02F-2611FABD04A8}">
      <dgm:prSet/>
      <dgm:spPr/>
      <dgm:t>
        <a:bodyPr/>
        <a:lstStyle/>
        <a:p>
          <a:endParaRPr lang="en-GB"/>
        </a:p>
      </dgm:t>
    </dgm:pt>
    <dgm:pt modelId="{CB32D07E-38FA-42CC-A96F-358BC267FEFD}" type="sibTrans" cxnId="{38F1CE12-4DD2-4386-B02F-2611FABD04A8}">
      <dgm:prSet/>
      <dgm:spPr/>
      <dgm:t>
        <a:bodyPr/>
        <a:lstStyle/>
        <a:p>
          <a:endParaRPr lang="en-GB"/>
        </a:p>
      </dgm:t>
    </dgm:pt>
    <dgm:pt modelId="{207B7074-EA1D-467B-9FAF-C0F09491FDA7}">
      <dgm:prSet phldrT="[Text]"/>
      <dgm:spPr>
        <a:solidFill>
          <a:schemeClr val="accent1">
            <a:lumMod val="50000"/>
          </a:schemeClr>
        </a:solidFill>
      </dgm:spPr>
      <dgm:t>
        <a:bodyPr/>
        <a:lstStyle/>
        <a:p>
          <a:r>
            <a:rPr lang="en-GB" dirty="0"/>
            <a:t>Deposition of airborne radioactive substances on surfaces</a:t>
          </a:r>
        </a:p>
      </dgm:t>
    </dgm:pt>
    <dgm:pt modelId="{47714981-A8EB-4107-9BC3-74E0A5A7628F}" type="parTrans" cxnId="{A5219D39-8FF5-478F-A04E-A2B00E1732AC}">
      <dgm:prSet/>
      <dgm:spPr/>
      <dgm:t>
        <a:bodyPr/>
        <a:lstStyle/>
        <a:p>
          <a:endParaRPr lang="en-GB"/>
        </a:p>
      </dgm:t>
    </dgm:pt>
    <dgm:pt modelId="{106489A3-932E-43D4-BECA-FDBDA8059EB2}" type="sibTrans" cxnId="{A5219D39-8FF5-478F-A04E-A2B00E1732AC}">
      <dgm:prSet/>
      <dgm:spPr/>
      <dgm:t>
        <a:bodyPr/>
        <a:lstStyle/>
        <a:p>
          <a:endParaRPr lang="en-GB"/>
        </a:p>
      </dgm:t>
    </dgm:pt>
    <dgm:pt modelId="{7F7B251D-1A30-4CEE-8411-E897F0D1D2EA}">
      <dgm:prSet phldrT="[Text]"/>
      <dgm:spPr>
        <a:solidFill>
          <a:schemeClr val="accent1">
            <a:lumMod val="50000"/>
          </a:schemeClr>
        </a:solidFill>
      </dgm:spPr>
      <dgm:t>
        <a:bodyPr/>
        <a:lstStyle/>
        <a:p>
          <a:r>
            <a:rPr lang="en-GB" dirty="0"/>
            <a:t>Contact of a contaminated object (e.g. hand, shoes, clothes) with the surface</a:t>
          </a:r>
        </a:p>
      </dgm:t>
    </dgm:pt>
    <dgm:pt modelId="{9688561A-914B-4AD9-9013-4E9A724A7169}" type="parTrans" cxnId="{82F5E3BA-0C89-48CC-A2E7-AD2FEBFE60EE}">
      <dgm:prSet/>
      <dgm:spPr/>
      <dgm:t>
        <a:bodyPr/>
        <a:lstStyle/>
        <a:p>
          <a:endParaRPr lang="en-GB"/>
        </a:p>
      </dgm:t>
    </dgm:pt>
    <dgm:pt modelId="{62C6A8B3-2633-4006-B313-52700AF6318F}" type="sibTrans" cxnId="{82F5E3BA-0C89-48CC-A2E7-AD2FEBFE60EE}">
      <dgm:prSet/>
      <dgm:spPr/>
      <dgm:t>
        <a:bodyPr/>
        <a:lstStyle/>
        <a:p>
          <a:endParaRPr lang="en-GB"/>
        </a:p>
      </dgm:t>
    </dgm:pt>
    <dgm:pt modelId="{A59BC393-2645-4B7E-8688-67EA29A3A8F3}" type="pres">
      <dgm:prSet presAssocID="{C4E6B6D4-2736-41B9-A35E-DEE7FBA99B10}" presName="linear" presStyleCnt="0">
        <dgm:presLayoutVars>
          <dgm:dir/>
          <dgm:animLvl val="lvl"/>
          <dgm:resizeHandles val="exact"/>
        </dgm:presLayoutVars>
      </dgm:prSet>
      <dgm:spPr/>
    </dgm:pt>
    <dgm:pt modelId="{DAC87ED4-DD0E-48B1-B67A-6D866A11A117}" type="pres">
      <dgm:prSet presAssocID="{8DB22682-6A0E-4865-B625-3EB592F078FD}" presName="parentLin" presStyleCnt="0"/>
      <dgm:spPr/>
    </dgm:pt>
    <dgm:pt modelId="{70AFA51C-5945-4364-9A32-5B21F21D424E}" type="pres">
      <dgm:prSet presAssocID="{8DB22682-6A0E-4865-B625-3EB592F078FD}" presName="parentLeftMargin" presStyleLbl="node1" presStyleIdx="0" presStyleCnt="3"/>
      <dgm:spPr/>
    </dgm:pt>
    <dgm:pt modelId="{F5BFE41B-D8B6-4C01-8FCC-EDC06D21B4FF}" type="pres">
      <dgm:prSet presAssocID="{8DB22682-6A0E-4865-B625-3EB592F078FD}" presName="parentText" presStyleLbl="node1" presStyleIdx="0" presStyleCnt="3" custScaleY="145399">
        <dgm:presLayoutVars>
          <dgm:chMax val="0"/>
          <dgm:bulletEnabled val="1"/>
        </dgm:presLayoutVars>
      </dgm:prSet>
      <dgm:spPr/>
    </dgm:pt>
    <dgm:pt modelId="{19BBD03E-4B53-4D74-8CFB-FADAF41F2322}" type="pres">
      <dgm:prSet presAssocID="{8DB22682-6A0E-4865-B625-3EB592F078FD}" presName="negativeSpace" presStyleCnt="0"/>
      <dgm:spPr/>
    </dgm:pt>
    <dgm:pt modelId="{7A21817E-227E-447F-958C-5B864CCFFCFE}" type="pres">
      <dgm:prSet presAssocID="{8DB22682-6A0E-4865-B625-3EB592F078FD}" presName="childText" presStyleLbl="conFgAcc1" presStyleIdx="0" presStyleCnt="3">
        <dgm:presLayoutVars>
          <dgm:bulletEnabled val="1"/>
        </dgm:presLayoutVars>
      </dgm:prSet>
      <dgm:spPr/>
    </dgm:pt>
    <dgm:pt modelId="{24E3262C-FF1F-468E-84D8-F746DA1F3DDD}" type="pres">
      <dgm:prSet presAssocID="{CB32D07E-38FA-42CC-A96F-358BC267FEFD}" presName="spaceBetweenRectangles" presStyleCnt="0"/>
      <dgm:spPr/>
    </dgm:pt>
    <dgm:pt modelId="{ADA5649F-8546-4D61-B269-68517EE5AE73}" type="pres">
      <dgm:prSet presAssocID="{207B7074-EA1D-467B-9FAF-C0F09491FDA7}" presName="parentLin" presStyleCnt="0"/>
      <dgm:spPr/>
    </dgm:pt>
    <dgm:pt modelId="{82B89B72-4E5C-4070-83D1-840D4258991D}" type="pres">
      <dgm:prSet presAssocID="{207B7074-EA1D-467B-9FAF-C0F09491FDA7}" presName="parentLeftMargin" presStyleLbl="node1" presStyleIdx="0" presStyleCnt="3"/>
      <dgm:spPr/>
    </dgm:pt>
    <dgm:pt modelId="{928D3A0C-84DB-45C1-BA89-65803A3D7F69}" type="pres">
      <dgm:prSet presAssocID="{207B7074-EA1D-467B-9FAF-C0F09491FDA7}" presName="parentText" presStyleLbl="node1" presStyleIdx="1" presStyleCnt="3" custScaleY="154895">
        <dgm:presLayoutVars>
          <dgm:chMax val="0"/>
          <dgm:bulletEnabled val="1"/>
        </dgm:presLayoutVars>
      </dgm:prSet>
      <dgm:spPr/>
    </dgm:pt>
    <dgm:pt modelId="{AD714D0F-C72B-410F-BA99-EB58DF0251CB}" type="pres">
      <dgm:prSet presAssocID="{207B7074-EA1D-467B-9FAF-C0F09491FDA7}" presName="negativeSpace" presStyleCnt="0"/>
      <dgm:spPr/>
    </dgm:pt>
    <dgm:pt modelId="{DE916532-31B9-4B13-9261-08D5EAE804CD}" type="pres">
      <dgm:prSet presAssocID="{207B7074-EA1D-467B-9FAF-C0F09491FDA7}" presName="childText" presStyleLbl="conFgAcc1" presStyleIdx="1" presStyleCnt="3">
        <dgm:presLayoutVars>
          <dgm:bulletEnabled val="1"/>
        </dgm:presLayoutVars>
      </dgm:prSet>
      <dgm:spPr/>
    </dgm:pt>
    <dgm:pt modelId="{288E48A5-8CFF-49D1-83E2-8FF732FBC330}" type="pres">
      <dgm:prSet presAssocID="{106489A3-932E-43D4-BECA-FDBDA8059EB2}" presName="spaceBetweenRectangles" presStyleCnt="0"/>
      <dgm:spPr/>
    </dgm:pt>
    <dgm:pt modelId="{E3493B73-7791-4531-A797-E2F4D1A6E2EF}" type="pres">
      <dgm:prSet presAssocID="{7F7B251D-1A30-4CEE-8411-E897F0D1D2EA}" presName="parentLin" presStyleCnt="0"/>
      <dgm:spPr/>
    </dgm:pt>
    <dgm:pt modelId="{828B67C0-ADD3-45C5-80FF-1482ABBDD0F9}" type="pres">
      <dgm:prSet presAssocID="{7F7B251D-1A30-4CEE-8411-E897F0D1D2EA}" presName="parentLeftMargin" presStyleLbl="node1" presStyleIdx="1" presStyleCnt="3"/>
      <dgm:spPr/>
    </dgm:pt>
    <dgm:pt modelId="{3FF18AD8-88A5-4C40-84DB-5F2A543ACDAD}" type="pres">
      <dgm:prSet presAssocID="{7F7B251D-1A30-4CEE-8411-E897F0D1D2EA}" presName="parentText" presStyleLbl="node1" presStyleIdx="2" presStyleCnt="3" custScaleY="155512">
        <dgm:presLayoutVars>
          <dgm:chMax val="0"/>
          <dgm:bulletEnabled val="1"/>
        </dgm:presLayoutVars>
      </dgm:prSet>
      <dgm:spPr/>
    </dgm:pt>
    <dgm:pt modelId="{26755175-EBF3-403C-967C-3D96E16C52C1}" type="pres">
      <dgm:prSet presAssocID="{7F7B251D-1A30-4CEE-8411-E897F0D1D2EA}" presName="negativeSpace" presStyleCnt="0"/>
      <dgm:spPr/>
    </dgm:pt>
    <dgm:pt modelId="{7ED6562C-0FC1-41B6-8A98-C3330979D820}" type="pres">
      <dgm:prSet presAssocID="{7F7B251D-1A30-4CEE-8411-E897F0D1D2EA}" presName="childText" presStyleLbl="conFgAcc1" presStyleIdx="2" presStyleCnt="3">
        <dgm:presLayoutVars>
          <dgm:bulletEnabled val="1"/>
        </dgm:presLayoutVars>
      </dgm:prSet>
      <dgm:spPr/>
    </dgm:pt>
  </dgm:ptLst>
  <dgm:cxnLst>
    <dgm:cxn modelId="{38F1CE12-4DD2-4386-B02F-2611FABD04A8}" srcId="{C4E6B6D4-2736-41B9-A35E-DEE7FBA99B10}" destId="{8DB22682-6A0E-4865-B625-3EB592F078FD}" srcOrd="0" destOrd="0" parTransId="{4F722D5A-6564-4141-9F6B-8386275EEF56}" sibTransId="{CB32D07E-38FA-42CC-A96F-358BC267FEFD}"/>
    <dgm:cxn modelId="{A5219D39-8FF5-478F-A04E-A2B00E1732AC}" srcId="{C4E6B6D4-2736-41B9-A35E-DEE7FBA99B10}" destId="{207B7074-EA1D-467B-9FAF-C0F09491FDA7}" srcOrd="1" destOrd="0" parTransId="{47714981-A8EB-4107-9BC3-74E0A5A7628F}" sibTransId="{106489A3-932E-43D4-BECA-FDBDA8059EB2}"/>
    <dgm:cxn modelId="{0F447A40-18A4-46FF-96B1-5F5BBA0D3B4F}" type="presOf" srcId="{7F7B251D-1A30-4CEE-8411-E897F0D1D2EA}" destId="{3FF18AD8-88A5-4C40-84DB-5F2A543ACDAD}" srcOrd="1" destOrd="0" presId="urn:microsoft.com/office/officeart/2005/8/layout/list1"/>
    <dgm:cxn modelId="{BFD4134F-64B9-4B17-BFC1-87D33BE58F29}" type="presOf" srcId="{8DB22682-6A0E-4865-B625-3EB592F078FD}" destId="{F5BFE41B-D8B6-4C01-8FCC-EDC06D21B4FF}" srcOrd="1" destOrd="0" presId="urn:microsoft.com/office/officeart/2005/8/layout/list1"/>
    <dgm:cxn modelId="{F63EC659-3A32-49DF-8DD2-4DAEFAA0273E}" type="presOf" srcId="{C4E6B6D4-2736-41B9-A35E-DEE7FBA99B10}" destId="{A59BC393-2645-4B7E-8688-67EA29A3A8F3}" srcOrd="0" destOrd="0" presId="urn:microsoft.com/office/officeart/2005/8/layout/list1"/>
    <dgm:cxn modelId="{733834A6-D680-446A-A789-6E140F1E1D7C}" type="presOf" srcId="{207B7074-EA1D-467B-9FAF-C0F09491FDA7}" destId="{82B89B72-4E5C-4070-83D1-840D4258991D}" srcOrd="0" destOrd="0" presId="urn:microsoft.com/office/officeart/2005/8/layout/list1"/>
    <dgm:cxn modelId="{BA4279B7-F753-4DB4-8976-6826AB033575}" type="presOf" srcId="{7F7B251D-1A30-4CEE-8411-E897F0D1D2EA}" destId="{828B67C0-ADD3-45C5-80FF-1482ABBDD0F9}" srcOrd="0" destOrd="0" presId="urn:microsoft.com/office/officeart/2005/8/layout/list1"/>
    <dgm:cxn modelId="{82F5E3BA-0C89-48CC-A2E7-AD2FEBFE60EE}" srcId="{C4E6B6D4-2736-41B9-A35E-DEE7FBA99B10}" destId="{7F7B251D-1A30-4CEE-8411-E897F0D1D2EA}" srcOrd="2" destOrd="0" parTransId="{9688561A-914B-4AD9-9013-4E9A724A7169}" sibTransId="{62C6A8B3-2633-4006-B313-52700AF6318F}"/>
    <dgm:cxn modelId="{1EFA02F3-E26C-4163-98A1-DD64E0DB5A9A}" type="presOf" srcId="{8DB22682-6A0E-4865-B625-3EB592F078FD}" destId="{70AFA51C-5945-4364-9A32-5B21F21D424E}" srcOrd="0" destOrd="0" presId="urn:microsoft.com/office/officeart/2005/8/layout/list1"/>
    <dgm:cxn modelId="{DFE45DF6-A889-456A-AC6E-BD064FE85BA1}" type="presOf" srcId="{207B7074-EA1D-467B-9FAF-C0F09491FDA7}" destId="{928D3A0C-84DB-45C1-BA89-65803A3D7F69}" srcOrd="1" destOrd="0" presId="urn:microsoft.com/office/officeart/2005/8/layout/list1"/>
    <dgm:cxn modelId="{1DFE806D-B7EC-473A-A714-052299D76757}" type="presParOf" srcId="{A59BC393-2645-4B7E-8688-67EA29A3A8F3}" destId="{DAC87ED4-DD0E-48B1-B67A-6D866A11A117}" srcOrd="0" destOrd="0" presId="urn:microsoft.com/office/officeart/2005/8/layout/list1"/>
    <dgm:cxn modelId="{0358E59F-B61E-459A-B9D9-CDCFB4AE0F0B}" type="presParOf" srcId="{DAC87ED4-DD0E-48B1-B67A-6D866A11A117}" destId="{70AFA51C-5945-4364-9A32-5B21F21D424E}" srcOrd="0" destOrd="0" presId="urn:microsoft.com/office/officeart/2005/8/layout/list1"/>
    <dgm:cxn modelId="{57990F37-3F80-406D-A83B-BA3C88CB18DF}" type="presParOf" srcId="{DAC87ED4-DD0E-48B1-B67A-6D866A11A117}" destId="{F5BFE41B-D8B6-4C01-8FCC-EDC06D21B4FF}" srcOrd="1" destOrd="0" presId="urn:microsoft.com/office/officeart/2005/8/layout/list1"/>
    <dgm:cxn modelId="{CFD074F1-8FFB-4810-8B30-D869DF8C645D}" type="presParOf" srcId="{A59BC393-2645-4B7E-8688-67EA29A3A8F3}" destId="{19BBD03E-4B53-4D74-8CFB-FADAF41F2322}" srcOrd="1" destOrd="0" presId="urn:microsoft.com/office/officeart/2005/8/layout/list1"/>
    <dgm:cxn modelId="{1D60D173-2F01-4BA3-ADAC-87083F1AC302}" type="presParOf" srcId="{A59BC393-2645-4B7E-8688-67EA29A3A8F3}" destId="{7A21817E-227E-447F-958C-5B864CCFFCFE}" srcOrd="2" destOrd="0" presId="urn:microsoft.com/office/officeart/2005/8/layout/list1"/>
    <dgm:cxn modelId="{304D5F20-87FC-4D81-AEAE-0498A4C76608}" type="presParOf" srcId="{A59BC393-2645-4B7E-8688-67EA29A3A8F3}" destId="{24E3262C-FF1F-468E-84D8-F746DA1F3DDD}" srcOrd="3" destOrd="0" presId="urn:microsoft.com/office/officeart/2005/8/layout/list1"/>
    <dgm:cxn modelId="{8D2F4AA5-31C1-4FFF-B5C6-E5200D0A4B6B}" type="presParOf" srcId="{A59BC393-2645-4B7E-8688-67EA29A3A8F3}" destId="{ADA5649F-8546-4D61-B269-68517EE5AE73}" srcOrd="4" destOrd="0" presId="urn:microsoft.com/office/officeart/2005/8/layout/list1"/>
    <dgm:cxn modelId="{250FAF97-988E-4D34-AFE2-16F74510CECE}" type="presParOf" srcId="{ADA5649F-8546-4D61-B269-68517EE5AE73}" destId="{82B89B72-4E5C-4070-83D1-840D4258991D}" srcOrd="0" destOrd="0" presId="urn:microsoft.com/office/officeart/2005/8/layout/list1"/>
    <dgm:cxn modelId="{15A4BD90-862B-47D3-A910-B7B7A5557DE6}" type="presParOf" srcId="{ADA5649F-8546-4D61-B269-68517EE5AE73}" destId="{928D3A0C-84DB-45C1-BA89-65803A3D7F69}" srcOrd="1" destOrd="0" presId="urn:microsoft.com/office/officeart/2005/8/layout/list1"/>
    <dgm:cxn modelId="{B8E98F4A-B7B3-4BDF-A208-029A8F611C94}" type="presParOf" srcId="{A59BC393-2645-4B7E-8688-67EA29A3A8F3}" destId="{AD714D0F-C72B-410F-BA99-EB58DF0251CB}" srcOrd="5" destOrd="0" presId="urn:microsoft.com/office/officeart/2005/8/layout/list1"/>
    <dgm:cxn modelId="{11B43AD1-4BC3-4603-B41B-A2A85BC6E437}" type="presParOf" srcId="{A59BC393-2645-4B7E-8688-67EA29A3A8F3}" destId="{DE916532-31B9-4B13-9261-08D5EAE804CD}" srcOrd="6" destOrd="0" presId="urn:microsoft.com/office/officeart/2005/8/layout/list1"/>
    <dgm:cxn modelId="{20491390-DB82-4514-AC60-EB48332D67C5}" type="presParOf" srcId="{A59BC393-2645-4B7E-8688-67EA29A3A8F3}" destId="{288E48A5-8CFF-49D1-83E2-8FF732FBC330}" srcOrd="7" destOrd="0" presId="urn:microsoft.com/office/officeart/2005/8/layout/list1"/>
    <dgm:cxn modelId="{BFE7A099-0D4A-456C-B075-4184618A30F1}" type="presParOf" srcId="{A59BC393-2645-4B7E-8688-67EA29A3A8F3}" destId="{E3493B73-7791-4531-A797-E2F4D1A6E2EF}" srcOrd="8" destOrd="0" presId="urn:microsoft.com/office/officeart/2005/8/layout/list1"/>
    <dgm:cxn modelId="{92B35A33-7984-4DCB-9A7C-187B07E48743}" type="presParOf" srcId="{E3493B73-7791-4531-A797-E2F4D1A6E2EF}" destId="{828B67C0-ADD3-45C5-80FF-1482ABBDD0F9}" srcOrd="0" destOrd="0" presId="urn:microsoft.com/office/officeart/2005/8/layout/list1"/>
    <dgm:cxn modelId="{4F09BD4E-B36E-43F8-9951-077601537049}" type="presParOf" srcId="{E3493B73-7791-4531-A797-E2F4D1A6E2EF}" destId="{3FF18AD8-88A5-4C40-84DB-5F2A543ACDAD}" srcOrd="1" destOrd="0" presId="urn:microsoft.com/office/officeart/2005/8/layout/list1"/>
    <dgm:cxn modelId="{F6EB5437-AB84-475B-94BD-6B2DCC0400A7}" type="presParOf" srcId="{A59BC393-2645-4B7E-8688-67EA29A3A8F3}" destId="{26755175-EBF3-403C-967C-3D96E16C52C1}" srcOrd="9" destOrd="0" presId="urn:microsoft.com/office/officeart/2005/8/layout/list1"/>
    <dgm:cxn modelId="{ED189F3D-1659-49AF-ABBA-401BABE98D2C}" type="presParOf" srcId="{A59BC393-2645-4B7E-8688-67EA29A3A8F3}" destId="{7ED6562C-0FC1-41B6-8A98-C3330979D82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D34372-AFD8-443B-92F8-16EFE3B4717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0A694F35-655E-4D20-9A25-D12D1DB02398}">
      <dgm:prSet phldrT="[Text]" custT="1"/>
      <dgm:spPr>
        <a:solidFill>
          <a:schemeClr val="bg2">
            <a:lumMod val="75000"/>
          </a:schemeClr>
        </a:solidFill>
      </dgm:spPr>
      <dgm:t>
        <a:bodyPr/>
        <a:lstStyle/>
        <a:p>
          <a:r>
            <a:rPr lang="en-GB" sz="2800" dirty="0"/>
            <a:t>Direct method </a:t>
          </a:r>
        </a:p>
      </dgm:t>
    </dgm:pt>
    <dgm:pt modelId="{3BF481A8-DA81-407B-9F7F-EE4364DCFF7D}" type="parTrans" cxnId="{B556052C-B119-4BC6-A870-9F6B9A105B5D}">
      <dgm:prSet/>
      <dgm:spPr/>
      <dgm:t>
        <a:bodyPr/>
        <a:lstStyle/>
        <a:p>
          <a:endParaRPr lang="en-GB"/>
        </a:p>
      </dgm:t>
    </dgm:pt>
    <dgm:pt modelId="{A4572F90-9611-4706-91FC-27A98A43EC82}" type="sibTrans" cxnId="{B556052C-B119-4BC6-A870-9F6B9A105B5D}">
      <dgm:prSet/>
      <dgm:spPr/>
      <dgm:t>
        <a:bodyPr/>
        <a:lstStyle/>
        <a:p>
          <a:endParaRPr lang="en-GB"/>
        </a:p>
      </dgm:t>
    </dgm:pt>
    <dgm:pt modelId="{3A5E59F2-AD7B-47FB-A761-A8B9C5081678}">
      <dgm:prSet phldrT="[Text]"/>
      <dgm:spPr/>
      <dgm:t>
        <a:bodyPr/>
        <a:lstStyle/>
        <a:p>
          <a:r>
            <a:rPr lang="en-GB" dirty="0"/>
            <a:t>detecting contamination directly using instruments</a:t>
          </a:r>
        </a:p>
      </dgm:t>
    </dgm:pt>
    <dgm:pt modelId="{D1B9E6A0-EE7B-4D0B-9E2A-5178A42777DF}" type="parTrans" cxnId="{BDD2ACCD-584A-4309-9CF5-1CFF99D2D769}">
      <dgm:prSet/>
      <dgm:spPr/>
      <dgm:t>
        <a:bodyPr/>
        <a:lstStyle/>
        <a:p>
          <a:endParaRPr lang="en-GB"/>
        </a:p>
      </dgm:t>
    </dgm:pt>
    <dgm:pt modelId="{36432F80-26FA-45A0-9B78-C35DB851A0DB}" type="sibTrans" cxnId="{BDD2ACCD-584A-4309-9CF5-1CFF99D2D769}">
      <dgm:prSet/>
      <dgm:spPr/>
      <dgm:t>
        <a:bodyPr/>
        <a:lstStyle/>
        <a:p>
          <a:endParaRPr lang="en-GB"/>
        </a:p>
      </dgm:t>
    </dgm:pt>
    <dgm:pt modelId="{AFB2E366-2102-4CD3-9EC0-23C16D237A02}">
      <dgm:prSet phldrT="[Text]"/>
      <dgm:spPr/>
      <dgm:t>
        <a:bodyPr/>
        <a:lstStyle/>
        <a:p>
          <a:r>
            <a:rPr lang="en-GB" dirty="0"/>
            <a:t>used to detect both transferable (fixed) and non-transferable (loose).</a:t>
          </a:r>
        </a:p>
      </dgm:t>
    </dgm:pt>
    <dgm:pt modelId="{A5D79602-5ECB-4236-8769-F6B9D603CC56}" type="parTrans" cxnId="{7FD41C28-5175-440F-878F-E492CA1D01F6}">
      <dgm:prSet/>
      <dgm:spPr/>
      <dgm:t>
        <a:bodyPr/>
        <a:lstStyle/>
        <a:p>
          <a:endParaRPr lang="en-GB"/>
        </a:p>
      </dgm:t>
    </dgm:pt>
    <dgm:pt modelId="{1A2FECF8-DCF5-4D05-9E6B-CEDDC6BEB4A0}" type="sibTrans" cxnId="{7FD41C28-5175-440F-878F-E492CA1D01F6}">
      <dgm:prSet/>
      <dgm:spPr/>
      <dgm:t>
        <a:bodyPr/>
        <a:lstStyle/>
        <a:p>
          <a:endParaRPr lang="en-GB"/>
        </a:p>
      </dgm:t>
    </dgm:pt>
    <dgm:pt modelId="{74330F45-8539-4623-8207-12B362D7D71A}">
      <dgm:prSet phldrT="[Text]" custT="1"/>
      <dgm:spPr>
        <a:solidFill>
          <a:schemeClr val="bg2">
            <a:lumMod val="75000"/>
          </a:schemeClr>
        </a:solidFill>
      </dgm:spPr>
      <dgm:t>
        <a:bodyPr/>
        <a:lstStyle/>
        <a:p>
          <a:r>
            <a:rPr lang="en-GB" sz="2800" dirty="0"/>
            <a:t>Indirect method</a:t>
          </a:r>
        </a:p>
      </dgm:t>
    </dgm:pt>
    <dgm:pt modelId="{7C95818D-C6B4-423E-BEDD-BA60A55783A5}" type="parTrans" cxnId="{B7547D97-F377-47C1-80C5-A39355453F32}">
      <dgm:prSet/>
      <dgm:spPr/>
      <dgm:t>
        <a:bodyPr/>
        <a:lstStyle/>
        <a:p>
          <a:endParaRPr lang="en-GB"/>
        </a:p>
      </dgm:t>
    </dgm:pt>
    <dgm:pt modelId="{1B096CF5-BAF7-4EB3-8201-85E4E06136E7}" type="sibTrans" cxnId="{B7547D97-F377-47C1-80C5-A39355453F32}">
      <dgm:prSet/>
      <dgm:spPr/>
      <dgm:t>
        <a:bodyPr/>
        <a:lstStyle/>
        <a:p>
          <a:endParaRPr lang="en-GB"/>
        </a:p>
      </dgm:t>
    </dgm:pt>
    <dgm:pt modelId="{D293774E-ECB0-4C98-876A-FE0CE0AC56D1}">
      <dgm:prSet phldrT="[Text]"/>
      <dgm:spPr/>
      <dgm:t>
        <a:bodyPr/>
        <a:lstStyle/>
        <a:p>
          <a:r>
            <a:rPr lang="en-GB" dirty="0"/>
            <a:t>Using dry or wet wipes</a:t>
          </a:r>
        </a:p>
      </dgm:t>
    </dgm:pt>
    <dgm:pt modelId="{2C24F123-F123-45FB-BD3F-3BA04C674A37}" type="parTrans" cxnId="{567C2451-69D2-43D8-B06F-9F9381CF1CED}">
      <dgm:prSet/>
      <dgm:spPr/>
      <dgm:t>
        <a:bodyPr/>
        <a:lstStyle/>
        <a:p>
          <a:endParaRPr lang="en-GB"/>
        </a:p>
      </dgm:t>
    </dgm:pt>
    <dgm:pt modelId="{263FFADD-3869-43CF-9371-D0DBE1D38E81}" type="sibTrans" cxnId="{567C2451-69D2-43D8-B06F-9F9381CF1CED}">
      <dgm:prSet/>
      <dgm:spPr/>
      <dgm:t>
        <a:bodyPr/>
        <a:lstStyle/>
        <a:p>
          <a:endParaRPr lang="en-GB"/>
        </a:p>
      </dgm:t>
    </dgm:pt>
    <dgm:pt modelId="{BBCB24A5-26F0-415A-AED6-404B01B7E5DB}">
      <dgm:prSet phldrT="[Text]"/>
      <dgm:spPr/>
      <dgm:t>
        <a:bodyPr/>
        <a:lstStyle/>
        <a:p>
          <a:r>
            <a:rPr lang="en-GB" dirty="0"/>
            <a:t>Used to detect transferable (loose) contamination and by calculation the total contamination.</a:t>
          </a:r>
        </a:p>
      </dgm:t>
    </dgm:pt>
    <dgm:pt modelId="{3E982833-0FBE-4B3F-BDE6-2117D9449887}" type="parTrans" cxnId="{1D7E56EB-9EA4-4B55-ACB6-23CD8A16E5B6}">
      <dgm:prSet/>
      <dgm:spPr/>
      <dgm:t>
        <a:bodyPr/>
        <a:lstStyle/>
        <a:p>
          <a:endParaRPr lang="en-GB"/>
        </a:p>
      </dgm:t>
    </dgm:pt>
    <dgm:pt modelId="{FA88F9BF-144F-4520-9A1B-768C06BC4E6D}" type="sibTrans" cxnId="{1D7E56EB-9EA4-4B55-ACB6-23CD8A16E5B6}">
      <dgm:prSet/>
      <dgm:spPr/>
      <dgm:t>
        <a:bodyPr/>
        <a:lstStyle/>
        <a:p>
          <a:endParaRPr lang="en-GB"/>
        </a:p>
      </dgm:t>
    </dgm:pt>
    <dgm:pt modelId="{5E960C8F-F0B6-46C6-B949-68F388741E01}">
      <dgm:prSet/>
      <dgm:spPr/>
      <dgm:t>
        <a:bodyPr/>
        <a:lstStyle/>
        <a:p>
          <a:r>
            <a:rPr lang="en-GB" dirty="0"/>
            <a:t>Detecting contamination on wipes using instruments </a:t>
          </a:r>
        </a:p>
      </dgm:t>
    </dgm:pt>
    <dgm:pt modelId="{DBB10EFA-55DA-4D8A-9F56-845D95D28655}" type="parTrans" cxnId="{1188A6CC-9835-4BDA-B1B4-0858D281D3E4}">
      <dgm:prSet/>
      <dgm:spPr/>
      <dgm:t>
        <a:bodyPr/>
        <a:lstStyle/>
        <a:p>
          <a:endParaRPr lang="en-GB"/>
        </a:p>
      </dgm:t>
    </dgm:pt>
    <dgm:pt modelId="{7CBFCAD7-5C52-4420-9577-46A9D19CC145}" type="sibTrans" cxnId="{1188A6CC-9835-4BDA-B1B4-0858D281D3E4}">
      <dgm:prSet/>
      <dgm:spPr/>
      <dgm:t>
        <a:bodyPr/>
        <a:lstStyle/>
        <a:p>
          <a:endParaRPr lang="en-GB"/>
        </a:p>
      </dgm:t>
    </dgm:pt>
    <dgm:pt modelId="{307C00E2-DDCB-4D33-A8BE-DF47F26EE034}" type="pres">
      <dgm:prSet presAssocID="{E0D34372-AFD8-443B-92F8-16EFE3B4717F}" presName="Name0" presStyleCnt="0">
        <dgm:presLayoutVars>
          <dgm:dir/>
          <dgm:animLvl val="lvl"/>
          <dgm:resizeHandles/>
        </dgm:presLayoutVars>
      </dgm:prSet>
      <dgm:spPr/>
    </dgm:pt>
    <dgm:pt modelId="{4C58BA1E-E65A-45D4-97C1-4BE47C68EC3F}" type="pres">
      <dgm:prSet presAssocID="{0A694F35-655E-4D20-9A25-D12D1DB02398}" presName="linNode" presStyleCnt="0"/>
      <dgm:spPr/>
    </dgm:pt>
    <dgm:pt modelId="{AB5C17FC-49E2-4ADB-B606-9591BE51E067}" type="pres">
      <dgm:prSet presAssocID="{0A694F35-655E-4D20-9A25-D12D1DB02398}" presName="parentShp" presStyleLbl="node1" presStyleIdx="0" presStyleCnt="2" custScaleX="94148" custLinFactNeighborY="-322">
        <dgm:presLayoutVars>
          <dgm:bulletEnabled val="1"/>
        </dgm:presLayoutVars>
      </dgm:prSet>
      <dgm:spPr/>
    </dgm:pt>
    <dgm:pt modelId="{BB39C08F-4B5B-4135-A244-CDA27CF3CECD}" type="pres">
      <dgm:prSet presAssocID="{0A694F35-655E-4D20-9A25-D12D1DB02398}" presName="childShp" presStyleLbl="bgAccFollowNode1" presStyleIdx="0" presStyleCnt="2" custScaleX="125904" custLinFactNeighborX="7131" custLinFactNeighborY="-322">
        <dgm:presLayoutVars>
          <dgm:bulletEnabled val="1"/>
        </dgm:presLayoutVars>
      </dgm:prSet>
      <dgm:spPr/>
    </dgm:pt>
    <dgm:pt modelId="{FD442B2D-2F3F-4A0E-9213-F8EDDBF64A7F}" type="pres">
      <dgm:prSet presAssocID="{A4572F90-9611-4706-91FC-27A98A43EC82}" presName="spacing" presStyleCnt="0"/>
      <dgm:spPr/>
    </dgm:pt>
    <dgm:pt modelId="{0D0130FE-7B70-457B-B2C3-7460E74BBFCA}" type="pres">
      <dgm:prSet presAssocID="{74330F45-8539-4623-8207-12B362D7D71A}" presName="linNode" presStyleCnt="0"/>
      <dgm:spPr/>
    </dgm:pt>
    <dgm:pt modelId="{F3691333-9D47-4AFF-87F9-B2269EB7531C}" type="pres">
      <dgm:prSet presAssocID="{74330F45-8539-4623-8207-12B362D7D71A}" presName="parentShp" presStyleLbl="node1" presStyleIdx="1" presStyleCnt="2" custScaleX="91388">
        <dgm:presLayoutVars>
          <dgm:bulletEnabled val="1"/>
        </dgm:presLayoutVars>
      </dgm:prSet>
      <dgm:spPr/>
    </dgm:pt>
    <dgm:pt modelId="{C81FF5C5-E63B-4822-9FCC-B2DE7D2D0968}" type="pres">
      <dgm:prSet presAssocID="{74330F45-8539-4623-8207-12B362D7D71A}" presName="childShp" presStyleLbl="bgAccFollowNode1" presStyleIdx="1" presStyleCnt="2" custScaleX="115783">
        <dgm:presLayoutVars>
          <dgm:bulletEnabled val="1"/>
        </dgm:presLayoutVars>
      </dgm:prSet>
      <dgm:spPr/>
    </dgm:pt>
  </dgm:ptLst>
  <dgm:cxnLst>
    <dgm:cxn modelId="{7FD41C28-5175-440F-878F-E492CA1D01F6}" srcId="{0A694F35-655E-4D20-9A25-D12D1DB02398}" destId="{AFB2E366-2102-4CD3-9EC0-23C16D237A02}" srcOrd="1" destOrd="0" parTransId="{A5D79602-5ECB-4236-8769-F6B9D603CC56}" sibTransId="{1A2FECF8-DCF5-4D05-9E6B-CEDDC6BEB4A0}"/>
    <dgm:cxn modelId="{B556052C-B119-4BC6-A870-9F6B9A105B5D}" srcId="{E0D34372-AFD8-443B-92F8-16EFE3B4717F}" destId="{0A694F35-655E-4D20-9A25-D12D1DB02398}" srcOrd="0" destOrd="0" parTransId="{3BF481A8-DA81-407B-9F7F-EE4364DCFF7D}" sibTransId="{A4572F90-9611-4706-91FC-27A98A43EC82}"/>
    <dgm:cxn modelId="{4B6EC65C-741C-47FF-9292-17544FD9A75B}" type="presOf" srcId="{BBCB24A5-26F0-415A-AED6-404B01B7E5DB}" destId="{C81FF5C5-E63B-4822-9FCC-B2DE7D2D0968}" srcOrd="0" destOrd="2" presId="urn:microsoft.com/office/officeart/2005/8/layout/vList6"/>
    <dgm:cxn modelId="{BFEF356C-35CF-4274-9DC8-8E5F6DCB302D}" type="presOf" srcId="{74330F45-8539-4623-8207-12B362D7D71A}" destId="{F3691333-9D47-4AFF-87F9-B2269EB7531C}" srcOrd="0" destOrd="0" presId="urn:microsoft.com/office/officeart/2005/8/layout/vList6"/>
    <dgm:cxn modelId="{567C2451-69D2-43D8-B06F-9F9381CF1CED}" srcId="{74330F45-8539-4623-8207-12B362D7D71A}" destId="{D293774E-ECB0-4C98-876A-FE0CE0AC56D1}" srcOrd="0" destOrd="0" parTransId="{2C24F123-F123-45FB-BD3F-3BA04C674A37}" sibTransId="{263FFADD-3869-43CF-9371-D0DBE1D38E81}"/>
    <dgm:cxn modelId="{E12AB584-C8B1-4B70-8151-BDACA4E26385}" type="presOf" srcId="{D293774E-ECB0-4C98-876A-FE0CE0AC56D1}" destId="{C81FF5C5-E63B-4822-9FCC-B2DE7D2D0968}" srcOrd="0" destOrd="0" presId="urn:microsoft.com/office/officeart/2005/8/layout/vList6"/>
    <dgm:cxn modelId="{B7547D97-F377-47C1-80C5-A39355453F32}" srcId="{E0D34372-AFD8-443B-92F8-16EFE3B4717F}" destId="{74330F45-8539-4623-8207-12B362D7D71A}" srcOrd="1" destOrd="0" parTransId="{7C95818D-C6B4-423E-BEDD-BA60A55783A5}" sibTransId="{1B096CF5-BAF7-4EB3-8201-85E4E06136E7}"/>
    <dgm:cxn modelId="{AE5546A3-A671-4299-9CF2-30E3DCCA7918}" type="presOf" srcId="{E0D34372-AFD8-443B-92F8-16EFE3B4717F}" destId="{307C00E2-DDCB-4D33-A8BE-DF47F26EE034}" srcOrd="0" destOrd="0" presId="urn:microsoft.com/office/officeart/2005/8/layout/vList6"/>
    <dgm:cxn modelId="{E6CA74A5-11B8-41C5-9FEC-80E351A51DD7}" type="presOf" srcId="{AFB2E366-2102-4CD3-9EC0-23C16D237A02}" destId="{BB39C08F-4B5B-4135-A244-CDA27CF3CECD}" srcOrd="0" destOrd="1" presId="urn:microsoft.com/office/officeart/2005/8/layout/vList6"/>
    <dgm:cxn modelId="{E46967BA-1696-472E-B6EB-D0794532D731}" type="presOf" srcId="{3A5E59F2-AD7B-47FB-A761-A8B9C5081678}" destId="{BB39C08F-4B5B-4135-A244-CDA27CF3CECD}" srcOrd="0" destOrd="0" presId="urn:microsoft.com/office/officeart/2005/8/layout/vList6"/>
    <dgm:cxn modelId="{1188A6CC-9835-4BDA-B1B4-0858D281D3E4}" srcId="{74330F45-8539-4623-8207-12B362D7D71A}" destId="{5E960C8F-F0B6-46C6-B949-68F388741E01}" srcOrd="1" destOrd="0" parTransId="{DBB10EFA-55DA-4D8A-9F56-845D95D28655}" sibTransId="{7CBFCAD7-5C52-4420-9577-46A9D19CC145}"/>
    <dgm:cxn modelId="{BDD2ACCD-584A-4309-9CF5-1CFF99D2D769}" srcId="{0A694F35-655E-4D20-9A25-D12D1DB02398}" destId="{3A5E59F2-AD7B-47FB-A761-A8B9C5081678}" srcOrd="0" destOrd="0" parTransId="{D1B9E6A0-EE7B-4D0B-9E2A-5178A42777DF}" sibTransId="{36432F80-26FA-45A0-9B78-C35DB851A0DB}"/>
    <dgm:cxn modelId="{51831DDE-C355-4C81-A033-F724F13F91CC}" type="presOf" srcId="{5E960C8F-F0B6-46C6-B949-68F388741E01}" destId="{C81FF5C5-E63B-4822-9FCC-B2DE7D2D0968}" srcOrd="0" destOrd="1" presId="urn:microsoft.com/office/officeart/2005/8/layout/vList6"/>
    <dgm:cxn modelId="{F13A5CDE-9EF2-4252-9144-4189E2B106D3}" type="presOf" srcId="{0A694F35-655E-4D20-9A25-D12D1DB02398}" destId="{AB5C17FC-49E2-4ADB-B606-9591BE51E067}" srcOrd="0" destOrd="0" presId="urn:microsoft.com/office/officeart/2005/8/layout/vList6"/>
    <dgm:cxn modelId="{1D7E56EB-9EA4-4B55-ACB6-23CD8A16E5B6}" srcId="{74330F45-8539-4623-8207-12B362D7D71A}" destId="{BBCB24A5-26F0-415A-AED6-404B01B7E5DB}" srcOrd="2" destOrd="0" parTransId="{3E982833-0FBE-4B3F-BDE6-2117D9449887}" sibTransId="{FA88F9BF-144F-4520-9A1B-768C06BC4E6D}"/>
    <dgm:cxn modelId="{0E3F1802-D246-41E7-8A90-9A437AA688B5}" type="presParOf" srcId="{307C00E2-DDCB-4D33-A8BE-DF47F26EE034}" destId="{4C58BA1E-E65A-45D4-97C1-4BE47C68EC3F}" srcOrd="0" destOrd="0" presId="urn:microsoft.com/office/officeart/2005/8/layout/vList6"/>
    <dgm:cxn modelId="{0526745D-FEB9-45A8-9507-6C9EB912C46D}" type="presParOf" srcId="{4C58BA1E-E65A-45D4-97C1-4BE47C68EC3F}" destId="{AB5C17FC-49E2-4ADB-B606-9591BE51E067}" srcOrd="0" destOrd="0" presId="urn:microsoft.com/office/officeart/2005/8/layout/vList6"/>
    <dgm:cxn modelId="{666DA58F-40F1-47CF-8AB0-B54434E9A12D}" type="presParOf" srcId="{4C58BA1E-E65A-45D4-97C1-4BE47C68EC3F}" destId="{BB39C08F-4B5B-4135-A244-CDA27CF3CECD}" srcOrd="1" destOrd="0" presId="urn:microsoft.com/office/officeart/2005/8/layout/vList6"/>
    <dgm:cxn modelId="{249950F0-F18D-4ED6-B1DE-8A79F4B8A628}" type="presParOf" srcId="{307C00E2-DDCB-4D33-A8BE-DF47F26EE034}" destId="{FD442B2D-2F3F-4A0E-9213-F8EDDBF64A7F}" srcOrd="1" destOrd="0" presId="urn:microsoft.com/office/officeart/2005/8/layout/vList6"/>
    <dgm:cxn modelId="{2D9E4136-0FF6-4AC9-8486-593B94EBAEEB}" type="presParOf" srcId="{307C00E2-DDCB-4D33-A8BE-DF47F26EE034}" destId="{0D0130FE-7B70-457B-B2C3-7460E74BBFCA}" srcOrd="2" destOrd="0" presId="urn:microsoft.com/office/officeart/2005/8/layout/vList6"/>
    <dgm:cxn modelId="{A10DFAA0-9657-4BC6-A255-905159B68D80}" type="presParOf" srcId="{0D0130FE-7B70-457B-B2C3-7460E74BBFCA}" destId="{F3691333-9D47-4AFF-87F9-B2269EB7531C}" srcOrd="0" destOrd="0" presId="urn:microsoft.com/office/officeart/2005/8/layout/vList6"/>
    <dgm:cxn modelId="{98DCDEEA-0912-4DBB-8A2D-9C415D932EC4}" type="presParOf" srcId="{0D0130FE-7B70-457B-B2C3-7460E74BBFCA}" destId="{C81FF5C5-E63B-4822-9FCC-B2DE7D2D0968}"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0EACD1-173B-4A34-9E97-B3029C83CA2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0870F3F4-D34E-43DC-AA88-1FC02A94DF74}">
      <dgm:prSet phldrT="[Text]"/>
      <dgm:spPr>
        <a:solidFill>
          <a:schemeClr val="bg2">
            <a:lumMod val="75000"/>
          </a:schemeClr>
        </a:solidFill>
      </dgm:spPr>
      <dgm:t>
        <a:bodyPr/>
        <a:lstStyle/>
        <a:p>
          <a:r>
            <a:rPr lang="en-US" altLang="en-US" dirty="0"/>
            <a:t>Does not measure fixed contamination</a:t>
          </a:r>
          <a:endParaRPr lang="en-GB" dirty="0"/>
        </a:p>
      </dgm:t>
    </dgm:pt>
    <dgm:pt modelId="{BA4D7B4D-8BB4-4FEE-8143-4257CD8B9D24}" type="parTrans" cxnId="{95C1C397-A70D-45B8-9165-0A15574AAA0B}">
      <dgm:prSet/>
      <dgm:spPr/>
      <dgm:t>
        <a:bodyPr/>
        <a:lstStyle/>
        <a:p>
          <a:endParaRPr lang="en-GB"/>
        </a:p>
      </dgm:t>
    </dgm:pt>
    <dgm:pt modelId="{BF063F70-D75D-45FF-802F-CF7EE99EAA87}" type="sibTrans" cxnId="{95C1C397-A70D-45B8-9165-0A15574AAA0B}">
      <dgm:prSet/>
      <dgm:spPr>
        <a:ln>
          <a:solidFill>
            <a:schemeClr val="bg2">
              <a:lumMod val="75000"/>
            </a:schemeClr>
          </a:solidFill>
        </a:ln>
      </dgm:spPr>
      <dgm:t>
        <a:bodyPr/>
        <a:lstStyle/>
        <a:p>
          <a:endParaRPr lang="en-GB"/>
        </a:p>
      </dgm:t>
    </dgm:pt>
    <dgm:pt modelId="{F9EEB750-47EC-41C5-B2C1-EFC2EBF757E6}">
      <dgm:prSet phldrT="[Text]"/>
      <dgm:spPr>
        <a:solidFill>
          <a:schemeClr val="bg2">
            <a:lumMod val="50000"/>
          </a:schemeClr>
        </a:solidFill>
      </dgm:spPr>
      <dgm:t>
        <a:bodyPr/>
        <a:lstStyle/>
        <a:p>
          <a:r>
            <a:rPr lang="en-GB" altLang="en-US" dirty="0"/>
            <a:t>Error associated with wipes is high . Using pick up factor can induce over or under estimation of total contamination.</a:t>
          </a:r>
          <a:endParaRPr lang="en-GB" dirty="0"/>
        </a:p>
      </dgm:t>
    </dgm:pt>
    <dgm:pt modelId="{CF72FE41-7DCB-4B5B-B9C8-D85E1EE3103D}" type="parTrans" cxnId="{63B46535-A5CE-4A55-9E5C-6B0D1161CBE1}">
      <dgm:prSet/>
      <dgm:spPr/>
      <dgm:t>
        <a:bodyPr/>
        <a:lstStyle/>
        <a:p>
          <a:endParaRPr lang="en-GB"/>
        </a:p>
      </dgm:t>
    </dgm:pt>
    <dgm:pt modelId="{DAE1DB21-0836-465D-BF10-546748B361D2}" type="sibTrans" cxnId="{63B46535-A5CE-4A55-9E5C-6B0D1161CBE1}">
      <dgm:prSet/>
      <dgm:spPr/>
      <dgm:t>
        <a:bodyPr/>
        <a:lstStyle/>
        <a:p>
          <a:endParaRPr lang="en-GB"/>
        </a:p>
      </dgm:t>
    </dgm:pt>
    <dgm:pt modelId="{A0BABDEC-8ADB-4B4F-A1E3-3833D99EEFB3}">
      <dgm:prSet phldrT="[Text]"/>
      <dgm:spPr>
        <a:solidFill>
          <a:schemeClr val="bg2">
            <a:lumMod val="25000"/>
          </a:schemeClr>
        </a:solidFill>
      </dgm:spPr>
      <dgm:t>
        <a:bodyPr/>
        <a:lstStyle/>
        <a:p>
          <a:r>
            <a:rPr lang="en-GB" altLang="en-US" dirty="0"/>
            <a:t>Wiping might miss the area of contamination entirely or might not measure specific contaminated spots</a:t>
          </a:r>
          <a:endParaRPr lang="en-GB" dirty="0"/>
        </a:p>
      </dgm:t>
    </dgm:pt>
    <dgm:pt modelId="{368E515A-FA02-4985-882B-5E76785932FD}" type="parTrans" cxnId="{6FD2A1D7-F493-45EF-82EB-3EF1CEB3F18D}">
      <dgm:prSet/>
      <dgm:spPr/>
      <dgm:t>
        <a:bodyPr/>
        <a:lstStyle/>
        <a:p>
          <a:endParaRPr lang="en-GB"/>
        </a:p>
      </dgm:t>
    </dgm:pt>
    <dgm:pt modelId="{EAE3E1E0-3590-4AF5-A869-B573A5EB9C29}" type="sibTrans" cxnId="{6FD2A1D7-F493-45EF-82EB-3EF1CEB3F18D}">
      <dgm:prSet/>
      <dgm:spPr/>
      <dgm:t>
        <a:bodyPr/>
        <a:lstStyle/>
        <a:p>
          <a:endParaRPr lang="en-GB"/>
        </a:p>
      </dgm:t>
    </dgm:pt>
    <dgm:pt modelId="{0CBDA791-501E-421B-A2F3-37F11F7C468D}" type="pres">
      <dgm:prSet presAssocID="{270EACD1-173B-4A34-9E97-B3029C83CA2C}" presName="Name0" presStyleCnt="0">
        <dgm:presLayoutVars>
          <dgm:chMax val="7"/>
          <dgm:chPref val="7"/>
          <dgm:dir/>
        </dgm:presLayoutVars>
      </dgm:prSet>
      <dgm:spPr/>
    </dgm:pt>
    <dgm:pt modelId="{326836D4-7D5F-4069-B297-D96EBE8E6B1D}" type="pres">
      <dgm:prSet presAssocID="{270EACD1-173B-4A34-9E97-B3029C83CA2C}" presName="Name1" presStyleCnt="0"/>
      <dgm:spPr/>
    </dgm:pt>
    <dgm:pt modelId="{22247663-8171-421B-8074-C12E02021FBB}" type="pres">
      <dgm:prSet presAssocID="{270EACD1-173B-4A34-9E97-B3029C83CA2C}" presName="cycle" presStyleCnt="0"/>
      <dgm:spPr/>
    </dgm:pt>
    <dgm:pt modelId="{8E17E346-6FF4-4807-A044-3219B48A0ABE}" type="pres">
      <dgm:prSet presAssocID="{270EACD1-173B-4A34-9E97-B3029C83CA2C}" presName="srcNode" presStyleLbl="node1" presStyleIdx="0" presStyleCnt="3"/>
      <dgm:spPr/>
    </dgm:pt>
    <dgm:pt modelId="{E80ED0FD-9E91-49E8-8D49-BF1381969AFC}" type="pres">
      <dgm:prSet presAssocID="{270EACD1-173B-4A34-9E97-B3029C83CA2C}" presName="conn" presStyleLbl="parChTrans1D2" presStyleIdx="0" presStyleCnt="1"/>
      <dgm:spPr/>
    </dgm:pt>
    <dgm:pt modelId="{F32558B8-5A82-45D6-891E-60898A8D8320}" type="pres">
      <dgm:prSet presAssocID="{270EACD1-173B-4A34-9E97-B3029C83CA2C}" presName="extraNode" presStyleLbl="node1" presStyleIdx="0" presStyleCnt="3"/>
      <dgm:spPr/>
    </dgm:pt>
    <dgm:pt modelId="{91F2FA17-DEE9-4A9C-A977-043DF311798E}" type="pres">
      <dgm:prSet presAssocID="{270EACD1-173B-4A34-9E97-B3029C83CA2C}" presName="dstNode" presStyleLbl="node1" presStyleIdx="0" presStyleCnt="3"/>
      <dgm:spPr/>
    </dgm:pt>
    <dgm:pt modelId="{4B3C4AB2-4329-48AD-9217-75C87D94B309}" type="pres">
      <dgm:prSet presAssocID="{0870F3F4-D34E-43DC-AA88-1FC02A94DF74}" presName="text_1" presStyleLbl="node1" presStyleIdx="0" presStyleCnt="3">
        <dgm:presLayoutVars>
          <dgm:bulletEnabled val="1"/>
        </dgm:presLayoutVars>
      </dgm:prSet>
      <dgm:spPr/>
    </dgm:pt>
    <dgm:pt modelId="{08959A99-4501-46D2-8E1D-D56ECC2F577A}" type="pres">
      <dgm:prSet presAssocID="{0870F3F4-D34E-43DC-AA88-1FC02A94DF74}" presName="accent_1" presStyleCnt="0"/>
      <dgm:spPr/>
    </dgm:pt>
    <dgm:pt modelId="{CB12AAFD-AFB9-4A3D-B37A-4208FC67127A}" type="pres">
      <dgm:prSet presAssocID="{0870F3F4-D34E-43DC-AA88-1FC02A94DF74}" presName="accentRepeatNode" presStyleLbl="solidFgAcc1" presStyleIdx="0" presStyleCnt="3"/>
      <dgm:spPr>
        <a:ln>
          <a:solidFill>
            <a:schemeClr val="bg2">
              <a:lumMod val="10000"/>
            </a:schemeClr>
          </a:solidFill>
        </a:ln>
      </dgm:spPr>
    </dgm:pt>
    <dgm:pt modelId="{75EA69AD-A484-4114-9B9F-5D1F1CCD380B}" type="pres">
      <dgm:prSet presAssocID="{F9EEB750-47EC-41C5-B2C1-EFC2EBF757E6}" presName="text_2" presStyleLbl="node1" presStyleIdx="1" presStyleCnt="3">
        <dgm:presLayoutVars>
          <dgm:bulletEnabled val="1"/>
        </dgm:presLayoutVars>
      </dgm:prSet>
      <dgm:spPr/>
    </dgm:pt>
    <dgm:pt modelId="{B28FE258-5643-462A-8921-2089C1CABD62}" type="pres">
      <dgm:prSet presAssocID="{F9EEB750-47EC-41C5-B2C1-EFC2EBF757E6}" presName="accent_2" presStyleCnt="0"/>
      <dgm:spPr/>
    </dgm:pt>
    <dgm:pt modelId="{F48AA4BF-3360-4ABC-B2D5-7713DA63ED72}" type="pres">
      <dgm:prSet presAssocID="{F9EEB750-47EC-41C5-B2C1-EFC2EBF757E6}" presName="accentRepeatNode" presStyleLbl="solidFgAcc1" presStyleIdx="1" presStyleCnt="3"/>
      <dgm:spPr>
        <a:ln>
          <a:solidFill>
            <a:schemeClr val="bg2">
              <a:lumMod val="75000"/>
            </a:schemeClr>
          </a:solidFill>
        </a:ln>
      </dgm:spPr>
    </dgm:pt>
    <dgm:pt modelId="{FBC6C016-C65E-49C5-9EA9-BAC14B2D9B98}" type="pres">
      <dgm:prSet presAssocID="{A0BABDEC-8ADB-4B4F-A1E3-3833D99EEFB3}" presName="text_3" presStyleLbl="node1" presStyleIdx="2" presStyleCnt="3" custLinFactNeighborX="1202">
        <dgm:presLayoutVars>
          <dgm:bulletEnabled val="1"/>
        </dgm:presLayoutVars>
      </dgm:prSet>
      <dgm:spPr/>
    </dgm:pt>
    <dgm:pt modelId="{445464D6-9317-477F-8A21-90878A961EA0}" type="pres">
      <dgm:prSet presAssocID="{A0BABDEC-8ADB-4B4F-A1E3-3833D99EEFB3}" presName="accent_3" presStyleCnt="0"/>
      <dgm:spPr/>
    </dgm:pt>
    <dgm:pt modelId="{2F773998-3D76-440F-9B21-829D5A74AEA7}" type="pres">
      <dgm:prSet presAssocID="{A0BABDEC-8ADB-4B4F-A1E3-3833D99EEFB3}" presName="accentRepeatNode" presStyleLbl="solidFgAcc1" presStyleIdx="2" presStyleCnt="3"/>
      <dgm:spPr>
        <a:ln>
          <a:solidFill>
            <a:schemeClr val="bg2">
              <a:lumMod val="50000"/>
            </a:schemeClr>
          </a:solidFill>
        </a:ln>
      </dgm:spPr>
    </dgm:pt>
  </dgm:ptLst>
  <dgm:cxnLst>
    <dgm:cxn modelId="{0296FB1F-E283-42C9-8579-581060C0B7FA}" type="presOf" srcId="{0870F3F4-D34E-43DC-AA88-1FC02A94DF74}" destId="{4B3C4AB2-4329-48AD-9217-75C87D94B309}" srcOrd="0" destOrd="0" presId="urn:microsoft.com/office/officeart/2008/layout/VerticalCurvedList"/>
    <dgm:cxn modelId="{D44F8C25-DCB8-4200-87A4-20F3B3273D63}" type="presOf" srcId="{A0BABDEC-8ADB-4B4F-A1E3-3833D99EEFB3}" destId="{FBC6C016-C65E-49C5-9EA9-BAC14B2D9B98}" srcOrd="0" destOrd="0" presId="urn:microsoft.com/office/officeart/2008/layout/VerticalCurvedList"/>
    <dgm:cxn modelId="{63B46535-A5CE-4A55-9E5C-6B0D1161CBE1}" srcId="{270EACD1-173B-4A34-9E97-B3029C83CA2C}" destId="{F9EEB750-47EC-41C5-B2C1-EFC2EBF757E6}" srcOrd="1" destOrd="0" parTransId="{CF72FE41-7DCB-4B5B-B9C8-D85E1EE3103D}" sibTransId="{DAE1DB21-0836-465D-BF10-546748B361D2}"/>
    <dgm:cxn modelId="{70766645-1D88-46F1-869F-6121ED8E1E09}" type="presOf" srcId="{F9EEB750-47EC-41C5-B2C1-EFC2EBF757E6}" destId="{75EA69AD-A484-4114-9B9F-5D1F1CCD380B}" srcOrd="0" destOrd="0" presId="urn:microsoft.com/office/officeart/2008/layout/VerticalCurvedList"/>
    <dgm:cxn modelId="{680F7E4B-70A6-4111-BB4E-60E7693ECB99}" type="presOf" srcId="{BF063F70-D75D-45FF-802F-CF7EE99EAA87}" destId="{E80ED0FD-9E91-49E8-8D49-BF1381969AFC}" srcOrd="0" destOrd="0" presId="urn:microsoft.com/office/officeart/2008/layout/VerticalCurvedList"/>
    <dgm:cxn modelId="{95C1C397-A70D-45B8-9165-0A15574AAA0B}" srcId="{270EACD1-173B-4A34-9E97-B3029C83CA2C}" destId="{0870F3F4-D34E-43DC-AA88-1FC02A94DF74}" srcOrd="0" destOrd="0" parTransId="{BA4D7B4D-8BB4-4FEE-8143-4257CD8B9D24}" sibTransId="{BF063F70-D75D-45FF-802F-CF7EE99EAA87}"/>
    <dgm:cxn modelId="{DE3ABED3-7D84-42C3-88AD-1F076B5CB098}" type="presOf" srcId="{270EACD1-173B-4A34-9E97-B3029C83CA2C}" destId="{0CBDA791-501E-421B-A2F3-37F11F7C468D}" srcOrd="0" destOrd="0" presId="urn:microsoft.com/office/officeart/2008/layout/VerticalCurvedList"/>
    <dgm:cxn modelId="{6FD2A1D7-F493-45EF-82EB-3EF1CEB3F18D}" srcId="{270EACD1-173B-4A34-9E97-B3029C83CA2C}" destId="{A0BABDEC-8ADB-4B4F-A1E3-3833D99EEFB3}" srcOrd="2" destOrd="0" parTransId="{368E515A-FA02-4985-882B-5E76785932FD}" sibTransId="{EAE3E1E0-3590-4AF5-A869-B573A5EB9C29}"/>
    <dgm:cxn modelId="{2B6B7B07-9B17-45C0-8DD3-6F1DF11048BE}" type="presParOf" srcId="{0CBDA791-501E-421B-A2F3-37F11F7C468D}" destId="{326836D4-7D5F-4069-B297-D96EBE8E6B1D}" srcOrd="0" destOrd="0" presId="urn:microsoft.com/office/officeart/2008/layout/VerticalCurvedList"/>
    <dgm:cxn modelId="{462DB0A2-6F75-463F-A896-99A6B9CA4872}" type="presParOf" srcId="{326836D4-7D5F-4069-B297-D96EBE8E6B1D}" destId="{22247663-8171-421B-8074-C12E02021FBB}" srcOrd="0" destOrd="0" presId="urn:microsoft.com/office/officeart/2008/layout/VerticalCurvedList"/>
    <dgm:cxn modelId="{368BBA9B-BC6D-4005-A41E-D4C1C0272F0A}" type="presParOf" srcId="{22247663-8171-421B-8074-C12E02021FBB}" destId="{8E17E346-6FF4-4807-A044-3219B48A0ABE}" srcOrd="0" destOrd="0" presId="urn:microsoft.com/office/officeart/2008/layout/VerticalCurvedList"/>
    <dgm:cxn modelId="{396FC756-3DC1-407D-8839-558282118807}" type="presParOf" srcId="{22247663-8171-421B-8074-C12E02021FBB}" destId="{E80ED0FD-9E91-49E8-8D49-BF1381969AFC}" srcOrd="1" destOrd="0" presId="urn:microsoft.com/office/officeart/2008/layout/VerticalCurvedList"/>
    <dgm:cxn modelId="{76B6C34C-F8D3-4028-8C59-4301A76FDA78}" type="presParOf" srcId="{22247663-8171-421B-8074-C12E02021FBB}" destId="{F32558B8-5A82-45D6-891E-60898A8D8320}" srcOrd="2" destOrd="0" presId="urn:microsoft.com/office/officeart/2008/layout/VerticalCurvedList"/>
    <dgm:cxn modelId="{90F6D910-FEA4-4B4F-AA82-5FEE87A4CE02}" type="presParOf" srcId="{22247663-8171-421B-8074-C12E02021FBB}" destId="{91F2FA17-DEE9-4A9C-A977-043DF311798E}" srcOrd="3" destOrd="0" presId="urn:microsoft.com/office/officeart/2008/layout/VerticalCurvedList"/>
    <dgm:cxn modelId="{D1C6D1EB-BA03-4284-86AA-D198FB311D2B}" type="presParOf" srcId="{326836D4-7D5F-4069-B297-D96EBE8E6B1D}" destId="{4B3C4AB2-4329-48AD-9217-75C87D94B309}" srcOrd="1" destOrd="0" presId="urn:microsoft.com/office/officeart/2008/layout/VerticalCurvedList"/>
    <dgm:cxn modelId="{C51A443E-F000-4617-BBB8-810EFB55E5C5}" type="presParOf" srcId="{326836D4-7D5F-4069-B297-D96EBE8E6B1D}" destId="{08959A99-4501-46D2-8E1D-D56ECC2F577A}" srcOrd="2" destOrd="0" presId="urn:microsoft.com/office/officeart/2008/layout/VerticalCurvedList"/>
    <dgm:cxn modelId="{0A430913-D231-4FA8-A512-B4CC6F43EC39}" type="presParOf" srcId="{08959A99-4501-46D2-8E1D-D56ECC2F577A}" destId="{CB12AAFD-AFB9-4A3D-B37A-4208FC67127A}" srcOrd="0" destOrd="0" presId="urn:microsoft.com/office/officeart/2008/layout/VerticalCurvedList"/>
    <dgm:cxn modelId="{29CBBB39-5AB3-4DE1-820D-A3B7A9B5506A}" type="presParOf" srcId="{326836D4-7D5F-4069-B297-D96EBE8E6B1D}" destId="{75EA69AD-A484-4114-9B9F-5D1F1CCD380B}" srcOrd="3" destOrd="0" presId="urn:microsoft.com/office/officeart/2008/layout/VerticalCurvedList"/>
    <dgm:cxn modelId="{9A7A5F16-1B60-47AB-B8C7-B69CDD8BCB28}" type="presParOf" srcId="{326836D4-7D5F-4069-B297-D96EBE8E6B1D}" destId="{B28FE258-5643-462A-8921-2089C1CABD62}" srcOrd="4" destOrd="0" presId="urn:microsoft.com/office/officeart/2008/layout/VerticalCurvedList"/>
    <dgm:cxn modelId="{95204E6C-2B55-4C58-8D81-522534F63A48}" type="presParOf" srcId="{B28FE258-5643-462A-8921-2089C1CABD62}" destId="{F48AA4BF-3360-4ABC-B2D5-7713DA63ED72}" srcOrd="0" destOrd="0" presId="urn:microsoft.com/office/officeart/2008/layout/VerticalCurvedList"/>
    <dgm:cxn modelId="{526BE9AE-707B-4CA5-A5D1-43EFFCAC4DFB}" type="presParOf" srcId="{326836D4-7D5F-4069-B297-D96EBE8E6B1D}" destId="{FBC6C016-C65E-49C5-9EA9-BAC14B2D9B98}" srcOrd="5" destOrd="0" presId="urn:microsoft.com/office/officeart/2008/layout/VerticalCurvedList"/>
    <dgm:cxn modelId="{7D13A6A7-60B9-411A-A2A9-22DC2D0DE2AF}" type="presParOf" srcId="{326836D4-7D5F-4069-B297-D96EBE8E6B1D}" destId="{445464D6-9317-477F-8A21-90878A961EA0}" srcOrd="6" destOrd="0" presId="urn:microsoft.com/office/officeart/2008/layout/VerticalCurvedList"/>
    <dgm:cxn modelId="{02BFBDD8-CAD1-4C1C-B422-9705F79F2988}" type="presParOf" srcId="{445464D6-9317-477F-8A21-90878A961EA0}" destId="{2F773998-3D76-440F-9B21-829D5A74AE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378298-B3DF-4576-81A9-559F4E20B10A}"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en-GB"/>
        </a:p>
      </dgm:t>
    </dgm:pt>
    <dgm:pt modelId="{7B190F00-057A-45EB-B0EF-10BA3561E356}">
      <dgm:prSet phldrT="[Text]" custT="1"/>
      <dgm:spPr>
        <a:solidFill>
          <a:schemeClr val="tx1"/>
        </a:solidFill>
      </dgm:spPr>
      <dgm:t>
        <a:bodyPr/>
        <a:lstStyle/>
        <a:p>
          <a:pPr algn="l">
            <a:buFontTx/>
            <a:buNone/>
          </a:pPr>
          <a:r>
            <a:rPr lang="en-US" altLang="en-US" sz="2600" dirty="0"/>
            <a:t>       Before starting a measurement:</a:t>
          </a:r>
          <a:endParaRPr lang="en-GB" sz="2600" dirty="0"/>
        </a:p>
      </dgm:t>
    </dgm:pt>
    <dgm:pt modelId="{0F593B01-3EF2-40A8-8392-840FD946FA0F}" type="parTrans" cxnId="{36931D1B-1D28-41DE-A195-6BE65F20977A}">
      <dgm:prSet/>
      <dgm:spPr/>
      <dgm:t>
        <a:bodyPr/>
        <a:lstStyle/>
        <a:p>
          <a:pPr algn="l"/>
          <a:endParaRPr lang="en-GB"/>
        </a:p>
      </dgm:t>
    </dgm:pt>
    <dgm:pt modelId="{797F2B30-4806-41BA-A194-BC59FE10750F}" type="sibTrans" cxnId="{36931D1B-1D28-41DE-A195-6BE65F20977A}">
      <dgm:prSet/>
      <dgm:spPr/>
      <dgm:t>
        <a:bodyPr/>
        <a:lstStyle/>
        <a:p>
          <a:pPr algn="l"/>
          <a:endParaRPr lang="en-GB"/>
        </a:p>
      </dgm:t>
    </dgm:pt>
    <dgm:pt modelId="{B994F883-461D-4919-A7D0-E68602007D2A}">
      <dgm:prSet phldrT="[Text]"/>
      <dgm:spPr>
        <a:solidFill>
          <a:schemeClr val="accent1">
            <a:lumMod val="40000"/>
            <a:lumOff val="60000"/>
          </a:schemeClr>
        </a:solidFill>
      </dgm:spPr>
      <dgm:t>
        <a:bodyPr/>
        <a:lstStyle/>
        <a:p>
          <a:pPr algn="l">
            <a:buFont typeface="Wingdings" panose="05000000000000000000" pitchFamily="2" charset="2"/>
            <a:buChar char="§"/>
          </a:pPr>
          <a:r>
            <a:rPr lang="en-US" altLang="en-US" dirty="0"/>
            <a:t>1. Ensure to select the correct equipment (radiation type, energy and surface activity range)</a:t>
          </a:r>
          <a:endParaRPr lang="en-GB" dirty="0"/>
        </a:p>
      </dgm:t>
    </dgm:pt>
    <dgm:pt modelId="{8ADAC23E-ED2A-47D8-9574-ADA5B8354F1B}" type="parTrans" cxnId="{44EF55A3-2022-4B14-89C4-51BDE9A701FD}">
      <dgm:prSet/>
      <dgm:spPr/>
      <dgm:t>
        <a:bodyPr/>
        <a:lstStyle/>
        <a:p>
          <a:pPr algn="l"/>
          <a:endParaRPr lang="en-GB"/>
        </a:p>
      </dgm:t>
    </dgm:pt>
    <dgm:pt modelId="{1D180A32-9E3B-43AB-A263-D28FBB18235F}" type="sibTrans" cxnId="{44EF55A3-2022-4B14-89C4-51BDE9A701FD}">
      <dgm:prSet/>
      <dgm:spPr/>
      <dgm:t>
        <a:bodyPr/>
        <a:lstStyle/>
        <a:p>
          <a:pPr algn="l"/>
          <a:endParaRPr lang="en-GB"/>
        </a:p>
      </dgm:t>
    </dgm:pt>
    <dgm:pt modelId="{DDC6ABA5-D16A-47B6-A0EB-EA61C48AD45C}">
      <dgm:prSet phldrT="[Text]"/>
      <dgm:spPr>
        <a:solidFill>
          <a:schemeClr val="accent1">
            <a:lumMod val="40000"/>
            <a:lumOff val="60000"/>
          </a:schemeClr>
        </a:solidFill>
      </dgm:spPr>
      <dgm:t>
        <a:bodyPr/>
        <a:lstStyle/>
        <a:p>
          <a:pPr algn="l"/>
          <a:r>
            <a:rPr lang="en-US" altLang="en-US" dirty="0"/>
            <a:t>2. Perform a functional test</a:t>
          </a:r>
          <a:endParaRPr lang="en-GB" dirty="0"/>
        </a:p>
      </dgm:t>
    </dgm:pt>
    <dgm:pt modelId="{1524A2AC-E565-4A8D-B88B-97FD27FBE2E8}" type="parTrans" cxnId="{652A0476-76D9-4A6B-B4F7-B8C448DF9AB2}">
      <dgm:prSet/>
      <dgm:spPr/>
      <dgm:t>
        <a:bodyPr/>
        <a:lstStyle/>
        <a:p>
          <a:pPr algn="l"/>
          <a:endParaRPr lang="en-GB"/>
        </a:p>
      </dgm:t>
    </dgm:pt>
    <dgm:pt modelId="{7BA14445-67F6-4CB9-A8E0-77F91BC7C916}" type="sibTrans" cxnId="{652A0476-76D9-4A6B-B4F7-B8C448DF9AB2}">
      <dgm:prSet/>
      <dgm:spPr/>
      <dgm:t>
        <a:bodyPr/>
        <a:lstStyle/>
        <a:p>
          <a:pPr algn="l"/>
          <a:endParaRPr lang="en-GB"/>
        </a:p>
      </dgm:t>
    </dgm:pt>
    <dgm:pt modelId="{839DA6BB-A85A-41AA-8AE8-168120B719C1}">
      <dgm:prSet phldrT="[Text]"/>
      <dgm:spPr>
        <a:solidFill>
          <a:schemeClr val="accent1">
            <a:lumMod val="40000"/>
            <a:lumOff val="60000"/>
          </a:schemeClr>
        </a:solidFill>
      </dgm:spPr>
      <dgm:t>
        <a:bodyPr/>
        <a:lstStyle/>
        <a:p>
          <a:pPr algn="l"/>
          <a:r>
            <a:rPr lang="en-US" altLang="en-US" dirty="0"/>
            <a:t>3. Use the audio signal. Set the alarm signals at a known surface contamination level. Be careful in noisy workplaces. </a:t>
          </a:r>
          <a:endParaRPr lang="en-GB" dirty="0"/>
        </a:p>
      </dgm:t>
    </dgm:pt>
    <dgm:pt modelId="{85D5EC06-3DFF-4872-A445-C45F3584981B}" type="parTrans" cxnId="{D86028DF-F898-4A4E-95E0-DE125901D34A}">
      <dgm:prSet/>
      <dgm:spPr/>
      <dgm:t>
        <a:bodyPr/>
        <a:lstStyle/>
        <a:p>
          <a:pPr algn="l"/>
          <a:endParaRPr lang="en-GB"/>
        </a:p>
      </dgm:t>
    </dgm:pt>
    <dgm:pt modelId="{74E342D6-0690-4DE3-AF70-CF8725ABEEC6}" type="sibTrans" cxnId="{D86028DF-F898-4A4E-95E0-DE125901D34A}">
      <dgm:prSet/>
      <dgm:spPr/>
      <dgm:t>
        <a:bodyPr/>
        <a:lstStyle/>
        <a:p>
          <a:pPr algn="l"/>
          <a:endParaRPr lang="en-GB"/>
        </a:p>
      </dgm:t>
    </dgm:pt>
    <dgm:pt modelId="{D50B9CBC-0A78-4365-AD69-4B6766A24F1F}" type="pres">
      <dgm:prSet presAssocID="{FA378298-B3DF-4576-81A9-559F4E20B10A}" presName="composite" presStyleCnt="0">
        <dgm:presLayoutVars>
          <dgm:chMax val="1"/>
          <dgm:dir/>
          <dgm:resizeHandles val="exact"/>
        </dgm:presLayoutVars>
      </dgm:prSet>
      <dgm:spPr/>
    </dgm:pt>
    <dgm:pt modelId="{7B6166F3-6988-49F5-9A1E-431C103C85E1}" type="pres">
      <dgm:prSet presAssocID="{7B190F00-057A-45EB-B0EF-10BA3561E356}" presName="roof" presStyleLbl="dkBgShp" presStyleIdx="0" presStyleCnt="2"/>
      <dgm:spPr/>
    </dgm:pt>
    <dgm:pt modelId="{210487FA-BACD-4375-A125-EFB4C6DD62DB}" type="pres">
      <dgm:prSet presAssocID="{7B190F00-057A-45EB-B0EF-10BA3561E356}" presName="pillars" presStyleCnt="0"/>
      <dgm:spPr/>
    </dgm:pt>
    <dgm:pt modelId="{CA125A9E-8F4C-427D-8C13-1311C02B1D6B}" type="pres">
      <dgm:prSet presAssocID="{7B190F00-057A-45EB-B0EF-10BA3561E356}" presName="pillar1" presStyleLbl="node1" presStyleIdx="0" presStyleCnt="3">
        <dgm:presLayoutVars>
          <dgm:bulletEnabled val="1"/>
        </dgm:presLayoutVars>
      </dgm:prSet>
      <dgm:spPr/>
    </dgm:pt>
    <dgm:pt modelId="{161E3300-F96E-40B7-8901-871F0F382595}" type="pres">
      <dgm:prSet presAssocID="{DDC6ABA5-D16A-47B6-A0EB-EA61C48AD45C}" presName="pillarX" presStyleLbl="node1" presStyleIdx="1" presStyleCnt="3">
        <dgm:presLayoutVars>
          <dgm:bulletEnabled val="1"/>
        </dgm:presLayoutVars>
      </dgm:prSet>
      <dgm:spPr/>
    </dgm:pt>
    <dgm:pt modelId="{26B26595-D43B-4ED5-8410-587C5F11EAB0}" type="pres">
      <dgm:prSet presAssocID="{839DA6BB-A85A-41AA-8AE8-168120B719C1}" presName="pillarX" presStyleLbl="node1" presStyleIdx="2" presStyleCnt="3">
        <dgm:presLayoutVars>
          <dgm:bulletEnabled val="1"/>
        </dgm:presLayoutVars>
      </dgm:prSet>
      <dgm:spPr/>
    </dgm:pt>
    <dgm:pt modelId="{6CE024D0-1910-473A-8BC5-61D8B4D8C691}" type="pres">
      <dgm:prSet presAssocID="{7B190F00-057A-45EB-B0EF-10BA3561E356}" presName="base" presStyleLbl="dkBgShp" presStyleIdx="1" presStyleCnt="2"/>
      <dgm:spPr>
        <a:solidFill>
          <a:schemeClr val="tx1"/>
        </a:solidFill>
      </dgm:spPr>
    </dgm:pt>
  </dgm:ptLst>
  <dgm:cxnLst>
    <dgm:cxn modelId="{36931D1B-1D28-41DE-A195-6BE65F20977A}" srcId="{FA378298-B3DF-4576-81A9-559F4E20B10A}" destId="{7B190F00-057A-45EB-B0EF-10BA3561E356}" srcOrd="0" destOrd="0" parTransId="{0F593B01-3EF2-40A8-8392-840FD946FA0F}" sibTransId="{797F2B30-4806-41BA-A194-BC59FE10750F}"/>
    <dgm:cxn modelId="{0B7D991D-0243-4767-A4DA-ED49FA7EC14F}" type="presOf" srcId="{DDC6ABA5-D16A-47B6-A0EB-EA61C48AD45C}" destId="{161E3300-F96E-40B7-8901-871F0F382595}" srcOrd="0" destOrd="0" presId="urn:microsoft.com/office/officeart/2005/8/layout/hList3"/>
    <dgm:cxn modelId="{D8AF9C5C-8050-4641-96CC-09BC39C0A356}" type="presOf" srcId="{839DA6BB-A85A-41AA-8AE8-168120B719C1}" destId="{26B26595-D43B-4ED5-8410-587C5F11EAB0}" srcOrd="0" destOrd="0" presId="urn:microsoft.com/office/officeart/2005/8/layout/hList3"/>
    <dgm:cxn modelId="{652A0476-76D9-4A6B-B4F7-B8C448DF9AB2}" srcId="{7B190F00-057A-45EB-B0EF-10BA3561E356}" destId="{DDC6ABA5-D16A-47B6-A0EB-EA61C48AD45C}" srcOrd="1" destOrd="0" parTransId="{1524A2AC-E565-4A8D-B88B-97FD27FBE2E8}" sibTransId="{7BA14445-67F6-4CB9-A8E0-77F91BC7C916}"/>
    <dgm:cxn modelId="{B2012885-7EA4-4DDB-BDBD-C98B96A1B8F2}" type="presOf" srcId="{7B190F00-057A-45EB-B0EF-10BA3561E356}" destId="{7B6166F3-6988-49F5-9A1E-431C103C85E1}" srcOrd="0" destOrd="0" presId="urn:microsoft.com/office/officeart/2005/8/layout/hList3"/>
    <dgm:cxn modelId="{D2151586-4143-4FA5-9267-B1C6A6913402}" type="presOf" srcId="{FA378298-B3DF-4576-81A9-559F4E20B10A}" destId="{D50B9CBC-0A78-4365-AD69-4B6766A24F1F}" srcOrd="0" destOrd="0" presId="urn:microsoft.com/office/officeart/2005/8/layout/hList3"/>
    <dgm:cxn modelId="{44EF55A3-2022-4B14-89C4-51BDE9A701FD}" srcId="{7B190F00-057A-45EB-B0EF-10BA3561E356}" destId="{B994F883-461D-4919-A7D0-E68602007D2A}" srcOrd="0" destOrd="0" parTransId="{8ADAC23E-ED2A-47D8-9574-ADA5B8354F1B}" sibTransId="{1D180A32-9E3B-43AB-A263-D28FBB18235F}"/>
    <dgm:cxn modelId="{D86028DF-F898-4A4E-95E0-DE125901D34A}" srcId="{7B190F00-057A-45EB-B0EF-10BA3561E356}" destId="{839DA6BB-A85A-41AA-8AE8-168120B719C1}" srcOrd="2" destOrd="0" parTransId="{85D5EC06-3DFF-4872-A445-C45F3584981B}" sibTransId="{74E342D6-0690-4DE3-AF70-CF8725ABEEC6}"/>
    <dgm:cxn modelId="{9D35BCFE-413D-4EDD-8C80-35008B16130F}" type="presOf" srcId="{B994F883-461D-4919-A7D0-E68602007D2A}" destId="{CA125A9E-8F4C-427D-8C13-1311C02B1D6B}" srcOrd="0" destOrd="0" presId="urn:microsoft.com/office/officeart/2005/8/layout/hList3"/>
    <dgm:cxn modelId="{5860DAAF-0E50-4061-A355-70BFE53FA88F}" type="presParOf" srcId="{D50B9CBC-0A78-4365-AD69-4B6766A24F1F}" destId="{7B6166F3-6988-49F5-9A1E-431C103C85E1}" srcOrd="0" destOrd="0" presId="urn:microsoft.com/office/officeart/2005/8/layout/hList3"/>
    <dgm:cxn modelId="{F62B5E53-BBB0-4DC1-AFE2-EC0892926F2F}" type="presParOf" srcId="{D50B9CBC-0A78-4365-AD69-4B6766A24F1F}" destId="{210487FA-BACD-4375-A125-EFB4C6DD62DB}" srcOrd="1" destOrd="0" presId="urn:microsoft.com/office/officeart/2005/8/layout/hList3"/>
    <dgm:cxn modelId="{ED9264BC-B04A-434E-BECE-2E587580B90B}" type="presParOf" srcId="{210487FA-BACD-4375-A125-EFB4C6DD62DB}" destId="{CA125A9E-8F4C-427D-8C13-1311C02B1D6B}" srcOrd="0" destOrd="0" presId="urn:microsoft.com/office/officeart/2005/8/layout/hList3"/>
    <dgm:cxn modelId="{1FA8AC33-EAE2-4CB0-9118-4ACF9CBFB463}" type="presParOf" srcId="{210487FA-BACD-4375-A125-EFB4C6DD62DB}" destId="{161E3300-F96E-40B7-8901-871F0F382595}" srcOrd="1" destOrd="0" presId="urn:microsoft.com/office/officeart/2005/8/layout/hList3"/>
    <dgm:cxn modelId="{BEBAA3CF-888E-49C7-877E-8FA13349A361}" type="presParOf" srcId="{210487FA-BACD-4375-A125-EFB4C6DD62DB}" destId="{26B26595-D43B-4ED5-8410-587C5F11EAB0}" srcOrd="2" destOrd="0" presId="urn:microsoft.com/office/officeart/2005/8/layout/hList3"/>
    <dgm:cxn modelId="{0D1FCD57-1447-4073-ACEF-FF98F86D78FC}" type="presParOf" srcId="{D50B9CBC-0A78-4365-AD69-4B6766A24F1F}" destId="{6CE024D0-1910-473A-8BC5-61D8B4D8C69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CB4BEE-FB90-4A8F-9AD8-E21BEFBBE040}" type="doc">
      <dgm:prSet loTypeId="urn:microsoft.com/office/officeart/2005/8/layout/process1" loCatId="process" qsTypeId="urn:microsoft.com/office/officeart/2005/8/quickstyle/simple1" qsCatId="simple" csTypeId="urn:microsoft.com/office/officeart/2005/8/colors/accent1_2" csCatId="accent1" phldr="1"/>
      <dgm:spPr/>
    </dgm:pt>
    <dgm:pt modelId="{57205CD3-3167-4CB7-B1B0-D83461DA9EBC}">
      <dgm:prSet phldrT="[Text]" custT="1"/>
      <dgm:spPr/>
      <dgm:t>
        <a:bodyPr/>
        <a:lstStyle/>
        <a:p>
          <a:r>
            <a:rPr lang="en-US" altLang="en-US" sz="1600" dirty="0"/>
            <a:t>Follow the procedure for the specific type for the measurement (more to follow later)</a:t>
          </a:r>
          <a:endParaRPr lang="en-GB" sz="1600" dirty="0"/>
        </a:p>
      </dgm:t>
    </dgm:pt>
    <dgm:pt modelId="{5A1CE678-F93B-4B7C-A571-6A1108487463}" type="parTrans" cxnId="{723B1447-4468-47A1-B873-231D71D31D79}">
      <dgm:prSet/>
      <dgm:spPr/>
      <dgm:t>
        <a:bodyPr/>
        <a:lstStyle/>
        <a:p>
          <a:endParaRPr lang="en-GB"/>
        </a:p>
      </dgm:t>
    </dgm:pt>
    <dgm:pt modelId="{EFB1B7D1-0747-4297-A2EC-60E65AB7DBEF}" type="sibTrans" cxnId="{723B1447-4468-47A1-B873-231D71D31D79}">
      <dgm:prSet/>
      <dgm:spPr/>
      <dgm:t>
        <a:bodyPr/>
        <a:lstStyle/>
        <a:p>
          <a:endParaRPr lang="en-GB"/>
        </a:p>
      </dgm:t>
    </dgm:pt>
    <dgm:pt modelId="{564E2110-C1A5-47BB-8021-507C40D696AB}">
      <dgm:prSet phldrT="[Text]"/>
      <dgm:spPr/>
      <dgm:t>
        <a:bodyPr/>
        <a:lstStyle/>
        <a:p>
          <a:r>
            <a:rPr lang="en-US" altLang="en-US" dirty="0"/>
            <a:t>When an unusually high or low measurement result is indicated, act immediately on the information</a:t>
          </a:r>
          <a:endParaRPr lang="en-GB" dirty="0"/>
        </a:p>
      </dgm:t>
    </dgm:pt>
    <dgm:pt modelId="{8CC3AC74-F415-4627-A107-06F4A4F420AA}" type="parTrans" cxnId="{0CF2D640-B7F9-4AC6-8E50-C412952109B3}">
      <dgm:prSet/>
      <dgm:spPr/>
      <dgm:t>
        <a:bodyPr/>
        <a:lstStyle/>
        <a:p>
          <a:endParaRPr lang="en-GB"/>
        </a:p>
      </dgm:t>
    </dgm:pt>
    <dgm:pt modelId="{1EA4B507-F086-4A2D-8DED-E3AC96E47CB8}" type="sibTrans" cxnId="{0CF2D640-B7F9-4AC6-8E50-C412952109B3}">
      <dgm:prSet/>
      <dgm:spPr/>
      <dgm:t>
        <a:bodyPr/>
        <a:lstStyle/>
        <a:p>
          <a:endParaRPr lang="en-GB"/>
        </a:p>
      </dgm:t>
    </dgm:pt>
    <dgm:pt modelId="{42E065D2-DA12-4D73-BD31-F04536B77D29}">
      <dgm:prSet phldrT="[Text]"/>
      <dgm:spPr/>
      <dgm:t>
        <a:bodyPr/>
        <a:lstStyle/>
        <a:p>
          <a:r>
            <a:rPr lang="en-US" altLang="en-US" dirty="0"/>
            <a:t>Allow an appropriate time for the equipment reading to stabilize.</a:t>
          </a:r>
          <a:endParaRPr lang="en-GB" dirty="0"/>
        </a:p>
      </dgm:t>
    </dgm:pt>
    <dgm:pt modelId="{5EAAE43B-68E2-44C0-8067-13BB05265457}" type="parTrans" cxnId="{792EFA6C-46B3-48E9-8EAF-68E7B9AFBF6B}">
      <dgm:prSet/>
      <dgm:spPr/>
      <dgm:t>
        <a:bodyPr/>
        <a:lstStyle/>
        <a:p>
          <a:endParaRPr lang="en-GB"/>
        </a:p>
      </dgm:t>
    </dgm:pt>
    <dgm:pt modelId="{5B42F827-FD07-4B2B-AD6D-7EA9BD574665}" type="sibTrans" cxnId="{792EFA6C-46B3-48E9-8EAF-68E7B9AFBF6B}">
      <dgm:prSet/>
      <dgm:spPr/>
      <dgm:t>
        <a:bodyPr/>
        <a:lstStyle/>
        <a:p>
          <a:endParaRPr lang="en-GB"/>
        </a:p>
      </dgm:t>
    </dgm:pt>
    <dgm:pt modelId="{D717919F-B570-4269-A04C-65E9EC444782}" type="pres">
      <dgm:prSet presAssocID="{34CB4BEE-FB90-4A8F-9AD8-E21BEFBBE040}" presName="Name0" presStyleCnt="0">
        <dgm:presLayoutVars>
          <dgm:dir/>
          <dgm:resizeHandles val="exact"/>
        </dgm:presLayoutVars>
      </dgm:prSet>
      <dgm:spPr/>
    </dgm:pt>
    <dgm:pt modelId="{49FFA9AA-B81B-4749-A64A-7C19C8EBF339}" type="pres">
      <dgm:prSet presAssocID="{57205CD3-3167-4CB7-B1B0-D83461DA9EBC}" presName="node" presStyleLbl="node1" presStyleIdx="0" presStyleCnt="3" custScaleX="357576" custScaleY="149158">
        <dgm:presLayoutVars>
          <dgm:bulletEnabled val="1"/>
        </dgm:presLayoutVars>
      </dgm:prSet>
      <dgm:spPr/>
    </dgm:pt>
    <dgm:pt modelId="{1BA976D6-729A-4D43-AC79-46DDA7C503B1}" type="pres">
      <dgm:prSet presAssocID="{EFB1B7D1-0747-4297-A2EC-60E65AB7DBEF}" presName="sibTrans" presStyleLbl="sibTrans2D1" presStyleIdx="0" presStyleCnt="2"/>
      <dgm:spPr/>
    </dgm:pt>
    <dgm:pt modelId="{046F0230-2A11-4756-995D-8C4ACAF323F2}" type="pres">
      <dgm:prSet presAssocID="{EFB1B7D1-0747-4297-A2EC-60E65AB7DBEF}" presName="connectorText" presStyleLbl="sibTrans2D1" presStyleIdx="0" presStyleCnt="2"/>
      <dgm:spPr/>
    </dgm:pt>
    <dgm:pt modelId="{EF077DBF-65A4-4F48-B8E2-A4EFD3BC0176}" type="pres">
      <dgm:prSet presAssocID="{564E2110-C1A5-47BB-8021-507C40D696AB}" presName="node" presStyleLbl="node1" presStyleIdx="1" presStyleCnt="3" custScaleX="407494" custScaleY="149084">
        <dgm:presLayoutVars>
          <dgm:bulletEnabled val="1"/>
        </dgm:presLayoutVars>
      </dgm:prSet>
      <dgm:spPr/>
    </dgm:pt>
    <dgm:pt modelId="{4B164824-AB5B-4CCF-9987-CEB87D1B69F0}" type="pres">
      <dgm:prSet presAssocID="{1EA4B507-F086-4A2D-8DED-E3AC96E47CB8}" presName="sibTrans" presStyleLbl="sibTrans2D1" presStyleIdx="1" presStyleCnt="2"/>
      <dgm:spPr/>
    </dgm:pt>
    <dgm:pt modelId="{3011B3DE-FEED-441F-902C-DBFA8584F289}" type="pres">
      <dgm:prSet presAssocID="{1EA4B507-F086-4A2D-8DED-E3AC96E47CB8}" presName="connectorText" presStyleLbl="sibTrans2D1" presStyleIdx="1" presStyleCnt="2"/>
      <dgm:spPr/>
    </dgm:pt>
    <dgm:pt modelId="{C3027162-0201-428D-9D06-850EEC12F322}" type="pres">
      <dgm:prSet presAssocID="{42E065D2-DA12-4D73-BD31-F04536B77D29}" presName="node" presStyleLbl="node1" presStyleIdx="2" presStyleCnt="3" custScaleX="363300" custScaleY="149084">
        <dgm:presLayoutVars>
          <dgm:bulletEnabled val="1"/>
        </dgm:presLayoutVars>
      </dgm:prSet>
      <dgm:spPr/>
    </dgm:pt>
  </dgm:ptLst>
  <dgm:cxnLst>
    <dgm:cxn modelId="{57DEB301-16D8-4516-8674-D7F2C44A942E}" type="presOf" srcId="{42E065D2-DA12-4D73-BD31-F04536B77D29}" destId="{C3027162-0201-428D-9D06-850EEC12F322}" srcOrd="0" destOrd="0" presId="urn:microsoft.com/office/officeart/2005/8/layout/process1"/>
    <dgm:cxn modelId="{9DA0B318-9BF6-4B01-8CDF-E522538251EB}" type="presOf" srcId="{57205CD3-3167-4CB7-B1B0-D83461DA9EBC}" destId="{49FFA9AA-B81B-4749-A64A-7C19C8EBF339}" srcOrd="0" destOrd="0" presId="urn:microsoft.com/office/officeart/2005/8/layout/process1"/>
    <dgm:cxn modelId="{A5AFAF24-1457-49E1-98F6-7CA725C6F405}" type="presOf" srcId="{1EA4B507-F086-4A2D-8DED-E3AC96E47CB8}" destId="{4B164824-AB5B-4CCF-9987-CEB87D1B69F0}" srcOrd="0" destOrd="0" presId="urn:microsoft.com/office/officeart/2005/8/layout/process1"/>
    <dgm:cxn modelId="{9C469540-E228-4ADC-BEDC-9DAED7E8D68C}" type="presOf" srcId="{564E2110-C1A5-47BB-8021-507C40D696AB}" destId="{EF077DBF-65A4-4F48-B8E2-A4EFD3BC0176}" srcOrd="0" destOrd="0" presId="urn:microsoft.com/office/officeart/2005/8/layout/process1"/>
    <dgm:cxn modelId="{0CF2D640-B7F9-4AC6-8E50-C412952109B3}" srcId="{34CB4BEE-FB90-4A8F-9AD8-E21BEFBBE040}" destId="{564E2110-C1A5-47BB-8021-507C40D696AB}" srcOrd="1" destOrd="0" parTransId="{8CC3AC74-F415-4627-A107-06F4A4F420AA}" sibTransId="{1EA4B507-F086-4A2D-8DED-E3AC96E47CB8}"/>
    <dgm:cxn modelId="{723B1447-4468-47A1-B873-231D71D31D79}" srcId="{34CB4BEE-FB90-4A8F-9AD8-E21BEFBBE040}" destId="{57205CD3-3167-4CB7-B1B0-D83461DA9EBC}" srcOrd="0" destOrd="0" parTransId="{5A1CE678-F93B-4B7C-A571-6A1108487463}" sibTransId="{EFB1B7D1-0747-4297-A2EC-60E65AB7DBEF}"/>
    <dgm:cxn modelId="{792EFA6C-46B3-48E9-8EAF-68E7B9AFBF6B}" srcId="{34CB4BEE-FB90-4A8F-9AD8-E21BEFBBE040}" destId="{42E065D2-DA12-4D73-BD31-F04536B77D29}" srcOrd="2" destOrd="0" parTransId="{5EAAE43B-68E2-44C0-8067-13BB05265457}" sibTransId="{5B42F827-FD07-4B2B-AD6D-7EA9BD574665}"/>
    <dgm:cxn modelId="{12F26E91-F27D-46EF-AF4A-6D20F15D9F6C}" type="presOf" srcId="{34CB4BEE-FB90-4A8F-9AD8-E21BEFBBE040}" destId="{D717919F-B570-4269-A04C-65E9EC444782}" srcOrd="0" destOrd="0" presId="urn:microsoft.com/office/officeart/2005/8/layout/process1"/>
    <dgm:cxn modelId="{83F169A8-6665-43E6-9F60-3C5AAEB944D6}" type="presOf" srcId="{EFB1B7D1-0747-4297-A2EC-60E65AB7DBEF}" destId="{046F0230-2A11-4756-995D-8C4ACAF323F2}" srcOrd="1" destOrd="0" presId="urn:microsoft.com/office/officeart/2005/8/layout/process1"/>
    <dgm:cxn modelId="{D0935BDE-C45F-417C-BD94-ED7003958E40}" type="presOf" srcId="{1EA4B507-F086-4A2D-8DED-E3AC96E47CB8}" destId="{3011B3DE-FEED-441F-902C-DBFA8584F289}" srcOrd="1" destOrd="0" presId="urn:microsoft.com/office/officeart/2005/8/layout/process1"/>
    <dgm:cxn modelId="{32BAAAE2-0C8D-4823-A278-F745703F6E79}" type="presOf" srcId="{EFB1B7D1-0747-4297-A2EC-60E65AB7DBEF}" destId="{1BA976D6-729A-4D43-AC79-46DDA7C503B1}" srcOrd="0" destOrd="0" presId="urn:microsoft.com/office/officeart/2005/8/layout/process1"/>
    <dgm:cxn modelId="{50921131-B0A6-47FD-B22D-C6E09A5F4B4E}" type="presParOf" srcId="{D717919F-B570-4269-A04C-65E9EC444782}" destId="{49FFA9AA-B81B-4749-A64A-7C19C8EBF339}" srcOrd="0" destOrd="0" presId="urn:microsoft.com/office/officeart/2005/8/layout/process1"/>
    <dgm:cxn modelId="{E882F0DE-83FB-42AA-BD77-5E9B3549EADC}" type="presParOf" srcId="{D717919F-B570-4269-A04C-65E9EC444782}" destId="{1BA976D6-729A-4D43-AC79-46DDA7C503B1}" srcOrd="1" destOrd="0" presId="urn:microsoft.com/office/officeart/2005/8/layout/process1"/>
    <dgm:cxn modelId="{F79AB7DD-05A8-42A1-BB77-7FDF968BB7D5}" type="presParOf" srcId="{1BA976D6-729A-4D43-AC79-46DDA7C503B1}" destId="{046F0230-2A11-4756-995D-8C4ACAF323F2}" srcOrd="0" destOrd="0" presId="urn:microsoft.com/office/officeart/2005/8/layout/process1"/>
    <dgm:cxn modelId="{47BE9297-920E-4626-A4CA-A589CC5F3C3B}" type="presParOf" srcId="{D717919F-B570-4269-A04C-65E9EC444782}" destId="{EF077DBF-65A4-4F48-B8E2-A4EFD3BC0176}" srcOrd="2" destOrd="0" presId="urn:microsoft.com/office/officeart/2005/8/layout/process1"/>
    <dgm:cxn modelId="{46F47469-17B8-4101-83D7-F743D4D4AAE9}" type="presParOf" srcId="{D717919F-B570-4269-A04C-65E9EC444782}" destId="{4B164824-AB5B-4CCF-9987-CEB87D1B69F0}" srcOrd="3" destOrd="0" presId="urn:microsoft.com/office/officeart/2005/8/layout/process1"/>
    <dgm:cxn modelId="{6E90997A-BABE-4C43-91E8-0978ED735966}" type="presParOf" srcId="{4B164824-AB5B-4CCF-9987-CEB87D1B69F0}" destId="{3011B3DE-FEED-441F-902C-DBFA8584F289}" srcOrd="0" destOrd="0" presId="urn:microsoft.com/office/officeart/2005/8/layout/process1"/>
    <dgm:cxn modelId="{23E28A81-2B39-4C67-BB48-7E7133CF6758}" type="presParOf" srcId="{D717919F-B570-4269-A04C-65E9EC444782}" destId="{C3027162-0201-428D-9D06-850EEC12F32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4FEF676-230D-4B63-AE5D-5E683A7BC828}" type="doc">
      <dgm:prSet loTypeId="urn:diagrams.loki3.com/BracketList" loCatId="list" qsTypeId="urn:microsoft.com/office/officeart/2005/8/quickstyle/simple1" qsCatId="simple" csTypeId="urn:microsoft.com/office/officeart/2005/8/colors/accent1_2" csCatId="accent1" phldr="1"/>
      <dgm:spPr/>
      <dgm:t>
        <a:bodyPr/>
        <a:lstStyle/>
        <a:p>
          <a:endParaRPr lang="en-GB"/>
        </a:p>
      </dgm:t>
    </dgm:pt>
    <dgm:pt modelId="{B6AD3E58-C37B-4723-B246-7DBC0E8C8F2D}">
      <dgm:prSet phldrT="[Text]"/>
      <dgm:spPr/>
      <dgm:t>
        <a:bodyPr/>
        <a:lstStyle/>
        <a:p>
          <a:r>
            <a:rPr lang="en-US" dirty="0">
              <a:solidFill>
                <a:schemeClr val="bg2">
                  <a:lumMod val="10000"/>
                </a:schemeClr>
              </a:solidFill>
            </a:rPr>
            <a:t>1.</a:t>
          </a:r>
          <a:endParaRPr lang="en-GB" dirty="0">
            <a:solidFill>
              <a:schemeClr val="bg2">
                <a:lumMod val="10000"/>
              </a:schemeClr>
            </a:solidFill>
          </a:endParaRPr>
        </a:p>
      </dgm:t>
    </dgm:pt>
    <dgm:pt modelId="{958A7BF2-489E-49BC-AF8C-2388170660F9}" type="parTrans" cxnId="{3D2B9ABA-3890-4BA9-93DC-97530519F26B}">
      <dgm:prSet/>
      <dgm:spPr/>
      <dgm:t>
        <a:bodyPr/>
        <a:lstStyle/>
        <a:p>
          <a:endParaRPr lang="en-GB"/>
        </a:p>
      </dgm:t>
    </dgm:pt>
    <dgm:pt modelId="{74CFD1C9-200A-4BE6-B301-65DAFD7A2C98}" type="sibTrans" cxnId="{3D2B9ABA-3890-4BA9-93DC-97530519F26B}">
      <dgm:prSet/>
      <dgm:spPr/>
      <dgm:t>
        <a:bodyPr/>
        <a:lstStyle/>
        <a:p>
          <a:endParaRPr lang="en-GB"/>
        </a:p>
      </dgm:t>
    </dgm:pt>
    <dgm:pt modelId="{3008B5D9-EC78-468E-AA01-10424C106140}">
      <dgm:prSet phldrT="[Text]" custT="1"/>
      <dgm:spPr>
        <a:solidFill>
          <a:schemeClr val="bg1">
            <a:lumMod val="75000"/>
          </a:schemeClr>
        </a:solidFill>
      </dgm:spPr>
      <dgm:t>
        <a:bodyPr/>
        <a:lstStyle/>
        <a:p>
          <a:r>
            <a:rPr lang="en-GB" sz="2000" dirty="0"/>
            <a:t>Low energy beta measurement experience similar interpretation issues as alpha.</a:t>
          </a:r>
        </a:p>
      </dgm:t>
    </dgm:pt>
    <dgm:pt modelId="{1FC41554-1250-4CF0-A340-EC4162E718FC}" type="parTrans" cxnId="{4494B6AC-3058-4605-99EE-15AF88726B19}">
      <dgm:prSet/>
      <dgm:spPr/>
      <dgm:t>
        <a:bodyPr/>
        <a:lstStyle/>
        <a:p>
          <a:endParaRPr lang="en-GB"/>
        </a:p>
      </dgm:t>
    </dgm:pt>
    <dgm:pt modelId="{FEB6CE69-3F78-4338-9CC6-1DEF4421D13C}" type="sibTrans" cxnId="{4494B6AC-3058-4605-99EE-15AF88726B19}">
      <dgm:prSet/>
      <dgm:spPr/>
      <dgm:t>
        <a:bodyPr/>
        <a:lstStyle/>
        <a:p>
          <a:endParaRPr lang="en-GB"/>
        </a:p>
      </dgm:t>
    </dgm:pt>
    <dgm:pt modelId="{927DF650-679F-45D1-AA76-AF7E50228683}">
      <dgm:prSet phldrT="[Text]"/>
      <dgm:spPr/>
      <dgm:t>
        <a:bodyPr/>
        <a:lstStyle/>
        <a:p>
          <a:r>
            <a:rPr lang="en-US" dirty="0">
              <a:solidFill>
                <a:schemeClr val="bg2">
                  <a:lumMod val="10000"/>
                </a:schemeClr>
              </a:solidFill>
            </a:rPr>
            <a:t>2.</a:t>
          </a:r>
          <a:endParaRPr lang="en-GB" dirty="0">
            <a:solidFill>
              <a:schemeClr val="bg2">
                <a:lumMod val="10000"/>
              </a:schemeClr>
            </a:solidFill>
          </a:endParaRPr>
        </a:p>
      </dgm:t>
    </dgm:pt>
    <dgm:pt modelId="{7971435C-2C02-48FA-A258-358001B1F6A6}" type="parTrans" cxnId="{FC53DEF8-6D34-481C-A223-76333A7BC13D}">
      <dgm:prSet/>
      <dgm:spPr/>
      <dgm:t>
        <a:bodyPr/>
        <a:lstStyle/>
        <a:p>
          <a:endParaRPr lang="en-GB"/>
        </a:p>
      </dgm:t>
    </dgm:pt>
    <dgm:pt modelId="{A9ED538E-0C26-4613-A875-E60CC5444191}" type="sibTrans" cxnId="{FC53DEF8-6D34-481C-A223-76333A7BC13D}">
      <dgm:prSet/>
      <dgm:spPr/>
      <dgm:t>
        <a:bodyPr/>
        <a:lstStyle/>
        <a:p>
          <a:endParaRPr lang="en-GB"/>
        </a:p>
      </dgm:t>
    </dgm:pt>
    <dgm:pt modelId="{0E89386E-428B-4642-9677-832DBE8C2204}">
      <dgm:prSet phldrT="[Text]" custT="1"/>
      <dgm:spPr>
        <a:solidFill>
          <a:schemeClr val="bg1">
            <a:lumMod val="65000"/>
          </a:schemeClr>
        </a:solidFill>
      </dgm:spPr>
      <dgm:t>
        <a:bodyPr/>
        <a:lstStyle/>
        <a:p>
          <a:r>
            <a:rPr lang="en-GB" sz="2000" dirty="0"/>
            <a:t>There is only a limited range of nuclides which will be available during calibration and type testing. It is often necessary to estimate the response for the actual nuclides encountered.</a:t>
          </a:r>
        </a:p>
      </dgm:t>
    </dgm:pt>
    <dgm:pt modelId="{33231C37-C74F-4FCE-B49E-D0B79702323D}" type="parTrans" cxnId="{39A7B365-CFD5-4020-BB00-657DDA9BE523}">
      <dgm:prSet/>
      <dgm:spPr/>
      <dgm:t>
        <a:bodyPr/>
        <a:lstStyle/>
        <a:p>
          <a:endParaRPr lang="en-GB"/>
        </a:p>
      </dgm:t>
    </dgm:pt>
    <dgm:pt modelId="{1ADD5724-8C93-42D0-B893-806560CB5DB6}" type="sibTrans" cxnId="{39A7B365-CFD5-4020-BB00-657DDA9BE523}">
      <dgm:prSet/>
      <dgm:spPr/>
      <dgm:t>
        <a:bodyPr/>
        <a:lstStyle/>
        <a:p>
          <a:endParaRPr lang="en-GB"/>
        </a:p>
      </dgm:t>
    </dgm:pt>
    <dgm:pt modelId="{B5A73BB1-8513-4C56-902D-01FD30F29E24}" type="pres">
      <dgm:prSet presAssocID="{44FEF676-230D-4B63-AE5D-5E683A7BC828}" presName="Name0" presStyleCnt="0">
        <dgm:presLayoutVars>
          <dgm:dir/>
          <dgm:animLvl val="lvl"/>
          <dgm:resizeHandles val="exact"/>
        </dgm:presLayoutVars>
      </dgm:prSet>
      <dgm:spPr/>
    </dgm:pt>
    <dgm:pt modelId="{274779F0-B990-48C9-9122-135C4E6D1C9E}" type="pres">
      <dgm:prSet presAssocID="{B6AD3E58-C37B-4723-B246-7DBC0E8C8F2D}" presName="linNode" presStyleCnt="0"/>
      <dgm:spPr/>
    </dgm:pt>
    <dgm:pt modelId="{3BBE0AC0-0E89-4403-889B-8B4E8B36042F}" type="pres">
      <dgm:prSet presAssocID="{B6AD3E58-C37B-4723-B246-7DBC0E8C8F2D}" presName="parTx" presStyleLbl="revTx" presStyleIdx="0" presStyleCnt="2">
        <dgm:presLayoutVars>
          <dgm:chMax val="1"/>
          <dgm:bulletEnabled val="1"/>
        </dgm:presLayoutVars>
      </dgm:prSet>
      <dgm:spPr/>
    </dgm:pt>
    <dgm:pt modelId="{5DEFE997-EDC3-4B64-8BCF-E15B96032166}" type="pres">
      <dgm:prSet presAssocID="{B6AD3E58-C37B-4723-B246-7DBC0E8C8F2D}" presName="bracket" presStyleLbl="parChTrans1D1" presStyleIdx="0" presStyleCnt="2"/>
      <dgm:spPr>
        <a:ln>
          <a:solidFill>
            <a:schemeClr val="bg2">
              <a:lumMod val="10000"/>
            </a:schemeClr>
          </a:solidFill>
        </a:ln>
      </dgm:spPr>
    </dgm:pt>
    <dgm:pt modelId="{F4F70953-7282-4442-8B46-F53203A6176F}" type="pres">
      <dgm:prSet presAssocID="{B6AD3E58-C37B-4723-B246-7DBC0E8C8F2D}" presName="spH" presStyleCnt="0"/>
      <dgm:spPr/>
    </dgm:pt>
    <dgm:pt modelId="{2ECF5614-C73E-41DE-AA09-0899FC524867}" type="pres">
      <dgm:prSet presAssocID="{B6AD3E58-C37B-4723-B246-7DBC0E8C8F2D}" presName="desTx" presStyleLbl="node1" presStyleIdx="0" presStyleCnt="2">
        <dgm:presLayoutVars>
          <dgm:bulletEnabled val="1"/>
        </dgm:presLayoutVars>
      </dgm:prSet>
      <dgm:spPr/>
    </dgm:pt>
    <dgm:pt modelId="{EC22E950-82D3-4289-B98F-66F8D2816D13}" type="pres">
      <dgm:prSet presAssocID="{74CFD1C9-200A-4BE6-B301-65DAFD7A2C98}" presName="spV" presStyleCnt="0"/>
      <dgm:spPr/>
    </dgm:pt>
    <dgm:pt modelId="{55225F18-5CBA-42FB-B074-BA89E26CCCBF}" type="pres">
      <dgm:prSet presAssocID="{927DF650-679F-45D1-AA76-AF7E50228683}" presName="linNode" presStyleCnt="0"/>
      <dgm:spPr/>
    </dgm:pt>
    <dgm:pt modelId="{24303C24-EBED-4FB0-840D-8DFE70198D3E}" type="pres">
      <dgm:prSet presAssocID="{927DF650-679F-45D1-AA76-AF7E50228683}" presName="parTx" presStyleLbl="revTx" presStyleIdx="1" presStyleCnt="2">
        <dgm:presLayoutVars>
          <dgm:chMax val="1"/>
          <dgm:bulletEnabled val="1"/>
        </dgm:presLayoutVars>
      </dgm:prSet>
      <dgm:spPr/>
    </dgm:pt>
    <dgm:pt modelId="{2900B4E2-7D96-471F-BF44-B0B3ECF45D1F}" type="pres">
      <dgm:prSet presAssocID="{927DF650-679F-45D1-AA76-AF7E50228683}" presName="bracket" presStyleLbl="parChTrans1D1" presStyleIdx="1" presStyleCnt="2"/>
      <dgm:spPr>
        <a:ln>
          <a:solidFill>
            <a:schemeClr val="bg2">
              <a:lumMod val="10000"/>
            </a:schemeClr>
          </a:solidFill>
        </a:ln>
      </dgm:spPr>
    </dgm:pt>
    <dgm:pt modelId="{94DD55BF-D66C-43B3-BCC6-69912A02C58D}" type="pres">
      <dgm:prSet presAssocID="{927DF650-679F-45D1-AA76-AF7E50228683}" presName="spH" presStyleCnt="0"/>
      <dgm:spPr/>
    </dgm:pt>
    <dgm:pt modelId="{997CE228-1901-4CF3-A785-551E1AEEFAD7}" type="pres">
      <dgm:prSet presAssocID="{927DF650-679F-45D1-AA76-AF7E50228683}" presName="desTx" presStyleLbl="node1" presStyleIdx="1" presStyleCnt="2">
        <dgm:presLayoutVars>
          <dgm:bulletEnabled val="1"/>
        </dgm:presLayoutVars>
      </dgm:prSet>
      <dgm:spPr/>
    </dgm:pt>
  </dgm:ptLst>
  <dgm:cxnLst>
    <dgm:cxn modelId="{39A7B365-CFD5-4020-BB00-657DDA9BE523}" srcId="{927DF650-679F-45D1-AA76-AF7E50228683}" destId="{0E89386E-428B-4642-9677-832DBE8C2204}" srcOrd="0" destOrd="0" parTransId="{33231C37-C74F-4FCE-B49E-D0B79702323D}" sibTransId="{1ADD5724-8C93-42D0-B893-806560CB5DB6}"/>
    <dgm:cxn modelId="{0571F145-5DBD-4B88-B62F-202AC11908A0}" type="presOf" srcId="{927DF650-679F-45D1-AA76-AF7E50228683}" destId="{24303C24-EBED-4FB0-840D-8DFE70198D3E}" srcOrd="0" destOrd="0" presId="urn:diagrams.loki3.com/BracketList"/>
    <dgm:cxn modelId="{CD469547-A236-41E7-9D3C-F6D0537AEB9C}" type="presOf" srcId="{B6AD3E58-C37B-4723-B246-7DBC0E8C8F2D}" destId="{3BBE0AC0-0E89-4403-889B-8B4E8B36042F}" srcOrd="0" destOrd="0" presId="urn:diagrams.loki3.com/BracketList"/>
    <dgm:cxn modelId="{4E654F4A-7736-42F7-9F18-053A0FE50E39}" type="presOf" srcId="{3008B5D9-EC78-468E-AA01-10424C106140}" destId="{2ECF5614-C73E-41DE-AA09-0899FC524867}" srcOrd="0" destOrd="0" presId="urn:diagrams.loki3.com/BracketList"/>
    <dgm:cxn modelId="{27FE8CA1-B828-4350-B43B-4C08C6CF8605}" type="presOf" srcId="{44FEF676-230D-4B63-AE5D-5E683A7BC828}" destId="{B5A73BB1-8513-4C56-902D-01FD30F29E24}" srcOrd="0" destOrd="0" presId="urn:diagrams.loki3.com/BracketList"/>
    <dgm:cxn modelId="{EB781DA5-4B0D-4236-A6BF-2D29EC7A2C49}" type="presOf" srcId="{0E89386E-428B-4642-9677-832DBE8C2204}" destId="{997CE228-1901-4CF3-A785-551E1AEEFAD7}" srcOrd="0" destOrd="0" presId="urn:diagrams.loki3.com/BracketList"/>
    <dgm:cxn modelId="{4494B6AC-3058-4605-99EE-15AF88726B19}" srcId="{B6AD3E58-C37B-4723-B246-7DBC0E8C8F2D}" destId="{3008B5D9-EC78-468E-AA01-10424C106140}" srcOrd="0" destOrd="0" parTransId="{1FC41554-1250-4CF0-A340-EC4162E718FC}" sibTransId="{FEB6CE69-3F78-4338-9CC6-1DEF4421D13C}"/>
    <dgm:cxn modelId="{3D2B9ABA-3890-4BA9-93DC-97530519F26B}" srcId="{44FEF676-230D-4B63-AE5D-5E683A7BC828}" destId="{B6AD3E58-C37B-4723-B246-7DBC0E8C8F2D}" srcOrd="0" destOrd="0" parTransId="{958A7BF2-489E-49BC-AF8C-2388170660F9}" sibTransId="{74CFD1C9-200A-4BE6-B301-65DAFD7A2C98}"/>
    <dgm:cxn modelId="{FC53DEF8-6D34-481C-A223-76333A7BC13D}" srcId="{44FEF676-230D-4B63-AE5D-5E683A7BC828}" destId="{927DF650-679F-45D1-AA76-AF7E50228683}" srcOrd="1" destOrd="0" parTransId="{7971435C-2C02-48FA-A258-358001B1F6A6}" sibTransId="{A9ED538E-0C26-4613-A875-E60CC5444191}"/>
    <dgm:cxn modelId="{877881E4-CD23-4B7D-A10E-2D85328FE6EC}" type="presParOf" srcId="{B5A73BB1-8513-4C56-902D-01FD30F29E24}" destId="{274779F0-B990-48C9-9122-135C4E6D1C9E}" srcOrd="0" destOrd="0" presId="urn:diagrams.loki3.com/BracketList"/>
    <dgm:cxn modelId="{6D6E129B-6868-47E9-9615-AD9A66D51372}" type="presParOf" srcId="{274779F0-B990-48C9-9122-135C4E6D1C9E}" destId="{3BBE0AC0-0E89-4403-889B-8B4E8B36042F}" srcOrd="0" destOrd="0" presId="urn:diagrams.loki3.com/BracketList"/>
    <dgm:cxn modelId="{09CDCF32-E3AC-4DD8-8A9D-E999A2E3ECA0}" type="presParOf" srcId="{274779F0-B990-48C9-9122-135C4E6D1C9E}" destId="{5DEFE997-EDC3-4B64-8BCF-E15B96032166}" srcOrd="1" destOrd="0" presId="urn:diagrams.loki3.com/BracketList"/>
    <dgm:cxn modelId="{CFED734B-A940-4176-BB96-765C5C850DE2}" type="presParOf" srcId="{274779F0-B990-48C9-9122-135C4E6D1C9E}" destId="{F4F70953-7282-4442-8B46-F53203A6176F}" srcOrd="2" destOrd="0" presId="urn:diagrams.loki3.com/BracketList"/>
    <dgm:cxn modelId="{E4C2A213-771C-47BE-81D8-4F0C4CEB6F32}" type="presParOf" srcId="{274779F0-B990-48C9-9122-135C4E6D1C9E}" destId="{2ECF5614-C73E-41DE-AA09-0899FC524867}" srcOrd="3" destOrd="0" presId="urn:diagrams.loki3.com/BracketList"/>
    <dgm:cxn modelId="{9C99DC3B-320D-471F-9615-CAC933255914}" type="presParOf" srcId="{B5A73BB1-8513-4C56-902D-01FD30F29E24}" destId="{EC22E950-82D3-4289-B98F-66F8D2816D13}" srcOrd="1" destOrd="0" presId="urn:diagrams.loki3.com/BracketList"/>
    <dgm:cxn modelId="{11C4AEF8-E2C1-46E0-8BDC-68049A724223}" type="presParOf" srcId="{B5A73BB1-8513-4C56-902D-01FD30F29E24}" destId="{55225F18-5CBA-42FB-B074-BA89E26CCCBF}" srcOrd="2" destOrd="0" presId="urn:diagrams.loki3.com/BracketList"/>
    <dgm:cxn modelId="{A41A09A3-5037-4523-9B62-8B03B77A6716}" type="presParOf" srcId="{55225F18-5CBA-42FB-B074-BA89E26CCCBF}" destId="{24303C24-EBED-4FB0-840D-8DFE70198D3E}" srcOrd="0" destOrd="0" presId="urn:diagrams.loki3.com/BracketList"/>
    <dgm:cxn modelId="{52A09670-9DAB-4759-8608-A46CBCC90703}" type="presParOf" srcId="{55225F18-5CBA-42FB-B074-BA89E26CCCBF}" destId="{2900B4E2-7D96-471F-BF44-B0B3ECF45D1F}" srcOrd="1" destOrd="0" presId="urn:diagrams.loki3.com/BracketList"/>
    <dgm:cxn modelId="{A73FCDB7-25EE-4765-9357-D3FDE2049689}" type="presParOf" srcId="{55225F18-5CBA-42FB-B074-BA89E26CCCBF}" destId="{94DD55BF-D66C-43B3-BCC6-69912A02C58D}" srcOrd="2" destOrd="0" presId="urn:diagrams.loki3.com/BracketList"/>
    <dgm:cxn modelId="{4250A73C-E1BA-47DA-A1D0-69F27D9BBF97}" type="presParOf" srcId="{55225F18-5CBA-42FB-B074-BA89E26CCCBF}" destId="{997CE228-1901-4CF3-A785-551E1AEEFAD7}"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EE545B-CE54-4763-B533-88244A484EB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35199B8E-A2FB-4525-949E-2B75CF6069B3}">
      <dgm:prSet phldrT="[Text]" custT="1"/>
      <dgm:spPr>
        <a:solidFill>
          <a:schemeClr val="accent1">
            <a:lumMod val="50000"/>
          </a:schemeClr>
        </a:solidFill>
      </dgm:spPr>
      <dgm:t>
        <a:bodyPr/>
        <a:lstStyle/>
        <a:p>
          <a:r>
            <a:rPr lang="en-US" altLang="en-US" sz="2500" dirty="0"/>
            <a:t>Many nuclides produce low energy X rays, typically by a process of electron capture. </a:t>
          </a:r>
          <a:endParaRPr lang="en-GB" sz="2500" dirty="0"/>
        </a:p>
      </dgm:t>
    </dgm:pt>
    <dgm:pt modelId="{EFD99A04-3885-42FD-91AD-D8A747BD68D5}" type="parTrans" cxnId="{89FB19EE-F83F-42BE-8E24-B498BC61CF65}">
      <dgm:prSet/>
      <dgm:spPr/>
      <dgm:t>
        <a:bodyPr/>
        <a:lstStyle/>
        <a:p>
          <a:endParaRPr lang="en-GB"/>
        </a:p>
      </dgm:t>
    </dgm:pt>
    <dgm:pt modelId="{F8EEE421-4091-4EC4-A89E-1DFD20B39F42}" type="sibTrans" cxnId="{89FB19EE-F83F-42BE-8E24-B498BC61CF65}">
      <dgm:prSet/>
      <dgm:spPr/>
      <dgm:t>
        <a:bodyPr/>
        <a:lstStyle/>
        <a:p>
          <a:endParaRPr lang="en-GB"/>
        </a:p>
      </dgm:t>
    </dgm:pt>
    <dgm:pt modelId="{F4818466-7918-4B45-8577-F623A61C4087}">
      <dgm:prSet phldrT="[Text]" custT="1"/>
      <dgm:spPr/>
      <dgm:t>
        <a:bodyPr/>
        <a:lstStyle/>
        <a:p>
          <a:r>
            <a:rPr lang="en-US" altLang="en-US" sz="2400" baseline="30000" dirty="0"/>
            <a:t>125</a:t>
          </a:r>
          <a:r>
            <a:rPr lang="en-US" altLang="en-US" sz="2400" dirty="0"/>
            <a:t>I emits two X-rays at 27 keV and 32 keV and a gamma at 35 keV</a:t>
          </a:r>
          <a:endParaRPr lang="en-GB" sz="2400" dirty="0"/>
        </a:p>
      </dgm:t>
    </dgm:pt>
    <dgm:pt modelId="{E1AE314B-10C6-4F32-B9F5-ECBA0B8A721C}" type="parTrans" cxnId="{D4CEE2EF-9942-4799-8AEA-DC2ADEA45505}">
      <dgm:prSet/>
      <dgm:spPr/>
      <dgm:t>
        <a:bodyPr/>
        <a:lstStyle/>
        <a:p>
          <a:endParaRPr lang="en-GB"/>
        </a:p>
      </dgm:t>
    </dgm:pt>
    <dgm:pt modelId="{50CB242E-B686-46E7-9C7F-0F4ACBB756A7}" type="sibTrans" cxnId="{D4CEE2EF-9942-4799-8AEA-DC2ADEA45505}">
      <dgm:prSet/>
      <dgm:spPr/>
      <dgm:t>
        <a:bodyPr/>
        <a:lstStyle/>
        <a:p>
          <a:endParaRPr lang="en-GB"/>
        </a:p>
      </dgm:t>
    </dgm:pt>
    <dgm:pt modelId="{E8CEF6A7-AD21-4A48-8498-4DEE8E0ADBA2}">
      <dgm:prSet phldrT="[Text]" custT="1"/>
      <dgm:spPr>
        <a:solidFill>
          <a:schemeClr val="accent1">
            <a:lumMod val="50000"/>
          </a:schemeClr>
        </a:solidFill>
      </dgm:spPr>
      <dgm:t>
        <a:bodyPr/>
        <a:lstStyle/>
        <a:p>
          <a:r>
            <a:rPr lang="en-US" altLang="en-US" sz="2500" dirty="0"/>
            <a:t>X ray emitting nuclides can also be found in contamination around reactors. </a:t>
          </a:r>
          <a:endParaRPr lang="en-GB" sz="2500" dirty="0"/>
        </a:p>
      </dgm:t>
    </dgm:pt>
    <dgm:pt modelId="{1C2D26A2-968A-4C8C-8D0B-2A68E4E4AFC9}" type="parTrans" cxnId="{D15A0C80-23F7-49B4-BBB3-B6F96AC4FAB1}">
      <dgm:prSet/>
      <dgm:spPr/>
      <dgm:t>
        <a:bodyPr/>
        <a:lstStyle/>
        <a:p>
          <a:endParaRPr lang="en-GB"/>
        </a:p>
      </dgm:t>
    </dgm:pt>
    <dgm:pt modelId="{E4C2F92E-F1AD-462B-B16B-B703F3C6E1E8}" type="sibTrans" cxnId="{D15A0C80-23F7-49B4-BBB3-B6F96AC4FAB1}">
      <dgm:prSet/>
      <dgm:spPr/>
      <dgm:t>
        <a:bodyPr/>
        <a:lstStyle/>
        <a:p>
          <a:endParaRPr lang="en-GB"/>
        </a:p>
      </dgm:t>
    </dgm:pt>
    <dgm:pt modelId="{87013107-6837-4798-B57D-24566706B3B8}">
      <dgm:prSet phldrT="[Text]" custT="1"/>
      <dgm:spPr/>
      <dgm:t>
        <a:bodyPr/>
        <a:lstStyle/>
        <a:p>
          <a:r>
            <a:rPr lang="en-US" altLang="en-US" sz="2400" dirty="0"/>
            <a:t>The most prominent, low energy photon emitting nuclide in nuclear plants is </a:t>
          </a:r>
          <a:r>
            <a:rPr lang="en-US" altLang="en-US" sz="2400" baseline="30000" dirty="0"/>
            <a:t>55</a:t>
          </a:r>
          <a:r>
            <a:rPr lang="en-US" altLang="en-US" sz="2400" dirty="0"/>
            <a:t>Fe, which emits X ray at 5.19 keV.</a:t>
          </a:r>
          <a:endParaRPr lang="en-GB" sz="2400" dirty="0"/>
        </a:p>
      </dgm:t>
    </dgm:pt>
    <dgm:pt modelId="{FD6B6E18-102C-488B-A57E-1B00B958E9A7}" type="parTrans" cxnId="{DA74265B-EB2E-4E9C-8812-9948B4A1CBB8}">
      <dgm:prSet/>
      <dgm:spPr/>
      <dgm:t>
        <a:bodyPr/>
        <a:lstStyle/>
        <a:p>
          <a:endParaRPr lang="en-GB"/>
        </a:p>
      </dgm:t>
    </dgm:pt>
    <dgm:pt modelId="{A86E53F9-02A0-43AB-9673-CC1A2E38A5BF}" type="sibTrans" cxnId="{DA74265B-EB2E-4E9C-8812-9948B4A1CBB8}">
      <dgm:prSet/>
      <dgm:spPr/>
      <dgm:t>
        <a:bodyPr/>
        <a:lstStyle/>
        <a:p>
          <a:endParaRPr lang="en-GB"/>
        </a:p>
      </dgm:t>
    </dgm:pt>
    <dgm:pt modelId="{9A743D58-BE8B-4165-9239-CDF4E35003EF}" type="pres">
      <dgm:prSet presAssocID="{9AEE545B-CE54-4763-B533-88244A484EB9}" presName="linear" presStyleCnt="0">
        <dgm:presLayoutVars>
          <dgm:animLvl val="lvl"/>
          <dgm:resizeHandles val="exact"/>
        </dgm:presLayoutVars>
      </dgm:prSet>
      <dgm:spPr/>
    </dgm:pt>
    <dgm:pt modelId="{84FF5DD8-741D-4675-A291-EB88E2996E33}" type="pres">
      <dgm:prSet presAssocID="{35199B8E-A2FB-4525-949E-2B75CF6069B3}" presName="parentText" presStyleLbl="node1" presStyleIdx="0" presStyleCnt="2">
        <dgm:presLayoutVars>
          <dgm:chMax val="0"/>
          <dgm:bulletEnabled val="1"/>
        </dgm:presLayoutVars>
      </dgm:prSet>
      <dgm:spPr/>
    </dgm:pt>
    <dgm:pt modelId="{CA742418-60CB-4909-A68B-6D0CD2FB92CE}" type="pres">
      <dgm:prSet presAssocID="{35199B8E-A2FB-4525-949E-2B75CF6069B3}" presName="childText" presStyleLbl="revTx" presStyleIdx="0" presStyleCnt="2">
        <dgm:presLayoutVars>
          <dgm:bulletEnabled val="1"/>
        </dgm:presLayoutVars>
      </dgm:prSet>
      <dgm:spPr/>
    </dgm:pt>
    <dgm:pt modelId="{7776417C-F9D1-45AE-97BC-41136EB12185}" type="pres">
      <dgm:prSet presAssocID="{E8CEF6A7-AD21-4A48-8498-4DEE8E0ADBA2}" presName="parentText" presStyleLbl="node1" presStyleIdx="1" presStyleCnt="2">
        <dgm:presLayoutVars>
          <dgm:chMax val="0"/>
          <dgm:bulletEnabled val="1"/>
        </dgm:presLayoutVars>
      </dgm:prSet>
      <dgm:spPr/>
    </dgm:pt>
    <dgm:pt modelId="{858D1EAB-5C40-43F3-89C9-BE1551F9B3C2}" type="pres">
      <dgm:prSet presAssocID="{E8CEF6A7-AD21-4A48-8498-4DEE8E0ADBA2}" presName="childText" presStyleLbl="revTx" presStyleIdx="1" presStyleCnt="2">
        <dgm:presLayoutVars>
          <dgm:bulletEnabled val="1"/>
        </dgm:presLayoutVars>
      </dgm:prSet>
      <dgm:spPr/>
    </dgm:pt>
  </dgm:ptLst>
  <dgm:cxnLst>
    <dgm:cxn modelId="{6E20E018-C3A7-4E2A-9318-C67A9A8FB284}" type="presOf" srcId="{F4818466-7918-4B45-8577-F623A61C4087}" destId="{CA742418-60CB-4909-A68B-6D0CD2FB92CE}" srcOrd="0" destOrd="0" presId="urn:microsoft.com/office/officeart/2005/8/layout/vList2"/>
    <dgm:cxn modelId="{5301E825-CF67-4D42-9A2C-5250C17408EA}" type="presOf" srcId="{35199B8E-A2FB-4525-949E-2B75CF6069B3}" destId="{84FF5DD8-741D-4675-A291-EB88E2996E33}" srcOrd="0" destOrd="0" presId="urn:microsoft.com/office/officeart/2005/8/layout/vList2"/>
    <dgm:cxn modelId="{F161AA2E-9855-4984-ABEF-E4A9856DEF12}" type="presOf" srcId="{9AEE545B-CE54-4763-B533-88244A484EB9}" destId="{9A743D58-BE8B-4165-9239-CDF4E35003EF}" srcOrd="0" destOrd="0" presId="urn:microsoft.com/office/officeart/2005/8/layout/vList2"/>
    <dgm:cxn modelId="{DA74265B-EB2E-4E9C-8812-9948B4A1CBB8}" srcId="{E8CEF6A7-AD21-4A48-8498-4DEE8E0ADBA2}" destId="{87013107-6837-4798-B57D-24566706B3B8}" srcOrd="0" destOrd="0" parTransId="{FD6B6E18-102C-488B-A57E-1B00B958E9A7}" sibTransId="{A86E53F9-02A0-43AB-9673-CC1A2E38A5BF}"/>
    <dgm:cxn modelId="{D15A0C80-23F7-49B4-BBB3-B6F96AC4FAB1}" srcId="{9AEE545B-CE54-4763-B533-88244A484EB9}" destId="{E8CEF6A7-AD21-4A48-8498-4DEE8E0ADBA2}" srcOrd="1" destOrd="0" parTransId="{1C2D26A2-968A-4C8C-8D0B-2A68E4E4AFC9}" sibTransId="{E4C2F92E-F1AD-462B-B16B-B703F3C6E1E8}"/>
    <dgm:cxn modelId="{95147DD8-F15A-470D-912C-5565E9246CB0}" type="presOf" srcId="{87013107-6837-4798-B57D-24566706B3B8}" destId="{858D1EAB-5C40-43F3-89C9-BE1551F9B3C2}" srcOrd="0" destOrd="0" presId="urn:microsoft.com/office/officeart/2005/8/layout/vList2"/>
    <dgm:cxn modelId="{89FB19EE-F83F-42BE-8E24-B498BC61CF65}" srcId="{9AEE545B-CE54-4763-B533-88244A484EB9}" destId="{35199B8E-A2FB-4525-949E-2B75CF6069B3}" srcOrd="0" destOrd="0" parTransId="{EFD99A04-3885-42FD-91AD-D8A747BD68D5}" sibTransId="{F8EEE421-4091-4EC4-A89E-1DFD20B39F42}"/>
    <dgm:cxn modelId="{D4CEE2EF-9942-4799-8AEA-DC2ADEA45505}" srcId="{35199B8E-A2FB-4525-949E-2B75CF6069B3}" destId="{F4818466-7918-4B45-8577-F623A61C4087}" srcOrd="0" destOrd="0" parTransId="{E1AE314B-10C6-4F32-B9F5-ECBA0B8A721C}" sibTransId="{50CB242E-B686-46E7-9C7F-0F4ACBB756A7}"/>
    <dgm:cxn modelId="{EF09B1F0-603C-4148-A1E9-02F6569E4F75}" type="presOf" srcId="{E8CEF6A7-AD21-4A48-8498-4DEE8E0ADBA2}" destId="{7776417C-F9D1-45AE-97BC-41136EB12185}" srcOrd="0" destOrd="0" presId="urn:microsoft.com/office/officeart/2005/8/layout/vList2"/>
    <dgm:cxn modelId="{C61F5347-DEBF-43E1-9F52-572B600DEAEE}" type="presParOf" srcId="{9A743D58-BE8B-4165-9239-CDF4E35003EF}" destId="{84FF5DD8-741D-4675-A291-EB88E2996E33}" srcOrd="0" destOrd="0" presId="urn:microsoft.com/office/officeart/2005/8/layout/vList2"/>
    <dgm:cxn modelId="{DCE14C36-9A6F-47B6-8151-22C12349591B}" type="presParOf" srcId="{9A743D58-BE8B-4165-9239-CDF4E35003EF}" destId="{CA742418-60CB-4909-A68B-6D0CD2FB92CE}" srcOrd="1" destOrd="0" presId="urn:microsoft.com/office/officeart/2005/8/layout/vList2"/>
    <dgm:cxn modelId="{4B7EE558-BFD5-4AFF-A9FA-FCBE0875AA7B}" type="presParOf" srcId="{9A743D58-BE8B-4165-9239-CDF4E35003EF}" destId="{7776417C-F9D1-45AE-97BC-41136EB12185}" srcOrd="2" destOrd="0" presId="urn:microsoft.com/office/officeart/2005/8/layout/vList2"/>
    <dgm:cxn modelId="{20372AD9-009A-4193-86CA-C6F82C601D7D}" type="presParOf" srcId="{9A743D58-BE8B-4165-9239-CDF4E35003EF}" destId="{858D1EAB-5C40-43F3-89C9-BE1551F9B3C2}"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B6428D-9A69-4F2A-9F91-4AA3C0A282A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3D8CD80F-1127-4E5C-96DA-55047C749009}">
      <dgm:prSet phldrT="[Text]"/>
      <dgm:spPr>
        <a:solidFill>
          <a:schemeClr val="accent1">
            <a:lumMod val="50000"/>
          </a:schemeClr>
        </a:solidFill>
      </dgm:spPr>
      <dgm:t>
        <a:bodyPr/>
        <a:lstStyle/>
        <a:p>
          <a:r>
            <a:rPr lang="en-US" dirty="0"/>
            <a:t>1</a:t>
          </a:r>
          <a:endParaRPr lang="en-GB" dirty="0"/>
        </a:p>
      </dgm:t>
    </dgm:pt>
    <dgm:pt modelId="{CB977049-05C8-470D-B05D-BED069D1DD57}" type="parTrans" cxnId="{D37EF76C-D659-4F8F-80E3-13D33B225333}">
      <dgm:prSet/>
      <dgm:spPr/>
      <dgm:t>
        <a:bodyPr/>
        <a:lstStyle/>
        <a:p>
          <a:endParaRPr lang="en-GB"/>
        </a:p>
      </dgm:t>
    </dgm:pt>
    <dgm:pt modelId="{FB8ECBC5-2622-4756-9BB4-CFD8BCCFCEE0}" type="sibTrans" cxnId="{D37EF76C-D659-4F8F-80E3-13D33B225333}">
      <dgm:prSet/>
      <dgm:spPr/>
      <dgm:t>
        <a:bodyPr/>
        <a:lstStyle/>
        <a:p>
          <a:endParaRPr lang="en-GB"/>
        </a:p>
      </dgm:t>
    </dgm:pt>
    <dgm:pt modelId="{C377779D-7A9D-4432-ABE6-36AD5ABE19B0}">
      <dgm:prSet phldrT="[Text]"/>
      <dgm:spPr/>
      <dgm:t>
        <a:bodyPr/>
        <a:lstStyle/>
        <a:p>
          <a:r>
            <a:rPr lang="en-GB" dirty="0"/>
            <a:t>The main issue is calculation of the response to a particular nuclide due to complicated decay schemes.</a:t>
          </a:r>
        </a:p>
      </dgm:t>
    </dgm:pt>
    <dgm:pt modelId="{36A2E74D-0BD5-49C3-9499-0D54EF92F60A}" type="parTrans" cxnId="{9614D821-BE9C-485B-8227-7535D22E1200}">
      <dgm:prSet/>
      <dgm:spPr/>
      <dgm:t>
        <a:bodyPr/>
        <a:lstStyle/>
        <a:p>
          <a:endParaRPr lang="en-GB"/>
        </a:p>
      </dgm:t>
    </dgm:pt>
    <dgm:pt modelId="{D09C3957-B096-4247-A8B1-91CF78D2976C}" type="sibTrans" cxnId="{9614D821-BE9C-485B-8227-7535D22E1200}">
      <dgm:prSet/>
      <dgm:spPr/>
      <dgm:t>
        <a:bodyPr/>
        <a:lstStyle/>
        <a:p>
          <a:endParaRPr lang="en-GB"/>
        </a:p>
      </dgm:t>
    </dgm:pt>
    <dgm:pt modelId="{4061E3EE-5BAA-4180-8070-6ACA0CD6066A}">
      <dgm:prSet phldrT="[Text]"/>
      <dgm:spPr>
        <a:solidFill>
          <a:schemeClr val="accent1">
            <a:lumMod val="50000"/>
          </a:schemeClr>
        </a:solidFill>
      </dgm:spPr>
      <dgm:t>
        <a:bodyPr/>
        <a:lstStyle/>
        <a:p>
          <a:r>
            <a:rPr lang="en-US" dirty="0"/>
            <a:t>2</a:t>
          </a:r>
          <a:endParaRPr lang="en-GB" dirty="0"/>
        </a:p>
      </dgm:t>
    </dgm:pt>
    <dgm:pt modelId="{AA62C1A4-EF19-4C49-B388-6E76042F78A1}" type="parTrans" cxnId="{1B64C67B-7614-4ED8-A9ED-45EA7A6F7FC3}">
      <dgm:prSet/>
      <dgm:spPr/>
      <dgm:t>
        <a:bodyPr/>
        <a:lstStyle/>
        <a:p>
          <a:endParaRPr lang="en-GB"/>
        </a:p>
      </dgm:t>
    </dgm:pt>
    <dgm:pt modelId="{C99F855A-AE2F-4F25-9C07-5DE2AA774786}" type="sibTrans" cxnId="{1B64C67B-7614-4ED8-A9ED-45EA7A6F7FC3}">
      <dgm:prSet/>
      <dgm:spPr/>
      <dgm:t>
        <a:bodyPr/>
        <a:lstStyle/>
        <a:p>
          <a:endParaRPr lang="en-GB"/>
        </a:p>
      </dgm:t>
    </dgm:pt>
    <dgm:pt modelId="{C20AC37E-AEB4-4A88-9770-0078C3E6FD76}">
      <dgm:prSet phldrT="[Text]"/>
      <dgm:spPr/>
      <dgm:t>
        <a:bodyPr/>
        <a:lstStyle/>
        <a:p>
          <a:r>
            <a:rPr lang="en-GB" dirty="0"/>
            <a:t>There is only a limited range of nuclides which will be available during calibration and type testing. It is often necessary to estimate the response for the actual nuclides encountered.</a:t>
          </a:r>
        </a:p>
      </dgm:t>
    </dgm:pt>
    <dgm:pt modelId="{22F81EE2-B7A6-4BBF-A681-E37E313EEFAA}" type="parTrans" cxnId="{1E9D8BB0-8AA1-46AE-9C53-3D4655513869}">
      <dgm:prSet/>
      <dgm:spPr/>
      <dgm:t>
        <a:bodyPr/>
        <a:lstStyle/>
        <a:p>
          <a:endParaRPr lang="en-GB"/>
        </a:p>
      </dgm:t>
    </dgm:pt>
    <dgm:pt modelId="{367270CE-3511-489D-A6A0-C4692F6AFC89}" type="sibTrans" cxnId="{1E9D8BB0-8AA1-46AE-9C53-3D4655513869}">
      <dgm:prSet/>
      <dgm:spPr/>
      <dgm:t>
        <a:bodyPr/>
        <a:lstStyle/>
        <a:p>
          <a:endParaRPr lang="en-GB"/>
        </a:p>
      </dgm:t>
    </dgm:pt>
    <dgm:pt modelId="{1B4BECB2-FD20-4A5D-A643-AAE5A2518DA4}">
      <dgm:prSet phldrT="[Text]"/>
      <dgm:spPr>
        <a:solidFill>
          <a:schemeClr val="accent1">
            <a:lumMod val="50000"/>
          </a:schemeClr>
        </a:solidFill>
      </dgm:spPr>
      <dgm:t>
        <a:bodyPr/>
        <a:lstStyle/>
        <a:p>
          <a:r>
            <a:rPr lang="en-US" dirty="0"/>
            <a:t>3</a:t>
          </a:r>
          <a:endParaRPr lang="en-GB" dirty="0"/>
        </a:p>
      </dgm:t>
    </dgm:pt>
    <dgm:pt modelId="{74CBDA08-2B49-4465-A0FE-D799DA51E41E}" type="parTrans" cxnId="{96674FE0-2B41-4C6B-B820-21E1CEA348D1}">
      <dgm:prSet/>
      <dgm:spPr/>
      <dgm:t>
        <a:bodyPr/>
        <a:lstStyle/>
        <a:p>
          <a:endParaRPr lang="en-GB"/>
        </a:p>
      </dgm:t>
    </dgm:pt>
    <dgm:pt modelId="{FBD32469-54F5-49FD-9090-4E978D55C003}" type="sibTrans" cxnId="{96674FE0-2B41-4C6B-B820-21E1CEA348D1}">
      <dgm:prSet/>
      <dgm:spPr/>
      <dgm:t>
        <a:bodyPr/>
        <a:lstStyle/>
        <a:p>
          <a:endParaRPr lang="en-GB"/>
        </a:p>
      </dgm:t>
    </dgm:pt>
    <dgm:pt modelId="{8E5EC77D-D326-4B89-9127-68C60A29D36D}">
      <dgm:prSet phldrT="[Text]"/>
      <dgm:spPr/>
      <dgm:t>
        <a:bodyPr/>
        <a:lstStyle/>
        <a:p>
          <a:r>
            <a:rPr lang="en-GB" dirty="0"/>
            <a:t>Interpreting gamma contamination in the presence of a gamma background is a significant issue</a:t>
          </a:r>
        </a:p>
      </dgm:t>
    </dgm:pt>
    <dgm:pt modelId="{24EC124C-2244-4B8B-9755-0B62C2F0ADA7}" type="parTrans" cxnId="{698BF8DC-F7DF-4A9A-98FF-59DA420A73C3}">
      <dgm:prSet/>
      <dgm:spPr/>
      <dgm:t>
        <a:bodyPr/>
        <a:lstStyle/>
        <a:p>
          <a:endParaRPr lang="en-GB"/>
        </a:p>
      </dgm:t>
    </dgm:pt>
    <dgm:pt modelId="{DB44648F-9F6B-426E-8631-CBBD6866ACFC}" type="sibTrans" cxnId="{698BF8DC-F7DF-4A9A-98FF-59DA420A73C3}">
      <dgm:prSet/>
      <dgm:spPr/>
      <dgm:t>
        <a:bodyPr/>
        <a:lstStyle/>
        <a:p>
          <a:endParaRPr lang="en-GB"/>
        </a:p>
      </dgm:t>
    </dgm:pt>
    <dgm:pt modelId="{DC28453A-FA96-4106-9E43-2394020C7A2A}">
      <dgm:prSet/>
      <dgm:spPr/>
      <dgm:t>
        <a:bodyPr/>
        <a:lstStyle/>
        <a:p>
          <a:pPr>
            <a:buFont typeface="Courier New" panose="02070309020205020404" pitchFamily="49" charset="0"/>
            <a:buChar char="o"/>
          </a:pPr>
          <a:r>
            <a:rPr lang="en-GB" dirty="0"/>
            <a:t>The rationale for the estimated response should be recorded</a:t>
          </a:r>
        </a:p>
      </dgm:t>
    </dgm:pt>
    <dgm:pt modelId="{C252C68F-022A-4885-A941-D3392B10BF5F}" type="parTrans" cxnId="{18D716DA-12A1-4508-A7A1-39E20ADA1A2A}">
      <dgm:prSet/>
      <dgm:spPr/>
      <dgm:t>
        <a:bodyPr/>
        <a:lstStyle/>
        <a:p>
          <a:endParaRPr lang="en-GB"/>
        </a:p>
      </dgm:t>
    </dgm:pt>
    <dgm:pt modelId="{021C49F5-19C7-4699-99B4-2D3252F88E85}" type="sibTrans" cxnId="{18D716DA-12A1-4508-A7A1-39E20ADA1A2A}">
      <dgm:prSet/>
      <dgm:spPr/>
      <dgm:t>
        <a:bodyPr/>
        <a:lstStyle/>
        <a:p>
          <a:endParaRPr lang="en-GB"/>
        </a:p>
      </dgm:t>
    </dgm:pt>
    <dgm:pt modelId="{867F836C-43EB-4580-B401-6BE0EDD85AB3}" type="pres">
      <dgm:prSet presAssocID="{D7B6428D-9A69-4F2A-9F91-4AA3C0A282AB}" presName="Name0" presStyleCnt="0">
        <dgm:presLayoutVars>
          <dgm:dir/>
          <dgm:animLvl val="lvl"/>
          <dgm:resizeHandles val="exact"/>
        </dgm:presLayoutVars>
      </dgm:prSet>
      <dgm:spPr/>
    </dgm:pt>
    <dgm:pt modelId="{91F051CC-6E50-419D-8280-88A14A0106CA}" type="pres">
      <dgm:prSet presAssocID="{3D8CD80F-1127-4E5C-96DA-55047C749009}" presName="linNode" presStyleCnt="0"/>
      <dgm:spPr/>
    </dgm:pt>
    <dgm:pt modelId="{517A6D2E-7028-40BC-A15D-F6C0870D1FFC}" type="pres">
      <dgm:prSet presAssocID="{3D8CD80F-1127-4E5C-96DA-55047C749009}" presName="parentText" presStyleLbl="node1" presStyleIdx="0" presStyleCnt="3" custScaleX="49519">
        <dgm:presLayoutVars>
          <dgm:chMax val="1"/>
          <dgm:bulletEnabled val="1"/>
        </dgm:presLayoutVars>
      </dgm:prSet>
      <dgm:spPr/>
    </dgm:pt>
    <dgm:pt modelId="{F2F8AA89-2304-46B6-BAF5-1FEDCA058418}" type="pres">
      <dgm:prSet presAssocID="{3D8CD80F-1127-4E5C-96DA-55047C749009}" presName="descendantText" presStyleLbl="alignAccFollowNode1" presStyleIdx="0" presStyleCnt="3" custScaleX="122570">
        <dgm:presLayoutVars>
          <dgm:bulletEnabled val="1"/>
        </dgm:presLayoutVars>
      </dgm:prSet>
      <dgm:spPr/>
    </dgm:pt>
    <dgm:pt modelId="{2FE7ADEB-036F-4653-9353-368F429405CA}" type="pres">
      <dgm:prSet presAssocID="{FB8ECBC5-2622-4756-9BB4-CFD8BCCFCEE0}" presName="sp" presStyleCnt="0"/>
      <dgm:spPr/>
    </dgm:pt>
    <dgm:pt modelId="{32883933-A05C-4931-929A-30ECAF1F49B1}" type="pres">
      <dgm:prSet presAssocID="{4061E3EE-5BAA-4180-8070-6ACA0CD6066A}" presName="linNode" presStyleCnt="0"/>
      <dgm:spPr/>
    </dgm:pt>
    <dgm:pt modelId="{A4980835-9781-4CD2-A349-1E74CD3D6D15}" type="pres">
      <dgm:prSet presAssocID="{4061E3EE-5BAA-4180-8070-6ACA0CD6066A}" presName="parentText" presStyleLbl="node1" presStyleIdx="1" presStyleCnt="3" custScaleX="50118">
        <dgm:presLayoutVars>
          <dgm:chMax val="1"/>
          <dgm:bulletEnabled val="1"/>
        </dgm:presLayoutVars>
      </dgm:prSet>
      <dgm:spPr/>
    </dgm:pt>
    <dgm:pt modelId="{DE6DEC03-1409-4BEA-9139-817EBDE8EFFE}" type="pres">
      <dgm:prSet presAssocID="{4061E3EE-5BAA-4180-8070-6ACA0CD6066A}" presName="descendantText" presStyleLbl="alignAccFollowNode1" presStyleIdx="1" presStyleCnt="3" custScaleX="122907">
        <dgm:presLayoutVars>
          <dgm:bulletEnabled val="1"/>
        </dgm:presLayoutVars>
      </dgm:prSet>
      <dgm:spPr/>
    </dgm:pt>
    <dgm:pt modelId="{34D0C93D-A7C0-4E0F-A213-8CCACB4E87BA}" type="pres">
      <dgm:prSet presAssocID="{C99F855A-AE2F-4F25-9C07-5DE2AA774786}" presName="sp" presStyleCnt="0"/>
      <dgm:spPr/>
    </dgm:pt>
    <dgm:pt modelId="{6DA591D9-EB20-4CF6-999F-2DD313259A44}" type="pres">
      <dgm:prSet presAssocID="{1B4BECB2-FD20-4A5D-A643-AAE5A2518DA4}" presName="linNode" presStyleCnt="0"/>
      <dgm:spPr/>
    </dgm:pt>
    <dgm:pt modelId="{7E9718CB-67D1-48EB-B796-32BE70DF0BFB}" type="pres">
      <dgm:prSet presAssocID="{1B4BECB2-FD20-4A5D-A643-AAE5A2518DA4}" presName="parentText" presStyleLbl="node1" presStyleIdx="2" presStyleCnt="3" custScaleX="50117">
        <dgm:presLayoutVars>
          <dgm:chMax val="1"/>
          <dgm:bulletEnabled val="1"/>
        </dgm:presLayoutVars>
      </dgm:prSet>
      <dgm:spPr/>
    </dgm:pt>
    <dgm:pt modelId="{BEA193A0-535A-408C-868B-DD57C3505FEE}" type="pres">
      <dgm:prSet presAssocID="{1B4BECB2-FD20-4A5D-A643-AAE5A2518DA4}" presName="descendantText" presStyleLbl="alignAccFollowNode1" presStyleIdx="2" presStyleCnt="3" custScaleX="123918">
        <dgm:presLayoutVars>
          <dgm:bulletEnabled val="1"/>
        </dgm:presLayoutVars>
      </dgm:prSet>
      <dgm:spPr/>
    </dgm:pt>
  </dgm:ptLst>
  <dgm:cxnLst>
    <dgm:cxn modelId="{9614D821-BE9C-485B-8227-7535D22E1200}" srcId="{3D8CD80F-1127-4E5C-96DA-55047C749009}" destId="{C377779D-7A9D-4432-ABE6-36AD5ABE19B0}" srcOrd="0" destOrd="0" parTransId="{36A2E74D-0BD5-49C3-9499-0D54EF92F60A}" sibTransId="{D09C3957-B096-4247-A8B1-91CF78D2976C}"/>
    <dgm:cxn modelId="{3CD68762-DA21-4F65-8AE5-9AA259D7BE67}" type="presOf" srcId="{C20AC37E-AEB4-4A88-9770-0078C3E6FD76}" destId="{DE6DEC03-1409-4BEA-9139-817EBDE8EFFE}" srcOrd="0" destOrd="0" presId="urn:microsoft.com/office/officeart/2005/8/layout/vList5"/>
    <dgm:cxn modelId="{D37EF76C-D659-4F8F-80E3-13D33B225333}" srcId="{D7B6428D-9A69-4F2A-9F91-4AA3C0A282AB}" destId="{3D8CD80F-1127-4E5C-96DA-55047C749009}" srcOrd="0" destOrd="0" parTransId="{CB977049-05C8-470D-B05D-BED069D1DD57}" sibTransId="{FB8ECBC5-2622-4756-9BB4-CFD8BCCFCEE0}"/>
    <dgm:cxn modelId="{1B64C67B-7614-4ED8-A9ED-45EA7A6F7FC3}" srcId="{D7B6428D-9A69-4F2A-9F91-4AA3C0A282AB}" destId="{4061E3EE-5BAA-4180-8070-6ACA0CD6066A}" srcOrd="1" destOrd="0" parTransId="{AA62C1A4-EF19-4C49-B388-6E76042F78A1}" sibTransId="{C99F855A-AE2F-4F25-9C07-5DE2AA774786}"/>
    <dgm:cxn modelId="{46E23C80-1D94-4380-A13C-2B3934969C0B}" type="presOf" srcId="{8E5EC77D-D326-4B89-9127-68C60A29D36D}" destId="{BEA193A0-535A-408C-868B-DD57C3505FEE}" srcOrd="0" destOrd="0" presId="urn:microsoft.com/office/officeart/2005/8/layout/vList5"/>
    <dgm:cxn modelId="{2F36D781-7A9B-4817-B519-59276FD1AE09}" type="presOf" srcId="{3D8CD80F-1127-4E5C-96DA-55047C749009}" destId="{517A6D2E-7028-40BC-A15D-F6C0870D1FFC}" srcOrd="0" destOrd="0" presId="urn:microsoft.com/office/officeart/2005/8/layout/vList5"/>
    <dgm:cxn modelId="{6C54C596-F71C-4D76-94A6-FC0127A1E8E6}" type="presOf" srcId="{4061E3EE-5BAA-4180-8070-6ACA0CD6066A}" destId="{A4980835-9781-4CD2-A349-1E74CD3D6D15}" srcOrd="0" destOrd="0" presId="urn:microsoft.com/office/officeart/2005/8/layout/vList5"/>
    <dgm:cxn modelId="{BF98FBA6-5A85-461D-B946-323F6D239F34}" type="presOf" srcId="{1B4BECB2-FD20-4A5D-A643-AAE5A2518DA4}" destId="{7E9718CB-67D1-48EB-B796-32BE70DF0BFB}" srcOrd="0" destOrd="0" presId="urn:microsoft.com/office/officeart/2005/8/layout/vList5"/>
    <dgm:cxn modelId="{AB9F2CA9-A2AE-42A8-A788-F9E135C5C68C}" type="presOf" srcId="{C377779D-7A9D-4432-ABE6-36AD5ABE19B0}" destId="{F2F8AA89-2304-46B6-BAF5-1FEDCA058418}" srcOrd="0" destOrd="0" presId="urn:microsoft.com/office/officeart/2005/8/layout/vList5"/>
    <dgm:cxn modelId="{1E9D8BB0-8AA1-46AE-9C53-3D4655513869}" srcId="{4061E3EE-5BAA-4180-8070-6ACA0CD6066A}" destId="{C20AC37E-AEB4-4A88-9770-0078C3E6FD76}" srcOrd="0" destOrd="0" parTransId="{22F81EE2-B7A6-4BBF-A681-E37E313EEFAA}" sibTransId="{367270CE-3511-489D-A6A0-C4692F6AFC89}"/>
    <dgm:cxn modelId="{F97614BB-73CE-4729-995A-852568288933}" type="presOf" srcId="{D7B6428D-9A69-4F2A-9F91-4AA3C0A282AB}" destId="{867F836C-43EB-4580-B401-6BE0EDD85AB3}" srcOrd="0" destOrd="0" presId="urn:microsoft.com/office/officeart/2005/8/layout/vList5"/>
    <dgm:cxn modelId="{18D716DA-12A1-4508-A7A1-39E20ADA1A2A}" srcId="{C20AC37E-AEB4-4A88-9770-0078C3E6FD76}" destId="{DC28453A-FA96-4106-9E43-2394020C7A2A}" srcOrd="0" destOrd="0" parTransId="{C252C68F-022A-4885-A941-D3392B10BF5F}" sibTransId="{021C49F5-19C7-4699-99B4-2D3252F88E85}"/>
    <dgm:cxn modelId="{D15A58DC-388F-4BA3-97D7-8E0DA8E99B1C}" type="presOf" srcId="{DC28453A-FA96-4106-9E43-2394020C7A2A}" destId="{DE6DEC03-1409-4BEA-9139-817EBDE8EFFE}" srcOrd="0" destOrd="1" presId="urn:microsoft.com/office/officeart/2005/8/layout/vList5"/>
    <dgm:cxn modelId="{698BF8DC-F7DF-4A9A-98FF-59DA420A73C3}" srcId="{1B4BECB2-FD20-4A5D-A643-AAE5A2518DA4}" destId="{8E5EC77D-D326-4B89-9127-68C60A29D36D}" srcOrd="0" destOrd="0" parTransId="{24EC124C-2244-4B8B-9755-0B62C2F0ADA7}" sibTransId="{DB44648F-9F6B-426E-8631-CBBD6866ACFC}"/>
    <dgm:cxn modelId="{96674FE0-2B41-4C6B-B820-21E1CEA348D1}" srcId="{D7B6428D-9A69-4F2A-9F91-4AA3C0A282AB}" destId="{1B4BECB2-FD20-4A5D-A643-AAE5A2518DA4}" srcOrd="2" destOrd="0" parTransId="{74CBDA08-2B49-4465-A0FE-D799DA51E41E}" sibTransId="{FBD32469-54F5-49FD-9090-4E978D55C003}"/>
    <dgm:cxn modelId="{0DC4E664-4042-4659-8BB6-18D8B45A3544}" type="presParOf" srcId="{867F836C-43EB-4580-B401-6BE0EDD85AB3}" destId="{91F051CC-6E50-419D-8280-88A14A0106CA}" srcOrd="0" destOrd="0" presId="urn:microsoft.com/office/officeart/2005/8/layout/vList5"/>
    <dgm:cxn modelId="{3949CDD1-86D5-47D1-8C09-6FDE7DCA7AB0}" type="presParOf" srcId="{91F051CC-6E50-419D-8280-88A14A0106CA}" destId="{517A6D2E-7028-40BC-A15D-F6C0870D1FFC}" srcOrd="0" destOrd="0" presId="urn:microsoft.com/office/officeart/2005/8/layout/vList5"/>
    <dgm:cxn modelId="{16CFB158-E51A-494D-AC30-EE3785F004C4}" type="presParOf" srcId="{91F051CC-6E50-419D-8280-88A14A0106CA}" destId="{F2F8AA89-2304-46B6-BAF5-1FEDCA058418}" srcOrd="1" destOrd="0" presId="urn:microsoft.com/office/officeart/2005/8/layout/vList5"/>
    <dgm:cxn modelId="{C07E4C20-1F62-4826-92BD-8DCBAC02D2FB}" type="presParOf" srcId="{867F836C-43EB-4580-B401-6BE0EDD85AB3}" destId="{2FE7ADEB-036F-4653-9353-368F429405CA}" srcOrd="1" destOrd="0" presId="urn:microsoft.com/office/officeart/2005/8/layout/vList5"/>
    <dgm:cxn modelId="{D8091E90-1A99-4F82-BE57-EE5BBAFAE107}" type="presParOf" srcId="{867F836C-43EB-4580-B401-6BE0EDD85AB3}" destId="{32883933-A05C-4931-929A-30ECAF1F49B1}" srcOrd="2" destOrd="0" presId="urn:microsoft.com/office/officeart/2005/8/layout/vList5"/>
    <dgm:cxn modelId="{ECF9D375-848C-45F1-9A6D-D65A33064620}" type="presParOf" srcId="{32883933-A05C-4931-929A-30ECAF1F49B1}" destId="{A4980835-9781-4CD2-A349-1E74CD3D6D15}" srcOrd="0" destOrd="0" presId="urn:microsoft.com/office/officeart/2005/8/layout/vList5"/>
    <dgm:cxn modelId="{BAA690FA-D42D-47FD-9893-1C1B60527670}" type="presParOf" srcId="{32883933-A05C-4931-929A-30ECAF1F49B1}" destId="{DE6DEC03-1409-4BEA-9139-817EBDE8EFFE}" srcOrd="1" destOrd="0" presId="urn:microsoft.com/office/officeart/2005/8/layout/vList5"/>
    <dgm:cxn modelId="{B7078654-498E-4217-ACAE-54D8D8448299}" type="presParOf" srcId="{867F836C-43EB-4580-B401-6BE0EDD85AB3}" destId="{34D0C93D-A7C0-4E0F-A213-8CCACB4E87BA}" srcOrd="3" destOrd="0" presId="urn:microsoft.com/office/officeart/2005/8/layout/vList5"/>
    <dgm:cxn modelId="{0555AEE5-5695-4837-894C-F92AEC675514}" type="presParOf" srcId="{867F836C-43EB-4580-B401-6BE0EDD85AB3}" destId="{6DA591D9-EB20-4CF6-999F-2DD313259A44}" srcOrd="4" destOrd="0" presId="urn:microsoft.com/office/officeart/2005/8/layout/vList5"/>
    <dgm:cxn modelId="{B72F2A97-92D1-4499-9705-6626C615FAE3}" type="presParOf" srcId="{6DA591D9-EB20-4CF6-999F-2DD313259A44}" destId="{7E9718CB-67D1-48EB-B796-32BE70DF0BFB}" srcOrd="0" destOrd="0" presId="urn:microsoft.com/office/officeart/2005/8/layout/vList5"/>
    <dgm:cxn modelId="{54E0E93F-B2F4-43CC-9E1F-62E6CE275636}" type="presParOf" srcId="{6DA591D9-EB20-4CF6-999F-2DD313259A44}" destId="{BEA193A0-535A-408C-868B-DD57C3505FE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21817E-227E-447F-958C-5B864CCFFCFE}">
      <dsp:nvSpPr>
        <dsp:cNvPr id="0" name=""/>
        <dsp:cNvSpPr/>
      </dsp:nvSpPr>
      <dsp:spPr>
        <a:xfrm>
          <a:off x="0" y="948846"/>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BFE41B-D8B6-4C01-8FCC-EDC06D21B4FF}">
      <dsp:nvSpPr>
        <dsp:cNvPr id="0" name=""/>
        <dsp:cNvSpPr/>
      </dsp:nvSpPr>
      <dsp:spPr>
        <a:xfrm>
          <a:off x="304800" y="441934"/>
          <a:ext cx="4267200" cy="772592"/>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n-GB" sz="1800" kern="1200" dirty="0"/>
            <a:t>Spill/leak of radioactive material</a:t>
          </a:r>
        </a:p>
      </dsp:txBody>
      <dsp:txXfrm>
        <a:off x="342515" y="479649"/>
        <a:ext cx="4191770" cy="697162"/>
      </dsp:txXfrm>
    </dsp:sp>
    <dsp:sp modelId="{DE916532-31B9-4B13-9261-08D5EAE804CD}">
      <dsp:nvSpPr>
        <dsp:cNvPr id="0" name=""/>
        <dsp:cNvSpPr/>
      </dsp:nvSpPr>
      <dsp:spPr>
        <a:xfrm>
          <a:off x="0" y="2057016"/>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8D3A0C-84DB-45C1-BA89-65803A3D7F69}">
      <dsp:nvSpPr>
        <dsp:cNvPr id="0" name=""/>
        <dsp:cNvSpPr/>
      </dsp:nvSpPr>
      <dsp:spPr>
        <a:xfrm>
          <a:off x="304800" y="1499646"/>
          <a:ext cx="4267200" cy="823050"/>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n-GB" sz="1800" kern="1200" dirty="0"/>
            <a:t>Deposition of airborne radioactive substances on surfaces</a:t>
          </a:r>
        </a:p>
      </dsp:txBody>
      <dsp:txXfrm>
        <a:off x="344978" y="1539824"/>
        <a:ext cx="4186844" cy="742694"/>
      </dsp:txXfrm>
    </dsp:sp>
    <dsp:sp modelId="{7ED6562C-0FC1-41B6-8A98-C3330979D820}">
      <dsp:nvSpPr>
        <dsp:cNvPr id="0" name=""/>
        <dsp:cNvSpPr/>
      </dsp:nvSpPr>
      <dsp:spPr>
        <a:xfrm>
          <a:off x="0" y="3168465"/>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F18AD8-88A5-4C40-84DB-5F2A543ACDAD}">
      <dsp:nvSpPr>
        <dsp:cNvPr id="0" name=""/>
        <dsp:cNvSpPr/>
      </dsp:nvSpPr>
      <dsp:spPr>
        <a:xfrm>
          <a:off x="304800" y="2607816"/>
          <a:ext cx="4267200" cy="826328"/>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800100">
            <a:lnSpc>
              <a:spcPct val="90000"/>
            </a:lnSpc>
            <a:spcBef>
              <a:spcPct val="0"/>
            </a:spcBef>
            <a:spcAft>
              <a:spcPct val="35000"/>
            </a:spcAft>
            <a:buNone/>
          </a:pPr>
          <a:r>
            <a:rPr lang="en-GB" sz="1800" kern="1200" dirty="0"/>
            <a:t>Contact of a contaminated object (e.g. hand, shoes, clothes) with the surface</a:t>
          </a:r>
        </a:p>
      </dsp:txBody>
      <dsp:txXfrm>
        <a:off x="345138" y="2648154"/>
        <a:ext cx="4186524" cy="7456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9C08F-4B5B-4135-A244-CDA27CF3CECD}">
      <dsp:nvSpPr>
        <dsp:cNvPr id="0" name=""/>
        <dsp:cNvSpPr/>
      </dsp:nvSpPr>
      <dsp:spPr>
        <a:xfrm>
          <a:off x="2206846" y="0"/>
          <a:ext cx="4418286" cy="227073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GB" sz="1700" kern="1200" dirty="0"/>
            <a:t>detecting contamination directly using instruments</a:t>
          </a:r>
        </a:p>
        <a:p>
          <a:pPr marL="171450" lvl="1" indent="-171450" algn="l" defTabSz="755650">
            <a:lnSpc>
              <a:spcPct val="90000"/>
            </a:lnSpc>
            <a:spcBef>
              <a:spcPct val="0"/>
            </a:spcBef>
            <a:spcAft>
              <a:spcPct val="15000"/>
            </a:spcAft>
            <a:buChar char="•"/>
          </a:pPr>
          <a:r>
            <a:rPr lang="en-GB" sz="1700" kern="1200" dirty="0"/>
            <a:t>used to detect both transferable (fixed) and non-transferable (loose).</a:t>
          </a:r>
        </a:p>
      </dsp:txBody>
      <dsp:txXfrm>
        <a:off x="2206846" y="283842"/>
        <a:ext cx="3566760" cy="1703053"/>
      </dsp:txXfrm>
    </dsp:sp>
    <dsp:sp modelId="{AB5C17FC-49E2-4ADB-B606-9591BE51E067}">
      <dsp:nvSpPr>
        <dsp:cNvPr id="0" name=""/>
        <dsp:cNvSpPr/>
      </dsp:nvSpPr>
      <dsp:spPr>
        <a:xfrm>
          <a:off x="2127" y="0"/>
          <a:ext cx="2202592" cy="2270737"/>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GB" sz="2800" kern="1200" dirty="0"/>
            <a:t>Direct method </a:t>
          </a:r>
        </a:p>
      </dsp:txBody>
      <dsp:txXfrm>
        <a:off x="109649" y="107522"/>
        <a:ext cx="1987548" cy="2055693"/>
      </dsp:txXfrm>
    </dsp:sp>
    <dsp:sp modelId="{C81FF5C5-E63B-4822-9FCC-B2DE7D2D0968}">
      <dsp:nvSpPr>
        <dsp:cNvPr id="0" name=""/>
        <dsp:cNvSpPr/>
      </dsp:nvSpPr>
      <dsp:spPr>
        <a:xfrm>
          <a:off x="2285069" y="2498393"/>
          <a:ext cx="4337285" cy="227073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GB" sz="1700" kern="1200" dirty="0"/>
            <a:t>Using dry or wet wipes</a:t>
          </a:r>
        </a:p>
        <a:p>
          <a:pPr marL="171450" lvl="1" indent="-171450" algn="l" defTabSz="755650">
            <a:lnSpc>
              <a:spcPct val="90000"/>
            </a:lnSpc>
            <a:spcBef>
              <a:spcPct val="0"/>
            </a:spcBef>
            <a:spcAft>
              <a:spcPct val="15000"/>
            </a:spcAft>
            <a:buChar char="•"/>
          </a:pPr>
          <a:r>
            <a:rPr lang="en-GB" sz="1700" kern="1200" dirty="0"/>
            <a:t>Detecting contamination on wipes using instruments </a:t>
          </a:r>
        </a:p>
        <a:p>
          <a:pPr marL="171450" lvl="1" indent="-171450" algn="l" defTabSz="755650">
            <a:lnSpc>
              <a:spcPct val="90000"/>
            </a:lnSpc>
            <a:spcBef>
              <a:spcPct val="0"/>
            </a:spcBef>
            <a:spcAft>
              <a:spcPct val="15000"/>
            </a:spcAft>
            <a:buChar char="•"/>
          </a:pPr>
          <a:r>
            <a:rPr lang="en-GB" sz="1700" kern="1200" dirty="0"/>
            <a:t>Used to detect transferable (loose) contamination and by calculation the total contamination.</a:t>
          </a:r>
        </a:p>
      </dsp:txBody>
      <dsp:txXfrm>
        <a:off x="2285069" y="2782235"/>
        <a:ext cx="3485759" cy="1703053"/>
      </dsp:txXfrm>
    </dsp:sp>
    <dsp:sp modelId="{F3691333-9D47-4AFF-87F9-B2269EB7531C}">
      <dsp:nvSpPr>
        <dsp:cNvPr id="0" name=""/>
        <dsp:cNvSpPr/>
      </dsp:nvSpPr>
      <dsp:spPr>
        <a:xfrm>
          <a:off x="2777" y="2498393"/>
          <a:ext cx="2282291" cy="2270737"/>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GB" sz="2800" kern="1200" dirty="0"/>
            <a:t>Indirect method</a:t>
          </a:r>
        </a:p>
      </dsp:txBody>
      <dsp:txXfrm>
        <a:off x="113625" y="2609241"/>
        <a:ext cx="2060595" cy="20490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0ED0FD-9E91-49E8-8D49-BF1381969AFC}">
      <dsp:nvSpPr>
        <dsp:cNvPr id="0" name=""/>
        <dsp:cNvSpPr/>
      </dsp:nvSpPr>
      <dsp:spPr>
        <a:xfrm>
          <a:off x="-4921018" y="-754072"/>
          <a:ext cx="5860891" cy="5860891"/>
        </a:xfrm>
        <a:prstGeom prst="blockArc">
          <a:avLst>
            <a:gd name="adj1" fmla="val 18900000"/>
            <a:gd name="adj2" fmla="val 2700000"/>
            <a:gd name="adj3" fmla="val 369"/>
          </a:avLst>
        </a:prstGeom>
        <a:noFill/>
        <a:ln w="25400" cap="flat" cmpd="sng" algn="ctr">
          <a:solidFill>
            <a:schemeClr val="bg2">
              <a:lumMod val="75000"/>
            </a:schemeClr>
          </a:solidFill>
          <a:prstDash val="solid"/>
        </a:ln>
        <a:effectLst/>
      </dsp:spPr>
      <dsp:style>
        <a:lnRef idx="2">
          <a:scrgbClr r="0" g="0" b="0"/>
        </a:lnRef>
        <a:fillRef idx="0">
          <a:scrgbClr r="0" g="0" b="0"/>
        </a:fillRef>
        <a:effectRef idx="0">
          <a:scrgbClr r="0" g="0" b="0"/>
        </a:effectRef>
        <a:fontRef idx="minor"/>
      </dsp:style>
    </dsp:sp>
    <dsp:sp modelId="{4B3C4AB2-4329-48AD-9217-75C87D94B309}">
      <dsp:nvSpPr>
        <dsp:cNvPr id="0" name=""/>
        <dsp:cNvSpPr/>
      </dsp:nvSpPr>
      <dsp:spPr>
        <a:xfrm>
          <a:off x="604482" y="435274"/>
          <a:ext cx="5631719" cy="870549"/>
        </a:xfrm>
        <a:prstGeom prst="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0999" tIns="48260" rIns="48260" bIns="48260" numCol="1" spcCol="1270" anchor="ctr" anchorCtr="0">
          <a:noAutofit/>
        </a:bodyPr>
        <a:lstStyle/>
        <a:p>
          <a:pPr marL="0" lvl="0" indent="0" algn="l" defTabSz="844550">
            <a:lnSpc>
              <a:spcPct val="90000"/>
            </a:lnSpc>
            <a:spcBef>
              <a:spcPct val="0"/>
            </a:spcBef>
            <a:spcAft>
              <a:spcPct val="35000"/>
            </a:spcAft>
            <a:buNone/>
          </a:pPr>
          <a:r>
            <a:rPr lang="en-US" altLang="en-US" sz="1900" kern="1200" dirty="0"/>
            <a:t>Does not measure fixed contamination</a:t>
          </a:r>
          <a:endParaRPr lang="en-GB" sz="1900" kern="1200" dirty="0"/>
        </a:p>
      </dsp:txBody>
      <dsp:txXfrm>
        <a:off x="604482" y="435274"/>
        <a:ext cx="5631719" cy="870549"/>
      </dsp:txXfrm>
    </dsp:sp>
    <dsp:sp modelId="{CB12AAFD-AFB9-4A3D-B37A-4208FC67127A}">
      <dsp:nvSpPr>
        <dsp:cNvPr id="0" name=""/>
        <dsp:cNvSpPr/>
      </dsp:nvSpPr>
      <dsp:spPr>
        <a:xfrm>
          <a:off x="60388" y="326456"/>
          <a:ext cx="1088186" cy="1088186"/>
        </a:xfrm>
        <a:prstGeom prst="ellipse">
          <a:avLst/>
        </a:prstGeom>
        <a:solidFill>
          <a:schemeClr val="lt1">
            <a:hueOff val="0"/>
            <a:satOff val="0"/>
            <a:lumOff val="0"/>
            <a:alphaOff val="0"/>
          </a:schemeClr>
        </a:solidFill>
        <a:ln w="25400" cap="flat" cmpd="sng" algn="ctr">
          <a:solidFill>
            <a:schemeClr val="bg2">
              <a:lumMod val="10000"/>
            </a:schemeClr>
          </a:solidFill>
          <a:prstDash val="solid"/>
        </a:ln>
        <a:effectLst/>
      </dsp:spPr>
      <dsp:style>
        <a:lnRef idx="2">
          <a:scrgbClr r="0" g="0" b="0"/>
        </a:lnRef>
        <a:fillRef idx="1">
          <a:scrgbClr r="0" g="0" b="0"/>
        </a:fillRef>
        <a:effectRef idx="0">
          <a:scrgbClr r="0" g="0" b="0"/>
        </a:effectRef>
        <a:fontRef idx="minor"/>
      </dsp:style>
    </dsp:sp>
    <dsp:sp modelId="{75EA69AD-A484-4114-9B9F-5D1F1CCD380B}">
      <dsp:nvSpPr>
        <dsp:cNvPr id="0" name=""/>
        <dsp:cNvSpPr/>
      </dsp:nvSpPr>
      <dsp:spPr>
        <a:xfrm>
          <a:off x="920926" y="1741098"/>
          <a:ext cx="5315275" cy="870549"/>
        </a:xfrm>
        <a:prstGeom prst="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0999" tIns="48260" rIns="48260" bIns="48260" numCol="1" spcCol="1270" anchor="ctr" anchorCtr="0">
          <a:noAutofit/>
        </a:bodyPr>
        <a:lstStyle/>
        <a:p>
          <a:pPr marL="0" lvl="0" indent="0" algn="l" defTabSz="844550">
            <a:lnSpc>
              <a:spcPct val="90000"/>
            </a:lnSpc>
            <a:spcBef>
              <a:spcPct val="0"/>
            </a:spcBef>
            <a:spcAft>
              <a:spcPct val="35000"/>
            </a:spcAft>
            <a:buNone/>
          </a:pPr>
          <a:r>
            <a:rPr lang="en-GB" altLang="en-US" sz="1900" kern="1200" dirty="0"/>
            <a:t>Error associated with wipes is high . Using pick up factor can induce over or under estimation of total contamination.</a:t>
          </a:r>
          <a:endParaRPr lang="en-GB" sz="1900" kern="1200" dirty="0"/>
        </a:p>
      </dsp:txBody>
      <dsp:txXfrm>
        <a:off x="920926" y="1741098"/>
        <a:ext cx="5315275" cy="870549"/>
      </dsp:txXfrm>
    </dsp:sp>
    <dsp:sp modelId="{F48AA4BF-3360-4ABC-B2D5-7713DA63ED72}">
      <dsp:nvSpPr>
        <dsp:cNvPr id="0" name=""/>
        <dsp:cNvSpPr/>
      </dsp:nvSpPr>
      <dsp:spPr>
        <a:xfrm>
          <a:off x="376833" y="1632280"/>
          <a:ext cx="1088186" cy="1088186"/>
        </a:xfrm>
        <a:prstGeom prst="ellipse">
          <a:avLst/>
        </a:prstGeom>
        <a:solidFill>
          <a:schemeClr val="lt1">
            <a:hueOff val="0"/>
            <a:satOff val="0"/>
            <a:lumOff val="0"/>
            <a:alphaOff val="0"/>
          </a:schemeClr>
        </a:solidFill>
        <a:ln w="25400" cap="flat" cmpd="sng" algn="ctr">
          <a:solidFill>
            <a:schemeClr val="bg2">
              <a:lumMod val="75000"/>
            </a:schemeClr>
          </a:solidFill>
          <a:prstDash val="solid"/>
        </a:ln>
        <a:effectLst/>
      </dsp:spPr>
      <dsp:style>
        <a:lnRef idx="2">
          <a:scrgbClr r="0" g="0" b="0"/>
        </a:lnRef>
        <a:fillRef idx="1">
          <a:scrgbClr r="0" g="0" b="0"/>
        </a:fillRef>
        <a:effectRef idx="0">
          <a:scrgbClr r="0" g="0" b="0"/>
        </a:effectRef>
        <a:fontRef idx="minor"/>
      </dsp:style>
    </dsp:sp>
    <dsp:sp modelId="{FBC6C016-C65E-49C5-9EA9-BAC14B2D9B98}">
      <dsp:nvSpPr>
        <dsp:cNvPr id="0" name=""/>
        <dsp:cNvSpPr/>
      </dsp:nvSpPr>
      <dsp:spPr>
        <a:xfrm>
          <a:off x="664229" y="3046922"/>
          <a:ext cx="5631719" cy="870549"/>
        </a:xfrm>
        <a:prstGeom prst="rect">
          <a:avLst/>
        </a:prstGeom>
        <a:solidFill>
          <a:schemeClr val="bg2">
            <a:lumMod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0999" tIns="48260" rIns="48260" bIns="48260" numCol="1" spcCol="1270" anchor="ctr" anchorCtr="0">
          <a:noAutofit/>
        </a:bodyPr>
        <a:lstStyle/>
        <a:p>
          <a:pPr marL="0" lvl="0" indent="0" algn="l" defTabSz="844550">
            <a:lnSpc>
              <a:spcPct val="90000"/>
            </a:lnSpc>
            <a:spcBef>
              <a:spcPct val="0"/>
            </a:spcBef>
            <a:spcAft>
              <a:spcPct val="35000"/>
            </a:spcAft>
            <a:buNone/>
          </a:pPr>
          <a:r>
            <a:rPr lang="en-GB" altLang="en-US" sz="1900" kern="1200" dirty="0"/>
            <a:t>Wiping might miss the area of contamination entirely or might not measure specific contaminated spots</a:t>
          </a:r>
          <a:endParaRPr lang="en-GB" sz="1900" kern="1200" dirty="0"/>
        </a:p>
      </dsp:txBody>
      <dsp:txXfrm>
        <a:off x="664229" y="3046922"/>
        <a:ext cx="5631719" cy="870549"/>
      </dsp:txXfrm>
    </dsp:sp>
    <dsp:sp modelId="{2F773998-3D76-440F-9B21-829D5A74AEA7}">
      <dsp:nvSpPr>
        <dsp:cNvPr id="0" name=""/>
        <dsp:cNvSpPr/>
      </dsp:nvSpPr>
      <dsp:spPr>
        <a:xfrm>
          <a:off x="60388" y="2938104"/>
          <a:ext cx="1088186" cy="1088186"/>
        </a:xfrm>
        <a:prstGeom prst="ellipse">
          <a:avLst/>
        </a:prstGeom>
        <a:solidFill>
          <a:schemeClr val="lt1">
            <a:hueOff val="0"/>
            <a:satOff val="0"/>
            <a:lumOff val="0"/>
            <a:alphaOff val="0"/>
          </a:schemeClr>
        </a:solidFill>
        <a:ln w="254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166F3-6988-49F5-9A1E-431C103C85E1}">
      <dsp:nvSpPr>
        <dsp:cNvPr id="0" name=""/>
        <dsp:cNvSpPr/>
      </dsp:nvSpPr>
      <dsp:spPr>
        <a:xfrm>
          <a:off x="0" y="0"/>
          <a:ext cx="6096000" cy="1219200"/>
        </a:xfrm>
        <a:prstGeom prst="rect">
          <a:avLst/>
        </a:prstGeom>
        <a:solidFill>
          <a:schemeClr val="tx1"/>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FontTx/>
            <a:buNone/>
          </a:pPr>
          <a:r>
            <a:rPr lang="en-US" altLang="en-US" sz="2600" kern="1200" dirty="0"/>
            <a:t>       Before starting a measurement:</a:t>
          </a:r>
          <a:endParaRPr lang="en-GB" sz="2600" kern="1200" dirty="0"/>
        </a:p>
      </dsp:txBody>
      <dsp:txXfrm>
        <a:off x="0" y="0"/>
        <a:ext cx="6096000" cy="1219200"/>
      </dsp:txXfrm>
    </dsp:sp>
    <dsp:sp modelId="{CA125A9E-8F4C-427D-8C13-1311C02B1D6B}">
      <dsp:nvSpPr>
        <dsp:cNvPr id="0" name=""/>
        <dsp:cNvSpPr/>
      </dsp:nvSpPr>
      <dsp:spPr>
        <a:xfrm>
          <a:off x="2976" y="1219200"/>
          <a:ext cx="2030015" cy="2560320"/>
        </a:xfrm>
        <a:prstGeom prst="rect">
          <a:avLst/>
        </a:prstGeom>
        <a:solidFill>
          <a:schemeClr val="accent1">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Wingdings" panose="05000000000000000000" pitchFamily="2" charset="2"/>
            <a:buNone/>
          </a:pPr>
          <a:r>
            <a:rPr lang="en-US" altLang="en-US" sz="2000" kern="1200" dirty="0"/>
            <a:t>1. Ensure to select the correct equipment (radiation type, energy and surface activity range)</a:t>
          </a:r>
          <a:endParaRPr lang="en-GB" sz="2000" kern="1200" dirty="0"/>
        </a:p>
      </dsp:txBody>
      <dsp:txXfrm>
        <a:off x="2976" y="1219200"/>
        <a:ext cx="2030015" cy="2560320"/>
      </dsp:txXfrm>
    </dsp:sp>
    <dsp:sp modelId="{161E3300-F96E-40B7-8901-871F0F382595}">
      <dsp:nvSpPr>
        <dsp:cNvPr id="0" name=""/>
        <dsp:cNvSpPr/>
      </dsp:nvSpPr>
      <dsp:spPr>
        <a:xfrm>
          <a:off x="2032992" y="1219200"/>
          <a:ext cx="2030015" cy="2560320"/>
        </a:xfrm>
        <a:prstGeom prst="rect">
          <a:avLst/>
        </a:prstGeom>
        <a:solidFill>
          <a:schemeClr val="accent1">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2. Perform a functional test</a:t>
          </a:r>
          <a:endParaRPr lang="en-GB" sz="2000" kern="1200" dirty="0"/>
        </a:p>
      </dsp:txBody>
      <dsp:txXfrm>
        <a:off x="2032992" y="1219200"/>
        <a:ext cx="2030015" cy="2560320"/>
      </dsp:txXfrm>
    </dsp:sp>
    <dsp:sp modelId="{26B26595-D43B-4ED5-8410-587C5F11EAB0}">
      <dsp:nvSpPr>
        <dsp:cNvPr id="0" name=""/>
        <dsp:cNvSpPr/>
      </dsp:nvSpPr>
      <dsp:spPr>
        <a:xfrm>
          <a:off x="4063007" y="1219200"/>
          <a:ext cx="2030015" cy="2560320"/>
        </a:xfrm>
        <a:prstGeom prst="rect">
          <a:avLst/>
        </a:prstGeom>
        <a:solidFill>
          <a:schemeClr val="accent1">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3. Use the audio signal. Set the alarm signals at a known surface contamination level. Be careful in noisy workplaces. </a:t>
          </a:r>
          <a:endParaRPr lang="en-GB" sz="2000" kern="1200" dirty="0"/>
        </a:p>
      </dsp:txBody>
      <dsp:txXfrm>
        <a:off x="4063007" y="1219200"/>
        <a:ext cx="2030015" cy="2560320"/>
      </dsp:txXfrm>
    </dsp:sp>
    <dsp:sp modelId="{6CE024D0-1910-473A-8BC5-61D8B4D8C691}">
      <dsp:nvSpPr>
        <dsp:cNvPr id="0" name=""/>
        <dsp:cNvSpPr/>
      </dsp:nvSpPr>
      <dsp:spPr>
        <a:xfrm>
          <a:off x="0" y="3779520"/>
          <a:ext cx="6096000" cy="284480"/>
        </a:xfrm>
        <a:prstGeom prst="rect">
          <a:avLst/>
        </a:prstGeom>
        <a:solidFill>
          <a:schemeClr val="tx1"/>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FA9AA-B81B-4749-A64A-7C19C8EBF339}">
      <dsp:nvSpPr>
        <dsp:cNvPr id="0" name=""/>
        <dsp:cNvSpPr/>
      </dsp:nvSpPr>
      <dsp:spPr>
        <a:xfrm>
          <a:off x="8935" y="828897"/>
          <a:ext cx="2236603" cy="24062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Follow the procedure for the specific type for the measurement (more to follow later)</a:t>
          </a:r>
          <a:endParaRPr lang="en-GB" sz="1600" kern="1200" dirty="0"/>
        </a:p>
      </dsp:txBody>
      <dsp:txXfrm>
        <a:off x="74443" y="894405"/>
        <a:ext cx="2105587" cy="2275188"/>
      </dsp:txXfrm>
    </dsp:sp>
    <dsp:sp modelId="{1BA976D6-729A-4D43-AC79-46DDA7C503B1}">
      <dsp:nvSpPr>
        <dsp:cNvPr id="0" name=""/>
        <dsp:cNvSpPr/>
      </dsp:nvSpPr>
      <dsp:spPr>
        <a:xfrm>
          <a:off x="2308088" y="1954439"/>
          <a:ext cx="132603" cy="1551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308088" y="1985463"/>
        <a:ext cx="92822" cy="93073"/>
      </dsp:txXfrm>
    </dsp:sp>
    <dsp:sp modelId="{EF077DBF-65A4-4F48-B8E2-A4EFD3BC0176}">
      <dsp:nvSpPr>
        <dsp:cNvPr id="0" name=""/>
        <dsp:cNvSpPr/>
      </dsp:nvSpPr>
      <dsp:spPr>
        <a:xfrm>
          <a:off x="2495735" y="829494"/>
          <a:ext cx="2548835" cy="24050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When an unusually high or low measurement result is indicated, act immediately on the information</a:t>
          </a:r>
          <a:endParaRPr lang="en-GB" sz="1600" kern="1200" dirty="0"/>
        </a:p>
      </dsp:txBody>
      <dsp:txXfrm>
        <a:off x="2566175" y="899934"/>
        <a:ext cx="2407955" cy="2264130"/>
      </dsp:txXfrm>
    </dsp:sp>
    <dsp:sp modelId="{4B164824-AB5B-4CCF-9987-CEB87D1B69F0}">
      <dsp:nvSpPr>
        <dsp:cNvPr id="0" name=""/>
        <dsp:cNvSpPr/>
      </dsp:nvSpPr>
      <dsp:spPr>
        <a:xfrm>
          <a:off x="5107120" y="1954439"/>
          <a:ext cx="132603" cy="1551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5107120" y="1985463"/>
        <a:ext cx="92822" cy="93073"/>
      </dsp:txXfrm>
    </dsp:sp>
    <dsp:sp modelId="{C3027162-0201-428D-9D06-850EEC12F322}">
      <dsp:nvSpPr>
        <dsp:cNvPr id="0" name=""/>
        <dsp:cNvSpPr/>
      </dsp:nvSpPr>
      <dsp:spPr>
        <a:xfrm>
          <a:off x="5294767" y="829494"/>
          <a:ext cx="2272406" cy="24050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Allow an appropriate time for the equipment reading to stabilize.</a:t>
          </a:r>
          <a:endParaRPr lang="en-GB" sz="1600" kern="1200" dirty="0"/>
        </a:p>
      </dsp:txBody>
      <dsp:txXfrm>
        <a:off x="5361323" y="896050"/>
        <a:ext cx="2139294" cy="22718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BE0AC0-0E89-4403-889B-8B4E8B36042F}">
      <dsp:nvSpPr>
        <dsp:cNvPr id="0" name=""/>
        <dsp:cNvSpPr/>
      </dsp:nvSpPr>
      <dsp:spPr>
        <a:xfrm>
          <a:off x="0" y="527453"/>
          <a:ext cx="1788566"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165100" numCol="1" spcCol="1270" anchor="ctr" anchorCtr="0">
          <a:noAutofit/>
        </a:bodyPr>
        <a:lstStyle/>
        <a:p>
          <a:pPr marL="0" lvl="0" indent="0" algn="r" defTabSz="2889250">
            <a:lnSpc>
              <a:spcPct val="90000"/>
            </a:lnSpc>
            <a:spcBef>
              <a:spcPct val="0"/>
            </a:spcBef>
            <a:spcAft>
              <a:spcPct val="35000"/>
            </a:spcAft>
            <a:buNone/>
          </a:pPr>
          <a:r>
            <a:rPr lang="en-US" sz="6500" kern="1200" dirty="0">
              <a:solidFill>
                <a:schemeClr val="bg2">
                  <a:lumMod val="10000"/>
                </a:schemeClr>
              </a:solidFill>
            </a:rPr>
            <a:t>1.</a:t>
          </a:r>
          <a:endParaRPr lang="en-GB" sz="6500" kern="1200" dirty="0">
            <a:solidFill>
              <a:schemeClr val="bg2">
                <a:lumMod val="10000"/>
              </a:schemeClr>
            </a:solidFill>
          </a:endParaRPr>
        </a:p>
      </dsp:txBody>
      <dsp:txXfrm>
        <a:off x="0" y="527453"/>
        <a:ext cx="1788566" cy="1287000"/>
      </dsp:txXfrm>
    </dsp:sp>
    <dsp:sp modelId="{5DEFE997-EDC3-4B64-8BCF-E15B96032166}">
      <dsp:nvSpPr>
        <dsp:cNvPr id="0" name=""/>
        <dsp:cNvSpPr/>
      </dsp:nvSpPr>
      <dsp:spPr>
        <a:xfrm>
          <a:off x="1788566" y="527453"/>
          <a:ext cx="357713" cy="1287000"/>
        </a:xfrm>
        <a:prstGeom prst="leftBrace">
          <a:avLst>
            <a:gd name="adj1" fmla="val 35000"/>
            <a:gd name="adj2" fmla="val 50000"/>
          </a:avLst>
        </a:pr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sp>
    <dsp:sp modelId="{2ECF5614-C73E-41DE-AA09-0899FC524867}">
      <dsp:nvSpPr>
        <dsp:cNvPr id="0" name=""/>
        <dsp:cNvSpPr/>
      </dsp:nvSpPr>
      <dsp:spPr>
        <a:xfrm>
          <a:off x="2289365" y="527453"/>
          <a:ext cx="4864900" cy="1287000"/>
        </a:xfrm>
        <a:prstGeom prst="rect">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GB" sz="2000" kern="1200" dirty="0"/>
            <a:t>Low energy beta measurement experience similar interpretation issues as alpha.</a:t>
          </a:r>
        </a:p>
      </dsp:txBody>
      <dsp:txXfrm>
        <a:off x="2289365" y="527453"/>
        <a:ext cx="4864900" cy="1287000"/>
      </dsp:txXfrm>
    </dsp:sp>
    <dsp:sp modelId="{24303C24-EBED-4FB0-840D-8DFE70198D3E}">
      <dsp:nvSpPr>
        <dsp:cNvPr id="0" name=""/>
        <dsp:cNvSpPr/>
      </dsp:nvSpPr>
      <dsp:spPr>
        <a:xfrm>
          <a:off x="0" y="2148999"/>
          <a:ext cx="1788566"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165100" numCol="1" spcCol="1270" anchor="ctr" anchorCtr="0">
          <a:noAutofit/>
        </a:bodyPr>
        <a:lstStyle/>
        <a:p>
          <a:pPr marL="0" lvl="0" indent="0" algn="r" defTabSz="2889250">
            <a:lnSpc>
              <a:spcPct val="90000"/>
            </a:lnSpc>
            <a:spcBef>
              <a:spcPct val="0"/>
            </a:spcBef>
            <a:spcAft>
              <a:spcPct val="35000"/>
            </a:spcAft>
            <a:buNone/>
          </a:pPr>
          <a:r>
            <a:rPr lang="en-US" sz="6500" kern="1200" dirty="0">
              <a:solidFill>
                <a:schemeClr val="bg2">
                  <a:lumMod val="10000"/>
                </a:schemeClr>
              </a:solidFill>
            </a:rPr>
            <a:t>2.</a:t>
          </a:r>
          <a:endParaRPr lang="en-GB" sz="6500" kern="1200" dirty="0">
            <a:solidFill>
              <a:schemeClr val="bg2">
                <a:lumMod val="10000"/>
              </a:schemeClr>
            </a:solidFill>
          </a:endParaRPr>
        </a:p>
      </dsp:txBody>
      <dsp:txXfrm>
        <a:off x="0" y="2148999"/>
        <a:ext cx="1788566" cy="1287000"/>
      </dsp:txXfrm>
    </dsp:sp>
    <dsp:sp modelId="{2900B4E2-7D96-471F-BF44-B0B3ECF45D1F}">
      <dsp:nvSpPr>
        <dsp:cNvPr id="0" name=""/>
        <dsp:cNvSpPr/>
      </dsp:nvSpPr>
      <dsp:spPr>
        <a:xfrm>
          <a:off x="1788566" y="2048453"/>
          <a:ext cx="357713" cy="1488093"/>
        </a:xfrm>
        <a:prstGeom prst="leftBrace">
          <a:avLst>
            <a:gd name="adj1" fmla="val 35000"/>
            <a:gd name="adj2" fmla="val 50000"/>
          </a:avLst>
        </a:pr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sp>
    <dsp:sp modelId="{997CE228-1901-4CF3-A785-551E1AEEFAD7}">
      <dsp:nvSpPr>
        <dsp:cNvPr id="0" name=""/>
        <dsp:cNvSpPr/>
      </dsp:nvSpPr>
      <dsp:spPr>
        <a:xfrm>
          <a:off x="2289365" y="2048453"/>
          <a:ext cx="4864900" cy="1488093"/>
        </a:xfrm>
        <a:prstGeom prst="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GB" sz="2000" kern="1200" dirty="0"/>
            <a:t>There is only a limited range of nuclides which will be available during calibration and type testing. It is often necessary to estimate the response for the actual nuclides encountered.</a:t>
          </a:r>
        </a:p>
      </dsp:txBody>
      <dsp:txXfrm>
        <a:off x="2289365" y="2048453"/>
        <a:ext cx="4864900" cy="14880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F5DD8-741D-4675-A291-EB88E2996E33}">
      <dsp:nvSpPr>
        <dsp:cNvPr id="0" name=""/>
        <dsp:cNvSpPr/>
      </dsp:nvSpPr>
      <dsp:spPr>
        <a:xfrm>
          <a:off x="0" y="23228"/>
          <a:ext cx="6376416" cy="1179360"/>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altLang="en-US" sz="2500" kern="1200" dirty="0"/>
            <a:t>Many nuclides produce low energy X rays, typically by a process of electron capture. </a:t>
          </a:r>
          <a:endParaRPr lang="en-GB" sz="2500" kern="1200" dirty="0"/>
        </a:p>
      </dsp:txBody>
      <dsp:txXfrm>
        <a:off x="57572" y="80800"/>
        <a:ext cx="6261272" cy="1064216"/>
      </dsp:txXfrm>
    </dsp:sp>
    <dsp:sp modelId="{CA742418-60CB-4909-A68B-6D0CD2FB92CE}">
      <dsp:nvSpPr>
        <dsp:cNvPr id="0" name=""/>
        <dsp:cNvSpPr/>
      </dsp:nvSpPr>
      <dsp:spPr>
        <a:xfrm>
          <a:off x="0" y="1202588"/>
          <a:ext cx="6376416"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5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altLang="en-US" sz="2400" kern="1200" baseline="30000" dirty="0"/>
            <a:t>125</a:t>
          </a:r>
          <a:r>
            <a:rPr lang="en-US" altLang="en-US" sz="2400" kern="1200" dirty="0"/>
            <a:t>I emits two X-rays at 27 keV and 32 keV and a gamma at 35 keV</a:t>
          </a:r>
          <a:endParaRPr lang="en-GB" sz="2400" kern="1200" dirty="0"/>
        </a:p>
      </dsp:txBody>
      <dsp:txXfrm>
        <a:off x="0" y="1202588"/>
        <a:ext cx="6376416" cy="1043280"/>
      </dsp:txXfrm>
    </dsp:sp>
    <dsp:sp modelId="{7776417C-F9D1-45AE-97BC-41136EB12185}">
      <dsp:nvSpPr>
        <dsp:cNvPr id="0" name=""/>
        <dsp:cNvSpPr/>
      </dsp:nvSpPr>
      <dsp:spPr>
        <a:xfrm>
          <a:off x="0" y="2245868"/>
          <a:ext cx="6376416" cy="1179360"/>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altLang="en-US" sz="2500" kern="1200" dirty="0"/>
            <a:t>X ray emitting nuclides can also be found in contamination around reactors. </a:t>
          </a:r>
          <a:endParaRPr lang="en-GB" sz="2500" kern="1200" dirty="0"/>
        </a:p>
      </dsp:txBody>
      <dsp:txXfrm>
        <a:off x="57572" y="2303440"/>
        <a:ext cx="6261272" cy="1064216"/>
      </dsp:txXfrm>
    </dsp:sp>
    <dsp:sp modelId="{858D1EAB-5C40-43F3-89C9-BE1551F9B3C2}">
      <dsp:nvSpPr>
        <dsp:cNvPr id="0" name=""/>
        <dsp:cNvSpPr/>
      </dsp:nvSpPr>
      <dsp:spPr>
        <a:xfrm>
          <a:off x="0" y="3425228"/>
          <a:ext cx="6376416"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5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altLang="en-US" sz="2400" kern="1200" dirty="0"/>
            <a:t>The most prominent, low energy photon emitting nuclide in nuclear plants is </a:t>
          </a:r>
          <a:r>
            <a:rPr lang="en-US" altLang="en-US" sz="2400" kern="1200" baseline="30000" dirty="0"/>
            <a:t>55</a:t>
          </a:r>
          <a:r>
            <a:rPr lang="en-US" altLang="en-US" sz="2400" kern="1200" dirty="0"/>
            <a:t>Fe, which emits X ray at 5.19 keV.</a:t>
          </a:r>
          <a:endParaRPr lang="en-GB" sz="2400" kern="1200" dirty="0"/>
        </a:p>
      </dsp:txBody>
      <dsp:txXfrm>
        <a:off x="0" y="3425228"/>
        <a:ext cx="6376416" cy="10432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F8AA89-2304-46B6-BAF5-1FEDCA058418}">
      <dsp:nvSpPr>
        <dsp:cNvPr id="0" name=""/>
        <dsp:cNvSpPr/>
      </dsp:nvSpPr>
      <dsp:spPr>
        <a:xfrm rot="5400000">
          <a:off x="3437451" y="-2004829"/>
          <a:ext cx="1047750" cy="532331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The main issue is calculation of the response to a particular nuclide due to complicated decay schemes.</a:t>
          </a:r>
        </a:p>
      </dsp:txBody>
      <dsp:txXfrm rot="-5400000">
        <a:off x="1299669" y="184100"/>
        <a:ext cx="5272168" cy="945456"/>
      </dsp:txXfrm>
    </dsp:sp>
    <dsp:sp modelId="{517A6D2E-7028-40BC-A15D-F6C0870D1FFC}">
      <dsp:nvSpPr>
        <dsp:cNvPr id="0" name=""/>
        <dsp:cNvSpPr/>
      </dsp:nvSpPr>
      <dsp:spPr>
        <a:xfrm>
          <a:off x="89927" y="1984"/>
          <a:ext cx="1209741" cy="130968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1</a:t>
          </a:r>
          <a:endParaRPr lang="en-GB" sz="6500" kern="1200" dirty="0"/>
        </a:p>
      </dsp:txBody>
      <dsp:txXfrm>
        <a:off x="148982" y="61039"/>
        <a:ext cx="1091631" cy="1191577"/>
      </dsp:txXfrm>
    </dsp:sp>
    <dsp:sp modelId="{DE6DEC03-1409-4BEA-9139-817EBDE8EFFE}">
      <dsp:nvSpPr>
        <dsp:cNvPr id="0" name=""/>
        <dsp:cNvSpPr/>
      </dsp:nvSpPr>
      <dsp:spPr>
        <a:xfrm rot="5400000">
          <a:off x="3459403" y="-636976"/>
          <a:ext cx="1047750" cy="533795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There is only a limited range of nuclides which will be available during calibration and type testing. It is often necessary to estimate the response for the actual nuclides encountered.</a:t>
          </a:r>
        </a:p>
        <a:p>
          <a:pPr marL="228600" lvl="2" indent="-114300" algn="l" defTabSz="622300">
            <a:lnSpc>
              <a:spcPct val="90000"/>
            </a:lnSpc>
            <a:spcBef>
              <a:spcPct val="0"/>
            </a:spcBef>
            <a:spcAft>
              <a:spcPct val="15000"/>
            </a:spcAft>
            <a:buFont typeface="Courier New" panose="02070309020205020404" pitchFamily="49" charset="0"/>
            <a:buChar char="o"/>
          </a:pPr>
          <a:r>
            <a:rPr lang="en-GB" sz="1400" kern="1200" dirty="0"/>
            <a:t>The rationale for the estimated response should be recorded</a:t>
          </a:r>
        </a:p>
      </dsp:txBody>
      <dsp:txXfrm rot="-5400000">
        <a:off x="1314303" y="1559271"/>
        <a:ext cx="5286805" cy="945456"/>
      </dsp:txXfrm>
    </dsp:sp>
    <dsp:sp modelId="{A4980835-9781-4CD2-A349-1E74CD3D6D15}">
      <dsp:nvSpPr>
        <dsp:cNvPr id="0" name=""/>
        <dsp:cNvSpPr/>
      </dsp:nvSpPr>
      <dsp:spPr>
        <a:xfrm>
          <a:off x="89927" y="1377156"/>
          <a:ext cx="1224374" cy="130968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2</a:t>
          </a:r>
          <a:endParaRPr lang="en-GB" sz="6500" kern="1200" dirty="0"/>
        </a:p>
      </dsp:txBody>
      <dsp:txXfrm>
        <a:off x="149696" y="1436925"/>
        <a:ext cx="1104836" cy="1190149"/>
      </dsp:txXfrm>
    </dsp:sp>
    <dsp:sp modelId="{BEA193A0-535A-408C-868B-DD57C3505FEE}">
      <dsp:nvSpPr>
        <dsp:cNvPr id="0" name=""/>
        <dsp:cNvSpPr/>
      </dsp:nvSpPr>
      <dsp:spPr>
        <a:xfrm rot="5400000">
          <a:off x="3481333" y="716241"/>
          <a:ext cx="1047750" cy="538186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Interpreting gamma contamination in the presence of a gamma background is a significant issue</a:t>
          </a:r>
        </a:p>
      </dsp:txBody>
      <dsp:txXfrm rot="-5400000">
        <a:off x="1314279" y="2934443"/>
        <a:ext cx="5330713" cy="945456"/>
      </dsp:txXfrm>
    </dsp:sp>
    <dsp:sp modelId="{7E9718CB-67D1-48EB-B796-32BE70DF0BFB}">
      <dsp:nvSpPr>
        <dsp:cNvPr id="0" name=""/>
        <dsp:cNvSpPr/>
      </dsp:nvSpPr>
      <dsp:spPr>
        <a:xfrm>
          <a:off x="89927" y="2752328"/>
          <a:ext cx="1224350" cy="130968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t>3</a:t>
          </a:r>
          <a:endParaRPr lang="en-GB" sz="6500" kern="1200" dirty="0"/>
        </a:p>
      </dsp:txBody>
      <dsp:txXfrm>
        <a:off x="149695" y="2812096"/>
        <a:ext cx="1104814" cy="119015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DE4AD-F03E-4BB5-A161-AAF4D4D16B1C}" type="datetimeFigureOut">
              <a:rPr lang="en-GB" smtClean="0"/>
              <a:t>2019-04-10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A30543-3ACF-4D9F-A230-E595DAC2F7AC}" type="slidenum">
              <a:rPr lang="en-GB" smtClean="0"/>
              <a:t>‹#›</a:t>
            </a:fld>
            <a:endParaRPr lang="en-GB"/>
          </a:p>
        </p:txBody>
      </p:sp>
    </p:spTree>
    <p:extLst>
      <p:ext uri="{BB962C8B-B14F-4D97-AF65-F5344CB8AC3E}">
        <p14:creationId xmlns:p14="http://schemas.microsoft.com/office/powerpoint/2010/main" val="3481820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20000"/>
              </a:spcBef>
              <a:buClr>
                <a:schemeClr val="tx2"/>
              </a:buClr>
              <a:buSzPct val="110000"/>
            </a:pPr>
            <a:r>
              <a:rPr lang="en-GB" altLang="en-US" dirty="0">
                <a:solidFill>
                  <a:schemeClr val="tx2"/>
                </a:solidFill>
                <a:latin typeface="Arial" panose="020B0604020202020204" pitchFamily="34" charset="0"/>
              </a:rPr>
              <a:t>Typical nuclides used for determination of conversion factors:</a:t>
            </a:r>
            <a:endParaRPr lang="en-US"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rPr>
              <a:t>				E (alpha) or </a:t>
            </a:r>
            <a:r>
              <a:rPr lang="en-US" altLang="en-US" dirty="0" err="1">
                <a:solidFill>
                  <a:schemeClr val="tx2"/>
                </a:solidFill>
                <a:latin typeface="Arial" panose="020B0604020202020204" pitchFamily="34" charset="0"/>
              </a:rPr>
              <a:t>E</a:t>
            </a:r>
            <a:r>
              <a:rPr lang="en-US" altLang="en-US" baseline="-25000" dirty="0" err="1">
                <a:solidFill>
                  <a:schemeClr val="tx2"/>
                </a:solidFill>
                <a:latin typeface="Arial" panose="020B0604020202020204" pitchFamily="34" charset="0"/>
              </a:rPr>
              <a:t>max</a:t>
            </a:r>
            <a:r>
              <a:rPr lang="en-US" altLang="en-US" baseline="-25000" dirty="0">
                <a:solidFill>
                  <a:schemeClr val="tx2"/>
                </a:solidFill>
                <a:latin typeface="Arial" panose="020B0604020202020204" pitchFamily="34" charset="0"/>
              </a:rPr>
              <a:t> </a:t>
            </a:r>
            <a:r>
              <a:rPr lang="en-US" altLang="en-US" dirty="0">
                <a:solidFill>
                  <a:schemeClr val="tx2"/>
                </a:solidFill>
                <a:latin typeface="Arial" panose="020B0604020202020204" pitchFamily="34" charset="0"/>
              </a:rPr>
              <a:t>(beta)</a:t>
            </a:r>
            <a:endParaRPr lang="en-GB"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baseline="30000" dirty="0">
                <a:solidFill>
                  <a:schemeClr val="tx2"/>
                </a:solidFill>
                <a:latin typeface="Arial" panose="020B0604020202020204" pitchFamily="34" charset="0"/>
              </a:rPr>
              <a:t>		14</a:t>
            </a:r>
            <a:r>
              <a:rPr lang="en-US" altLang="en-US" dirty="0">
                <a:solidFill>
                  <a:schemeClr val="tx2"/>
                </a:solidFill>
                <a:latin typeface="Arial" panose="020B0604020202020204" pitchFamily="34" charset="0"/>
              </a:rPr>
              <a:t>C		156 keV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rPr>
              <a:t>		</a:t>
            </a:r>
            <a:r>
              <a:rPr lang="en-US" altLang="en-US" baseline="30000" dirty="0">
                <a:solidFill>
                  <a:schemeClr val="tx2"/>
                </a:solidFill>
                <a:latin typeface="Arial" panose="020B0604020202020204" pitchFamily="34" charset="0"/>
              </a:rPr>
              <a:t>36</a:t>
            </a:r>
            <a:r>
              <a:rPr lang="en-US" altLang="en-US" dirty="0">
                <a:solidFill>
                  <a:schemeClr val="tx2"/>
                </a:solidFill>
                <a:latin typeface="Arial" panose="020B0604020202020204" pitchFamily="34" charset="0"/>
              </a:rPr>
              <a:t>Cl		709 keV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90</a:t>
            </a:r>
            <a:r>
              <a:rPr lang="en-US" altLang="en-US" dirty="0">
                <a:solidFill>
                  <a:schemeClr val="tx2"/>
                </a:solidFill>
                <a:latin typeface="Arial" panose="020B0604020202020204" pitchFamily="34" charset="0"/>
                <a:cs typeface="Arial" panose="020B0604020202020204" pitchFamily="34" charset="0"/>
              </a:rPr>
              <a:t>Sr+</a:t>
            </a:r>
            <a:r>
              <a:rPr lang="en-US" altLang="en-US" baseline="30000" dirty="0">
                <a:solidFill>
                  <a:schemeClr val="tx2"/>
                </a:solidFill>
                <a:latin typeface="Arial" panose="020B0604020202020204" pitchFamily="34" charset="0"/>
                <a:cs typeface="Arial" panose="020B0604020202020204" pitchFamily="34" charset="0"/>
              </a:rPr>
              <a:t>90</a:t>
            </a:r>
            <a:r>
              <a:rPr lang="en-US" altLang="en-US" dirty="0">
                <a:solidFill>
                  <a:schemeClr val="tx2"/>
                </a:solidFill>
                <a:latin typeface="Arial" panose="020B0604020202020204" pitchFamily="34" charset="0"/>
                <a:cs typeface="Arial" panose="020B0604020202020204" pitchFamily="34" charset="0"/>
              </a:rPr>
              <a:t>Y	2274 keV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241</a:t>
            </a:r>
            <a:r>
              <a:rPr lang="en-US" altLang="en-US" dirty="0">
                <a:solidFill>
                  <a:schemeClr val="tx2"/>
                </a:solidFill>
                <a:latin typeface="Arial" panose="020B0604020202020204" pitchFamily="34" charset="0"/>
                <a:cs typeface="Arial" panose="020B0604020202020204" pitchFamily="34" charset="0"/>
              </a:rPr>
              <a:t>Am		5.48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 </a:t>
            </a:r>
            <a:r>
              <a:rPr lang="el-GR" altLang="en-US" dirty="0">
                <a:solidFill>
                  <a:schemeClr val="tx2"/>
                </a:solidFill>
                <a:latin typeface="Arial" panose="020B0604020202020204" pitchFamily="34" charset="0"/>
                <a:cs typeface="Arial" panose="020B0604020202020204" pitchFamily="34" charset="0"/>
              </a:rPr>
              <a:t>γ</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239</a:t>
            </a:r>
            <a:r>
              <a:rPr lang="en-US" altLang="en-US" dirty="0">
                <a:solidFill>
                  <a:schemeClr val="tx2"/>
                </a:solidFill>
                <a:latin typeface="Arial" panose="020B0604020202020204" pitchFamily="34" charset="0"/>
                <a:cs typeface="Arial" panose="020B0604020202020204" pitchFamily="34" charset="0"/>
              </a:rPr>
              <a:t>Pu		5.16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a:t>
            </a:r>
            <a:r>
              <a:rPr lang="el-GR" altLang="en-US" dirty="0">
                <a:solidFill>
                  <a:schemeClr val="tx2"/>
                </a:solidFill>
                <a:latin typeface="Arial" panose="020B0604020202020204" pitchFamily="34" charset="0"/>
                <a:cs typeface="Arial" panose="020B0604020202020204" pitchFamily="34" charset="0"/>
              </a:rPr>
              <a:t> γ</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238</a:t>
            </a:r>
            <a:r>
              <a:rPr lang="en-US" altLang="en-US" dirty="0">
                <a:solidFill>
                  <a:schemeClr val="tx2"/>
                </a:solidFill>
                <a:latin typeface="Arial" panose="020B0604020202020204" pitchFamily="34" charset="0"/>
                <a:cs typeface="Arial" panose="020B0604020202020204" pitchFamily="34" charset="0"/>
              </a:rPr>
              <a:t>U		4.20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a:t>
            </a:r>
            <a:r>
              <a:rPr lang="el-GR" altLang="en-US" dirty="0">
                <a:solidFill>
                  <a:schemeClr val="tx2"/>
                </a:solidFill>
                <a:latin typeface="Arial" panose="020B0604020202020204" pitchFamily="34" charset="0"/>
                <a:cs typeface="Arial" panose="020B0604020202020204" pitchFamily="34" charset="0"/>
              </a:rPr>
              <a:t> γ</a:t>
            </a:r>
            <a:endParaRPr lang="en-US" altLang="en-US" dirty="0">
              <a:solidFill>
                <a:schemeClr val="tx2"/>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31</a:t>
            </a:fld>
            <a:endParaRPr lang="en-GB"/>
          </a:p>
        </p:txBody>
      </p:sp>
    </p:spTree>
    <p:extLst>
      <p:ext uri="{BB962C8B-B14F-4D97-AF65-F5344CB8AC3E}">
        <p14:creationId xmlns:p14="http://schemas.microsoft.com/office/powerpoint/2010/main" val="3850824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Electron capture</a:t>
            </a:r>
            <a:r>
              <a:rPr lang="en-US" altLang="en-US" dirty="0"/>
              <a:t> is a process in which a proton-rich  nuclide absorbs an inner atomic electron, thereby changing a nuclear proton to a neutron and simultaneously causing the emission of an electron.</a:t>
            </a:r>
          </a:p>
          <a:p>
            <a:r>
              <a:rPr lang="en-US" altLang="en-US" dirty="0"/>
              <a:t>Electron capture is the primary decay mode for isotopes with a relative superabundance of protons in the nucleus, but with insufficient energy difference between the isotope and its prospective daughter for the nuclide to decay by emitting a positron. Electron capture is an alternate decay mode for radioactive isotopes with insufficient energy to decay by positron emission. It is sometimes called </a:t>
            </a:r>
            <a:r>
              <a:rPr lang="en-US" altLang="en-US" b="1" dirty="0"/>
              <a:t>inverse </a:t>
            </a:r>
            <a:r>
              <a:rPr lang="en-US" altLang="en-US" dirty="0"/>
              <a:t>beta decay. </a:t>
            </a:r>
            <a:endParaRPr lang="sv-SE" altLang="en-US" dirty="0"/>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65</a:t>
            </a:fld>
            <a:endParaRPr lang="en-GB"/>
          </a:p>
        </p:txBody>
      </p:sp>
    </p:spTree>
    <p:extLst>
      <p:ext uri="{BB962C8B-B14F-4D97-AF65-F5344CB8AC3E}">
        <p14:creationId xmlns:p14="http://schemas.microsoft.com/office/powerpoint/2010/main" val="1112757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ltLang="en-US" dirty="0"/>
              <a:t>If have both, it is better to choose the low energy option – will still see the contamination </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67</a:t>
            </a:fld>
            <a:endParaRPr lang="en-GB"/>
          </a:p>
        </p:txBody>
      </p:sp>
    </p:spTree>
    <p:extLst>
      <p:ext uri="{BB962C8B-B14F-4D97-AF65-F5344CB8AC3E}">
        <p14:creationId xmlns:p14="http://schemas.microsoft.com/office/powerpoint/2010/main" val="1379497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 gas filled detector is usually cheaper, however the large window facilitates the escape of the counting gas, which means that the detector has to be periodically returned to the manufacturer for re-filling.</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68</a:t>
            </a:fld>
            <a:endParaRPr lang="en-GB"/>
          </a:p>
        </p:txBody>
      </p:sp>
    </p:spTree>
    <p:extLst>
      <p:ext uri="{BB962C8B-B14F-4D97-AF65-F5344CB8AC3E}">
        <p14:creationId xmlns:p14="http://schemas.microsoft.com/office/powerpoint/2010/main" val="2994679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One aspect of caution which applies to all scintillation detectors is their use in magnetic fields. Photomultiplier tubes are susceptible to magnetic fields, which reduce the gain of the detector, effectively increasing the energy threshold. Some types are provided with a mu-metal shield, which acts as a magnetic short circuit around the detector, and considerably reduces the influence of the magnetic field. These will often perform correctly even in obvious magnetic fields. Other types which do not have this shielding may well be significantly affected by both deliberate magnetic fields (such as some types of tool) and accidental magnetic fields (such as structural steel work or rail wagons). In case of doubt, a low energy source is taped to the detector and checks made to insure that the count rate does not change dramatically when moved over the object of interest.</a:t>
            </a:r>
            <a:endParaRPr lang="sv-SE" altLang="en-US" dirty="0"/>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69</a:t>
            </a:fld>
            <a:endParaRPr lang="en-GB"/>
          </a:p>
        </p:txBody>
      </p:sp>
    </p:spTree>
    <p:extLst>
      <p:ext uri="{BB962C8B-B14F-4D97-AF65-F5344CB8AC3E}">
        <p14:creationId xmlns:p14="http://schemas.microsoft.com/office/powerpoint/2010/main" val="2742714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Even low energy (5.9 keV) X-radiation has a much longer range than an alpha or low energy beta radiation. Hence the need to hold the detector very close to a surface is reduced. In a similar way to high energy beta radiation, drawing back a few millimetres from a surface effectively increases the averaging area, reducing the count rate from point source contamination but having little effect on distributed contamination. Monitoring is thus generally similar to dealing with high energy beta radiation. The probe should be scanned over the surface in question while the operator listens to the audio output. If an increase is noted or if a trigger point is exceeded then the operator should move the probe to maximize the count rate, and either record the value and position or clean up the contamination immediately.</a:t>
            </a:r>
            <a:endParaRPr lang="sv-SE" altLang="en-US" dirty="0"/>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70</a:t>
            </a:fld>
            <a:endParaRPr lang="en-GB"/>
          </a:p>
        </p:txBody>
      </p:sp>
    </p:spTree>
    <p:extLst>
      <p:ext uri="{BB962C8B-B14F-4D97-AF65-F5344CB8AC3E}">
        <p14:creationId xmlns:p14="http://schemas.microsoft.com/office/powerpoint/2010/main" val="1169650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hu-HU" dirty="0"/>
              <a:t>In practice the calibration is performed on the measuring equipment separately, using traceable radioactive sources (e.g. planchets or planar sources)</a:t>
            </a:r>
          </a:p>
          <a:p>
            <a:r>
              <a:rPr lang="en-GB" altLang="hu-HU" dirty="0"/>
              <a:t>The sensitivity of the detector for a solid source should be determined during type testing as recommended in the appropriate ISO standard. </a:t>
            </a:r>
          </a:p>
          <a:p>
            <a:pPr eaLnBrk="1" hangingPunct="1">
              <a:spcBef>
                <a:spcPct val="0"/>
              </a:spcBef>
              <a:spcAft>
                <a:spcPts val="1200"/>
              </a:spcAft>
            </a:pPr>
            <a:r>
              <a:rPr lang="en-US" altLang="en-US" dirty="0"/>
              <a:t>This method requires the use of a reference source of a right size with a traceable surface emission rate to the radionuclide of interest</a:t>
            </a:r>
          </a:p>
          <a:p>
            <a:r>
              <a:rPr lang="en-GB" altLang="hu-HU" dirty="0"/>
              <a:t>Some countries permits only laboratories authorized for calibration to use the word calibration.</a:t>
            </a:r>
          </a:p>
          <a:p>
            <a:r>
              <a:rPr lang="en-GB" altLang="hu-HU" dirty="0"/>
              <a:t>The reference sources are sold as an accessory.</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38</a:t>
            </a:fld>
            <a:endParaRPr lang="en-GB"/>
          </a:p>
        </p:txBody>
      </p:sp>
    </p:spTree>
    <p:extLst>
      <p:ext uri="{BB962C8B-B14F-4D97-AF65-F5344CB8AC3E}">
        <p14:creationId xmlns:p14="http://schemas.microsoft.com/office/powerpoint/2010/main" val="3592597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Check sources can be purchased as accessories.</a:t>
            </a:r>
          </a:p>
          <a:p>
            <a:endParaRPr lang="en-US" altLang="en-US" dirty="0"/>
          </a:p>
          <a:p>
            <a:r>
              <a:rPr lang="en-US" altLang="en-US" dirty="0"/>
              <a:t>The functional test may be written in the form of a check-list.</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39</a:t>
            </a:fld>
            <a:endParaRPr lang="en-GB"/>
          </a:p>
        </p:txBody>
      </p:sp>
    </p:spTree>
    <p:extLst>
      <p:ext uri="{BB962C8B-B14F-4D97-AF65-F5344CB8AC3E}">
        <p14:creationId xmlns:p14="http://schemas.microsoft.com/office/powerpoint/2010/main" val="1018254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ltLang="en-US" dirty="0"/>
              <a:t>Explain the photmutlpier tube</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48</a:t>
            </a:fld>
            <a:endParaRPr lang="en-GB"/>
          </a:p>
        </p:txBody>
      </p:sp>
    </p:spTree>
    <p:extLst>
      <p:ext uri="{BB962C8B-B14F-4D97-AF65-F5344CB8AC3E}">
        <p14:creationId xmlns:p14="http://schemas.microsoft.com/office/powerpoint/2010/main" val="3090040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solidFill>
                  <a:schemeClr val="tx2"/>
                </a:solidFill>
              </a:rPr>
              <a:t>The problem is that the butane equipment needs high quality butane or argon-methane gas to work. Which may not be widely available.</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49</a:t>
            </a:fld>
            <a:endParaRPr lang="en-GB"/>
          </a:p>
        </p:txBody>
      </p:sp>
    </p:spTree>
    <p:extLst>
      <p:ext uri="{BB962C8B-B14F-4D97-AF65-F5344CB8AC3E}">
        <p14:creationId xmlns:p14="http://schemas.microsoft.com/office/powerpoint/2010/main" val="286119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ltLang="en-US" dirty="0"/>
              <a:t>A few mm in practice means between 2 and 5 mm!</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52</a:t>
            </a:fld>
            <a:endParaRPr lang="en-GB"/>
          </a:p>
        </p:txBody>
      </p:sp>
    </p:spTree>
    <p:extLst>
      <p:ext uri="{BB962C8B-B14F-4D97-AF65-F5344CB8AC3E}">
        <p14:creationId xmlns:p14="http://schemas.microsoft.com/office/powerpoint/2010/main" val="2581684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t>Interpretation is dominated by the need to make some guess at the efficiency for real surface contamination. For good surfaces, such as stainless steel and hard plastic faced boards in really good condition, then if the surfaces look completely clean then the source efficiency can be quite high and using the measured calibration factor will normally give a reasonable answer. For poor surfaces, such as unpainted wood, carpets and obviously greasy surfaces, direct monitoring can dramatically underestimate the available activity. </a:t>
            </a:r>
          </a:p>
          <a:p>
            <a:endParaRPr lang="en-GB" altLang="en-US" dirty="0"/>
          </a:p>
          <a:p>
            <a:r>
              <a:rPr lang="en-GB" altLang="en-US" dirty="0"/>
              <a:t>ISO Publication 7503-1 [20] recommends assuming that only half the number of particles which set off towards the accessible surface of the source actually escape for alpha and lower energy beta particles. However, what must be kept in mind is that a layer only 2 mg.cm</a:t>
            </a:r>
            <a:r>
              <a:rPr lang="en-GB" altLang="en-US" baseline="30000" dirty="0"/>
              <a:t>-2</a:t>
            </a:r>
            <a:r>
              <a:rPr lang="en-GB" altLang="en-US" dirty="0"/>
              <a:t> thick over an alpha contaminated surface prevents its monitoring. For water, oil and grease, this corresponds to a thickness of 20 micrometre or one fiftieth of a millimetre.  For uranium particles, this would correspond to a radius of closer to 1 micrometre, to absorb completely alpha particles generated at the centre.</a:t>
            </a:r>
            <a:endParaRPr lang="sv-SE" altLang="en-US" dirty="0"/>
          </a:p>
          <a:p>
            <a:r>
              <a:rPr lang="en-GB" altLang="en-US" dirty="0"/>
              <a:t> </a:t>
            </a:r>
            <a:endParaRPr lang="sv-SE" altLang="en-US" dirty="0"/>
          </a:p>
          <a:p>
            <a:r>
              <a:rPr lang="en-GB" altLang="en-US" dirty="0"/>
              <a:t>Hence, when alpha monitoring, all that a surveyor can say is that the activity is greater than or equal to the value derived from calibration.</a:t>
            </a:r>
            <a:endParaRPr lang="sv-SE" altLang="en-US" dirty="0"/>
          </a:p>
          <a:p>
            <a:r>
              <a:rPr lang="en-GB" altLang="en-US" dirty="0"/>
              <a:t> </a:t>
            </a:r>
            <a:endParaRPr lang="sv-SE" altLang="en-US" dirty="0"/>
          </a:p>
          <a:p>
            <a:r>
              <a:rPr lang="en-GB" altLang="en-US" dirty="0"/>
              <a:t>Uncertainties are dominated by the difficulty of estimating the efficiency of the real activity.  The next most important contribution is often the difference in energy between the calibration source (5.4 MeV) and the contaminant (4 to 8 MeV), particularly when monitoring for U-238 at 4.2 MeV and the third major uncertainty is the detector to surface distance.</a:t>
            </a:r>
            <a:endParaRPr lang="sv-SE" altLang="en-US" dirty="0"/>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55</a:t>
            </a:fld>
            <a:endParaRPr lang="en-GB"/>
          </a:p>
        </p:txBody>
      </p:sp>
    </p:spTree>
    <p:extLst>
      <p:ext uri="{BB962C8B-B14F-4D97-AF65-F5344CB8AC3E}">
        <p14:creationId xmlns:p14="http://schemas.microsoft.com/office/powerpoint/2010/main" val="3799424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The section covers beta emitting nuclides with energies in excess of </a:t>
            </a:r>
            <a:r>
              <a:rPr lang="en-GB" altLang="en-US" baseline="30000" dirty="0"/>
              <a:t>63</a:t>
            </a:r>
            <a:r>
              <a:rPr lang="en-GB" altLang="en-US" dirty="0"/>
              <a:t>Ni, </a:t>
            </a:r>
            <a:r>
              <a:rPr lang="en-GB" altLang="en-US" dirty="0" err="1"/>
              <a:t>Emax</a:t>
            </a:r>
            <a:r>
              <a:rPr lang="en-GB" altLang="en-US" dirty="0"/>
              <a:t> = 66 keV. This nuclide represents the lower limit where direct monitoring with a windowed detector is possible although many practitioners consider </a:t>
            </a:r>
            <a:r>
              <a:rPr lang="en-GB" altLang="en-US" baseline="30000" dirty="0"/>
              <a:t>14</a:t>
            </a:r>
            <a:r>
              <a:rPr lang="en-GB" altLang="en-US" dirty="0"/>
              <a:t>C (0.16 MeV) to be the lowest energy directly monitorable nuclide.</a:t>
            </a:r>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58</a:t>
            </a:fld>
            <a:endParaRPr lang="en-GB"/>
          </a:p>
        </p:txBody>
      </p:sp>
    </p:spTree>
    <p:extLst>
      <p:ext uri="{BB962C8B-B14F-4D97-AF65-F5344CB8AC3E}">
        <p14:creationId xmlns:p14="http://schemas.microsoft.com/office/powerpoint/2010/main" val="1156122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There is only a very limited range of nuclides which will be available during calibration and type testing. Sometimes there are good analogues, in the sense of a nuclide for which there is type test data which has a very similar energy to that involved in the real monitoring. For example, </a:t>
            </a:r>
            <a:r>
              <a:rPr lang="en-GB" altLang="en-US" baseline="30000" dirty="0"/>
              <a:t>14</a:t>
            </a:r>
            <a:r>
              <a:rPr lang="en-GB" altLang="en-US" dirty="0"/>
              <a:t>C and </a:t>
            </a:r>
            <a:r>
              <a:rPr lang="en-GB" altLang="en-US" baseline="30000" dirty="0"/>
              <a:t>35</a:t>
            </a:r>
            <a:r>
              <a:rPr lang="en-GB" altLang="en-US" dirty="0"/>
              <a:t>S are similar, as are </a:t>
            </a:r>
            <a:r>
              <a:rPr lang="en-GB" altLang="en-US" baseline="30000" dirty="0"/>
              <a:t>32</a:t>
            </a:r>
            <a:r>
              <a:rPr lang="en-GB" altLang="en-US" dirty="0"/>
              <a:t>P and </a:t>
            </a:r>
            <a:r>
              <a:rPr lang="en-GB" altLang="en-US" baseline="30000" dirty="0"/>
              <a:t>90</a:t>
            </a:r>
            <a:r>
              <a:rPr lang="en-GB" altLang="en-US" dirty="0"/>
              <a:t>Sr + </a:t>
            </a:r>
            <a:r>
              <a:rPr lang="en-GB" altLang="en-US" baseline="30000" dirty="0"/>
              <a:t>90</a:t>
            </a:r>
            <a:r>
              <a:rPr lang="en-GB" altLang="en-US" dirty="0"/>
              <a:t>Y. When there are no suitable analogues, then it will be necessary to estimate responses to the nuclides encountered in practice. Sometimes manufacturers can provide data for a wider range of nuclides than is included in the type test. Otherwise, the simplest solution is to graph the response to the type test nuclides against energy, making allowance for the decay probability. An estimate of the response to the practical nuclides can then be made.</a:t>
            </a:r>
            <a:endParaRPr lang="sv-SE" altLang="en-US" dirty="0"/>
          </a:p>
          <a:p>
            <a:endParaRPr lang="en-GB" dirty="0"/>
          </a:p>
        </p:txBody>
      </p:sp>
      <p:sp>
        <p:nvSpPr>
          <p:cNvPr id="4" name="Slide Number Placeholder 3"/>
          <p:cNvSpPr>
            <a:spLocks noGrp="1"/>
          </p:cNvSpPr>
          <p:nvPr>
            <p:ph type="sldNum" sz="quarter" idx="5"/>
          </p:nvPr>
        </p:nvSpPr>
        <p:spPr/>
        <p:txBody>
          <a:bodyPr/>
          <a:lstStyle/>
          <a:p>
            <a:fld id="{0CA30543-3ACF-4D9F-A230-E595DAC2F7AC}" type="slidenum">
              <a:rPr lang="en-GB" smtClean="0"/>
              <a:t>63</a:t>
            </a:fld>
            <a:endParaRPr lang="en-GB"/>
          </a:p>
        </p:txBody>
      </p:sp>
    </p:spTree>
    <p:extLst>
      <p:ext uri="{BB962C8B-B14F-4D97-AF65-F5344CB8AC3E}">
        <p14:creationId xmlns:p14="http://schemas.microsoft.com/office/powerpoint/2010/main" val="2139942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489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52120133-58AF-41EC-B02C-2E64082D9F56}" type="datetimeFigureOut">
              <a:rPr lang="en-GB" smtClean="0"/>
              <a:t>2019-04-08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121893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52120133-58AF-41EC-B02C-2E64082D9F56}" type="datetimeFigureOut">
              <a:rPr lang="en-GB" smtClean="0"/>
              <a:t>2019-04-08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2829992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52120133-58AF-41EC-B02C-2E64082D9F56}" type="datetimeFigureOut">
              <a:rPr lang="en-GB" smtClean="0"/>
              <a:t>2019-04-08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263390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023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52120133-58AF-41EC-B02C-2E64082D9F56}" type="datetimeFigureOut">
              <a:rPr lang="en-GB" smtClean="0"/>
              <a:t>2019-04-08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3065868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52120133-58AF-41EC-B02C-2E64082D9F56}" type="datetimeFigureOut">
              <a:rPr lang="en-GB" smtClean="0"/>
              <a:t>2019-04-08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287871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52120133-58AF-41EC-B02C-2E64082D9F56}" type="datetimeFigureOut">
              <a:rPr lang="en-GB" smtClean="0"/>
              <a:t>2019-04-08</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769747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52120133-58AF-41EC-B02C-2E64082D9F56}" type="datetimeFigureOut">
              <a:rPr lang="en-GB" smtClean="0"/>
              <a:t>2019-04-08</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268798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52120133-58AF-41EC-B02C-2E64082D9F56}" type="datetimeFigureOut">
              <a:rPr lang="en-GB" smtClean="0"/>
              <a:t>2019-04-08</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696782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52120133-58AF-41EC-B02C-2E64082D9F56}" type="datetimeFigureOut">
              <a:rPr lang="en-GB" smtClean="0"/>
              <a:t>2019-04-08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7557752B-952F-49AF-9585-C2E8A4F5FEC6}" type="slidenum">
              <a:rPr lang="en-GB" smtClean="0"/>
              <a:t>‹#›</a:t>
            </a:fld>
            <a:endParaRPr lang="en-GB"/>
          </a:p>
        </p:txBody>
      </p:sp>
    </p:spTree>
    <p:extLst>
      <p:ext uri="{BB962C8B-B14F-4D97-AF65-F5344CB8AC3E}">
        <p14:creationId xmlns:p14="http://schemas.microsoft.com/office/powerpoint/2010/main" val="1559878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52120133-58AF-41EC-B02C-2E64082D9F56}" type="datetimeFigureOut">
              <a:rPr lang="en-GB" smtClean="0"/>
              <a:t>2019-04-08</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7557752B-952F-49AF-9585-C2E8A4F5FEC6}"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38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sv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13.sv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2312603-6967-4B39-BC19-86CEC1F840FD}"/>
              </a:ext>
            </a:extLst>
          </p:cNvPr>
          <p:cNvSpPr txBox="1"/>
          <p:nvPr/>
        </p:nvSpPr>
        <p:spPr>
          <a:xfrm>
            <a:off x="892320" y="2551837"/>
            <a:ext cx="7793373" cy="2308324"/>
          </a:xfrm>
          <a:prstGeom prst="rect">
            <a:avLst/>
          </a:prstGeom>
          <a:noFill/>
        </p:spPr>
        <p:txBody>
          <a:bodyPr wrap="square" rtlCol="0">
            <a:spAutoFit/>
          </a:bodyPr>
          <a:lstStyle/>
          <a:p>
            <a:pPr algn="ctr">
              <a:buNone/>
            </a:pPr>
            <a:r>
              <a:rPr lang="en-US" altLang="en-US" sz="3600" b="1" dirty="0">
                <a:solidFill>
                  <a:schemeClr val="bg1"/>
                </a:solidFill>
              </a:rPr>
              <a:t>LESSON 5:</a:t>
            </a:r>
          </a:p>
          <a:p>
            <a:pPr algn="ctr">
              <a:buNone/>
            </a:pPr>
            <a:r>
              <a:rPr lang="en-US" altLang="en-US" sz="3600" b="1" dirty="0">
                <a:solidFill>
                  <a:schemeClr val="bg1"/>
                </a:solidFill>
              </a:rPr>
              <a:t> </a:t>
            </a:r>
          </a:p>
          <a:p>
            <a:pPr algn="ctr">
              <a:buNone/>
            </a:pPr>
            <a:r>
              <a:rPr lang="en-US" altLang="en-US" sz="3600" b="1" dirty="0">
                <a:solidFill>
                  <a:schemeClr val="bg1"/>
                </a:solidFill>
              </a:rPr>
              <a:t>   SURFACE CONTAMINATION MEASUREMENT</a:t>
            </a:r>
          </a:p>
        </p:txBody>
      </p:sp>
    </p:spTree>
    <p:extLst>
      <p:ext uri="{BB962C8B-B14F-4D97-AF65-F5344CB8AC3E}">
        <p14:creationId xmlns:p14="http://schemas.microsoft.com/office/powerpoint/2010/main" val="1138223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5B3077-0188-46D8-A3C0-ED3372A892DA}"/>
              </a:ext>
            </a:extLst>
          </p:cNvPr>
          <p:cNvSpPr/>
          <p:nvPr/>
        </p:nvSpPr>
        <p:spPr>
          <a:xfrm>
            <a:off x="-1" y="629173"/>
            <a:ext cx="3218689" cy="46139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a:t>
            </a:r>
            <a:endParaRPr lang="en-GB" sz="2400" dirty="0"/>
          </a:p>
        </p:txBody>
      </p:sp>
      <p:sp>
        <p:nvSpPr>
          <p:cNvPr id="3" name="Rectangle 2">
            <a:extLst>
              <a:ext uri="{FF2B5EF4-FFF2-40B4-BE49-F238E27FC236}">
                <a16:creationId xmlns:a16="http://schemas.microsoft.com/office/drawing/2014/main" id="{46C11169-AB81-4023-AB73-5B9CD758B878}"/>
              </a:ext>
            </a:extLst>
          </p:cNvPr>
          <p:cNvSpPr/>
          <p:nvPr/>
        </p:nvSpPr>
        <p:spPr>
          <a:xfrm>
            <a:off x="409650" y="1770278"/>
            <a:ext cx="5852161" cy="212140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marL="285750" indent="-285750" algn="just">
              <a:buFont typeface="Wingdings" panose="05000000000000000000" pitchFamily="2" charset="2"/>
              <a:buChar char="q"/>
            </a:pPr>
            <a:r>
              <a:rPr lang="en-US" altLang="en-US" dirty="0"/>
              <a:t>Measurements normally performed on a ratemeter basis</a:t>
            </a:r>
          </a:p>
          <a:p>
            <a:pPr marL="742950" lvl="1" indent="-285750" algn="just">
              <a:buFont typeface="Courier New" panose="02070309020205020404" pitchFamily="49" charset="0"/>
              <a:buChar char="o"/>
            </a:pPr>
            <a:r>
              <a:rPr lang="en-US" altLang="en-US" dirty="0"/>
              <a:t>Surveyor scans the instrument over area of interest</a:t>
            </a:r>
          </a:p>
          <a:p>
            <a:pPr marL="742950" lvl="1" indent="-285750" algn="just">
              <a:buFont typeface="Courier New" panose="02070309020205020404" pitchFamily="49" charset="0"/>
              <a:buChar char="o"/>
            </a:pPr>
            <a:r>
              <a:rPr lang="en-US" altLang="en-US" dirty="0"/>
              <a:t>Identifies contaminated areas and averages the indication</a:t>
            </a:r>
          </a:p>
          <a:p>
            <a:pPr marL="742950" lvl="1" indent="-285750" algn="just">
              <a:buFont typeface="Courier New" panose="02070309020205020404" pitchFamily="49" charset="0"/>
              <a:buChar char="o"/>
            </a:pPr>
            <a:r>
              <a:rPr lang="en-US" altLang="en-US" dirty="0"/>
              <a:t>Use of audio output is useful</a:t>
            </a:r>
          </a:p>
          <a:p>
            <a:pPr algn="ctr"/>
            <a:endParaRPr lang="en-GB" dirty="0"/>
          </a:p>
        </p:txBody>
      </p:sp>
      <p:sp>
        <p:nvSpPr>
          <p:cNvPr id="4" name="Rectangle 3">
            <a:extLst>
              <a:ext uri="{FF2B5EF4-FFF2-40B4-BE49-F238E27FC236}">
                <a16:creationId xmlns:a16="http://schemas.microsoft.com/office/drawing/2014/main" id="{4359AE3F-6CA0-439E-9693-22231A4688CB}"/>
              </a:ext>
            </a:extLst>
          </p:cNvPr>
          <p:cNvSpPr/>
          <p:nvPr/>
        </p:nvSpPr>
        <p:spPr>
          <a:xfrm>
            <a:off x="2604211" y="4246408"/>
            <a:ext cx="6021630" cy="198241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altLang="en-US" dirty="0"/>
              <a:t>Scaler readings increasingly being used to detect lower levels and make measurements more auditable and repeatable</a:t>
            </a:r>
          </a:p>
          <a:p>
            <a:pPr marL="742950" lvl="1" indent="-285750" algn="just">
              <a:buFont typeface="Courier New" panose="02070309020205020404" pitchFamily="49" charset="0"/>
              <a:buChar char="o"/>
            </a:pPr>
            <a:r>
              <a:rPr lang="en-US" altLang="en-US" dirty="0"/>
              <a:t>Place instrument and average or integrate over a short time, e.g. 10 seconds, at various locations. </a:t>
            </a:r>
          </a:p>
          <a:p>
            <a:pPr algn="ctr"/>
            <a:endParaRPr lang="en-GB" dirty="0"/>
          </a:p>
        </p:txBody>
      </p:sp>
      <p:sp>
        <p:nvSpPr>
          <p:cNvPr id="5" name="Arrow: Down 4">
            <a:extLst>
              <a:ext uri="{FF2B5EF4-FFF2-40B4-BE49-F238E27FC236}">
                <a16:creationId xmlns:a16="http://schemas.microsoft.com/office/drawing/2014/main" id="{E1B6DB75-9614-446F-B4B6-0F4478CA8A0F}"/>
              </a:ext>
            </a:extLst>
          </p:cNvPr>
          <p:cNvSpPr/>
          <p:nvPr/>
        </p:nvSpPr>
        <p:spPr>
          <a:xfrm>
            <a:off x="5383987" y="3408884"/>
            <a:ext cx="877824" cy="1016813"/>
          </a:xfrm>
          <a:prstGeom prst="down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0628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7EE4A-F793-422A-9864-0BCFC7787115}"/>
              </a:ext>
            </a:extLst>
          </p:cNvPr>
          <p:cNvSpPr/>
          <p:nvPr/>
        </p:nvSpPr>
        <p:spPr>
          <a:xfrm>
            <a:off x="-1" y="629173"/>
            <a:ext cx="3218689" cy="46139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a:t>
            </a:r>
            <a:endParaRPr lang="en-GB" sz="2400" dirty="0"/>
          </a:p>
        </p:txBody>
      </p:sp>
      <p:sp>
        <p:nvSpPr>
          <p:cNvPr id="3" name="Content Placeholder 2">
            <a:extLst>
              <a:ext uri="{FF2B5EF4-FFF2-40B4-BE49-F238E27FC236}">
                <a16:creationId xmlns:a16="http://schemas.microsoft.com/office/drawing/2014/main" id="{09BEA09B-03FD-41C4-AC8C-A579CFD8B9C2}"/>
              </a:ext>
            </a:extLst>
          </p:cNvPr>
          <p:cNvSpPr txBox="1">
            <a:spLocks/>
          </p:cNvSpPr>
          <p:nvPr/>
        </p:nvSpPr>
        <p:spPr>
          <a:xfrm>
            <a:off x="1113739" y="2151888"/>
            <a:ext cx="4804258" cy="2705406"/>
          </a:xfrm>
          <a:prstGeom prst="rect">
            <a:avLst/>
          </a:prstGeom>
          <a:ln w="38100">
            <a:solidFill>
              <a:schemeClr val="bg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Tx/>
              <a:buNone/>
              <a:defRPr/>
            </a:pPr>
            <a:r>
              <a:rPr lang="en-GB" sz="2400" dirty="0">
                <a:latin typeface="+mn-lt"/>
              </a:rPr>
              <a:t>Points to consider:</a:t>
            </a:r>
          </a:p>
          <a:p>
            <a:pPr marL="514350" indent="-514350" algn="just">
              <a:buFontTx/>
              <a:buAutoNum type="arabicPeriod"/>
              <a:defRPr/>
            </a:pPr>
            <a:r>
              <a:rPr lang="en-GB" sz="2000" dirty="0">
                <a:latin typeface="+mn-lt"/>
              </a:rPr>
              <a:t>Nature and location of the contamination</a:t>
            </a:r>
          </a:p>
          <a:p>
            <a:pPr marL="514350" indent="-514350" algn="just">
              <a:buFontTx/>
              <a:buAutoNum type="arabicPeriod"/>
              <a:defRPr/>
            </a:pPr>
            <a:r>
              <a:rPr lang="en-GB" sz="2000" dirty="0">
                <a:latin typeface="+mn-lt"/>
              </a:rPr>
              <a:t>The average area to be covered</a:t>
            </a:r>
          </a:p>
          <a:p>
            <a:pPr marL="514350" indent="-514350" algn="just">
              <a:buFontTx/>
              <a:buAutoNum type="arabicPeriod"/>
              <a:defRPr/>
            </a:pPr>
            <a:r>
              <a:rPr lang="en-GB" sz="2000" dirty="0">
                <a:latin typeface="+mn-lt"/>
              </a:rPr>
              <a:t>The detector to surface distance during measurements</a:t>
            </a:r>
          </a:p>
          <a:p>
            <a:pPr marL="514350" indent="-514350" algn="just">
              <a:buFontTx/>
              <a:buAutoNum type="arabicPeriod"/>
              <a:defRPr/>
            </a:pPr>
            <a:r>
              <a:rPr lang="en-GB" sz="2000" dirty="0">
                <a:latin typeface="+mn-lt"/>
              </a:rPr>
              <a:t>The speed of monitoring.</a:t>
            </a:r>
          </a:p>
          <a:p>
            <a:pPr algn="just">
              <a:defRPr/>
            </a:pPr>
            <a:endParaRPr lang="en-GB" sz="2800" dirty="0"/>
          </a:p>
        </p:txBody>
      </p:sp>
      <p:pic>
        <p:nvPicPr>
          <p:cNvPr id="4" name="Picture 2">
            <a:extLst>
              <a:ext uri="{FF2B5EF4-FFF2-40B4-BE49-F238E27FC236}">
                <a16:creationId xmlns:a16="http://schemas.microsoft.com/office/drawing/2014/main" id="{F1619F3B-F8BC-4D5C-9071-D23FFBE1EB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3373" y="2329047"/>
            <a:ext cx="1766888" cy="2351087"/>
          </a:xfrm>
          <a:prstGeom prst="rect">
            <a:avLst/>
          </a:prstGeom>
          <a:noFill/>
          <a:ln w="28575">
            <a:solidFill>
              <a:schemeClr val="bg2">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55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787CB5-06F4-4BDA-8818-250EACD81F03}"/>
              </a:ext>
            </a:extLst>
          </p:cNvPr>
          <p:cNvSpPr/>
          <p:nvPr/>
        </p:nvSpPr>
        <p:spPr>
          <a:xfrm>
            <a:off x="-2" y="629173"/>
            <a:ext cx="4996283" cy="46139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Method-Nature and Location</a:t>
            </a:r>
            <a:endParaRPr lang="en-GB" sz="2400" dirty="0"/>
          </a:p>
        </p:txBody>
      </p:sp>
      <p:sp>
        <p:nvSpPr>
          <p:cNvPr id="3" name="Arrow: Pentagon 2">
            <a:extLst>
              <a:ext uri="{FF2B5EF4-FFF2-40B4-BE49-F238E27FC236}">
                <a16:creationId xmlns:a16="http://schemas.microsoft.com/office/drawing/2014/main" id="{222B30F8-6169-4104-AB07-A84D1606D01C}"/>
              </a:ext>
            </a:extLst>
          </p:cNvPr>
          <p:cNvSpPr/>
          <p:nvPr/>
        </p:nvSpPr>
        <p:spPr>
          <a:xfrm>
            <a:off x="504749" y="1960473"/>
            <a:ext cx="4067251" cy="1031443"/>
          </a:xfrm>
          <a:prstGeom prst="homePlate">
            <a:avLst/>
          </a:prstGeom>
          <a:solidFill>
            <a:schemeClr val="bg1">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r>
              <a:rPr lang="en-GB" dirty="0"/>
              <a:t>Presence of water/grease/</a:t>
            </a:r>
          </a:p>
          <a:p>
            <a:r>
              <a:rPr lang="en-GB" dirty="0"/>
              <a:t>dirt/paint/polish on the surface (</a:t>
            </a:r>
            <a:r>
              <a:rPr lang="en-GB" sz="1600" i="1" dirty="0"/>
              <a:t>consider self absorption)</a:t>
            </a:r>
            <a:endParaRPr lang="en-GB" i="1" dirty="0"/>
          </a:p>
          <a:p>
            <a:pPr algn="ctr"/>
            <a:endParaRPr lang="en-GB" dirty="0"/>
          </a:p>
        </p:txBody>
      </p:sp>
      <p:sp>
        <p:nvSpPr>
          <p:cNvPr id="4" name="Arrow: Pentagon 3">
            <a:extLst>
              <a:ext uri="{FF2B5EF4-FFF2-40B4-BE49-F238E27FC236}">
                <a16:creationId xmlns:a16="http://schemas.microsoft.com/office/drawing/2014/main" id="{9D6E5431-4F86-4E0B-A1A0-F57C9E924AF8}"/>
              </a:ext>
            </a:extLst>
          </p:cNvPr>
          <p:cNvSpPr/>
          <p:nvPr/>
        </p:nvSpPr>
        <p:spPr>
          <a:xfrm>
            <a:off x="504748" y="3071780"/>
            <a:ext cx="4067251" cy="1031443"/>
          </a:xfrm>
          <a:prstGeom prst="homePlate">
            <a:avLst/>
          </a:prstGeom>
          <a:solidFill>
            <a:schemeClr val="bg1">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pPr algn="just">
              <a:defRPr/>
            </a:pPr>
            <a:r>
              <a:rPr lang="en-GB" dirty="0"/>
              <a:t>Radio nuclides (Type and energy of radiations)</a:t>
            </a:r>
          </a:p>
          <a:p>
            <a:pPr algn="ctr"/>
            <a:endParaRPr lang="en-GB" dirty="0"/>
          </a:p>
        </p:txBody>
      </p:sp>
      <p:sp>
        <p:nvSpPr>
          <p:cNvPr id="5" name="Arrow: Pentagon 4">
            <a:extLst>
              <a:ext uri="{FF2B5EF4-FFF2-40B4-BE49-F238E27FC236}">
                <a16:creationId xmlns:a16="http://schemas.microsoft.com/office/drawing/2014/main" id="{9AE566F4-83F7-4F30-B564-3C661D8E9465}"/>
              </a:ext>
            </a:extLst>
          </p:cNvPr>
          <p:cNvSpPr/>
          <p:nvPr/>
        </p:nvSpPr>
        <p:spPr>
          <a:xfrm>
            <a:off x="504747" y="4183087"/>
            <a:ext cx="4067251" cy="1031443"/>
          </a:xfrm>
          <a:prstGeom prst="homePlate">
            <a:avLst/>
          </a:prstGeom>
          <a:solidFill>
            <a:schemeClr val="bg1">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pPr>
              <a:defRPr/>
            </a:pPr>
            <a:r>
              <a:rPr lang="en-GB" dirty="0"/>
              <a:t>Homogeneity of potential contamination</a:t>
            </a:r>
          </a:p>
          <a:p>
            <a:pPr algn="ctr"/>
            <a:endParaRPr lang="en-GB" dirty="0"/>
          </a:p>
        </p:txBody>
      </p:sp>
      <p:sp>
        <p:nvSpPr>
          <p:cNvPr id="6" name="Arrow: Pentagon 5">
            <a:extLst>
              <a:ext uri="{FF2B5EF4-FFF2-40B4-BE49-F238E27FC236}">
                <a16:creationId xmlns:a16="http://schemas.microsoft.com/office/drawing/2014/main" id="{4AD350D7-DA87-4F4D-BA6D-902B84F001A3}"/>
              </a:ext>
            </a:extLst>
          </p:cNvPr>
          <p:cNvSpPr/>
          <p:nvPr/>
        </p:nvSpPr>
        <p:spPr>
          <a:xfrm>
            <a:off x="504747" y="5294394"/>
            <a:ext cx="4067251" cy="1031443"/>
          </a:xfrm>
          <a:prstGeom prst="homePlate">
            <a:avLst/>
          </a:prstGeom>
          <a:solidFill>
            <a:schemeClr val="bg1">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pPr algn="just">
              <a:defRPr/>
            </a:pPr>
            <a:r>
              <a:rPr lang="en-GB" sz="1600" dirty="0"/>
              <a:t>Other radiation sources in the vicinity.  </a:t>
            </a:r>
          </a:p>
          <a:p>
            <a:pPr marL="285750" indent="-285750" algn="just">
              <a:buFont typeface="Wingdings" panose="05000000000000000000" pitchFamily="2" charset="2"/>
              <a:buChar char="§"/>
              <a:defRPr/>
            </a:pPr>
            <a:r>
              <a:rPr lang="en-GB" sz="1600" dirty="0"/>
              <a:t>There may be a need to remove sources or shield an area before the contamination monitoring is started.</a:t>
            </a:r>
          </a:p>
          <a:p>
            <a:pPr algn="ctr"/>
            <a:endParaRPr lang="en-GB" dirty="0"/>
          </a:p>
        </p:txBody>
      </p:sp>
      <p:sp>
        <p:nvSpPr>
          <p:cNvPr id="7" name="Rectangle 6">
            <a:extLst>
              <a:ext uri="{FF2B5EF4-FFF2-40B4-BE49-F238E27FC236}">
                <a16:creationId xmlns:a16="http://schemas.microsoft.com/office/drawing/2014/main" id="{B4DEA6DE-91CF-446E-B958-A0F17A088333}"/>
              </a:ext>
            </a:extLst>
          </p:cNvPr>
          <p:cNvSpPr/>
          <p:nvPr/>
        </p:nvSpPr>
        <p:spPr>
          <a:xfrm>
            <a:off x="5266944" y="3071780"/>
            <a:ext cx="3438145" cy="1631290"/>
          </a:xfrm>
          <a:prstGeom prst="rect">
            <a:avLst/>
          </a:prstGeom>
          <a:solidFill>
            <a:schemeClr val="bg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b="1" dirty="0"/>
              <a:t>Nature and Location of Contamination</a:t>
            </a:r>
          </a:p>
        </p:txBody>
      </p:sp>
    </p:spTree>
    <p:extLst>
      <p:ext uri="{BB962C8B-B14F-4D97-AF65-F5344CB8AC3E}">
        <p14:creationId xmlns:p14="http://schemas.microsoft.com/office/powerpoint/2010/main" val="957327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E25BA6-D263-42D9-92D6-892D911DE4AC}"/>
              </a:ext>
            </a:extLst>
          </p:cNvPr>
          <p:cNvSpPr/>
          <p:nvPr/>
        </p:nvSpPr>
        <p:spPr>
          <a:xfrm>
            <a:off x="-2" y="629173"/>
            <a:ext cx="5157218" cy="46139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Method-Area of Measurement</a:t>
            </a:r>
            <a:endParaRPr lang="en-GB" sz="2400" dirty="0"/>
          </a:p>
        </p:txBody>
      </p:sp>
      <p:sp>
        <p:nvSpPr>
          <p:cNvPr id="3" name="Content Placeholder 2">
            <a:extLst>
              <a:ext uri="{FF2B5EF4-FFF2-40B4-BE49-F238E27FC236}">
                <a16:creationId xmlns:a16="http://schemas.microsoft.com/office/drawing/2014/main" id="{BC390BE4-694A-4216-9AB0-D1300906FF4F}"/>
              </a:ext>
            </a:extLst>
          </p:cNvPr>
          <p:cNvSpPr txBox="1">
            <a:spLocks/>
          </p:cNvSpPr>
          <p:nvPr/>
        </p:nvSpPr>
        <p:spPr>
          <a:xfrm>
            <a:off x="587600" y="2323113"/>
            <a:ext cx="7968799" cy="3002890"/>
          </a:xfrm>
          <a:prstGeom prst="rect">
            <a:avLst/>
          </a:prstGeom>
          <a:ln w="31750">
            <a:solidFill>
              <a:schemeClr val="bg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Tx/>
              <a:buNone/>
            </a:pPr>
            <a:r>
              <a:rPr lang="en-GB" altLang="en-US" sz="2800" b="1" dirty="0"/>
              <a:t>   Area of measurement:</a:t>
            </a:r>
          </a:p>
          <a:p>
            <a:pPr lvl="1" algn="just"/>
            <a:r>
              <a:rPr lang="en-GB" altLang="en-US" sz="2400" dirty="0">
                <a:latin typeface="+mn-lt"/>
              </a:rPr>
              <a:t>The sensitive area of the detector defines the minimum averaging area.</a:t>
            </a:r>
          </a:p>
          <a:p>
            <a:pPr lvl="1" algn="just"/>
            <a:r>
              <a:rPr lang="en-GB" altLang="en-US" sz="2400" dirty="0">
                <a:latin typeface="+mn-lt"/>
              </a:rPr>
              <a:t>For surfaces such as floor, wall etc, contamination should be averaged over an area of 1000 cm</a:t>
            </a:r>
            <a:r>
              <a:rPr lang="en-GB" altLang="en-US" sz="2400" baseline="30000" dirty="0">
                <a:latin typeface="+mn-lt"/>
              </a:rPr>
              <a:t>2 </a:t>
            </a:r>
            <a:r>
              <a:rPr lang="en-GB" altLang="en-US" sz="2400" dirty="0">
                <a:latin typeface="+mn-lt"/>
              </a:rPr>
              <a:t>or less</a:t>
            </a:r>
          </a:p>
          <a:p>
            <a:pPr lvl="2" algn="just"/>
            <a:r>
              <a:rPr lang="en-GB" altLang="en-US" i="1" dirty="0">
                <a:latin typeface="+mn-lt"/>
              </a:rPr>
              <a:t>Regulation may dictate the averaging area.</a:t>
            </a:r>
          </a:p>
        </p:txBody>
      </p:sp>
      <p:pic>
        <p:nvPicPr>
          <p:cNvPr id="5" name="Graphic 4" descr="Ruler">
            <a:extLst>
              <a:ext uri="{FF2B5EF4-FFF2-40B4-BE49-F238E27FC236}">
                <a16:creationId xmlns:a16="http://schemas.microsoft.com/office/drawing/2014/main" id="{D958E151-E31E-4458-A3A1-39F4DC84BE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2570" y="2223820"/>
            <a:ext cx="587045" cy="587045"/>
          </a:xfrm>
          <a:prstGeom prst="rect">
            <a:avLst/>
          </a:prstGeom>
        </p:spPr>
      </p:pic>
    </p:spTree>
    <p:extLst>
      <p:ext uri="{BB962C8B-B14F-4D97-AF65-F5344CB8AC3E}">
        <p14:creationId xmlns:p14="http://schemas.microsoft.com/office/powerpoint/2010/main" val="1669649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828A66-F4FF-46C1-ADF5-0AA918E09E79}"/>
              </a:ext>
            </a:extLst>
          </p:cNvPr>
          <p:cNvSpPr/>
          <p:nvPr/>
        </p:nvSpPr>
        <p:spPr>
          <a:xfrm>
            <a:off x="0" y="490185"/>
            <a:ext cx="4213557" cy="69487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Method-Detector to Surface Distance</a:t>
            </a:r>
            <a:endParaRPr lang="en-GB" sz="2400" dirty="0"/>
          </a:p>
        </p:txBody>
      </p:sp>
      <p:sp>
        <p:nvSpPr>
          <p:cNvPr id="5" name="Rectangle: Rounded Corners 4">
            <a:extLst>
              <a:ext uri="{FF2B5EF4-FFF2-40B4-BE49-F238E27FC236}">
                <a16:creationId xmlns:a16="http://schemas.microsoft.com/office/drawing/2014/main" id="{BBEFE3F7-3CDD-42F4-8462-11F44C670582}"/>
              </a:ext>
            </a:extLst>
          </p:cNvPr>
          <p:cNvSpPr/>
          <p:nvPr/>
        </p:nvSpPr>
        <p:spPr>
          <a:xfrm>
            <a:off x="2948025" y="2077517"/>
            <a:ext cx="2809037" cy="1351483"/>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en-GB" b="1" dirty="0"/>
              <a:t>Detector to surface distance</a:t>
            </a:r>
          </a:p>
          <a:p>
            <a:pPr algn="ctr"/>
            <a:endParaRPr lang="en-GB" dirty="0"/>
          </a:p>
        </p:txBody>
      </p:sp>
      <p:sp>
        <p:nvSpPr>
          <p:cNvPr id="6" name="Rectangle: Rounded Corners 5">
            <a:extLst>
              <a:ext uri="{FF2B5EF4-FFF2-40B4-BE49-F238E27FC236}">
                <a16:creationId xmlns:a16="http://schemas.microsoft.com/office/drawing/2014/main" id="{54E05B4C-EF27-4327-AA51-1E4051C5E92C}"/>
              </a:ext>
            </a:extLst>
          </p:cNvPr>
          <p:cNvSpPr/>
          <p:nvPr/>
        </p:nvSpPr>
        <p:spPr>
          <a:xfrm>
            <a:off x="525475" y="3941673"/>
            <a:ext cx="3388157" cy="1917801"/>
          </a:xfrm>
          <a:prstGeom prst="round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Alpha and low energy beta emitters will only be detected if the probe to surface distance is not greater than a few millimetres due to short range of these particles.</a:t>
            </a:r>
          </a:p>
          <a:p>
            <a:pPr algn="ctr"/>
            <a:endParaRPr lang="en-GB" dirty="0"/>
          </a:p>
        </p:txBody>
      </p:sp>
      <p:sp>
        <p:nvSpPr>
          <p:cNvPr id="7" name="Rectangle: Rounded Corners 6">
            <a:extLst>
              <a:ext uri="{FF2B5EF4-FFF2-40B4-BE49-F238E27FC236}">
                <a16:creationId xmlns:a16="http://schemas.microsoft.com/office/drawing/2014/main" id="{FFE0A3AC-8FB4-4E0C-A24B-98E67549A231}"/>
              </a:ext>
            </a:extLst>
          </p:cNvPr>
          <p:cNvSpPr/>
          <p:nvPr/>
        </p:nvSpPr>
        <p:spPr>
          <a:xfrm>
            <a:off x="4974336" y="3941674"/>
            <a:ext cx="3466185" cy="1917801"/>
          </a:xfrm>
          <a:prstGeom prst="round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Never allow the probe to touch the surface as this might contaminate the probe. (</a:t>
            </a:r>
            <a:r>
              <a:rPr lang="en-GB" sz="1600" i="1" dirty="0"/>
              <a:t>e-g : Use a spacer</a:t>
            </a:r>
            <a:r>
              <a:rPr lang="en-GB" dirty="0"/>
              <a:t>)</a:t>
            </a:r>
          </a:p>
          <a:p>
            <a:pPr algn="ctr"/>
            <a:endParaRPr lang="en-GB" dirty="0"/>
          </a:p>
        </p:txBody>
      </p:sp>
      <p:cxnSp>
        <p:nvCxnSpPr>
          <p:cNvPr id="9" name="Straight Arrow Connector 8">
            <a:extLst>
              <a:ext uri="{FF2B5EF4-FFF2-40B4-BE49-F238E27FC236}">
                <a16:creationId xmlns:a16="http://schemas.microsoft.com/office/drawing/2014/main" id="{2165D77C-00B8-43A4-B09A-466A26FCA608}"/>
              </a:ext>
            </a:extLst>
          </p:cNvPr>
          <p:cNvCxnSpPr/>
          <p:nvPr/>
        </p:nvCxnSpPr>
        <p:spPr>
          <a:xfrm flipH="1">
            <a:off x="3218689" y="3195218"/>
            <a:ext cx="555955" cy="936345"/>
          </a:xfrm>
          <a:prstGeom prst="straightConnector1">
            <a:avLst/>
          </a:prstGeom>
          <a:ln w="4127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EB4146-5E02-4507-8167-19E9DFBCE29C}"/>
              </a:ext>
            </a:extLst>
          </p:cNvPr>
          <p:cNvCxnSpPr/>
          <p:nvPr/>
        </p:nvCxnSpPr>
        <p:spPr>
          <a:xfrm>
            <a:off x="5252314" y="3195218"/>
            <a:ext cx="782726" cy="980237"/>
          </a:xfrm>
          <a:prstGeom prst="straightConnector1">
            <a:avLst/>
          </a:prstGeom>
          <a:ln w="4127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461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C11074-2133-4D02-94E1-5B7C012E9B8F}"/>
              </a:ext>
            </a:extLst>
          </p:cNvPr>
          <p:cNvSpPr/>
          <p:nvPr/>
        </p:nvSpPr>
        <p:spPr>
          <a:xfrm>
            <a:off x="0" y="490185"/>
            <a:ext cx="4213557" cy="69487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Direct Method- Speed of Monitoring</a:t>
            </a:r>
            <a:endParaRPr lang="en-GB" sz="2400" dirty="0"/>
          </a:p>
        </p:txBody>
      </p:sp>
      <p:sp>
        <p:nvSpPr>
          <p:cNvPr id="3" name="Rectangle: Rounded Corners 2">
            <a:extLst>
              <a:ext uri="{FF2B5EF4-FFF2-40B4-BE49-F238E27FC236}">
                <a16:creationId xmlns:a16="http://schemas.microsoft.com/office/drawing/2014/main" id="{11150203-2B41-4AF1-A2BB-F3AA7B225F2A}"/>
              </a:ext>
            </a:extLst>
          </p:cNvPr>
          <p:cNvSpPr/>
          <p:nvPr/>
        </p:nvSpPr>
        <p:spPr>
          <a:xfrm>
            <a:off x="2673707" y="1619707"/>
            <a:ext cx="3211373" cy="519380"/>
          </a:xfrm>
          <a:prstGeom prst="round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en-GB" b="1" dirty="0"/>
              <a:t>The speed of monitoring</a:t>
            </a:r>
            <a:endParaRPr lang="en-GB" dirty="0"/>
          </a:p>
          <a:p>
            <a:pPr algn="ctr"/>
            <a:endParaRPr lang="en-GB" dirty="0"/>
          </a:p>
        </p:txBody>
      </p:sp>
      <p:sp>
        <p:nvSpPr>
          <p:cNvPr id="4" name="Rectangle: Rounded Corners 3">
            <a:extLst>
              <a:ext uri="{FF2B5EF4-FFF2-40B4-BE49-F238E27FC236}">
                <a16:creationId xmlns:a16="http://schemas.microsoft.com/office/drawing/2014/main" id="{94C6448B-234E-4A77-8921-CD06997A574C}"/>
              </a:ext>
            </a:extLst>
          </p:cNvPr>
          <p:cNvSpPr/>
          <p:nvPr/>
        </p:nvSpPr>
        <p:spPr>
          <a:xfrm>
            <a:off x="1605689" y="2392071"/>
            <a:ext cx="5486400" cy="1653235"/>
          </a:xfrm>
          <a:prstGeom prst="roundRect">
            <a:avLst/>
          </a:prstGeom>
          <a:solidFill>
            <a:schemeClr val="bg1">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speed at which a probe can be moved over a surface to ensure reliable assessment of contamination levels, needs to be carefully assessed prior to any survey. </a:t>
            </a:r>
            <a:endParaRPr lang="en-GB" dirty="0">
              <a:solidFill>
                <a:schemeClr val="tx1"/>
              </a:solidFill>
            </a:endParaRPr>
          </a:p>
          <a:p>
            <a:pPr algn="ctr"/>
            <a:endParaRPr lang="en-GB" dirty="0"/>
          </a:p>
        </p:txBody>
      </p:sp>
      <p:sp>
        <p:nvSpPr>
          <p:cNvPr id="5" name="Rectangle: Rounded Corners 4">
            <a:extLst>
              <a:ext uri="{FF2B5EF4-FFF2-40B4-BE49-F238E27FC236}">
                <a16:creationId xmlns:a16="http://schemas.microsoft.com/office/drawing/2014/main" id="{7F8494BF-D5EB-4F53-8CA3-5D70312AA030}"/>
              </a:ext>
            </a:extLst>
          </p:cNvPr>
          <p:cNvSpPr/>
          <p:nvPr/>
        </p:nvSpPr>
        <p:spPr>
          <a:xfrm>
            <a:off x="1605688" y="3780740"/>
            <a:ext cx="5486400" cy="1653235"/>
          </a:xfrm>
          <a:prstGeom prst="roundRect">
            <a:avLst/>
          </a:prstGeom>
          <a:solidFill>
            <a:schemeClr val="bg1">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Generally one detector dimension per second is recommended from practical experience.</a:t>
            </a:r>
          </a:p>
          <a:p>
            <a:pPr algn="ctr"/>
            <a:endParaRPr lang="en-GB" dirty="0"/>
          </a:p>
        </p:txBody>
      </p:sp>
      <p:sp>
        <p:nvSpPr>
          <p:cNvPr id="6" name="Rectangle: Rounded Corners 5">
            <a:extLst>
              <a:ext uri="{FF2B5EF4-FFF2-40B4-BE49-F238E27FC236}">
                <a16:creationId xmlns:a16="http://schemas.microsoft.com/office/drawing/2014/main" id="{FC695543-4627-4AF3-82CF-10A07A40CB6E}"/>
              </a:ext>
            </a:extLst>
          </p:cNvPr>
          <p:cNvSpPr/>
          <p:nvPr/>
        </p:nvSpPr>
        <p:spPr>
          <a:xfrm>
            <a:off x="1605688" y="4932884"/>
            <a:ext cx="5486400" cy="1653235"/>
          </a:xfrm>
          <a:prstGeom prst="roundRect">
            <a:avLst/>
          </a:prstGeom>
          <a:solidFill>
            <a:schemeClr val="bg1">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Monitoring speed depends on the required detection level.</a:t>
            </a:r>
            <a:r>
              <a:rPr lang="en-GB" dirty="0">
                <a:solidFill>
                  <a:schemeClr val="tx1"/>
                </a:solidFill>
              </a:rPr>
              <a:t> </a:t>
            </a:r>
          </a:p>
          <a:p>
            <a:pPr algn="ctr"/>
            <a:endParaRPr lang="en-GB" dirty="0"/>
          </a:p>
        </p:txBody>
      </p:sp>
    </p:spTree>
    <p:extLst>
      <p:ext uri="{BB962C8B-B14F-4D97-AF65-F5344CB8AC3E}">
        <p14:creationId xmlns:p14="http://schemas.microsoft.com/office/powerpoint/2010/main" val="1895832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C1C5A5-6742-432F-9F27-E1C429ADF883}"/>
              </a:ext>
            </a:extLst>
          </p:cNvPr>
          <p:cNvSpPr/>
          <p:nvPr/>
        </p:nvSpPr>
        <p:spPr>
          <a:xfrm>
            <a:off x="0" y="490185"/>
            <a:ext cx="4257446" cy="68024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Example of Calculation of Surface Contamination-Direct Method</a:t>
            </a:r>
            <a:endParaRPr lang="en-GB" sz="2000" dirty="0"/>
          </a:p>
        </p:txBody>
      </p:sp>
      <p:sp>
        <p:nvSpPr>
          <p:cNvPr id="3" name="Content Placeholder 2">
            <a:extLst>
              <a:ext uri="{FF2B5EF4-FFF2-40B4-BE49-F238E27FC236}">
                <a16:creationId xmlns:a16="http://schemas.microsoft.com/office/drawing/2014/main" id="{592A3381-5B3E-4F0D-B3D6-87204682928A}"/>
              </a:ext>
            </a:extLst>
          </p:cNvPr>
          <p:cNvSpPr txBox="1">
            <a:spLocks/>
          </p:cNvSpPr>
          <p:nvPr/>
        </p:nvSpPr>
        <p:spPr>
          <a:xfrm>
            <a:off x="115323" y="1795815"/>
            <a:ext cx="8593138"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400" dirty="0">
                <a:solidFill>
                  <a:schemeClr val="bg2">
                    <a:lumMod val="25000"/>
                  </a:schemeClr>
                </a:solidFill>
                <a:latin typeface="+mn-lt"/>
              </a:rPr>
              <a:t>Example: Counting efficiency= 5%, Meter window area = 50 cm</a:t>
            </a:r>
            <a:r>
              <a:rPr lang="en-GB" altLang="en-US" sz="2400" baseline="30000" dirty="0">
                <a:solidFill>
                  <a:schemeClr val="bg2">
                    <a:lumMod val="25000"/>
                  </a:schemeClr>
                </a:solidFill>
                <a:latin typeface="+mn-lt"/>
              </a:rPr>
              <a:t>2</a:t>
            </a:r>
            <a:r>
              <a:rPr lang="en-GB" altLang="en-US" sz="2400" dirty="0">
                <a:solidFill>
                  <a:schemeClr val="bg2">
                    <a:lumMod val="25000"/>
                  </a:schemeClr>
                </a:solidFill>
                <a:latin typeface="+mn-lt"/>
              </a:rPr>
              <a:t>, Counts=75 </a:t>
            </a:r>
            <a:r>
              <a:rPr lang="en-GB" altLang="en-US" sz="2400" dirty="0" err="1">
                <a:solidFill>
                  <a:schemeClr val="bg2">
                    <a:lumMod val="25000"/>
                  </a:schemeClr>
                </a:solidFill>
                <a:latin typeface="+mn-lt"/>
              </a:rPr>
              <a:t>cpm</a:t>
            </a:r>
            <a:r>
              <a:rPr lang="en-GB" altLang="en-US" sz="2400" dirty="0">
                <a:solidFill>
                  <a:schemeClr val="bg2">
                    <a:lumMod val="25000"/>
                  </a:schemeClr>
                </a:solidFill>
                <a:latin typeface="+mn-lt"/>
              </a:rPr>
              <a:t>, Background counts= 20 </a:t>
            </a:r>
            <a:r>
              <a:rPr lang="en-GB" altLang="en-US" sz="2400" dirty="0" err="1">
                <a:solidFill>
                  <a:schemeClr val="bg2">
                    <a:lumMod val="25000"/>
                  </a:schemeClr>
                </a:solidFill>
                <a:latin typeface="+mn-lt"/>
              </a:rPr>
              <a:t>cpm</a:t>
            </a:r>
            <a:endParaRPr lang="en-GB" altLang="en-US" sz="2400" dirty="0">
              <a:solidFill>
                <a:schemeClr val="bg2">
                  <a:lumMod val="25000"/>
                </a:schemeClr>
              </a:solidFill>
              <a:latin typeface="+mn-lt"/>
            </a:endParaRPr>
          </a:p>
          <a:p>
            <a:endParaRPr lang="en-GB" altLang="en-US" dirty="0"/>
          </a:p>
          <a:p>
            <a:endParaRPr lang="en-GB" altLang="en-US" dirty="0"/>
          </a:p>
          <a:p>
            <a:endParaRPr lang="en-GB" altLang="en-US" dirty="0"/>
          </a:p>
          <a:p>
            <a:endParaRPr lang="en-GB" altLang="en-US" dirty="0"/>
          </a:p>
          <a:p>
            <a:endParaRPr lang="en-GB" altLang="en-US" dirty="0"/>
          </a:p>
        </p:txBody>
      </p:sp>
      <p:pic>
        <p:nvPicPr>
          <p:cNvPr id="4" name="Picture 2">
            <a:extLst>
              <a:ext uri="{FF2B5EF4-FFF2-40B4-BE49-F238E27FC236}">
                <a16:creationId xmlns:a16="http://schemas.microsoft.com/office/drawing/2014/main" id="{C54AE710-CC04-4056-8A15-633B22011C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446" y="3105302"/>
            <a:ext cx="4572000" cy="248443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6048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DE201E-9061-440C-A3C7-635F9EDE623A}"/>
              </a:ext>
            </a:extLst>
          </p:cNvPr>
          <p:cNvSpPr/>
          <p:nvPr/>
        </p:nvSpPr>
        <p:spPr>
          <a:xfrm>
            <a:off x="1" y="490185"/>
            <a:ext cx="3182112" cy="3949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Indirect Method</a:t>
            </a:r>
            <a:endParaRPr lang="en-GB" sz="2400" dirty="0"/>
          </a:p>
        </p:txBody>
      </p:sp>
      <p:sp>
        <p:nvSpPr>
          <p:cNvPr id="3" name="Content Placeholder 2">
            <a:extLst>
              <a:ext uri="{FF2B5EF4-FFF2-40B4-BE49-F238E27FC236}">
                <a16:creationId xmlns:a16="http://schemas.microsoft.com/office/drawing/2014/main" id="{501F37C5-B14C-448C-A8CE-D721FEF7CDEA}"/>
              </a:ext>
            </a:extLst>
          </p:cNvPr>
          <p:cNvSpPr txBox="1">
            <a:spLocks/>
          </p:cNvSpPr>
          <p:nvPr/>
        </p:nvSpPr>
        <p:spPr>
          <a:xfrm>
            <a:off x="196291" y="1795815"/>
            <a:ext cx="8593138" cy="3836889"/>
          </a:xfrm>
          <a:prstGeom prst="rect">
            <a:avLst/>
          </a:prstGeom>
          <a:ln w="22225">
            <a:solidFill>
              <a:schemeClr val="bg2">
                <a:lumMod val="25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q"/>
            </a:pPr>
            <a:r>
              <a:rPr lang="en-GB" altLang="en-US" sz="2400" dirty="0">
                <a:latin typeface="+mn-lt"/>
              </a:rPr>
              <a:t>Wipe method is used for estimation of non-fixed or transferable (loose) contamination </a:t>
            </a:r>
          </a:p>
          <a:p>
            <a:pPr algn="just">
              <a:buFont typeface="Wingdings" panose="05000000000000000000" pitchFamily="2" charset="2"/>
              <a:buChar char="q"/>
            </a:pPr>
            <a:r>
              <a:rPr lang="en-GB" altLang="en-US" sz="2400" dirty="0">
                <a:latin typeface="+mn-lt"/>
              </a:rPr>
              <a:t>Either dry or wet wipe method is employed</a:t>
            </a:r>
          </a:p>
          <a:p>
            <a:pPr lvl="1" algn="just">
              <a:buFont typeface="Wingdings" panose="05000000000000000000" pitchFamily="2" charset="2"/>
              <a:buChar char="§"/>
            </a:pPr>
            <a:r>
              <a:rPr lang="en-GB" altLang="en-US" sz="2000" dirty="0">
                <a:latin typeface="+mn-lt"/>
              </a:rPr>
              <a:t>Dry wipes identify the potential airborne hazard and PPE</a:t>
            </a:r>
          </a:p>
          <a:p>
            <a:pPr lvl="1" algn="just">
              <a:buFont typeface="Wingdings" panose="05000000000000000000" pitchFamily="2" charset="2"/>
              <a:buChar char="§"/>
            </a:pPr>
            <a:r>
              <a:rPr lang="en-GB" altLang="en-US" sz="2000" dirty="0">
                <a:latin typeface="+mn-lt"/>
              </a:rPr>
              <a:t>Collection efficiency could be improved by wetting the swipe materials in water or alcohol</a:t>
            </a:r>
          </a:p>
          <a:p>
            <a:pPr lvl="2" algn="just">
              <a:buFont typeface="Courier New" panose="02070309020205020404" pitchFamily="49" charset="0"/>
              <a:buChar char="o"/>
            </a:pPr>
            <a:r>
              <a:rPr lang="en-GB" altLang="en-US" sz="2000" i="1" dirty="0">
                <a:latin typeface="+mn-lt"/>
              </a:rPr>
              <a:t>Never count a wet wipe for alpha</a:t>
            </a:r>
          </a:p>
          <a:p>
            <a:pPr algn="just">
              <a:buFont typeface="Wingdings" panose="05000000000000000000" pitchFamily="2" charset="2"/>
              <a:buChar char="q"/>
            </a:pPr>
            <a:r>
              <a:rPr lang="en-GB" altLang="en-US" sz="2400" dirty="0">
                <a:latin typeface="+mn-lt"/>
              </a:rPr>
              <a:t>Wiped samples may be analysed using a contamination monitor in the workplace or may be analysed in a laboratory.</a:t>
            </a:r>
          </a:p>
        </p:txBody>
      </p:sp>
    </p:spTree>
    <p:extLst>
      <p:ext uri="{BB962C8B-B14F-4D97-AF65-F5344CB8AC3E}">
        <p14:creationId xmlns:p14="http://schemas.microsoft.com/office/powerpoint/2010/main" val="367743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CD3E39-E667-4630-A29D-822D7BDCE4F9}"/>
              </a:ext>
            </a:extLst>
          </p:cNvPr>
          <p:cNvSpPr/>
          <p:nvPr/>
        </p:nvSpPr>
        <p:spPr>
          <a:xfrm>
            <a:off x="1" y="490185"/>
            <a:ext cx="4030674" cy="3949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Indirect Method-Wipe Area</a:t>
            </a:r>
            <a:endParaRPr lang="en-GB" sz="2400" dirty="0"/>
          </a:p>
        </p:txBody>
      </p:sp>
      <p:sp>
        <p:nvSpPr>
          <p:cNvPr id="3" name="Rectangle: Rounded Corners 2">
            <a:extLst>
              <a:ext uri="{FF2B5EF4-FFF2-40B4-BE49-F238E27FC236}">
                <a16:creationId xmlns:a16="http://schemas.microsoft.com/office/drawing/2014/main" id="{54EA8EBF-4F49-4AF1-B3D7-192898875CDF}"/>
              </a:ext>
            </a:extLst>
          </p:cNvPr>
          <p:cNvSpPr/>
          <p:nvPr/>
        </p:nvSpPr>
        <p:spPr>
          <a:xfrm>
            <a:off x="348692" y="1360018"/>
            <a:ext cx="4081882" cy="1696517"/>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Typical wipes used the area in the range of 100 cm</a:t>
            </a:r>
            <a:r>
              <a:rPr lang="en-GB" altLang="en-US" sz="1600" baseline="30000" dirty="0"/>
              <a:t>2</a:t>
            </a:r>
            <a:r>
              <a:rPr lang="en-GB" altLang="en-US" sz="1600" dirty="0"/>
              <a:t> (for quantification) to larger (for identification)</a:t>
            </a:r>
          </a:p>
          <a:p>
            <a:pPr algn="ctr"/>
            <a:endParaRPr lang="en-GB" dirty="0"/>
          </a:p>
        </p:txBody>
      </p:sp>
      <p:sp>
        <p:nvSpPr>
          <p:cNvPr id="4" name="Rectangle: Rounded Corners 3">
            <a:extLst>
              <a:ext uri="{FF2B5EF4-FFF2-40B4-BE49-F238E27FC236}">
                <a16:creationId xmlns:a16="http://schemas.microsoft.com/office/drawing/2014/main" id="{99AD62AA-048B-4723-8697-044EF16E16CB}"/>
              </a:ext>
            </a:extLst>
          </p:cNvPr>
          <p:cNvSpPr/>
          <p:nvPr/>
        </p:nvSpPr>
        <p:spPr>
          <a:xfrm>
            <a:off x="553518" y="4867657"/>
            <a:ext cx="3877056" cy="1588618"/>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For localized contamination use small area wipes to prevent contamination spread.</a:t>
            </a:r>
          </a:p>
          <a:p>
            <a:pPr algn="ctr"/>
            <a:endParaRPr lang="en-GB" dirty="0"/>
          </a:p>
        </p:txBody>
      </p:sp>
      <p:sp>
        <p:nvSpPr>
          <p:cNvPr id="5" name="Rectangle: Rounded Corners 4">
            <a:extLst>
              <a:ext uri="{FF2B5EF4-FFF2-40B4-BE49-F238E27FC236}">
                <a16:creationId xmlns:a16="http://schemas.microsoft.com/office/drawing/2014/main" id="{C12402B9-DECB-45B2-8A02-C313CF169B06}"/>
              </a:ext>
            </a:extLst>
          </p:cNvPr>
          <p:cNvSpPr/>
          <p:nvPr/>
        </p:nvSpPr>
        <p:spPr>
          <a:xfrm>
            <a:off x="4892650" y="1467917"/>
            <a:ext cx="3877056" cy="1588618"/>
          </a:xfrm>
          <a:prstGeom prst="roundRect">
            <a:avLst/>
          </a:prstGeom>
          <a:solidFill>
            <a:schemeClr val="bg1">
              <a:lumMod val="75000"/>
            </a:schemeClr>
          </a:solid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Sub-divide large areas into smaller areas and wipe each one. </a:t>
            </a:r>
          </a:p>
          <a:p>
            <a:pPr algn="ctr"/>
            <a:endParaRPr lang="en-GB" dirty="0"/>
          </a:p>
        </p:txBody>
      </p:sp>
      <p:sp>
        <p:nvSpPr>
          <p:cNvPr id="6" name="Rectangle: Rounded Corners 5">
            <a:extLst>
              <a:ext uri="{FF2B5EF4-FFF2-40B4-BE49-F238E27FC236}">
                <a16:creationId xmlns:a16="http://schemas.microsoft.com/office/drawing/2014/main" id="{A4ACE8F5-90C9-47B6-A38B-82BAA1C17E54}"/>
              </a:ext>
            </a:extLst>
          </p:cNvPr>
          <p:cNvSpPr/>
          <p:nvPr/>
        </p:nvSpPr>
        <p:spPr>
          <a:xfrm>
            <a:off x="4892650" y="3151022"/>
            <a:ext cx="3877056" cy="1588618"/>
          </a:xfrm>
          <a:prstGeom prst="roundRect">
            <a:avLst/>
          </a:prstGeom>
          <a:solidFill>
            <a:schemeClr val="bg1">
              <a:lumMod val="75000"/>
            </a:schemeClr>
          </a:solid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For objects wipe each one or identifiable parts.</a:t>
            </a:r>
          </a:p>
          <a:p>
            <a:pPr algn="ctr"/>
            <a:endParaRPr lang="en-GB" dirty="0"/>
          </a:p>
        </p:txBody>
      </p:sp>
      <p:sp>
        <p:nvSpPr>
          <p:cNvPr id="7" name="Rectangle: Rounded Corners 6">
            <a:extLst>
              <a:ext uri="{FF2B5EF4-FFF2-40B4-BE49-F238E27FC236}">
                <a16:creationId xmlns:a16="http://schemas.microsoft.com/office/drawing/2014/main" id="{3B024B05-9CBB-432E-B5A1-F54512183D0C}"/>
              </a:ext>
            </a:extLst>
          </p:cNvPr>
          <p:cNvSpPr/>
          <p:nvPr/>
        </p:nvSpPr>
        <p:spPr>
          <a:xfrm>
            <a:off x="4892650" y="4867657"/>
            <a:ext cx="3877056" cy="1588618"/>
          </a:xfrm>
          <a:prstGeom prst="roundRect">
            <a:avLst/>
          </a:prstGeom>
          <a:solidFill>
            <a:schemeClr val="bg1">
              <a:lumMod val="75000"/>
            </a:schemeClr>
          </a:solid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In practice may use a combination of both methods.</a:t>
            </a:r>
            <a:endParaRPr lang="en-US" altLang="en-US" sz="1600" i="1" dirty="0"/>
          </a:p>
          <a:p>
            <a:pPr algn="ctr"/>
            <a:endParaRPr lang="en-GB" dirty="0"/>
          </a:p>
        </p:txBody>
      </p:sp>
      <p:sp>
        <p:nvSpPr>
          <p:cNvPr id="8" name="Rectangle: Rounded Corners 7">
            <a:extLst>
              <a:ext uri="{FF2B5EF4-FFF2-40B4-BE49-F238E27FC236}">
                <a16:creationId xmlns:a16="http://schemas.microsoft.com/office/drawing/2014/main" id="{DDBB795F-0EE4-418D-BA52-099D2C5CD397}"/>
              </a:ext>
            </a:extLst>
          </p:cNvPr>
          <p:cNvSpPr/>
          <p:nvPr/>
        </p:nvSpPr>
        <p:spPr>
          <a:xfrm>
            <a:off x="993040" y="3300683"/>
            <a:ext cx="3437534" cy="497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US" altLang="en-US" sz="1600" dirty="0"/>
              <a:t>The wipe area may be determined by regulation</a:t>
            </a:r>
          </a:p>
          <a:p>
            <a:pPr algn="ctr"/>
            <a:endParaRPr lang="en-GB" dirty="0"/>
          </a:p>
        </p:txBody>
      </p:sp>
      <p:sp>
        <p:nvSpPr>
          <p:cNvPr id="9" name="Rectangle: Rounded Corners 8">
            <a:extLst>
              <a:ext uri="{FF2B5EF4-FFF2-40B4-BE49-F238E27FC236}">
                <a16:creationId xmlns:a16="http://schemas.microsoft.com/office/drawing/2014/main" id="{40B16C4E-0195-40FF-8B1A-DF14A4FDB062}"/>
              </a:ext>
            </a:extLst>
          </p:cNvPr>
          <p:cNvSpPr/>
          <p:nvPr/>
        </p:nvSpPr>
        <p:spPr>
          <a:xfrm>
            <a:off x="993040" y="3945331"/>
            <a:ext cx="3437534" cy="497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Otherwise the </a:t>
            </a:r>
            <a:r>
              <a:rPr lang="en-US" altLang="en-US" sz="1600" i="1" dirty="0"/>
              <a:t> qualified </a:t>
            </a:r>
            <a:r>
              <a:rPr lang="en-US" altLang="en-US" sz="1600" dirty="0"/>
              <a:t>expert should define the area</a:t>
            </a:r>
          </a:p>
          <a:p>
            <a:pPr algn="ctr"/>
            <a:endParaRPr lang="en-GB" dirty="0"/>
          </a:p>
        </p:txBody>
      </p:sp>
      <p:pic>
        <p:nvPicPr>
          <p:cNvPr id="11" name="Graphic 10" descr="Arrow: Slight curve">
            <a:extLst>
              <a:ext uri="{FF2B5EF4-FFF2-40B4-BE49-F238E27FC236}">
                <a16:creationId xmlns:a16="http://schemas.microsoft.com/office/drawing/2014/main" id="{D4370F1A-5110-4A3E-9B6A-86689AD6C9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643985">
            <a:off x="434520" y="3118822"/>
            <a:ext cx="654963" cy="654963"/>
          </a:xfrm>
          <a:prstGeom prst="rect">
            <a:avLst/>
          </a:prstGeom>
        </p:spPr>
      </p:pic>
      <p:pic>
        <p:nvPicPr>
          <p:cNvPr id="12" name="Graphic 11" descr="Arrow: Slight curve">
            <a:extLst>
              <a:ext uri="{FF2B5EF4-FFF2-40B4-BE49-F238E27FC236}">
                <a16:creationId xmlns:a16="http://schemas.microsoft.com/office/drawing/2014/main" id="{0E0A6F80-960F-4E7D-9433-D8C120311FE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643985">
            <a:off x="434519" y="3714783"/>
            <a:ext cx="654963" cy="654963"/>
          </a:xfrm>
          <a:prstGeom prst="rect">
            <a:avLst/>
          </a:prstGeom>
        </p:spPr>
      </p:pic>
    </p:spTree>
    <p:extLst>
      <p:ext uri="{BB962C8B-B14F-4D97-AF65-F5344CB8AC3E}">
        <p14:creationId xmlns:p14="http://schemas.microsoft.com/office/powerpoint/2010/main" val="2255895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C5F19C-5B8C-423E-B2C8-706FAFB68A41}"/>
              </a:ext>
            </a:extLst>
          </p:cNvPr>
          <p:cNvSpPr/>
          <p:nvPr/>
        </p:nvSpPr>
        <p:spPr>
          <a:xfrm>
            <a:off x="1" y="490185"/>
            <a:ext cx="3189426" cy="3949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Wipe Materials</a:t>
            </a:r>
            <a:endParaRPr lang="en-GB" sz="2400" dirty="0"/>
          </a:p>
        </p:txBody>
      </p:sp>
      <p:sp>
        <p:nvSpPr>
          <p:cNvPr id="3" name="Arrow: Pentagon 2">
            <a:extLst>
              <a:ext uri="{FF2B5EF4-FFF2-40B4-BE49-F238E27FC236}">
                <a16:creationId xmlns:a16="http://schemas.microsoft.com/office/drawing/2014/main" id="{E40EB530-85D0-462F-9ABD-71789C36EE00}"/>
              </a:ext>
            </a:extLst>
          </p:cNvPr>
          <p:cNvSpPr/>
          <p:nvPr/>
        </p:nvSpPr>
        <p:spPr>
          <a:xfrm>
            <a:off x="1667865" y="1569047"/>
            <a:ext cx="5515661" cy="1075335"/>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olidFill>
                <a:schemeClr val="bg2">
                  <a:lumMod val="25000"/>
                </a:schemeClr>
              </a:solidFill>
            </a:endParaRPr>
          </a:p>
          <a:p>
            <a:pPr algn="just"/>
            <a:r>
              <a:rPr lang="en-GB" altLang="en-US" dirty="0">
                <a:solidFill>
                  <a:schemeClr val="bg2">
                    <a:lumMod val="25000"/>
                  </a:schemeClr>
                </a:solidFill>
              </a:rPr>
              <a:t>Many types of swipe materials are used including paper, </a:t>
            </a:r>
            <a:r>
              <a:rPr lang="en-GB" altLang="en-US" dirty="0" err="1">
                <a:solidFill>
                  <a:schemeClr val="bg2">
                    <a:lumMod val="25000"/>
                  </a:schemeClr>
                </a:solidFill>
              </a:rPr>
              <a:t>styrofoam</a:t>
            </a:r>
            <a:r>
              <a:rPr lang="en-GB" altLang="en-US" dirty="0">
                <a:solidFill>
                  <a:schemeClr val="bg2">
                    <a:lumMod val="25000"/>
                  </a:schemeClr>
                </a:solidFill>
              </a:rPr>
              <a:t>, cotton swabs, cloth patches, and glass fibre filters.</a:t>
            </a:r>
          </a:p>
          <a:p>
            <a:pPr algn="ctr"/>
            <a:endParaRPr lang="en-GB" dirty="0">
              <a:solidFill>
                <a:schemeClr val="bg2">
                  <a:lumMod val="25000"/>
                </a:schemeClr>
              </a:solidFill>
            </a:endParaRPr>
          </a:p>
        </p:txBody>
      </p:sp>
      <p:sp>
        <p:nvSpPr>
          <p:cNvPr id="4" name="Arrow: Pentagon 3">
            <a:extLst>
              <a:ext uri="{FF2B5EF4-FFF2-40B4-BE49-F238E27FC236}">
                <a16:creationId xmlns:a16="http://schemas.microsoft.com/office/drawing/2014/main" id="{E3EB239D-C98C-4454-B056-B0B43F885D21}"/>
              </a:ext>
            </a:extLst>
          </p:cNvPr>
          <p:cNvSpPr/>
          <p:nvPr/>
        </p:nvSpPr>
        <p:spPr>
          <a:xfrm>
            <a:off x="1667864" y="2804096"/>
            <a:ext cx="5515661" cy="1075335"/>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olidFill>
                <a:schemeClr val="bg2">
                  <a:lumMod val="25000"/>
                </a:schemeClr>
              </a:solidFill>
            </a:endParaRPr>
          </a:p>
          <a:p>
            <a:pPr algn="just"/>
            <a:r>
              <a:rPr lang="en-GB" altLang="en-US" dirty="0">
                <a:solidFill>
                  <a:schemeClr val="bg2">
                    <a:lumMod val="25000"/>
                  </a:schemeClr>
                </a:solidFill>
              </a:rPr>
              <a:t>Large area wipes usually use cloth. </a:t>
            </a:r>
          </a:p>
          <a:p>
            <a:pPr algn="ctr"/>
            <a:endParaRPr lang="en-GB" dirty="0">
              <a:solidFill>
                <a:schemeClr val="bg2">
                  <a:lumMod val="25000"/>
                </a:schemeClr>
              </a:solidFill>
            </a:endParaRPr>
          </a:p>
        </p:txBody>
      </p:sp>
      <p:sp>
        <p:nvSpPr>
          <p:cNvPr id="5" name="Arrow: Pentagon 4">
            <a:extLst>
              <a:ext uri="{FF2B5EF4-FFF2-40B4-BE49-F238E27FC236}">
                <a16:creationId xmlns:a16="http://schemas.microsoft.com/office/drawing/2014/main" id="{11120868-13C7-40EC-BD05-1595DB77F8C3}"/>
              </a:ext>
            </a:extLst>
          </p:cNvPr>
          <p:cNvSpPr/>
          <p:nvPr/>
        </p:nvSpPr>
        <p:spPr>
          <a:xfrm>
            <a:off x="1667863" y="4039145"/>
            <a:ext cx="5515661" cy="1075335"/>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olidFill>
                <a:schemeClr val="bg2">
                  <a:lumMod val="25000"/>
                </a:schemeClr>
              </a:solidFill>
            </a:endParaRPr>
          </a:p>
          <a:p>
            <a:pPr algn="just"/>
            <a:r>
              <a:rPr lang="en-GB" altLang="en-US" dirty="0">
                <a:solidFill>
                  <a:schemeClr val="bg2">
                    <a:lumMod val="25000"/>
                  </a:schemeClr>
                </a:solidFill>
              </a:rPr>
              <a:t>Adhesive tape can be used to collect particulates for monitoring/analysis.</a:t>
            </a:r>
          </a:p>
          <a:p>
            <a:pPr algn="ctr"/>
            <a:endParaRPr lang="en-GB" dirty="0">
              <a:solidFill>
                <a:schemeClr val="bg2">
                  <a:lumMod val="25000"/>
                </a:schemeClr>
              </a:solidFill>
            </a:endParaRPr>
          </a:p>
        </p:txBody>
      </p:sp>
      <p:sp>
        <p:nvSpPr>
          <p:cNvPr id="6" name="Arrow: Pentagon 5">
            <a:extLst>
              <a:ext uri="{FF2B5EF4-FFF2-40B4-BE49-F238E27FC236}">
                <a16:creationId xmlns:a16="http://schemas.microsoft.com/office/drawing/2014/main" id="{2BDE53BB-69A9-4986-B7DB-A21EBFEE657D}"/>
              </a:ext>
            </a:extLst>
          </p:cNvPr>
          <p:cNvSpPr/>
          <p:nvPr/>
        </p:nvSpPr>
        <p:spPr>
          <a:xfrm>
            <a:off x="1667863" y="5292480"/>
            <a:ext cx="5515661" cy="1075335"/>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olidFill>
                <a:schemeClr val="bg2">
                  <a:lumMod val="25000"/>
                </a:schemeClr>
              </a:solidFill>
            </a:endParaRPr>
          </a:p>
          <a:p>
            <a:pPr algn="just"/>
            <a:r>
              <a:rPr lang="en-GB" altLang="en-US" dirty="0">
                <a:solidFill>
                  <a:schemeClr val="bg2">
                    <a:lumMod val="25000"/>
                  </a:schemeClr>
                </a:solidFill>
              </a:rPr>
              <a:t>Solvents include methanol or distilled water (the swipe must be dry before counting).</a:t>
            </a:r>
          </a:p>
          <a:p>
            <a:pPr algn="ctr"/>
            <a:endParaRPr lang="en-GB" dirty="0">
              <a:solidFill>
                <a:schemeClr val="bg2">
                  <a:lumMod val="25000"/>
                </a:schemeClr>
              </a:solidFill>
            </a:endParaRPr>
          </a:p>
        </p:txBody>
      </p:sp>
    </p:spTree>
    <p:extLst>
      <p:ext uri="{BB962C8B-B14F-4D97-AF65-F5344CB8AC3E}">
        <p14:creationId xmlns:p14="http://schemas.microsoft.com/office/powerpoint/2010/main" val="667332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30D2E7-1E12-47AB-B477-45F8EEC9EDC4}"/>
              </a:ext>
            </a:extLst>
          </p:cNvPr>
          <p:cNvSpPr/>
          <p:nvPr/>
        </p:nvSpPr>
        <p:spPr>
          <a:xfrm>
            <a:off x="0" y="629173"/>
            <a:ext cx="2655418"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Outline</a:t>
            </a:r>
            <a:endParaRPr lang="en-GB" sz="2400" dirty="0"/>
          </a:p>
        </p:txBody>
      </p:sp>
      <p:sp>
        <p:nvSpPr>
          <p:cNvPr id="4" name="Rectangle 3">
            <a:extLst>
              <a:ext uri="{FF2B5EF4-FFF2-40B4-BE49-F238E27FC236}">
                <a16:creationId xmlns:a16="http://schemas.microsoft.com/office/drawing/2014/main" id="{448955BE-169E-46AE-ABF6-D68C117C5D04}"/>
              </a:ext>
            </a:extLst>
          </p:cNvPr>
          <p:cNvSpPr/>
          <p:nvPr/>
        </p:nvSpPr>
        <p:spPr>
          <a:xfrm>
            <a:off x="4904295" y="1527874"/>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Calibration and Testing</a:t>
            </a:r>
          </a:p>
        </p:txBody>
      </p:sp>
      <p:sp>
        <p:nvSpPr>
          <p:cNvPr id="5" name="Rectangle 4">
            <a:extLst>
              <a:ext uri="{FF2B5EF4-FFF2-40B4-BE49-F238E27FC236}">
                <a16:creationId xmlns:a16="http://schemas.microsoft.com/office/drawing/2014/main" id="{46B71CC0-22CE-4A53-A06E-D788FF7A1643}"/>
              </a:ext>
            </a:extLst>
          </p:cNvPr>
          <p:cNvSpPr/>
          <p:nvPr/>
        </p:nvSpPr>
        <p:spPr>
          <a:xfrm>
            <a:off x="4941514" y="3429000"/>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Practical Measurement</a:t>
            </a:r>
          </a:p>
        </p:txBody>
      </p:sp>
      <p:sp>
        <p:nvSpPr>
          <p:cNvPr id="6" name="Rectangle 5">
            <a:extLst>
              <a:ext uri="{FF2B5EF4-FFF2-40B4-BE49-F238E27FC236}">
                <a16:creationId xmlns:a16="http://schemas.microsoft.com/office/drawing/2014/main" id="{A80552F0-D013-4127-BB77-21380AC5D3BC}"/>
              </a:ext>
            </a:extLst>
          </p:cNvPr>
          <p:cNvSpPr/>
          <p:nvPr/>
        </p:nvSpPr>
        <p:spPr>
          <a:xfrm>
            <a:off x="4941514" y="5333391"/>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Specific emissions and interpretation</a:t>
            </a:r>
          </a:p>
        </p:txBody>
      </p:sp>
      <p:sp>
        <p:nvSpPr>
          <p:cNvPr id="8" name="Rectangle 7">
            <a:extLst>
              <a:ext uri="{FF2B5EF4-FFF2-40B4-BE49-F238E27FC236}">
                <a16:creationId xmlns:a16="http://schemas.microsoft.com/office/drawing/2014/main" id="{E4E1EB4D-5E37-44F9-9BA0-36DCCB189C6D}"/>
              </a:ext>
            </a:extLst>
          </p:cNvPr>
          <p:cNvSpPr/>
          <p:nvPr/>
        </p:nvSpPr>
        <p:spPr>
          <a:xfrm>
            <a:off x="1108348" y="5341320"/>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Instruments </a:t>
            </a:r>
          </a:p>
        </p:txBody>
      </p:sp>
      <p:sp>
        <p:nvSpPr>
          <p:cNvPr id="9" name="Rectangle 8">
            <a:extLst>
              <a:ext uri="{FF2B5EF4-FFF2-40B4-BE49-F238E27FC236}">
                <a16:creationId xmlns:a16="http://schemas.microsoft.com/office/drawing/2014/main" id="{0EA8032E-A706-4C9A-8D9F-BD1CA9066E85}"/>
              </a:ext>
            </a:extLst>
          </p:cNvPr>
          <p:cNvSpPr/>
          <p:nvPr/>
        </p:nvSpPr>
        <p:spPr>
          <a:xfrm>
            <a:off x="1040933" y="1527875"/>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Introduction</a:t>
            </a:r>
          </a:p>
        </p:txBody>
      </p:sp>
      <p:sp>
        <p:nvSpPr>
          <p:cNvPr id="10" name="Rectangle 9">
            <a:extLst>
              <a:ext uri="{FF2B5EF4-FFF2-40B4-BE49-F238E27FC236}">
                <a16:creationId xmlns:a16="http://schemas.microsoft.com/office/drawing/2014/main" id="{1D9A011E-B5D0-44A9-88A2-09BE20BE6208}"/>
              </a:ext>
            </a:extLst>
          </p:cNvPr>
          <p:cNvSpPr/>
          <p:nvPr/>
        </p:nvSpPr>
        <p:spPr>
          <a:xfrm>
            <a:off x="1040933" y="2775977"/>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endParaRPr lang="en-GB" altLang="en-US" sz="2000" dirty="0"/>
          </a:p>
          <a:p>
            <a:pPr>
              <a:lnSpc>
                <a:spcPct val="90000"/>
              </a:lnSpc>
            </a:pPr>
            <a:r>
              <a:rPr lang="en-GB" altLang="en-US" sz="2000" dirty="0"/>
              <a:t>Technique</a:t>
            </a:r>
          </a:p>
          <a:p>
            <a:pPr>
              <a:lnSpc>
                <a:spcPct val="90000"/>
              </a:lnSpc>
            </a:pPr>
            <a:endParaRPr lang="en-US" altLang="en-US" sz="2000" dirty="0"/>
          </a:p>
        </p:txBody>
      </p:sp>
      <p:sp>
        <p:nvSpPr>
          <p:cNvPr id="11" name="Rectangle 10">
            <a:extLst>
              <a:ext uri="{FF2B5EF4-FFF2-40B4-BE49-F238E27FC236}">
                <a16:creationId xmlns:a16="http://schemas.microsoft.com/office/drawing/2014/main" id="{55F88321-86EB-427B-A5D5-79FD5D00C004}"/>
              </a:ext>
            </a:extLst>
          </p:cNvPr>
          <p:cNvSpPr/>
          <p:nvPr/>
        </p:nvSpPr>
        <p:spPr>
          <a:xfrm>
            <a:off x="1632007" y="3993254"/>
            <a:ext cx="2503066" cy="44409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Direct Monitoring</a:t>
            </a:r>
          </a:p>
        </p:txBody>
      </p:sp>
      <p:sp>
        <p:nvSpPr>
          <p:cNvPr id="12" name="Rectangle 11">
            <a:extLst>
              <a:ext uri="{FF2B5EF4-FFF2-40B4-BE49-F238E27FC236}">
                <a16:creationId xmlns:a16="http://schemas.microsoft.com/office/drawing/2014/main" id="{53753E1D-E0A9-499B-8272-0E391D6B66F4}"/>
              </a:ext>
            </a:extLst>
          </p:cNvPr>
          <p:cNvSpPr/>
          <p:nvPr/>
        </p:nvSpPr>
        <p:spPr>
          <a:xfrm>
            <a:off x="1632007" y="4573668"/>
            <a:ext cx="2503066" cy="54983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000" dirty="0"/>
              <a:t>Indirect Monitoring</a:t>
            </a:r>
          </a:p>
        </p:txBody>
      </p:sp>
      <p:pic>
        <p:nvPicPr>
          <p:cNvPr id="13" name="Graphic 12" descr="Arrow: Slight curve">
            <a:extLst>
              <a:ext uri="{FF2B5EF4-FFF2-40B4-BE49-F238E27FC236}">
                <a16:creationId xmlns:a16="http://schemas.microsoft.com/office/drawing/2014/main" id="{2C6EE6D4-0D4F-4CFE-A36B-D0A2590DAC1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0273">
            <a:off x="1051745" y="3728302"/>
            <a:ext cx="765846" cy="765846"/>
          </a:xfrm>
          <a:prstGeom prst="rect">
            <a:avLst/>
          </a:prstGeom>
        </p:spPr>
      </p:pic>
      <p:pic>
        <p:nvPicPr>
          <p:cNvPr id="14" name="Graphic 13" descr="Arrow: Slight curve">
            <a:extLst>
              <a:ext uri="{FF2B5EF4-FFF2-40B4-BE49-F238E27FC236}">
                <a16:creationId xmlns:a16="http://schemas.microsoft.com/office/drawing/2014/main" id="{84B36E47-FB74-46DD-9658-E2EE0C69D6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0273">
            <a:off x="1012337" y="4327068"/>
            <a:ext cx="765846" cy="765846"/>
          </a:xfrm>
          <a:prstGeom prst="rect">
            <a:avLst/>
          </a:prstGeom>
        </p:spPr>
      </p:pic>
    </p:spTree>
    <p:extLst>
      <p:ext uri="{BB962C8B-B14F-4D97-AF65-F5344CB8AC3E}">
        <p14:creationId xmlns:p14="http://schemas.microsoft.com/office/powerpoint/2010/main" val="3681640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B4E6D3-6E73-4890-B6CF-6EF9B517E26B}"/>
              </a:ext>
            </a:extLst>
          </p:cNvPr>
          <p:cNvSpPr/>
          <p:nvPr/>
        </p:nvSpPr>
        <p:spPr>
          <a:xfrm>
            <a:off x="0" y="490185"/>
            <a:ext cx="3716121" cy="3949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Steps in Wipe Procedure</a:t>
            </a:r>
            <a:endParaRPr lang="en-GB" sz="2400" dirty="0"/>
          </a:p>
        </p:txBody>
      </p:sp>
      <p:sp>
        <p:nvSpPr>
          <p:cNvPr id="3" name="Content Placeholder 2">
            <a:extLst>
              <a:ext uri="{FF2B5EF4-FFF2-40B4-BE49-F238E27FC236}">
                <a16:creationId xmlns:a16="http://schemas.microsoft.com/office/drawing/2014/main" id="{8AF4495D-41E6-4A5A-84E8-87626273F504}"/>
              </a:ext>
            </a:extLst>
          </p:cNvPr>
          <p:cNvSpPr txBox="1">
            <a:spLocks/>
          </p:cNvSpPr>
          <p:nvPr/>
        </p:nvSpPr>
        <p:spPr>
          <a:xfrm>
            <a:off x="392582" y="1655064"/>
            <a:ext cx="8593138" cy="4518966"/>
          </a:xfrm>
          <a:prstGeom prst="rect">
            <a:avLst/>
          </a:prstGeom>
          <a:ln w="22225">
            <a:solidFill>
              <a:schemeClr val="bg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pPr>
            <a:r>
              <a:rPr lang="en-US" altLang="en-US" sz="2200" dirty="0">
                <a:latin typeface="+mn-lt"/>
              </a:rPr>
              <a:t>Prepare labeled vials or envelopes as appropriate</a:t>
            </a:r>
          </a:p>
          <a:p>
            <a:pPr lvl="1" algn="just">
              <a:lnSpc>
                <a:spcPct val="90000"/>
              </a:lnSpc>
            </a:pPr>
            <a:r>
              <a:rPr lang="en-US" altLang="en-US" sz="2200" dirty="0">
                <a:latin typeface="+mn-lt"/>
              </a:rPr>
              <a:t>Small boxes with separations</a:t>
            </a:r>
            <a:r>
              <a:rPr lang="en-US" altLang="en-US" sz="2200" dirty="0">
                <a:solidFill>
                  <a:schemeClr val="tx1"/>
                </a:solidFill>
                <a:latin typeface="+mn-lt"/>
              </a:rPr>
              <a:t>, </a:t>
            </a:r>
            <a:r>
              <a:rPr lang="en-US" altLang="en-US" sz="2200" dirty="0">
                <a:latin typeface="+mn-lt"/>
              </a:rPr>
              <a:t>plastic bags or envelopes can be used</a:t>
            </a:r>
          </a:p>
          <a:p>
            <a:pPr lvl="1" algn="just">
              <a:lnSpc>
                <a:spcPct val="90000"/>
              </a:lnSpc>
            </a:pPr>
            <a:r>
              <a:rPr lang="en-US" altLang="en-US" sz="2200" dirty="0">
                <a:latin typeface="+mn-lt"/>
              </a:rPr>
              <a:t>Prevent cross contamination between wipes</a:t>
            </a:r>
          </a:p>
          <a:p>
            <a:pPr algn="just">
              <a:lnSpc>
                <a:spcPct val="90000"/>
              </a:lnSpc>
            </a:pPr>
            <a:r>
              <a:rPr lang="en-US" altLang="en-US" sz="2200" dirty="0">
                <a:latin typeface="+mn-lt"/>
              </a:rPr>
              <a:t>Wearing gloves, use filter paper/cotton swab to take several samples from different areas.</a:t>
            </a:r>
          </a:p>
          <a:p>
            <a:pPr lvl="1" algn="just">
              <a:lnSpc>
                <a:spcPct val="90000"/>
              </a:lnSpc>
            </a:pPr>
            <a:r>
              <a:rPr lang="en-US" altLang="en-US" sz="2200" dirty="0">
                <a:latin typeface="+mn-lt"/>
              </a:rPr>
              <a:t>Rough surfaces should generally not to be wipe tested</a:t>
            </a:r>
          </a:p>
          <a:p>
            <a:pPr algn="just">
              <a:lnSpc>
                <a:spcPct val="90000"/>
              </a:lnSpc>
            </a:pPr>
            <a:r>
              <a:rPr lang="en-GB" altLang="en-US" sz="2200" dirty="0">
                <a:latin typeface="+mn-lt"/>
              </a:rPr>
              <a:t>Wipe should be rubbed with uniform pressure over the area of interest.</a:t>
            </a:r>
          </a:p>
          <a:p>
            <a:pPr lvl="1" algn="just">
              <a:lnSpc>
                <a:spcPct val="90000"/>
              </a:lnSpc>
            </a:pPr>
            <a:r>
              <a:rPr lang="en-GB" altLang="en-US" sz="2200" dirty="0">
                <a:latin typeface="+mn-lt"/>
              </a:rPr>
              <a:t>Use tongs if high levels of activity or dose rate</a:t>
            </a:r>
          </a:p>
          <a:p>
            <a:pPr algn="just">
              <a:lnSpc>
                <a:spcPct val="90000"/>
              </a:lnSpc>
            </a:pPr>
            <a:r>
              <a:rPr lang="en-US" altLang="en-US" sz="2200" dirty="0">
                <a:latin typeface="+mn-lt"/>
              </a:rPr>
              <a:t>Place samples in separate vial or envelope</a:t>
            </a:r>
          </a:p>
          <a:p>
            <a:pPr algn="just">
              <a:lnSpc>
                <a:spcPct val="90000"/>
              </a:lnSpc>
            </a:pPr>
            <a:r>
              <a:rPr lang="en-US" altLang="en-US" sz="2200" dirty="0">
                <a:latin typeface="+mn-lt"/>
              </a:rPr>
              <a:t>Note the location of the sample as appropriate.</a:t>
            </a:r>
          </a:p>
          <a:p>
            <a:pPr algn="just">
              <a:lnSpc>
                <a:spcPct val="90000"/>
              </a:lnSpc>
            </a:pPr>
            <a:endParaRPr lang="en-US" altLang="en-US" sz="2800" dirty="0"/>
          </a:p>
          <a:p>
            <a:pPr algn="just">
              <a:lnSpc>
                <a:spcPct val="90000"/>
              </a:lnSpc>
            </a:pPr>
            <a:endParaRPr lang="en-US" altLang="en-US" sz="2800" dirty="0"/>
          </a:p>
          <a:p>
            <a:pPr algn="just"/>
            <a:endParaRPr lang="en-GB" altLang="en-US" sz="2800" dirty="0"/>
          </a:p>
        </p:txBody>
      </p:sp>
    </p:spTree>
    <p:extLst>
      <p:ext uri="{BB962C8B-B14F-4D97-AF65-F5344CB8AC3E}">
        <p14:creationId xmlns:p14="http://schemas.microsoft.com/office/powerpoint/2010/main" val="3269082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7E0238-0300-4948-A344-21D08E447DED}"/>
              </a:ext>
            </a:extLst>
          </p:cNvPr>
          <p:cNvSpPr/>
          <p:nvPr/>
        </p:nvSpPr>
        <p:spPr>
          <a:xfrm>
            <a:off x="0" y="490185"/>
            <a:ext cx="3716121" cy="3949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Wipe Counting</a:t>
            </a:r>
            <a:endParaRPr lang="en-GB" sz="2400" dirty="0"/>
          </a:p>
        </p:txBody>
      </p:sp>
      <p:sp>
        <p:nvSpPr>
          <p:cNvPr id="3" name="Content Placeholder 2">
            <a:extLst>
              <a:ext uri="{FF2B5EF4-FFF2-40B4-BE49-F238E27FC236}">
                <a16:creationId xmlns:a16="http://schemas.microsoft.com/office/drawing/2014/main" id="{24C2C685-A9F2-4632-885A-4ED56B98CE61}"/>
              </a:ext>
            </a:extLst>
          </p:cNvPr>
          <p:cNvSpPr txBox="1">
            <a:spLocks/>
          </p:cNvSpPr>
          <p:nvPr/>
        </p:nvSpPr>
        <p:spPr>
          <a:xfrm>
            <a:off x="213518" y="1338614"/>
            <a:ext cx="8716963" cy="5230435"/>
          </a:xfrm>
          <a:prstGeom prst="roundRect">
            <a:avLst/>
          </a:prstGeom>
          <a:ln w="38100">
            <a:solidFill>
              <a:schemeClr val="bg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q"/>
              <a:defRPr/>
            </a:pPr>
            <a:r>
              <a:rPr lang="en-US" sz="2200" dirty="0"/>
              <a:t>Analysis method depends on contamination level</a:t>
            </a:r>
          </a:p>
          <a:p>
            <a:pPr lvl="1" algn="just">
              <a:buFont typeface="Wingdings" panose="05000000000000000000" pitchFamily="2" charset="2"/>
              <a:buChar char="§"/>
              <a:defRPr/>
            </a:pPr>
            <a:r>
              <a:rPr lang="en-US" sz="2200" dirty="0"/>
              <a:t>For high activity, perform direct monitoring using an instrument for an adequate time and record the result</a:t>
            </a:r>
          </a:p>
          <a:p>
            <a:pPr lvl="1" algn="just">
              <a:buFont typeface="Wingdings" panose="05000000000000000000" pitchFamily="2" charset="2"/>
              <a:buChar char="§"/>
              <a:defRPr/>
            </a:pPr>
            <a:r>
              <a:rPr lang="en-US" sz="2200" dirty="0"/>
              <a:t>For lower activities and low energy beta or gamma emitters, count in a laboratory counter or shielded counter in a low dose rate area</a:t>
            </a:r>
          </a:p>
          <a:p>
            <a:pPr lvl="2" algn="just">
              <a:buFont typeface="Courier New" panose="02070309020205020404" pitchFamily="49" charset="0"/>
              <a:buChar char="o"/>
              <a:defRPr/>
            </a:pPr>
            <a:r>
              <a:rPr lang="en-US" sz="2200" dirty="0"/>
              <a:t>Handle the wipes with tweezers</a:t>
            </a:r>
          </a:p>
          <a:p>
            <a:pPr lvl="2" algn="just">
              <a:buFont typeface="Courier New" panose="02070309020205020404" pitchFamily="49" charset="0"/>
              <a:buChar char="o"/>
              <a:defRPr/>
            </a:pPr>
            <a:r>
              <a:rPr lang="en-US" sz="2200" dirty="0"/>
              <a:t>Wipes are typically counted for one minute, depending on the sensitivity required</a:t>
            </a:r>
          </a:p>
          <a:p>
            <a:pPr lvl="2" algn="just">
              <a:buFont typeface="Courier New" panose="02070309020205020404" pitchFamily="49" charset="0"/>
              <a:buChar char="o"/>
              <a:defRPr/>
            </a:pPr>
            <a:r>
              <a:rPr lang="en-US" sz="2200" dirty="0"/>
              <a:t>Ensure background and a blank wipe are counted</a:t>
            </a:r>
          </a:p>
          <a:p>
            <a:pPr lvl="2" algn="just">
              <a:buFont typeface="Courier New" panose="02070309020205020404" pitchFamily="49" charset="0"/>
              <a:buChar char="o"/>
              <a:defRPr/>
            </a:pPr>
            <a:r>
              <a:rPr lang="en-US" sz="2200" dirty="0"/>
              <a:t>If wipe requires further analysis, do not use liquid scintillation counting</a:t>
            </a:r>
          </a:p>
          <a:p>
            <a:pPr lvl="2" algn="just">
              <a:buFont typeface="Courier New" panose="02070309020205020404" pitchFamily="49" charset="0"/>
              <a:buChar char="o"/>
              <a:defRPr/>
            </a:pPr>
            <a:r>
              <a:rPr lang="en-US" sz="2200" dirty="0"/>
              <a:t>Retain wipe for radiochemical analysis if required. </a:t>
            </a:r>
          </a:p>
          <a:p>
            <a:pPr marL="457200" lvl="1" indent="0" algn="just">
              <a:buFontTx/>
              <a:buNone/>
              <a:defRPr/>
            </a:pPr>
            <a:endParaRPr lang="en-US" sz="2200" dirty="0"/>
          </a:p>
          <a:p>
            <a:pPr lvl="1" algn="just">
              <a:defRPr/>
            </a:pPr>
            <a:endParaRPr lang="en-US" sz="2200" dirty="0"/>
          </a:p>
          <a:p>
            <a:pPr algn="just">
              <a:defRPr/>
            </a:pPr>
            <a:endParaRPr lang="en-US" sz="2800" dirty="0"/>
          </a:p>
          <a:p>
            <a:pPr marL="0" indent="0" algn="just">
              <a:buFontTx/>
              <a:buNone/>
              <a:defRPr/>
            </a:pPr>
            <a:endParaRPr lang="en-US" dirty="0"/>
          </a:p>
          <a:p>
            <a:pPr algn="just">
              <a:defRPr/>
            </a:pPr>
            <a:endParaRPr lang="en-US" dirty="0"/>
          </a:p>
          <a:p>
            <a:pPr algn="just">
              <a:defRPr/>
            </a:pPr>
            <a:endParaRPr lang="en-US" dirty="0"/>
          </a:p>
        </p:txBody>
      </p:sp>
    </p:spTree>
    <p:extLst>
      <p:ext uri="{BB962C8B-B14F-4D97-AF65-F5344CB8AC3E}">
        <p14:creationId xmlns:p14="http://schemas.microsoft.com/office/powerpoint/2010/main" val="2622789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6D3804-80E4-4C8B-815C-BDE6030960B5}"/>
              </a:ext>
            </a:extLst>
          </p:cNvPr>
          <p:cNvSpPr/>
          <p:nvPr/>
        </p:nvSpPr>
        <p:spPr>
          <a:xfrm>
            <a:off x="0" y="395086"/>
            <a:ext cx="3745382" cy="68024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Recording of Surface Contamination Results</a:t>
            </a:r>
            <a:endParaRPr lang="en-GB" sz="2400" dirty="0"/>
          </a:p>
        </p:txBody>
      </p:sp>
      <p:sp>
        <p:nvSpPr>
          <p:cNvPr id="3" name="Callout: Down Arrow 2">
            <a:extLst>
              <a:ext uri="{FF2B5EF4-FFF2-40B4-BE49-F238E27FC236}">
                <a16:creationId xmlns:a16="http://schemas.microsoft.com/office/drawing/2014/main" id="{4FD9D2DA-F96B-435D-9F97-878AB84862DC}"/>
              </a:ext>
            </a:extLst>
          </p:cNvPr>
          <p:cNvSpPr/>
          <p:nvPr/>
        </p:nvSpPr>
        <p:spPr>
          <a:xfrm>
            <a:off x="1975104" y="1619610"/>
            <a:ext cx="4250131" cy="1824436"/>
          </a:xfrm>
          <a:prstGeom prst="downArrowCallout">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It is not only good practice but also a legal requirement that contamination monitoring results are recorded. This contains:</a:t>
            </a:r>
          </a:p>
          <a:p>
            <a:pPr algn="ctr"/>
            <a:endParaRPr lang="en-GB" dirty="0"/>
          </a:p>
        </p:txBody>
      </p:sp>
      <p:sp>
        <p:nvSpPr>
          <p:cNvPr id="4" name="Rectangle 3">
            <a:extLst>
              <a:ext uri="{FF2B5EF4-FFF2-40B4-BE49-F238E27FC236}">
                <a16:creationId xmlns:a16="http://schemas.microsoft.com/office/drawing/2014/main" id="{4F2D1836-3F21-40DB-90F0-FC068F7423ED}"/>
              </a:ext>
            </a:extLst>
          </p:cNvPr>
          <p:cNvSpPr/>
          <p:nvPr/>
        </p:nvSpPr>
        <p:spPr>
          <a:xfrm>
            <a:off x="1543507" y="3372309"/>
            <a:ext cx="5376672" cy="742427"/>
          </a:xfrm>
          <a:prstGeom prst="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Manufacturer, model and serial number of the contamination meter used </a:t>
            </a:r>
          </a:p>
          <a:p>
            <a:pPr algn="ctr"/>
            <a:endParaRPr lang="en-GB" dirty="0"/>
          </a:p>
        </p:txBody>
      </p:sp>
      <p:sp>
        <p:nvSpPr>
          <p:cNvPr id="5" name="Rectangle 4">
            <a:extLst>
              <a:ext uri="{FF2B5EF4-FFF2-40B4-BE49-F238E27FC236}">
                <a16:creationId xmlns:a16="http://schemas.microsoft.com/office/drawing/2014/main" id="{6388111E-E324-419B-957F-F411C1F08F01}"/>
              </a:ext>
            </a:extLst>
          </p:cNvPr>
          <p:cNvSpPr/>
          <p:nvPr/>
        </p:nvSpPr>
        <p:spPr>
          <a:xfrm>
            <a:off x="1536192" y="4236145"/>
            <a:ext cx="5376672" cy="615630"/>
          </a:xfrm>
          <a:prstGeom prst="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Background measurement</a:t>
            </a:r>
          </a:p>
          <a:p>
            <a:pPr algn="ctr"/>
            <a:endParaRPr lang="en-GB" dirty="0"/>
          </a:p>
        </p:txBody>
      </p:sp>
      <p:sp>
        <p:nvSpPr>
          <p:cNvPr id="6" name="Rectangle 5">
            <a:extLst>
              <a:ext uri="{FF2B5EF4-FFF2-40B4-BE49-F238E27FC236}">
                <a16:creationId xmlns:a16="http://schemas.microsoft.com/office/drawing/2014/main" id="{CD4A7488-2163-4601-9253-3E71251B8642}"/>
              </a:ext>
            </a:extLst>
          </p:cNvPr>
          <p:cNvSpPr/>
          <p:nvPr/>
        </p:nvSpPr>
        <p:spPr>
          <a:xfrm>
            <a:off x="1536192" y="5051790"/>
            <a:ext cx="5376672" cy="615630"/>
          </a:xfrm>
          <a:prstGeom prst="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defRPr/>
            </a:pPr>
            <a:r>
              <a:rPr lang="en-GB" dirty="0"/>
              <a:t>A basic description of each location monitored</a:t>
            </a:r>
          </a:p>
        </p:txBody>
      </p:sp>
      <p:sp>
        <p:nvSpPr>
          <p:cNvPr id="7" name="Rectangle 6">
            <a:extLst>
              <a:ext uri="{FF2B5EF4-FFF2-40B4-BE49-F238E27FC236}">
                <a16:creationId xmlns:a16="http://schemas.microsoft.com/office/drawing/2014/main" id="{E8AB0E0B-2B50-4559-B622-D9FC9533C846}"/>
              </a:ext>
            </a:extLst>
          </p:cNvPr>
          <p:cNvSpPr/>
          <p:nvPr/>
        </p:nvSpPr>
        <p:spPr>
          <a:xfrm>
            <a:off x="1543507" y="5867435"/>
            <a:ext cx="5376672" cy="852729"/>
          </a:xfrm>
          <a:prstGeom prst="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dirty="0"/>
              <a:t>Monitoring readings in </a:t>
            </a:r>
            <a:r>
              <a:rPr lang="en-GB" dirty="0" err="1"/>
              <a:t>Bq</a:t>
            </a:r>
            <a:r>
              <a:rPr lang="en-GB" dirty="0"/>
              <a:t>/cm</a:t>
            </a:r>
            <a:r>
              <a:rPr lang="en-GB" baseline="30000" dirty="0"/>
              <a:t>2  </a:t>
            </a:r>
            <a:r>
              <a:rPr lang="en-GB" dirty="0"/>
              <a:t>or cps / </a:t>
            </a:r>
            <a:r>
              <a:rPr lang="en-GB" dirty="0" err="1"/>
              <a:t>cpm</a:t>
            </a:r>
            <a:r>
              <a:rPr lang="en-GB" dirty="0"/>
              <a:t> (</a:t>
            </a:r>
            <a:r>
              <a:rPr lang="en-GB" i="1" dirty="0"/>
              <a:t>depending the local rules and regulator request</a:t>
            </a:r>
            <a:r>
              <a:rPr lang="en-GB" dirty="0"/>
              <a:t>).</a:t>
            </a:r>
          </a:p>
        </p:txBody>
      </p:sp>
    </p:spTree>
    <p:extLst>
      <p:ext uri="{BB962C8B-B14F-4D97-AF65-F5344CB8AC3E}">
        <p14:creationId xmlns:p14="http://schemas.microsoft.com/office/powerpoint/2010/main" val="3585828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D507DF-96BB-4D32-887D-C725BC59300A}"/>
              </a:ext>
            </a:extLst>
          </p:cNvPr>
          <p:cNvSpPr/>
          <p:nvPr/>
        </p:nvSpPr>
        <p:spPr>
          <a:xfrm>
            <a:off x="0" y="395086"/>
            <a:ext cx="4184294" cy="68024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Recording of Contamination Monitoring –Area Wise</a:t>
            </a:r>
            <a:endParaRPr lang="en-GB" sz="2400" dirty="0"/>
          </a:p>
        </p:txBody>
      </p:sp>
      <p:pic>
        <p:nvPicPr>
          <p:cNvPr id="3" name="Picture 2">
            <a:extLst>
              <a:ext uri="{FF2B5EF4-FFF2-40B4-BE49-F238E27FC236}">
                <a16:creationId xmlns:a16="http://schemas.microsoft.com/office/drawing/2014/main" id="{42F9D40A-09F0-4990-A5BC-5610A82046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114" y="1505711"/>
            <a:ext cx="8224838" cy="4267200"/>
          </a:xfrm>
          <a:prstGeom prst="rect">
            <a:avLst/>
          </a:prstGeom>
        </p:spPr>
      </p:pic>
      <p:sp>
        <p:nvSpPr>
          <p:cNvPr id="4" name="TextBox 3">
            <a:extLst>
              <a:ext uri="{FF2B5EF4-FFF2-40B4-BE49-F238E27FC236}">
                <a16:creationId xmlns:a16="http://schemas.microsoft.com/office/drawing/2014/main" id="{A9D58569-B189-434F-9197-282BAA903B51}"/>
              </a:ext>
            </a:extLst>
          </p:cNvPr>
          <p:cNvSpPr txBox="1">
            <a:spLocks noChangeArrowheads="1"/>
          </p:cNvSpPr>
          <p:nvPr/>
        </p:nvSpPr>
        <p:spPr bwMode="auto">
          <a:xfrm>
            <a:off x="972921" y="6018922"/>
            <a:ext cx="756391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GB" altLang="en-US" sz="1600" b="1" dirty="0">
                <a:solidFill>
                  <a:schemeClr val="bg2">
                    <a:lumMod val="25000"/>
                  </a:schemeClr>
                </a:solidFill>
                <a:latin typeface="+mn-lt"/>
              </a:rPr>
              <a:t>1,2,-Lab bench top, 3-Centrifuge, 4-sink, 5-workfloor,6-Refrigerator shelves,</a:t>
            </a:r>
          </a:p>
          <a:p>
            <a:pPr eaLnBrk="1" hangingPunct="1">
              <a:spcBef>
                <a:spcPct val="0"/>
              </a:spcBef>
              <a:buClrTx/>
              <a:buSzTx/>
              <a:buFontTx/>
              <a:buNone/>
            </a:pPr>
            <a:r>
              <a:rPr lang="en-GB" altLang="en-US" sz="1600" b="1" dirty="0">
                <a:solidFill>
                  <a:schemeClr val="bg2">
                    <a:lumMod val="25000"/>
                  </a:schemeClr>
                </a:solidFill>
                <a:latin typeface="+mn-lt"/>
              </a:rPr>
              <a:t>7-Floor Refrigerator,8-Floor Sink,9-Floor bench,10-Inside door handle</a:t>
            </a:r>
          </a:p>
        </p:txBody>
      </p:sp>
    </p:spTree>
    <p:extLst>
      <p:ext uri="{BB962C8B-B14F-4D97-AF65-F5344CB8AC3E}">
        <p14:creationId xmlns:p14="http://schemas.microsoft.com/office/powerpoint/2010/main" val="4101946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B5B772-D64A-4B2A-AC4C-358D5A7D99DE}"/>
              </a:ext>
            </a:extLst>
          </p:cNvPr>
          <p:cNvSpPr/>
          <p:nvPr/>
        </p:nvSpPr>
        <p:spPr>
          <a:xfrm>
            <a:off x="0" y="482869"/>
            <a:ext cx="4996282" cy="4461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Factors that influence Wipe Efficiency</a:t>
            </a:r>
            <a:endParaRPr lang="en-GB" sz="2200" dirty="0"/>
          </a:p>
        </p:txBody>
      </p:sp>
      <p:sp>
        <p:nvSpPr>
          <p:cNvPr id="3" name="Content Placeholder 2">
            <a:extLst>
              <a:ext uri="{FF2B5EF4-FFF2-40B4-BE49-F238E27FC236}">
                <a16:creationId xmlns:a16="http://schemas.microsoft.com/office/drawing/2014/main" id="{14EF628F-1C36-4058-B8B9-79A5439BAEF8}"/>
              </a:ext>
            </a:extLst>
          </p:cNvPr>
          <p:cNvSpPr txBox="1">
            <a:spLocks/>
          </p:cNvSpPr>
          <p:nvPr/>
        </p:nvSpPr>
        <p:spPr>
          <a:xfrm>
            <a:off x="536448" y="1770278"/>
            <a:ext cx="8207375" cy="4023360"/>
          </a:xfrm>
          <a:prstGeom prst="round2DiagRect">
            <a:avLst/>
          </a:prstGeom>
          <a:solidFill>
            <a:schemeClr val="bg1">
              <a:lumMod val="85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spcBef>
                <a:spcPct val="0"/>
              </a:spcBef>
              <a:buNone/>
            </a:pPr>
            <a:endParaRPr lang="en-GB" altLang="en-US" sz="2000" dirty="0">
              <a:latin typeface="+mn-lt"/>
            </a:endParaRPr>
          </a:p>
          <a:p>
            <a:pPr algn="just">
              <a:spcBef>
                <a:spcPct val="0"/>
              </a:spcBef>
              <a:buFont typeface="Wingdings" panose="05000000000000000000" pitchFamily="2" charset="2"/>
              <a:buChar char="q"/>
            </a:pPr>
            <a:r>
              <a:rPr lang="en-GB" altLang="en-US" sz="2000" dirty="0">
                <a:latin typeface="+mn-lt"/>
              </a:rPr>
              <a:t>The wipe efficiency or pick up factor is the percentage of contamination picked up by a single swipe of the surface. It is affected by</a:t>
            </a:r>
          </a:p>
          <a:p>
            <a:pPr lvl="1" algn="just">
              <a:spcBef>
                <a:spcPct val="0"/>
              </a:spcBef>
              <a:buFont typeface="Courier New" panose="02070309020205020404" pitchFamily="49" charset="0"/>
              <a:buChar char="o"/>
            </a:pPr>
            <a:r>
              <a:rPr lang="en-GB" altLang="en-US" sz="2000" dirty="0">
                <a:latin typeface="+mn-lt"/>
              </a:rPr>
              <a:t>type of wipe used.</a:t>
            </a:r>
          </a:p>
          <a:p>
            <a:pPr lvl="1" algn="just">
              <a:spcBef>
                <a:spcPct val="0"/>
              </a:spcBef>
              <a:buFont typeface="Courier New" panose="02070309020205020404" pitchFamily="49" charset="0"/>
              <a:buChar char="o"/>
            </a:pPr>
            <a:r>
              <a:rPr lang="en-GB" altLang="en-US" sz="2000" dirty="0">
                <a:latin typeface="+mn-lt"/>
              </a:rPr>
              <a:t>pressure applied by the person when making the wipe.</a:t>
            </a:r>
          </a:p>
          <a:p>
            <a:pPr lvl="1" algn="just">
              <a:spcBef>
                <a:spcPct val="0"/>
              </a:spcBef>
              <a:buFont typeface="Courier New" panose="02070309020205020404" pitchFamily="49" charset="0"/>
              <a:buChar char="o"/>
            </a:pPr>
            <a:r>
              <a:rPr lang="en-GB" altLang="en-US" sz="2000" dirty="0">
                <a:latin typeface="+mn-lt"/>
              </a:rPr>
              <a:t>contamination distribution.</a:t>
            </a:r>
          </a:p>
          <a:p>
            <a:pPr lvl="1" algn="just">
              <a:spcBef>
                <a:spcPct val="0"/>
              </a:spcBef>
              <a:buFont typeface="Courier New" panose="02070309020205020404" pitchFamily="49" charset="0"/>
              <a:buChar char="o"/>
            </a:pPr>
            <a:r>
              <a:rPr lang="en-GB" altLang="en-US" sz="2000" dirty="0">
                <a:latin typeface="+mn-lt"/>
              </a:rPr>
              <a:t>porosity, chemical composition, texture and cleanliness of the surface.</a:t>
            </a:r>
          </a:p>
          <a:p>
            <a:pPr algn="just">
              <a:spcBef>
                <a:spcPct val="0"/>
              </a:spcBef>
              <a:buFont typeface="Wingdings" panose="05000000000000000000" pitchFamily="2" charset="2"/>
              <a:buChar char="q"/>
            </a:pPr>
            <a:r>
              <a:rPr lang="en-GB" altLang="en-US" sz="2000" dirty="0">
                <a:latin typeface="+mn-lt"/>
              </a:rPr>
              <a:t>Traditionally  a pick up factor value of 10% is used.</a:t>
            </a:r>
          </a:p>
          <a:p>
            <a:pPr algn="just">
              <a:spcBef>
                <a:spcPct val="0"/>
              </a:spcBef>
              <a:buFont typeface="Wingdings" panose="05000000000000000000" pitchFamily="2" charset="2"/>
              <a:buChar char="q"/>
            </a:pPr>
            <a:r>
              <a:rPr lang="en-GB" altLang="en-US" sz="2000" dirty="0">
                <a:latin typeface="+mn-lt"/>
              </a:rPr>
              <a:t>Self absorption by the wipe (usually: 25 % for alpha and 5% for beta).</a:t>
            </a:r>
          </a:p>
          <a:p>
            <a:pPr marL="0" indent="0">
              <a:spcBef>
                <a:spcPct val="0"/>
              </a:spcBef>
              <a:buNone/>
            </a:pPr>
            <a:endParaRPr lang="en-GB" altLang="en-US" dirty="0"/>
          </a:p>
        </p:txBody>
      </p:sp>
    </p:spTree>
    <p:extLst>
      <p:ext uri="{BB962C8B-B14F-4D97-AF65-F5344CB8AC3E}">
        <p14:creationId xmlns:p14="http://schemas.microsoft.com/office/powerpoint/2010/main" val="1073616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B548E8-826A-4746-A14A-14F9360CEA27}"/>
              </a:ext>
            </a:extLst>
          </p:cNvPr>
          <p:cNvSpPr/>
          <p:nvPr/>
        </p:nvSpPr>
        <p:spPr>
          <a:xfrm>
            <a:off x="0" y="482869"/>
            <a:ext cx="4184294" cy="4461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Wipe Testing Advantages</a:t>
            </a:r>
            <a:endParaRPr lang="en-GB" sz="2200" dirty="0"/>
          </a:p>
        </p:txBody>
      </p:sp>
      <p:sp>
        <p:nvSpPr>
          <p:cNvPr id="3" name="Rectangle: Rounded Corners 2">
            <a:extLst>
              <a:ext uri="{FF2B5EF4-FFF2-40B4-BE49-F238E27FC236}">
                <a16:creationId xmlns:a16="http://schemas.microsoft.com/office/drawing/2014/main" id="{49496388-BFA7-49B4-BD47-B0521EBD4D02}"/>
              </a:ext>
            </a:extLst>
          </p:cNvPr>
          <p:cNvSpPr/>
          <p:nvPr/>
        </p:nvSpPr>
        <p:spPr>
          <a:xfrm>
            <a:off x="1986075" y="1762962"/>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kern="0" dirty="0"/>
          </a:p>
          <a:p>
            <a:pPr algn="just"/>
            <a:r>
              <a:rPr lang="en-US" altLang="en-US" kern="0" dirty="0"/>
              <a:t>Prolonged measurement in laboratory can provide a lower detection limit than direct method.  </a:t>
            </a:r>
          </a:p>
          <a:p>
            <a:pPr algn="ctr"/>
            <a:endParaRPr lang="en-GB" dirty="0"/>
          </a:p>
        </p:txBody>
      </p:sp>
      <p:sp>
        <p:nvSpPr>
          <p:cNvPr id="4" name="Rectangle: Rounded Corners 3">
            <a:extLst>
              <a:ext uri="{FF2B5EF4-FFF2-40B4-BE49-F238E27FC236}">
                <a16:creationId xmlns:a16="http://schemas.microsoft.com/office/drawing/2014/main" id="{B41E1591-3120-4B43-9DB7-8E291C7A442A}"/>
              </a:ext>
            </a:extLst>
          </p:cNvPr>
          <p:cNvSpPr/>
          <p:nvPr/>
        </p:nvSpPr>
        <p:spPr>
          <a:xfrm>
            <a:off x="1986074" y="2910229"/>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kern="0" dirty="0"/>
          </a:p>
          <a:p>
            <a:pPr algn="just">
              <a:lnSpc>
                <a:spcPct val="80000"/>
              </a:lnSpc>
              <a:defRPr/>
            </a:pPr>
            <a:r>
              <a:rPr lang="en-US" altLang="en-US" kern="0" dirty="0"/>
              <a:t>It is possible to make a spectrometry to identify the radionuclides.</a:t>
            </a:r>
          </a:p>
          <a:p>
            <a:pPr algn="ctr"/>
            <a:endParaRPr lang="en-GB" dirty="0"/>
          </a:p>
        </p:txBody>
      </p:sp>
      <p:sp>
        <p:nvSpPr>
          <p:cNvPr id="5" name="Rectangle: Rounded Corners 4">
            <a:extLst>
              <a:ext uri="{FF2B5EF4-FFF2-40B4-BE49-F238E27FC236}">
                <a16:creationId xmlns:a16="http://schemas.microsoft.com/office/drawing/2014/main" id="{48AB2F98-2650-49DE-938D-685E9762D2D5}"/>
              </a:ext>
            </a:extLst>
          </p:cNvPr>
          <p:cNvSpPr/>
          <p:nvPr/>
        </p:nvSpPr>
        <p:spPr>
          <a:xfrm>
            <a:off x="1986073" y="4057496"/>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kern="0" dirty="0"/>
          </a:p>
          <a:p>
            <a:pPr algn="just">
              <a:lnSpc>
                <a:spcPct val="80000"/>
              </a:lnSpc>
              <a:defRPr/>
            </a:pPr>
            <a:r>
              <a:rPr lang="en-US" altLang="en-US" kern="0" dirty="0"/>
              <a:t>Can be used in high background areas or where physical geometry and accessibility is a constraint.</a:t>
            </a:r>
          </a:p>
          <a:p>
            <a:pPr algn="ctr"/>
            <a:endParaRPr lang="en-GB" dirty="0"/>
          </a:p>
        </p:txBody>
      </p:sp>
      <p:sp>
        <p:nvSpPr>
          <p:cNvPr id="6" name="Rectangle: Rounded Corners 5">
            <a:extLst>
              <a:ext uri="{FF2B5EF4-FFF2-40B4-BE49-F238E27FC236}">
                <a16:creationId xmlns:a16="http://schemas.microsoft.com/office/drawing/2014/main" id="{DF83C156-64B4-4378-84AD-FEFA27D2316E}"/>
              </a:ext>
            </a:extLst>
          </p:cNvPr>
          <p:cNvSpPr/>
          <p:nvPr/>
        </p:nvSpPr>
        <p:spPr>
          <a:xfrm>
            <a:off x="1986073" y="5204763"/>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kern="0" dirty="0"/>
          </a:p>
          <a:p>
            <a:pPr algn="just">
              <a:lnSpc>
                <a:spcPct val="80000"/>
              </a:lnSpc>
              <a:defRPr/>
            </a:pPr>
            <a:r>
              <a:rPr lang="en-US" altLang="en-US" kern="0" dirty="0"/>
              <a:t>For some low energy beta emitting radionuclides (Tritium for example), this is the only way you can for routine measurement of surface contamination.</a:t>
            </a:r>
          </a:p>
          <a:p>
            <a:pPr algn="ctr"/>
            <a:endParaRPr lang="en-GB" dirty="0"/>
          </a:p>
        </p:txBody>
      </p:sp>
      <p:sp>
        <p:nvSpPr>
          <p:cNvPr id="7" name="Arrow: Right 6">
            <a:extLst>
              <a:ext uri="{FF2B5EF4-FFF2-40B4-BE49-F238E27FC236}">
                <a16:creationId xmlns:a16="http://schemas.microsoft.com/office/drawing/2014/main" id="{D79F0898-C2C0-4CAC-BD9D-6A762CE2875B}"/>
              </a:ext>
            </a:extLst>
          </p:cNvPr>
          <p:cNvSpPr/>
          <p:nvPr/>
        </p:nvSpPr>
        <p:spPr>
          <a:xfrm>
            <a:off x="1419148" y="1938527"/>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694D891B-E517-43C3-9CC4-1F3097C889E9}"/>
              </a:ext>
            </a:extLst>
          </p:cNvPr>
          <p:cNvSpPr/>
          <p:nvPr/>
        </p:nvSpPr>
        <p:spPr>
          <a:xfrm>
            <a:off x="1419147" y="3072382"/>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9DE24816-0E4E-4885-B247-A4EB3849E791}"/>
              </a:ext>
            </a:extLst>
          </p:cNvPr>
          <p:cNvSpPr/>
          <p:nvPr/>
        </p:nvSpPr>
        <p:spPr>
          <a:xfrm>
            <a:off x="1419147" y="4298898"/>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B7EA889B-1E19-42F3-A293-017CF0CDCBA8}"/>
              </a:ext>
            </a:extLst>
          </p:cNvPr>
          <p:cNvSpPr/>
          <p:nvPr/>
        </p:nvSpPr>
        <p:spPr>
          <a:xfrm>
            <a:off x="1419146" y="5446165"/>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8757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8A9136-C518-4FA7-B328-A3671D06EB1C}"/>
              </a:ext>
            </a:extLst>
          </p:cNvPr>
          <p:cNvSpPr/>
          <p:nvPr/>
        </p:nvSpPr>
        <p:spPr>
          <a:xfrm>
            <a:off x="0" y="482869"/>
            <a:ext cx="4184294" cy="4461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Wipe Testing - Disadvantages</a:t>
            </a:r>
            <a:endParaRPr lang="en-GB" sz="2200" dirty="0"/>
          </a:p>
        </p:txBody>
      </p:sp>
      <p:graphicFrame>
        <p:nvGraphicFramePr>
          <p:cNvPr id="3" name="Diagram 2">
            <a:extLst>
              <a:ext uri="{FF2B5EF4-FFF2-40B4-BE49-F238E27FC236}">
                <a16:creationId xmlns:a16="http://schemas.microsoft.com/office/drawing/2014/main" id="{5038673D-C960-457F-9691-9AF3D40DF4A6}"/>
              </a:ext>
            </a:extLst>
          </p:cNvPr>
          <p:cNvGraphicFramePr/>
          <p:nvPr>
            <p:extLst>
              <p:ext uri="{D42A27DB-BD31-4B8C-83A1-F6EECF244321}">
                <p14:modId xmlns:p14="http://schemas.microsoft.com/office/powerpoint/2010/main" val="3389362455"/>
              </p:ext>
            </p:extLst>
          </p:nvPr>
        </p:nvGraphicFramePr>
        <p:xfrm>
          <a:off x="1165555" y="1252626"/>
          <a:ext cx="6295949" cy="4352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allout: Up Arrow 3">
            <a:extLst>
              <a:ext uri="{FF2B5EF4-FFF2-40B4-BE49-F238E27FC236}">
                <a16:creationId xmlns:a16="http://schemas.microsoft.com/office/drawing/2014/main" id="{633FFB98-D2D6-4575-B2F2-6ED1874CBCA3}"/>
              </a:ext>
            </a:extLst>
          </p:cNvPr>
          <p:cNvSpPr/>
          <p:nvPr/>
        </p:nvSpPr>
        <p:spPr>
          <a:xfrm>
            <a:off x="2150668" y="5723936"/>
            <a:ext cx="5098694" cy="859743"/>
          </a:xfrm>
          <a:prstGeom prst="upArrowCallout">
            <a:avLst/>
          </a:prstGeom>
          <a:solidFill>
            <a:schemeClr val="bg1">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i="1" dirty="0"/>
          </a:p>
          <a:p>
            <a:pPr algn="just"/>
            <a:r>
              <a:rPr lang="en-GB" altLang="en-US" sz="1600" i="1" dirty="0"/>
              <a:t>The qualified expert should always interpret the results and identify if further monitoring is required</a:t>
            </a:r>
            <a:endParaRPr lang="en-US" altLang="en-US" sz="1600" i="1" dirty="0"/>
          </a:p>
          <a:p>
            <a:pPr algn="ctr"/>
            <a:endParaRPr lang="en-GB" dirty="0"/>
          </a:p>
        </p:txBody>
      </p:sp>
    </p:spTree>
    <p:extLst>
      <p:ext uri="{BB962C8B-B14F-4D97-AF65-F5344CB8AC3E}">
        <p14:creationId xmlns:p14="http://schemas.microsoft.com/office/powerpoint/2010/main" val="1537560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4A8C14-26F5-424C-9662-B98D636D5E47}"/>
              </a:ext>
            </a:extLst>
          </p:cNvPr>
          <p:cNvSpPr/>
          <p:nvPr/>
        </p:nvSpPr>
        <p:spPr>
          <a:xfrm>
            <a:off x="2411734" y="2141290"/>
            <a:ext cx="4706224" cy="2575420"/>
          </a:xfrm>
          <a:prstGeom prst="rect">
            <a:avLst/>
          </a:prstGeom>
          <a:solidFill>
            <a:schemeClr val="tx2">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INSTRUMENTS</a:t>
            </a:r>
            <a:endParaRPr lang="en-GB" sz="2400" b="1" dirty="0"/>
          </a:p>
        </p:txBody>
      </p:sp>
    </p:spTree>
    <p:extLst>
      <p:ext uri="{BB962C8B-B14F-4D97-AF65-F5344CB8AC3E}">
        <p14:creationId xmlns:p14="http://schemas.microsoft.com/office/powerpoint/2010/main" val="42489619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D39381-A497-4E2D-9626-52957601D0B8}"/>
              </a:ext>
            </a:extLst>
          </p:cNvPr>
          <p:cNvSpPr/>
          <p:nvPr/>
        </p:nvSpPr>
        <p:spPr>
          <a:xfrm>
            <a:off x="0" y="482869"/>
            <a:ext cx="4184294" cy="44616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Choosing the Equipment</a:t>
            </a:r>
            <a:endParaRPr lang="en-GB" sz="2200" dirty="0"/>
          </a:p>
        </p:txBody>
      </p:sp>
      <p:sp>
        <p:nvSpPr>
          <p:cNvPr id="3" name="Rectangle: Rounded Corners 2">
            <a:extLst>
              <a:ext uri="{FF2B5EF4-FFF2-40B4-BE49-F238E27FC236}">
                <a16:creationId xmlns:a16="http://schemas.microsoft.com/office/drawing/2014/main" id="{B6B890AD-4776-43FE-9D5F-86B1A4E6BEF6}"/>
              </a:ext>
            </a:extLst>
          </p:cNvPr>
          <p:cNvSpPr/>
          <p:nvPr/>
        </p:nvSpPr>
        <p:spPr>
          <a:xfrm>
            <a:off x="248717" y="1452372"/>
            <a:ext cx="4184294" cy="181234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dirty="0"/>
              <a:t>Selection of monitor according to the type and the energy of radiation</a:t>
            </a:r>
          </a:p>
          <a:p>
            <a:pPr marL="285750" indent="-285750" algn="just">
              <a:buFont typeface="Courier New" panose="02070309020205020404" pitchFamily="49" charset="0"/>
              <a:buChar char="o"/>
            </a:pPr>
            <a:r>
              <a:rPr lang="en-US" sz="1600" dirty="0"/>
              <a:t>A full list of nuclides which could be encountered must be made and the decay schemes studied</a:t>
            </a:r>
            <a:endParaRPr lang="en-GB" sz="1600" dirty="0"/>
          </a:p>
        </p:txBody>
      </p:sp>
      <p:sp>
        <p:nvSpPr>
          <p:cNvPr id="5" name="Rectangle: Rounded Corners 4">
            <a:extLst>
              <a:ext uri="{FF2B5EF4-FFF2-40B4-BE49-F238E27FC236}">
                <a16:creationId xmlns:a16="http://schemas.microsoft.com/office/drawing/2014/main" id="{874288CF-5B20-470B-90C7-7C363B6759FC}"/>
              </a:ext>
            </a:extLst>
          </p:cNvPr>
          <p:cNvSpPr/>
          <p:nvPr/>
        </p:nvSpPr>
        <p:spPr>
          <a:xfrm>
            <a:off x="2765146" y="3053791"/>
            <a:ext cx="4184294" cy="1812341"/>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dirty="0"/>
              <a:t>The calibration of the monitor will also require knowing the radiation type and energy to determine efficiency</a:t>
            </a:r>
            <a:endParaRPr lang="en-GB" dirty="0"/>
          </a:p>
        </p:txBody>
      </p:sp>
      <p:sp>
        <p:nvSpPr>
          <p:cNvPr id="6" name="Rectangle: Rounded Corners 5">
            <a:extLst>
              <a:ext uri="{FF2B5EF4-FFF2-40B4-BE49-F238E27FC236}">
                <a16:creationId xmlns:a16="http://schemas.microsoft.com/office/drawing/2014/main" id="{F42CCC97-0914-469C-BAB8-CFE70AAAF642}"/>
              </a:ext>
            </a:extLst>
          </p:cNvPr>
          <p:cNvSpPr/>
          <p:nvPr/>
        </p:nvSpPr>
        <p:spPr>
          <a:xfrm>
            <a:off x="4572000" y="4500372"/>
            <a:ext cx="4184294" cy="181234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dirty="0"/>
              <a:t>In practice, it is common to require a range of contamination monitoring equipment</a:t>
            </a:r>
            <a:endParaRPr lang="en-GB" dirty="0"/>
          </a:p>
        </p:txBody>
      </p:sp>
    </p:spTree>
    <p:extLst>
      <p:ext uri="{BB962C8B-B14F-4D97-AF65-F5344CB8AC3E}">
        <p14:creationId xmlns:p14="http://schemas.microsoft.com/office/powerpoint/2010/main" val="18165823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479009-14BB-4FDB-A866-B6E44FB8804E}"/>
              </a:ext>
            </a:extLst>
          </p:cNvPr>
          <p:cNvSpPr/>
          <p:nvPr/>
        </p:nvSpPr>
        <p:spPr>
          <a:xfrm>
            <a:off x="0" y="482869"/>
            <a:ext cx="4184294" cy="44616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Conversion Factor Approach</a:t>
            </a:r>
            <a:endParaRPr lang="en-GB" sz="2200" dirty="0"/>
          </a:p>
        </p:txBody>
      </p:sp>
      <p:sp>
        <p:nvSpPr>
          <p:cNvPr id="5" name="Rectangle 3">
            <a:extLst>
              <a:ext uri="{FF2B5EF4-FFF2-40B4-BE49-F238E27FC236}">
                <a16:creationId xmlns:a16="http://schemas.microsoft.com/office/drawing/2014/main" id="{2FFA6FE5-ECF2-48F7-9001-2DEF81CF5947}"/>
              </a:ext>
            </a:extLst>
          </p:cNvPr>
          <p:cNvSpPr txBox="1">
            <a:spLocks noChangeArrowheads="1"/>
          </p:cNvSpPr>
          <p:nvPr/>
        </p:nvSpPr>
        <p:spPr>
          <a:xfrm>
            <a:off x="304800" y="1524000"/>
            <a:ext cx="8593138" cy="457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r>
              <a:rPr lang="en-GB" altLang="en-US" sz="2400" dirty="0">
                <a:solidFill>
                  <a:schemeClr val="tx2">
                    <a:lumMod val="50000"/>
                  </a:schemeClr>
                </a:solidFill>
              </a:rPr>
              <a:t>The approach used here is as follows:</a:t>
            </a:r>
          </a:p>
          <a:p>
            <a:pPr>
              <a:buFontTx/>
              <a:buNone/>
            </a:pPr>
            <a:endParaRPr lang="en-GB" altLang="en-US" sz="2400" dirty="0"/>
          </a:p>
          <a:p>
            <a:r>
              <a:rPr lang="en-US" altLang="en-US" sz="2400" dirty="0">
                <a:solidFill>
                  <a:schemeClr val="tx2">
                    <a:lumMod val="50000"/>
                  </a:schemeClr>
                </a:solidFill>
              </a:rPr>
              <a:t>As the equipment usually does not display the radiation protection quantity to be measured a conversion from </a:t>
            </a:r>
            <a:br>
              <a:rPr lang="en-US" altLang="en-US" sz="2400" dirty="0">
                <a:solidFill>
                  <a:schemeClr val="tx2">
                    <a:lumMod val="50000"/>
                  </a:schemeClr>
                </a:solidFill>
              </a:rPr>
            </a:br>
            <a:r>
              <a:rPr lang="en-US" altLang="en-US" sz="2400" b="1" dirty="0">
                <a:solidFill>
                  <a:schemeClr val="tx2">
                    <a:lumMod val="50000"/>
                  </a:schemeClr>
                </a:solidFill>
              </a:rPr>
              <a:t>cps</a:t>
            </a:r>
            <a:r>
              <a:rPr lang="en-US" altLang="en-US" sz="2400" dirty="0">
                <a:solidFill>
                  <a:schemeClr val="tx2">
                    <a:lumMod val="50000"/>
                  </a:schemeClr>
                </a:solidFill>
              </a:rPr>
              <a:t> to </a:t>
            </a:r>
            <a:r>
              <a:rPr lang="en-US" altLang="en-US" sz="2400" b="1" dirty="0" err="1">
                <a:solidFill>
                  <a:schemeClr val="tx2">
                    <a:lumMod val="50000"/>
                  </a:schemeClr>
                </a:solidFill>
              </a:rPr>
              <a:t>Bq</a:t>
            </a:r>
            <a:r>
              <a:rPr lang="en-US" altLang="en-US" sz="2400" b="1" dirty="0">
                <a:solidFill>
                  <a:schemeClr val="tx2">
                    <a:lumMod val="50000"/>
                  </a:schemeClr>
                </a:solidFill>
              </a:rPr>
              <a:t>/cm</a:t>
            </a:r>
            <a:r>
              <a:rPr lang="en-US" altLang="en-US" sz="2400" b="1" baseline="30000" dirty="0">
                <a:solidFill>
                  <a:schemeClr val="tx2">
                    <a:lumMod val="50000"/>
                  </a:schemeClr>
                </a:solidFill>
              </a:rPr>
              <a:t>2</a:t>
            </a:r>
            <a:r>
              <a:rPr lang="en-US" altLang="en-US" sz="2400" dirty="0">
                <a:solidFill>
                  <a:schemeClr val="tx2">
                    <a:lumMod val="50000"/>
                  </a:schemeClr>
                </a:solidFill>
              </a:rPr>
              <a:t> is necessary</a:t>
            </a:r>
          </a:p>
        </p:txBody>
      </p:sp>
      <p:pic>
        <p:nvPicPr>
          <p:cNvPr id="6" name="Picture 3" descr="istockphoto_246445_water_spillage">
            <a:extLst>
              <a:ext uri="{FF2B5EF4-FFF2-40B4-BE49-F238E27FC236}">
                <a16:creationId xmlns:a16="http://schemas.microsoft.com/office/drawing/2014/main" id="{D55C885C-07C8-4329-B1F2-D98F8406714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011253">
            <a:off x="1058863" y="3341688"/>
            <a:ext cx="2417762"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a:extLst>
              <a:ext uri="{FF2B5EF4-FFF2-40B4-BE49-F238E27FC236}">
                <a16:creationId xmlns:a16="http://schemas.microsoft.com/office/drawing/2014/main" id="{51E2A6D8-F522-4EC4-A8C1-8C10BBF57768}"/>
              </a:ext>
            </a:extLst>
          </p:cNvPr>
          <p:cNvPicPr>
            <a:picLocks noChangeAspect="1" noChangeArrowheads="1"/>
          </p:cNvPicPr>
          <p:nvPr/>
        </p:nvPicPr>
        <p:blipFill>
          <a:blip r:embed="rId3">
            <a:clrChange>
              <a:clrFrom>
                <a:srgbClr val="FFFFFF"/>
              </a:clrFrom>
              <a:clrTo>
                <a:srgbClr val="FFFFFF">
                  <a:alpha val="0"/>
                </a:srgbClr>
              </a:clrTo>
            </a:clrChange>
            <a:lum bright="12000"/>
            <a:extLst>
              <a:ext uri="{28A0092B-C50C-407E-A947-70E740481C1C}">
                <a14:useLocalDpi xmlns:a14="http://schemas.microsoft.com/office/drawing/2010/main" val="0"/>
              </a:ext>
            </a:extLst>
          </a:blip>
          <a:srcRect/>
          <a:stretch>
            <a:fillRect/>
          </a:stretch>
        </p:blipFill>
        <p:spPr bwMode="auto">
          <a:xfrm>
            <a:off x="7596188" y="3338513"/>
            <a:ext cx="1166812" cy="2833687"/>
          </a:xfrm>
          <a:prstGeom prst="rect">
            <a:avLst/>
          </a:prstGeom>
          <a:solidFill>
            <a:schemeClr val="tx2">
              <a:lumMod val="75000"/>
            </a:schemeClr>
          </a:solidFill>
          <a:ln>
            <a:noFill/>
          </a:ln>
        </p:spPr>
      </p:pic>
      <p:grpSp>
        <p:nvGrpSpPr>
          <p:cNvPr id="8" name="Group 8">
            <a:extLst>
              <a:ext uri="{FF2B5EF4-FFF2-40B4-BE49-F238E27FC236}">
                <a16:creationId xmlns:a16="http://schemas.microsoft.com/office/drawing/2014/main" id="{BE9D028B-064A-4168-8404-5DE947A39585}"/>
              </a:ext>
            </a:extLst>
          </p:cNvPr>
          <p:cNvGrpSpPr>
            <a:grpSpLocks/>
          </p:cNvGrpSpPr>
          <p:nvPr/>
        </p:nvGrpSpPr>
        <p:grpSpPr bwMode="auto">
          <a:xfrm>
            <a:off x="4643438" y="4437063"/>
            <a:ext cx="2592387" cy="1368425"/>
            <a:chOff x="1655" y="2750"/>
            <a:chExt cx="1633" cy="862"/>
          </a:xfrm>
        </p:grpSpPr>
        <p:sp>
          <p:nvSpPr>
            <p:cNvPr id="9" name="Rectangle 9">
              <a:extLst>
                <a:ext uri="{FF2B5EF4-FFF2-40B4-BE49-F238E27FC236}">
                  <a16:creationId xmlns:a16="http://schemas.microsoft.com/office/drawing/2014/main" id="{527E71D3-E161-4C99-B29B-7E0DA00BA269}"/>
                </a:ext>
              </a:extLst>
            </p:cNvPr>
            <p:cNvSpPr>
              <a:spLocks noChangeArrowheads="1"/>
            </p:cNvSpPr>
            <p:nvPr/>
          </p:nvSpPr>
          <p:spPr bwMode="auto">
            <a:xfrm>
              <a:off x="1655" y="2750"/>
              <a:ext cx="1633" cy="862"/>
            </a:xfrm>
            <a:prstGeom prst="rect">
              <a:avLst/>
            </a:prstGeom>
            <a:noFill/>
            <a:ln w="28575">
              <a:solidFill>
                <a:srgbClr val="FFFF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0" name="Text Box 10">
              <a:extLst>
                <a:ext uri="{FF2B5EF4-FFF2-40B4-BE49-F238E27FC236}">
                  <a16:creationId xmlns:a16="http://schemas.microsoft.com/office/drawing/2014/main" id="{2D88B02D-931C-4D35-83C7-8EDC856AED7F}"/>
                </a:ext>
              </a:extLst>
            </p:cNvPr>
            <p:cNvSpPr txBox="1">
              <a:spLocks noChangeArrowheads="1"/>
            </p:cNvSpPr>
            <p:nvPr/>
          </p:nvSpPr>
          <p:spPr bwMode="auto">
            <a:xfrm>
              <a:off x="1746" y="3158"/>
              <a:ext cx="135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dirty="0">
                  <a:solidFill>
                    <a:schemeClr val="tx2">
                      <a:lumMod val="75000"/>
                    </a:schemeClr>
                  </a:solidFill>
                  <a:latin typeface="OCR A Extended" panose="02010509020102010303" pitchFamily="50" charset="0"/>
                </a:rPr>
                <a:t>57.8 cps</a:t>
              </a:r>
              <a:endParaRPr lang="en-GB" altLang="en-US" dirty="0">
                <a:solidFill>
                  <a:schemeClr val="tx2">
                    <a:lumMod val="75000"/>
                  </a:schemeClr>
                </a:solidFill>
                <a:latin typeface="OCR A Extended" panose="02010509020102010303" pitchFamily="50" charset="0"/>
              </a:endParaRPr>
            </a:p>
          </p:txBody>
        </p:sp>
        <p:sp>
          <p:nvSpPr>
            <p:cNvPr id="11" name="Line 11">
              <a:extLst>
                <a:ext uri="{FF2B5EF4-FFF2-40B4-BE49-F238E27FC236}">
                  <a16:creationId xmlns:a16="http://schemas.microsoft.com/office/drawing/2014/main" id="{A333271C-DAB6-40E1-B4EA-2762EC532973}"/>
                </a:ext>
              </a:extLst>
            </p:cNvPr>
            <p:cNvSpPr>
              <a:spLocks noChangeShapeType="1"/>
            </p:cNvSpPr>
            <p:nvPr/>
          </p:nvSpPr>
          <p:spPr bwMode="auto">
            <a:xfrm>
              <a:off x="1791" y="2931"/>
              <a:ext cx="1316" cy="0"/>
            </a:xfrm>
            <a:prstGeom prst="line">
              <a:avLst/>
            </a:prstGeom>
            <a:noFill/>
            <a:ln w="76200">
              <a:solidFill>
                <a:schemeClr val="tx2">
                  <a:lumMod val="75000"/>
                </a:schemeClr>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12">
              <a:extLst>
                <a:ext uri="{FF2B5EF4-FFF2-40B4-BE49-F238E27FC236}">
                  <a16:creationId xmlns:a16="http://schemas.microsoft.com/office/drawing/2014/main" id="{E69F9CA9-5D02-446C-8C7C-1D88924914A0}"/>
                </a:ext>
              </a:extLst>
            </p:cNvPr>
            <p:cNvSpPr>
              <a:spLocks noChangeShapeType="1"/>
            </p:cNvSpPr>
            <p:nvPr/>
          </p:nvSpPr>
          <p:spPr bwMode="auto">
            <a:xfrm>
              <a:off x="1791" y="2976"/>
              <a:ext cx="817" cy="0"/>
            </a:xfrm>
            <a:prstGeom prst="line">
              <a:avLst/>
            </a:prstGeom>
            <a:noFill/>
            <a:ln w="76200">
              <a:solidFill>
                <a:schemeClr val="tx2">
                  <a:lumMod val="75000"/>
                </a:schemeClr>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3">
              <a:extLst>
                <a:ext uri="{FF2B5EF4-FFF2-40B4-BE49-F238E27FC236}">
                  <a16:creationId xmlns:a16="http://schemas.microsoft.com/office/drawing/2014/main" id="{9A8D0342-1CC8-45C7-98EA-C5DF2108C8BE}"/>
                </a:ext>
              </a:extLst>
            </p:cNvPr>
            <p:cNvSpPr>
              <a:spLocks noChangeShapeType="1"/>
            </p:cNvSpPr>
            <p:nvPr/>
          </p:nvSpPr>
          <p:spPr bwMode="auto">
            <a:xfrm>
              <a:off x="1791" y="3022"/>
              <a:ext cx="817" cy="0"/>
            </a:xfrm>
            <a:prstGeom prst="line">
              <a:avLst/>
            </a:prstGeom>
            <a:noFill/>
            <a:ln w="76200">
              <a:solidFill>
                <a:schemeClr val="tx2">
                  <a:lumMod val="75000"/>
                </a:schemeClr>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4" name="Text Box 15">
            <a:extLst>
              <a:ext uri="{FF2B5EF4-FFF2-40B4-BE49-F238E27FC236}">
                <a16:creationId xmlns:a16="http://schemas.microsoft.com/office/drawing/2014/main" id="{43AEFFD6-7841-4243-8222-7E658F33E606}"/>
              </a:ext>
            </a:extLst>
          </p:cNvPr>
          <p:cNvSpPr txBox="1">
            <a:spLocks noChangeArrowheads="1"/>
          </p:cNvSpPr>
          <p:nvPr/>
        </p:nvSpPr>
        <p:spPr bwMode="auto">
          <a:xfrm>
            <a:off x="2406393" y="5516563"/>
            <a:ext cx="10054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US" altLang="en-US" sz="2000" dirty="0" err="1">
                <a:solidFill>
                  <a:schemeClr val="tx2">
                    <a:lumMod val="75000"/>
                  </a:schemeClr>
                </a:solidFill>
              </a:rPr>
              <a:t>Bq</a:t>
            </a:r>
            <a:r>
              <a:rPr lang="en-US" altLang="en-US" sz="2000" dirty="0">
                <a:solidFill>
                  <a:schemeClr val="tx2">
                    <a:lumMod val="75000"/>
                  </a:schemeClr>
                </a:solidFill>
              </a:rPr>
              <a:t>/cm</a:t>
            </a:r>
            <a:r>
              <a:rPr lang="en-US" altLang="en-US" sz="2000" baseline="30000" dirty="0">
                <a:solidFill>
                  <a:schemeClr val="tx2">
                    <a:lumMod val="75000"/>
                  </a:schemeClr>
                </a:solidFill>
              </a:rPr>
              <a:t>2</a:t>
            </a:r>
            <a:endParaRPr lang="en-GB" altLang="en-US" sz="2000" baseline="30000" dirty="0">
              <a:solidFill>
                <a:schemeClr val="tx2">
                  <a:lumMod val="75000"/>
                </a:schemeClr>
              </a:solidFill>
            </a:endParaRPr>
          </a:p>
        </p:txBody>
      </p:sp>
      <p:sp>
        <p:nvSpPr>
          <p:cNvPr id="15" name="AutoShape 16">
            <a:extLst>
              <a:ext uri="{FF2B5EF4-FFF2-40B4-BE49-F238E27FC236}">
                <a16:creationId xmlns:a16="http://schemas.microsoft.com/office/drawing/2014/main" id="{67D88517-C272-42F0-9B62-85FD0C929606}"/>
              </a:ext>
            </a:extLst>
          </p:cNvPr>
          <p:cNvSpPr>
            <a:spLocks noChangeArrowheads="1"/>
          </p:cNvSpPr>
          <p:nvPr/>
        </p:nvSpPr>
        <p:spPr bwMode="auto">
          <a:xfrm>
            <a:off x="3492500" y="4797425"/>
            <a:ext cx="1008063" cy="574675"/>
          </a:xfrm>
          <a:prstGeom prst="leftRightArrow">
            <a:avLst>
              <a:gd name="adj1" fmla="val 50000"/>
              <a:gd name="adj2" fmla="val 35083"/>
            </a:avLst>
          </a:prstGeom>
          <a:noFill/>
          <a:ln w="28575">
            <a:solidFill>
              <a:schemeClr val="tx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pic>
        <p:nvPicPr>
          <p:cNvPr id="16" name="Picture 19">
            <a:extLst>
              <a:ext uri="{FF2B5EF4-FFF2-40B4-BE49-F238E27FC236}">
                <a16:creationId xmlns:a16="http://schemas.microsoft.com/office/drawing/2014/main" id="{6510F9A3-942E-4320-83E2-CDE058A8AB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3975" y="4365625"/>
            <a:ext cx="7620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0358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278BC7-C9DA-4BF8-9F3D-92B7D670A6DB}"/>
              </a:ext>
            </a:extLst>
          </p:cNvPr>
          <p:cNvSpPr/>
          <p:nvPr/>
        </p:nvSpPr>
        <p:spPr>
          <a:xfrm>
            <a:off x="2382474" y="2141290"/>
            <a:ext cx="4706224" cy="2575420"/>
          </a:xfrm>
          <a:prstGeom prst="rect">
            <a:avLst/>
          </a:prstGeom>
          <a:solidFill>
            <a:schemeClr val="accent1">
              <a:lumMod val="75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INTRODUCTION</a:t>
            </a:r>
            <a:endParaRPr lang="en-GB" sz="2400" b="1" dirty="0"/>
          </a:p>
        </p:txBody>
      </p:sp>
    </p:spTree>
    <p:extLst>
      <p:ext uri="{BB962C8B-B14F-4D97-AF65-F5344CB8AC3E}">
        <p14:creationId xmlns:p14="http://schemas.microsoft.com/office/powerpoint/2010/main" val="11427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4BAC36-BAC2-4214-8708-468FFAC43A58}"/>
              </a:ext>
            </a:extLst>
          </p:cNvPr>
          <p:cNvSpPr/>
          <p:nvPr/>
        </p:nvSpPr>
        <p:spPr>
          <a:xfrm>
            <a:off x="0" y="482869"/>
            <a:ext cx="4184294" cy="44616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Conversion from cps to </a:t>
            </a:r>
            <a:r>
              <a:rPr lang="en-US" sz="2200" dirty="0" err="1"/>
              <a:t>Bq</a:t>
            </a:r>
            <a:r>
              <a:rPr lang="en-US" sz="2200" dirty="0"/>
              <a:t>/cm</a:t>
            </a:r>
            <a:r>
              <a:rPr lang="en-GB" altLang="en-US" sz="2400" baseline="30000" dirty="0"/>
              <a:t>2</a:t>
            </a:r>
            <a:endParaRPr lang="en-GB" sz="2200" dirty="0"/>
          </a:p>
        </p:txBody>
      </p:sp>
      <p:sp>
        <p:nvSpPr>
          <p:cNvPr id="3" name="Rectangle 3">
            <a:extLst>
              <a:ext uri="{FF2B5EF4-FFF2-40B4-BE49-F238E27FC236}">
                <a16:creationId xmlns:a16="http://schemas.microsoft.com/office/drawing/2014/main" id="{298D3BD8-2633-41DF-8AFA-4B7693C8D5CF}"/>
              </a:ext>
            </a:extLst>
          </p:cNvPr>
          <p:cNvSpPr txBox="1">
            <a:spLocks noChangeArrowheads="1"/>
          </p:cNvSpPr>
          <p:nvPr/>
        </p:nvSpPr>
        <p:spPr>
          <a:xfrm>
            <a:off x="275431" y="1285875"/>
            <a:ext cx="8593137" cy="4953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defRPr/>
            </a:pPr>
            <a:r>
              <a:rPr lang="en-GB" altLang="en-US" sz="2200" dirty="0">
                <a:solidFill>
                  <a:schemeClr val="tx2">
                    <a:lumMod val="50000"/>
                  </a:schemeClr>
                </a:solidFill>
                <a:latin typeface="+mn-lt"/>
              </a:rPr>
              <a:t>Conversion from cps to </a:t>
            </a:r>
            <a:r>
              <a:rPr lang="en-GB" altLang="en-US" sz="2200" dirty="0" err="1">
                <a:solidFill>
                  <a:schemeClr val="tx2">
                    <a:lumMod val="50000"/>
                  </a:schemeClr>
                </a:solidFill>
                <a:latin typeface="+mn-lt"/>
              </a:rPr>
              <a:t>Bq</a:t>
            </a:r>
            <a:r>
              <a:rPr lang="en-GB" altLang="en-US" sz="2200" dirty="0">
                <a:solidFill>
                  <a:schemeClr val="tx2">
                    <a:lumMod val="50000"/>
                  </a:schemeClr>
                </a:solidFill>
                <a:latin typeface="+mn-lt"/>
              </a:rPr>
              <a:t>/cm</a:t>
            </a:r>
            <a:r>
              <a:rPr lang="en-GB" altLang="en-US" sz="2200" baseline="30000" dirty="0">
                <a:solidFill>
                  <a:schemeClr val="tx2">
                    <a:lumMod val="50000"/>
                  </a:schemeClr>
                </a:solidFill>
                <a:latin typeface="+mn-lt"/>
              </a:rPr>
              <a:t>2</a:t>
            </a:r>
            <a:r>
              <a:rPr lang="en-GB" altLang="en-US" sz="2200" dirty="0">
                <a:solidFill>
                  <a:schemeClr val="tx2">
                    <a:lumMod val="50000"/>
                  </a:schemeClr>
                </a:solidFill>
                <a:latin typeface="+mn-lt"/>
              </a:rPr>
              <a:t> – </a:t>
            </a:r>
            <a:r>
              <a:rPr lang="en-GB" altLang="en-US" sz="2200" dirty="0" err="1">
                <a:solidFill>
                  <a:schemeClr val="tx2">
                    <a:lumMod val="50000"/>
                  </a:schemeClr>
                </a:solidFill>
                <a:latin typeface="+mn-lt"/>
              </a:rPr>
              <a:t>i.e</a:t>
            </a:r>
            <a:r>
              <a:rPr lang="en-GB" altLang="en-US" sz="2200" dirty="0">
                <a:solidFill>
                  <a:schemeClr val="tx2">
                    <a:lumMod val="50000"/>
                  </a:schemeClr>
                </a:solidFill>
                <a:latin typeface="+mn-lt"/>
              </a:rPr>
              <a:t>: </a:t>
            </a:r>
            <a:r>
              <a:rPr lang="en-US" altLang="en-US" sz="2200" dirty="0">
                <a:solidFill>
                  <a:schemeClr val="tx2">
                    <a:lumMod val="50000"/>
                  </a:schemeClr>
                </a:solidFill>
                <a:latin typeface="+mn-lt"/>
              </a:rPr>
              <a:t>Detection efficiency, area are</a:t>
            </a:r>
            <a:r>
              <a:rPr lang="en-GB" altLang="en-US" sz="2200" dirty="0">
                <a:solidFill>
                  <a:schemeClr val="tx2">
                    <a:lumMod val="50000"/>
                  </a:schemeClr>
                </a:solidFill>
                <a:latin typeface="+mn-lt"/>
              </a:rPr>
              <a:t> to be taken into account:</a:t>
            </a:r>
            <a:br>
              <a:rPr lang="en-GB" altLang="en-US" sz="2200" dirty="0">
                <a:solidFill>
                  <a:schemeClr val="tx2">
                    <a:lumMod val="50000"/>
                  </a:schemeClr>
                </a:solidFill>
                <a:latin typeface="+mn-lt"/>
              </a:rPr>
            </a:br>
            <a:endParaRPr lang="en-GB" altLang="en-US" sz="2200" dirty="0">
              <a:solidFill>
                <a:schemeClr val="tx2">
                  <a:lumMod val="50000"/>
                </a:schemeClr>
              </a:solidFill>
              <a:latin typeface="+mn-lt"/>
            </a:endParaRPr>
          </a:p>
          <a:p>
            <a:pPr>
              <a:defRPr/>
            </a:pPr>
            <a:r>
              <a:rPr lang="en-US" altLang="en-US" sz="2200" dirty="0">
                <a:solidFill>
                  <a:schemeClr val="tx2">
                    <a:lumMod val="50000"/>
                  </a:schemeClr>
                </a:solidFill>
                <a:latin typeface="+mn-lt"/>
              </a:rPr>
              <a:t>Type of radiation (alpha / beta / X ray and gamma)</a:t>
            </a:r>
          </a:p>
          <a:p>
            <a:pPr>
              <a:defRPr/>
            </a:pPr>
            <a:r>
              <a:rPr lang="en-US" altLang="en-US" sz="2200" dirty="0">
                <a:solidFill>
                  <a:schemeClr val="tx2">
                    <a:lumMod val="50000"/>
                  </a:schemeClr>
                </a:solidFill>
                <a:latin typeface="+mn-lt"/>
              </a:rPr>
              <a:t>Energy of radiation </a:t>
            </a:r>
          </a:p>
          <a:p>
            <a:pPr>
              <a:defRPr/>
            </a:pPr>
            <a:r>
              <a:rPr lang="en-US" altLang="en-US" sz="2200" dirty="0">
                <a:solidFill>
                  <a:schemeClr val="tx2">
                    <a:lumMod val="50000"/>
                  </a:schemeClr>
                </a:solidFill>
                <a:latin typeface="+mn-lt"/>
              </a:rPr>
              <a:t>Window size</a:t>
            </a:r>
          </a:p>
          <a:p>
            <a:pPr>
              <a:defRPr/>
            </a:pPr>
            <a:r>
              <a:rPr lang="en-US" altLang="en-US" sz="2200" dirty="0">
                <a:solidFill>
                  <a:schemeClr val="tx2">
                    <a:lumMod val="50000"/>
                  </a:schemeClr>
                </a:solidFill>
                <a:latin typeface="+mn-lt"/>
              </a:rPr>
              <a:t>Background</a:t>
            </a:r>
          </a:p>
          <a:p>
            <a:pPr>
              <a:buFontTx/>
              <a:buNone/>
              <a:defRPr/>
            </a:pPr>
            <a:endParaRPr lang="en-US" altLang="en-US" sz="2400" dirty="0"/>
          </a:p>
          <a:p>
            <a:pPr>
              <a:buFontTx/>
              <a:buNone/>
              <a:defRPr/>
            </a:pPr>
            <a:endParaRPr lang="en-US" altLang="en-US" sz="2400" dirty="0"/>
          </a:p>
        </p:txBody>
      </p:sp>
      <p:sp>
        <p:nvSpPr>
          <p:cNvPr id="4" name="Oval 33">
            <a:extLst>
              <a:ext uri="{FF2B5EF4-FFF2-40B4-BE49-F238E27FC236}">
                <a16:creationId xmlns:a16="http://schemas.microsoft.com/office/drawing/2014/main" id="{FEDA35A5-702F-4734-86A5-5E036A9E263F}"/>
              </a:ext>
            </a:extLst>
          </p:cNvPr>
          <p:cNvSpPr>
            <a:spLocks noChangeArrowheads="1"/>
          </p:cNvSpPr>
          <p:nvPr/>
        </p:nvSpPr>
        <p:spPr bwMode="auto">
          <a:xfrm rot="1800000">
            <a:off x="6084888" y="2276475"/>
            <a:ext cx="1447800" cy="3581400"/>
          </a:xfrm>
          <a:prstGeom prst="ellipse">
            <a:avLst/>
          </a:prstGeom>
          <a:noFill/>
          <a:ln w="19050" cap="rnd">
            <a:solidFill>
              <a:srgbClr val="3399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5" name="Oval 34">
            <a:extLst>
              <a:ext uri="{FF2B5EF4-FFF2-40B4-BE49-F238E27FC236}">
                <a16:creationId xmlns:a16="http://schemas.microsoft.com/office/drawing/2014/main" id="{7AF3267B-91C7-4F9E-BC73-12D90292208C}"/>
              </a:ext>
            </a:extLst>
          </p:cNvPr>
          <p:cNvSpPr>
            <a:spLocks noChangeArrowheads="1"/>
          </p:cNvSpPr>
          <p:nvPr/>
        </p:nvSpPr>
        <p:spPr bwMode="auto">
          <a:xfrm rot="18612979">
            <a:off x="6346825" y="2547938"/>
            <a:ext cx="1076325" cy="3124200"/>
          </a:xfrm>
          <a:prstGeom prst="ellipse">
            <a:avLst/>
          </a:prstGeom>
          <a:noFill/>
          <a:ln w="19050" cap="rnd">
            <a:solidFill>
              <a:srgbClr val="6699FF"/>
            </a:solidFill>
            <a:prstDash val="sysDot"/>
            <a:round/>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6" name="Oval 6">
            <a:extLst>
              <a:ext uri="{FF2B5EF4-FFF2-40B4-BE49-F238E27FC236}">
                <a16:creationId xmlns:a16="http://schemas.microsoft.com/office/drawing/2014/main" id="{320E652E-ABEB-4BA8-A2A1-D565C2EA4D9E}"/>
              </a:ext>
            </a:extLst>
          </p:cNvPr>
          <p:cNvSpPr>
            <a:spLocks noChangeArrowheads="1"/>
          </p:cNvSpPr>
          <p:nvPr/>
        </p:nvSpPr>
        <p:spPr bwMode="auto">
          <a:xfrm>
            <a:off x="6584950" y="4148138"/>
            <a:ext cx="273050" cy="273050"/>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7" name="Oval 7">
            <a:extLst>
              <a:ext uri="{FF2B5EF4-FFF2-40B4-BE49-F238E27FC236}">
                <a16:creationId xmlns:a16="http://schemas.microsoft.com/office/drawing/2014/main" id="{7E9DB784-B811-4769-9BF2-66D26D902076}"/>
              </a:ext>
            </a:extLst>
          </p:cNvPr>
          <p:cNvSpPr>
            <a:spLocks noChangeArrowheads="1"/>
          </p:cNvSpPr>
          <p:nvPr/>
        </p:nvSpPr>
        <p:spPr bwMode="auto">
          <a:xfrm>
            <a:off x="6858000" y="4094163"/>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8" name="Oval 8">
            <a:extLst>
              <a:ext uri="{FF2B5EF4-FFF2-40B4-BE49-F238E27FC236}">
                <a16:creationId xmlns:a16="http://schemas.microsoft.com/office/drawing/2014/main" id="{C06C3EFD-12B8-4C9D-AF7C-C327C83BA249}"/>
              </a:ext>
            </a:extLst>
          </p:cNvPr>
          <p:cNvSpPr>
            <a:spLocks noChangeArrowheads="1"/>
          </p:cNvSpPr>
          <p:nvPr/>
        </p:nvSpPr>
        <p:spPr bwMode="auto">
          <a:xfrm>
            <a:off x="6477000" y="3822700"/>
            <a:ext cx="271463" cy="271463"/>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9" name="Oval 9">
            <a:extLst>
              <a:ext uri="{FF2B5EF4-FFF2-40B4-BE49-F238E27FC236}">
                <a16:creationId xmlns:a16="http://schemas.microsoft.com/office/drawing/2014/main" id="{657C3980-B07B-43A8-9643-DEDD35AA024B}"/>
              </a:ext>
            </a:extLst>
          </p:cNvPr>
          <p:cNvSpPr>
            <a:spLocks noChangeArrowheads="1"/>
          </p:cNvSpPr>
          <p:nvPr/>
        </p:nvSpPr>
        <p:spPr bwMode="auto">
          <a:xfrm>
            <a:off x="6477000" y="4040188"/>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10" name="Oval 10">
            <a:extLst>
              <a:ext uri="{FF2B5EF4-FFF2-40B4-BE49-F238E27FC236}">
                <a16:creationId xmlns:a16="http://schemas.microsoft.com/office/drawing/2014/main" id="{4909E77D-83AF-4088-BB07-2A818C2119C5}"/>
              </a:ext>
            </a:extLst>
          </p:cNvPr>
          <p:cNvSpPr>
            <a:spLocks noChangeArrowheads="1"/>
          </p:cNvSpPr>
          <p:nvPr/>
        </p:nvSpPr>
        <p:spPr bwMode="auto">
          <a:xfrm>
            <a:off x="6911975" y="3876675"/>
            <a:ext cx="271463" cy="271463"/>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1" name="Oval 11">
            <a:extLst>
              <a:ext uri="{FF2B5EF4-FFF2-40B4-BE49-F238E27FC236}">
                <a16:creationId xmlns:a16="http://schemas.microsoft.com/office/drawing/2014/main" id="{AE37CE19-FAE1-4CD3-804B-5C9768910231}"/>
              </a:ext>
            </a:extLst>
          </p:cNvPr>
          <p:cNvSpPr>
            <a:spLocks noChangeArrowheads="1"/>
          </p:cNvSpPr>
          <p:nvPr/>
        </p:nvSpPr>
        <p:spPr bwMode="auto">
          <a:xfrm>
            <a:off x="6640513" y="3876675"/>
            <a:ext cx="271462" cy="271463"/>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12" name="Oval 12">
            <a:extLst>
              <a:ext uri="{FF2B5EF4-FFF2-40B4-BE49-F238E27FC236}">
                <a16:creationId xmlns:a16="http://schemas.microsoft.com/office/drawing/2014/main" id="{050060E3-CAED-457F-82EF-0C45502974C6}"/>
              </a:ext>
            </a:extLst>
          </p:cNvPr>
          <p:cNvSpPr>
            <a:spLocks noChangeArrowheads="1"/>
          </p:cNvSpPr>
          <p:nvPr/>
        </p:nvSpPr>
        <p:spPr bwMode="auto">
          <a:xfrm>
            <a:off x="6694488" y="3713163"/>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3" name="Oval 13">
            <a:extLst>
              <a:ext uri="{FF2B5EF4-FFF2-40B4-BE49-F238E27FC236}">
                <a16:creationId xmlns:a16="http://schemas.microsoft.com/office/drawing/2014/main" id="{924A88F5-575D-47B9-97A8-72755072304C}"/>
              </a:ext>
            </a:extLst>
          </p:cNvPr>
          <p:cNvSpPr>
            <a:spLocks noChangeArrowheads="1"/>
          </p:cNvSpPr>
          <p:nvPr/>
        </p:nvSpPr>
        <p:spPr bwMode="auto">
          <a:xfrm>
            <a:off x="6802438" y="4203700"/>
            <a:ext cx="273050" cy="271463"/>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14" name="Oval 14">
            <a:extLst>
              <a:ext uri="{FF2B5EF4-FFF2-40B4-BE49-F238E27FC236}">
                <a16:creationId xmlns:a16="http://schemas.microsoft.com/office/drawing/2014/main" id="{D9D0AA7E-1CBE-4466-85AD-49AD967CF399}"/>
              </a:ext>
            </a:extLst>
          </p:cNvPr>
          <p:cNvSpPr>
            <a:spLocks noChangeArrowheads="1"/>
          </p:cNvSpPr>
          <p:nvPr/>
        </p:nvSpPr>
        <p:spPr bwMode="auto">
          <a:xfrm>
            <a:off x="6694488" y="4040188"/>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5" name="Oval 15">
            <a:extLst>
              <a:ext uri="{FF2B5EF4-FFF2-40B4-BE49-F238E27FC236}">
                <a16:creationId xmlns:a16="http://schemas.microsoft.com/office/drawing/2014/main" id="{D61E32F6-60E1-4D8D-A312-11ADA4F81C3B}"/>
              </a:ext>
            </a:extLst>
          </p:cNvPr>
          <p:cNvSpPr>
            <a:spLocks noChangeArrowheads="1"/>
          </p:cNvSpPr>
          <p:nvPr/>
        </p:nvSpPr>
        <p:spPr bwMode="auto">
          <a:xfrm rot="5400000">
            <a:off x="6199188" y="2771775"/>
            <a:ext cx="1219200" cy="2667000"/>
          </a:xfrm>
          <a:prstGeom prst="ellipse">
            <a:avLst/>
          </a:prstGeom>
          <a:noFill/>
          <a:ln w="19050" cap="rnd">
            <a:solidFill>
              <a:srgbClr val="3399FF"/>
            </a:solidFill>
            <a:prstDash val="sysDot"/>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6" name="Oval 17">
            <a:extLst>
              <a:ext uri="{FF2B5EF4-FFF2-40B4-BE49-F238E27FC236}">
                <a16:creationId xmlns:a16="http://schemas.microsoft.com/office/drawing/2014/main" id="{C7A0E1F4-046D-461F-A7F8-DF061C04FF8E}"/>
              </a:ext>
            </a:extLst>
          </p:cNvPr>
          <p:cNvSpPr>
            <a:spLocks noChangeArrowheads="1"/>
          </p:cNvSpPr>
          <p:nvPr/>
        </p:nvSpPr>
        <p:spPr bwMode="auto">
          <a:xfrm>
            <a:off x="6237288" y="30384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7" name="Oval 18">
            <a:extLst>
              <a:ext uri="{FF2B5EF4-FFF2-40B4-BE49-F238E27FC236}">
                <a16:creationId xmlns:a16="http://schemas.microsoft.com/office/drawing/2014/main" id="{30768E53-06E1-4F8A-AF09-7E972BBBD18E}"/>
              </a:ext>
            </a:extLst>
          </p:cNvPr>
          <p:cNvSpPr>
            <a:spLocks noChangeArrowheads="1"/>
          </p:cNvSpPr>
          <p:nvPr/>
        </p:nvSpPr>
        <p:spPr bwMode="auto">
          <a:xfrm>
            <a:off x="7342188" y="49942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8" name="Oval 19">
            <a:extLst>
              <a:ext uri="{FF2B5EF4-FFF2-40B4-BE49-F238E27FC236}">
                <a16:creationId xmlns:a16="http://schemas.microsoft.com/office/drawing/2014/main" id="{25C8C7FE-1DD1-4894-B88E-7F53B38A41FD}"/>
              </a:ext>
            </a:extLst>
          </p:cNvPr>
          <p:cNvSpPr>
            <a:spLocks noChangeArrowheads="1"/>
          </p:cNvSpPr>
          <p:nvPr/>
        </p:nvSpPr>
        <p:spPr bwMode="auto">
          <a:xfrm>
            <a:off x="6897688" y="34067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19" name="Oval 20">
            <a:extLst>
              <a:ext uri="{FF2B5EF4-FFF2-40B4-BE49-F238E27FC236}">
                <a16:creationId xmlns:a16="http://schemas.microsoft.com/office/drawing/2014/main" id="{2E2EF0CF-350B-4B1D-AA56-D4A0A7484B61}"/>
              </a:ext>
            </a:extLst>
          </p:cNvPr>
          <p:cNvSpPr>
            <a:spLocks noChangeArrowheads="1"/>
          </p:cNvSpPr>
          <p:nvPr/>
        </p:nvSpPr>
        <p:spPr bwMode="auto">
          <a:xfrm>
            <a:off x="8040688" y="4791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0" name="Oval 21">
            <a:extLst>
              <a:ext uri="{FF2B5EF4-FFF2-40B4-BE49-F238E27FC236}">
                <a16:creationId xmlns:a16="http://schemas.microsoft.com/office/drawing/2014/main" id="{1CB501AE-DA9A-4959-AB34-FCD4BADB1140}"/>
              </a:ext>
            </a:extLst>
          </p:cNvPr>
          <p:cNvSpPr>
            <a:spLocks noChangeArrowheads="1"/>
          </p:cNvSpPr>
          <p:nvPr/>
        </p:nvSpPr>
        <p:spPr bwMode="auto">
          <a:xfrm>
            <a:off x="5564188" y="31908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1" name="Oval 22">
            <a:extLst>
              <a:ext uri="{FF2B5EF4-FFF2-40B4-BE49-F238E27FC236}">
                <a16:creationId xmlns:a16="http://schemas.microsoft.com/office/drawing/2014/main" id="{BF1DE043-72FC-4EF6-9F65-D96C773E972A}"/>
              </a:ext>
            </a:extLst>
          </p:cNvPr>
          <p:cNvSpPr>
            <a:spLocks noChangeArrowheads="1"/>
          </p:cNvSpPr>
          <p:nvPr/>
        </p:nvSpPr>
        <p:spPr bwMode="auto">
          <a:xfrm>
            <a:off x="5919788" y="38766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2" name="Oval 23">
            <a:extLst>
              <a:ext uri="{FF2B5EF4-FFF2-40B4-BE49-F238E27FC236}">
                <a16:creationId xmlns:a16="http://schemas.microsoft.com/office/drawing/2014/main" id="{10FBD205-2C61-49E2-92CD-AB7D3E6EBB76}"/>
              </a:ext>
            </a:extLst>
          </p:cNvPr>
          <p:cNvSpPr>
            <a:spLocks noChangeArrowheads="1"/>
          </p:cNvSpPr>
          <p:nvPr/>
        </p:nvSpPr>
        <p:spPr bwMode="auto">
          <a:xfrm>
            <a:off x="7926388" y="37242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3" name="Oval 25">
            <a:extLst>
              <a:ext uri="{FF2B5EF4-FFF2-40B4-BE49-F238E27FC236}">
                <a16:creationId xmlns:a16="http://schemas.microsoft.com/office/drawing/2014/main" id="{745D8DA2-1489-43E9-9C59-790BE2C4490A}"/>
              </a:ext>
            </a:extLst>
          </p:cNvPr>
          <p:cNvSpPr>
            <a:spLocks noChangeArrowheads="1"/>
          </p:cNvSpPr>
          <p:nvPr/>
        </p:nvSpPr>
        <p:spPr bwMode="auto">
          <a:xfrm>
            <a:off x="7583488" y="4029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4" name="Oval 26">
            <a:extLst>
              <a:ext uri="{FF2B5EF4-FFF2-40B4-BE49-F238E27FC236}">
                <a16:creationId xmlns:a16="http://schemas.microsoft.com/office/drawing/2014/main" id="{087C1AE8-5BE2-435A-8135-7B0ED7258A68}"/>
              </a:ext>
            </a:extLst>
          </p:cNvPr>
          <p:cNvSpPr>
            <a:spLocks noChangeArrowheads="1"/>
          </p:cNvSpPr>
          <p:nvPr/>
        </p:nvSpPr>
        <p:spPr bwMode="auto">
          <a:xfrm>
            <a:off x="5538788" y="4283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5" name="Oval 27">
            <a:extLst>
              <a:ext uri="{FF2B5EF4-FFF2-40B4-BE49-F238E27FC236}">
                <a16:creationId xmlns:a16="http://schemas.microsoft.com/office/drawing/2014/main" id="{709EF411-AD76-4520-B64D-DEEB33612764}"/>
              </a:ext>
            </a:extLst>
          </p:cNvPr>
          <p:cNvSpPr>
            <a:spLocks noChangeArrowheads="1"/>
          </p:cNvSpPr>
          <p:nvPr/>
        </p:nvSpPr>
        <p:spPr bwMode="auto">
          <a:xfrm>
            <a:off x="6618288" y="45751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6" name="Oval 28">
            <a:extLst>
              <a:ext uri="{FF2B5EF4-FFF2-40B4-BE49-F238E27FC236}">
                <a16:creationId xmlns:a16="http://schemas.microsoft.com/office/drawing/2014/main" id="{AAECE20B-5C50-44D0-9E9C-50355D4B1CAA}"/>
              </a:ext>
            </a:extLst>
          </p:cNvPr>
          <p:cNvSpPr>
            <a:spLocks noChangeArrowheads="1"/>
          </p:cNvSpPr>
          <p:nvPr/>
        </p:nvSpPr>
        <p:spPr bwMode="auto">
          <a:xfrm>
            <a:off x="8101013"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7" name="Oval 30">
            <a:extLst>
              <a:ext uri="{FF2B5EF4-FFF2-40B4-BE49-F238E27FC236}">
                <a16:creationId xmlns:a16="http://schemas.microsoft.com/office/drawing/2014/main" id="{4E799550-1B24-4C32-A490-73E5C3816B62}"/>
              </a:ext>
            </a:extLst>
          </p:cNvPr>
          <p:cNvSpPr>
            <a:spLocks noChangeArrowheads="1"/>
          </p:cNvSpPr>
          <p:nvPr/>
        </p:nvSpPr>
        <p:spPr bwMode="auto">
          <a:xfrm>
            <a:off x="7532688" y="23907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8" name="Line 32">
            <a:extLst>
              <a:ext uri="{FF2B5EF4-FFF2-40B4-BE49-F238E27FC236}">
                <a16:creationId xmlns:a16="http://schemas.microsoft.com/office/drawing/2014/main" id="{D62D710B-C438-4402-BF0D-9233B4012CB5}"/>
              </a:ext>
            </a:extLst>
          </p:cNvPr>
          <p:cNvSpPr>
            <a:spLocks noChangeShapeType="1"/>
          </p:cNvSpPr>
          <p:nvPr/>
        </p:nvSpPr>
        <p:spPr bwMode="auto">
          <a:xfrm flipV="1">
            <a:off x="7235825" y="3500438"/>
            <a:ext cx="749300" cy="576262"/>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a:defRPr/>
            </a:pPr>
            <a:endParaRPr lang="en-GB"/>
          </a:p>
        </p:txBody>
      </p:sp>
      <p:sp>
        <p:nvSpPr>
          <p:cNvPr id="29" name="Freeform 57">
            <a:extLst>
              <a:ext uri="{FF2B5EF4-FFF2-40B4-BE49-F238E27FC236}">
                <a16:creationId xmlns:a16="http://schemas.microsoft.com/office/drawing/2014/main" id="{940A464A-6E27-4C28-AA7A-09FBC6037508}"/>
              </a:ext>
            </a:extLst>
          </p:cNvPr>
          <p:cNvSpPr>
            <a:spLocks/>
          </p:cNvSpPr>
          <p:nvPr/>
        </p:nvSpPr>
        <p:spPr bwMode="auto">
          <a:xfrm rot="2109514">
            <a:off x="7380288" y="4941888"/>
            <a:ext cx="1204912" cy="169862"/>
          </a:xfrm>
          <a:custGeom>
            <a:avLst/>
            <a:gdLst>
              <a:gd name="T0" fmla="*/ 0 w 1248"/>
              <a:gd name="T1" fmla="*/ 2147483647 h 336"/>
              <a:gd name="T2" fmla="*/ 2147483647 w 1248"/>
              <a:gd name="T3" fmla="*/ 2147483647 h 336"/>
              <a:gd name="T4" fmla="*/ 2147483647 w 1248"/>
              <a:gd name="T5" fmla="*/ 2147483647 h 336"/>
              <a:gd name="T6" fmla="*/ 2147483647 w 1248"/>
              <a:gd name="T7" fmla="*/ 2147483647 h 336"/>
              <a:gd name="T8" fmla="*/ 2147483647 w 1248"/>
              <a:gd name="T9" fmla="*/ 2147483647 h 336"/>
              <a:gd name="T10" fmla="*/ 2147483647 w 1248"/>
              <a:gd name="T11" fmla="*/ 2147483647 h 336"/>
              <a:gd name="T12" fmla="*/ 2147483647 w 1248"/>
              <a:gd name="T13" fmla="*/ 2147483647 h 336"/>
              <a:gd name="T14" fmla="*/ 2147483647 w 1248"/>
              <a:gd name="T15" fmla="*/ 2147483647 h 336"/>
              <a:gd name="T16" fmla="*/ 2147483647 w 1248"/>
              <a:gd name="T17" fmla="*/ 2147483647 h 336"/>
              <a:gd name="T18" fmla="*/ 2147483647 w 1248"/>
              <a:gd name="T19" fmla="*/ 2147483647 h 336"/>
              <a:gd name="T20" fmla="*/ 2147483647 w 1248"/>
              <a:gd name="T21" fmla="*/ 2147483647 h 336"/>
              <a:gd name="T22" fmla="*/ 2147483647 w 1248"/>
              <a:gd name="T23" fmla="*/ 2147483647 h 336"/>
              <a:gd name="T24" fmla="*/ 2147483647 w 1248"/>
              <a:gd name="T25" fmla="*/ 2147483647 h 336"/>
              <a:gd name="T26" fmla="*/ 2147483647 w 1248"/>
              <a:gd name="T27" fmla="*/ 2147483647 h 3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8"/>
              <a:gd name="T43" fmla="*/ 0 h 336"/>
              <a:gd name="T44" fmla="*/ 1248 w 1248"/>
              <a:gd name="T45" fmla="*/ 336 h 3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8" h="336">
                <a:moveTo>
                  <a:pt x="0" y="168"/>
                </a:moveTo>
                <a:cubicBezTo>
                  <a:pt x="32" y="84"/>
                  <a:pt x="64" y="0"/>
                  <a:pt x="96" y="24"/>
                </a:cubicBezTo>
                <a:cubicBezTo>
                  <a:pt x="128" y="48"/>
                  <a:pt x="160" y="312"/>
                  <a:pt x="192" y="312"/>
                </a:cubicBezTo>
                <a:cubicBezTo>
                  <a:pt x="224" y="312"/>
                  <a:pt x="256" y="24"/>
                  <a:pt x="288" y="24"/>
                </a:cubicBezTo>
                <a:cubicBezTo>
                  <a:pt x="320" y="24"/>
                  <a:pt x="352" y="312"/>
                  <a:pt x="384" y="312"/>
                </a:cubicBezTo>
                <a:cubicBezTo>
                  <a:pt x="416" y="312"/>
                  <a:pt x="448" y="24"/>
                  <a:pt x="480" y="24"/>
                </a:cubicBezTo>
                <a:cubicBezTo>
                  <a:pt x="512" y="24"/>
                  <a:pt x="544" y="312"/>
                  <a:pt x="576" y="312"/>
                </a:cubicBezTo>
                <a:cubicBezTo>
                  <a:pt x="608" y="312"/>
                  <a:pt x="640" y="24"/>
                  <a:pt x="672" y="24"/>
                </a:cubicBezTo>
                <a:cubicBezTo>
                  <a:pt x="704" y="24"/>
                  <a:pt x="736" y="312"/>
                  <a:pt x="768" y="312"/>
                </a:cubicBezTo>
                <a:cubicBezTo>
                  <a:pt x="800" y="312"/>
                  <a:pt x="832" y="24"/>
                  <a:pt x="864" y="24"/>
                </a:cubicBezTo>
                <a:cubicBezTo>
                  <a:pt x="896" y="24"/>
                  <a:pt x="928" y="312"/>
                  <a:pt x="960" y="312"/>
                </a:cubicBezTo>
                <a:cubicBezTo>
                  <a:pt x="992" y="312"/>
                  <a:pt x="1024" y="24"/>
                  <a:pt x="1056" y="24"/>
                </a:cubicBezTo>
                <a:cubicBezTo>
                  <a:pt x="1088" y="24"/>
                  <a:pt x="1120" y="288"/>
                  <a:pt x="1152" y="312"/>
                </a:cubicBezTo>
                <a:cubicBezTo>
                  <a:pt x="1184" y="336"/>
                  <a:pt x="1216" y="252"/>
                  <a:pt x="1248" y="1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 name="Freeform 57">
            <a:extLst>
              <a:ext uri="{FF2B5EF4-FFF2-40B4-BE49-F238E27FC236}">
                <a16:creationId xmlns:a16="http://schemas.microsoft.com/office/drawing/2014/main" id="{1029ED7A-99FA-4003-AADA-07621BDCB880}"/>
              </a:ext>
            </a:extLst>
          </p:cNvPr>
          <p:cNvSpPr>
            <a:spLocks/>
          </p:cNvSpPr>
          <p:nvPr/>
        </p:nvSpPr>
        <p:spPr bwMode="auto">
          <a:xfrm rot="17643334">
            <a:off x="7114382" y="3550443"/>
            <a:ext cx="412750" cy="169863"/>
          </a:xfrm>
          <a:custGeom>
            <a:avLst/>
            <a:gdLst>
              <a:gd name="T0" fmla="*/ 0 w 1248"/>
              <a:gd name="T1" fmla="*/ 2147483647 h 336"/>
              <a:gd name="T2" fmla="*/ 2147483647 w 1248"/>
              <a:gd name="T3" fmla="*/ 2147483647 h 336"/>
              <a:gd name="T4" fmla="*/ 2147483647 w 1248"/>
              <a:gd name="T5" fmla="*/ 2147483647 h 336"/>
              <a:gd name="T6" fmla="*/ 2147483647 w 1248"/>
              <a:gd name="T7" fmla="*/ 2147483647 h 336"/>
              <a:gd name="T8" fmla="*/ 2147483647 w 1248"/>
              <a:gd name="T9" fmla="*/ 2147483647 h 336"/>
              <a:gd name="T10" fmla="*/ 2147483647 w 1248"/>
              <a:gd name="T11" fmla="*/ 2147483647 h 336"/>
              <a:gd name="T12" fmla="*/ 2147483647 w 1248"/>
              <a:gd name="T13" fmla="*/ 2147483647 h 336"/>
              <a:gd name="T14" fmla="*/ 2147483647 w 1248"/>
              <a:gd name="T15" fmla="*/ 2147483647 h 336"/>
              <a:gd name="T16" fmla="*/ 2147483647 w 1248"/>
              <a:gd name="T17" fmla="*/ 2147483647 h 336"/>
              <a:gd name="T18" fmla="*/ 2147483647 w 1248"/>
              <a:gd name="T19" fmla="*/ 2147483647 h 336"/>
              <a:gd name="T20" fmla="*/ 2147483647 w 1248"/>
              <a:gd name="T21" fmla="*/ 2147483647 h 336"/>
              <a:gd name="T22" fmla="*/ 2147483647 w 1248"/>
              <a:gd name="T23" fmla="*/ 2147483647 h 336"/>
              <a:gd name="T24" fmla="*/ 2147483647 w 1248"/>
              <a:gd name="T25" fmla="*/ 2147483647 h 336"/>
              <a:gd name="T26" fmla="*/ 2147483647 w 1248"/>
              <a:gd name="T27" fmla="*/ 2147483647 h 3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8"/>
              <a:gd name="T43" fmla="*/ 0 h 336"/>
              <a:gd name="T44" fmla="*/ 1248 w 1248"/>
              <a:gd name="T45" fmla="*/ 336 h 3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8" h="336">
                <a:moveTo>
                  <a:pt x="0" y="168"/>
                </a:moveTo>
                <a:cubicBezTo>
                  <a:pt x="32" y="84"/>
                  <a:pt x="64" y="0"/>
                  <a:pt x="96" y="24"/>
                </a:cubicBezTo>
                <a:cubicBezTo>
                  <a:pt x="128" y="48"/>
                  <a:pt x="160" y="312"/>
                  <a:pt x="192" y="312"/>
                </a:cubicBezTo>
                <a:cubicBezTo>
                  <a:pt x="224" y="312"/>
                  <a:pt x="256" y="24"/>
                  <a:pt x="288" y="24"/>
                </a:cubicBezTo>
                <a:cubicBezTo>
                  <a:pt x="320" y="24"/>
                  <a:pt x="352" y="312"/>
                  <a:pt x="384" y="312"/>
                </a:cubicBezTo>
                <a:cubicBezTo>
                  <a:pt x="416" y="312"/>
                  <a:pt x="448" y="24"/>
                  <a:pt x="480" y="24"/>
                </a:cubicBezTo>
                <a:cubicBezTo>
                  <a:pt x="512" y="24"/>
                  <a:pt x="544" y="312"/>
                  <a:pt x="576" y="312"/>
                </a:cubicBezTo>
                <a:cubicBezTo>
                  <a:pt x="608" y="312"/>
                  <a:pt x="640" y="24"/>
                  <a:pt x="672" y="24"/>
                </a:cubicBezTo>
                <a:cubicBezTo>
                  <a:pt x="704" y="24"/>
                  <a:pt x="736" y="312"/>
                  <a:pt x="768" y="312"/>
                </a:cubicBezTo>
                <a:cubicBezTo>
                  <a:pt x="800" y="312"/>
                  <a:pt x="832" y="24"/>
                  <a:pt x="864" y="24"/>
                </a:cubicBezTo>
                <a:cubicBezTo>
                  <a:pt x="896" y="24"/>
                  <a:pt x="928" y="312"/>
                  <a:pt x="960" y="312"/>
                </a:cubicBezTo>
                <a:cubicBezTo>
                  <a:pt x="992" y="312"/>
                  <a:pt x="1024" y="24"/>
                  <a:pt x="1056" y="24"/>
                </a:cubicBezTo>
                <a:cubicBezTo>
                  <a:pt x="1088" y="24"/>
                  <a:pt x="1120" y="288"/>
                  <a:pt x="1152" y="312"/>
                </a:cubicBezTo>
                <a:cubicBezTo>
                  <a:pt x="1184" y="336"/>
                  <a:pt x="1216" y="252"/>
                  <a:pt x="1248" y="1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eaVert"/>
          <a:lstStyle/>
          <a:p>
            <a:endParaRPr lang="en-GB"/>
          </a:p>
        </p:txBody>
      </p:sp>
      <p:sp>
        <p:nvSpPr>
          <p:cNvPr id="31" name="Oval 30">
            <a:extLst>
              <a:ext uri="{FF2B5EF4-FFF2-40B4-BE49-F238E27FC236}">
                <a16:creationId xmlns:a16="http://schemas.microsoft.com/office/drawing/2014/main" id="{1B337855-0EBA-4479-8B31-197FD636595E}"/>
              </a:ext>
            </a:extLst>
          </p:cNvPr>
          <p:cNvSpPr>
            <a:spLocks noChangeArrowheads="1"/>
          </p:cNvSpPr>
          <p:nvPr/>
        </p:nvSpPr>
        <p:spPr bwMode="auto">
          <a:xfrm>
            <a:off x="4983163" y="5072063"/>
            <a:ext cx="271462"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2" name="Oval 31">
            <a:extLst>
              <a:ext uri="{FF2B5EF4-FFF2-40B4-BE49-F238E27FC236}">
                <a16:creationId xmlns:a16="http://schemas.microsoft.com/office/drawing/2014/main" id="{D5ADD340-2A7B-4C97-8ACC-3F12459E93CD}"/>
              </a:ext>
            </a:extLst>
          </p:cNvPr>
          <p:cNvSpPr>
            <a:spLocks noChangeArrowheads="1"/>
          </p:cNvSpPr>
          <p:nvPr/>
        </p:nvSpPr>
        <p:spPr bwMode="auto">
          <a:xfrm>
            <a:off x="4787900" y="5072063"/>
            <a:ext cx="271463"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3" name="Oval 32">
            <a:extLst>
              <a:ext uri="{FF2B5EF4-FFF2-40B4-BE49-F238E27FC236}">
                <a16:creationId xmlns:a16="http://schemas.microsoft.com/office/drawing/2014/main" id="{61FD313E-C8EB-473D-B620-8D66579BA543}"/>
              </a:ext>
            </a:extLst>
          </p:cNvPr>
          <p:cNvSpPr>
            <a:spLocks noChangeArrowheads="1"/>
          </p:cNvSpPr>
          <p:nvPr/>
        </p:nvSpPr>
        <p:spPr bwMode="auto">
          <a:xfrm>
            <a:off x="4787900" y="5300663"/>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4" name="Oval 33">
            <a:extLst>
              <a:ext uri="{FF2B5EF4-FFF2-40B4-BE49-F238E27FC236}">
                <a16:creationId xmlns:a16="http://schemas.microsoft.com/office/drawing/2014/main" id="{61115EF8-4011-4F86-8780-D19A3756C40B}"/>
              </a:ext>
            </a:extLst>
          </p:cNvPr>
          <p:cNvSpPr>
            <a:spLocks noChangeArrowheads="1"/>
          </p:cNvSpPr>
          <p:nvPr/>
        </p:nvSpPr>
        <p:spPr bwMode="auto">
          <a:xfrm>
            <a:off x="4983163" y="5300663"/>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5" name="Line 34">
            <a:extLst>
              <a:ext uri="{FF2B5EF4-FFF2-40B4-BE49-F238E27FC236}">
                <a16:creationId xmlns:a16="http://schemas.microsoft.com/office/drawing/2014/main" id="{BC5095F6-19A6-499C-8EB6-7299F3DD305B}"/>
              </a:ext>
            </a:extLst>
          </p:cNvPr>
          <p:cNvSpPr>
            <a:spLocks noChangeShapeType="1"/>
          </p:cNvSpPr>
          <p:nvPr/>
        </p:nvSpPr>
        <p:spPr bwMode="auto">
          <a:xfrm flipH="1">
            <a:off x="5292725" y="4365625"/>
            <a:ext cx="1223963" cy="86360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a:defRPr/>
            </a:pPr>
            <a:endParaRPr lang="en-GB"/>
          </a:p>
        </p:txBody>
      </p:sp>
    </p:spTree>
    <p:extLst>
      <p:ext uri="{BB962C8B-B14F-4D97-AF65-F5344CB8AC3E}">
        <p14:creationId xmlns:p14="http://schemas.microsoft.com/office/powerpoint/2010/main" val="317393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F0A71D-8893-4892-B215-C7E5ECAE8890}"/>
              </a:ext>
            </a:extLst>
          </p:cNvPr>
          <p:cNvSpPr/>
          <p:nvPr/>
        </p:nvSpPr>
        <p:spPr>
          <a:xfrm>
            <a:off x="0" y="482869"/>
            <a:ext cx="3145536" cy="44616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Conversion Factor</a:t>
            </a:r>
            <a:endParaRPr lang="en-GB" sz="2200" dirty="0"/>
          </a:p>
        </p:txBody>
      </p:sp>
      <p:sp>
        <p:nvSpPr>
          <p:cNvPr id="4" name="Rectangle 3">
            <a:extLst>
              <a:ext uri="{FF2B5EF4-FFF2-40B4-BE49-F238E27FC236}">
                <a16:creationId xmlns:a16="http://schemas.microsoft.com/office/drawing/2014/main" id="{ED723CB6-5A57-4427-8C14-DAC2EBE3646E}"/>
              </a:ext>
            </a:extLst>
          </p:cNvPr>
          <p:cNvSpPr txBox="1">
            <a:spLocks noChangeArrowheads="1"/>
          </p:cNvSpPr>
          <p:nvPr/>
        </p:nvSpPr>
        <p:spPr>
          <a:xfrm>
            <a:off x="369735" y="1750771"/>
            <a:ext cx="8593137"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r>
              <a:rPr lang="en-GB" altLang="en-US" sz="2400" dirty="0">
                <a:solidFill>
                  <a:schemeClr val="tx2">
                    <a:lumMod val="75000"/>
                  </a:schemeClr>
                </a:solidFill>
                <a:latin typeface="+mn-lt"/>
              </a:rPr>
              <a:t>Therefore, determination of a conversion factor for a contamination monitor;</a:t>
            </a:r>
            <a:br>
              <a:rPr lang="en-GB" altLang="en-US" sz="2400" dirty="0">
                <a:solidFill>
                  <a:schemeClr val="tx2">
                    <a:lumMod val="75000"/>
                  </a:schemeClr>
                </a:solidFill>
                <a:latin typeface="+mn-lt"/>
              </a:rPr>
            </a:br>
            <a:endParaRPr lang="en-GB" altLang="en-US" sz="2400" dirty="0">
              <a:solidFill>
                <a:schemeClr val="tx2">
                  <a:lumMod val="75000"/>
                </a:schemeClr>
              </a:solidFill>
              <a:latin typeface="+mn-lt"/>
            </a:endParaRPr>
          </a:p>
          <a:p>
            <a:pPr>
              <a:buFont typeface="Wingdings" panose="05000000000000000000" pitchFamily="2" charset="2"/>
              <a:buChar char="§"/>
            </a:pPr>
            <a:r>
              <a:rPr lang="en-US" altLang="en-US" sz="2200" dirty="0">
                <a:solidFill>
                  <a:schemeClr val="tx2">
                    <a:lumMod val="75000"/>
                  </a:schemeClr>
                </a:solidFill>
                <a:latin typeface="+mn-lt"/>
              </a:rPr>
              <a:t>Needs to be made with a with reference sources of different radiation types and qualities  compatible with those that will be measured with the equipment</a:t>
            </a:r>
            <a:br>
              <a:rPr lang="en-US" altLang="en-US" sz="2400" dirty="0">
                <a:latin typeface="+mn-lt"/>
              </a:rPr>
            </a:br>
            <a:endParaRPr lang="en-US" altLang="en-US" sz="2400" dirty="0">
              <a:latin typeface="+mn-lt"/>
            </a:endParaRPr>
          </a:p>
          <a:p>
            <a:pPr>
              <a:buFontTx/>
              <a:buNone/>
            </a:pPr>
            <a:r>
              <a:rPr lang="en-US" altLang="en-US" sz="2400" dirty="0"/>
              <a:t>			</a:t>
            </a:r>
          </a:p>
          <a:p>
            <a:pPr>
              <a:buFontTx/>
              <a:buNone/>
            </a:pPr>
            <a:r>
              <a:rPr lang="en-US" altLang="en-US" sz="2400" dirty="0"/>
              <a:t>                  </a:t>
            </a:r>
            <a:r>
              <a:rPr lang="en-US" altLang="en-US" sz="1200" dirty="0"/>
              <a:t>  </a:t>
            </a:r>
            <a:r>
              <a:rPr lang="en-US" altLang="en-US" sz="2400" dirty="0">
                <a:solidFill>
                  <a:schemeClr val="tx2">
                    <a:lumMod val="75000"/>
                  </a:schemeClr>
                </a:solidFill>
              </a:rPr>
              <a:t>Conversion factor</a:t>
            </a:r>
            <a:r>
              <a:rPr lang="en-US" altLang="en-US" sz="2400" baseline="-25000" dirty="0">
                <a:solidFill>
                  <a:schemeClr val="tx2">
                    <a:lumMod val="75000"/>
                  </a:schemeClr>
                </a:solidFill>
              </a:rPr>
              <a:t>(Nuclide)</a:t>
            </a:r>
            <a:r>
              <a:rPr lang="en-US" altLang="en-US" sz="2400" dirty="0">
                <a:solidFill>
                  <a:schemeClr val="tx2">
                    <a:lumMod val="75000"/>
                  </a:schemeClr>
                </a:solidFill>
              </a:rPr>
              <a:t>  =</a:t>
            </a:r>
          </a:p>
        </p:txBody>
      </p:sp>
      <p:grpSp>
        <p:nvGrpSpPr>
          <p:cNvPr id="5" name="Grupp 3">
            <a:extLst>
              <a:ext uri="{FF2B5EF4-FFF2-40B4-BE49-F238E27FC236}">
                <a16:creationId xmlns:a16="http://schemas.microsoft.com/office/drawing/2014/main" id="{265B6BE6-DA73-4DE5-9E61-BF8C3808AA8D}"/>
              </a:ext>
            </a:extLst>
          </p:cNvPr>
          <p:cNvGrpSpPr>
            <a:grpSpLocks/>
          </p:cNvGrpSpPr>
          <p:nvPr/>
        </p:nvGrpSpPr>
        <p:grpSpPr bwMode="auto">
          <a:xfrm>
            <a:off x="1925638" y="4495800"/>
            <a:ext cx="5967412" cy="1014413"/>
            <a:chOff x="1981200" y="5354638"/>
            <a:chExt cx="5967412" cy="1014412"/>
          </a:xfrm>
        </p:grpSpPr>
        <p:sp>
          <p:nvSpPr>
            <p:cNvPr id="6" name="Rectangle 5">
              <a:extLst>
                <a:ext uri="{FF2B5EF4-FFF2-40B4-BE49-F238E27FC236}">
                  <a16:creationId xmlns:a16="http://schemas.microsoft.com/office/drawing/2014/main" id="{2F3720E3-1507-4C79-9E99-EB3BE2F67DD6}"/>
                </a:ext>
              </a:extLst>
            </p:cNvPr>
            <p:cNvSpPr>
              <a:spLocks noChangeArrowheads="1"/>
            </p:cNvSpPr>
            <p:nvPr/>
          </p:nvSpPr>
          <p:spPr bwMode="auto">
            <a:xfrm>
              <a:off x="5922487" y="5354638"/>
              <a:ext cx="1524000" cy="85267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
                  <a:srgbClr val="99CCFF"/>
                </a:buClr>
                <a:buFontTx/>
                <a:buNone/>
              </a:pPr>
              <a:r>
                <a:rPr lang="en-GB" altLang="en-US" sz="2400" b="1" u="sng" dirty="0">
                  <a:solidFill>
                    <a:schemeClr val="tx2">
                      <a:lumMod val="75000"/>
                    </a:schemeClr>
                  </a:solidFill>
                </a:rPr>
                <a:t>  cps  </a:t>
              </a:r>
            </a:p>
            <a:p>
              <a:pPr eaLnBrk="1" hangingPunct="1">
                <a:buClr>
                  <a:srgbClr val="99CCFF"/>
                </a:buClr>
                <a:buFontTx/>
                <a:buNone/>
              </a:pPr>
              <a:r>
                <a:rPr lang="en-GB" altLang="en-US" sz="2400" b="1" baseline="30000" dirty="0">
                  <a:solidFill>
                    <a:schemeClr val="tx2">
                      <a:lumMod val="75000"/>
                    </a:schemeClr>
                  </a:solidFill>
                </a:rPr>
                <a:t> </a:t>
              </a:r>
              <a:r>
                <a:rPr lang="en-GB" altLang="en-US" sz="2400" b="1" dirty="0" err="1">
                  <a:solidFill>
                    <a:schemeClr val="tx2">
                      <a:lumMod val="75000"/>
                    </a:schemeClr>
                  </a:solidFill>
                </a:rPr>
                <a:t>Bq</a:t>
              </a:r>
              <a:r>
                <a:rPr lang="en-GB" altLang="en-US" sz="2400" b="1" dirty="0">
                  <a:solidFill>
                    <a:schemeClr val="tx2">
                      <a:lumMod val="75000"/>
                    </a:schemeClr>
                  </a:solidFill>
                </a:rPr>
                <a:t>/cm</a:t>
              </a:r>
              <a:r>
                <a:rPr lang="en-GB" altLang="en-US" sz="2400" b="1" baseline="30000" dirty="0">
                  <a:solidFill>
                    <a:schemeClr val="tx2">
                      <a:lumMod val="75000"/>
                    </a:schemeClr>
                  </a:solidFill>
                </a:rPr>
                <a:t>2</a:t>
              </a:r>
              <a:br>
                <a:rPr lang="en-GB" altLang="en-US" sz="2400" baseline="30000" dirty="0">
                  <a:solidFill>
                    <a:schemeClr val="tx2">
                      <a:lumMod val="50000"/>
                    </a:schemeClr>
                  </a:solidFill>
                </a:rPr>
              </a:br>
              <a:endParaRPr lang="en-GB" altLang="en-US" sz="2400" dirty="0">
                <a:solidFill>
                  <a:schemeClr val="tx2">
                    <a:lumMod val="50000"/>
                  </a:schemeClr>
                </a:solidFill>
              </a:endParaRPr>
            </a:p>
          </p:txBody>
        </p:sp>
        <p:sp>
          <p:nvSpPr>
            <p:cNvPr id="7" name="Rectangle 44">
              <a:extLst>
                <a:ext uri="{FF2B5EF4-FFF2-40B4-BE49-F238E27FC236}">
                  <a16:creationId xmlns:a16="http://schemas.microsoft.com/office/drawing/2014/main" id="{293691D8-85B6-47B7-BF7F-E4FB4C210C78}"/>
                </a:ext>
              </a:extLst>
            </p:cNvPr>
            <p:cNvSpPr>
              <a:spLocks noChangeArrowheads="1"/>
            </p:cNvSpPr>
            <p:nvPr/>
          </p:nvSpPr>
          <p:spPr bwMode="auto">
            <a:xfrm>
              <a:off x="1981200" y="5354638"/>
              <a:ext cx="5967412" cy="1014412"/>
            </a:xfrm>
            <a:prstGeom prst="rect">
              <a:avLst/>
            </a:prstGeom>
            <a:noFill/>
            <a:ln w="38100">
              <a:solidFill>
                <a:schemeClr val="tx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2">
                    <a:lumMod val="50000"/>
                  </a:schemeClr>
                </a:solidFill>
                <a:latin typeface="Times New Roman" panose="02020603050405020304" pitchFamily="18" charset="0"/>
              </a:endParaRPr>
            </a:p>
          </p:txBody>
        </p:sp>
      </p:grpSp>
    </p:spTree>
    <p:extLst>
      <p:ext uri="{BB962C8B-B14F-4D97-AF65-F5344CB8AC3E}">
        <p14:creationId xmlns:p14="http://schemas.microsoft.com/office/powerpoint/2010/main" val="2875203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6ADDE5-2057-4B5C-911D-6B35F349D98C}"/>
              </a:ext>
            </a:extLst>
          </p:cNvPr>
          <p:cNvSpPr/>
          <p:nvPr/>
        </p:nvSpPr>
        <p:spPr>
          <a:xfrm>
            <a:off x="-1" y="482869"/>
            <a:ext cx="3423515" cy="6217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Determining Conversion Factors in Practice</a:t>
            </a:r>
            <a:endParaRPr lang="en-GB" sz="2200" dirty="0"/>
          </a:p>
        </p:txBody>
      </p:sp>
      <p:sp>
        <p:nvSpPr>
          <p:cNvPr id="3" name="Rectangle 3">
            <a:extLst>
              <a:ext uri="{FF2B5EF4-FFF2-40B4-BE49-F238E27FC236}">
                <a16:creationId xmlns:a16="http://schemas.microsoft.com/office/drawing/2014/main" id="{034C5DEF-6032-4A31-ACC5-BAB55C0B6EC2}"/>
              </a:ext>
            </a:extLst>
          </p:cNvPr>
          <p:cNvSpPr>
            <a:spLocks noChangeArrowheads="1"/>
          </p:cNvSpPr>
          <p:nvPr/>
        </p:nvSpPr>
        <p:spPr bwMode="auto">
          <a:xfrm>
            <a:off x="157161" y="1516684"/>
            <a:ext cx="8701545" cy="4678363"/>
          </a:xfrm>
          <a:prstGeom prst="rect">
            <a:avLst/>
          </a:prstGeom>
          <a:noFill/>
          <a:ln w="22225">
            <a:solidFill>
              <a:schemeClr val="tx2">
                <a:lumMod val="50000"/>
              </a:schemeClr>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
                <a:schemeClr val="tx2">
                  <a:lumMod val="50000"/>
                </a:schemeClr>
              </a:buClr>
              <a:buFont typeface="Wingdings" panose="05000000000000000000" pitchFamily="2" charset="2"/>
              <a:buChar char="q"/>
            </a:pPr>
            <a:r>
              <a:rPr lang="en-GB" altLang="en-US" sz="2400" dirty="0">
                <a:solidFill>
                  <a:schemeClr val="tx2">
                    <a:lumMod val="50000"/>
                  </a:schemeClr>
                </a:solidFill>
                <a:latin typeface="+mn-lt"/>
              </a:rPr>
              <a:t>How does it work in practice?</a:t>
            </a:r>
            <a:endParaRPr lang="en-US" altLang="en-US" sz="2400" dirty="0">
              <a:solidFill>
                <a:schemeClr val="tx2">
                  <a:lumMod val="50000"/>
                </a:schemeClr>
              </a:solidFill>
              <a:latin typeface="+mn-lt"/>
            </a:endParaRPr>
          </a:p>
          <a:p>
            <a:pPr eaLnBrk="1" hangingPunct="1">
              <a:buFontTx/>
              <a:buNone/>
            </a:pPr>
            <a:endParaRPr lang="en-GB" altLang="en-US" sz="2400" dirty="0"/>
          </a:p>
        </p:txBody>
      </p:sp>
      <p:pic>
        <p:nvPicPr>
          <p:cNvPr id="4" name="Picture 6">
            <a:extLst>
              <a:ext uri="{FF2B5EF4-FFF2-40B4-BE49-F238E27FC236}">
                <a16:creationId xmlns:a16="http://schemas.microsoft.com/office/drawing/2014/main" id="{27F75085-EF33-4695-A13C-D30272765D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25" y="2500935"/>
            <a:ext cx="3579812"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14">
            <a:extLst>
              <a:ext uri="{FF2B5EF4-FFF2-40B4-BE49-F238E27FC236}">
                <a16:creationId xmlns:a16="http://schemas.microsoft.com/office/drawing/2014/main" id="{DB4A823B-61DB-49C2-A246-4FEF34E380FC}"/>
              </a:ext>
            </a:extLst>
          </p:cNvPr>
          <p:cNvSpPr>
            <a:spLocks noChangeShapeType="1"/>
          </p:cNvSpPr>
          <p:nvPr/>
        </p:nvSpPr>
        <p:spPr bwMode="auto">
          <a:xfrm flipV="1">
            <a:off x="5719762" y="5293348"/>
            <a:ext cx="296863" cy="576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 name="Text Box 15">
            <a:extLst>
              <a:ext uri="{FF2B5EF4-FFF2-40B4-BE49-F238E27FC236}">
                <a16:creationId xmlns:a16="http://schemas.microsoft.com/office/drawing/2014/main" id="{446FD01F-6B14-41A1-B5FD-C95F769655FA}"/>
              </a:ext>
            </a:extLst>
          </p:cNvPr>
          <p:cNvSpPr txBox="1">
            <a:spLocks noChangeArrowheads="1"/>
          </p:cNvSpPr>
          <p:nvPr/>
        </p:nvSpPr>
        <p:spPr bwMode="auto">
          <a:xfrm>
            <a:off x="4711700" y="5798173"/>
            <a:ext cx="2187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2000" dirty="0">
                <a:solidFill>
                  <a:schemeClr val="tx2">
                    <a:lumMod val="50000"/>
                  </a:schemeClr>
                </a:solidFill>
              </a:rPr>
              <a:t>Reference source</a:t>
            </a:r>
            <a:endParaRPr lang="en-GB" altLang="en-US" sz="2000" dirty="0">
              <a:solidFill>
                <a:schemeClr val="tx2">
                  <a:lumMod val="50000"/>
                </a:schemeClr>
              </a:solidFill>
            </a:endParaRPr>
          </a:p>
        </p:txBody>
      </p:sp>
      <p:sp>
        <p:nvSpPr>
          <p:cNvPr id="7" name="Rectangle 7">
            <a:extLst>
              <a:ext uri="{FF2B5EF4-FFF2-40B4-BE49-F238E27FC236}">
                <a16:creationId xmlns:a16="http://schemas.microsoft.com/office/drawing/2014/main" id="{CF3C9C3C-95CD-4B2B-82C7-34B8DE237CAB}"/>
              </a:ext>
            </a:extLst>
          </p:cNvPr>
          <p:cNvSpPr>
            <a:spLocks noChangeArrowheads="1"/>
          </p:cNvSpPr>
          <p:nvPr/>
        </p:nvSpPr>
        <p:spPr bwMode="auto">
          <a:xfrm>
            <a:off x="5567362" y="5182223"/>
            <a:ext cx="3095625" cy="144462"/>
          </a:xfrm>
          <a:prstGeom prst="rect">
            <a:avLst/>
          </a:prstGeom>
          <a:solidFill>
            <a:srgbClr val="FFFFCC"/>
          </a:solidFill>
          <a:ln w="9525">
            <a:solidFill>
              <a:schemeClr val="tx1"/>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8" name="Rectangle 8">
            <a:extLst>
              <a:ext uri="{FF2B5EF4-FFF2-40B4-BE49-F238E27FC236}">
                <a16:creationId xmlns:a16="http://schemas.microsoft.com/office/drawing/2014/main" id="{DFCEF299-6AE4-46FE-9ED0-8DBAE0E84095}"/>
              </a:ext>
            </a:extLst>
          </p:cNvPr>
          <p:cNvSpPr>
            <a:spLocks noChangeArrowheads="1"/>
          </p:cNvSpPr>
          <p:nvPr/>
        </p:nvSpPr>
        <p:spPr bwMode="auto">
          <a:xfrm>
            <a:off x="5648325" y="4932985"/>
            <a:ext cx="288925" cy="2159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9" name="Rectangle 9">
            <a:extLst>
              <a:ext uri="{FF2B5EF4-FFF2-40B4-BE49-F238E27FC236}">
                <a16:creationId xmlns:a16="http://schemas.microsoft.com/office/drawing/2014/main" id="{CF60A954-C851-4E8D-8007-32566AE989B6}"/>
              </a:ext>
            </a:extLst>
          </p:cNvPr>
          <p:cNvSpPr>
            <a:spLocks noChangeArrowheads="1"/>
          </p:cNvSpPr>
          <p:nvPr/>
        </p:nvSpPr>
        <p:spPr bwMode="auto">
          <a:xfrm>
            <a:off x="8310562" y="4945685"/>
            <a:ext cx="288925" cy="2159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0" name="Rectangle 10">
            <a:extLst>
              <a:ext uri="{FF2B5EF4-FFF2-40B4-BE49-F238E27FC236}">
                <a16:creationId xmlns:a16="http://schemas.microsoft.com/office/drawing/2014/main" id="{093DD6B2-E118-45F7-8FA2-9BA65589C0EC}"/>
              </a:ext>
            </a:extLst>
          </p:cNvPr>
          <p:cNvSpPr>
            <a:spLocks noChangeArrowheads="1"/>
          </p:cNvSpPr>
          <p:nvPr/>
        </p:nvSpPr>
        <p:spPr bwMode="auto">
          <a:xfrm>
            <a:off x="5567362" y="4640885"/>
            <a:ext cx="3095625" cy="288925"/>
          </a:xfrm>
          <a:prstGeom prst="rect">
            <a:avLst/>
          </a:prstGeom>
          <a:solidFill>
            <a:srgbClr val="FFFFCC">
              <a:alpha val="50195"/>
            </a:srgbClr>
          </a:solidFill>
          <a:ln w="19050">
            <a:solidFill>
              <a:schemeClr val="accent1"/>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1" name="Rectangle 11">
            <a:extLst>
              <a:ext uri="{FF2B5EF4-FFF2-40B4-BE49-F238E27FC236}">
                <a16:creationId xmlns:a16="http://schemas.microsoft.com/office/drawing/2014/main" id="{28B57E93-A804-4CE5-96EE-CD7DDB9A2A8C}"/>
              </a:ext>
            </a:extLst>
          </p:cNvPr>
          <p:cNvSpPr>
            <a:spLocks noChangeArrowheads="1"/>
          </p:cNvSpPr>
          <p:nvPr/>
        </p:nvSpPr>
        <p:spPr bwMode="auto">
          <a:xfrm>
            <a:off x="5576887" y="4212260"/>
            <a:ext cx="3095625" cy="433388"/>
          </a:xfrm>
          <a:prstGeom prst="rect">
            <a:avLst/>
          </a:prstGeom>
          <a:solidFill>
            <a:schemeClr val="accent1">
              <a:alpha val="50195"/>
            </a:schemeClr>
          </a:solidFill>
          <a:ln w="19050">
            <a:solidFill>
              <a:srgbClr val="FFFFCC"/>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2" name="Rectangle 12">
            <a:extLst>
              <a:ext uri="{FF2B5EF4-FFF2-40B4-BE49-F238E27FC236}">
                <a16:creationId xmlns:a16="http://schemas.microsoft.com/office/drawing/2014/main" id="{432ADD31-D8C0-4AB0-95F2-0D69E68611D7}"/>
              </a:ext>
            </a:extLst>
          </p:cNvPr>
          <p:cNvSpPr>
            <a:spLocks noChangeArrowheads="1"/>
          </p:cNvSpPr>
          <p:nvPr/>
        </p:nvSpPr>
        <p:spPr bwMode="auto">
          <a:xfrm>
            <a:off x="5792787" y="2627935"/>
            <a:ext cx="2663825" cy="1585913"/>
          </a:xfrm>
          <a:prstGeom prst="rect">
            <a:avLst/>
          </a:prstGeom>
          <a:solidFill>
            <a:srgbClr val="99CCFF">
              <a:alpha val="50195"/>
            </a:srgbClr>
          </a:solidFill>
          <a:ln w="19050">
            <a:solidFill>
              <a:srgbClr val="FFFFCC"/>
            </a:solidFill>
            <a:miter lim="800000"/>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3" name="Oval 13">
            <a:extLst>
              <a:ext uri="{FF2B5EF4-FFF2-40B4-BE49-F238E27FC236}">
                <a16:creationId xmlns:a16="http://schemas.microsoft.com/office/drawing/2014/main" id="{7C65742F-9A08-4B79-A2B6-6492091C9F0C}"/>
              </a:ext>
            </a:extLst>
          </p:cNvPr>
          <p:cNvSpPr>
            <a:spLocks noChangeArrowheads="1"/>
          </p:cNvSpPr>
          <p:nvPr/>
        </p:nvSpPr>
        <p:spPr bwMode="auto">
          <a:xfrm>
            <a:off x="6800850" y="3059735"/>
            <a:ext cx="647700" cy="649288"/>
          </a:xfrm>
          <a:prstGeom prst="ellipse">
            <a:avLst/>
          </a:prstGeom>
          <a:solidFill>
            <a:srgbClr val="FFFFCC">
              <a:alpha val="50195"/>
            </a:srgbClr>
          </a:soli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14" name="Line 16">
            <a:extLst>
              <a:ext uri="{FF2B5EF4-FFF2-40B4-BE49-F238E27FC236}">
                <a16:creationId xmlns:a16="http://schemas.microsoft.com/office/drawing/2014/main" id="{C66827A1-BBEB-42BB-87E6-551FFE64C02C}"/>
              </a:ext>
            </a:extLst>
          </p:cNvPr>
          <p:cNvSpPr>
            <a:spLocks noChangeShapeType="1"/>
          </p:cNvSpPr>
          <p:nvPr/>
        </p:nvSpPr>
        <p:spPr bwMode="auto">
          <a:xfrm flipV="1">
            <a:off x="5287962" y="5006010"/>
            <a:ext cx="288925"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 name="Text Box 17">
            <a:extLst>
              <a:ext uri="{FF2B5EF4-FFF2-40B4-BE49-F238E27FC236}">
                <a16:creationId xmlns:a16="http://schemas.microsoft.com/office/drawing/2014/main" id="{EFB1F13C-134A-41BE-8D60-7794A07656B9}"/>
              </a:ext>
            </a:extLst>
          </p:cNvPr>
          <p:cNvSpPr txBox="1">
            <a:spLocks noChangeArrowheads="1"/>
          </p:cNvSpPr>
          <p:nvPr/>
        </p:nvSpPr>
        <p:spPr bwMode="auto">
          <a:xfrm>
            <a:off x="4495800" y="5150473"/>
            <a:ext cx="989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2000" dirty="0">
                <a:solidFill>
                  <a:schemeClr val="tx2">
                    <a:lumMod val="50000"/>
                  </a:schemeClr>
                </a:solidFill>
              </a:rPr>
              <a:t>Spacer</a:t>
            </a:r>
            <a:endParaRPr lang="en-GB" altLang="en-US" sz="2000" dirty="0">
              <a:solidFill>
                <a:schemeClr val="tx2">
                  <a:lumMod val="50000"/>
                </a:schemeClr>
              </a:solidFill>
            </a:endParaRPr>
          </a:p>
        </p:txBody>
      </p:sp>
      <p:sp>
        <p:nvSpPr>
          <p:cNvPr id="16" name="Line 18">
            <a:extLst>
              <a:ext uri="{FF2B5EF4-FFF2-40B4-BE49-F238E27FC236}">
                <a16:creationId xmlns:a16="http://schemas.microsoft.com/office/drawing/2014/main" id="{9CD7FC55-F8D9-4B81-B0F3-00B3E0D1EFEC}"/>
              </a:ext>
            </a:extLst>
          </p:cNvPr>
          <p:cNvSpPr>
            <a:spLocks noChangeShapeType="1"/>
          </p:cNvSpPr>
          <p:nvPr/>
        </p:nvSpPr>
        <p:spPr bwMode="auto">
          <a:xfrm flipV="1">
            <a:off x="5000625" y="3637585"/>
            <a:ext cx="1223962" cy="7207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 name="Text Box 19">
            <a:extLst>
              <a:ext uri="{FF2B5EF4-FFF2-40B4-BE49-F238E27FC236}">
                <a16:creationId xmlns:a16="http://schemas.microsoft.com/office/drawing/2014/main" id="{575B0F2F-4F45-44F7-88AB-EF2B6910F242}"/>
              </a:ext>
            </a:extLst>
          </p:cNvPr>
          <p:cNvSpPr txBox="1">
            <a:spLocks noChangeArrowheads="1"/>
          </p:cNvSpPr>
          <p:nvPr/>
        </p:nvSpPr>
        <p:spPr bwMode="auto">
          <a:xfrm>
            <a:off x="4208462" y="4142410"/>
            <a:ext cx="831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2000" dirty="0">
                <a:solidFill>
                  <a:schemeClr val="tx2">
                    <a:lumMod val="50000"/>
                  </a:schemeClr>
                </a:solidFill>
              </a:rPr>
              <a:t>Cont.</a:t>
            </a:r>
          </a:p>
          <a:p>
            <a:pPr eaLnBrk="1" hangingPunct="1">
              <a:spcBef>
                <a:spcPct val="0"/>
              </a:spcBef>
              <a:buClrTx/>
              <a:buSzTx/>
              <a:buFontTx/>
              <a:buNone/>
            </a:pPr>
            <a:r>
              <a:rPr lang="en-US" altLang="en-US" sz="2000" dirty="0">
                <a:solidFill>
                  <a:schemeClr val="tx2">
                    <a:lumMod val="50000"/>
                  </a:schemeClr>
                </a:solidFill>
              </a:rPr>
              <a:t>meter</a:t>
            </a:r>
            <a:endParaRPr lang="en-GB" altLang="en-US" sz="2000" dirty="0">
              <a:solidFill>
                <a:schemeClr val="tx2">
                  <a:lumMod val="50000"/>
                </a:schemeClr>
              </a:solidFill>
            </a:endParaRPr>
          </a:p>
        </p:txBody>
      </p:sp>
      <p:sp>
        <p:nvSpPr>
          <p:cNvPr id="18" name="Line 20">
            <a:extLst>
              <a:ext uri="{FF2B5EF4-FFF2-40B4-BE49-F238E27FC236}">
                <a16:creationId xmlns:a16="http://schemas.microsoft.com/office/drawing/2014/main" id="{7F24CA0E-AFDB-4D2F-B44A-6F5DAD5F7CAA}"/>
              </a:ext>
            </a:extLst>
          </p:cNvPr>
          <p:cNvSpPr>
            <a:spLocks noChangeShapeType="1"/>
          </p:cNvSpPr>
          <p:nvPr/>
        </p:nvSpPr>
        <p:spPr bwMode="auto">
          <a:xfrm flipV="1">
            <a:off x="6872287" y="4934573"/>
            <a:ext cx="71438"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9" name="Line 21">
            <a:extLst>
              <a:ext uri="{FF2B5EF4-FFF2-40B4-BE49-F238E27FC236}">
                <a16:creationId xmlns:a16="http://schemas.microsoft.com/office/drawing/2014/main" id="{FADA8754-F2A8-4C46-9284-E760F004FED4}"/>
              </a:ext>
            </a:extLst>
          </p:cNvPr>
          <p:cNvSpPr>
            <a:spLocks noChangeShapeType="1"/>
          </p:cNvSpPr>
          <p:nvPr/>
        </p:nvSpPr>
        <p:spPr bwMode="auto">
          <a:xfrm flipH="1" flipV="1">
            <a:off x="7304087" y="4934573"/>
            <a:ext cx="73025"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 name="Line 22">
            <a:extLst>
              <a:ext uri="{FF2B5EF4-FFF2-40B4-BE49-F238E27FC236}">
                <a16:creationId xmlns:a16="http://schemas.microsoft.com/office/drawing/2014/main" id="{824CEA96-BC1E-4F61-BCD8-3F060B266B16}"/>
              </a:ext>
            </a:extLst>
          </p:cNvPr>
          <p:cNvSpPr>
            <a:spLocks noChangeShapeType="1"/>
          </p:cNvSpPr>
          <p:nvPr/>
        </p:nvSpPr>
        <p:spPr bwMode="auto">
          <a:xfrm flipH="1" flipV="1">
            <a:off x="7664450" y="4934573"/>
            <a:ext cx="1587"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1" name="Line 23">
            <a:extLst>
              <a:ext uri="{FF2B5EF4-FFF2-40B4-BE49-F238E27FC236}">
                <a16:creationId xmlns:a16="http://schemas.microsoft.com/office/drawing/2014/main" id="{931DC22A-F417-4E9B-9162-A2D1C2D6A12E}"/>
              </a:ext>
            </a:extLst>
          </p:cNvPr>
          <p:cNvSpPr>
            <a:spLocks noChangeShapeType="1"/>
          </p:cNvSpPr>
          <p:nvPr/>
        </p:nvSpPr>
        <p:spPr bwMode="auto">
          <a:xfrm flipH="1" flipV="1">
            <a:off x="6656387" y="4934573"/>
            <a:ext cx="1588"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2" name="Line 24">
            <a:extLst>
              <a:ext uri="{FF2B5EF4-FFF2-40B4-BE49-F238E27FC236}">
                <a16:creationId xmlns:a16="http://schemas.microsoft.com/office/drawing/2014/main" id="{7FBEC42B-8F56-4DB5-8FC7-8FDE6495553E}"/>
              </a:ext>
            </a:extLst>
          </p:cNvPr>
          <p:cNvSpPr>
            <a:spLocks noChangeShapeType="1"/>
          </p:cNvSpPr>
          <p:nvPr/>
        </p:nvSpPr>
        <p:spPr bwMode="auto">
          <a:xfrm flipV="1">
            <a:off x="6370637" y="4934573"/>
            <a:ext cx="69850"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 name="Line 25">
            <a:extLst>
              <a:ext uri="{FF2B5EF4-FFF2-40B4-BE49-F238E27FC236}">
                <a16:creationId xmlns:a16="http://schemas.microsoft.com/office/drawing/2014/main" id="{C2DD89B7-A186-4BB5-BE46-036DEB0AB865}"/>
              </a:ext>
            </a:extLst>
          </p:cNvPr>
          <p:cNvSpPr>
            <a:spLocks noChangeShapeType="1"/>
          </p:cNvSpPr>
          <p:nvPr/>
        </p:nvSpPr>
        <p:spPr bwMode="auto">
          <a:xfrm flipV="1">
            <a:off x="7737475" y="4934573"/>
            <a:ext cx="69850" cy="21590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4" name="Line 26">
            <a:extLst>
              <a:ext uri="{FF2B5EF4-FFF2-40B4-BE49-F238E27FC236}">
                <a16:creationId xmlns:a16="http://schemas.microsoft.com/office/drawing/2014/main" id="{185AFA59-6C76-4FC4-A509-632D2A6B83E2}"/>
              </a:ext>
            </a:extLst>
          </p:cNvPr>
          <p:cNvSpPr>
            <a:spLocks noChangeShapeType="1"/>
          </p:cNvSpPr>
          <p:nvPr/>
        </p:nvSpPr>
        <p:spPr bwMode="auto">
          <a:xfrm flipH="1" flipV="1">
            <a:off x="7953375" y="5006010"/>
            <a:ext cx="215900" cy="144463"/>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5" name="Line 27">
            <a:extLst>
              <a:ext uri="{FF2B5EF4-FFF2-40B4-BE49-F238E27FC236}">
                <a16:creationId xmlns:a16="http://schemas.microsoft.com/office/drawing/2014/main" id="{D378DE7F-B817-4E1E-A488-90A4371E70BA}"/>
              </a:ext>
            </a:extLst>
          </p:cNvPr>
          <p:cNvSpPr>
            <a:spLocks noChangeShapeType="1"/>
          </p:cNvSpPr>
          <p:nvPr/>
        </p:nvSpPr>
        <p:spPr bwMode="auto">
          <a:xfrm flipH="1" flipV="1">
            <a:off x="6224587" y="5006010"/>
            <a:ext cx="215900" cy="144463"/>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cxnSp>
        <p:nvCxnSpPr>
          <p:cNvPr id="26" name="Straight Connector 2">
            <a:extLst>
              <a:ext uri="{FF2B5EF4-FFF2-40B4-BE49-F238E27FC236}">
                <a16:creationId xmlns:a16="http://schemas.microsoft.com/office/drawing/2014/main" id="{E2E1787A-9B18-431A-9BAD-2A2C8D77D228}"/>
              </a:ext>
            </a:extLst>
          </p:cNvPr>
          <p:cNvCxnSpPr>
            <a:cxnSpLocks noChangeShapeType="1"/>
          </p:cNvCxnSpPr>
          <p:nvPr/>
        </p:nvCxnSpPr>
        <p:spPr bwMode="auto">
          <a:xfrm>
            <a:off x="5937250" y="4932985"/>
            <a:ext cx="2373312"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7" name="Straight Connector 5">
            <a:extLst>
              <a:ext uri="{FF2B5EF4-FFF2-40B4-BE49-F238E27FC236}">
                <a16:creationId xmlns:a16="http://schemas.microsoft.com/office/drawing/2014/main" id="{A46BF542-65DA-4742-8C68-9161E3579CC9}"/>
              </a:ext>
            </a:extLst>
          </p:cNvPr>
          <p:cNvCxnSpPr>
            <a:cxnSpLocks noChangeShapeType="1"/>
          </p:cNvCxnSpPr>
          <p:nvPr/>
        </p:nvCxnSpPr>
        <p:spPr bwMode="auto">
          <a:xfrm>
            <a:off x="7953375" y="4929810"/>
            <a:ext cx="107950" cy="65246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8" name="TextBox 6">
            <a:extLst>
              <a:ext uri="{FF2B5EF4-FFF2-40B4-BE49-F238E27FC236}">
                <a16:creationId xmlns:a16="http://schemas.microsoft.com/office/drawing/2014/main" id="{757B7878-CE25-434F-9141-5FEF3BD76EDD}"/>
              </a:ext>
            </a:extLst>
          </p:cNvPr>
          <p:cNvSpPr txBox="1">
            <a:spLocks noChangeArrowheads="1"/>
          </p:cNvSpPr>
          <p:nvPr/>
        </p:nvSpPr>
        <p:spPr bwMode="auto">
          <a:xfrm>
            <a:off x="6710362" y="5555285"/>
            <a:ext cx="243363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2200">
                <a:solidFill>
                  <a:srgbClr val="FF0000"/>
                </a:solidFill>
              </a:rPr>
              <a:t>Monitoring area</a:t>
            </a:r>
          </a:p>
        </p:txBody>
      </p:sp>
    </p:spTree>
    <p:extLst>
      <p:ext uri="{BB962C8B-B14F-4D97-AF65-F5344CB8AC3E}">
        <p14:creationId xmlns:p14="http://schemas.microsoft.com/office/powerpoint/2010/main" val="31284254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1C87BC-F80A-4680-8083-49976C9590F7}"/>
              </a:ext>
            </a:extLst>
          </p:cNvPr>
          <p:cNvSpPr/>
          <p:nvPr/>
        </p:nvSpPr>
        <p:spPr>
          <a:xfrm>
            <a:off x="-1" y="482869"/>
            <a:ext cx="3423515" cy="6217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Determining Conversion Factors in Practice</a:t>
            </a:r>
            <a:endParaRPr lang="en-GB" sz="2200" dirty="0"/>
          </a:p>
        </p:txBody>
      </p:sp>
      <p:sp>
        <p:nvSpPr>
          <p:cNvPr id="3" name="Content Placeholder 2">
            <a:extLst>
              <a:ext uri="{FF2B5EF4-FFF2-40B4-BE49-F238E27FC236}">
                <a16:creationId xmlns:a16="http://schemas.microsoft.com/office/drawing/2014/main" id="{F19075B1-025D-45B8-B9F9-F1C58620BEEF}"/>
              </a:ext>
            </a:extLst>
          </p:cNvPr>
          <p:cNvSpPr txBox="1">
            <a:spLocks/>
          </p:cNvSpPr>
          <p:nvPr/>
        </p:nvSpPr>
        <p:spPr>
          <a:xfrm>
            <a:off x="490119" y="1715414"/>
            <a:ext cx="7695590"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v"/>
            </a:pPr>
            <a:r>
              <a:rPr lang="en-US" altLang="en-US" sz="2400" dirty="0">
                <a:solidFill>
                  <a:schemeClr val="tx2">
                    <a:lumMod val="50000"/>
                  </a:schemeClr>
                </a:solidFill>
                <a:latin typeface="+mn-lt"/>
              </a:rPr>
              <a:t>Measure the response to the source in cps</a:t>
            </a:r>
            <a:endParaRPr lang="en-US" altLang="en-US" sz="2400" baseline="30000" dirty="0">
              <a:solidFill>
                <a:schemeClr val="tx2">
                  <a:lumMod val="50000"/>
                </a:schemeClr>
              </a:solidFill>
              <a:latin typeface="+mn-lt"/>
            </a:endParaRPr>
          </a:p>
          <a:p>
            <a:pPr algn="just">
              <a:buFont typeface="Wingdings" panose="05000000000000000000" pitchFamily="2" charset="2"/>
              <a:buChar char="v"/>
            </a:pPr>
            <a:r>
              <a:rPr lang="en-US" altLang="en-US" sz="2400" dirty="0">
                <a:solidFill>
                  <a:schemeClr val="tx2">
                    <a:lumMod val="50000"/>
                  </a:schemeClr>
                </a:solidFill>
                <a:latin typeface="+mn-lt"/>
              </a:rPr>
              <a:t>Reference source will ideally be a large source with units of </a:t>
            </a: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 </a:t>
            </a:r>
            <a:r>
              <a:rPr lang="en-US" altLang="en-US" sz="2400" dirty="0">
                <a:solidFill>
                  <a:schemeClr val="tx2">
                    <a:lumMod val="50000"/>
                  </a:schemeClr>
                </a:solidFill>
                <a:latin typeface="+mn-lt"/>
              </a:rPr>
              <a:t>so express conversion factor directly. </a:t>
            </a:r>
          </a:p>
          <a:p>
            <a:pPr algn="just">
              <a:buFont typeface="Wingdings" panose="05000000000000000000" pitchFamily="2" charset="2"/>
              <a:buChar char="v"/>
            </a:pPr>
            <a:r>
              <a:rPr lang="en-US" altLang="en-US" sz="2400" dirty="0">
                <a:solidFill>
                  <a:schemeClr val="tx2">
                    <a:lumMod val="50000"/>
                  </a:schemeClr>
                </a:solidFill>
                <a:latin typeface="+mn-lt"/>
              </a:rPr>
              <a:t>If it is in other units, then estimate conversion to </a:t>
            </a: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 </a:t>
            </a:r>
            <a:r>
              <a:rPr lang="en-US" altLang="en-US" sz="2400" dirty="0">
                <a:solidFill>
                  <a:schemeClr val="tx2">
                    <a:lumMod val="50000"/>
                  </a:schemeClr>
                </a:solidFill>
                <a:latin typeface="+mn-lt"/>
              </a:rPr>
              <a:t> </a:t>
            </a:r>
            <a:endParaRPr lang="en-US" altLang="en-US" sz="2400" baseline="30000" dirty="0">
              <a:solidFill>
                <a:schemeClr val="tx2">
                  <a:lumMod val="50000"/>
                </a:schemeClr>
              </a:solidFill>
              <a:latin typeface="+mn-lt"/>
            </a:endParaRPr>
          </a:p>
          <a:p>
            <a:pPr lvl="1" algn="just">
              <a:buFont typeface="Wingdings" panose="05000000000000000000" pitchFamily="2" charset="2"/>
              <a:buChar char="§"/>
            </a:pP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 (divide by monitoring area)</a:t>
            </a:r>
          </a:p>
          <a:p>
            <a:pPr lvl="1" algn="just">
              <a:buFont typeface="Wingdings" panose="05000000000000000000" pitchFamily="2" charset="2"/>
              <a:buChar char="§"/>
            </a:pPr>
            <a:r>
              <a:rPr lang="en-GB" altLang="en-US" sz="2400" dirty="0">
                <a:solidFill>
                  <a:schemeClr val="tx2">
                    <a:lumMod val="50000"/>
                  </a:schemeClr>
                </a:solidFill>
                <a:latin typeface="+mn-lt"/>
              </a:rPr>
              <a:t>s</a:t>
            </a:r>
            <a:r>
              <a:rPr lang="en-GB" altLang="en-US" sz="2400" baseline="30000" dirty="0">
                <a:solidFill>
                  <a:schemeClr val="tx2">
                    <a:lumMod val="50000"/>
                  </a:schemeClr>
                </a:solidFill>
                <a:latin typeface="+mn-lt"/>
              </a:rPr>
              <a:t>-1</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a:t>
            </a:r>
            <a:r>
              <a:rPr lang="en-US" altLang="en-US" sz="2400" dirty="0">
                <a:solidFill>
                  <a:schemeClr val="tx2">
                    <a:lumMod val="50000"/>
                  </a:schemeClr>
                </a:solidFill>
                <a:latin typeface="+mn-lt"/>
              </a:rPr>
              <a:t> (multiply by two assuming is an ideal source) </a:t>
            </a:r>
            <a:endParaRPr lang="en-US" altLang="en-US" sz="2400" i="1" baseline="30000" dirty="0">
              <a:solidFill>
                <a:schemeClr val="tx2">
                  <a:lumMod val="50000"/>
                </a:schemeClr>
              </a:solidFill>
              <a:latin typeface="+mn-lt"/>
            </a:endParaRPr>
          </a:p>
          <a:p>
            <a:pPr lvl="1" algn="just">
              <a:buFont typeface="Wingdings" panose="05000000000000000000" pitchFamily="2" charset="2"/>
              <a:buChar char="§"/>
            </a:pPr>
            <a:r>
              <a:rPr lang="en-GB" altLang="en-US" sz="2400" dirty="0">
                <a:solidFill>
                  <a:schemeClr val="tx2">
                    <a:lumMod val="50000"/>
                  </a:schemeClr>
                </a:solidFill>
                <a:latin typeface="+mn-lt"/>
              </a:rPr>
              <a:t>s</a:t>
            </a:r>
            <a:r>
              <a:rPr lang="en-GB" altLang="en-US" sz="2400" baseline="30000" dirty="0">
                <a:solidFill>
                  <a:schemeClr val="tx2">
                    <a:lumMod val="50000"/>
                  </a:schemeClr>
                </a:solidFill>
                <a:latin typeface="+mn-lt"/>
              </a:rPr>
              <a:t>-1 </a:t>
            </a:r>
            <a:r>
              <a:rPr lang="en-US" altLang="en-US" sz="2400" dirty="0">
                <a:solidFill>
                  <a:schemeClr val="tx2">
                    <a:lumMod val="50000"/>
                  </a:schemeClr>
                </a:solidFill>
                <a:latin typeface="+mn-lt"/>
              </a:rPr>
              <a:t>(multiply by two and divide by monitoring area) </a:t>
            </a:r>
            <a:endParaRPr lang="en-GB" altLang="en-US" sz="2400" baseline="30000" dirty="0">
              <a:solidFill>
                <a:schemeClr val="tx2">
                  <a:lumMod val="50000"/>
                </a:schemeClr>
              </a:solidFill>
              <a:latin typeface="+mn-lt"/>
            </a:endParaRPr>
          </a:p>
          <a:p>
            <a:pPr algn="just">
              <a:buFont typeface="Wingdings" panose="05000000000000000000" pitchFamily="2" charset="2"/>
              <a:buChar char="v"/>
            </a:pPr>
            <a:r>
              <a:rPr lang="en-US" altLang="en-US" sz="2400" dirty="0">
                <a:solidFill>
                  <a:schemeClr val="tx2">
                    <a:lumMod val="50000"/>
                  </a:schemeClr>
                </a:solidFill>
                <a:latin typeface="+mn-lt"/>
              </a:rPr>
              <a:t>Express conversion factor in cps/</a:t>
            </a: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a:t>
            </a:r>
            <a:endParaRPr lang="en-US" altLang="en-US" sz="2400" dirty="0">
              <a:solidFill>
                <a:schemeClr val="tx2">
                  <a:lumMod val="50000"/>
                </a:schemeClr>
              </a:solidFill>
              <a:latin typeface="+mn-lt"/>
            </a:endParaRPr>
          </a:p>
        </p:txBody>
      </p:sp>
    </p:spTree>
    <p:extLst>
      <p:ext uri="{BB962C8B-B14F-4D97-AF65-F5344CB8AC3E}">
        <p14:creationId xmlns:p14="http://schemas.microsoft.com/office/powerpoint/2010/main" val="29620967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32D11E-9D4E-4161-9D37-EF592B413880}"/>
              </a:ext>
            </a:extLst>
          </p:cNvPr>
          <p:cNvSpPr/>
          <p:nvPr/>
        </p:nvSpPr>
        <p:spPr>
          <a:xfrm>
            <a:off x="0" y="482869"/>
            <a:ext cx="2421331" cy="44616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Example</a:t>
            </a:r>
            <a:endParaRPr lang="en-GB" sz="2200" dirty="0"/>
          </a:p>
        </p:txBody>
      </p:sp>
      <p:sp>
        <p:nvSpPr>
          <p:cNvPr id="3" name="Rectangle: Rounded Corners 2">
            <a:extLst>
              <a:ext uri="{FF2B5EF4-FFF2-40B4-BE49-F238E27FC236}">
                <a16:creationId xmlns:a16="http://schemas.microsoft.com/office/drawing/2014/main" id="{ACD32107-BF47-43D2-800F-4E6E4A5A491B}"/>
              </a:ext>
            </a:extLst>
          </p:cNvPr>
          <p:cNvSpPr/>
          <p:nvPr/>
        </p:nvSpPr>
        <p:spPr>
          <a:xfrm>
            <a:off x="1397203" y="1872690"/>
            <a:ext cx="6042355" cy="3708807"/>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defRPr/>
            </a:pPr>
            <a:r>
              <a:rPr lang="en-US" sz="2000" dirty="0"/>
              <a:t>Calculate the response of a pancake probe where the probe response to a contamination source is 100 cps to a 1kBq source (probe area is 15 cm</a:t>
            </a:r>
            <a:r>
              <a:rPr lang="en-US" altLang="en-US" sz="2000" baseline="30000" dirty="0"/>
              <a:t>2</a:t>
            </a:r>
            <a:r>
              <a:rPr lang="en-US" altLang="en-US" sz="2000" dirty="0"/>
              <a:t>)</a:t>
            </a:r>
          </a:p>
          <a:p>
            <a:pPr marL="742950" lvl="1" indent="-285750" algn="just">
              <a:buFont typeface="Wingdings" panose="05000000000000000000" pitchFamily="2" charset="2"/>
              <a:buChar char="§"/>
              <a:defRPr/>
            </a:pPr>
            <a:r>
              <a:rPr lang="en-US" altLang="en-US" sz="2000" dirty="0"/>
              <a:t>Source strength = 1000 </a:t>
            </a:r>
            <a:r>
              <a:rPr lang="en-US" altLang="en-US" sz="2000" dirty="0" err="1"/>
              <a:t>Bq</a:t>
            </a:r>
            <a:endParaRPr lang="en-US" altLang="en-US" sz="2000" dirty="0"/>
          </a:p>
          <a:p>
            <a:pPr marL="742950" lvl="1" indent="-285750" algn="just">
              <a:buFont typeface="Wingdings" panose="05000000000000000000" pitchFamily="2" charset="2"/>
              <a:buChar char="§"/>
              <a:defRPr/>
            </a:pPr>
            <a:r>
              <a:rPr lang="en-US" altLang="en-US" sz="2000" dirty="0"/>
              <a:t>Dividing by monitoring area = 1000Bq/15cm</a:t>
            </a:r>
            <a:r>
              <a:rPr lang="en-US" altLang="en-US" sz="2000" baseline="30000" dirty="0"/>
              <a:t>2</a:t>
            </a:r>
            <a:r>
              <a:rPr lang="en-US" altLang="en-US" sz="2000" dirty="0"/>
              <a:t> or 66 </a:t>
            </a:r>
            <a:r>
              <a:rPr lang="en-US" altLang="en-US" sz="2000" dirty="0" err="1"/>
              <a:t>Bq</a:t>
            </a:r>
            <a:r>
              <a:rPr lang="en-US" altLang="en-US" sz="2000" dirty="0"/>
              <a:t>/cm</a:t>
            </a:r>
            <a:r>
              <a:rPr lang="en-US" altLang="en-US" sz="2000" baseline="30000" dirty="0"/>
              <a:t>2</a:t>
            </a:r>
            <a:r>
              <a:rPr lang="en-US" altLang="en-US" sz="2000" dirty="0"/>
              <a:t> </a:t>
            </a:r>
            <a:endParaRPr lang="en-US" sz="2000" dirty="0"/>
          </a:p>
          <a:p>
            <a:pPr marL="742950" lvl="1" indent="-285750" algn="just">
              <a:buFont typeface="Wingdings" panose="05000000000000000000" pitchFamily="2" charset="2"/>
              <a:buChar char="§"/>
              <a:defRPr/>
            </a:pPr>
            <a:r>
              <a:rPr lang="en-US" sz="2000" dirty="0"/>
              <a:t>Conversion factor = 100 cps per 66 </a:t>
            </a:r>
            <a:r>
              <a:rPr lang="en-US" sz="2000" dirty="0" err="1"/>
              <a:t>Bq</a:t>
            </a:r>
            <a:r>
              <a:rPr lang="en-US" sz="2000" dirty="0"/>
              <a:t>/cm</a:t>
            </a:r>
            <a:r>
              <a:rPr lang="en-US" sz="2000" baseline="30000" dirty="0"/>
              <a:t>2</a:t>
            </a:r>
          </a:p>
          <a:p>
            <a:pPr marL="742950" lvl="1" indent="-285750" algn="just">
              <a:buFont typeface="Wingdings" panose="05000000000000000000" pitchFamily="2" charset="2"/>
              <a:buChar char="§"/>
              <a:defRPr/>
            </a:pPr>
            <a:r>
              <a:rPr lang="en-US" sz="2000" dirty="0"/>
              <a:t>	or 1.5 cps/</a:t>
            </a:r>
            <a:r>
              <a:rPr lang="en-US" sz="2000" dirty="0" err="1"/>
              <a:t>Bq</a:t>
            </a:r>
            <a:r>
              <a:rPr lang="en-US" sz="2000" dirty="0"/>
              <a:t>/cm2</a:t>
            </a:r>
          </a:p>
          <a:p>
            <a:pPr algn="ctr"/>
            <a:endParaRPr lang="en-GB" dirty="0"/>
          </a:p>
        </p:txBody>
      </p:sp>
    </p:spTree>
    <p:extLst>
      <p:ext uri="{BB962C8B-B14F-4D97-AF65-F5344CB8AC3E}">
        <p14:creationId xmlns:p14="http://schemas.microsoft.com/office/powerpoint/2010/main" val="12995319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174CE34-E353-4628-A81B-2079835D9BBA}"/>
              </a:ext>
            </a:extLst>
          </p:cNvPr>
          <p:cNvSpPr/>
          <p:nvPr/>
        </p:nvSpPr>
        <p:spPr>
          <a:xfrm>
            <a:off x="-1" y="482869"/>
            <a:ext cx="3877057" cy="6217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Calculation based on loose Surface Contamination</a:t>
            </a:r>
            <a:endParaRPr lang="en-GB" sz="2200" dirty="0"/>
          </a:p>
        </p:txBody>
      </p:sp>
      <p:sp>
        <p:nvSpPr>
          <p:cNvPr id="3" name="Content Placeholder 2">
            <a:extLst>
              <a:ext uri="{FF2B5EF4-FFF2-40B4-BE49-F238E27FC236}">
                <a16:creationId xmlns:a16="http://schemas.microsoft.com/office/drawing/2014/main" id="{675BF480-0863-49E7-8725-100F6F77E90F}"/>
              </a:ext>
            </a:extLst>
          </p:cNvPr>
          <p:cNvSpPr txBox="1">
            <a:spLocks/>
          </p:cNvSpPr>
          <p:nvPr/>
        </p:nvSpPr>
        <p:spPr>
          <a:xfrm>
            <a:off x="190500" y="1570330"/>
            <a:ext cx="8763000" cy="5016942"/>
          </a:xfrm>
          <a:prstGeom prst="rect">
            <a:avLst/>
          </a:prstGeom>
          <a:ln w="12700">
            <a:solidFill>
              <a:schemeClr val="tx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en-US" sz="2400" b="1"/>
              <a:t>Surface contamination = (N - N</a:t>
            </a:r>
            <a:r>
              <a:rPr lang="en-GB" altLang="en-US" sz="2400" b="1" baseline="-25000"/>
              <a:t>b</a:t>
            </a:r>
            <a:r>
              <a:rPr lang="en-GB" altLang="en-US" sz="2400" b="1"/>
              <a:t>) / (E x 60x A x F)  (Bq/cm</a:t>
            </a:r>
            <a:r>
              <a:rPr lang="en-GB" altLang="en-US" sz="2400" b="1" baseline="30000"/>
              <a:t>2</a:t>
            </a:r>
            <a:r>
              <a:rPr lang="en-GB" altLang="en-US" sz="2400" b="1"/>
              <a:t>), where:</a:t>
            </a:r>
          </a:p>
          <a:p>
            <a:r>
              <a:rPr lang="en-GB" altLang="en-US" sz="2400" b="1"/>
              <a:t>N </a:t>
            </a:r>
            <a:r>
              <a:rPr lang="en-GB" altLang="en-US" sz="2400"/>
              <a:t>= is the total count rate in counts per minute (cpm) measured directly or on the wipe. </a:t>
            </a:r>
          </a:p>
          <a:p>
            <a:r>
              <a:rPr lang="en-GB" altLang="en-US" sz="2400" b="1"/>
              <a:t>N</a:t>
            </a:r>
            <a:r>
              <a:rPr lang="en-GB" altLang="en-US" sz="2400" b="1" baseline="-25000"/>
              <a:t>b</a:t>
            </a:r>
            <a:r>
              <a:rPr lang="en-GB" altLang="en-US" sz="2400" b="1"/>
              <a:t> </a:t>
            </a:r>
            <a:r>
              <a:rPr lang="en-GB" altLang="en-US" sz="2400"/>
              <a:t>= is the count rate of the blank (in cpm) </a:t>
            </a:r>
          </a:p>
          <a:p>
            <a:r>
              <a:rPr lang="en-GB" altLang="en-US" sz="2400" b="1"/>
              <a:t>E = </a:t>
            </a:r>
            <a:r>
              <a:rPr lang="en-GB" altLang="en-US" sz="2400"/>
              <a:t>instrument efficiency for specific isotope (e.g. for 26% efficiency, E = 0.26) </a:t>
            </a:r>
          </a:p>
          <a:p>
            <a:r>
              <a:rPr lang="en-GB" altLang="en-US" sz="2400" b="1"/>
              <a:t>60 </a:t>
            </a:r>
            <a:r>
              <a:rPr lang="en-GB" altLang="en-US" sz="2400"/>
              <a:t>= sec/min </a:t>
            </a:r>
          </a:p>
          <a:p>
            <a:r>
              <a:rPr lang="en-GB" altLang="en-US" sz="2400" b="1"/>
              <a:t>A </a:t>
            </a:r>
            <a:r>
              <a:rPr lang="en-GB" altLang="en-US" sz="2400"/>
              <a:t>= area wiped in cm</a:t>
            </a:r>
            <a:r>
              <a:rPr lang="en-GB" altLang="en-US" sz="2400" baseline="30000"/>
              <a:t>2</a:t>
            </a:r>
            <a:r>
              <a:rPr lang="en-GB" altLang="en-US" sz="2400"/>
              <a:t> (not to exceed 100 cm</a:t>
            </a:r>
            <a:r>
              <a:rPr lang="en-GB" altLang="en-US" sz="2400" baseline="30000"/>
              <a:t>2</a:t>
            </a:r>
            <a:r>
              <a:rPr lang="en-GB" altLang="en-US" sz="2400"/>
              <a:t>) or area of detector (direct measurement) </a:t>
            </a:r>
          </a:p>
          <a:p>
            <a:r>
              <a:rPr lang="en-GB" altLang="en-US" sz="2400" b="1"/>
              <a:t>F </a:t>
            </a:r>
            <a:r>
              <a:rPr lang="en-GB" altLang="en-US" sz="2400"/>
              <a:t>= is the pick-up  factor for the wipe. (e.g. a value of F = 0.1; i.e., 10%).</a:t>
            </a:r>
          </a:p>
        </p:txBody>
      </p:sp>
    </p:spTree>
    <p:extLst>
      <p:ext uri="{BB962C8B-B14F-4D97-AF65-F5344CB8AC3E}">
        <p14:creationId xmlns:p14="http://schemas.microsoft.com/office/powerpoint/2010/main" val="2227820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06E5CB-618F-4414-9984-383A5676047E}"/>
              </a:ext>
            </a:extLst>
          </p:cNvPr>
          <p:cNvSpPr/>
          <p:nvPr/>
        </p:nvSpPr>
        <p:spPr>
          <a:xfrm>
            <a:off x="-1" y="482869"/>
            <a:ext cx="3877057" cy="6217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Frequency of checking the Conversion Factors</a:t>
            </a:r>
            <a:endParaRPr lang="en-GB" sz="2200" dirty="0"/>
          </a:p>
        </p:txBody>
      </p:sp>
      <p:sp>
        <p:nvSpPr>
          <p:cNvPr id="3" name="Speech Bubble: Rectangle with Corners Rounded 2">
            <a:extLst>
              <a:ext uri="{FF2B5EF4-FFF2-40B4-BE49-F238E27FC236}">
                <a16:creationId xmlns:a16="http://schemas.microsoft.com/office/drawing/2014/main" id="{BE8CE99F-F77A-4BF0-BF65-3B5C618CCFE6}"/>
              </a:ext>
            </a:extLst>
          </p:cNvPr>
          <p:cNvSpPr/>
          <p:nvPr/>
        </p:nvSpPr>
        <p:spPr>
          <a:xfrm>
            <a:off x="2509113" y="1455725"/>
            <a:ext cx="3606394" cy="1009498"/>
          </a:xfrm>
          <a:prstGeom prst="wedgeRoundRectCallout">
            <a:avLst>
              <a:gd name="adj1" fmla="val -19819"/>
              <a:gd name="adj2" fmla="val 75543"/>
              <a:gd name="adj3" fmla="val 16667"/>
            </a:avLst>
          </a:prstGeom>
          <a:solidFill>
            <a:schemeClr val="accent1">
              <a:lumMod val="60000"/>
              <a:lumOff val="4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p>
          <a:p>
            <a:pPr algn="ctr"/>
            <a:r>
              <a:rPr lang="en-GB" altLang="en-US" dirty="0"/>
              <a:t>How often shall I check my equipment?</a:t>
            </a:r>
            <a:endParaRPr lang="en-US" altLang="en-US" dirty="0"/>
          </a:p>
          <a:p>
            <a:pPr algn="ctr"/>
            <a:endParaRPr lang="en-GB" dirty="0"/>
          </a:p>
        </p:txBody>
      </p:sp>
      <p:sp>
        <p:nvSpPr>
          <p:cNvPr id="4" name="Rectangle: Rounded Corners 3">
            <a:extLst>
              <a:ext uri="{FF2B5EF4-FFF2-40B4-BE49-F238E27FC236}">
                <a16:creationId xmlns:a16="http://schemas.microsoft.com/office/drawing/2014/main" id="{9C775645-6B8A-45D1-92D8-A46EDB92C80C}"/>
              </a:ext>
            </a:extLst>
          </p:cNvPr>
          <p:cNvSpPr/>
          <p:nvPr/>
        </p:nvSpPr>
        <p:spPr>
          <a:xfrm>
            <a:off x="929031" y="2816353"/>
            <a:ext cx="7168896" cy="2684678"/>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altLang="en-US" dirty="0"/>
              <a:t>Standards, </a:t>
            </a:r>
            <a:r>
              <a:rPr lang="en-US" altLang="en-US" dirty="0" err="1"/>
              <a:t>Tecdoc</a:t>
            </a:r>
            <a:r>
              <a:rPr lang="en-US" altLang="en-US" dirty="0"/>
              <a:t> or national standards specify the calibration intervals</a:t>
            </a:r>
          </a:p>
          <a:p>
            <a:pPr marL="742950" lvl="1" indent="-285750" algn="just">
              <a:buFont typeface="Courier New" panose="02070309020205020404" pitchFamily="49" charset="0"/>
              <a:buChar char="o"/>
            </a:pPr>
            <a:r>
              <a:rPr lang="en-US" altLang="en-US" sz="1600" dirty="0"/>
              <a:t>Usually every 1-2 years, the test is performed using various reference sources of the radionuclide source of interest (e.g. planchets or planar sources) with a traceable surface emission rates of different activities at the same distance as contamination measurement. For counting equipment, use the same size source and counting geometry as the smear</a:t>
            </a:r>
          </a:p>
          <a:p>
            <a:pPr marL="742950" lvl="1" indent="-285750" algn="just">
              <a:buFont typeface="Courier New" panose="02070309020205020404" pitchFamily="49" charset="0"/>
              <a:buChar char="o"/>
            </a:pPr>
            <a:r>
              <a:rPr lang="en-US" altLang="en-US" sz="1600" dirty="0"/>
              <a:t>The detector’s efficiency should be determined as recommended in the appropriate ISO standard.</a:t>
            </a:r>
          </a:p>
        </p:txBody>
      </p:sp>
      <p:sp>
        <p:nvSpPr>
          <p:cNvPr id="5" name="Rectangle: Rounded Corners 4">
            <a:extLst>
              <a:ext uri="{FF2B5EF4-FFF2-40B4-BE49-F238E27FC236}">
                <a16:creationId xmlns:a16="http://schemas.microsoft.com/office/drawing/2014/main" id="{2FA9E6A2-C658-4D63-8F6A-D0FCDB81F4C0}"/>
              </a:ext>
            </a:extLst>
          </p:cNvPr>
          <p:cNvSpPr/>
          <p:nvPr/>
        </p:nvSpPr>
        <p:spPr>
          <a:xfrm>
            <a:off x="929031" y="5610758"/>
            <a:ext cx="7073798" cy="1119226"/>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marL="285750" indent="-285750" algn="just">
              <a:buFont typeface="Wingdings" panose="05000000000000000000" pitchFamily="2" charset="2"/>
              <a:buChar char="q"/>
            </a:pPr>
            <a:r>
              <a:rPr lang="en-US" altLang="en-US" dirty="0"/>
              <a:t>To ensure reliability and to verify stability of the equipment, a check source should be used prior to every day of measurement (function testing)</a:t>
            </a:r>
          </a:p>
          <a:p>
            <a:pPr algn="ctr"/>
            <a:endParaRPr lang="en-GB" dirty="0"/>
          </a:p>
        </p:txBody>
      </p:sp>
    </p:spTree>
    <p:extLst>
      <p:ext uri="{BB962C8B-B14F-4D97-AF65-F5344CB8AC3E}">
        <p14:creationId xmlns:p14="http://schemas.microsoft.com/office/powerpoint/2010/main" val="20059700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E44263-9C5D-4992-9486-D107053949D5}"/>
              </a:ext>
            </a:extLst>
          </p:cNvPr>
          <p:cNvSpPr/>
          <p:nvPr/>
        </p:nvSpPr>
        <p:spPr>
          <a:xfrm>
            <a:off x="2411734" y="2141290"/>
            <a:ext cx="4706224" cy="2575420"/>
          </a:xfrm>
          <a:prstGeom prst="rect">
            <a:avLst/>
          </a:prstGeom>
          <a:solidFill>
            <a:schemeClr val="accent1">
              <a:lumMod val="60000"/>
              <a:lumOff val="4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CALIBRATION AND TESTING</a:t>
            </a:r>
            <a:endParaRPr lang="en-GB" sz="2400" b="1" dirty="0"/>
          </a:p>
        </p:txBody>
      </p:sp>
    </p:spTree>
    <p:extLst>
      <p:ext uri="{BB962C8B-B14F-4D97-AF65-F5344CB8AC3E}">
        <p14:creationId xmlns:p14="http://schemas.microsoft.com/office/powerpoint/2010/main" val="6359571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7896942-2183-4616-AA64-CCF4D41D29B6}"/>
              </a:ext>
            </a:extLst>
          </p:cNvPr>
          <p:cNvSpPr/>
          <p:nvPr/>
        </p:nvSpPr>
        <p:spPr>
          <a:xfrm>
            <a:off x="0" y="482869"/>
            <a:ext cx="2421331" cy="4461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Example</a:t>
            </a:r>
            <a:endParaRPr lang="en-GB" sz="2200" dirty="0"/>
          </a:p>
        </p:txBody>
      </p:sp>
      <p:sp>
        <p:nvSpPr>
          <p:cNvPr id="4" name="Rectangle: Rounded Corners 3">
            <a:extLst>
              <a:ext uri="{FF2B5EF4-FFF2-40B4-BE49-F238E27FC236}">
                <a16:creationId xmlns:a16="http://schemas.microsoft.com/office/drawing/2014/main" id="{787E6A54-9C04-4716-AFC1-5EF9CE92480B}"/>
              </a:ext>
            </a:extLst>
          </p:cNvPr>
          <p:cNvSpPr/>
          <p:nvPr/>
        </p:nvSpPr>
        <p:spPr>
          <a:xfrm>
            <a:off x="2265273" y="1541984"/>
            <a:ext cx="4213556" cy="716889"/>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600"/>
              </a:spcBef>
              <a:spcAft>
                <a:spcPts val="1200"/>
              </a:spcAft>
              <a:defRPr/>
            </a:pPr>
            <a:r>
              <a:rPr lang="en-US" altLang="en-US" sz="1600" dirty="0"/>
              <a:t>The calibration time interval should be defined  in the quality management system documentation </a:t>
            </a:r>
          </a:p>
        </p:txBody>
      </p:sp>
      <p:sp>
        <p:nvSpPr>
          <p:cNvPr id="5" name="Rectangle: Rounded Corners 4">
            <a:extLst>
              <a:ext uri="{FF2B5EF4-FFF2-40B4-BE49-F238E27FC236}">
                <a16:creationId xmlns:a16="http://schemas.microsoft.com/office/drawing/2014/main" id="{1B388AF4-4FEA-484F-9FB0-919D4D41D35A}"/>
              </a:ext>
            </a:extLst>
          </p:cNvPr>
          <p:cNvSpPr/>
          <p:nvPr/>
        </p:nvSpPr>
        <p:spPr>
          <a:xfrm>
            <a:off x="2265273" y="2581384"/>
            <a:ext cx="4213556" cy="716889"/>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600"/>
              </a:spcBef>
              <a:spcAft>
                <a:spcPts val="1200"/>
              </a:spcAft>
              <a:defRPr/>
            </a:pPr>
            <a:r>
              <a:rPr lang="en-US" altLang="en-US" sz="1600" dirty="0"/>
              <a:t>The results of calibration should be normally noted on the data sheet of the equipment or documented in another way</a:t>
            </a:r>
          </a:p>
        </p:txBody>
      </p:sp>
      <p:sp>
        <p:nvSpPr>
          <p:cNvPr id="6" name="Rectangle: Rounded Corners 5">
            <a:extLst>
              <a:ext uri="{FF2B5EF4-FFF2-40B4-BE49-F238E27FC236}">
                <a16:creationId xmlns:a16="http://schemas.microsoft.com/office/drawing/2014/main" id="{11FB1EFE-E4C5-499F-AEA7-14D997162235}"/>
              </a:ext>
            </a:extLst>
          </p:cNvPr>
          <p:cNvSpPr/>
          <p:nvPr/>
        </p:nvSpPr>
        <p:spPr>
          <a:xfrm>
            <a:off x="2265273" y="3641140"/>
            <a:ext cx="4213556" cy="716889"/>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defRPr/>
            </a:pPr>
            <a:r>
              <a:rPr lang="en-US" altLang="en-US" sz="1600" dirty="0"/>
              <a:t>A daily check source need not be a traceable standard – typically just looking for a response.</a:t>
            </a:r>
          </a:p>
        </p:txBody>
      </p:sp>
      <p:sp>
        <p:nvSpPr>
          <p:cNvPr id="7" name="Rectangle: Rounded Corners 6">
            <a:extLst>
              <a:ext uri="{FF2B5EF4-FFF2-40B4-BE49-F238E27FC236}">
                <a16:creationId xmlns:a16="http://schemas.microsoft.com/office/drawing/2014/main" id="{931E6DDF-1F7A-4437-AF9D-B8B9AE798238}"/>
              </a:ext>
            </a:extLst>
          </p:cNvPr>
          <p:cNvSpPr/>
          <p:nvPr/>
        </p:nvSpPr>
        <p:spPr>
          <a:xfrm>
            <a:off x="2265273" y="4503115"/>
            <a:ext cx="4213556" cy="10308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defRPr/>
            </a:pPr>
            <a:r>
              <a:rPr lang="en-US" altLang="en-US" sz="1400" dirty="0">
                <a:solidFill>
                  <a:schemeClr val="tx1">
                    <a:lumMod val="50000"/>
                  </a:schemeClr>
                </a:solidFill>
              </a:rPr>
              <a:t>To maintain the good quality of the reference source and prevent the source from being damaged, it is recommended that the traceable source is not used for functional testing of the instruments. </a:t>
            </a:r>
          </a:p>
        </p:txBody>
      </p:sp>
      <p:sp>
        <p:nvSpPr>
          <p:cNvPr id="8" name="Rectangle: Rounded Corners 7">
            <a:extLst>
              <a:ext uri="{FF2B5EF4-FFF2-40B4-BE49-F238E27FC236}">
                <a16:creationId xmlns:a16="http://schemas.microsoft.com/office/drawing/2014/main" id="{E6645C1C-C09C-40BB-975C-EE5D8B1383D5}"/>
              </a:ext>
            </a:extLst>
          </p:cNvPr>
          <p:cNvSpPr/>
          <p:nvPr/>
        </p:nvSpPr>
        <p:spPr>
          <a:xfrm>
            <a:off x="2323794" y="5819175"/>
            <a:ext cx="4213556" cy="716889"/>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en-US" sz="1600" dirty="0"/>
              <a:t>Probes should not be routinely exchanged between rate meters and the equipment should always be tested as a full assembly</a:t>
            </a:r>
          </a:p>
        </p:txBody>
      </p:sp>
      <p:sp>
        <p:nvSpPr>
          <p:cNvPr id="9" name="Flowchart: Stored Data 8">
            <a:extLst>
              <a:ext uri="{FF2B5EF4-FFF2-40B4-BE49-F238E27FC236}">
                <a16:creationId xmlns:a16="http://schemas.microsoft.com/office/drawing/2014/main" id="{FBCB3CE0-846C-4141-969E-D8369C85D4C0}"/>
              </a:ext>
            </a:extLst>
          </p:cNvPr>
          <p:cNvSpPr/>
          <p:nvPr/>
        </p:nvSpPr>
        <p:spPr>
          <a:xfrm>
            <a:off x="1914140" y="1542047"/>
            <a:ext cx="477927" cy="716889"/>
          </a:xfrm>
          <a:prstGeom prst="flowChartOnlineStorag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Stored Data 9">
            <a:extLst>
              <a:ext uri="{FF2B5EF4-FFF2-40B4-BE49-F238E27FC236}">
                <a16:creationId xmlns:a16="http://schemas.microsoft.com/office/drawing/2014/main" id="{36708D44-E907-4789-A151-78C6710CB3B1}"/>
              </a:ext>
            </a:extLst>
          </p:cNvPr>
          <p:cNvSpPr/>
          <p:nvPr/>
        </p:nvSpPr>
        <p:spPr>
          <a:xfrm>
            <a:off x="1914141" y="2581383"/>
            <a:ext cx="477927" cy="716889"/>
          </a:xfrm>
          <a:prstGeom prst="flowChartOnlineStorag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Stored Data 10">
            <a:extLst>
              <a:ext uri="{FF2B5EF4-FFF2-40B4-BE49-F238E27FC236}">
                <a16:creationId xmlns:a16="http://schemas.microsoft.com/office/drawing/2014/main" id="{D4BAB47C-B563-4E5E-855C-E10A1E896F07}"/>
              </a:ext>
            </a:extLst>
          </p:cNvPr>
          <p:cNvSpPr/>
          <p:nvPr/>
        </p:nvSpPr>
        <p:spPr>
          <a:xfrm>
            <a:off x="1943404" y="3641139"/>
            <a:ext cx="477927" cy="716889"/>
          </a:xfrm>
          <a:prstGeom prst="flowChartOnlineStorag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Stored Data 11">
            <a:extLst>
              <a:ext uri="{FF2B5EF4-FFF2-40B4-BE49-F238E27FC236}">
                <a16:creationId xmlns:a16="http://schemas.microsoft.com/office/drawing/2014/main" id="{D9BA2AC7-9010-442F-8BFF-1BD72E03343D}"/>
              </a:ext>
            </a:extLst>
          </p:cNvPr>
          <p:cNvSpPr/>
          <p:nvPr/>
        </p:nvSpPr>
        <p:spPr>
          <a:xfrm>
            <a:off x="1926335" y="5819175"/>
            <a:ext cx="477927" cy="716889"/>
          </a:xfrm>
          <a:prstGeom prst="flowChartOnlineStorag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7504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C46FA2-2BB0-4732-9BD0-C8DECFBA38D8}"/>
              </a:ext>
            </a:extLst>
          </p:cNvPr>
          <p:cNvSpPr/>
          <p:nvPr/>
        </p:nvSpPr>
        <p:spPr>
          <a:xfrm>
            <a:off x="0" y="482868"/>
            <a:ext cx="3569818" cy="66561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Function Testing – Surface Contamination Equipment</a:t>
            </a:r>
            <a:endParaRPr lang="en-GB" sz="2200" dirty="0"/>
          </a:p>
        </p:txBody>
      </p:sp>
      <p:sp>
        <p:nvSpPr>
          <p:cNvPr id="3" name="Rectangle: Rounded Corners 2">
            <a:extLst>
              <a:ext uri="{FF2B5EF4-FFF2-40B4-BE49-F238E27FC236}">
                <a16:creationId xmlns:a16="http://schemas.microsoft.com/office/drawing/2014/main" id="{D3D0D533-1E05-4A69-B019-E5C539056699}"/>
              </a:ext>
            </a:extLst>
          </p:cNvPr>
          <p:cNvSpPr/>
          <p:nvPr/>
        </p:nvSpPr>
        <p:spPr>
          <a:xfrm>
            <a:off x="852220" y="1575205"/>
            <a:ext cx="3215031" cy="1211887"/>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Check the physical integrity of the detector, especially the window, cable and probe</a:t>
            </a:r>
          </a:p>
          <a:p>
            <a:pPr algn="ctr"/>
            <a:endParaRPr lang="en-GB" dirty="0"/>
          </a:p>
        </p:txBody>
      </p:sp>
      <p:sp>
        <p:nvSpPr>
          <p:cNvPr id="4" name="Rectangle: Rounded Corners 3">
            <a:extLst>
              <a:ext uri="{FF2B5EF4-FFF2-40B4-BE49-F238E27FC236}">
                <a16:creationId xmlns:a16="http://schemas.microsoft.com/office/drawing/2014/main" id="{7177094F-5914-40BB-AB80-ED9D28A9787C}"/>
              </a:ext>
            </a:extLst>
          </p:cNvPr>
          <p:cNvSpPr/>
          <p:nvPr/>
        </p:nvSpPr>
        <p:spPr>
          <a:xfrm>
            <a:off x="852220" y="2952895"/>
            <a:ext cx="3215030" cy="1175313"/>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For proportional counters, check gas pressure or re-fill the chamber</a:t>
            </a:r>
          </a:p>
          <a:p>
            <a:pPr algn="ctr"/>
            <a:endParaRPr lang="en-GB" dirty="0"/>
          </a:p>
        </p:txBody>
      </p:sp>
      <p:sp>
        <p:nvSpPr>
          <p:cNvPr id="5" name="Rectangle: Rounded Corners 4">
            <a:extLst>
              <a:ext uri="{FF2B5EF4-FFF2-40B4-BE49-F238E27FC236}">
                <a16:creationId xmlns:a16="http://schemas.microsoft.com/office/drawing/2014/main" id="{9C254145-4427-48F4-BB06-F9C6557A19B5}"/>
              </a:ext>
            </a:extLst>
          </p:cNvPr>
          <p:cNvSpPr/>
          <p:nvPr/>
        </p:nvSpPr>
        <p:spPr>
          <a:xfrm>
            <a:off x="852219" y="4347665"/>
            <a:ext cx="3215029" cy="100706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Check the calibration validity</a:t>
            </a:r>
          </a:p>
          <a:p>
            <a:pPr algn="ctr"/>
            <a:endParaRPr lang="en-GB" dirty="0"/>
          </a:p>
        </p:txBody>
      </p:sp>
      <p:sp>
        <p:nvSpPr>
          <p:cNvPr id="6" name="Rectangle: Rounded Corners 5">
            <a:extLst>
              <a:ext uri="{FF2B5EF4-FFF2-40B4-BE49-F238E27FC236}">
                <a16:creationId xmlns:a16="http://schemas.microsoft.com/office/drawing/2014/main" id="{54DCEC1C-4F34-47BF-9F07-6946E075F6AA}"/>
              </a:ext>
            </a:extLst>
          </p:cNvPr>
          <p:cNvSpPr/>
          <p:nvPr/>
        </p:nvSpPr>
        <p:spPr>
          <a:xfrm>
            <a:off x="822960" y="5533946"/>
            <a:ext cx="3244288" cy="100706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Check the battery</a:t>
            </a:r>
          </a:p>
          <a:p>
            <a:pPr algn="ctr"/>
            <a:endParaRPr lang="en-GB" dirty="0"/>
          </a:p>
        </p:txBody>
      </p:sp>
      <p:sp>
        <p:nvSpPr>
          <p:cNvPr id="7" name="Rectangle: Rounded Corners 6">
            <a:extLst>
              <a:ext uri="{FF2B5EF4-FFF2-40B4-BE49-F238E27FC236}">
                <a16:creationId xmlns:a16="http://schemas.microsoft.com/office/drawing/2014/main" id="{2769694E-082D-4374-ADC8-AB7E28005213}"/>
              </a:ext>
            </a:extLst>
          </p:cNvPr>
          <p:cNvSpPr/>
          <p:nvPr/>
        </p:nvSpPr>
        <p:spPr>
          <a:xfrm>
            <a:off x="4879238" y="1636161"/>
            <a:ext cx="3244287" cy="1007061"/>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Check the expected background reading</a:t>
            </a:r>
          </a:p>
          <a:p>
            <a:pPr algn="ctr"/>
            <a:endParaRPr lang="en-GB" dirty="0"/>
          </a:p>
        </p:txBody>
      </p:sp>
      <p:sp>
        <p:nvSpPr>
          <p:cNvPr id="8" name="Rectangle: Rounded Corners 7">
            <a:extLst>
              <a:ext uri="{FF2B5EF4-FFF2-40B4-BE49-F238E27FC236}">
                <a16:creationId xmlns:a16="http://schemas.microsoft.com/office/drawing/2014/main" id="{E854D85F-2128-4563-A323-9E30FBEE5D0F}"/>
              </a:ext>
            </a:extLst>
          </p:cNvPr>
          <p:cNvSpPr/>
          <p:nvPr/>
        </p:nvSpPr>
        <p:spPr>
          <a:xfrm>
            <a:off x="4879238" y="3174799"/>
            <a:ext cx="3244287" cy="892454"/>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Check the alarm, if appropriate</a:t>
            </a:r>
          </a:p>
          <a:p>
            <a:pPr algn="ctr"/>
            <a:endParaRPr lang="en-GB" dirty="0"/>
          </a:p>
        </p:txBody>
      </p:sp>
      <p:sp>
        <p:nvSpPr>
          <p:cNvPr id="9" name="Rectangle: Rounded Corners 8">
            <a:extLst>
              <a:ext uri="{FF2B5EF4-FFF2-40B4-BE49-F238E27FC236}">
                <a16:creationId xmlns:a16="http://schemas.microsoft.com/office/drawing/2014/main" id="{653D7E4B-4FD1-494B-9137-435CF3A6DED6}"/>
              </a:ext>
            </a:extLst>
          </p:cNvPr>
          <p:cNvSpPr/>
          <p:nvPr/>
        </p:nvSpPr>
        <p:spPr>
          <a:xfrm>
            <a:off x="4795113" y="4478126"/>
            <a:ext cx="3244287" cy="207019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US" altLang="en-US" sz="1600" dirty="0"/>
              <a:t>Place the detector on a low activity alpha or beta check source with the source usually in the center of the window. Check whether the reading is within the expected range – for a scintillation probe, check against light to detect leaks</a:t>
            </a:r>
          </a:p>
          <a:p>
            <a:pPr algn="ctr"/>
            <a:endParaRPr lang="en-GB" dirty="0"/>
          </a:p>
        </p:txBody>
      </p:sp>
      <p:sp>
        <p:nvSpPr>
          <p:cNvPr id="10" name="Arrow: Down 9">
            <a:extLst>
              <a:ext uri="{FF2B5EF4-FFF2-40B4-BE49-F238E27FC236}">
                <a16:creationId xmlns:a16="http://schemas.microsoft.com/office/drawing/2014/main" id="{8CCA503C-F03F-4541-ABA0-AAF6F702AE77}"/>
              </a:ext>
            </a:extLst>
          </p:cNvPr>
          <p:cNvSpPr/>
          <p:nvPr/>
        </p:nvSpPr>
        <p:spPr>
          <a:xfrm>
            <a:off x="2110435" y="2582266"/>
            <a:ext cx="629107" cy="59253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81A9C346-34E7-441E-898E-B21748BB5596}"/>
              </a:ext>
            </a:extLst>
          </p:cNvPr>
          <p:cNvSpPr/>
          <p:nvPr/>
        </p:nvSpPr>
        <p:spPr>
          <a:xfrm>
            <a:off x="2145179" y="3921552"/>
            <a:ext cx="629107" cy="59253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646B0196-95BA-4232-9587-2F48CB0DED52}"/>
              </a:ext>
            </a:extLst>
          </p:cNvPr>
          <p:cNvSpPr/>
          <p:nvPr/>
        </p:nvSpPr>
        <p:spPr>
          <a:xfrm>
            <a:off x="2145179" y="5164526"/>
            <a:ext cx="629107" cy="59253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34B0D017-6DED-46C6-A842-9B4FE3985B62}"/>
              </a:ext>
            </a:extLst>
          </p:cNvPr>
          <p:cNvSpPr/>
          <p:nvPr/>
        </p:nvSpPr>
        <p:spPr>
          <a:xfrm>
            <a:off x="6186827" y="2612744"/>
            <a:ext cx="629107" cy="59253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FF582E33-F67A-40A4-B108-643B4F543FFD}"/>
              </a:ext>
            </a:extLst>
          </p:cNvPr>
          <p:cNvSpPr/>
          <p:nvPr/>
        </p:nvSpPr>
        <p:spPr>
          <a:xfrm>
            <a:off x="6186826" y="3976423"/>
            <a:ext cx="629107" cy="59253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15056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982CF5-00C5-4F3D-95B8-19DB084DD943}"/>
              </a:ext>
            </a:extLst>
          </p:cNvPr>
          <p:cNvSpPr/>
          <p:nvPr/>
        </p:nvSpPr>
        <p:spPr>
          <a:xfrm>
            <a:off x="0" y="629173"/>
            <a:ext cx="3752698" cy="4613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Definitions and Types</a:t>
            </a:r>
            <a:endParaRPr lang="en-GB" sz="2400" dirty="0"/>
          </a:p>
        </p:txBody>
      </p:sp>
      <p:sp>
        <p:nvSpPr>
          <p:cNvPr id="3" name="Rectangle: Rounded Corners 2">
            <a:extLst>
              <a:ext uri="{FF2B5EF4-FFF2-40B4-BE49-F238E27FC236}">
                <a16:creationId xmlns:a16="http://schemas.microsoft.com/office/drawing/2014/main" id="{C5A3591F-576E-4531-BFBB-A7AD77E8B174}"/>
              </a:ext>
            </a:extLst>
          </p:cNvPr>
          <p:cNvSpPr/>
          <p:nvPr/>
        </p:nvSpPr>
        <p:spPr>
          <a:xfrm>
            <a:off x="570586" y="1755648"/>
            <a:ext cx="4023360" cy="189463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altLang="en-US" dirty="0"/>
          </a:p>
          <a:p>
            <a:pPr algn="just">
              <a:defRPr/>
            </a:pPr>
            <a:r>
              <a:rPr lang="en-GB" altLang="en-US" sz="1900" dirty="0"/>
              <a:t>Contamination: </a:t>
            </a:r>
          </a:p>
          <a:p>
            <a:pPr>
              <a:defRPr/>
            </a:pPr>
            <a:r>
              <a:rPr lang="en-GB" altLang="en-US" dirty="0"/>
              <a:t>Presence of radioactive substances in a volume or on a surface where they are unwanted and undesired (air, water, internally in the body, etc.)</a:t>
            </a:r>
          </a:p>
          <a:p>
            <a:pPr algn="ctr"/>
            <a:endParaRPr lang="en-GB" dirty="0"/>
          </a:p>
        </p:txBody>
      </p:sp>
      <p:sp>
        <p:nvSpPr>
          <p:cNvPr id="4" name="Rectangle: Rounded Corners 3">
            <a:extLst>
              <a:ext uri="{FF2B5EF4-FFF2-40B4-BE49-F238E27FC236}">
                <a16:creationId xmlns:a16="http://schemas.microsoft.com/office/drawing/2014/main" id="{97BD147B-3A3E-43E1-BEED-D0AC486962C2}"/>
              </a:ext>
            </a:extLst>
          </p:cNvPr>
          <p:cNvSpPr/>
          <p:nvPr/>
        </p:nvSpPr>
        <p:spPr>
          <a:xfrm>
            <a:off x="2582266" y="3368046"/>
            <a:ext cx="4023360" cy="18946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altLang="en-US" dirty="0"/>
          </a:p>
          <a:p>
            <a:pPr>
              <a:defRPr/>
            </a:pPr>
            <a:r>
              <a:rPr lang="en-GB" altLang="en-US" dirty="0"/>
              <a:t>Transferable, non-fixed or loose contamination: surface contamination that can be easily removed</a:t>
            </a:r>
          </a:p>
          <a:p>
            <a:pPr algn="ctr"/>
            <a:endParaRPr lang="en-GB" dirty="0"/>
          </a:p>
        </p:txBody>
      </p:sp>
      <p:sp>
        <p:nvSpPr>
          <p:cNvPr id="5" name="Rectangle: Rounded Corners 4">
            <a:extLst>
              <a:ext uri="{FF2B5EF4-FFF2-40B4-BE49-F238E27FC236}">
                <a16:creationId xmlns:a16="http://schemas.microsoft.com/office/drawing/2014/main" id="{4ADD8612-D742-4FA4-A175-5C8E25B3AB67}"/>
              </a:ext>
            </a:extLst>
          </p:cNvPr>
          <p:cNvSpPr/>
          <p:nvPr/>
        </p:nvSpPr>
        <p:spPr>
          <a:xfrm>
            <a:off x="4300118" y="4807920"/>
            <a:ext cx="4023360" cy="1894637"/>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altLang="en-US" dirty="0"/>
          </a:p>
          <a:p>
            <a:pPr>
              <a:defRPr/>
            </a:pPr>
            <a:r>
              <a:rPr lang="en-GB" altLang="en-US" dirty="0"/>
              <a:t>Non-transferable or fixed contamination: surface contamination that cannot be easily removed</a:t>
            </a:r>
            <a:endParaRPr lang="en-GB" altLang="en-US" dirty="0">
              <a:solidFill>
                <a:srgbClr val="FF0000"/>
              </a:solidFill>
            </a:endParaRPr>
          </a:p>
          <a:p>
            <a:pPr algn="ctr"/>
            <a:endParaRPr lang="en-GB" dirty="0"/>
          </a:p>
        </p:txBody>
      </p:sp>
    </p:spTree>
    <p:extLst>
      <p:ext uri="{BB962C8B-B14F-4D97-AF65-F5344CB8AC3E}">
        <p14:creationId xmlns:p14="http://schemas.microsoft.com/office/powerpoint/2010/main" val="10863506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DD3ED9-E5FA-4C49-898A-AC85A02BA502}"/>
              </a:ext>
            </a:extLst>
          </p:cNvPr>
          <p:cNvSpPr/>
          <p:nvPr/>
        </p:nvSpPr>
        <p:spPr>
          <a:xfrm>
            <a:off x="2411734" y="2141290"/>
            <a:ext cx="4706224" cy="2575420"/>
          </a:xfrm>
          <a:prstGeom prst="rect">
            <a:avLst/>
          </a:prstGeom>
          <a:solidFill>
            <a:schemeClr val="tx2">
              <a:lumMod val="75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PRACTICAL MEASUREMENT</a:t>
            </a:r>
            <a:endParaRPr lang="en-GB" sz="2400" b="1" dirty="0"/>
          </a:p>
        </p:txBody>
      </p:sp>
    </p:spTree>
    <p:extLst>
      <p:ext uri="{BB962C8B-B14F-4D97-AF65-F5344CB8AC3E}">
        <p14:creationId xmlns:p14="http://schemas.microsoft.com/office/powerpoint/2010/main" val="24325071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B0AF1C-96AC-4272-BFA1-273759ED7B9D}"/>
              </a:ext>
            </a:extLst>
          </p:cNvPr>
          <p:cNvSpPr/>
          <p:nvPr/>
        </p:nvSpPr>
        <p:spPr>
          <a:xfrm>
            <a:off x="0" y="482869"/>
            <a:ext cx="5413248" cy="468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Surface Contamination Measurement(1)</a:t>
            </a:r>
            <a:endParaRPr lang="en-GB" sz="2200" dirty="0"/>
          </a:p>
        </p:txBody>
      </p:sp>
      <p:graphicFrame>
        <p:nvGraphicFramePr>
          <p:cNvPr id="3" name="Diagram 2">
            <a:extLst>
              <a:ext uri="{FF2B5EF4-FFF2-40B4-BE49-F238E27FC236}">
                <a16:creationId xmlns:a16="http://schemas.microsoft.com/office/drawing/2014/main" id="{EFD1C3CB-4055-464F-B6EE-804EEE3C81DF}"/>
              </a:ext>
            </a:extLst>
          </p:cNvPr>
          <p:cNvGraphicFramePr/>
          <p:nvPr>
            <p:extLst>
              <p:ext uri="{D42A27DB-BD31-4B8C-83A1-F6EECF244321}">
                <p14:modId xmlns:p14="http://schemas.microsoft.com/office/powerpoint/2010/main" val="3072194015"/>
              </p:ext>
            </p:extLst>
          </p:nvPr>
        </p:nvGraphicFramePr>
        <p:xfrm>
          <a:off x="1297229" y="18651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15529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3CD802-D74C-4135-914C-A8F59E9DCAE4}"/>
              </a:ext>
            </a:extLst>
          </p:cNvPr>
          <p:cNvSpPr/>
          <p:nvPr/>
        </p:nvSpPr>
        <p:spPr>
          <a:xfrm>
            <a:off x="0" y="482869"/>
            <a:ext cx="5413248" cy="468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Surface Contamination Measurement(2)</a:t>
            </a:r>
            <a:endParaRPr lang="en-GB" sz="2200" dirty="0"/>
          </a:p>
        </p:txBody>
      </p:sp>
      <p:graphicFrame>
        <p:nvGraphicFramePr>
          <p:cNvPr id="3" name="Diagram 2">
            <a:extLst>
              <a:ext uri="{FF2B5EF4-FFF2-40B4-BE49-F238E27FC236}">
                <a16:creationId xmlns:a16="http://schemas.microsoft.com/office/drawing/2014/main" id="{5A017990-2CE0-4D2F-A420-60C4C1F2F541}"/>
              </a:ext>
            </a:extLst>
          </p:cNvPr>
          <p:cNvGraphicFramePr/>
          <p:nvPr>
            <p:extLst>
              <p:ext uri="{D42A27DB-BD31-4B8C-83A1-F6EECF244321}">
                <p14:modId xmlns:p14="http://schemas.microsoft.com/office/powerpoint/2010/main" val="4164805903"/>
              </p:ext>
            </p:extLst>
          </p:nvPr>
        </p:nvGraphicFramePr>
        <p:xfrm>
          <a:off x="631545" y="2421128"/>
          <a:ext cx="757611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allout: Down Arrow 3">
            <a:extLst>
              <a:ext uri="{FF2B5EF4-FFF2-40B4-BE49-F238E27FC236}">
                <a16:creationId xmlns:a16="http://schemas.microsoft.com/office/drawing/2014/main" id="{D6299987-51C5-413E-922C-63F7B3FA537F}"/>
              </a:ext>
            </a:extLst>
          </p:cNvPr>
          <p:cNvSpPr/>
          <p:nvPr/>
        </p:nvSpPr>
        <p:spPr>
          <a:xfrm>
            <a:off x="2567635" y="1580084"/>
            <a:ext cx="3569818" cy="1053389"/>
          </a:xfrm>
          <a:prstGeom prst="downArrowCallou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Before starting a measurement:</a:t>
            </a:r>
          </a:p>
          <a:p>
            <a:pPr algn="ctr"/>
            <a:endParaRPr lang="en-GB" dirty="0"/>
          </a:p>
        </p:txBody>
      </p:sp>
    </p:spTree>
    <p:extLst>
      <p:ext uri="{BB962C8B-B14F-4D97-AF65-F5344CB8AC3E}">
        <p14:creationId xmlns:p14="http://schemas.microsoft.com/office/powerpoint/2010/main" val="21951515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27E015-3C3D-4007-A5BA-8749CEF55BB8}"/>
              </a:ext>
            </a:extLst>
          </p:cNvPr>
          <p:cNvSpPr/>
          <p:nvPr/>
        </p:nvSpPr>
        <p:spPr>
          <a:xfrm>
            <a:off x="0" y="482869"/>
            <a:ext cx="5413248" cy="468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Surface Contamination Measurement(3)</a:t>
            </a:r>
            <a:endParaRPr lang="en-GB" sz="2200" dirty="0"/>
          </a:p>
        </p:txBody>
      </p:sp>
      <p:sp>
        <p:nvSpPr>
          <p:cNvPr id="5" name="Rectangle: Rounded Corners 4">
            <a:extLst>
              <a:ext uri="{FF2B5EF4-FFF2-40B4-BE49-F238E27FC236}">
                <a16:creationId xmlns:a16="http://schemas.microsoft.com/office/drawing/2014/main" id="{2D9215DA-BB08-4F8A-B58B-2AC434085A0D}"/>
              </a:ext>
            </a:extLst>
          </p:cNvPr>
          <p:cNvSpPr/>
          <p:nvPr/>
        </p:nvSpPr>
        <p:spPr>
          <a:xfrm>
            <a:off x="1016813" y="3079699"/>
            <a:ext cx="2852928" cy="1258214"/>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en-US" dirty="0"/>
              <a:t>Performing the measurement (cont´d)</a:t>
            </a:r>
          </a:p>
        </p:txBody>
      </p:sp>
      <p:sp>
        <p:nvSpPr>
          <p:cNvPr id="6" name="Rectangle: Rounded Corners 5">
            <a:extLst>
              <a:ext uri="{FF2B5EF4-FFF2-40B4-BE49-F238E27FC236}">
                <a16:creationId xmlns:a16="http://schemas.microsoft.com/office/drawing/2014/main" id="{4A0AE603-BDC0-4F2E-AE59-7DAAE0FE8C4D}"/>
              </a:ext>
            </a:extLst>
          </p:cNvPr>
          <p:cNvSpPr/>
          <p:nvPr/>
        </p:nvSpPr>
        <p:spPr>
          <a:xfrm>
            <a:off x="5038953" y="1821485"/>
            <a:ext cx="2852928" cy="1258214"/>
          </a:xfrm>
          <a:prstGeom prst="round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en-US" dirty="0"/>
              <a:t>Keep the thin window away from sharp objects to avoid irreparable damage to the detector.</a:t>
            </a:r>
          </a:p>
        </p:txBody>
      </p:sp>
      <p:sp>
        <p:nvSpPr>
          <p:cNvPr id="7" name="Rectangle: Rounded Corners 6">
            <a:extLst>
              <a:ext uri="{FF2B5EF4-FFF2-40B4-BE49-F238E27FC236}">
                <a16:creationId xmlns:a16="http://schemas.microsoft.com/office/drawing/2014/main" id="{F814A036-4F2E-4B3F-99EF-BC74EF9A7D68}"/>
              </a:ext>
            </a:extLst>
          </p:cNvPr>
          <p:cNvSpPr/>
          <p:nvPr/>
        </p:nvSpPr>
        <p:spPr>
          <a:xfrm>
            <a:off x="5038953" y="3239415"/>
            <a:ext cx="2852928" cy="1258214"/>
          </a:xfrm>
          <a:prstGeom prst="round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en-US" dirty="0"/>
              <a:t>Turn the equipment off when not in use</a:t>
            </a:r>
          </a:p>
        </p:txBody>
      </p:sp>
      <p:sp>
        <p:nvSpPr>
          <p:cNvPr id="8" name="Rectangle: Rounded Corners 7">
            <a:extLst>
              <a:ext uri="{FF2B5EF4-FFF2-40B4-BE49-F238E27FC236}">
                <a16:creationId xmlns:a16="http://schemas.microsoft.com/office/drawing/2014/main" id="{AE1AE888-74F4-477B-AA8D-A8998C0ACB32}"/>
              </a:ext>
            </a:extLst>
          </p:cNvPr>
          <p:cNvSpPr/>
          <p:nvPr/>
        </p:nvSpPr>
        <p:spPr>
          <a:xfrm>
            <a:off x="5038953" y="4730497"/>
            <a:ext cx="2852928" cy="1258214"/>
          </a:xfrm>
          <a:prstGeom prst="round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en-US" dirty="0"/>
              <a:t>If the equipment has a separate probe, do not hold the probe by the cable.</a:t>
            </a:r>
          </a:p>
        </p:txBody>
      </p:sp>
      <p:cxnSp>
        <p:nvCxnSpPr>
          <p:cNvPr id="10" name="Straight Connector 9">
            <a:extLst>
              <a:ext uri="{FF2B5EF4-FFF2-40B4-BE49-F238E27FC236}">
                <a16:creationId xmlns:a16="http://schemas.microsoft.com/office/drawing/2014/main" id="{CDA7BA93-A216-41A9-B722-1A74B624111C}"/>
              </a:ext>
            </a:extLst>
          </p:cNvPr>
          <p:cNvCxnSpPr>
            <a:cxnSpLocks/>
          </p:cNvCxnSpPr>
          <p:nvPr/>
        </p:nvCxnSpPr>
        <p:spPr>
          <a:xfrm flipV="1">
            <a:off x="3555187" y="2449983"/>
            <a:ext cx="1483766" cy="70957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D7D63D3-F686-4EBE-BBF5-93F390A26AA9}"/>
              </a:ext>
            </a:extLst>
          </p:cNvPr>
          <p:cNvCxnSpPr>
            <a:cxnSpLocks/>
          </p:cNvCxnSpPr>
          <p:nvPr/>
        </p:nvCxnSpPr>
        <p:spPr>
          <a:xfrm>
            <a:off x="3631387" y="3868522"/>
            <a:ext cx="1407566"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9914C42-4FBF-4835-9908-37D1FF230B17}"/>
              </a:ext>
            </a:extLst>
          </p:cNvPr>
          <p:cNvCxnSpPr>
            <a:cxnSpLocks/>
          </p:cNvCxnSpPr>
          <p:nvPr/>
        </p:nvCxnSpPr>
        <p:spPr>
          <a:xfrm>
            <a:off x="3600906" y="4320845"/>
            <a:ext cx="1468527" cy="982675"/>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02378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7E966F-7F8C-44D4-A575-8B236786A01D}"/>
              </a:ext>
            </a:extLst>
          </p:cNvPr>
          <p:cNvSpPr/>
          <p:nvPr/>
        </p:nvSpPr>
        <p:spPr>
          <a:xfrm>
            <a:off x="2411734" y="2141290"/>
            <a:ext cx="4706224" cy="2575420"/>
          </a:xfrm>
          <a:prstGeom prst="rect">
            <a:avLst/>
          </a:prstGeom>
          <a:solidFill>
            <a:schemeClr val="tx1">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SPECIFIC CONSIDERATIONS FOR ALPHA EMITTERS</a:t>
            </a:r>
            <a:endParaRPr lang="en-GB" sz="2400" b="1" dirty="0"/>
          </a:p>
        </p:txBody>
      </p:sp>
    </p:spTree>
    <p:extLst>
      <p:ext uri="{BB962C8B-B14F-4D97-AF65-F5344CB8AC3E}">
        <p14:creationId xmlns:p14="http://schemas.microsoft.com/office/powerpoint/2010/main" val="9659390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926D86-520A-486C-90DC-890AE05B87BE}"/>
              </a:ext>
            </a:extLst>
          </p:cNvPr>
          <p:cNvSpPr/>
          <p:nvPr/>
        </p:nvSpPr>
        <p:spPr>
          <a:xfrm>
            <a:off x="0" y="482869"/>
            <a:ext cx="4250131"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General Aspects: Alpha Surface</a:t>
            </a:r>
          </a:p>
          <a:p>
            <a:pPr algn="ctr"/>
            <a:r>
              <a:rPr lang="en-US" sz="2200" dirty="0"/>
              <a:t>Contamination Measurements</a:t>
            </a:r>
            <a:endParaRPr lang="en-GB" sz="2200" dirty="0"/>
          </a:p>
        </p:txBody>
      </p:sp>
      <p:sp>
        <p:nvSpPr>
          <p:cNvPr id="3" name="Rectangle 2">
            <a:extLst>
              <a:ext uri="{FF2B5EF4-FFF2-40B4-BE49-F238E27FC236}">
                <a16:creationId xmlns:a16="http://schemas.microsoft.com/office/drawing/2014/main" id="{F614AB39-76D6-4A1A-8B39-2972DE8FA7B6}"/>
              </a:ext>
            </a:extLst>
          </p:cNvPr>
          <p:cNvSpPr/>
          <p:nvPr/>
        </p:nvSpPr>
        <p:spPr>
          <a:xfrm>
            <a:off x="2253081" y="2179930"/>
            <a:ext cx="4440326" cy="114848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p>
          <a:p>
            <a:pPr marL="285750" indent="-285750" algn="ctr">
              <a:buFont typeface="Wingdings" panose="05000000000000000000" pitchFamily="2" charset="2"/>
              <a:buChar char="q"/>
            </a:pPr>
            <a:r>
              <a:rPr lang="en-GB" altLang="en-US" dirty="0"/>
              <a:t>Alpha emitters have higher inhalation dose coefficients (radio-toxicity) compared to beta and photon emitters</a:t>
            </a:r>
          </a:p>
          <a:p>
            <a:pPr algn="ctr"/>
            <a:endParaRPr lang="en-GB" dirty="0"/>
          </a:p>
        </p:txBody>
      </p:sp>
      <p:sp>
        <p:nvSpPr>
          <p:cNvPr id="4" name="Rectangle 3">
            <a:extLst>
              <a:ext uri="{FF2B5EF4-FFF2-40B4-BE49-F238E27FC236}">
                <a16:creationId xmlns:a16="http://schemas.microsoft.com/office/drawing/2014/main" id="{45F99C5B-2548-42BC-B204-0FFE030CCC02}"/>
              </a:ext>
            </a:extLst>
          </p:cNvPr>
          <p:cNvSpPr/>
          <p:nvPr/>
        </p:nvSpPr>
        <p:spPr>
          <a:xfrm>
            <a:off x="2428035" y="3575304"/>
            <a:ext cx="4090417" cy="102778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400" dirty="0"/>
              <a:t>This leads to a lower maximum acceptable surface contamination level, usually 10 times lower than beta contamination (and not more than 0.4 </a:t>
            </a:r>
            <a:r>
              <a:rPr lang="en-GB" altLang="en-US" sz="1400" dirty="0" err="1"/>
              <a:t>Bq</a:t>
            </a:r>
            <a:r>
              <a:rPr lang="en-GB" altLang="en-US" sz="1400" dirty="0"/>
              <a:t>/cm²)</a:t>
            </a:r>
          </a:p>
        </p:txBody>
      </p:sp>
      <p:sp>
        <p:nvSpPr>
          <p:cNvPr id="5" name="Rectangle 4">
            <a:extLst>
              <a:ext uri="{FF2B5EF4-FFF2-40B4-BE49-F238E27FC236}">
                <a16:creationId xmlns:a16="http://schemas.microsoft.com/office/drawing/2014/main" id="{8C32D55E-813A-411F-9EF2-C9B3B33CC5CB}"/>
              </a:ext>
            </a:extLst>
          </p:cNvPr>
          <p:cNvSpPr/>
          <p:nvPr/>
        </p:nvSpPr>
        <p:spPr>
          <a:xfrm>
            <a:off x="2799280" y="4846929"/>
            <a:ext cx="3243075" cy="800405"/>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400" dirty="0"/>
          </a:p>
          <a:p>
            <a:pPr algn="just"/>
            <a:r>
              <a:rPr lang="en-GB" altLang="en-US" sz="1400" dirty="0"/>
              <a:t>    Any alpha detected is significant.</a:t>
            </a:r>
          </a:p>
          <a:p>
            <a:pPr algn="just"/>
            <a:endParaRPr lang="en-GB" altLang="en-US" sz="1400" dirty="0"/>
          </a:p>
        </p:txBody>
      </p:sp>
      <p:sp>
        <p:nvSpPr>
          <p:cNvPr id="6" name="Arrow: Down 5">
            <a:extLst>
              <a:ext uri="{FF2B5EF4-FFF2-40B4-BE49-F238E27FC236}">
                <a16:creationId xmlns:a16="http://schemas.microsoft.com/office/drawing/2014/main" id="{24DB0EA7-3083-4135-8085-D9379CA58826}"/>
              </a:ext>
            </a:extLst>
          </p:cNvPr>
          <p:cNvSpPr/>
          <p:nvPr/>
        </p:nvSpPr>
        <p:spPr>
          <a:xfrm>
            <a:off x="4191610" y="3202229"/>
            <a:ext cx="760780" cy="45354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extLst>
              <a:ext uri="{FF2B5EF4-FFF2-40B4-BE49-F238E27FC236}">
                <a16:creationId xmlns:a16="http://schemas.microsoft.com/office/drawing/2014/main" id="{858C061D-5306-4472-8B3E-BC47AE8E968B}"/>
              </a:ext>
            </a:extLst>
          </p:cNvPr>
          <p:cNvSpPr/>
          <p:nvPr/>
        </p:nvSpPr>
        <p:spPr>
          <a:xfrm>
            <a:off x="4191610" y="4518355"/>
            <a:ext cx="760780" cy="45354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910917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7217C9-185A-47B7-A435-A7B98E5F83E7}"/>
              </a:ext>
            </a:extLst>
          </p:cNvPr>
          <p:cNvSpPr/>
          <p:nvPr/>
        </p:nvSpPr>
        <p:spPr>
          <a:xfrm>
            <a:off x="0" y="482869"/>
            <a:ext cx="4250131"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General Aspects: Alpha Surface</a:t>
            </a:r>
          </a:p>
          <a:p>
            <a:pPr algn="ctr"/>
            <a:r>
              <a:rPr lang="en-US" sz="2200" dirty="0"/>
              <a:t>Contamination Measurements</a:t>
            </a:r>
            <a:endParaRPr lang="en-GB" sz="2200" dirty="0"/>
          </a:p>
        </p:txBody>
      </p:sp>
      <p:sp>
        <p:nvSpPr>
          <p:cNvPr id="3" name="Rectangle 3">
            <a:extLst>
              <a:ext uri="{FF2B5EF4-FFF2-40B4-BE49-F238E27FC236}">
                <a16:creationId xmlns:a16="http://schemas.microsoft.com/office/drawing/2014/main" id="{D64A8888-D271-4A21-A45B-B164DEDEA71F}"/>
              </a:ext>
            </a:extLst>
          </p:cNvPr>
          <p:cNvSpPr txBox="1">
            <a:spLocks noChangeArrowheads="1"/>
          </p:cNvSpPr>
          <p:nvPr/>
        </p:nvSpPr>
        <p:spPr>
          <a:xfrm>
            <a:off x="150280" y="1803131"/>
            <a:ext cx="8593137" cy="4572000"/>
          </a:xfrm>
          <a:prstGeom prst="rect">
            <a:avLst/>
          </a:prstGeom>
          <a:ln w="28575">
            <a:solidFill>
              <a:schemeClr val="tx1">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GB" altLang="en-US" sz="2000" dirty="0">
                <a:latin typeface="+mn-lt"/>
              </a:rPr>
              <a:t>Measurements are difficult due to the very short range of alpha radiation in air  and by absorption on the surface itself</a:t>
            </a:r>
          </a:p>
          <a:p>
            <a:pPr lvl="1" algn="just"/>
            <a:r>
              <a:rPr lang="en-GB" altLang="en-US" sz="1800" dirty="0">
                <a:latin typeface="+mn-lt"/>
              </a:rPr>
              <a:t>This makes the alphas very susceptible to attenuation in layers of grease or dust on the surface and also demands that any probe is held not more than </a:t>
            </a:r>
            <a:r>
              <a:rPr lang="en-GB" altLang="en-US" sz="1800" b="1" dirty="0">
                <a:latin typeface="+mn-lt"/>
              </a:rPr>
              <a:t>a few mm </a:t>
            </a:r>
            <a:r>
              <a:rPr lang="en-GB" altLang="en-US" sz="1800" dirty="0">
                <a:latin typeface="+mn-lt"/>
              </a:rPr>
              <a:t>from the surface</a:t>
            </a:r>
          </a:p>
          <a:p>
            <a:pPr algn="just"/>
            <a:r>
              <a:rPr lang="en-GB" altLang="en-US" sz="2000" dirty="0">
                <a:latin typeface="+mn-lt"/>
              </a:rPr>
              <a:t>In practice, direct alpha monitoring is only possible on smooth, clean, non-porous, relatively flat surfaces</a:t>
            </a:r>
          </a:p>
          <a:p>
            <a:pPr lvl="1" algn="just"/>
            <a:r>
              <a:rPr lang="en-GB" altLang="en-US" sz="1800" dirty="0">
                <a:latin typeface="+mn-lt"/>
              </a:rPr>
              <a:t>This means many objects cannot in effect be monitored</a:t>
            </a:r>
          </a:p>
          <a:p>
            <a:pPr algn="just"/>
            <a:r>
              <a:rPr lang="en-GB" altLang="en-US" sz="2000" dirty="0">
                <a:latin typeface="+mn-lt"/>
              </a:rPr>
              <a:t>Monitoring speed for alpha is typically slow</a:t>
            </a:r>
            <a:endParaRPr lang="en-GB" altLang="en-US" sz="1800" dirty="0">
              <a:latin typeface="+mn-lt"/>
            </a:endParaRPr>
          </a:p>
          <a:p>
            <a:pPr algn="just"/>
            <a:r>
              <a:rPr lang="en-GB" altLang="en-US" sz="2000" dirty="0">
                <a:latin typeface="+mn-lt"/>
              </a:rPr>
              <a:t>Generally, it is advisable to use equipment with the largest practical window size</a:t>
            </a:r>
          </a:p>
          <a:p>
            <a:pPr lvl="1" algn="just"/>
            <a:r>
              <a:rPr lang="en-GB" altLang="en-US" sz="1800" dirty="0">
                <a:latin typeface="+mn-lt"/>
              </a:rPr>
              <a:t>Increasing window area can increase speed of monitoring</a:t>
            </a:r>
          </a:p>
          <a:p>
            <a:pPr algn="just">
              <a:buFontTx/>
              <a:buNone/>
            </a:pPr>
            <a:endParaRPr lang="en-US" altLang="en-US" sz="2400" dirty="0"/>
          </a:p>
        </p:txBody>
      </p:sp>
    </p:spTree>
    <p:extLst>
      <p:ext uri="{BB962C8B-B14F-4D97-AF65-F5344CB8AC3E}">
        <p14:creationId xmlns:p14="http://schemas.microsoft.com/office/powerpoint/2010/main" val="31110031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0DD4F9-F9FB-40B1-BAA5-862978A103D6}"/>
              </a:ext>
            </a:extLst>
          </p:cNvPr>
          <p:cNvSpPr/>
          <p:nvPr/>
        </p:nvSpPr>
        <p:spPr>
          <a:xfrm>
            <a:off x="0" y="482869"/>
            <a:ext cx="5084064" cy="45347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Alpha Measurements (1)</a:t>
            </a:r>
            <a:endParaRPr lang="en-GB" sz="2200" dirty="0"/>
          </a:p>
        </p:txBody>
      </p:sp>
      <p:sp>
        <p:nvSpPr>
          <p:cNvPr id="3" name="Rectangle: Rounded Corners 2">
            <a:extLst>
              <a:ext uri="{FF2B5EF4-FFF2-40B4-BE49-F238E27FC236}">
                <a16:creationId xmlns:a16="http://schemas.microsoft.com/office/drawing/2014/main" id="{04FA9829-E2B3-4966-A0A2-66CA939D3365}"/>
              </a:ext>
            </a:extLst>
          </p:cNvPr>
          <p:cNvSpPr/>
          <p:nvPr/>
        </p:nvSpPr>
        <p:spPr>
          <a:xfrm>
            <a:off x="297486" y="2399386"/>
            <a:ext cx="4081882" cy="112532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Two types of detectors are commonly employed:</a:t>
            </a:r>
          </a:p>
          <a:p>
            <a:pPr algn="ctr"/>
            <a:endParaRPr lang="en-GB" dirty="0"/>
          </a:p>
        </p:txBody>
      </p:sp>
      <p:sp>
        <p:nvSpPr>
          <p:cNvPr id="4" name="Rectangle: Rounded Corners 3">
            <a:extLst>
              <a:ext uri="{FF2B5EF4-FFF2-40B4-BE49-F238E27FC236}">
                <a16:creationId xmlns:a16="http://schemas.microsoft.com/office/drawing/2014/main" id="{4382ABDB-F982-4048-BC34-531EED51C1F4}"/>
              </a:ext>
            </a:extLst>
          </p:cNvPr>
          <p:cNvSpPr/>
          <p:nvPr/>
        </p:nvSpPr>
        <p:spPr>
          <a:xfrm>
            <a:off x="941834" y="3768855"/>
            <a:ext cx="3437534" cy="926135"/>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GB" altLang="en-US" sz="1400" dirty="0"/>
              <a:t>Zinc sulphide scintillation detector, either as a pure alpha detector or deposited on a plastic scintillator plate as a dual alpha and beta detector</a:t>
            </a:r>
          </a:p>
          <a:p>
            <a:pPr algn="ctr"/>
            <a:endParaRPr lang="en-GB" dirty="0"/>
          </a:p>
        </p:txBody>
      </p:sp>
      <p:sp>
        <p:nvSpPr>
          <p:cNvPr id="5" name="Rectangle: Rounded Corners 4">
            <a:extLst>
              <a:ext uri="{FF2B5EF4-FFF2-40B4-BE49-F238E27FC236}">
                <a16:creationId xmlns:a16="http://schemas.microsoft.com/office/drawing/2014/main" id="{A6A5C174-1E57-4872-B95A-F55D157F673A}"/>
              </a:ext>
            </a:extLst>
          </p:cNvPr>
          <p:cNvSpPr/>
          <p:nvPr/>
        </p:nvSpPr>
        <p:spPr>
          <a:xfrm>
            <a:off x="941834" y="4864018"/>
            <a:ext cx="3437534" cy="497434"/>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p>
          <a:p>
            <a:pPr algn="just"/>
            <a:r>
              <a:rPr lang="en-GB" altLang="en-US" sz="1400" dirty="0"/>
              <a:t>Thin windowed refillable proportional counter </a:t>
            </a:r>
          </a:p>
          <a:p>
            <a:pPr algn="ctr"/>
            <a:endParaRPr lang="en-GB" dirty="0"/>
          </a:p>
        </p:txBody>
      </p:sp>
      <p:pic>
        <p:nvPicPr>
          <p:cNvPr id="6" name="Graphic 5" descr="Arrow: Slight curve">
            <a:extLst>
              <a:ext uri="{FF2B5EF4-FFF2-40B4-BE49-F238E27FC236}">
                <a16:creationId xmlns:a16="http://schemas.microsoft.com/office/drawing/2014/main" id="{27FAA4E3-C0A6-4507-85A4-7ED02D0F00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643985">
            <a:off x="383314" y="3586995"/>
            <a:ext cx="654963" cy="654963"/>
          </a:xfrm>
          <a:prstGeom prst="rect">
            <a:avLst/>
          </a:prstGeom>
        </p:spPr>
      </p:pic>
      <p:pic>
        <p:nvPicPr>
          <p:cNvPr id="7" name="Graphic 6" descr="Arrow: Slight curve">
            <a:extLst>
              <a:ext uri="{FF2B5EF4-FFF2-40B4-BE49-F238E27FC236}">
                <a16:creationId xmlns:a16="http://schemas.microsoft.com/office/drawing/2014/main" id="{78E85FB1-1566-4EDF-8A44-8AE45D7D75A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643985">
            <a:off x="383314" y="4639018"/>
            <a:ext cx="654963" cy="654963"/>
          </a:xfrm>
          <a:prstGeom prst="rect">
            <a:avLst/>
          </a:prstGeom>
        </p:spPr>
      </p:pic>
      <p:sp>
        <p:nvSpPr>
          <p:cNvPr id="8" name="Rectangle: Rounded Corners 7">
            <a:extLst>
              <a:ext uri="{FF2B5EF4-FFF2-40B4-BE49-F238E27FC236}">
                <a16:creationId xmlns:a16="http://schemas.microsoft.com/office/drawing/2014/main" id="{D1DB5733-7E89-468E-B69E-8880ABF0B000}"/>
              </a:ext>
            </a:extLst>
          </p:cNvPr>
          <p:cNvSpPr/>
          <p:nvPr/>
        </p:nvSpPr>
        <p:spPr>
          <a:xfrm>
            <a:off x="4773169" y="2399388"/>
            <a:ext cx="4081882" cy="112532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Large area at least 100 cm</a:t>
            </a:r>
            <a:r>
              <a:rPr lang="en-GB" altLang="en-US" sz="1600" baseline="30000" dirty="0"/>
              <a:t>2</a:t>
            </a:r>
            <a:r>
              <a:rPr lang="en-GB" altLang="en-US" sz="1600" dirty="0"/>
              <a:t> for clearance.</a:t>
            </a:r>
          </a:p>
          <a:p>
            <a:pPr algn="ctr"/>
            <a:endParaRPr lang="en-GB" dirty="0"/>
          </a:p>
        </p:txBody>
      </p:sp>
    </p:spTree>
    <p:extLst>
      <p:ext uri="{BB962C8B-B14F-4D97-AF65-F5344CB8AC3E}">
        <p14:creationId xmlns:p14="http://schemas.microsoft.com/office/powerpoint/2010/main" val="6668515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D32C8D-0866-4DD6-A2A6-DAE1A89AAFB7}"/>
              </a:ext>
            </a:extLst>
          </p:cNvPr>
          <p:cNvSpPr/>
          <p:nvPr/>
        </p:nvSpPr>
        <p:spPr>
          <a:xfrm>
            <a:off x="0" y="482869"/>
            <a:ext cx="5084064" cy="45347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Alpha Measurements (2)</a:t>
            </a:r>
            <a:endParaRPr lang="en-GB" sz="2200" dirty="0"/>
          </a:p>
        </p:txBody>
      </p:sp>
      <p:pic>
        <p:nvPicPr>
          <p:cNvPr id="3" name="Picture 5">
            <a:extLst>
              <a:ext uri="{FF2B5EF4-FFF2-40B4-BE49-F238E27FC236}">
                <a16:creationId xmlns:a16="http://schemas.microsoft.com/office/drawing/2014/main" id="{AD5EFE18-757C-4A48-A645-50A8E92D3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0041" y="2277530"/>
            <a:ext cx="3346450" cy="2057400"/>
          </a:xfrm>
          <a:prstGeom prst="rect">
            <a:avLst/>
          </a:prstGeom>
          <a:noFill/>
          <a:ln w="222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5">
            <a:extLst>
              <a:ext uri="{FF2B5EF4-FFF2-40B4-BE49-F238E27FC236}">
                <a16:creationId xmlns:a16="http://schemas.microsoft.com/office/drawing/2014/main" id="{A7A3D122-3570-4E9F-87E2-90336884DB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604" y="2237842"/>
            <a:ext cx="3140075" cy="2057400"/>
          </a:xfrm>
          <a:prstGeom prst="rect">
            <a:avLst/>
          </a:prstGeom>
          <a:noFill/>
          <a:ln w="22225">
            <a:solidFill>
              <a:schemeClr val="tx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1">
            <a:extLst>
              <a:ext uri="{FF2B5EF4-FFF2-40B4-BE49-F238E27FC236}">
                <a16:creationId xmlns:a16="http://schemas.microsoft.com/office/drawing/2014/main" id="{0FD2D331-8291-4F09-8737-277103BA1F87}"/>
              </a:ext>
            </a:extLst>
          </p:cNvPr>
          <p:cNvSpPr txBox="1">
            <a:spLocks noChangeArrowheads="1"/>
          </p:cNvSpPr>
          <p:nvPr/>
        </p:nvSpPr>
        <p:spPr bwMode="auto">
          <a:xfrm>
            <a:off x="865632" y="4478598"/>
            <a:ext cx="3352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GB" altLang="en-US" sz="1600">
                <a:solidFill>
                  <a:schemeClr val="tx1">
                    <a:lumMod val="50000"/>
                  </a:schemeClr>
                </a:solidFill>
                <a:latin typeface="+mn-lt"/>
              </a:rPr>
              <a:t>Scintillation detector for alpha</a:t>
            </a:r>
          </a:p>
        </p:txBody>
      </p:sp>
      <p:sp>
        <p:nvSpPr>
          <p:cNvPr id="6" name="TextBox 7">
            <a:extLst>
              <a:ext uri="{FF2B5EF4-FFF2-40B4-BE49-F238E27FC236}">
                <a16:creationId xmlns:a16="http://schemas.microsoft.com/office/drawing/2014/main" id="{B72CA323-332E-45F3-B752-7C1BD247A170}"/>
              </a:ext>
            </a:extLst>
          </p:cNvPr>
          <p:cNvSpPr txBox="1">
            <a:spLocks noChangeArrowheads="1"/>
          </p:cNvSpPr>
          <p:nvPr/>
        </p:nvSpPr>
        <p:spPr bwMode="auto">
          <a:xfrm>
            <a:off x="5093691" y="4478598"/>
            <a:ext cx="3352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GB" altLang="en-US" sz="1600">
                <a:solidFill>
                  <a:schemeClr val="tx1">
                    <a:lumMod val="50000"/>
                  </a:schemeClr>
                </a:solidFill>
                <a:latin typeface="+mn-lt"/>
              </a:rPr>
              <a:t>Scintillation detector for alpha</a:t>
            </a:r>
          </a:p>
        </p:txBody>
      </p:sp>
    </p:spTree>
    <p:extLst>
      <p:ext uri="{BB962C8B-B14F-4D97-AF65-F5344CB8AC3E}">
        <p14:creationId xmlns:p14="http://schemas.microsoft.com/office/powerpoint/2010/main" val="2509129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6F9A9D-2D04-4DB1-A42B-2D9EB8CBA90A}"/>
              </a:ext>
            </a:extLst>
          </p:cNvPr>
          <p:cNvSpPr/>
          <p:nvPr/>
        </p:nvSpPr>
        <p:spPr>
          <a:xfrm>
            <a:off x="0" y="482869"/>
            <a:ext cx="5084064" cy="45347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Alpha Measurements (3)</a:t>
            </a:r>
            <a:endParaRPr lang="en-GB" sz="2200" dirty="0"/>
          </a:p>
        </p:txBody>
      </p:sp>
      <p:pic>
        <p:nvPicPr>
          <p:cNvPr id="3" name="Picture 6">
            <a:extLst>
              <a:ext uri="{FF2B5EF4-FFF2-40B4-BE49-F238E27FC236}">
                <a16:creationId xmlns:a16="http://schemas.microsoft.com/office/drawing/2014/main" id="{2F360CA6-BC2D-4A26-9B72-6F5B0DF060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6424" y="1892961"/>
            <a:ext cx="3962400" cy="24193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 Box 8">
            <a:extLst>
              <a:ext uri="{FF2B5EF4-FFF2-40B4-BE49-F238E27FC236}">
                <a16:creationId xmlns:a16="http://schemas.microsoft.com/office/drawing/2014/main" id="{9B0EAD22-F5E7-4A0A-A904-D50AB20FF83F}"/>
              </a:ext>
            </a:extLst>
          </p:cNvPr>
          <p:cNvSpPr txBox="1">
            <a:spLocks noChangeArrowheads="1"/>
          </p:cNvSpPr>
          <p:nvPr/>
        </p:nvSpPr>
        <p:spPr bwMode="auto">
          <a:xfrm>
            <a:off x="1639824" y="4571074"/>
            <a:ext cx="62865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50000"/>
              </a:spcBef>
              <a:buClrTx/>
              <a:buSzTx/>
              <a:buFontTx/>
              <a:buNone/>
            </a:pPr>
            <a:r>
              <a:rPr lang="en-GB" altLang="en-US" sz="2400" b="0" dirty="0">
                <a:solidFill>
                  <a:schemeClr val="tx1">
                    <a:lumMod val="50000"/>
                  </a:schemeClr>
                </a:solidFill>
              </a:rPr>
              <a:t>Butane gas proportional chamber for alphas.</a:t>
            </a:r>
          </a:p>
        </p:txBody>
      </p:sp>
      <p:pic>
        <p:nvPicPr>
          <p:cNvPr id="5" name="Picture 10" descr="Contamat">
            <a:extLst>
              <a:ext uri="{FF2B5EF4-FFF2-40B4-BE49-F238E27FC236}">
                <a16:creationId xmlns:a16="http://schemas.microsoft.com/office/drawing/2014/main" id="{E3E38F96-8EB8-4D9F-AC99-9E90F12F2F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024" y="1892961"/>
            <a:ext cx="3632200" cy="24193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013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52C609-95BF-4D8F-810E-27616A0D3036}"/>
              </a:ext>
            </a:extLst>
          </p:cNvPr>
          <p:cNvSpPr/>
          <p:nvPr/>
        </p:nvSpPr>
        <p:spPr>
          <a:xfrm>
            <a:off x="-1" y="629173"/>
            <a:ext cx="5223053" cy="4613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What causes surface contamination?</a:t>
            </a:r>
            <a:endParaRPr lang="en-GB" sz="2400" dirty="0"/>
          </a:p>
        </p:txBody>
      </p:sp>
      <p:graphicFrame>
        <p:nvGraphicFramePr>
          <p:cNvPr id="3" name="Diagram 2">
            <a:extLst>
              <a:ext uri="{FF2B5EF4-FFF2-40B4-BE49-F238E27FC236}">
                <a16:creationId xmlns:a16="http://schemas.microsoft.com/office/drawing/2014/main" id="{1CBB33EB-75FB-4B49-9ABB-3555FEFC39BF}"/>
              </a:ext>
            </a:extLst>
          </p:cNvPr>
          <p:cNvGraphicFramePr/>
          <p:nvPr>
            <p:extLst>
              <p:ext uri="{D42A27DB-BD31-4B8C-83A1-F6EECF244321}">
                <p14:modId xmlns:p14="http://schemas.microsoft.com/office/powerpoint/2010/main" val="1075516927"/>
              </p:ext>
            </p:extLst>
          </p:nvPr>
        </p:nvGraphicFramePr>
        <p:xfrm>
          <a:off x="1714195" y="19380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46162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1ADD8D-4BE8-4534-83BE-4896F97E4464}"/>
              </a:ext>
            </a:extLst>
          </p:cNvPr>
          <p:cNvSpPr/>
          <p:nvPr/>
        </p:nvSpPr>
        <p:spPr>
          <a:xfrm>
            <a:off x="0" y="482869"/>
            <a:ext cx="5084064" cy="45347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Alpha Measurements (4)</a:t>
            </a:r>
            <a:endParaRPr lang="en-GB" sz="2200" dirty="0"/>
          </a:p>
        </p:txBody>
      </p:sp>
      <p:pic>
        <p:nvPicPr>
          <p:cNvPr id="3" name="Picture 4" descr="Ludlum pancake">
            <a:extLst>
              <a:ext uri="{FF2B5EF4-FFF2-40B4-BE49-F238E27FC236}">
                <a16:creationId xmlns:a16="http://schemas.microsoft.com/office/drawing/2014/main" id="{24A2FE3C-0640-4BB6-BC41-9C45A16498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064" y="2438718"/>
            <a:ext cx="4572000" cy="1730375"/>
          </a:xfrm>
          <a:prstGeom prst="rect">
            <a:avLst/>
          </a:prstGeom>
          <a:noFill/>
          <a:ln w="222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 Box 5">
            <a:extLst>
              <a:ext uri="{FF2B5EF4-FFF2-40B4-BE49-F238E27FC236}">
                <a16:creationId xmlns:a16="http://schemas.microsoft.com/office/drawing/2014/main" id="{9859E5BC-B584-48B9-95F2-07C3679EDFF9}"/>
              </a:ext>
            </a:extLst>
          </p:cNvPr>
          <p:cNvSpPr txBox="1">
            <a:spLocks noChangeArrowheads="1"/>
          </p:cNvSpPr>
          <p:nvPr/>
        </p:nvSpPr>
        <p:spPr bwMode="auto">
          <a:xfrm>
            <a:off x="5280914" y="2724468"/>
            <a:ext cx="34290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50000"/>
              </a:spcBef>
              <a:buClrTx/>
              <a:buSzTx/>
              <a:buFontTx/>
              <a:buNone/>
            </a:pPr>
            <a:r>
              <a:rPr lang="en-GB" altLang="en-US" sz="2000" b="0" dirty="0">
                <a:solidFill>
                  <a:schemeClr val="tx1">
                    <a:lumMod val="50000"/>
                  </a:schemeClr>
                </a:solidFill>
              </a:rPr>
              <a:t>Pancake halogen quenched GM tube. Window = 12 cm</a:t>
            </a:r>
            <a:r>
              <a:rPr lang="en-GB" altLang="en-US" sz="2000" b="0" baseline="30000" dirty="0">
                <a:solidFill>
                  <a:schemeClr val="tx1">
                    <a:lumMod val="50000"/>
                  </a:schemeClr>
                </a:solidFill>
              </a:rPr>
              <a:t>2</a:t>
            </a:r>
          </a:p>
          <a:p>
            <a:pPr eaLnBrk="1" hangingPunct="1">
              <a:spcBef>
                <a:spcPct val="50000"/>
              </a:spcBef>
              <a:buClrTx/>
              <a:buSzTx/>
              <a:buFontTx/>
              <a:buNone/>
            </a:pPr>
            <a:r>
              <a:rPr lang="en-GB" altLang="en-US" sz="2000" b="0" dirty="0">
                <a:solidFill>
                  <a:schemeClr val="tx1">
                    <a:lumMod val="50000"/>
                  </a:schemeClr>
                </a:solidFill>
              </a:rPr>
              <a:t>Efficiency = 15 % for </a:t>
            </a:r>
            <a:r>
              <a:rPr lang="en-GB" altLang="en-US" sz="2000" b="0" baseline="30000" dirty="0">
                <a:solidFill>
                  <a:schemeClr val="tx1">
                    <a:lumMod val="50000"/>
                  </a:schemeClr>
                </a:solidFill>
              </a:rPr>
              <a:t>239</a:t>
            </a:r>
            <a:r>
              <a:rPr lang="en-GB" altLang="en-US" sz="2000" b="0" dirty="0">
                <a:solidFill>
                  <a:schemeClr val="tx1">
                    <a:lumMod val="50000"/>
                  </a:schemeClr>
                </a:solidFill>
              </a:rPr>
              <a:t>Pu</a:t>
            </a:r>
          </a:p>
        </p:txBody>
      </p:sp>
    </p:spTree>
    <p:extLst>
      <p:ext uri="{BB962C8B-B14F-4D97-AF65-F5344CB8AC3E}">
        <p14:creationId xmlns:p14="http://schemas.microsoft.com/office/powerpoint/2010/main" val="32468329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CE40CC-677E-45CE-AF8B-393854143A93}"/>
              </a:ext>
            </a:extLst>
          </p:cNvPr>
          <p:cNvSpPr/>
          <p:nvPr/>
        </p:nvSpPr>
        <p:spPr>
          <a:xfrm>
            <a:off x="0" y="482869"/>
            <a:ext cx="437449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Alpha Surface</a:t>
            </a:r>
          </a:p>
          <a:p>
            <a:pPr algn="ctr"/>
            <a:r>
              <a:rPr lang="en-US" sz="2200" dirty="0"/>
              <a:t>Contamination Measurements (1)</a:t>
            </a:r>
            <a:endParaRPr lang="en-GB" sz="2200" dirty="0"/>
          </a:p>
        </p:txBody>
      </p:sp>
      <p:sp>
        <p:nvSpPr>
          <p:cNvPr id="4" name="Arrow: Pentagon 3">
            <a:extLst>
              <a:ext uri="{FF2B5EF4-FFF2-40B4-BE49-F238E27FC236}">
                <a16:creationId xmlns:a16="http://schemas.microsoft.com/office/drawing/2014/main" id="{74CFCA44-F326-4462-A2E5-CDA37A6DBFCF}"/>
              </a:ext>
            </a:extLst>
          </p:cNvPr>
          <p:cNvSpPr/>
          <p:nvPr/>
        </p:nvSpPr>
        <p:spPr>
          <a:xfrm>
            <a:off x="212140" y="2567634"/>
            <a:ext cx="6269127" cy="1426464"/>
          </a:xfrm>
          <a:prstGeom prst="homePlate">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endParaRPr lang="en-US" altLang="en-US" sz="1400" dirty="0"/>
          </a:p>
          <a:p>
            <a:pPr algn="just">
              <a:lnSpc>
                <a:spcPct val="90000"/>
              </a:lnSpc>
            </a:pPr>
            <a:r>
              <a:rPr lang="en-US" altLang="en-US" sz="1400" dirty="0"/>
              <a:t>Scanning in rate mode, </a:t>
            </a:r>
          </a:p>
          <a:p>
            <a:pPr marL="285750" indent="-285750" algn="just">
              <a:lnSpc>
                <a:spcPct val="90000"/>
              </a:lnSpc>
              <a:buFont typeface="Wingdings" panose="05000000000000000000" pitchFamily="2" charset="2"/>
              <a:buChar char="§"/>
            </a:pPr>
            <a:r>
              <a:rPr lang="en-US" altLang="en-US" sz="1400" dirty="0"/>
              <a:t>The rate of movement for low level measurements should normally be a few centimeters per second with a 100 cm</a:t>
            </a:r>
            <a:r>
              <a:rPr lang="en-US" altLang="en-US" sz="1400" baseline="30000" dirty="0"/>
              <a:t>2</a:t>
            </a:r>
            <a:r>
              <a:rPr lang="en-US" altLang="en-US" sz="1400" dirty="0"/>
              <a:t> probe</a:t>
            </a:r>
          </a:p>
          <a:p>
            <a:pPr marL="285750" indent="-285750" algn="just">
              <a:lnSpc>
                <a:spcPct val="90000"/>
              </a:lnSpc>
              <a:buFont typeface="Wingdings" panose="05000000000000000000" pitchFamily="2" charset="2"/>
              <a:buChar char="§"/>
            </a:pPr>
            <a:r>
              <a:rPr lang="en-US" altLang="en-US" sz="1400" dirty="0"/>
              <a:t>The surface scanning should be made using the audio output. When the contaminated area has been found, then the instrument should be held still and the reading should be used to estimate the surface contamination.</a:t>
            </a:r>
          </a:p>
          <a:p>
            <a:pPr algn="ctr"/>
            <a:endParaRPr lang="en-GB" dirty="0"/>
          </a:p>
        </p:txBody>
      </p:sp>
      <p:sp>
        <p:nvSpPr>
          <p:cNvPr id="5" name="Arrow: Pentagon 4">
            <a:extLst>
              <a:ext uri="{FF2B5EF4-FFF2-40B4-BE49-F238E27FC236}">
                <a16:creationId xmlns:a16="http://schemas.microsoft.com/office/drawing/2014/main" id="{9CB95920-F4E0-4066-99DD-17919243EDE6}"/>
              </a:ext>
            </a:extLst>
          </p:cNvPr>
          <p:cNvSpPr/>
          <p:nvPr/>
        </p:nvSpPr>
        <p:spPr>
          <a:xfrm>
            <a:off x="212140" y="4279391"/>
            <a:ext cx="6269128" cy="1170431"/>
          </a:xfrm>
          <a:prstGeom prst="homePlate">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Static integrated mode: put the probe over the surface for a fixed time, and record the result.</a:t>
            </a:r>
          </a:p>
          <a:p>
            <a:pPr algn="ctr"/>
            <a:endParaRPr lang="en-GB" dirty="0"/>
          </a:p>
        </p:txBody>
      </p:sp>
      <p:sp>
        <p:nvSpPr>
          <p:cNvPr id="6" name="Rectangle 5">
            <a:extLst>
              <a:ext uri="{FF2B5EF4-FFF2-40B4-BE49-F238E27FC236}">
                <a16:creationId xmlns:a16="http://schemas.microsoft.com/office/drawing/2014/main" id="{EFBB42F8-6F31-46B4-B0D7-E5D507CE0A8D}"/>
              </a:ext>
            </a:extLst>
          </p:cNvPr>
          <p:cNvSpPr/>
          <p:nvPr/>
        </p:nvSpPr>
        <p:spPr>
          <a:xfrm>
            <a:off x="6605625" y="3065069"/>
            <a:ext cx="2428646" cy="1733702"/>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altLang="en-US" dirty="0"/>
              <a:t>Two methods can be used</a:t>
            </a:r>
          </a:p>
        </p:txBody>
      </p:sp>
    </p:spTree>
    <p:extLst>
      <p:ext uri="{BB962C8B-B14F-4D97-AF65-F5344CB8AC3E}">
        <p14:creationId xmlns:p14="http://schemas.microsoft.com/office/powerpoint/2010/main" val="19656562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E48A93-B76C-4F44-8A5B-1894913552D2}"/>
              </a:ext>
            </a:extLst>
          </p:cNvPr>
          <p:cNvSpPr/>
          <p:nvPr/>
        </p:nvSpPr>
        <p:spPr>
          <a:xfrm>
            <a:off x="0" y="482869"/>
            <a:ext cx="437449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Alpha Surface</a:t>
            </a:r>
          </a:p>
          <a:p>
            <a:pPr algn="ctr"/>
            <a:r>
              <a:rPr lang="en-US" sz="2200" dirty="0"/>
              <a:t>Contamination Measurements (2)</a:t>
            </a:r>
            <a:endParaRPr lang="en-GB" sz="2200" dirty="0"/>
          </a:p>
        </p:txBody>
      </p:sp>
      <p:sp>
        <p:nvSpPr>
          <p:cNvPr id="3" name="Rectangle 2">
            <a:extLst>
              <a:ext uri="{FF2B5EF4-FFF2-40B4-BE49-F238E27FC236}">
                <a16:creationId xmlns:a16="http://schemas.microsoft.com/office/drawing/2014/main" id="{090A481E-4872-45AA-B260-8EBC2318EE49}"/>
              </a:ext>
            </a:extLst>
          </p:cNvPr>
          <p:cNvSpPr/>
          <p:nvPr/>
        </p:nvSpPr>
        <p:spPr>
          <a:xfrm>
            <a:off x="1967790" y="2143353"/>
            <a:ext cx="4528108" cy="1463040"/>
          </a:xfrm>
          <a:prstGeom prst="rect">
            <a:avLst/>
          </a:prstGeom>
          <a:solidFill>
            <a:schemeClr val="bg1">
              <a:lumMod val="75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Be careful to maintain a constant distance of a few mm between the detector window and the surface to be measured</a:t>
            </a:r>
            <a:endParaRPr lang="en-US" altLang="en-US" strike="sngStrike" dirty="0"/>
          </a:p>
          <a:p>
            <a:pPr algn="ctr"/>
            <a:endParaRPr lang="en-GB" dirty="0"/>
          </a:p>
        </p:txBody>
      </p:sp>
      <p:sp>
        <p:nvSpPr>
          <p:cNvPr id="4" name="Rectangle 3">
            <a:extLst>
              <a:ext uri="{FF2B5EF4-FFF2-40B4-BE49-F238E27FC236}">
                <a16:creationId xmlns:a16="http://schemas.microsoft.com/office/drawing/2014/main" id="{46CCA233-A83A-40C3-A1C3-9626A6B9AE8A}"/>
              </a:ext>
            </a:extLst>
          </p:cNvPr>
          <p:cNvSpPr/>
          <p:nvPr/>
        </p:nvSpPr>
        <p:spPr>
          <a:xfrm>
            <a:off x="1967790" y="4168445"/>
            <a:ext cx="4528108" cy="1683716"/>
          </a:xfrm>
          <a:prstGeom prst="rect">
            <a:avLst/>
          </a:prstGeom>
          <a:solidFill>
            <a:schemeClr val="bg1">
              <a:lumMod val="75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defRPr/>
            </a:pPr>
            <a:r>
              <a:rPr lang="en-US" altLang="en-US"/>
              <a:t>To maintain the constant distance, it may be helpful to stick a disposable plastic or rubber spacer on the detector frame (not on the window). The spacer may be placed directly on the surface and replaced when necessary if contaminated</a:t>
            </a:r>
            <a:endParaRPr lang="en-US" altLang="en-US" dirty="0"/>
          </a:p>
        </p:txBody>
      </p:sp>
      <p:sp>
        <p:nvSpPr>
          <p:cNvPr id="5" name="Arrow: Down 4">
            <a:extLst>
              <a:ext uri="{FF2B5EF4-FFF2-40B4-BE49-F238E27FC236}">
                <a16:creationId xmlns:a16="http://schemas.microsoft.com/office/drawing/2014/main" id="{494642D3-51C1-4AB7-AB3F-F9B7518AD674}"/>
              </a:ext>
            </a:extLst>
          </p:cNvPr>
          <p:cNvSpPr/>
          <p:nvPr/>
        </p:nvSpPr>
        <p:spPr>
          <a:xfrm>
            <a:off x="5413248" y="3218688"/>
            <a:ext cx="1104595" cy="1053389"/>
          </a:xfrm>
          <a:prstGeom prst="downArrow">
            <a:avLst/>
          </a:prstGeom>
          <a:solidFill>
            <a:schemeClr val="tx1">
              <a:lumMod val="5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0633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1C33D1-AD88-4D17-90B1-D491DF6DBF01}"/>
              </a:ext>
            </a:extLst>
          </p:cNvPr>
          <p:cNvSpPr/>
          <p:nvPr/>
        </p:nvSpPr>
        <p:spPr>
          <a:xfrm>
            <a:off x="0" y="482869"/>
            <a:ext cx="437449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Alpha Surface</a:t>
            </a:r>
          </a:p>
          <a:p>
            <a:pPr algn="ctr"/>
            <a:r>
              <a:rPr lang="en-US" sz="2200" dirty="0"/>
              <a:t>Contamination Measurements (3)</a:t>
            </a:r>
            <a:endParaRPr lang="en-GB" sz="2200" dirty="0"/>
          </a:p>
        </p:txBody>
      </p:sp>
      <p:sp>
        <p:nvSpPr>
          <p:cNvPr id="3" name="Rectangle 2">
            <a:extLst>
              <a:ext uri="{FF2B5EF4-FFF2-40B4-BE49-F238E27FC236}">
                <a16:creationId xmlns:a16="http://schemas.microsoft.com/office/drawing/2014/main" id="{A5F73009-6247-4096-BDDE-1FCF0A3AB350}"/>
              </a:ext>
            </a:extLst>
          </p:cNvPr>
          <p:cNvSpPr/>
          <p:nvPr/>
        </p:nvSpPr>
        <p:spPr>
          <a:xfrm>
            <a:off x="1214323" y="2443277"/>
            <a:ext cx="3051658" cy="3101645"/>
          </a:xfrm>
          <a:prstGeom prst="rect">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equipment used for alpha surface contamination measurements shows a very low gamma background rate, usually around 0.1 cps for a 100 cm</a:t>
            </a:r>
            <a:r>
              <a:rPr lang="en-US" altLang="en-US" baseline="30000" dirty="0"/>
              <a:t>2</a:t>
            </a:r>
            <a:r>
              <a:rPr lang="en-US" altLang="en-US" dirty="0"/>
              <a:t> probe</a:t>
            </a:r>
          </a:p>
          <a:p>
            <a:pPr algn="ctr"/>
            <a:endParaRPr lang="en-GB" dirty="0"/>
          </a:p>
        </p:txBody>
      </p:sp>
      <p:sp>
        <p:nvSpPr>
          <p:cNvPr id="4" name="Rectangle 3">
            <a:extLst>
              <a:ext uri="{FF2B5EF4-FFF2-40B4-BE49-F238E27FC236}">
                <a16:creationId xmlns:a16="http://schemas.microsoft.com/office/drawing/2014/main" id="{A8CF961F-E255-41F1-AF23-C1DA9F0B6173}"/>
              </a:ext>
            </a:extLst>
          </p:cNvPr>
          <p:cNvSpPr/>
          <p:nvPr/>
        </p:nvSpPr>
        <p:spPr>
          <a:xfrm>
            <a:off x="4878019" y="2443277"/>
            <a:ext cx="3051658" cy="3101645"/>
          </a:xfrm>
          <a:prstGeom prst="rect">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altLang="en-US" dirty="0"/>
              <a:t>If you touch the contaminated surface, you may contaminate the window or probe, and low levels of window contamination will produce a high background rate</a:t>
            </a:r>
          </a:p>
        </p:txBody>
      </p:sp>
      <p:sp>
        <p:nvSpPr>
          <p:cNvPr id="5" name="Rectangle 4">
            <a:extLst>
              <a:ext uri="{FF2B5EF4-FFF2-40B4-BE49-F238E27FC236}">
                <a16:creationId xmlns:a16="http://schemas.microsoft.com/office/drawing/2014/main" id="{1ABCE496-10D3-4BC5-B6A5-C78CA63BCD91}"/>
              </a:ext>
            </a:extLst>
          </p:cNvPr>
          <p:cNvSpPr/>
          <p:nvPr/>
        </p:nvSpPr>
        <p:spPr>
          <a:xfrm>
            <a:off x="892454" y="2103153"/>
            <a:ext cx="91440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ED9DB3D-3601-4E36-9982-FD7CBC98092A}"/>
              </a:ext>
            </a:extLst>
          </p:cNvPr>
          <p:cNvSpPr/>
          <p:nvPr/>
        </p:nvSpPr>
        <p:spPr>
          <a:xfrm>
            <a:off x="4665878" y="2103153"/>
            <a:ext cx="91440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59912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E98543-AC59-4A66-B794-E59978C3C79E}"/>
              </a:ext>
            </a:extLst>
          </p:cNvPr>
          <p:cNvSpPr/>
          <p:nvPr/>
        </p:nvSpPr>
        <p:spPr>
          <a:xfrm>
            <a:off x="0" y="482869"/>
            <a:ext cx="437449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Alpha Surface</a:t>
            </a:r>
          </a:p>
          <a:p>
            <a:pPr algn="ctr"/>
            <a:r>
              <a:rPr lang="en-US" sz="2200" dirty="0"/>
              <a:t>Contamination Measurements (4)</a:t>
            </a:r>
            <a:endParaRPr lang="en-GB" sz="2200" dirty="0"/>
          </a:p>
        </p:txBody>
      </p:sp>
      <p:sp>
        <p:nvSpPr>
          <p:cNvPr id="3" name="Rectangle: Rounded Corners 2">
            <a:extLst>
              <a:ext uri="{FF2B5EF4-FFF2-40B4-BE49-F238E27FC236}">
                <a16:creationId xmlns:a16="http://schemas.microsoft.com/office/drawing/2014/main" id="{009277F2-E7BE-4F74-BF5D-C037E2D2E8F1}"/>
              </a:ext>
            </a:extLst>
          </p:cNvPr>
          <p:cNvSpPr/>
          <p:nvPr/>
        </p:nvSpPr>
        <p:spPr>
          <a:xfrm>
            <a:off x="658368" y="1784909"/>
            <a:ext cx="3606394" cy="182148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solidFill>
                <a:schemeClr val="tx1">
                  <a:lumMod val="50000"/>
                </a:schemeClr>
              </a:solidFill>
            </a:endParaRPr>
          </a:p>
          <a:p>
            <a:pPr algn="just"/>
            <a:r>
              <a:rPr lang="en-GB" altLang="en-US" sz="1600" dirty="0">
                <a:solidFill>
                  <a:schemeClr val="tx1">
                    <a:lumMod val="50000"/>
                  </a:schemeClr>
                </a:solidFill>
              </a:rPr>
              <a:t>A disadvantage of large area detectors, other than the weight and size, is if the activity is in the form of discrete hot spot which would be averaged over the area of the detector and the spot could be high.</a:t>
            </a:r>
          </a:p>
          <a:p>
            <a:pPr algn="ctr"/>
            <a:endParaRPr lang="en-GB" dirty="0">
              <a:solidFill>
                <a:schemeClr val="tx1">
                  <a:lumMod val="50000"/>
                </a:schemeClr>
              </a:solidFill>
            </a:endParaRPr>
          </a:p>
        </p:txBody>
      </p:sp>
      <p:sp>
        <p:nvSpPr>
          <p:cNvPr id="4" name="Rectangle: Rounded Corners 3">
            <a:extLst>
              <a:ext uri="{FF2B5EF4-FFF2-40B4-BE49-F238E27FC236}">
                <a16:creationId xmlns:a16="http://schemas.microsoft.com/office/drawing/2014/main" id="{0B34155D-E9B8-4960-ADD2-FC43506F80FD}"/>
              </a:ext>
            </a:extLst>
          </p:cNvPr>
          <p:cNvSpPr/>
          <p:nvPr/>
        </p:nvSpPr>
        <p:spPr>
          <a:xfrm>
            <a:off x="547421" y="4131869"/>
            <a:ext cx="3606394" cy="182148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olidFill>
                  <a:schemeClr val="tx1">
                    <a:lumMod val="50000"/>
                  </a:schemeClr>
                </a:solidFill>
              </a:rPr>
              <a:t>The large window will also not allow the exact location of a small spot of contamination. </a:t>
            </a:r>
          </a:p>
          <a:p>
            <a:pPr algn="ctr"/>
            <a:endParaRPr lang="en-GB" dirty="0">
              <a:solidFill>
                <a:schemeClr val="tx1">
                  <a:lumMod val="50000"/>
                </a:schemeClr>
              </a:solidFill>
            </a:endParaRPr>
          </a:p>
        </p:txBody>
      </p:sp>
      <p:sp>
        <p:nvSpPr>
          <p:cNvPr id="5" name="Rectangle: Rounded Corners 4">
            <a:extLst>
              <a:ext uri="{FF2B5EF4-FFF2-40B4-BE49-F238E27FC236}">
                <a16:creationId xmlns:a16="http://schemas.microsoft.com/office/drawing/2014/main" id="{813C979D-2B99-413B-8724-BD356E36EBFB}"/>
              </a:ext>
            </a:extLst>
          </p:cNvPr>
          <p:cNvSpPr/>
          <p:nvPr/>
        </p:nvSpPr>
        <p:spPr>
          <a:xfrm>
            <a:off x="4797552" y="1784908"/>
            <a:ext cx="3606394" cy="182148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olidFill>
                  <a:schemeClr val="tx1">
                    <a:lumMod val="50000"/>
                  </a:schemeClr>
                </a:solidFill>
              </a:rPr>
              <a:t>Floor monitors can use many detectors, therefore increasing sensitivity.</a:t>
            </a:r>
          </a:p>
          <a:p>
            <a:pPr algn="ctr"/>
            <a:endParaRPr lang="en-GB" dirty="0">
              <a:solidFill>
                <a:schemeClr val="tx1">
                  <a:lumMod val="50000"/>
                </a:schemeClr>
              </a:solidFill>
            </a:endParaRPr>
          </a:p>
        </p:txBody>
      </p:sp>
      <p:sp>
        <p:nvSpPr>
          <p:cNvPr id="6" name="Rectangle: Rounded Corners 5">
            <a:extLst>
              <a:ext uri="{FF2B5EF4-FFF2-40B4-BE49-F238E27FC236}">
                <a16:creationId xmlns:a16="http://schemas.microsoft.com/office/drawing/2014/main" id="{0B55428B-E8E7-4BDE-92B0-656833D4AE34}"/>
              </a:ext>
            </a:extLst>
          </p:cNvPr>
          <p:cNvSpPr/>
          <p:nvPr/>
        </p:nvSpPr>
        <p:spPr>
          <a:xfrm>
            <a:off x="4870704" y="4131869"/>
            <a:ext cx="3606394" cy="182148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olidFill>
                  <a:schemeClr val="tx1">
                    <a:lumMod val="50000"/>
                  </a:schemeClr>
                </a:solidFill>
              </a:rPr>
              <a:t>If necessary, a detector with a smaller window can be used to detect the spot with higher sensitivity.</a:t>
            </a:r>
          </a:p>
          <a:p>
            <a:pPr algn="ctr"/>
            <a:endParaRPr lang="en-GB" dirty="0">
              <a:solidFill>
                <a:schemeClr val="tx1">
                  <a:lumMod val="50000"/>
                </a:schemeClr>
              </a:solidFill>
            </a:endParaRPr>
          </a:p>
        </p:txBody>
      </p:sp>
    </p:spTree>
    <p:extLst>
      <p:ext uri="{BB962C8B-B14F-4D97-AF65-F5344CB8AC3E}">
        <p14:creationId xmlns:p14="http://schemas.microsoft.com/office/powerpoint/2010/main" val="33338300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4E6FB3-3424-49C0-A2D2-5004220C39D9}"/>
              </a:ext>
            </a:extLst>
          </p:cNvPr>
          <p:cNvSpPr/>
          <p:nvPr/>
        </p:nvSpPr>
        <p:spPr>
          <a:xfrm>
            <a:off x="0" y="482869"/>
            <a:ext cx="4374490" cy="68024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Alpha Surface</a:t>
            </a:r>
          </a:p>
          <a:p>
            <a:pPr algn="ctr"/>
            <a:r>
              <a:rPr lang="en-US" sz="2200" dirty="0"/>
              <a:t>Contamination Measurements (5)</a:t>
            </a:r>
            <a:endParaRPr lang="en-GB" sz="2200" dirty="0"/>
          </a:p>
        </p:txBody>
      </p:sp>
      <p:sp>
        <p:nvSpPr>
          <p:cNvPr id="3" name="Rectangle: Diagonal Corners Rounded 2">
            <a:extLst>
              <a:ext uri="{FF2B5EF4-FFF2-40B4-BE49-F238E27FC236}">
                <a16:creationId xmlns:a16="http://schemas.microsoft.com/office/drawing/2014/main" id="{157D41D2-5A91-4026-AE59-482BE9C355F2}"/>
              </a:ext>
            </a:extLst>
          </p:cNvPr>
          <p:cNvSpPr/>
          <p:nvPr/>
        </p:nvSpPr>
        <p:spPr>
          <a:xfrm>
            <a:off x="380389" y="1863548"/>
            <a:ext cx="3891687" cy="1289304"/>
          </a:xfrm>
          <a:prstGeom prst="round2DiagRect">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Interpretation of the measurement result is dependent on the type of surface </a:t>
            </a:r>
          </a:p>
          <a:p>
            <a:pPr algn="ctr"/>
            <a:endParaRPr lang="en-GB" dirty="0"/>
          </a:p>
        </p:txBody>
      </p:sp>
      <p:sp>
        <p:nvSpPr>
          <p:cNvPr id="4" name="Rectangle: Diagonal Corners Rounded 3">
            <a:extLst>
              <a:ext uri="{FF2B5EF4-FFF2-40B4-BE49-F238E27FC236}">
                <a16:creationId xmlns:a16="http://schemas.microsoft.com/office/drawing/2014/main" id="{C54496FB-8812-4E89-8351-92624692FE37}"/>
              </a:ext>
            </a:extLst>
          </p:cNvPr>
          <p:cNvSpPr/>
          <p:nvPr/>
        </p:nvSpPr>
        <p:spPr>
          <a:xfrm>
            <a:off x="1389887" y="2806293"/>
            <a:ext cx="3891687" cy="1289304"/>
          </a:xfrm>
          <a:prstGeom prst="round2DiagRect">
            <a:avLst/>
          </a:prstGeom>
          <a:solidFill>
            <a:schemeClr val="accent1">
              <a:lumMod val="75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Smooth surfaces, such as stainless steel, will have a high efficiency whilst surfaces such as unpainted wood, will have a poor efficiency or may hide contamination.</a:t>
            </a:r>
          </a:p>
          <a:p>
            <a:pPr algn="ctr"/>
            <a:endParaRPr lang="en-GB" dirty="0"/>
          </a:p>
        </p:txBody>
      </p:sp>
      <p:sp>
        <p:nvSpPr>
          <p:cNvPr id="5" name="Rectangle: Diagonal Corners Rounded 4">
            <a:extLst>
              <a:ext uri="{FF2B5EF4-FFF2-40B4-BE49-F238E27FC236}">
                <a16:creationId xmlns:a16="http://schemas.microsoft.com/office/drawing/2014/main" id="{40F151EC-DF08-445E-AE5B-B345C4195D48}"/>
              </a:ext>
            </a:extLst>
          </p:cNvPr>
          <p:cNvSpPr/>
          <p:nvPr/>
        </p:nvSpPr>
        <p:spPr>
          <a:xfrm>
            <a:off x="2939490" y="3880713"/>
            <a:ext cx="3891687" cy="1289304"/>
          </a:xfrm>
          <a:prstGeom prst="round2DiagRect">
            <a:avLst/>
          </a:prstGeom>
          <a:solidFill>
            <a:schemeClr val="accent1">
              <a:lumMod val="60000"/>
              <a:lumOff val="40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A layer only 2 mg/cm</a:t>
            </a:r>
            <a:r>
              <a:rPr lang="en-GB" altLang="en-US" sz="1600" baseline="30000" dirty="0"/>
              <a:t>2</a:t>
            </a:r>
            <a:r>
              <a:rPr lang="en-GB" altLang="en-US" sz="1600" dirty="0"/>
              <a:t> thick will fully absorb the alpha particles and prevent monitoring (for water, oil and grease, this corresponds to a thickness of 20 micrometre)</a:t>
            </a:r>
          </a:p>
          <a:p>
            <a:pPr algn="ctr"/>
            <a:endParaRPr lang="en-GB" dirty="0"/>
          </a:p>
        </p:txBody>
      </p:sp>
      <p:sp>
        <p:nvSpPr>
          <p:cNvPr id="6" name="Rectangle: Diagonal Corners Rounded 5">
            <a:extLst>
              <a:ext uri="{FF2B5EF4-FFF2-40B4-BE49-F238E27FC236}">
                <a16:creationId xmlns:a16="http://schemas.microsoft.com/office/drawing/2014/main" id="{8BA5B99E-6DBA-4ADC-BAA0-4942F333BEB1}"/>
              </a:ext>
            </a:extLst>
          </p:cNvPr>
          <p:cNvSpPr/>
          <p:nvPr/>
        </p:nvSpPr>
        <p:spPr>
          <a:xfrm>
            <a:off x="4272076" y="4955133"/>
            <a:ext cx="3891687" cy="1289304"/>
          </a:xfrm>
          <a:prstGeom prst="round2DiagRect">
            <a:avLst/>
          </a:prstGeom>
          <a:solidFill>
            <a:schemeClr val="accent1">
              <a:lumMod val="75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It is important to note the condition of surfaces monitored if there may be any concern over the efficiency of detection and this should be considered during interpretation.</a:t>
            </a:r>
          </a:p>
          <a:p>
            <a:pPr algn="ctr"/>
            <a:endParaRPr lang="en-GB" dirty="0"/>
          </a:p>
        </p:txBody>
      </p:sp>
    </p:spTree>
    <p:extLst>
      <p:ext uri="{BB962C8B-B14F-4D97-AF65-F5344CB8AC3E}">
        <p14:creationId xmlns:p14="http://schemas.microsoft.com/office/powerpoint/2010/main" val="38010978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FF73AD-C0D0-47F4-A82D-D31CB8E525B7}"/>
              </a:ext>
            </a:extLst>
          </p:cNvPr>
          <p:cNvSpPr/>
          <p:nvPr/>
        </p:nvSpPr>
        <p:spPr>
          <a:xfrm>
            <a:off x="2411734" y="2141290"/>
            <a:ext cx="4706224" cy="2575420"/>
          </a:xfrm>
          <a:prstGeom prst="rect">
            <a:avLst/>
          </a:prstGeom>
          <a:solidFill>
            <a:schemeClr val="bg1">
              <a:lumMod val="65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SPECIFIC CONSIDERATIONS FOR BETA EMITTERS</a:t>
            </a:r>
            <a:endParaRPr lang="en-GB" sz="2400" b="1" dirty="0"/>
          </a:p>
        </p:txBody>
      </p:sp>
    </p:spTree>
    <p:extLst>
      <p:ext uri="{BB962C8B-B14F-4D97-AF65-F5344CB8AC3E}">
        <p14:creationId xmlns:p14="http://schemas.microsoft.com/office/powerpoint/2010/main" val="28609520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C73BC1-8E61-4869-A6DA-621DCC012780}"/>
              </a:ext>
            </a:extLst>
          </p:cNvPr>
          <p:cNvSpPr/>
          <p:nvPr/>
        </p:nvSpPr>
        <p:spPr>
          <a:xfrm>
            <a:off x="0" y="482869"/>
            <a:ext cx="3679546" cy="46079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Plot of Efficiency vs Energy</a:t>
            </a:r>
            <a:endParaRPr lang="en-GB" sz="2200" dirty="0"/>
          </a:p>
        </p:txBody>
      </p:sp>
      <p:pic>
        <p:nvPicPr>
          <p:cNvPr id="3" name="Picture 5">
            <a:extLst>
              <a:ext uri="{FF2B5EF4-FFF2-40B4-BE49-F238E27FC236}">
                <a16:creationId xmlns:a16="http://schemas.microsoft.com/office/drawing/2014/main" id="{F68A27F5-0E1C-4220-AB58-992A57DC47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14" y="1172261"/>
            <a:ext cx="4619625" cy="2895600"/>
          </a:xfrm>
          <a:prstGeom prst="rect">
            <a:avLst/>
          </a:prstGeom>
          <a:noFill/>
          <a:ln w="25400">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 name="Picture 6">
            <a:extLst>
              <a:ext uri="{FF2B5EF4-FFF2-40B4-BE49-F238E27FC236}">
                <a16:creationId xmlns:a16="http://schemas.microsoft.com/office/drawing/2014/main" id="{F0A1EBD4-3B75-45AB-8437-4D0DD84145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7539" y="1172261"/>
            <a:ext cx="4152900" cy="2895600"/>
          </a:xfrm>
          <a:prstGeom prst="rect">
            <a:avLst/>
          </a:prstGeom>
          <a:noFill/>
          <a:ln w="25400">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8">
            <a:extLst>
              <a:ext uri="{FF2B5EF4-FFF2-40B4-BE49-F238E27FC236}">
                <a16:creationId xmlns:a16="http://schemas.microsoft.com/office/drawing/2014/main" id="{B4702E17-ADAF-42CE-8314-6AD01E96E2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5228"/>
          <a:stretch>
            <a:fillRect/>
          </a:stretch>
        </p:blipFill>
        <p:spPr bwMode="auto">
          <a:xfrm>
            <a:off x="2180539" y="4220261"/>
            <a:ext cx="4210050" cy="2301875"/>
          </a:xfrm>
          <a:prstGeom prst="rect">
            <a:avLst/>
          </a:prstGeom>
          <a:noFill/>
          <a:ln w="25400">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a:extLst>
              <a:ext uri="{FF2B5EF4-FFF2-40B4-BE49-F238E27FC236}">
                <a16:creationId xmlns:a16="http://schemas.microsoft.com/office/drawing/2014/main" id="{8A182FE3-4A88-4A50-8A9F-23F739C42D4B}"/>
              </a:ext>
            </a:extLst>
          </p:cNvPr>
          <p:cNvSpPr txBox="1"/>
          <p:nvPr/>
        </p:nvSpPr>
        <p:spPr>
          <a:xfrm>
            <a:off x="3619500" y="6547536"/>
            <a:ext cx="1600200" cy="254000"/>
          </a:xfrm>
          <a:prstGeom prst="rect">
            <a:avLst/>
          </a:prstGeom>
          <a:noFill/>
          <a:ln w="25400">
            <a:noFill/>
          </a:ln>
        </p:spPr>
        <p:txBody>
          <a:bodyPr>
            <a:spAutoFit/>
          </a:bodyPr>
          <a:lstStyle/>
          <a:p>
            <a:pPr>
              <a:defRPr/>
            </a:pPr>
            <a:r>
              <a:rPr lang="en-GB" sz="1050" dirty="0">
                <a:solidFill>
                  <a:schemeClr val="tx1">
                    <a:lumMod val="50000"/>
                  </a:schemeClr>
                </a:solidFill>
                <a:latin typeface="Arial" charset="0"/>
                <a:cs typeface="Arial" charset="0"/>
              </a:rPr>
              <a:t>Gamma energy (</a:t>
            </a:r>
            <a:r>
              <a:rPr lang="en-GB" sz="1050" dirty="0" err="1">
                <a:solidFill>
                  <a:schemeClr val="tx1">
                    <a:lumMod val="50000"/>
                  </a:schemeClr>
                </a:solidFill>
                <a:latin typeface="Arial" charset="0"/>
                <a:cs typeface="Arial" charset="0"/>
              </a:rPr>
              <a:t>keV</a:t>
            </a:r>
            <a:r>
              <a:rPr lang="en-GB" sz="1050" dirty="0">
                <a:solidFill>
                  <a:schemeClr val="tx1">
                    <a:lumMod val="50000"/>
                  </a:schemeClr>
                </a:solidFill>
                <a:latin typeface="Arial" charset="0"/>
                <a:cs typeface="Arial" charset="0"/>
              </a:rPr>
              <a:t>)</a:t>
            </a:r>
          </a:p>
        </p:txBody>
      </p:sp>
    </p:spTree>
    <p:extLst>
      <p:ext uri="{BB962C8B-B14F-4D97-AF65-F5344CB8AC3E}">
        <p14:creationId xmlns:p14="http://schemas.microsoft.com/office/powerpoint/2010/main" val="1278076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94F974-5CDE-4F52-9FCF-CFC5A1E9F967}"/>
              </a:ext>
            </a:extLst>
          </p:cNvPr>
          <p:cNvSpPr/>
          <p:nvPr/>
        </p:nvSpPr>
        <p:spPr>
          <a:xfrm>
            <a:off x="0" y="482868"/>
            <a:ext cx="3781958" cy="5997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Beta Surface Contamination Measurements (1)</a:t>
            </a:r>
            <a:endParaRPr lang="en-GB" sz="2200" dirty="0"/>
          </a:p>
        </p:txBody>
      </p:sp>
      <p:sp>
        <p:nvSpPr>
          <p:cNvPr id="3" name="Rectangle: Rounded Corners 2">
            <a:extLst>
              <a:ext uri="{FF2B5EF4-FFF2-40B4-BE49-F238E27FC236}">
                <a16:creationId xmlns:a16="http://schemas.microsoft.com/office/drawing/2014/main" id="{988A8131-2EAD-4D9C-9BAC-172D8F7EAAB2}"/>
              </a:ext>
            </a:extLst>
          </p:cNvPr>
          <p:cNvSpPr/>
          <p:nvPr/>
        </p:nvSpPr>
        <p:spPr>
          <a:xfrm>
            <a:off x="1700783" y="1506929"/>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kern="0" dirty="0"/>
          </a:p>
          <a:p>
            <a:pPr algn="just"/>
            <a:r>
              <a:rPr lang="en-GB" altLang="en-US" dirty="0"/>
              <a:t>Most beta </a:t>
            </a:r>
            <a:r>
              <a:rPr lang="en-GB" altLang="en-US" dirty="0">
                <a:cs typeface="Arial" panose="020B0604020202020204" pitchFamily="34" charset="0"/>
              </a:rPr>
              <a:t>surface contamination measuring equipment detects betas with </a:t>
            </a:r>
            <a:r>
              <a:rPr lang="en-GB" altLang="en-US" dirty="0" err="1"/>
              <a:t>E</a:t>
            </a:r>
            <a:r>
              <a:rPr lang="en-GB" altLang="en-US" baseline="-25000" dirty="0" err="1"/>
              <a:t>max</a:t>
            </a:r>
            <a:r>
              <a:rPr lang="en-GB" altLang="en-US" dirty="0"/>
              <a:t> above around 150 keV</a:t>
            </a:r>
          </a:p>
          <a:p>
            <a:pPr algn="ctr"/>
            <a:endParaRPr lang="en-GB" dirty="0"/>
          </a:p>
        </p:txBody>
      </p:sp>
      <p:sp>
        <p:nvSpPr>
          <p:cNvPr id="4" name="Arrow: Right 3">
            <a:extLst>
              <a:ext uri="{FF2B5EF4-FFF2-40B4-BE49-F238E27FC236}">
                <a16:creationId xmlns:a16="http://schemas.microsoft.com/office/drawing/2014/main" id="{C2E9EA19-BAFB-4116-B557-A1C0BE08582B}"/>
              </a:ext>
            </a:extLst>
          </p:cNvPr>
          <p:cNvSpPr/>
          <p:nvPr/>
        </p:nvSpPr>
        <p:spPr>
          <a:xfrm>
            <a:off x="1133856" y="1682494"/>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51D61E35-12BE-462F-95EF-5DC4E5D3EA22}"/>
              </a:ext>
            </a:extLst>
          </p:cNvPr>
          <p:cNvSpPr/>
          <p:nvPr/>
        </p:nvSpPr>
        <p:spPr>
          <a:xfrm>
            <a:off x="1700783" y="2676142"/>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kern="0" dirty="0"/>
          </a:p>
          <a:p>
            <a:pPr algn="just"/>
            <a:r>
              <a:rPr lang="en-GB" altLang="en-US" dirty="0"/>
              <a:t>Low energy beta radiation needs to be monitored at a few mm from the surface to detect the contamination</a:t>
            </a:r>
          </a:p>
          <a:p>
            <a:pPr algn="ctr"/>
            <a:endParaRPr lang="en-GB" dirty="0"/>
          </a:p>
        </p:txBody>
      </p:sp>
      <p:sp>
        <p:nvSpPr>
          <p:cNvPr id="6" name="Arrow: Right 5">
            <a:extLst>
              <a:ext uri="{FF2B5EF4-FFF2-40B4-BE49-F238E27FC236}">
                <a16:creationId xmlns:a16="http://schemas.microsoft.com/office/drawing/2014/main" id="{16F4A021-6847-4052-AB84-1B188EC41603}"/>
              </a:ext>
            </a:extLst>
          </p:cNvPr>
          <p:cNvSpPr/>
          <p:nvPr/>
        </p:nvSpPr>
        <p:spPr>
          <a:xfrm>
            <a:off x="1133856" y="2851707"/>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C36FCDF0-1740-40D7-9B18-2F6605C42F40}"/>
              </a:ext>
            </a:extLst>
          </p:cNvPr>
          <p:cNvSpPr/>
          <p:nvPr/>
        </p:nvSpPr>
        <p:spPr>
          <a:xfrm>
            <a:off x="1700783" y="3858765"/>
            <a:ext cx="5610759" cy="1046074"/>
          </a:xfrm>
          <a:prstGeom prst="roundRect">
            <a:avLst/>
          </a:prstGeom>
          <a:gradFill>
            <a:gsLst>
              <a:gs pos="95000">
                <a:schemeClr val="bg1">
                  <a:lumMod val="50000"/>
                </a:schemeClr>
              </a:gs>
              <a:gs pos="54000">
                <a:schemeClr val="bg1">
                  <a:lumMod val="65000"/>
                </a:schemeClr>
              </a:gs>
              <a:gs pos="20000">
                <a:schemeClr val="bg1">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kern="0" dirty="0"/>
          </a:p>
          <a:p>
            <a:pPr algn="just"/>
            <a:r>
              <a:rPr lang="en-GB" altLang="en-US" dirty="0"/>
              <a:t>Below this energy, the range of the beta becomes small, not enough to cross a few mm air gap and penetrate the window of a practical detector </a:t>
            </a:r>
          </a:p>
          <a:p>
            <a:pPr algn="ctr"/>
            <a:endParaRPr lang="en-GB" dirty="0"/>
          </a:p>
        </p:txBody>
      </p:sp>
      <p:sp>
        <p:nvSpPr>
          <p:cNvPr id="8" name="Arrow: Right 7">
            <a:extLst>
              <a:ext uri="{FF2B5EF4-FFF2-40B4-BE49-F238E27FC236}">
                <a16:creationId xmlns:a16="http://schemas.microsoft.com/office/drawing/2014/main" id="{A2CCD41E-B81A-4E33-A5C2-46740ABEAF43}"/>
              </a:ext>
            </a:extLst>
          </p:cNvPr>
          <p:cNvSpPr/>
          <p:nvPr/>
        </p:nvSpPr>
        <p:spPr>
          <a:xfrm>
            <a:off x="1133856" y="4034330"/>
            <a:ext cx="566925" cy="629107"/>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456F1F1A-33AF-4D64-BBED-8ADADF1F4E86}"/>
              </a:ext>
            </a:extLst>
          </p:cNvPr>
          <p:cNvSpPr/>
          <p:nvPr/>
        </p:nvSpPr>
        <p:spPr>
          <a:xfrm>
            <a:off x="4374489" y="5041388"/>
            <a:ext cx="4389120" cy="753466"/>
          </a:xfrm>
          <a:prstGeom prst="round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400" dirty="0"/>
              <a:t>Counting equipment can be used to detect lower energy betas, e.g. Fe-55, Ni-63, H-3 (liquid scintillation or proportional counters – see lesson 7)</a:t>
            </a:r>
          </a:p>
        </p:txBody>
      </p:sp>
      <p:sp>
        <p:nvSpPr>
          <p:cNvPr id="10" name="Rectangle: Rounded Corners 9">
            <a:extLst>
              <a:ext uri="{FF2B5EF4-FFF2-40B4-BE49-F238E27FC236}">
                <a16:creationId xmlns:a16="http://schemas.microsoft.com/office/drawing/2014/main" id="{7EBCFFA0-7504-482E-9BC8-DD495CE04BBB}"/>
              </a:ext>
            </a:extLst>
          </p:cNvPr>
          <p:cNvSpPr/>
          <p:nvPr/>
        </p:nvSpPr>
        <p:spPr>
          <a:xfrm>
            <a:off x="4374489" y="5847278"/>
            <a:ext cx="4389120" cy="753466"/>
          </a:xfrm>
          <a:prstGeom prst="round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400" dirty="0"/>
          </a:p>
          <a:p>
            <a:pPr algn="just"/>
            <a:r>
              <a:rPr lang="en-GB" altLang="en-US" sz="1400" dirty="0"/>
              <a:t>Windowless gas flow proportional instruments are also available on the market, although these are difficult to use in practice.</a:t>
            </a:r>
          </a:p>
          <a:p>
            <a:pPr algn="ctr"/>
            <a:endParaRPr lang="en-GB" dirty="0"/>
          </a:p>
        </p:txBody>
      </p:sp>
      <p:pic>
        <p:nvPicPr>
          <p:cNvPr id="12" name="Graphic 11" descr="Arrow: Slight curve">
            <a:extLst>
              <a:ext uri="{FF2B5EF4-FFF2-40B4-BE49-F238E27FC236}">
                <a16:creationId xmlns:a16="http://schemas.microsoft.com/office/drawing/2014/main" id="{FD4C8899-36B0-4D32-B11C-AE3E5432C5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198188">
            <a:off x="3536899" y="4876417"/>
            <a:ext cx="914400" cy="914400"/>
          </a:xfrm>
          <a:prstGeom prst="rect">
            <a:avLst/>
          </a:prstGeom>
        </p:spPr>
      </p:pic>
      <p:pic>
        <p:nvPicPr>
          <p:cNvPr id="13" name="Graphic 12" descr="Arrow: Slight curve">
            <a:extLst>
              <a:ext uri="{FF2B5EF4-FFF2-40B4-BE49-F238E27FC236}">
                <a16:creationId xmlns:a16="http://schemas.microsoft.com/office/drawing/2014/main" id="{A694D1C7-4108-43AB-BA95-98D07F72D1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198188">
            <a:off x="3536898" y="5600163"/>
            <a:ext cx="914400" cy="914400"/>
          </a:xfrm>
          <a:prstGeom prst="rect">
            <a:avLst/>
          </a:prstGeom>
        </p:spPr>
      </p:pic>
    </p:spTree>
    <p:extLst>
      <p:ext uri="{BB962C8B-B14F-4D97-AF65-F5344CB8AC3E}">
        <p14:creationId xmlns:p14="http://schemas.microsoft.com/office/powerpoint/2010/main" val="101435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0B0568-6F92-48C3-983A-D18DE77A0EFD}"/>
              </a:ext>
            </a:extLst>
          </p:cNvPr>
          <p:cNvSpPr/>
          <p:nvPr/>
        </p:nvSpPr>
        <p:spPr>
          <a:xfrm>
            <a:off x="0" y="482868"/>
            <a:ext cx="3781958" cy="5997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Beta Surface Contamination Measurements (2)</a:t>
            </a:r>
            <a:endParaRPr lang="en-GB" sz="2200" dirty="0"/>
          </a:p>
        </p:txBody>
      </p:sp>
      <p:sp>
        <p:nvSpPr>
          <p:cNvPr id="5" name="Rectangle: Rounded Corners 4">
            <a:extLst>
              <a:ext uri="{FF2B5EF4-FFF2-40B4-BE49-F238E27FC236}">
                <a16:creationId xmlns:a16="http://schemas.microsoft.com/office/drawing/2014/main" id="{598E4C11-C33B-4C04-8F5A-1C36AECD1592}"/>
              </a:ext>
            </a:extLst>
          </p:cNvPr>
          <p:cNvSpPr/>
          <p:nvPr/>
        </p:nvSpPr>
        <p:spPr>
          <a:xfrm>
            <a:off x="2015337" y="1623975"/>
            <a:ext cx="4582973" cy="1638605"/>
          </a:xfrm>
          <a:prstGeom prst="roundRect">
            <a:avLst/>
          </a:prstGeom>
          <a:solidFill>
            <a:schemeClr val="bg2">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endParaRPr lang="en-GB" altLang="en-US" dirty="0">
              <a:solidFill>
                <a:schemeClr val="bg1"/>
              </a:solidFill>
            </a:endParaRPr>
          </a:p>
          <a:p>
            <a:pPr marL="285750" indent="-285750" algn="just">
              <a:buFont typeface="Wingdings" panose="05000000000000000000" pitchFamily="2" charset="2"/>
              <a:buChar char="q"/>
            </a:pPr>
            <a:r>
              <a:rPr lang="en-GB" altLang="en-US" dirty="0">
                <a:solidFill>
                  <a:schemeClr val="bg1"/>
                </a:solidFill>
              </a:rPr>
              <a:t>For higher energy beta radiation (e.g. Sr-90, P-32) the probe can be held up to 1cm from the surface being monitored with little impact on count rate</a:t>
            </a:r>
          </a:p>
          <a:p>
            <a:pPr marL="285750" indent="-285750" algn="just">
              <a:buFont typeface="Wingdings" panose="05000000000000000000" pitchFamily="2" charset="2"/>
              <a:buChar char="q"/>
            </a:pPr>
            <a:endParaRPr lang="en-GB" dirty="0"/>
          </a:p>
        </p:txBody>
      </p:sp>
      <p:sp>
        <p:nvSpPr>
          <p:cNvPr id="6" name="Rectangle: Rounded Corners 5">
            <a:extLst>
              <a:ext uri="{FF2B5EF4-FFF2-40B4-BE49-F238E27FC236}">
                <a16:creationId xmlns:a16="http://schemas.microsoft.com/office/drawing/2014/main" id="{CEB67F31-8AD0-40F4-BADD-0E15C2F41626}"/>
              </a:ext>
            </a:extLst>
          </p:cNvPr>
          <p:cNvSpPr/>
          <p:nvPr/>
        </p:nvSpPr>
        <p:spPr>
          <a:xfrm>
            <a:off x="2015337" y="3510077"/>
            <a:ext cx="4582973" cy="1638605"/>
          </a:xfrm>
          <a:prstGeom prst="roundRect">
            <a:avLst/>
          </a:prstGeom>
          <a:solidFill>
            <a:schemeClr val="bg2">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defRPr/>
            </a:pPr>
            <a:endParaRPr lang="en-GB" altLang="en-US" dirty="0">
              <a:solidFill>
                <a:schemeClr val="bg1"/>
              </a:solidFill>
            </a:endParaRPr>
          </a:p>
          <a:p>
            <a:pPr marL="285750" indent="-285750" algn="just">
              <a:buFont typeface="Wingdings" panose="05000000000000000000" pitchFamily="2" charset="2"/>
              <a:buChar char="q"/>
              <a:defRPr/>
            </a:pPr>
            <a:r>
              <a:rPr lang="en-GB" altLang="en-US" dirty="0">
                <a:solidFill>
                  <a:schemeClr val="bg1"/>
                </a:solidFill>
              </a:rPr>
              <a:t>The beta surface contamination measuring equipment will show a significant background count from artificial or natural gamma radiation. </a:t>
            </a:r>
          </a:p>
          <a:p>
            <a:pPr marL="285750" indent="-285750" algn="just">
              <a:buFont typeface="Wingdings" panose="05000000000000000000" pitchFamily="2" charset="2"/>
              <a:buChar char="q"/>
            </a:pPr>
            <a:endParaRPr lang="en-GB" dirty="0"/>
          </a:p>
        </p:txBody>
      </p:sp>
      <p:sp>
        <p:nvSpPr>
          <p:cNvPr id="7" name="Rectangle: Rounded Corners 6">
            <a:extLst>
              <a:ext uri="{FF2B5EF4-FFF2-40B4-BE49-F238E27FC236}">
                <a16:creationId xmlns:a16="http://schemas.microsoft.com/office/drawing/2014/main" id="{BFC5A8BF-4DB5-4204-A22D-9C07D2D5FFD6}"/>
              </a:ext>
            </a:extLst>
          </p:cNvPr>
          <p:cNvSpPr/>
          <p:nvPr/>
        </p:nvSpPr>
        <p:spPr>
          <a:xfrm>
            <a:off x="2529229" y="5285231"/>
            <a:ext cx="3555187" cy="994867"/>
          </a:xfrm>
          <a:prstGeom prst="roundRect">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defRPr/>
            </a:pPr>
            <a:r>
              <a:rPr lang="en-GB" altLang="en-US" sz="1600" dirty="0">
                <a:solidFill>
                  <a:schemeClr val="bg2">
                    <a:lumMod val="10000"/>
                  </a:schemeClr>
                </a:solidFill>
              </a:rPr>
              <a:t>This is around 5 cps per 100 cm</a:t>
            </a:r>
            <a:r>
              <a:rPr lang="en-GB" altLang="en-US" sz="1600" baseline="30000" dirty="0">
                <a:solidFill>
                  <a:schemeClr val="bg2">
                    <a:lumMod val="10000"/>
                  </a:schemeClr>
                </a:solidFill>
              </a:rPr>
              <a:t>2</a:t>
            </a:r>
            <a:r>
              <a:rPr lang="en-GB" altLang="en-US" sz="1600" dirty="0">
                <a:solidFill>
                  <a:schemeClr val="bg2">
                    <a:lumMod val="10000"/>
                  </a:schemeClr>
                </a:solidFill>
              </a:rPr>
              <a:t> or 1 cps per 20 cm</a:t>
            </a:r>
            <a:r>
              <a:rPr lang="en-GB" altLang="en-US" sz="1600" baseline="30000" dirty="0">
                <a:solidFill>
                  <a:schemeClr val="bg2">
                    <a:lumMod val="10000"/>
                  </a:schemeClr>
                </a:solidFill>
              </a:rPr>
              <a:t>2</a:t>
            </a:r>
            <a:r>
              <a:rPr lang="en-GB" altLang="en-US" sz="1600" dirty="0">
                <a:solidFill>
                  <a:schemeClr val="bg2">
                    <a:lumMod val="10000"/>
                  </a:schemeClr>
                </a:solidFill>
              </a:rPr>
              <a:t> of probe window.</a:t>
            </a:r>
          </a:p>
        </p:txBody>
      </p:sp>
      <p:sp>
        <p:nvSpPr>
          <p:cNvPr id="8" name="Arrow: Down 7">
            <a:extLst>
              <a:ext uri="{FF2B5EF4-FFF2-40B4-BE49-F238E27FC236}">
                <a16:creationId xmlns:a16="http://schemas.microsoft.com/office/drawing/2014/main" id="{75F86AC5-3E88-4861-BE60-9B30D66CD6EE}"/>
              </a:ext>
            </a:extLst>
          </p:cNvPr>
          <p:cNvSpPr/>
          <p:nvPr/>
        </p:nvSpPr>
        <p:spPr>
          <a:xfrm>
            <a:off x="3913632" y="4988966"/>
            <a:ext cx="746150" cy="407213"/>
          </a:xfrm>
          <a:prstGeom prst="downArrow">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6302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B4BDA8-2464-4C3D-BBD2-66BF496F2C0B}"/>
              </a:ext>
            </a:extLst>
          </p:cNvPr>
          <p:cNvSpPr/>
          <p:nvPr/>
        </p:nvSpPr>
        <p:spPr>
          <a:xfrm>
            <a:off x="0" y="526760"/>
            <a:ext cx="4447642" cy="73145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Need for Surface Contamination Monitoring</a:t>
            </a:r>
            <a:endParaRPr lang="en-GB" sz="2400" dirty="0"/>
          </a:p>
        </p:txBody>
      </p:sp>
      <p:sp>
        <p:nvSpPr>
          <p:cNvPr id="3" name="Callout: Down Arrow 2">
            <a:extLst>
              <a:ext uri="{FF2B5EF4-FFF2-40B4-BE49-F238E27FC236}">
                <a16:creationId xmlns:a16="http://schemas.microsoft.com/office/drawing/2014/main" id="{0E0F7AF4-DD0C-42F1-B147-277946CBB8BB}"/>
              </a:ext>
            </a:extLst>
          </p:cNvPr>
          <p:cNvSpPr/>
          <p:nvPr/>
        </p:nvSpPr>
        <p:spPr>
          <a:xfrm>
            <a:off x="413309" y="2210712"/>
            <a:ext cx="3869740" cy="994867"/>
          </a:xfrm>
          <a:prstGeom prst="downArrowCallo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dirty="0"/>
              <a:t>Occupational exposures may result from loose contamination:</a:t>
            </a:r>
          </a:p>
        </p:txBody>
      </p:sp>
      <p:sp>
        <p:nvSpPr>
          <p:cNvPr id="4" name="Rectangle: Rounded Corners 3">
            <a:extLst>
              <a:ext uri="{FF2B5EF4-FFF2-40B4-BE49-F238E27FC236}">
                <a16:creationId xmlns:a16="http://schemas.microsoft.com/office/drawing/2014/main" id="{F777D0FA-BD9A-4642-9F28-9A94CCA6CE03}"/>
              </a:ext>
            </a:extLst>
          </p:cNvPr>
          <p:cNvSpPr/>
          <p:nvPr/>
        </p:nvSpPr>
        <p:spPr>
          <a:xfrm>
            <a:off x="146305" y="3336948"/>
            <a:ext cx="4352543" cy="8406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1400" dirty="0"/>
          </a:p>
          <a:p>
            <a:pPr algn="just"/>
            <a:r>
              <a:rPr lang="en-GB" sz="1400" dirty="0"/>
              <a:t>Transfer of surface contamination to the atmosphere leading to internal exposure through inhalation or ingestion</a:t>
            </a:r>
          </a:p>
          <a:p>
            <a:pPr algn="ctr"/>
            <a:endParaRPr lang="en-GB" sz="1400" dirty="0"/>
          </a:p>
        </p:txBody>
      </p:sp>
      <p:sp>
        <p:nvSpPr>
          <p:cNvPr id="5" name="Rectangle: Rounded Corners 4">
            <a:extLst>
              <a:ext uri="{FF2B5EF4-FFF2-40B4-BE49-F238E27FC236}">
                <a16:creationId xmlns:a16="http://schemas.microsoft.com/office/drawing/2014/main" id="{8B4E85C0-FB58-425E-BB7F-6C2B7A8DDB15}"/>
              </a:ext>
            </a:extLst>
          </p:cNvPr>
          <p:cNvSpPr/>
          <p:nvPr/>
        </p:nvSpPr>
        <p:spPr>
          <a:xfrm>
            <a:off x="124359" y="4315661"/>
            <a:ext cx="4374489" cy="8406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a:p>
            <a:pPr algn="just"/>
            <a:r>
              <a:rPr lang="en-GB" sz="1400" dirty="0"/>
              <a:t>External exposure to whole body, eyes or extremities if contamination is significant</a:t>
            </a:r>
          </a:p>
          <a:p>
            <a:pPr algn="ctr"/>
            <a:endParaRPr lang="en-GB" sz="1400" dirty="0"/>
          </a:p>
        </p:txBody>
      </p:sp>
      <p:sp>
        <p:nvSpPr>
          <p:cNvPr id="6" name="Rectangle: Rounded Corners 5">
            <a:extLst>
              <a:ext uri="{FF2B5EF4-FFF2-40B4-BE49-F238E27FC236}">
                <a16:creationId xmlns:a16="http://schemas.microsoft.com/office/drawing/2014/main" id="{128D5831-2467-4AA6-943B-2EC04E757BDD}"/>
              </a:ext>
            </a:extLst>
          </p:cNvPr>
          <p:cNvSpPr/>
          <p:nvPr/>
        </p:nvSpPr>
        <p:spPr>
          <a:xfrm>
            <a:off x="124359" y="5410494"/>
            <a:ext cx="4447641" cy="6528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sz="1400" dirty="0"/>
              <a:t>Measurement of loose contamination is very important</a:t>
            </a:r>
          </a:p>
        </p:txBody>
      </p:sp>
      <p:sp>
        <p:nvSpPr>
          <p:cNvPr id="7" name="Callout: Down Arrow 6">
            <a:extLst>
              <a:ext uri="{FF2B5EF4-FFF2-40B4-BE49-F238E27FC236}">
                <a16:creationId xmlns:a16="http://schemas.microsoft.com/office/drawing/2014/main" id="{8F95F0D4-7AFF-4F14-A906-83966345C4B1}"/>
              </a:ext>
            </a:extLst>
          </p:cNvPr>
          <p:cNvSpPr/>
          <p:nvPr/>
        </p:nvSpPr>
        <p:spPr>
          <a:xfrm>
            <a:off x="4915815" y="2217111"/>
            <a:ext cx="3869740" cy="994867"/>
          </a:xfrm>
          <a:prstGeom prst="downArrowCallo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dirty="0"/>
              <a:t>Fixed surface contamination may cause:</a:t>
            </a:r>
          </a:p>
        </p:txBody>
      </p:sp>
      <p:sp>
        <p:nvSpPr>
          <p:cNvPr id="8" name="Rectangle: Rounded Corners 7">
            <a:extLst>
              <a:ext uri="{FF2B5EF4-FFF2-40B4-BE49-F238E27FC236}">
                <a16:creationId xmlns:a16="http://schemas.microsoft.com/office/drawing/2014/main" id="{8D7846CB-72A2-4D0D-8CEF-6BD42869D686}"/>
              </a:ext>
            </a:extLst>
          </p:cNvPr>
          <p:cNvSpPr/>
          <p:nvPr/>
        </p:nvSpPr>
        <p:spPr>
          <a:xfrm>
            <a:off x="4915815" y="3336948"/>
            <a:ext cx="3869740" cy="781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endParaRPr lang="en-GB" sz="1400" dirty="0"/>
          </a:p>
          <a:p>
            <a:pPr algn="just">
              <a:defRPr/>
            </a:pPr>
            <a:r>
              <a:rPr lang="en-GB" sz="1400" dirty="0"/>
              <a:t>Potential for future loose contamination</a:t>
            </a:r>
          </a:p>
          <a:p>
            <a:pPr algn="ctr"/>
            <a:endParaRPr lang="en-GB" dirty="0"/>
          </a:p>
        </p:txBody>
      </p:sp>
      <p:sp>
        <p:nvSpPr>
          <p:cNvPr id="9" name="Rectangle: Rounded Corners 8">
            <a:extLst>
              <a:ext uri="{FF2B5EF4-FFF2-40B4-BE49-F238E27FC236}">
                <a16:creationId xmlns:a16="http://schemas.microsoft.com/office/drawing/2014/main" id="{DD81F1B2-D31D-45DC-BC0E-AEB337C9B71A}"/>
              </a:ext>
            </a:extLst>
          </p:cNvPr>
          <p:cNvSpPr/>
          <p:nvPr/>
        </p:nvSpPr>
        <p:spPr>
          <a:xfrm>
            <a:off x="4915815" y="4293103"/>
            <a:ext cx="3869740" cy="781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sz="1400" dirty="0"/>
              <a:t>External exposure if contamination is significant.</a:t>
            </a:r>
          </a:p>
        </p:txBody>
      </p:sp>
    </p:spTree>
    <p:extLst>
      <p:ext uri="{BB962C8B-B14F-4D97-AF65-F5344CB8AC3E}">
        <p14:creationId xmlns:p14="http://schemas.microsoft.com/office/powerpoint/2010/main" val="34198003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B6AEFC-A682-4F67-95A1-3586FAD9CD81}"/>
              </a:ext>
            </a:extLst>
          </p:cNvPr>
          <p:cNvSpPr/>
          <p:nvPr/>
        </p:nvSpPr>
        <p:spPr>
          <a:xfrm>
            <a:off x="0" y="482868"/>
            <a:ext cx="3781958" cy="5997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Beta Surface Contamination Measurements (3)</a:t>
            </a:r>
            <a:endParaRPr lang="en-GB" sz="2200" dirty="0"/>
          </a:p>
        </p:txBody>
      </p:sp>
      <p:sp>
        <p:nvSpPr>
          <p:cNvPr id="4" name="Content Placeholder 2">
            <a:extLst>
              <a:ext uri="{FF2B5EF4-FFF2-40B4-BE49-F238E27FC236}">
                <a16:creationId xmlns:a16="http://schemas.microsoft.com/office/drawing/2014/main" id="{A25DA16D-9413-41C0-9B4F-F724F2015B38}"/>
              </a:ext>
            </a:extLst>
          </p:cNvPr>
          <p:cNvSpPr txBox="1">
            <a:spLocks/>
          </p:cNvSpPr>
          <p:nvPr/>
        </p:nvSpPr>
        <p:spPr>
          <a:xfrm>
            <a:off x="275431" y="1684324"/>
            <a:ext cx="8593137" cy="4372662"/>
          </a:xfrm>
          <a:prstGeom prst="rect">
            <a:avLst/>
          </a:prstGeom>
          <a:ln w="22225">
            <a:solidFill>
              <a:schemeClr val="bg2">
                <a:lumMod val="1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q"/>
            </a:pPr>
            <a:r>
              <a:rPr lang="en-GB" altLang="en-US" sz="2400" dirty="0">
                <a:solidFill>
                  <a:schemeClr val="bg2">
                    <a:lumMod val="10000"/>
                  </a:schemeClr>
                </a:solidFill>
              </a:rPr>
              <a:t>The authorized level of beta contamination for non-radiologically controlled area is normally higher than for alpha contamination, typically 4 </a:t>
            </a:r>
            <a:r>
              <a:rPr lang="en-GB" altLang="en-US" sz="2400" dirty="0" err="1">
                <a:solidFill>
                  <a:schemeClr val="bg2">
                    <a:lumMod val="10000"/>
                  </a:schemeClr>
                </a:solidFill>
              </a:rPr>
              <a:t>Bq</a:t>
            </a:r>
            <a:r>
              <a:rPr lang="en-GB" altLang="en-US" sz="2400" dirty="0">
                <a:solidFill>
                  <a:schemeClr val="bg2">
                    <a:lumMod val="10000"/>
                  </a:schemeClr>
                </a:solidFill>
              </a:rPr>
              <a:t>/cm</a:t>
            </a:r>
            <a:r>
              <a:rPr lang="en-GB" altLang="en-US" sz="2400" baseline="30000" dirty="0">
                <a:solidFill>
                  <a:schemeClr val="bg2">
                    <a:lumMod val="10000"/>
                  </a:schemeClr>
                </a:solidFill>
              </a:rPr>
              <a:t>2</a:t>
            </a:r>
            <a:r>
              <a:rPr lang="en-GB" altLang="en-US" sz="2400" dirty="0">
                <a:solidFill>
                  <a:schemeClr val="bg2">
                    <a:lumMod val="10000"/>
                  </a:schemeClr>
                </a:solidFill>
              </a:rPr>
              <a:t>.</a:t>
            </a:r>
          </a:p>
          <a:p>
            <a:pPr marL="0" indent="0" algn="just">
              <a:buNone/>
            </a:pPr>
            <a:endParaRPr lang="en-GB" altLang="en-US" sz="2400" i="1" dirty="0">
              <a:solidFill>
                <a:schemeClr val="bg2">
                  <a:lumMod val="10000"/>
                </a:schemeClr>
              </a:solidFill>
            </a:endParaRPr>
          </a:p>
          <a:p>
            <a:pPr lvl="1" algn="just">
              <a:buFont typeface="Wingdings" panose="05000000000000000000" pitchFamily="2" charset="2"/>
              <a:buChar char="§"/>
            </a:pPr>
            <a:r>
              <a:rPr lang="en-US" altLang="en-US" sz="2200" dirty="0"/>
              <a:t>This level can usually only be detected in low gamma background levels</a:t>
            </a:r>
          </a:p>
          <a:p>
            <a:pPr lvl="2" algn="just"/>
            <a:r>
              <a:rPr lang="en-US" altLang="en-US" sz="2000" dirty="0"/>
              <a:t>Higher contamination levels can be detected</a:t>
            </a:r>
          </a:p>
          <a:p>
            <a:pPr marL="914400" lvl="2" indent="0" algn="just">
              <a:buNone/>
            </a:pPr>
            <a:endParaRPr lang="en-US" altLang="en-US" sz="2000" dirty="0"/>
          </a:p>
          <a:p>
            <a:pPr lvl="1" algn="just">
              <a:buFont typeface="Wingdings" panose="05000000000000000000" pitchFamily="2" charset="2"/>
              <a:buChar char="§"/>
            </a:pPr>
            <a:r>
              <a:rPr lang="en-US" altLang="en-US" sz="2200" dirty="0"/>
              <a:t>Monitoring for these levels should be conducted in low background or wipes should be taken and counted in a low background area.</a:t>
            </a:r>
          </a:p>
        </p:txBody>
      </p:sp>
    </p:spTree>
    <p:extLst>
      <p:ext uri="{BB962C8B-B14F-4D97-AF65-F5344CB8AC3E}">
        <p14:creationId xmlns:p14="http://schemas.microsoft.com/office/powerpoint/2010/main" val="11994006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F46179-396E-4723-8EE1-2B7C54B90304}"/>
              </a:ext>
            </a:extLst>
          </p:cNvPr>
          <p:cNvSpPr/>
          <p:nvPr/>
        </p:nvSpPr>
        <p:spPr>
          <a:xfrm>
            <a:off x="0" y="482869"/>
            <a:ext cx="4930445" cy="50468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Beta Measurements (1)</a:t>
            </a:r>
            <a:endParaRPr lang="en-GB" sz="2200" dirty="0"/>
          </a:p>
        </p:txBody>
      </p:sp>
      <p:sp>
        <p:nvSpPr>
          <p:cNvPr id="3" name="Callout: Down Arrow 2">
            <a:extLst>
              <a:ext uri="{FF2B5EF4-FFF2-40B4-BE49-F238E27FC236}">
                <a16:creationId xmlns:a16="http://schemas.microsoft.com/office/drawing/2014/main" id="{E7550E47-D452-43CB-A5FA-319633132B60}"/>
              </a:ext>
            </a:extLst>
          </p:cNvPr>
          <p:cNvSpPr/>
          <p:nvPr/>
        </p:nvSpPr>
        <p:spPr>
          <a:xfrm>
            <a:off x="2194560" y="1806855"/>
            <a:ext cx="4242816" cy="1724558"/>
          </a:xfrm>
          <a:prstGeom prst="downArrowCallo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p>
          <a:p>
            <a:pPr algn="just"/>
            <a:r>
              <a:rPr lang="en-GB" altLang="en-US" dirty="0"/>
              <a:t>Many types of instrument can be used for direct beta contamination measurements:</a:t>
            </a:r>
          </a:p>
          <a:p>
            <a:pPr algn="ctr"/>
            <a:endParaRPr lang="en-GB" dirty="0"/>
          </a:p>
        </p:txBody>
      </p:sp>
      <p:sp>
        <p:nvSpPr>
          <p:cNvPr id="5" name="Rectangle 4">
            <a:extLst>
              <a:ext uri="{FF2B5EF4-FFF2-40B4-BE49-F238E27FC236}">
                <a16:creationId xmlns:a16="http://schemas.microsoft.com/office/drawing/2014/main" id="{C38845BC-89B4-42A8-8DE6-1FC7510A1E95}"/>
              </a:ext>
            </a:extLst>
          </p:cNvPr>
          <p:cNvSpPr/>
          <p:nvPr/>
        </p:nvSpPr>
        <p:spPr>
          <a:xfrm>
            <a:off x="1572764" y="4176258"/>
            <a:ext cx="5588813" cy="50468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lnSpc>
                <a:spcPct val="150000"/>
              </a:lnSpc>
              <a:defRPr/>
            </a:pPr>
            <a:r>
              <a:rPr lang="en-GB" altLang="en-US" sz="1600" dirty="0"/>
              <a:t>Thin glass or metal walled GM detectors (</a:t>
            </a:r>
            <a:r>
              <a:rPr lang="en-GB" altLang="en-US" sz="1600" dirty="0" err="1"/>
              <a:t>E</a:t>
            </a:r>
            <a:r>
              <a:rPr lang="en-GB" altLang="en-US" sz="1600" baseline="-25000" dirty="0" err="1"/>
              <a:t>max</a:t>
            </a:r>
            <a:r>
              <a:rPr lang="en-GB" altLang="en-US" sz="1600" dirty="0"/>
              <a:t> &gt; 0.5 MeV)</a:t>
            </a:r>
            <a:endParaRPr lang="en-GB" altLang="en-US" sz="1600" dirty="0">
              <a:sym typeface="Symbol" pitchFamily="18" charset="2"/>
            </a:endParaRPr>
          </a:p>
          <a:p>
            <a:pPr algn="ctr"/>
            <a:endParaRPr lang="en-GB" sz="1600" dirty="0"/>
          </a:p>
        </p:txBody>
      </p:sp>
      <p:sp>
        <p:nvSpPr>
          <p:cNvPr id="6" name="Rectangle 5">
            <a:extLst>
              <a:ext uri="{FF2B5EF4-FFF2-40B4-BE49-F238E27FC236}">
                <a16:creationId xmlns:a16="http://schemas.microsoft.com/office/drawing/2014/main" id="{83D62FE8-945B-4482-ACF3-2D1B9208BB9A}"/>
              </a:ext>
            </a:extLst>
          </p:cNvPr>
          <p:cNvSpPr/>
          <p:nvPr/>
        </p:nvSpPr>
        <p:spPr>
          <a:xfrm>
            <a:off x="1572764" y="4759130"/>
            <a:ext cx="5588813" cy="50468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lnSpc>
                <a:spcPct val="150000"/>
              </a:lnSpc>
              <a:defRPr/>
            </a:pPr>
            <a:r>
              <a:rPr lang="en-GB" altLang="en-US" sz="1600" dirty="0"/>
              <a:t>Gas refillable proportional counters (as for alpha)</a:t>
            </a:r>
            <a:endParaRPr lang="en-GB" altLang="en-US" sz="1600" dirty="0">
              <a:sym typeface="Symbol" pitchFamily="18" charset="2"/>
            </a:endParaRPr>
          </a:p>
          <a:p>
            <a:pPr algn="ctr"/>
            <a:endParaRPr lang="en-GB" sz="1600" dirty="0"/>
          </a:p>
        </p:txBody>
      </p:sp>
      <p:sp>
        <p:nvSpPr>
          <p:cNvPr id="7" name="Rectangle 6">
            <a:extLst>
              <a:ext uri="{FF2B5EF4-FFF2-40B4-BE49-F238E27FC236}">
                <a16:creationId xmlns:a16="http://schemas.microsoft.com/office/drawing/2014/main" id="{86100FFB-ED84-4866-9969-B8008A4813AA}"/>
              </a:ext>
            </a:extLst>
          </p:cNvPr>
          <p:cNvSpPr/>
          <p:nvPr/>
        </p:nvSpPr>
        <p:spPr>
          <a:xfrm>
            <a:off x="1572764" y="5350888"/>
            <a:ext cx="5588813" cy="50468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lnSpc>
                <a:spcPct val="150000"/>
              </a:lnSpc>
              <a:defRPr/>
            </a:pPr>
            <a:r>
              <a:rPr lang="en-GB" altLang="en-US" sz="1600" dirty="0"/>
              <a:t>Thin window xenon filled sealed proportional counters</a:t>
            </a:r>
            <a:endParaRPr lang="en-GB" altLang="en-US" sz="1600" dirty="0">
              <a:sym typeface="Symbol" pitchFamily="18" charset="2"/>
            </a:endParaRPr>
          </a:p>
          <a:p>
            <a:pPr algn="ctr"/>
            <a:endParaRPr lang="en-GB" sz="1600" dirty="0"/>
          </a:p>
        </p:txBody>
      </p:sp>
      <p:sp>
        <p:nvSpPr>
          <p:cNvPr id="8" name="Rectangle 7">
            <a:extLst>
              <a:ext uri="{FF2B5EF4-FFF2-40B4-BE49-F238E27FC236}">
                <a16:creationId xmlns:a16="http://schemas.microsoft.com/office/drawing/2014/main" id="{08BB133A-D39C-4346-97B1-25617391F374}"/>
              </a:ext>
            </a:extLst>
          </p:cNvPr>
          <p:cNvSpPr/>
          <p:nvPr/>
        </p:nvSpPr>
        <p:spPr>
          <a:xfrm>
            <a:off x="1572764" y="5899933"/>
            <a:ext cx="5588813" cy="50468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lnSpc>
                <a:spcPct val="150000"/>
              </a:lnSpc>
              <a:defRPr/>
            </a:pPr>
            <a:r>
              <a:rPr lang="en-GB" altLang="en-US" sz="1600" dirty="0"/>
              <a:t>Thin windowed scintillation detectors (as for alpha)</a:t>
            </a:r>
            <a:endParaRPr lang="en-US" altLang="en-US" sz="1600" dirty="0"/>
          </a:p>
          <a:p>
            <a:pPr algn="ctr"/>
            <a:endParaRPr lang="en-GB" sz="1600" dirty="0"/>
          </a:p>
        </p:txBody>
      </p:sp>
      <p:sp>
        <p:nvSpPr>
          <p:cNvPr id="9" name="Rectangle 8">
            <a:extLst>
              <a:ext uri="{FF2B5EF4-FFF2-40B4-BE49-F238E27FC236}">
                <a16:creationId xmlns:a16="http://schemas.microsoft.com/office/drawing/2014/main" id="{C5DE588C-FE25-4B73-99F3-5F87EC0D3583}"/>
              </a:ext>
            </a:extLst>
          </p:cNvPr>
          <p:cNvSpPr/>
          <p:nvPr/>
        </p:nvSpPr>
        <p:spPr>
          <a:xfrm>
            <a:off x="1572764" y="3608415"/>
            <a:ext cx="5588813" cy="50468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lnSpc>
                <a:spcPct val="150000"/>
              </a:lnSpc>
              <a:defRPr/>
            </a:pPr>
            <a:r>
              <a:rPr lang="en-GB" altLang="en-US" sz="1600" dirty="0"/>
              <a:t>Thin end window GM detectors</a:t>
            </a:r>
            <a:endParaRPr lang="en-GB" altLang="en-US" sz="1600" dirty="0">
              <a:sym typeface="Symbol" pitchFamily="18" charset="2"/>
            </a:endParaRPr>
          </a:p>
          <a:p>
            <a:pPr algn="ctr"/>
            <a:endParaRPr lang="en-GB" sz="1600" dirty="0"/>
          </a:p>
        </p:txBody>
      </p:sp>
    </p:spTree>
    <p:extLst>
      <p:ext uri="{BB962C8B-B14F-4D97-AF65-F5344CB8AC3E}">
        <p14:creationId xmlns:p14="http://schemas.microsoft.com/office/powerpoint/2010/main" val="8140532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7D48C9-FAC0-4325-A81B-84CBEDF25757}"/>
              </a:ext>
            </a:extLst>
          </p:cNvPr>
          <p:cNvSpPr/>
          <p:nvPr/>
        </p:nvSpPr>
        <p:spPr>
          <a:xfrm>
            <a:off x="0" y="482869"/>
            <a:ext cx="4930445" cy="50468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Beta Measurements (2)</a:t>
            </a:r>
            <a:endParaRPr lang="en-GB" sz="2200" dirty="0"/>
          </a:p>
        </p:txBody>
      </p:sp>
      <p:pic>
        <p:nvPicPr>
          <p:cNvPr id="3" name="Picture 5" descr="Ludlum pancake">
            <a:extLst>
              <a:ext uri="{FF2B5EF4-FFF2-40B4-BE49-F238E27FC236}">
                <a16:creationId xmlns:a16="http://schemas.microsoft.com/office/drawing/2014/main" id="{1F7C0694-5EC5-4F6D-868A-CEF4FDEA2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170" y="2059228"/>
            <a:ext cx="3581400" cy="2273300"/>
          </a:xfrm>
          <a:prstGeom prst="rect">
            <a:avLst/>
          </a:prstGeom>
          <a:noFill/>
          <a:ln w="22225">
            <a:solidFill>
              <a:schemeClr val="bg2">
                <a:lumMod val="1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1">
            <a:extLst>
              <a:ext uri="{FF2B5EF4-FFF2-40B4-BE49-F238E27FC236}">
                <a16:creationId xmlns:a16="http://schemas.microsoft.com/office/drawing/2014/main" id="{4990DD39-D5AC-41E2-8852-4A447D223E72}"/>
              </a:ext>
            </a:extLst>
          </p:cNvPr>
          <p:cNvSpPr txBox="1">
            <a:spLocks noChangeArrowheads="1"/>
          </p:cNvSpPr>
          <p:nvPr/>
        </p:nvSpPr>
        <p:spPr bwMode="auto">
          <a:xfrm>
            <a:off x="671170" y="4375391"/>
            <a:ext cx="3505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600" dirty="0">
                <a:solidFill>
                  <a:schemeClr val="bg2">
                    <a:lumMod val="10000"/>
                  </a:schemeClr>
                </a:solidFill>
              </a:rPr>
              <a:t>Pancake detector</a:t>
            </a:r>
          </a:p>
        </p:txBody>
      </p:sp>
      <p:pic>
        <p:nvPicPr>
          <p:cNvPr id="5" name="Picture 8">
            <a:extLst>
              <a:ext uri="{FF2B5EF4-FFF2-40B4-BE49-F238E27FC236}">
                <a16:creationId xmlns:a16="http://schemas.microsoft.com/office/drawing/2014/main" id="{ABF035BD-724E-4469-8475-1A656B47A1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2170" y="2059228"/>
            <a:ext cx="3581400" cy="2278063"/>
          </a:xfrm>
          <a:prstGeom prst="rect">
            <a:avLst/>
          </a:prstGeom>
          <a:noFill/>
          <a:ln w="22225">
            <a:solidFill>
              <a:schemeClr val="bg2">
                <a:lumMod val="1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8">
            <a:extLst>
              <a:ext uri="{FF2B5EF4-FFF2-40B4-BE49-F238E27FC236}">
                <a16:creationId xmlns:a16="http://schemas.microsoft.com/office/drawing/2014/main" id="{DEE547BC-E125-4FB1-8651-3C52CDC60D73}"/>
              </a:ext>
            </a:extLst>
          </p:cNvPr>
          <p:cNvSpPr txBox="1">
            <a:spLocks noChangeArrowheads="1"/>
          </p:cNvSpPr>
          <p:nvPr/>
        </p:nvSpPr>
        <p:spPr bwMode="auto">
          <a:xfrm>
            <a:off x="4938370" y="4376978"/>
            <a:ext cx="3505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600" dirty="0">
                <a:solidFill>
                  <a:schemeClr val="bg2">
                    <a:lumMod val="10000"/>
                  </a:schemeClr>
                </a:solidFill>
              </a:rPr>
              <a:t>Contamination monitor  </a:t>
            </a:r>
          </a:p>
        </p:txBody>
      </p:sp>
    </p:spTree>
    <p:extLst>
      <p:ext uri="{BB962C8B-B14F-4D97-AF65-F5344CB8AC3E}">
        <p14:creationId xmlns:p14="http://schemas.microsoft.com/office/powerpoint/2010/main" val="35820833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22CACB-1AB3-4554-8D6C-32618C0037C6}"/>
              </a:ext>
            </a:extLst>
          </p:cNvPr>
          <p:cNvSpPr/>
          <p:nvPr/>
        </p:nvSpPr>
        <p:spPr>
          <a:xfrm>
            <a:off x="0" y="482869"/>
            <a:ext cx="5493715" cy="50468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Interpretation of the Measurement Results</a:t>
            </a:r>
            <a:endParaRPr lang="en-GB" sz="2200" dirty="0"/>
          </a:p>
        </p:txBody>
      </p:sp>
      <p:graphicFrame>
        <p:nvGraphicFramePr>
          <p:cNvPr id="3" name="Diagram 2">
            <a:extLst>
              <a:ext uri="{FF2B5EF4-FFF2-40B4-BE49-F238E27FC236}">
                <a16:creationId xmlns:a16="http://schemas.microsoft.com/office/drawing/2014/main" id="{99BCB907-B362-4775-A7F6-EA72DF8C2086}"/>
              </a:ext>
            </a:extLst>
          </p:cNvPr>
          <p:cNvGraphicFramePr/>
          <p:nvPr>
            <p:extLst>
              <p:ext uri="{D42A27DB-BD31-4B8C-83A1-F6EECF244321}">
                <p14:modId xmlns:p14="http://schemas.microsoft.com/office/powerpoint/2010/main" val="1386986977"/>
              </p:ext>
            </p:extLst>
          </p:nvPr>
        </p:nvGraphicFramePr>
        <p:xfrm>
          <a:off x="555955" y="1397000"/>
          <a:ext cx="715426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a:extLst>
              <a:ext uri="{FF2B5EF4-FFF2-40B4-BE49-F238E27FC236}">
                <a16:creationId xmlns:a16="http://schemas.microsoft.com/office/drawing/2014/main" id="{15EC3889-03F8-4BFD-87A8-1161886E7F5D}"/>
              </a:ext>
            </a:extLst>
          </p:cNvPr>
          <p:cNvSpPr/>
          <p:nvPr/>
        </p:nvSpPr>
        <p:spPr>
          <a:xfrm>
            <a:off x="4184295" y="5149901"/>
            <a:ext cx="3525926" cy="753465"/>
          </a:xfrm>
          <a:prstGeom prst="rect">
            <a:avLst/>
          </a:prstGeom>
          <a:solidFill>
            <a:schemeClr val="bg1">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GB" sz="1600" dirty="0"/>
              <a:t>Use a conservative conversion factor if a mix of radionuclides</a:t>
            </a:r>
          </a:p>
        </p:txBody>
      </p:sp>
      <p:pic>
        <p:nvPicPr>
          <p:cNvPr id="6" name="Graphic 5" descr="Arrow: Slight curve">
            <a:extLst>
              <a:ext uri="{FF2B5EF4-FFF2-40B4-BE49-F238E27FC236}">
                <a16:creationId xmlns:a16="http://schemas.microsoft.com/office/drawing/2014/main" id="{08BD83B9-07B5-441B-98F5-CB771C3054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3321862">
            <a:off x="3498474" y="4908084"/>
            <a:ext cx="775549" cy="775549"/>
          </a:xfrm>
          <a:prstGeom prst="rect">
            <a:avLst/>
          </a:prstGeom>
        </p:spPr>
      </p:pic>
    </p:spTree>
    <p:extLst>
      <p:ext uri="{BB962C8B-B14F-4D97-AF65-F5344CB8AC3E}">
        <p14:creationId xmlns:p14="http://schemas.microsoft.com/office/powerpoint/2010/main" val="2422925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5C25EC-9F91-435B-9C4A-B4B039F8194A}"/>
              </a:ext>
            </a:extLst>
          </p:cNvPr>
          <p:cNvSpPr/>
          <p:nvPr/>
        </p:nvSpPr>
        <p:spPr>
          <a:xfrm>
            <a:off x="2411734" y="2141290"/>
            <a:ext cx="4706224" cy="2575420"/>
          </a:xfrm>
          <a:prstGeom prst="rect">
            <a:avLst/>
          </a:prstGeom>
          <a:solidFill>
            <a:schemeClr val="accent1">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SPECIFIC CONSIDERATIONS FOR PHOTTON EMITTERS</a:t>
            </a:r>
            <a:endParaRPr lang="en-GB" sz="2400" b="1" dirty="0"/>
          </a:p>
        </p:txBody>
      </p:sp>
    </p:spTree>
    <p:extLst>
      <p:ext uri="{BB962C8B-B14F-4D97-AF65-F5344CB8AC3E}">
        <p14:creationId xmlns:p14="http://schemas.microsoft.com/office/powerpoint/2010/main" val="11481842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D360C7-AC6B-4D93-924D-84707CBF0C53}"/>
              </a:ext>
            </a:extLst>
          </p:cNvPr>
          <p:cNvSpPr/>
          <p:nvPr/>
        </p:nvSpPr>
        <p:spPr>
          <a:xfrm>
            <a:off x="0" y="468239"/>
            <a:ext cx="4915814" cy="5046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X Ray and Gamma Measurements(1)</a:t>
            </a:r>
            <a:endParaRPr lang="en-GB" sz="2200" dirty="0"/>
          </a:p>
        </p:txBody>
      </p:sp>
      <p:graphicFrame>
        <p:nvGraphicFramePr>
          <p:cNvPr id="3" name="Diagram 2">
            <a:extLst>
              <a:ext uri="{FF2B5EF4-FFF2-40B4-BE49-F238E27FC236}">
                <a16:creationId xmlns:a16="http://schemas.microsoft.com/office/drawing/2014/main" id="{F1C2C207-4F35-4891-9513-C541A616501A}"/>
              </a:ext>
            </a:extLst>
          </p:cNvPr>
          <p:cNvGraphicFramePr/>
          <p:nvPr>
            <p:extLst>
              <p:ext uri="{D42A27DB-BD31-4B8C-83A1-F6EECF244321}">
                <p14:modId xmlns:p14="http://schemas.microsoft.com/office/powerpoint/2010/main" val="2802306648"/>
              </p:ext>
            </p:extLst>
          </p:nvPr>
        </p:nvGraphicFramePr>
        <p:xfrm>
          <a:off x="1253338" y="1682293"/>
          <a:ext cx="6376416" cy="4491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99014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0A9CB8-A45E-481E-A485-D434088D5BE9}"/>
              </a:ext>
            </a:extLst>
          </p:cNvPr>
          <p:cNvSpPr/>
          <p:nvPr/>
        </p:nvSpPr>
        <p:spPr>
          <a:xfrm>
            <a:off x="0" y="468239"/>
            <a:ext cx="4915814" cy="5046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X Ray and Gamma Measurements(2)</a:t>
            </a:r>
            <a:endParaRPr lang="en-GB" sz="2200" dirty="0"/>
          </a:p>
        </p:txBody>
      </p:sp>
      <p:sp>
        <p:nvSpPr>
          <p:cNvPr id="3" name="Rectangle: Rounded Corners 2">
            <a:extLst>
              <a:ext uri="{FF2B5EF4-FFF2-40B4-BE49-F238E27FC236}">
                <a16:creationId xmlns:a16="http://schemas.microsoft.com/office/drawing/2014/main" id="{74DD0C00-4C19-4B7C-882B-FD80CF1C4C64}"/>
              </a:ext>
            </a:extLst>
          </p:cNvPr>
          <p:cNvSpPr/>
          <p:nvPr/>
        </p:nvSpPr>
        <p:spPr>
          <a:xfrm>
            <a:off x="1506931" y="1770278"/>
            <a:ext cx="5647335" cy="1901952"/>
          </a:xfrm>
          <a:prstGeom prst="roundRect">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80000"/>
              </a:lnSpc>
              <a:buFont typeface="Wingdings" panose="05000000000000000000" pitchFamily="2" charset="2"/>
              <a:buChar char="q"/>
            </a:pPr>
            <a:endParaRPr lang="en-US" altLang="en-US" sz="2000" dirty="0"/>
          </a:p>
          <a:p>
            <a:pPr marL="342900" indent="-342900" algn="just">
              <a:lnSpc>
                <a:spcPct val="80000"/>
              </a:lnSpc>
              <a:buFont typeface="Wingdings" panose="05000000000000000000" pitchFamily="2" charset="2"/>
              <a:buChar char="q"/>
            </a:pPr>
            <a:r>
              <a:rPr lang="en-US" altLang="en-US" dirty="0"/>
              <a:t>Most gamma emitters also emit beta radiation and, generally, it is the beta radiation which is easiest to detect on surface and is used in contamination measurements </a:t>
            </a:r>
          </a:p>
          <a:p>
            <a:pPr algn="just">
              <a:lnSpc>
                <a:spcPct val="80000"/>
              </a:lnSpc>
            </a:pPr>
            <a:endParaRPr lang="en-US" altLang="en-US" sz="2000" dirty="0"/>
          </a:p>
          <a:p>
            <a:pPr marL="742950" lvl="1" indent="-285750" algn="just">
              <a:lnSpc>
                <a:spcPct val="80000"/>
              </a:lnSpc>
              <a:buFont typeface="Wingdings" panose="05000000000000000000" pitchFamily="2" charset="2"/>
              <a:buChar char="§"/>
            </a:pPr>
            <a:r>
              <a:rPr lang="en-US" altLang="en-US" dirty="0"/>
              <a:t>Typical examples are </a:t>
            </a:r>
            <a:r>
              <a:rPr lang="en-US" altLang="en-US" baseline="30000" dirty="0"/>
              <a:t>137</a:t>
            </a:r>
            <a:r>
              <a:rPr lang="en-US" altLang="en-US" dirty="0"/>
              <a:t>Cs and </a:t>
            </a:r>
            <a:r>
              <a:rPr lang="en-US" altLang="en-US" baseline="30000" dirty="0"/>
              <a:t>60</a:t>
            </a:r>
            <a:r>
              <a:rPr lang="en-US" altLang="en-US" dirty="0"/>
              <a:t>Co</a:t>
            </a:r>
          </a:p>
          <a:p>
            <a:pPr algn="ctr"/>
            <a:endParaRPr lang="en-GB" dirty="0"/>
          </a:p>
        </p:txBody>
      </p:sp>
      <p:sp>
        <p:nvSpPr>
          <p:cNvPr id="4" name="Rectangle: Rounded Corners 3">
            <a:extLst>
              <a:ext uri="{FF2B5EF4-FFF2-40B4-BE49-F238E27FC236}">
                <a16:creationId xmlns:a16="http://schemas.microsoft.com/office/drawing/2014/main" id="{8962EED2-859B-4DA6-BEDA-BCAB1516EA81}"/>
              </a:ext>
            </a:extLst>
          </p:cNvPr>
          <p:cNvSpPr/>
          <p:nvPr/>
        </p:nvSpPr>
        <p:spPr>
          <a:xfrm>
            <a:off x="1506930" y="4219651"/>
            <a:ext cx="5647335" cy="1901952"/>
          </a:xfrm>
          <a:prstGeom prst="roundRect">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altLang="en-US" dirty="0"/>
              <a:t>Pure Gamma/X ray emitters will not be detected by beta probes, but can also be assessed using scaling factor based on the fingerprints if there is a mix of radionuclides</a:t>
            </a:r>
          </a:p>
          <a:p>
            <a:pPr algn="ctr"/>
            <a:endParaRPr lang="en-GB" dirty="0"/>
          </a:p>
        </p:txBody>
      </p:sp>
    </p:spTree>
    <p:extLst>
      <p:ext uri="{BB962C8B-B14F-4D97-AF65-F5344CB8AC3E}">
        <p14:creationId xmlns:p14="http://schemas.microsoft.com/office/powerpoint/2010/main" val="41742536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6F177E-427F-49DB-AC69-33CE3BF268D6}"/>
              </a:ext>
            </a:extLst>
          </p:cNvPr>
          <p:cNvSpPr/>
          <p:nvPr/>
        </p:nvSpPr>
        <p:spPr>
          <a:xfrm>
            <a:off x="0" y="468239"/>
            <a:ext cx="4915814" cy="5046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X Ray and Gamma Measurements(3)</a:t>
            </a:r>
            <a:endParaRPr lang="en-GB" sz="2200" dirty="0"/>
          </a:p>
        </p:txBody>
      </p:sp>
      <p:sp>
        <p:nvSpPr>
          <p:cNvPr id="3" name="Rectangle: Rounded Corners 2">
            <a:extLst>
              <a:ext uri="{FF2B5EF4-FFF2-40B4-BE49-F238E27FC236}">
                <a16:creationId xmlns:a16="http://schemas.microsoft.com/office/drawing/2014/main" id="{99B354D2-D1CD-4621-A760-E1031E256E84}"/>
              </a:ext>
            </a:extLst>
          </p:cNvPr>
          <p:cNvSpPr/>
          <p:nvPr/>
        </p:nvSpPr>
        <p:spPr>
          <a:xfrm>
            <a:off x="1667865" y="1704441"/>
            <a:ext cx="4476903" cy="90708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There are two conflicting issues:</a:t>
            </a:r>
          </a:p>
          <a:p>
            <a:pPr algn="ctr"/>
            <a:endParaRPr lang="en-GB" dirty="0"/>
          </a:p>
        </p:txBody>
      </p:sp>
      <p:sp>
        <p:nvSpPr>
          <p:cNvPr id="4" name="Rectangle: Rounded Corners 3">
            <a:extLst>
              <a:ext uri="{FF2B5EF4-FFF2-40B4-BE49-F238E27FC236}">
                <a16:creationId xmlns:a16="http://schemas.microsoft.com/office/drawing/2014/main" id="{56F41A71-ADA9-40E7-BEC7-E2AE2EC7A970}"/>
              </a:ext>
            </a:extLst>
          </p:cNvPr>
          <p:cNvSpPr/>
          <p:nvPr/>
        </p:nvSpPr>
        <p:spPr>
          <a:xfrm>
            <a:off x="1667864" y="5482676"/>
            <a:ext cx="4476903" cy="101322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defRPr/>
            </a:pPr>
            <a:endParaRPr lang="en-US" altLang="en-US" dirty="0"/>
          </a:p>
          <a:p>
            <a:pPr algn="just">
              <a:lnSpc>
                <a:spcPct val="80000"/>
              </a:lnSpc>
              <a:defRPr/>
            </a:pPr>
            <a:r>
              <a:rPr lang="en-US" altLang="en-US" dirty="0"/>
              <a:t>In practice this means that the same probe cannot be used for measuring both low and high energy gamma/X ray emissions.</a:t>
            </a:r>
          </a:p>
          <a:p>
            <a:pPr algn="ctr"/>
            <a:endParaRPr lang="en-GB" dirty="0"/>
          </a:p>
        </p:txBody>
      </p:sp>
      <p:sp>
        <p:nvSpPr>
          <p:cNvPr id="5" name="Rectangle: Rounded Corners 4">
            <a:extLst>
              <a:ext uri="{FF2B5EF4-FFF2-40B4-BE49-F238E27FC236}">
                <a16:creationId xmlns:a16="http://schemas.microsoft.com/office/drawing/2014/main" id="{EAC79186-0355-4D03-8AF6-B8B86892A5FE}"/>
              </a:ext>
            </a:extLst>
          </p:cNvPr>
          <p:cNvSpPr/>
          <p:nvPr/>
        </p:nvSpPr>
        <p:spPr>
          <a:xfrm>
            <a:off x="2018994" y="2889501"/>
            <a:ext cx="4125773" cy="90708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sz="1600" dirty="0">
              <a:solidFill>
                <a:schemeClr val="bg2">
                  <a:lumMod val="10000"/>
                </a:schemeClr>
              </a:solidFill>
            </a:endParaRPr>
          </a:p>
          <a:p>
            <a:pPr marL="285750" indent="-285750" algn="just">
              <a:buFont typeface="Wingdings" panose="05000000000000000000" pitchFamily="2" charset="2"/>
              <a:buChar char="§"/>
            </a:pPr>
            <a:r>
              <a:rPr lang="en-US" altLang="en-US" sz="1600" dirty="0">
                <a:solidFill>
                  <a:schemeClr val="bg2">
                    <a:lumMod val="10000"/>
                  </a:schemeClr>
                </a:solidFill>
              </a:rPr>
              <a:t>For low energies, the detector window has to be relatively thin and have a low atomic number to ensure good transmission</a:t>
            </a:r>
          </a:p>
          <a:p>
            <a:pPr algn="just"/>
            <a:endParaRPr lang="en-US" altLang="en-US" sz="1600" dirty="0">
              <a:solidFill>
                <a:schemeClr val="bg2">
                  <a:lumMod val="10000"/>
                </a:schemeClr>
              </a:solidFill>
            </a:endParaRPr>
          </a:p>
          <a:p>
            <a:pPr algn="ctr"/>
            <a:endParaRPr lang="en-GB" dirty="0"/>
          </a:p>
        </p:txBody>
      </p:sp>
      <p:sp>
        <p:nvSpPr>
          <p:cNvPr id="6" name="Rectangle: Rounded Corners 5">
            <a:extLst>
              <a:ext uri="{FF2B5EF4-FFF2-40B4-BE49-F238E27FC236}">
                <a16:creationId xmlns:a16="http://schemas.microsoft.com/office/drawing/2014/main" id="{B5A9E8AF-E5BA-41F1-8170-E13CF647A193}"/>
              </a:ext>
            </a:extLst>
          </p:cNvPr>
          <p:cNvSpPr/>
          <p:nvPr/>
        </p:nvSpPr>
        <p:spPr>
          <a:xfrm>
            <a:off x="2018994" y="4186088"/>
            <a:ext cx="4125773" cy="90708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pPr>
            <a:r>
              <a:rPr lang="en-US" altLang="en-US" sz="1600" dirty="0">
                <a:solidFill>
                  <a:schemeClr val="bg2">
                    <a:lumMod val="10000"/>
                  </a:schemeClr>
                </a:solidFill>
              </a:rPr>
              <a:t>For high energies, the problem is to ensure that the relatively penetrating radiation is attenuated sufficiently by the detector. This demands a high mass per unit area, high atomic number detector</a:t>
            </a:r>
          </a:p>
          <a:p>
            <a:pPr algn="ctr"/>
            <a:endParaRPr lang="en-GB" dirty="0"/>
          </a:p>
        </p:txBody>
      </p:sp>
    </p:spTree>
    <p:extLst>
      <p:ext uri="{BB962C8B-B14F-4D97-AF65-F5344CB8AC3E}">
        <p14:creationId xmlns:p14="http://schemas.microsoft.com/office/powerpoint/2010/main" val="846673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C8EB7F-25AD-422E-9F9B-0A14EFCACCAA}"/>
              </a:ext>
            </a:extLst>
          </p:cNvPr>
          <p:cNvSpPr/>
          <p:nvPr/>
        </p:nvSpPr>
        <p:spPr>
          <a:xfrm>
            <a:off x="0" y="343881"/>
            <a:ext cx="4345229" cy="7555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X Ray and Gamma Measurements (1)</a:t>
            </a:r>
            <a:endParaRPr lang="en-GB" sz="2200" dirty="0"/>
          </a:p>
        </p:txBody>
      </p:sp>
      <p:sp>
        <p:nvSpPr>
          <p:cNvPr id="4" name="Rectangle: Rounded Corners 3">
            <a:extLst>
              <a:ext uri="{FF2B5EF4-FFF2-40B4-BE49-F238E27FC236}">
                <a16:creationId xmlns:a16="http://schemas.microsoft.com/office/drawing/2014/main" id="{9782136B-7841-40B3-92EE-F10B9C0C4D5D}"/>
              </a:ext>
            </a:extLst>
          </p:cNvPr>
          <p:cNvSpPr/>
          <p:nvPr/>
        </p:nvSpPr>
        <p:spPr>
          <a:xfrm>
            <a:off x="804671" y="1587399"/>
            <a:ext cx="7417613" cy="207020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dirty="0"/>
              <a:t>There are two popular forms of detector:</a:t>
            </a:r>
          </a:p>
          <a:p>
            <a:pPr marL="285750" indent="-285750">
              <a:lnSpc>
                <a:spcPct val="90000"/>
              </a:lnSpc>
              <a:buFont typeface="Courier New" panose="02070309020205020404" pitchFamily="49" charset="0"/>
              <a:buChar char="o"/>
            </a:pPr>
            <a:r>
              <a:rPr lang="en-US" altLang="en-US" dirty="0"/>
              <a:t>One is the xenon filled, titanium windowed, proportional counter, more useful for lower energies</a:t>
            </a:r>
          </a:p>
          <a:p>
            <a:pPr marL="285750" indent="-285750">
              <a:lnSpc>
                <a:spcPct val="90000"/>
              </a:lnSpc>
              <a:buFont typeface="Courier New" panose="02070309020205020404" pitchFamily="49" charset="0"/>
              <a:buChar char="o"/>
            </a:pPr>
            <a:endParaRPr lang="en-US" altLang="en-US" dirty="0"/>
          </a:p>
          <a:p>
            <a:pPr marL="285750" indent="-285750">
              <a:lnSpc>
                <a:spcPct val="90000"/>
              </a:lnSpc>
              <a:buFont typeface="Courier New" panose="02070309020205020404" pitchFamily="49" charset="0"/>
              <a:buChar char="o"/>
            </a:pPr>
            <a:r>
              <a:rPr lang="en-US" altLang="en-US" dirty="0"/>
              <a:t>The other is the aluminum or beryllium windowed sodium iodide scintillation detector which is useful for a wider range of energies</a:t>
            </a:r>
          </a:p>
          <a:p>
            <a:pPr algn="ctr"/>
            <a:endParaRPr lang="en-GB" dirty="0"/>
          </a:p>
        </p:txBody>
      </p:sp>
      <p:pic>
        <p:nvPicPr>
          <p:cNvPr id="5" name="Picture 8">
            <a:extLst>
              <a:ext uri="{FF2B5EF4-FFF2-40B4-BE49-F238E27FC236}">
                <a16:creationId xmlns:a16="http://schemas.microsoft.com/office/drawing/2014/main" id="{33665FF8-9E66-49A1-8EA3-4ADFFCEC95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4077" y="4021211"/>
            <a:ext cx="2362200" cy="1822450"/>
          </a:xfrm>
          <a:prstGeom prst="rect">
            <a:avLst/>
          </a:prstGeom>
          <a:noFill/>
          <a:ln w="19050">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
            <a:extLst>
              <a:ext uri="{FF2B5EF4-FFF2-40B4-BE49-F238E27FC236}">
                <a16:creationId xmlns:a16="http://schemas.microsoft.com/office/drawing/2014/main" id="{069B86FF-A267-44E2-ABCD-7F4CC01B4EEC}"/>
              </a:ext>
            </a:extLst>
          </p:cNvPr>
          <p:cNvSpPr txBox="1">
            <a:spLocks noChangeArrowheads="1"/>
          </p:cNvSpPr>
          <p:nvPr/>
        </p:nvSpPr>
        <p:spPr bwMode="auto">
          <a:xfrm>
            <a:off x="1262177" y="5865886"/>
            <a:ext cx="228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400" dirty="0">
                <a:solidFill>
                  <a:schemeClr val="bg2">
                    <a:lumMod val="10000"/>
                  </a:schemeClr>
                </a:solidFill>
                <a:latin typeface="+mn-lt"/>
              </a:rPr>
              <a:t>Xenon filled proportional counter</a:t>
            </a:r>
          </a:p>
        </p:txBody>
      </p:sp>
      <p:pic>
        <p:nvPicPr>
          <p:cNvPr id="7" name="Picture 10" descr="Gamma_Detector_4c66f524ea697.png_product_product">
            <a:extLst>
              <a:ext uri="{FF2B5EF4-FFF2-40B4-BE49-F238E27FC236}">
                <a16:creationId xmlns:a16="http://schemas.microsoft.com/office/drawing/2014/main" id="{C5D337AE-7CA9-45C2-9216-375ACB3D3E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6640" y="4021211"/>
            <a:ext cx="2621052" cy="1822450"/>
          </a:xfrm>
          <a:prstGeom prst="rect">
            <a:avLst/>
          </a:prstGeom>
          <a:noFill/>
          <a:ln w="22225">
            <a:solidFill>
              <a:schemeClr val="accent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8" name="TextBox 10">
            <a:extLst>
              <a:ext uri="{FF2B5EF4-FFF2-40B4-BE49-F238E27FC236}">
                <a16:creationId xmlns:a16="http://schemas.microsoft.com/office/drawing/2014/main" id="{B3A07314-4B9D-41D9-BF53-8B52B8DFDE38}"/>
              </a:ext>
            </a:extLst>
          </p:cNvPr>
          <p:cNvSpPr txBox="1">
            <a:spLocks noChangeArrowheads="1"/>
          </p:cNvSpPr>
          <p:nvPr/>
        </p:nvSpPr>
        <p:spPr bwMode="auto">
          <a:xfrm>
            <a:off x="5384915" y="5851599"/>
            <a:ext cx="2620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400" dirty="0" err="1">
                <a:solidFill>
                  <a:schemeClr val="bg2">
                    <a:lumMod val="10000"/>
                  </a:schemeClr>
                </a:solidFill>
                <a:latin typeface="+mn-lt"/>
              </a:rPr>
              <a:t>NaI</a:t>
            </a:r>
            <a:r>
              <a:rPr lang="en-GB" altLang="en-US" sz="1400" dirty="0">
                <a:solidFill>
                  <a:schemeClr val="bg2">
                    <a:lumMod val="10000"/>
                  </a:schemeClr>
                </a:solidFill>
                <a:latin typeface="+mn-lt"/>
              </a:rPr>
              <a:t> detector with window</a:t>
            </a:r>
          </a:p>
        </p:txBody>
      </p:sp>
    </p:spTree>
    <p:extLst>
      <p:ext uri="{BB962C8B-B14F-4D97-AF65-F5344CB8AC3E}">
        <p14:creationId xmlns:p14="http://schemas.microsoft.com/office/powerpoint/2010/main" val="251412920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7240E6-4837-4A4C-AAE6-2800742F8211}"/>
              </a:ext>
            </a:extLst>
          </p:cNvPr>
          <p:cNvSpPr/>
          <p:nvPr/>
        </p:nvSpPr>
        <p:spPr>
          <a:xfrm>
            <a:off x="0" y="343881"/>
            <a:ext cx="4345229" cy="7555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Equipment for X Ray and Gamma Measurements (2)</a:t>
            </a:r>
            <a:endParaRPr lang="en-GB" sz="2200" dirty="0"/>
          </a:p>
        </p:txBody>
      </p:sp>
      <p:sp>
        <p:nvSpPr>
          <p:cNvPr id="3" name="Content Placeholder 1">
            <a:extLst>
              <a:ext uri="{FF2B5EF4-FFF2-40B4-BE49-F238E27FC236}">
                <a16:creationId xmlns:a16="http://schemas.microsoft.com/office/drawing/2014/main" id="{0FCC073C-3FFF-4684-BDC4-C57A3B019098}"/>
              </a:ext>
            </a:extLst>
          </p:cNvPr>
          <p:cNvSpPr txBox="1">
            <a:spLocks/>
          </p:cNvSpPr>
          <p:nvPr/>
        </p:nvSpPr>
        <p:spPr>
          <a:xfrm>
            <a:off x="324091" y="1931823"/>
            <a:ext cx="8593137" cy="4278783"/>
          </a:xfrm>
          <a:prstGeom prst="roundRect">
            <a:avLst/>
          </a:prstGeom>
          <a:ln w="22225">
            <a:solidFill>
              <a:schemeClr val="accent1">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200" dirty="0"/>
              <a:t>The sodium iodide scintillation detectors are usually less sensitive than the xenon filled proportional counters </a:t>
            </a:r>
          </a:p>
          <a:p>
            <a:pPr algn="just">
              <a:buFont typeface="Wingdings" panose="05000000000000000000" pitchFamily="2" charset="2"/>
              <a:buChar char="§"/>
            </a:pPr>
            <a:r>
              <a:rPr lang="en-US" altLang="en-US" sz="2200" dirty="0"/>
              <a:t>Since the probes are designed to detect gamma contamination, they are very sensitive to background radiation and may have a significant background count rate</a:t>
            </a:r>
          </a:p>
          <a:p>
            <a:pPr algn="just">
              <a:buFont typeface="Wingdings" panose="05000000000000000000" pitchFamily="2" charset="2"/>
              <a:buChar char="§"/>
            </a:pPr>
            <a:r>
              <a:rPr lang="en-US" altLang="en-US" sz="2200" dirty="0"/>
              <a:t>Most instruments employed for low energy photon measurements will respond to beta emitters. If in doubt, shield the betas with a filter</a:t>
            </a:r>
          </a:p>
          <a:p>
            <a:pPr algn="just">
              <a:buFont typeface="Wingdings" panose="05000000000000000000" pitchFamily="2" charset="2"/>
              <a:buChar char="§"/>
            </a:pPr>
            <a:r>
              <a:rPr lang="en-GB" altLang="en-US" sz="2200" dirty="0"/>
              <a:t>Photomultiplier tubes are susceptible to magnetic fields, they are often supplied with mu-metal shields to overcome this issue.</a:t>
            </a:r>
            <a:endParaRPr lang="en-US" altLang="en-US" sz="2200" dirty="0"/>
          </a:p>
          <a:p>
            <a:pPr algn="just"/>
            <a:endParaRPr lang="en-GB" altLang="en-US" dirty="0"/>
          </a:p>
        </p:txBody>
      </p:sp>
    </p:spTree>
    <p:extLst>
      <p:ext uri="{BB962C8B-B14F-4D97-AF65-F5344CB8AC3E}">
        <p14:creationId xmlns:p14="http://schemas.microsoft.com/office/powerpoint/2010/main" val="1875487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D7D856-3087-4CD7-889F-24048C381F1E}"/>
              </a:ext>
            </a:extLst>
          </p:cNvPr>
          <p:cNvSpPr/>
          <p:nvPr/>
        </p:nvSpPr>
        <p:spPr>
          <a:xfrm>
            <a:off x="0" y="629173"/>
            <a:ext cx="2567636" cy="4613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Purpose</a:t>
            </a:r>
            <a:endParaRPr lang="en-GB" sz="2400" dirty="0"/>
          </a:p>
        </p:txBody>
      </p:sp>
      <p:sp>
        <p:nvSpPr>
          <p:cNvPr id="3" name="Content Placeholder 2">
            <a:extLst>
              <a:ext uri="{FF2B5EF4-FFF2-40B4-BE49-F238E27FC236}">
                <a16:creationId xmlns:a16="http://schemas.microsoft.com/office/drawing/2014/main" id="{F8CE56F4-98C0-42B5-88A9-D6ADDB1AB943}"/>
              </a:ext>
            </a:extLst>
          </p:cNvPr>
          <p:cNvSpPr txBox="1">
            <a:spLocks/>
          </p:cNvSpPr>
          <p:nvPr/>
        </p:nvSpPr>
        <p:spPr>
          <a:xfrm>
            <a:off x="149352" y="1552652"/>
            <a:ext cx="8593138" cy="4848148"/>
          </a:xfrm>
          <a:prstGeom prst="rect">
            <a:avLst/>
          </a:prstGeom>
          <a:ln w="19050">
            <a:solidFill>
              <a:schemeClr val="accent1">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7663" algn="just">
              <a:buFont typeface="Wingdings" panose="05000000000000000000" pitchFamily="2" charset="2"/>
              <a:buChar char="q"/>
              <a:defRPr/>
            </a:pPr>
            <a:r>
              <a:rPr lang="en-US" altLang="en-US" sz="2400" dirty="0">
                <a:solidFill>
                  <a:schemeClr val="tx2">
                    <a:lumMod val="50000"/>
                  </a:schemeClr>
                </a:solidFill>
                <a:latin typeface="+mn-lt"/>
              </a:rPr>
              <a:t>Verification that levels of contamination are well within the permissible levels.</a:t>
            </a:r>
          </a:p>
          <a:p>
            <a:pPr marL="804863" lvl="1" indent="-342900" algn="just">
              <a:buFont typeface="Wingdings" panose="05000000000000000000" pitchFamily="2" charset="2"/>
              <a:buChar char="§"/>
              <a:defRPr/>
            </a:pPr>
            <a:r>
              <a:rPr lang="en-US" altLang="en-US" sz="2400" dirty="0">
                <a:solidFill>
                  <a:schemeClr val="tx2">
                    <a:lumMod val="50000"/>
                  </a:schemeClr>
                </a:solidFill>
                <a:latin typeface="+mn-lt"/>
              </a:rPr>
              <a:t>0.4 </a:t>
            </a: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a:t>
            </a:r>
            <a:r>
              <a:rPr lang="en-US" altLang="en-US" sz="2400" dirty="0">
                <a:solidFill>
                  <a:schemeClr val="tx2">
                    <a:lumMod val="50000"/>
                  </a:schemeClr>
                </a:solidFill>
                <a:latin typeface="+mn-lt"/>
              </a:rPr>
              <a:t> for alpha emitters and 4 </a:t>
            </a:r>
            <a:r>
              <a:rPr lang="en-US" altLang="en-US" sz="2400" dirty="0" err="1">
                <a:solidFill>
                  <a:schemeClr val="tx2">
                    <a:lumMod val="50000"/>
                  </a:schemeClr>
                </a:solidFill>
                <a:latin typeface="+mn-lt"/>
              </a:rPr>
              <a:t>Bq</a:t>
            </a:r>
            <a:r>
              <a:rPr lang="en-US" altLang="en-US" sz="2400" dirty="0">
                <a:solidFill>
                  <a:schemeClr val="tx2">
                    <a:lumMod val="50000"/>
                  </a:schemeClr>
                </a:solidFill>
                <a:latin typeface="+mn-lt"/>
              </a:rPr>
              <a:t>/cm</a:t>
            </a:r>
            <a:r>
              <a:rPr lang="en-US" altLang="en-US" sz="2400" baseline="30000" dirty="0">
                <a:solidFill>
                  <a:schemeClr val="tx2">
                    <a:lumMod val="50000"/>
                  </a:schemeClr>
                </a:solidFill>
                <a:latin typeface="+mn-lt"/>
              </a:rPr>
              <a:t>2</a:t>
            </a:r>
            <a:r>
              <a:rPr lang="en-US" altLang="en-US" sz="2400" dirty="0">
                <a:solidFill>
                  <a:schemeClr val="tx2">
                    <a:lumMod val="50000"/>
                  </a:schemeClr>
                </a:solidFill>
                <a:latin typeface="+mn-lt"/>
              </a:rPr>
              <a:t> for beta/gamma emitters (IAEA guidelines*).</a:t>
            </a:r>
          </a:p>
          <a:p>
            <a:pPr marL="347663" algn="just">
              <a:buFont typeface="Wingdings" panose="05000000000000000000" pitchFamily="2" charset="2"/>
              <a:buChar char="q"/>
              <a:defRPr/>
            </a:pPr>
            <a:r>
              <a:rPr lang="en-US" altLang="en-US" sz="2400" dirty="0">
                <a:solidFill>
                  <a:schemeClr val="tx2">
                    <a:lumMod val="50000"/>
                  </a:schemeClr>
                </a:solidFill>
                <a:latin typeface="+mn-lt"/>
              </a:rPr>
              <a:t>Classification of controlled and supervised areas</a:t>
            </a:r>
          </a:p>
          <a:p>
            <a:pPr algn="just">
              <a:buFont typeface="Wingdings" panose="05000000000000000000" pitchFamily="2" charset="2"/>
              <a:buChar char="q"/>
              <a:defRPr/>
            </a:pPr>
            <a:r>
              <a:rPr lang="en-GB" sz="2400" dirty="0">
                <a:solidFill>
                  <a:schemeClr val="tx2">
                    <a:lumMod val="50000"/>
                  </a:schemeClr>
                </a:solidFill>
                <a:latin typeface="+mn-lt"/>
              </a:rPr>
              <a:t>Provision of assistance with methods to determine and prevent the spread of contamination.</a:t>
            </a:r>
          </a:p>
          <a:p>
            <a:pPr algn="just">
              <a:buFont typeface="Wingdings" panose="05000000000000000000" pitchFamily="2" charset="2"/>
              <a:buChar char="q"/>
              <a:defRPr/>
            </a:pPr>
            <a:r>
              <a:rPr lang="en-US" altLang="en-US" sz="2400" dirty="0">
                <a:solidFill>
                  <a:schemeClr val="tx2">
                    <a:lumMod val="50000"/>
                  </a:schemeClr>
                </a:solidFill>
                <a:latin typeface="+mn-lt"/>
              </a:rPr>
              <a:t>To detect breach in containments and departures of good working practices.</a:t>
            </a:r>
          </a:p>
          <a:p>
            <a:pPr algn="just">
              <a:lnSpc>
                <a:spcPct val="90000"/>
              </a:lnSpc>
              <a:buFont typeface="Wingdings" panose="05000000000000000000" pitchFamily="2" charset="2"/>
              <a:buChar char="q"/>
              <a:defRPr/>
            </a:pPr>
            <a:r>
              <a:rPr lang="en-US" altLang="en-US" sz="2400" dirty="0">
                <a:solidFill>
                  <a:schemeClr val="tx2">
                    <a:lumMod val="50000"/>
                  </a:schemeClr>
                </a:solidFill>
                <a:latin typeface="+mn-lt"/>
              </a:rPr>
              <a:t>To provide relevant inputs to decide on individual monitoring or dose assessment</a:t>
            </a:r>
          </a:p>
          <a:p>
            <a:pPr marL="0" indent="0" algn="r">
              <a:lnSpc>
                <a:spcPct val="90000"/>
              </a:lnSpc>
              <a:buFontTx/>
              <a:buNone/>
              <a:defRPr/>
            </a:pPr>
            <a:endParaRPr lang="en-GB" sz="1200" dirty="0">
              <a:solidFill>
                <a:srgbClr val="FF0000"/>
              </a:solidFill>
            </a:endParaRPr>
          </a:p>
          <a:p>
            <a:pPr marL="0" indent="0" algn="r">
              <a:lnSpc>
                <a:spcPct val="90000"/>
              </a:lnSpc>
              <a:buFontTx/>
              <a:buNone/>
              <a:defRPr/>
            </a:pPr>
            <a:r>
              <a:rPr lang="en-GB" sz="1200" dirty="0">
                <a:solidFill>
                  <a:srgbClr val="FF0000"/>
                </a:solidFill>
              </a:rPr>
              <a:t>*Regulations for the. </a:t>
            </a:r>
            <a:r>
              <a:rPr lang="en-GB" sz="1200" i="1" dirty="0">
                <a:solidFill>
                  <a:srgbClr val="FF0000"/>
                </a:solidFill>
              </a:rPr>
              <a:t>Safe Transport</a:t>
            </a:r>
            <a:r>
              <a:rPr lang="en-GB" sz="1200" dirty="0">
                <a:solidFill>
                  <a:srgbClr val="FF0000"/>
                </a:solidFill>
              </a:rPr>
              <a:t> of. </a:t>
            </a:r>
            <a:r>
              <a:rPr lang="en-GB" sz="1200" i="1" dirty="0">
                <a:solidFill>
                  <a:srgbClr val="FF0000"/>
                </a:solidFill>
              </a:rPr>
              <a:t>Radioactive Material, IAEA,TS-R-1</a:t>
            </a:r>
            <a:endParaRPr lang="en-US" altLang="en-US" sz="1200" i="1" dirty="0">
              <a:solidFill>
                <a:srgbClr val="FF0000"/>
              </a:solidFill>
            </a:endParaRPr>
          </a:p>
          <a:p>
            <a:pPr algn="just">
              <a:defRPr/>
            </a:pPr>
            <a:endParaRPr lang="en-US" altLang="en-US" sz="2800" dirty="0"/>
          </a:p>
          <a:p>
            <a:pPr algn="just">
              <a:defRPr/>
            </a:pPr>
            <a:endParaRPr lang="en-US" altLang="en-US" sz="2800" dirty="0"/>
          </a:p>
          <a:p>
            <a:pPr algn="just">
              <a:defRPr/>
            </a:pPr>
            <a:endParaRPr lang="en-US" altLang="en-US" sz="2800" dirty="0">
              <a:solidFill>
                <a:schemeClr val="hlink"/>
              </a:solidFill>
            </a:endParaRPr>
          </a:p>
          <a:p>
            <a:pPr algn="just">
              <a:defRPr/>
            </a:pPr>
            <a:endParaRPr lang="en-GB" sz="2800" dirty="0"/>
          </a:p>
          <a:p>
            <a:pPr algn="just">
              <a:defRPr/>
            </a:pPr>
            <a:endParaRPr lang="en-GB" sz="2800" dirty="0"/>
          </a:p>
          <a:p>
            <a:pPr algn="just">
              <a:defRPr/>
            </a:pPr>
            <a:endParaRPr lang="en-GB" sz="2800" dirty="0"/>
          </a:p>
          <a:p>
            <a:pPr algn="just">
              <a:defRPr/>
            </a:pPr>
            <a:endParaRPr lang="en-GB" sz="2800" dirty="0"/>
          </a:p>
          <a:p>
            <a:pPr algn="just">
              <a:defRPr/>
            </a:pPr>
            <a:endParaRPr lang="en-GB" sz="2800" dirty="0"/>
          </a:p>
        </p:txBody>
      </p:sp>
    </p:spTree>
    <p:extLst>
      <p:ext uri="{BB962C8B-B14F-4D97-AF65-F5344CB8AC3E}">
        <p14:creationId xmlns:p14="http://schemas.microsoft.com/office/powerpoint/2010/main" val="4640597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8C02FF-86DE-42F5-8B97-C91D739E2D09}"/>
              </a:ext>
            </a:extLst>
          </p:cNvPr>
          <p:cNvSpPr/>
          <p:nvPr/>
        </p:nvSpPr>
        <p:spPr>
          <a:xfrm>
            <a:off x="0" y="343881"/>
            <a:ext cx="5069434" cy="7555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Procedure for X Ray and Gamma Surface Contamination Measurements</a:t>
            </a:r>
            <a:endParaRPr lang="en-GB" sz="2200" dirty="0"/>
          </a:p>
        </p:txBody>
      </p:sp>
      <p:sp>
        <p:nvSpPr>
          <p:cNvPr id="3" name="Rectangle: Rounded Corners 2">
            <a:extLst>
              <a:ext uri="{FF2B5EF4-FFF2-40B4-BE49-F238E27FC236}">
                <a16:creationId xmlns:a16="http://schemas.microsoft.com/office/drawing/2014/main" id="{4001CFC8-F536-4DBA-ACA9-C343732DD066}"/>
              </a:ext>
            </a:extLst>
          </p:cNvPr>
          <p:cNvSpPr/>
          <p:nvPr/>
        </p:nvSpPr>
        <p:spPr>
          <a:xfrm>
            <a:off x="329185" y="1735786"/>
            <a:ext cx="4754880" cy="100009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p>
          <a:p>
            <a:pPr algn="ctr"/>
            <a:r>
              <a:rPr lang="en-GB" altLang="en-US" dirty="0"/>
              <a:t>A distance of a few cm from the surface is adequate for scanning for higher energies</a:t>
            </a:r>
          </a:p>
          <a:p>
            <a:pPr algn="ctr"/>
            <a:endParaRPr lang="en-GB" dirty="0"/>
          </a:p>
        </p:txBody>
      </p:sp>
      <p:sp>
        <p:nvSpPr>
          <p:cNvPr id="4" name="Rectangle: Rounded Corners 3">
            <a:extLst>
              <a:ext uri="{FF2B5EF4-FFF2-40B4-BE49-F238E27FC236}">
                <a16:creationId xmlns:a16="http://schemas.microsoft.com/office/drawing/2014/main" id="{CB134097-DC56-488D-BB0F-295FAF50E171}"/>
              </a:ext>
            </a:extLst>
          </p:cNvPr>
          <p:cNvSpPr/>
          <p:nvPr/>
        </p:nvSpPr>
        <p:spPr>
          <a:xfrm>
            <a:off x="1842211" y="2861108"/>
            <a:ext cx="4754880" cy="100009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ct val="50000"/>
              </a:spcBef>
            </a:pPr>
            <a:endParaRPr lang="en-GB" altLang="en-US" dirty="0"/>
          </a:p>
          <a:p>
            <a:pPr algn="just">
              <a:spcBef>
                <a:spcPct val="50000"/>
              </a:spcBef>
            </a:pPr>
            <a:r>
              <a:rPr lang="en-GB" altLang="en-US" dirty="0"/>
              <a:t>Need to be closer to the surface for low energies</a:t>
            </a:r>
          </a:p>
          <a:p>
            <a:pPr algn="ctr"/>
            <a:endParaRPr lang="en-GB" dirty="0"/>
          </a:p>
        </p:txBody>
      </p:sp>
      <p:sp>
        <p:nvSpPr>
          <p:cNvPr id="5" name="Rectangle: Rounded Corners 4">
            <a:extLst>
              <a:ext uri="{FF2B5EF4-FFF2-40B4-BE49-F238E27FC236}">
                <a16:creationId xmlns:a16="http://schemas.microsoft.com/office/drawing/2014/main" id="{6A7F761F-1E6B-40BB-930F-333CB7B36A42}"/>
              </a:ext>
            </a:extLst>
          </p:cNvPr>
          <p:cNvSpPr/>
          <p:nvPr/>
        </p:nvSpPr>
        <p:spPr>
          <a:xfrm>
            <a:off x="2909011" y="3986430"/>
            <a:ext cx="4754880" cy="118541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ct val="50000"/>
              </a:spcBef>
            </a:pPr>
            <a:endParaRPr lang="en-GB" altLang="en-US" dirty="0"/>
          </a:p>
          <a:p>
            <a:pPr algn="just">
              <a:spcBef>
                <a:spcPct val="50000"/>
              </a:spcBef>
            </a:pPr>
            <a:r>
              <a:rPr lang="en-GB" altLang="en-US" dirty="0"/>
              <a:t>The audio output should be listened to locate the contamination. Then the operator should move the probe to maximize the count rate.</a:t>
            </a:r>
          </a:p>
          <a:p>
            <a:pPr algn="ctr"/>
            <a:endParaRPr lang="en-GB" dirty="0"/>
          </a:p>
        </p:txBody>
      </p:sp>
      <p:sp>
        <p:nvSpPr>
          <p:cNvPr id="6" name="Rectangle: Rounded Corners 5">
            <a:extLst>
              <a:ext uri="{FF2B5EF4-FFF2-40B4-BE49-F238E27FC236}">
                <a16:creationId xmlns:a16="http://schemas.microsoft.com/office/drawing/2014/main" id="{8C2DD112-F578-47C8-B20E-FB578F3E77AF}"/>
              </a:ext>
            </a:extLst>
          </p:cNvPr>
          <p:cNvSpPr/>
          <p:nvPr/>
        </p:nvSpPr>
        <p:spPr>
          <a:xfrm>
            <a:off x="3962400" y="5297070"/>
            <a:ext cx="4754880" cy="100009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ct val="50000"/>
              </a:spcBef>
            </a:pPr>
            <a:endParaRPr lang="en-GB" altLang="en-US" dirty="0"/>
          </a:p>
          <a:p>
            <a:pPr algn="just">
              <a:spcBef>
                <a:spcPct val="50000"/>
              </a:spcBef>
            </a:pPr>
            <a:r>
              <a:rPr lang="en-GB" altLang="en-US" dirty="0"/>
              <a:t>In high background areas, perform wipe test and measure the sample in a low background area.</a:t>
            </a:r>
            <a:endParaRPr lang="en-GB" altLang="en-US" dirty="0">
              <a:solidFill>
                <a:schemeClr val="tx1"/>
              </a:solidFill>
              <a:latin typeface="Times New Roman" panose="02020603050405020304" pitchFamily="18" charset="0"/>
            </a:endParaRPr>
          </a:p>
          <a:p>
            <a:pPr algn="ctr"/>
            <a:endParaRPr lang="en-GB" dirty="0"/>
          </a:p>
        </p:txBody>
      </p:sp>
    </p:spTree>
    <p:extLst>
      <p:ext uri="{BB962C8B-B14F-4D97-AF65-F5344CB8AC3E}">
        <p14:creationId xmlns:p14="http://schemas.microsoft.com/office/powerpoint/2010/main" val="15062586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E9719038-F113-428E-BD7D-797DAE5AF228}"/>
              </a:ext>
            </a:extLst>
          </p:cNvPr>
          <p:cNvGraphicFramePr/>
          <p:nvPr>
            <p:extLst>
              <p:ext uri="{D42A27DB-BD31-4B8C-83A1-F6EECF244321}">
                <p14:modId xmlns:p14="http://schemas.microsoft.com/office/powerpoint/2010/main" val="2389431863"/>
              </p:ext>
            </p:extLst>
          </p:nvPr>
        </p:nvGraphicFramePr>
        <p:xfrm>
          <a:off x="1377697" y="1923695"/>
          <a:ext cx="678606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5A6F16FB-EA54-4E96-AAB4-E3454750F908}"/>
              </a:ext>
            </a:extLst>
          </p:cNvPr>
          <p:cNvSpPr/>
          <p:nvPr/>
        </p:nvSpPr>
        <p:spPr>
          <a:xfrm>
            <a:off x="0" y="468239"/>
            <a:ext cx="5435194" cy="5046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Interpretation of the Measurement Results</a:t>
            </a:r>
            <a:endParaRPr lang="en-GB" sz="2200" dirty="0"/>
          </a:p>
        </p:txBody>
      </p:sp>
    </p:spTree>
    <p:extLst>
      <p:ext uri="{BB962C8B-B14F-4D97-AF65-F5344CB8AC3E}">
        <p14:creationId xmlns:p14="http://schemas.microsoft.com/office/powerpoint/2010/main" val="37868093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9AD6C2-00BD-4B88-A9FE-8D18450D7EF7}"/>
              </a:ext>
            </a:extLst>
          </p:cNvPr>
          <p:cNvSpPr/>
          <p:nvPr/>
        </p:nvSpPr>
        <p:spPr>
          <a:xfrm>
            <a:off x="0" y="468239"/>
            <a:ext cx="3174797" cy="50468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Counting Equipment</a:t>
            </a:r>
            <a:endParaRPr lang="en-GB" sz="2200" dirty="0"/>
          </a:p>
        </p:txBody>
      </p:sp>
      <p:sp>
        <p:nvSpPr>
          <p:cNvPr id="3" name="Platshållare för innehåll 2">
            <a:extLst>
              <a:ext uri="{FF2B5EF4-FFF2-40B4-BE49-F238E27FC236}">
                <a16:creationId xmlns:a16="http://schemas.microsoft.com/office/drawing/2014/main" id="{969F1DAE-8317-4858-BE51-442393387DFC}"/>
              </a:ext>
            </a:extLst>
          </p:cNvPr>
          <p:cNvSpPr txBox="1">
            <a:spLocks/>
          </p:cNvSpPr>
          <p:nvPr/>
        </p:nvSpPr>
        <p:spPr>
          <a:xfrm>
            <a:off x="1216153" y="1858061"/>
            <a:ext cx="6911036" cy="4191610"/>
          </a:xfrm>
          <a:prstGeom prst="rect">
            <a:avLst/>
          </a:prstGeom>
          <a:ln w="28575">
            <a:solidFill>
              <a:schemeClr val="accent1">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sv-SE" altLang="en-US" sz="2000" dirty="0">
                <a:solidFill>
                  <a:schemeClr val="accent1">
                    <a:lumMod val="50000"/>
                  </a:schemeClr>
                </a:solidFill>
                <a:latin typeface="+mn-lt"/>
              </a:rPr>
              <a:t>Alpha and Beta</a:t>
            </a:r>
          </a:p>
          <a:p>
            <a:pPr lvl="1">
              <a:buFont typeface="Wingdings" panose="05000000000000000000" pitchFamily="2" charset="2"/>
              <a:buChar char="§"/>
            </a:pPr>
            <a:r>
              <a:rPr lang="sv-SE" altLang="en-US" sz="2000" dirty="0">
                <a:solidFill>
                  <a:schemeClr val="accent1">
                    <a:lumMod val="50000"/>
                  </a:schemeClr>
                </a:solidFill>
                <a:latin typeface="+mn-lt"/>
              </a:rPr>
              <a:t>Large area silicon diode connected to a scalar timer</a:t>
            </a:r>
          </a:p>
          <a:p>
            <a:pPr lvl="1">
              <a:buFont typeface="Wingdings" panose="05000000000000000000" pitchFamily="2" charset="2"/>
              <a:buChar char="§"/>
            </a:pPr>
            <a:r>
              <a:rPr lang="sv-SE" altLang="en-US" sz="2000" dirty="0">
                <a:solidFill>
                  <a:schemeClr val="accent1">
                    <a:lumMod val="50000"/>
                  </a:schemeClr>
                </a:solidFill>
                <a:latin typeface="+mn-lt"/>
              </a:rPr>
              <a:t>Gas flow proportional counter</a:t>
            </a:r>
          </a:p>
          <a:p>
            <a:pPr lvl="1">
              <a:buFont typeface="Wingdings" panose="05000000000000000000" pitchFamily="2" charset="2"/>
              <a:buChar char="§"/>
            </a:pPr>
            <a:r>
              <a:rPr lang="sv-SE" altLang="en-US" sz="2000" dirty="0">
                <a:solidFill>
                  <a:schemeClr val="accent1">
                    <a:lumMod val="50000"/>
                  </a:schemeClr>
                </a:solidFill>
                <a:latin typeface="+mn-lt"/>
              </a:rPr>
              <a:t>Plastic scintillator with ZnS layer</a:t>
            </a:r>
          </a:p>
          <a:p>
            <a:pPr>
              <a:buFont typeface="Wingdings" panose="05000000000000000000" pitchFamily="2" charset="2"/>
              <a:buChar char="q"/>
            </a:pPr>
            <a:r>
              <a:rPr lang="sv-SE" altLang="en-US" sz="2000" dirty="0">
                <a:solidFill>
                  <a:schemeClr val="accent1">
                    <a:lumMod val="50000"/>
                  </a:schemeClr>
                </a:solidFill>
                <a:latin typeface="+mn-lt"/>
              </a:rPr>
              <a:t>Beta only</a:t>
            </a:r>
          </a:p>
          <a:p>
            <a:pPr lvl="1">
              <a:buFont typeface="Wingdings" panose="05000000000000000000" pitchFamily="2" charset="2"/>
              <a:buChar char="§"/>
            </a:pPr>
            <a:r>
              <a:rPr lang="sv-SE" altLang="en-US" sz="2000" dirty="0">
                <a:solidFill>
                  <a:schemeClr val="accent1">
                    <a:lumMod val="50000"/>
                  </a:schemeClr>
                </a:solidFill>
                <a:latin typeface="+mn-lt"/>
              </a:rPr>
              <a:t>Thin end window pancake GM</a:t>
            </a:r>
          </a:p>
          <a:p>
            <a:pPr lvl="1">
              <a:buFont typeface="Wingdings" panose="05000000000000000000" pitchFamily="2" charset="2"/>
              <a:buChar char="§"/>
            </a:pPr>
            <a:r>
              <a:rPr lang="sv-SE" altLang="en-US" sz="2000" dirty="0">
                <a:solidFill>
                  <a:schemeClr val="accent1">
                    <a:lumMod val="50000"/>
                  </a:schemeClr>
                </a:solidFill>
                <a:latin typeface="+mn-lt"/>
              </a:rPr>
              <a:t>Plastic scintillator</a:t>
            </a:r>
          </a:p>
          <a:p>
            <a:pPr>
              <a:buFont typeface="Wingdings" panose="05000000000000000000" pitchFamily="2" charset="2"/>
              <a:buChar char="q"/>
            </a:pPr>
            <a:r>
              <a:rPr lang="sv-SE" altLang="en-US" sz="2000" dirty="0">
                <a:solidFill>
                  <a:schemeClr val="accent1">
                    <a:lumMod val="50000"/>
                  </a:schemeClr>
                </a:solidFill>
                <a:latin typeface="+mn-lt"/>
              </a:rPr>
              <a:t>Alpha only</a:t>
            </a:r>
          </a:p>
          <a:p>
            <a:pPr lvl="1">
              <a:buFont typeface="Wingdings" panose="05000000000000000000" pitchFamily="2" charset="2"/>
              <a:buChar char="§"/>
            </a:pPr>
            <a:r>
              <a:rPr lang="sv-SE" altLang="en-US" sz="2000" dirty="0">
                <a:solidFill>
                  <a:schemeClr val="accent1">
                    <a:lumMod val="50000"/>
                  </a:schemeClr>
                </a:solidFill>
                <a:latin typeface="+mn-lt"/>
              </a:rPr>
              <a:t>ZnS(Ag) &amp; PIPS</a:t>
            </a:r>
          </a:p>
          <a:p>
            <a:pPr>
              <a:buFont typeface="Wingdings" panose="05000000000000000000" pitchFamily="2" charset="2"/>
              <a:buChar char="q"/>
            </a:pPr>
            <a:r>
              <a:rPr lang="sv-SE" altLang="en-US" sz="2000" dirty="0">
                <a:solidFill>
                  <a:schemeClr val="accent1">
                    <a:lumMod val="50000"/>
                  </a:schemeClr>
                </a:solidFill>
                <a:latin typeface="+mn-lt"/>
              </a:rPr>
              <a:t>X ray &amp; Gamma</a:t>
            </a:r>
          </a:p>
          <a:p>
            <a:pPr lvl="1">
              <a:buFont typeface="Wingdings" panose="05000000000000000000" pitchFamily="2" charset="2"/>
              <a:buChar char="§"/>
            </a:pPr>
            <a:r>
              <a:rPr lang="sv-SE" altLang="en-US" sz="2000" dirty="0">
                <a:solidFill>
                  <a:schemeClr val="accent1">
                    <a:lumMod val="50000"/>
                  </a:schemeClr>
                </a:solidFill>
                <a:latin typeface="+mn-lt"/>
              </a:rPr>
              <a:t>NaI(Tl) and HPGe</a:t>
            </a:r>
          </a:p>
          <a:p>
            <a:endParaRPr lang="sv-SE" altLang="en-US" sz="2800" dirty="0"/>
          </a:p>
          <a:p>
            <a:endParaRPr lang="sv-SE" altLang="en-US" sz="2800" dirty="0"/>
          </a:p>
        </p:txBody>
      </p:sp>
    </p:spTree>
    <p:extLst>
      <p:ext uri="{BB962C8B-B14F-4D97-AF65-F5344CB8AC3E}">
        <p14:creationId xmlns:p14="http://schemas.microsoft.com/office/powerpoint/2010/main" val="3835957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B1482A-E2F9-4FB1-8E2A-F4B96314C09B}"/>
              </a:ext>
            </a:extLst>
          </p:cNvPr>
          <p:cNvSpPr/>
          <p:nvPr/>
        </p:nvSpPr>
        <p:spPr>
          <a:xfrm>
            <a:off x="2382474" y="2141290"/>
            <a:ext cx="4706224" cy="2575420"/>
          </a:xfrm>
          <a:prstGeom prst="rect">
            <a:avLst/>
          </a:prstGeom>
          <a:solidFill>
            <a:schemeClr val="bg2">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TECHNIQUE</a:t>
            </a:r>
            <a:endParaRPr lang="en-GB" sz="2400" b="1" dirty="0"/>
          </a:p>
        </p:txBody>
      </p:sp>
    </p:spTree>
    <p:extLst>
      <p:ext uri="{BB962C8B-B14F-4D97-AF65-F5344CB8AC3E}">
        <p14:creationId xmlns:p14="http://schemas.microsoft.com/office/powerpoint/2010/main" val="816757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C0A6D5-9A1A-4C8F-A50A-1DC3D102EFC2}"/>
              </a:ext>
            </a:extLst>
          </p:cNvPr>
          <p:cNvSpPr/>
          <p:nvPr/>
        </p:nvSpPr>
        <p:spPr>
          <a:xfrm>
            <a:off x="-1" y="629173"/>
            <a:ext cx="5588813" cy="46139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Methods of Contamination Monitoring</a:t>
            </a:r>
            <a:endParaRPr lang="en-GB" sz="2400" dirty="0"/>
          </a:p>
        </p:txBody>
      </p:sp>
      <p:graphicFrame>
        <p:nvGraphicFramePr>
          <p:cNvPr id="3" name="Diagram 2">
            <a:extLst>
              <a:ext uri="{FF2B5EF4-FFF2-40B4-BE49-F238E27FC236}">
                <a16:creationId xmlns:a16="http://schemas.microsoft.com/office/drawing/2014/main" id="{9702DE26-FE2A-443A-8191-A51438B955FD}"/>
              </a:ext>
            </a:extLst>
          </p:cNvPr>
          <p:cNvGraphicFramePr/>
          <p:nvPr>
            <p:extLst>
              <p:ext uri="{D42A27DB-BD31-4B8C-83A1-F6EECF244321}">
                <p14:modId xmlns:p14="http://schemas.microsoft.com/office/powerpoint/2010/main" val="1849814704"/>
              </p:ext>
            </p:extLst>
          </p:nvPr>
        </p:nvGraphicFramePr>
        <p:xfrm>
          <a:off x="1259433" y="1550619"/>
          <a:ext cx="6625133" cy="4769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6150549"/>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2617</TotalTime>
  <Words>4990</Words>
  <Application>Microsoft Office PowerPoint</Application>
  <PresentationFormat>On-screen Show (4:3)</PresentationFormat>
  <Paragraphs>522</Paragraphs>
  <Slides>72</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72</vt:i4>
      </vt:variant>
    </vt:vector>
  </HeadingPairs>
  <TitlesOfParts>
    <vt:vector size="81" baseType="lpstr">
      <vt:lpstr>Arial</vt:lpstr>
      <vt:lpstr>Arial </vt:lpstr>
      <vt:lpstr>Calibri</vt:lpstr>
      <vt:lpstr>Courier New</vt:lpstr>
      <vt:lpstr>OCR A Extended</vt:lpstr>
      <vt:lpstr>Symbol</vt:lpstr>
      <vt:lpstr>Times New Roman</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33</cp:revision>
  <dcterms:created xsi:type="dcterms:W3CDTF">2019-04-08T15:40:22Z</dcterms:created>
  <dcterms:modified xsi:type="dcterms:W3CDTF">2019-04-10T11:17:45Z</dcterms:modified>
</cp:coreProperties>
</file>