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90" r:id="rId3"/>
    <p:sldId id="289" r:id="rId4"/>
    <p:sldId id="288" r:id="rId5"/>
    <p:sldId id="287" r:id="rId6"/>
    <p:sldId id="286" r:id="rId7"/>
    <p:sldId id="285" r:id="rId8"/>
    <p:sldId id="284" r:id="rId9"/>
    <p:sldId id="283" r:id="rId10"/>
    <p:sldId id="282" r:id="rId11"/>
    <p:sldId id="281" r:id="rId12"/>
    <p:sldId id="280" r:id="rId13"/>
    <p:sldId id="279" r:id="rId14"/>
    <p:sldId id="278" r:id="rId15"/>
    <p:sldId id="277" r:id="rId16"/>
    <p:sldId id="276" r:id="rId17"/>
    <p:sldId id="275" r:id="rId18"/>
    <p:sldId id="274" r:id="rId19"/>
    <p:sldId id="273" r:id="rId20"/>
    <p:sldId id="272" r:id="rId21"/>
    <p:sldId id="271" r:id="rId22"/>
    <p:sldId id="270" r:id="rId23"/>
    <p:sldId id="269" r:id="rId24"/>
    <p:sldId id="268" r:id="rId25"/>
    <p:sldId id="267" r:id="rId26"/>
    <p:sldId id="266" r:id="rId27"/>
    <p:sldId id="265" r:id="rId28"/>
    <p:sldId id="264" r:id="rId29"/>
    <p:sldId id="263" r:id="rId30"/>
    <p:sldId id="262" r:id="rId31"/>
    <p:sldId id="261" r:id="rId32"/>
    <p:sldId id="260" r:id="rId33"/>
    <p:sldId id="259" r:id="rId34"/>
    <p:sldId id="258" r:id="rId35"/>
    <p:sldId id="25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-13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svg"/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sv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18670-7A87-40DD-82DC-66F601E0855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83E8B0-3683-47F3-BDFD-4E049C2BBF89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800" dirty="0"/>
            <a:t>Routine Monitoring</a:t>
          </a:r>
        </a:p>
        <a:p>
          <a:r>
            <a:rPr lang="en-US" sz="1600" dirty="0"/>
            <a:t>-Contamination, radiation dose rate for classification of areas.</a:t>
          </a:r>
        </a:p>
        <a:p>
          <a:r>
            <a:rPr lang="en-US" sz="1600" dirty="0"/>
            <a:t>-Verification of permissible levels or clearance levels. </a:t>
          </a:r>
          <a:endParaRPr lang="en-GB" sz="1600" dirty="0"/>
        </a:p>
      </dgm:t>
    </dgm:pt>
    <dgm:pt modelId="{8F70ED70-5789-444F-928B-3722FB977722}" type="parTrans" cxnId="{388E8247-9A98-4EB8-88B0-C50F4E8BE532}">
      <dgm:prSet/>
      <dgm:spPr/>
      <dgm:t>
        <a:bodyPr/>
        <a:lstStyle/>
        <a:p>
          <a:endParaRPr lang="en-GB"/>
        </a:p>
      </dgm:t>
    </dgm:pt>
    <dgm:pt modelId="{C6A040A1-A3EB-4F8F-A06D-3048533D240F}" type="sibTrans" cxnId="{388E8247-9A98-4EB8-88B0-C50F4E8BE532}">
      <dgm:prSet/>
      <dgm:spPr/>
      <dgm:t>
        <a:bodyPr/>
        <a:lstStyle/>
        <a:p>
          <a:endParaRPr lang="en-GB"/>
        </a:p>
      </dgm:t>
    </dgm:pt>
    <dgm:pt modelId="{6D0C33F1-1337-4F15-9104-845D16AC52D6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/>
            <a:t>Task Monitoring</a:t>
          </a:r>
        </a:p>
        <a:p>
          <a:r>
            <a:rPr lang="en-US" sz="1600" dirty="0"/>
            <a:t>-Monitoring to ensure doses are ALARA, either in advance of or during work.</a:t>
          </a:r>
          <a:endParaRPr lang="en-GB" sz="1600" dirty="0"/>
        </a:p>
      </dgm:t>
    </dgm:pt>
    <dgm:pt modelId="{BCFE20A4-38C8-45EB-9E92-94AFF5B4892A}" type="parTrans" cxnId="{B2DBB609-F0C2-42C2-86D1-EAA55F8529DE}">
      <dgm:prSet/>
      <dgm:spPr/>
      <dgm:t>
        <a:bodyPr/>
        <a:lstStyle/>
        <a:p>
          <a:endParaRPr lang="en-GB"/>
        </a:p>
      </dgm:t>
    </dgm:pt>
    <dgm:pt modelId="{8F74CC71-4A25-4FAB-8C82-20642135123D}" type="sibTrans" cxnId="{B2DBB609-F0C2-42C2-86D1-EAA55F8529DE}">
      <dgm:prSet/>
      <dgm:spPr/>
      <dgm:t>
        <a:bodyPr/>
        <a:lstStyle/>
        <a:p>
          <a:endParaRPr lang="en-GB"/>
        </a:p>
      </dgm:t>
    </dgm:pt>
    <dgm:pt modelId="{9D1946F9-753B-4679-90CC-4B1C312C4FB0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1800" dirty="0"/>
            <a:t>Special Monitoring</a:t>
          </a:r>
        </a:p>
        <a:p>
          <a:r>
            <a:rPr lang="en-US" sz="1600" dirty="0"/>
            <a:t>-Investigations to identify where shielding should be placed.</a:t>
          </a:r>
        </a:p>
        <a:p>
          <a:r>
            <a:rPr lang="en-US" sz="1600" dirty="0"/>
            <a:t>-Investigations following incidents.</a:t>
          </a:r>
          <a:endParaRPr lang="en-GB" sz="1600" dirty="0"/>
        </a:p>
      </dgm:t>
    </dgm:pt>
    <dgm:pt modelId="{9210E291-43F8-4E80-8A63-426979EA0C79}" type="parTrans" cxnId="{C2EE73F9-4F30-44A0-A24F-F3E15F1CCD85}">
      <dgm:prSet/>
      <dgm:spPr/>
      <dgm:t>
        <a:bodyPr/>
        <a:lstStyle/>
        <a:p>
          <a:endParaRPr lang="en-GB"/>
        </a:p>
      </dgm:t>
    </dgm:pt>
    <dgm:pt modelId="{3AA584EA-32F4-4425-B369-2DA273E28276}" type="sibTrans" cxnId="{C2EE73F9-4F30-44A0-A24F-F3E15F1CCD85}">
      <dgm:prSet/>
      <dgm:spPr/>
      <dgm:t>
        <a:bodyPr/>
        <a:lstStyle/>
        <a:p>
          <a:endParaRPr lang="en-GB"/>
        </a:p>
      </dgm:t>
    </dgm:pt>
    <dgm:pt modelId="{D0DEA933-FD3D-41D7-9E5B-8F907128D050}" type="pres">
      <dgm:prSet presAssocID="{C5318670-7A87-40DD-82DC-66F601E08554}" presName="linear" presStyleCnt="0">
        <dgm:presLayoutVars>
          <dgm:dir/>
          <dgm:resizeHandles val="exact"/>
        </dgm:presLayoutVars>
      </dgm:prSet>
      <dgm:spPr/>
    </dgm:pt>
    <dgm:pt modelId="{FD77D13D-1525-46DC-8D55-366725907B27}" type="pres">
      <dgm:prSet presAssocID="{0F83E8B0-3683-47F3-BDFD-4E049C2BBF89}" presName="comp" presStyleCnt="0"/>
      <dgm:spPr/>
    </dgm:pt>
    <dgm:pt modelId="{6E9145E9-021A-4703-B53E-A19D7D344702}" type="pres">
      <dgm:prSet presAssocID="{0F83E8B0-3683-47F3-BDFD-4E049C2BBF89}" presName="box" presStyleLbl="node1" presStyleIdx="0" presStyleCnt="3"/>
      <dgm:spPr/>
    </dgm:pt>
    <dgm:pt modelId="{F4EDCAFB-3BB5-4175-A09A-570E51D5D0CD}" type="pres">
      <dgm:prSet presAssocID="{0F83E8B0-3683-47F3-BDFD-4E049C2BBF89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</dgm:spPr>
      <dgm:extLst>
        <a:ext uri="{E40237B7-FDA0-4F09-8148-C483321AD2D9}">
          <dgm14:cNvPr xmlns:dgm14="http://schemas.microsoft.com/office/drawing/2010/diagram" id="0" name="" descr="Arrow: Slight curve"/>
        </a:ext>
      </dgm:extLst>
    </dgm:pt>
    <dgm:pt modelId="{52E11C97-B05E-4012-A991-E550825BC326}" type="pres">
      <dgm:prSet presAssocID="{0F83E8B0-3683-47F3-BDFD-4E049C2BBF89}" presName="text" presStyleLbl="node1" presStyleIdx="0" presStyleCnt="3">
        <dgm:presLayoutVars>
          <dgm:bulletEnabled val="1"/>
        </dgm:presLayoutVars>
      </dgm:prSet>
      <dgm:spPr/>
    </dgm:pt>
    <dgm:pt modelId="{50986C0B-3B84-4798-993E-9097F9955DF6}" type="pres">
      <dgm:prSet presAssocID="{C6A040A1-A3EB-4F8F-A06D-3048533D240F}" presName="spacer" presStyleCnt="0"/>
      <dgm:spPr/>
    </dgm:pt>
    <dgm:pt modelId="{3366344C-1FD7-4B14-8B1D-9179905D9CF9}" type="pres">
      <dgm:prSet presAssocID="{6D0C33F1-1337-4F15-9104-845D16AC52D6}" presName="comp" presStyleCnt="0"/>
      <dgm:spPr/>
    </dgm:pt>
    <dgm:pt modelId="{3B9F24B2-88B2-42BD-961E-7E85A3C029CC}" type="pres">
      <dgm:prSet presAssocID="{6D0C33F1-1337-4F15-9104-845D16AC52D6}" presName="box" presStyleLbl="node1" presStyleIdx="1" presStyleCnt="3"/>
      <dgm:spPr/>
    </dgm:pt>
    <dgm:pt modelId="{6305004B-F52D-4BBC-9259-833B09BBBE05}" type="pres">
      <dgm:prSet presAssocID="{6D0C33F1-1337-4F15-9104-845D16AC52D6}" presName="img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</dgm:spPr>
      <dgm:extLst>
        <a:ext uri="{E40237B7-FDA0-4F09-8148-C483321AD2D9}">
          <dgm14:cNvPr xmlns:dgm14="http://schemas.microsoft.com/office/drawing/2010/diagram" id="0" name="" descr="Arrow: Slight curve"/>
        </a:ext>
      </dgm:extLst>
    </dgm:pt>
    <dgm:pt modelId="{1DDF30BA-2186-4A90-86C5-4220B09B3E99}" type="pres">
      <dgm:prSet presAssocID="{6D0C33F1-1337-4F15-9104-845D16AC52D6}" presName="text" presStyleLbl="node1" presStyleIdx="1" presStyleCnt="3">
        <dgm:presLayoutVars>
          <dgm:bulletEnabled val="1"/>
        </dgm:presLayoutVars>
      </dgm:prSet>
      <dgm:spPr/>
    </dgm:pt>
    <dgm:pt modelId="{3B7F394D-318F-4AA2-854D-781C59184DB1}" type="pres">
      <dgm:prSet presAssocID="{8F74CC71-4A25-4FAB-8C82-20642135123D}" presName="spacer" presStyleCnt="0"/>
      <dgm:spPr/>
    </dgm:pt>
    <dgm:pt modelId="{492FFEFE-3E4F-43E4-A234-741B777B1A3C}" type="pres">
      <dgm:prSet presAssocID="{9D1946F9-753B-4679-90CC-4B1C312C4FB0}" presName="comp" presStyleCnt="0"/>
      <dgm:spPr/>
    </dgm:pt>
    <dgm:pt modelId="{386EB9FD-4937-4889-A71F-B5A3E2599595}" type="pres">
      <dgm:prSet presAssocID="{9D1946F9-753B-4679-90CC-4B1C312C4FB0}" presName="box" presStyleLbl="node1" presStyleIdx="2" presStyleCnt="3"/>
      <dgm:spPr/>
    </dgm:pt>
    <dgm:pt modelId="{C1FDBD61-C814-4A3E-BF96-B65D250344C1}" type="pres">
      <dgm:prSet presAssocID="{9D1946F9-753B-4679-90CC-4B1C312C4FB0}" presName="img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</dgm:spPr>
      <dgm:extLst>
        <a:ext uri="{E40237B7-FDA0-4F09-8148-C483321AD2D9}">
          <dgm14:cNvPr xmlns:dgm14="http://schemas.microsoft.com/office/drawing/2010/diagram" id="0" name="" descr="Arrow: Slight curve"/>
        </a:ext>
      </dgm:extLst>
    </dgm:pt>
    <dgm:pt modelId="{363E0B23-E43F-4C3A-BB6C-622ABE204B76}" type="pres">
      <dgm:prSet presAssocID="{9D1946F9-753B-4679-90CC-4B1C312C4FB0}" presName="text" presStyleLbl="node1" presStyleIdx="2" presStyleCnt="3">
        <dgm:presLayoutVars>
          <dgm:bulletEnabled val="1"/>
        </dgm:presLayoutVars>
      </dgm:prSet>
      <dgm:spPr/>
    </dgm:pt>
  </dgm:ptLst>
  <dgm:cxnLst>
    <dgm:cxn modelId="{B2DBB609-F0C2-42C2-86D1-EAA55F8529DE}" srcId="{C5318670-7A87-40DD-82DC-66F601E08554}" destId="{6D0C33F1-1337-4F15-9104-845D16AC52D6}" srcOrd="1" destOrd="0" parTransId="{BCFE20A4-38C8-45EB-9E92-94AFF5B4892A}" sibTransId="{8F74CC71-4A25-4FAB-8C82-20642135123D}"/>
    <dgm:cxn modelId="{70BE123B-6CD9-48F3-B46B-6C837A41CDF8}" type="presOf" srcId="{6D0C33F1-1337-4F15-9104-845D16AC52D6}" destId="{3B9F24B2-88B2-42BD-961E-7E85A3C029CC}" srcOrd="0" destOrd="0" presId="urn:microsoft.com/office/officeart/2005/8/layout/vList4"/>
    <dgm:cxn modelId="{388E8247-9A98-4EB8-88B0-C50F4E8BE532}" srcId="{C5318670-7A87-40DD-82DC-66F601E08554}" destId="{0F83E8B0-3683-47F3-BDFD-4E049C2BBF89}" srcOrd="0" destOrd="0" parTransId="{8F70ED70-5789-444F-928B-3722FB977722}" sibTransId="{C6A040A1-A3EB-4F8F-A06D-3048533D240F}"/>
    <dgm:cxn modelId="{A41FDC53-1856-4A15-BDA6-CBA9331AA6B5}" type="presOf" srcId="{0F83E8B0-3683-47F3-BDFD-4E049C2BBF89}" destId="{52E11C97-B05E-4012-A991-E550825BC326}" srcOrd="1" destOrd="0" presId="urn:microsoft.com/office/officeart/2005/8/layout/vList4"/>
    <dgm:cxn modelId="{823A7C93-CBC2-46A1-9CAF-15A0BD44548C}" type="presOf" srcId="{9D1946F9-753B-4679-90CC-4B1C312C4FB0}" destId="{386EB9FD-4937-4889-A71F-B5A3E2599595}" srcOrd="0" destOrd="0" presId="urn:microsoft.com/office/officeart/2005/8/layout/vList4"/>
    <dgm:cxn modelId="{C2E58CB1-823A-4F6C-A894-707898091715}" type="presOf" srcId="{6D0C33F1-1337-4F15-9104-845D16AC52D6}" destId="{1DDF30BA-2186-4A90-86C5-4220B09B3E99}" srcOrd="1" destOrd="0" presId="urn:microsoft.com/office/officeart/2005/8/layout/vList4"/>
    <dgm:cxn modelId="{E8961AD2-E369-49C2-A084-D06C02A04A09}" type="presOf" srcId="{0F83E8B0-3683-47F3-BDFD-4E049C2BBF89}" destId="{6E9145E9-021A-4703-B53E-A19D7D344702}" srcOrd="0" destOrd="0" presId="urn:microsoft.com/office/officeart/2005/8/layout/vList4"/>
    <dgm:cxn modelId="{AC2591EE-4A86-46D5-8866-37AED7C6892C}" type="presOf" srcId="{9D1946F9-753B-4679-90CC-4B1C312C4FB0}" destId="{363E0B23-E43F-4C3A-BB6C-622ABE204B76}" srcOrd="1" destOrd="0" presId="urn:microsoft.com/office/officeart/2005/8/layout/vList4"/>
    <dgm:cxn modelId="{BDB334F7-EAC9-4C85-BFC8-1A79483939CB}" type="presOf" srcId="{C5318670-7A87-40DD-82DC-66F601E08554}" destId="{D0DEA933-FD3D-41D7-9E5B-8F907128D050}" srcOrd="0" destOrd="0" presId="urn:microsoft.com/office/officeart/2005/8/layout/vList4"/>
    <dgm:cxn modelId="{C2EE73F9-4F30-44A0-A24F-F3E15F1CCD85}" srcId="{C5318670-7A87-40DD-82DC-66F601E08554}" destId="{9D1946F9-753B-4679-90CC-4B1C312C4FB0}" srcOrd="2" destOrd="0" parTransId="{9210E291-43F8-4E80-8A63-426979EA0C79}" sibTransId="{3AA584EA-32F4-4425-B369-2DA273E28276}"/>
    <dgm:cxn modelId="{EDB4399D-4FB8-448F-B441-EE647BF99688}" type="presParOf" srcId="{D0DEA933-FD3D-41D7-9E5B-8F907128D050}" destId="{FD77D13D-1525-46DC-8D55-366725907B27}" srcOrd="0" destOrd="0" presId="urn:microsoft.com/office/officeart/2005/8/layout/vList4"/>
    <dgm:cxn modelId="{CA67B7B4-D14B-4A02-BFA3-FA8372B3FBE2}" type="presParOf" srcId="{FD77D13D-1525-46DC-8D55-366725907B27}" destId="{6E9145E9-021A-4703-B53E-A19D7D344702}" srcOrd="0" destOrd="0" presId="urn:microsoft.com/office/officeart/2005/8/layout/vList4"/>
    <dgm:cxn modelId="{47667461-1D59-4896-8F67-2A5DE7C6F3F8}" type="presParOf" srcId="{FD77D13D-1525-46DC-8D55-366725907B27}" destId="{F4EDCAFB-3BB5-4175-A09A-570E51D5D0CD}" srcOrd="1" destOrd="0" presId="urn:microsoft.com/office/officeart/2005/8/layout/vList4"/>
    <dgm:cxn modelId="{274FF4D8-64CD-4102-8177-35D709F894F8}" type="presParOf" srcId="{FD77D13D-1525-46DC-8D55-366725907B27}" destId="{52E11C97-B05E-4012-A991-E550825BC326}" srcOrd="2" destOrd="0" presId="urn:microsoft.com/office/officeart/2005/8/layout/vList4"/>
    <dgm:cxn modelId="{7678D05E-A322-4E10-9377-56B51B9008B4}" type="presParOf" srcId="{D0DEA933-FD3D-41D7-9E5B-8F907128D050}" destId="{50986C0B-3B84-4798-993E-9097F9955DF6}" srcOrd="1" destOrd="0" presId="urn:microsoft.com/office/officeart/2005/8/layout/vList4"/>
    <dgm:cxn modelId="{5A7AA521-6ECB-4A40-8180-926673242010}" type="presParOf" srcId="{D0DEA933-FD3D-41D7-9E5B-8F907128D050}" destId="{3366344C-1FD7-4B14-8B1D-9179905D9CF9}" srcOrd="2" destOrd="0" presId="urn:microsoft.com/office/officeart/2005/8/layout/vList4"/>
    <dgm:cxn modelId="{1A60198E-AD18-4D55-B148-BCC4B8D3D599}" type="presParOf" srcId="{3366344C-1FD7-4B14-8B1D-9179905D9CF9}" destId="{3B9F24B2-88B2-42BD-961E-7E85A3C029CC}" srcOrd="0" destOrd="0" presId="urn:microsoft.com/office/officeart/2005/8/layout/vList4"/>
    <dgm:cxn modelId="{CB4B5824-8A90-4777-8A15-E6E752DE1427}" type="presParOf" srcId="{3366344C-1FD7-4B14-8B1D-9179905D9CF9}" destId="{6305004B-F52D-4BBC-9259-833B09BBBE05}" srcOrd="1" destOrd="0" presId="urn:microsoft.com/office/officeart/2005/8/layout/vList4"/>
    <dgm:cxn modelId="{4D03AAC2-7FBE-4D94-A573-02EF1248F3BD}" type="presParOf" srcId="{3366344C-1FD7-4B14-8B1D-9179905D9CF9}" destId="{1DDF30BA-2186-4A90-86C5-4220B09B3E99}" srcOrd="2" destOrd="0" presId="urn:microsoft.com/office/officeart/2005/8/layout/vList4"/>
    <dgm:cxn modelId="{7D13101F-6A29-4694-B22B-5A54527DE6A1}" type="presParOf" srcId="{D0DEA933-FD3D-41D7-9E5B-8F907128D050}" destId="{3B7F394D-318F-4AA2-854D-781C59184DB1}" srcOrd="3" destOrd="0" presId="urn:microsoft.com/office/officeart/2005/8/layout/vList4"/>
    <dgm:cxn modelId="{28CB1BFF-11D5-43A6-A9A7-618A0D984F84}" type="presParOf" srcId="{D0DEA933-FD3D-41D7-9E5B-8F907128D050}" destId="{492FFEFE-3E4F-43E4-A234-741B777B1A3C}" srcOrd="4" destOrd="0" presId="urn:microsoft.com/office/officeart/2005/8/layout/vList4"/>
    <dgm:cxn modelId="{0D6AAE60-7343-4C4E-9B2C-62231436064C}" type="presParOf" srcId="{492FFEFE-3E4F-43E4-A234-741B777B1A3C}" destId="{386EB9FD-4937-4889-A71F-B5A3E2599595}" srcOrd="0" destOrd="0" presId="urn:microsoft.com/office/officeart/2005/8/layout/vList4"/>
    <dgm:cxn modelId="{24AD6B17-9F7D-4654-8673-DBE97C79B955}" type="presParOf" srcId="{492FFEFE-3E4F-43E4-A234-741B777B1A3C}" destId="{C1FDBD61-C814-4A3E-BF96-B65D250344C1}" srcOrd="1" destOrd="0" presId="urn:microsoft.com/office/officeart/2005/8/layout/vList4"/>
    <dgm:cxn modelId="{94751736-2A2D-40F9-B6F1-D7EA042A9267}" type="presParOf" srcId="{492FFEFE-3E4F-43E4-A234-741B777B1A3C}" destId="{363E0B23-E43F-4C3A-BB6C-622ABE204B76}" srcOrd="2" destOrd="0" presId="urn:microsoft.com/office/officeart/2005/8/layout/vList4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A2C0C3-4FE0-4F70-8353-893FA5138F30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1B974EE1-2563-4CED-A9BC-C5449DD613E0}">
      <dgm:prSet phldrT="[Text]" custT="1"/>
      <dgm:spPr/>
      <dgm:t>
        <a:bodyPr/>
        <a:lstStyle/>
        <a:p>
          <a:r>
            <a:rPr lang="en-US" altLang="en-US" sz="1800" dirty="0"/>
            <a:t>Beta/gamma radiation dose rate monitors for high levels of contamination.</a:t>
          </a:r>
          <a:endParaRPr lang="en-GB" sz="1800" dirty="0"/>
        </a:p>
      </dgm:t>
    </dgm:pt>
    <dgm:pt modelId="{E6F50BC1-B54F-4BB4-90E7-3217BA2D2457}" type="parTrans" cxnId="{74B5C675-928E-4D7B-AC57-CE070D6A034C}">
      <dgm:prSet/>
      <dgm:spPr/>
      <dgm:t>
        <a:bodyPr/>
        <a:lstStyle/>
        <a:p>
          <a:endParaRPr lang="en-GB" sz="1800"/>
        </a:p>
      </dgm:t>
    </dgm:pt>
    <dgm:pt modelId="{DD31C40D-BBB4-407C-9042-7CBEA2CEC1B8}" type="sibTrans" cxnId="{74B5C675-928E-4D7B-AC57-CE070D6A034C}">
      <dgm:prSet custT="1"/>
      <dgm:spPr/>
      <dgm:t>
        <a:bodyPr/>
        <a:lstStyle/>
        <a:p>
          <a:endParaRPr lang="en-GB" sz="1800"/>
        </a:p>
      </dgm:t>
    </dgm:pt>
    <dgm:pt modelId="{AF19F8A9-C487-40D0-A201-37335AB988E6}">
      <dgm:prSet phldrT="[Text]" custT="1"/>
      <dgm:spPr/>
      <dgm:t>
        <a:bodyPr/>
        <a:lstStyle/>
        <a:p>
          <a:r>
            <a:rPr lang="en-US" altLang="en-US" sz="1800" dirty="0"/>
            <a:t>Plastic scintillators, proportional counters and standard GM probes for moderate levels of contamination.</a:t>
          </a:r>
          <a:endParaRPr lang="en-GB" sz="1800" dirty="0"/>
        </a:p>
      </dgm:t>
    </dgm:pt>
    <dgm:pt modelId="{776F4378-2FD5-4A03-A429-3E4BB16A3059}" type="parTrans" cxnId="{7CC56F66-FA10-48B9-9611-F161A2E8CC44}">
      <dgm:prSet/>
      <dgm:spPr/>
      <dgm:t>
        <a:bodyPr/>
        <a:lstStyle/>
        <a:p>
          <a:endParaRPr lang="en-GB" sz="1800"/>
        </a:p>
      </dgm:t>
    </dgm:pt>
    <dgm:pt modelId="{7B8F98CE-14C6-426A-B9EC-C6854FFAA581}" type="sibTrans" cxnId="{7CC56F66-FA10-48B9-9611-F161A2E8CC44}">
      <dgm:prSet custT="1"/>
      <dgm:spPr/>
      <dgm:t>
        <a:bodyPr/>
        <a:lstStyle/>
        <a:p>
          <a:endParaRPr lang="en-GB" sz="1800"/>
        </a:p>
      </dgm:t>
    </dgm:pt>
    <dgm:pt modelId="{B48C9972-26FD-44F7-BAEE-9AB56DF5AAA4}">
      <dgm:prSet phldrT="[Text]" custT="1"/>
      <dgm:spPr/>
      <dgm:t>
        <a:bodyPr/>
        <a:lstStyle/>
        <a:p>
          <a:endParaRPr lang="en-US" altLang="en-US" sz="1800" dirty="0"/>
        </a:p>
        <a:p>
          <a:endParaRPr lang="en-US" altLang="en-US" sz="1800" dirty="0"/>
        </a:p>
        <a:p>
          <a:r>
            <a:rPr lang="en-US" altLang="en-US" sz="1800" dirty="0"/>
            <a:t>Proportional or scintillation counters for low levels of contamination, typically for clearance.</a:t>
          </a:r>
        </a:p>
        <a:p>
          <a:endParaRPr lang="en-US" altLang="en-US" sz="1800" dirty="0"/>
        </a:p>
        <a:p>
          <a:endParaRPr lang="en-GB" sz="1800" dirty="0"/>
        </a:p>
      </dgm:t>
    </dgm:pt>
    <dgm:pt modelId="{252E691E-713B-48C9-A18A-03A8166A443D}" type="parTrans" cxnId="{DDA8382E-0060-4B7A-B463-12CBF846BD1E}">
      <dgm:prSet/>
      <dgm:spPr/>
      <dgm:t>
        <a:bodyPr/>
        <a:lstStyle/>
        <a:p>
          <a:endParaRPr lang="en-GB" sz="1800"/>
        </a:p>
      </dgm:t>
    </dgm:pt>
    <dgm:pt modelId="{91EF88DD-BE1F-478E-B05E-58ECFA16AA7E}" type="sibTrans" cxnId="{DDA8382E-0060-4B7A-B463-12CBF846BD1E}">
      <dgm:prSet/>
      <dgm:spPr/>
      <dgm:t>
        <a:bodyPr/>
        <a:lstStyle/>
        <a:p>
          <a:endParaRPr lang="en-GB" sz="1800"/>
        </a:p>
      </dgm:t>
    </dgm:pt>
    <dgm:pt modelId="{695AB7E5-64EA-4601-BBF9-C00605434F1E}" type="pres">
      <dgm:prSet presAssocID="{17A2C0C3-4FE0-4F70-8353-893FA5138F30}" presName="linearFlow" presStyleCnt="0">
        <dgm:presLayoutVars>
          <dgm:resizeHandles val="exact"/>
        </dgm:presLayoutVars>
      </dgm:prSet>
      <dgm:spPr/>
    </dgm:pt>
    <dgm:pt modelId="{711183B9-7F2A-41B3-A490-A4D2CAE7EB68}" type="pres">
      <dgm:prSet presAssocID="{1B974EE1-2563-4CED-A9BC-C5449DD613E0}" presName="node" presStyleLbl="node1" presStyleIdx="0" presStyleCnt="3">
        <dgm:presLayoutVars>
          <dgm:bulletEnabled val="1"/>
        </dgm:presLayoutVars>
      </dgm:prSet>
      <dgm:spPr/>
    </dgm:pt>
    <dgm:pt modelId="{2157D804-A8C9-4366-AC8B-7F4DDF2BFCA8}" type="pres">
      <dgm:prSet presAssocID="{DD31C40D-BBB4-407C-9042-7CBEA2CEC1B8}" presName="sibTrans" presStyleLbl="sibTrans2D1" presStyleIdx="0" presStyleCnt="2"/>
      <dgm:spPr/>
    </dgm:pt>
    <dgm:pt modelId="{1B784C76-9B4A-4A2C-91B3-BD9C82635DBD}" type="pres">
      <dgm:prSet presAssocID="{DD31C40D-BBB4-407C-9042-7CBEA2CEC1B8}" presName="connectorText" presStyleLbl="sibTrans2D1" presStyleIdx="0" presStyleCnt="2"/>
      <dgm:spPr/>
    </dgm:pt>
    <dgm:pt modelId="{9DC469DF-5B15-4318-99A3-76ADF41FDD8F}" type="pres">
      <dgm:prSet presAssocID="{AF19F8A9-C487-40D0-A201-37335AB988E6}" presName="node" presStyleLbl="node1" presStyleIdx="1" presStyleCnt="3">
        <dgm:presLayoutVars>
          <dgm:bulletEnabled val="1"/>
        </dgm:presLayoutVars>
      </dgm:prSet>
      <dgm:spPr/>
    </dgm:pt>
    <dgm:pt modelId="{2AA94C10-71B7-4BEE-92F0-0320BDAF675A}" type="pres">
      <dgm:prSet presAssocID="{7B8F98CE-14C6-426A-B9EC-C6854FFAA581}" presName="sibTrans" presStyleLbl="sibTrans2D1" presStyleIdx="1" presStyleCnt="2"/>
      <dgm:spPr/>
    </dgm:pt>
    <dgm:pt modelId="{1E9DBBC4-AA71-40A3-A192-3F56DEBF8D35}" type="pres">
      <dgm:prSet presAssocID="{7B8F98CE-14C6-426A-B9EC-C6854FFAA581}" presName="connectorText" presStyleLbl="sibTrans2D1" presStyleIdx="1" presStyleCnt="2"/>
      <dgm:spPr/>
    </dgm:pt>
    <dgm:pt modelId="{E53C4C9B-024B-4515-A32E-E1486496429F}" type="pres">
      <dgm:prSet presAssocID="{B48C9972-26FD-44F7-BAEE-9AB56DF5AAA4}" presName="node" presStyleLbl="node1" presStyleIdx="2" presStyleCnt="3">
        <dgm:presLayoutVars>
          <dgm:bulletEnabled val="1"/>
        </dgm:presLayoutVars>
      </dgm:prSet>
      <dgm:spPr/>
    </dgm:pt>
  </dgm:ptLst>
  <dgm:cxnLst>
    <dgm:cxn modelId="{DDA8382E-0060-4B7A-B463-12CBF846BD1E}" srcId="{17A2C0C3-4FE0-4F70-8353-893FA5138F30}" destId="{B48C9972-26FD-44F7-BAEE-9AB56DF5AAA4}" srcOrd="2" destOrd="0" parTransId="{252E691E-713B-48C9-A18A-03A8166A443D}" sibTransId="{91EF88DD-BE1F-478E-B05E-58ECFA16AA7E}"/>
    <dgm:cxn modelId="{F0F0893F-6652-4DBB-A3B9-06A17912AD49}" type="presOf" srcId="{DD31C40D-BBB4-407C-9042-7CBEA2CEC1B8}" destId="{2157D804-A8C9-4366-AC8B-7F4DDF2BFCA8}" srcOrd="0" destOrd="0" presId="urn:microsoft.com/office/officeart/2005/8/layout/process2"/>
    <dgm:cxn modelId="{7CC56F66-FA10-48B9-9611-F161A2E8CC44}" srcId="{17A2C0C3-4FE0-4F70-8353-893FA5138F30}" destId="{AF19F8A9-C487-40D0-A201-37335AB988E6}" srcOrd="1" destOrd="0" parTransId="{776F4378-2FD5-4A03-A429-3E4BB16A3059}" sibTransId="{7B8F98CE-14C6-426A-B9EC-C6854FFAA581}"/>
    <dgm:cxn modelId="{74B5C675-928E-4D7B-AC57-CE070D6A034C}" srcId="{17A2C0C3-4FE0-4F70-8353-893FA5138F30}" destId="{1B974EE1-2563-4CED-A9BC-C5449DD613E0}" srcOrd="0" destOrd="0" parTransId="{E6F50BC1-B54F-4BB4-90E7-3217BA2D2457}" sibTransId="{DD31C40D-BBB4-407C-9042-7CBEA2CEC1B8}"/>
    <dgm:cxn modelId="{C886B5BE-9402-4E5B-B014-2FDF2533DDA9}" type="presOf" srcId="{B48C9972-26FD-44F7-BAEE-9AB56DF5AAA4}" destId="{E53C4C9B-024B-4515-A32E-E1486496429F}" srcOrd="0" destOrd="0" presId="urn:microsoft.com/office/officeart/2005/8/layout/process2"/>
    <dgm:cxn modelId="{8980D6C3-2E9A-46F9-9F13-8A6E8DFD34BA}" type="presOf" srcId="{DD31C40D-BBB4-407C-9042-7CBEA2CEC1B8}" destId="{1B784C76-9B4A-4A2C-91B3-BD9C82635DBD}" srcOrd="1" destOrd="0" presId="urn:microsoft.com/office/officeart/2005/8/layout/process2"/>
    <dgm:cxn modelId="{348B2DC5-6D24-4BCC-B0CF-05914946E564}" type="presOf" srcId="{1B974EE1-2563-4CED-A9BC-C5449DD613E0}" destId="{711183B9-7F2A-41B3-A490-A4D2CAE7EB68}" srcOrd="0" destOrd="0" presId="urn:microsoft.com/office/officeart/2005/8/layout/process2"/>
    <dgm:cxn modelId="{A86427D1-50E1-45BC-A177-FF641044CEDC}" type="presOf" srcId="{AF19F8A9-C487-40D0-A201-37335AB988E6}" destId="{9DC469DF-5B15-4318-99A3-76ADF41FDD8F}" srcOrd="0" destOrd="0" presId="urn:microsoft.com/office/officeart/2005/8/layout/process2"/>
    <dgm:cxn modelId="{D882C5E7-48C6-4639-989D-6A6D15A2B0C6}" type="presOf" srcId="{7B8F98CE-14C6-426A-B9EC-C6854FFAA581}" destId="{1E9DBBC4-AA71-40A3-A192-3F56DEBF8D35}" srcOrd="1" destOrd="0" presId="urn:microsoft.com/office/officeart/2005/8/layout/process2"/>
    <dgm:cxn modelId="{61307BF6-2DE5-499E-872F-1E17500FBDC4}" type="presOf" srcId="{7B8F98CE-14C6-426A-B9EC-C6854FFAA581}" destId="{2AA94C10-71B7-4BEE-92F0-0320BDAF675A}" srcOrd="0" destOrd="0" presId="urn:microsoft.com/office/officeart/2005/8/layout/process2"/>
    <dgm:cxn modelId="{0C386BFB-4776-4D02-B3B7-974358A748BE}" type="presOf" srcId="{17A2C0C3-4FE0-4F70-8353-893FA5138F30}" destId="{695AB7E5-64EA-4601-BBF9-C00605434F1E}" srcOrd="0" destOrd="0" presId="urn:microsoft.com/office/officeart/2005/8/layout/process2"/>
    <dgm:cxn modelId="{09AE493E-B282-4939-AFDA-09A99BDC15B4}" type="presParOf" srcId="{695AB7E5-64EA-4601-BBF9-C00605434F1E}" destId="{711183B9-7F2A-41B3-A490-A4D2CAE7EB68}" srcOrd="0" destOrd="0" presId="urn:microsoft.com/office/officeart/2005/8/layout/process2"/>
    <dgm:cxn modelId="{9D11A228-8AFD-400A-8A3B-9906867E6B68}" type="presParOf" srcId="{695AB7E5-64EA-4601-BBF9-C00605434F1E}" destId="{2157D804-A8C9-4366-AC8B-7F4DDF2BFCA8}" srcOrd="1" destOrd="0" presId="urn:microsoft.com/office/officeart/2005/8/layout/process2"/>
    <dgm:cxn modelId="{1CCBE79B-C7B3-456E-845E-F7E05BE9C54E}" type="presParOf" srcId="{2157D804-A8C9-4366-AC8B-7F4DDF2BFCA8}" destId="{1B784C76-9B4A-4A2C-91B3-BD9C82635DBD}" srcOrd="0" destOrd="0" presId="urn:microsoft.com/office/officeart/2005/8/layout/process2"/>
    <dgm:cxn modelId="{5CCEFB4D-8740-4DCB-88AC-32DF03D69AF1}" type="presParOf" srcId="{695AB7E5-64EA-4601-BBF9-C00605434F1E}" destId="{9DC469DF-5B15-4318-99A3-76ADF41FDD8F}" srcOrd="2" destOrd="0" presId="urn:microsoft.com/office/officeart/2005/8/layout/process2"/>
    <dgm:cxn modelId="{EA40472A-3E1D-4692-BAAE-C1781775C320}" type="presParOf" srcId="{695AB7E5-64EA-4601-BBF9-C00605434F1E}" destId="{2AA94C10-71B7-4BEE-92F0-0320BDAF675A}" srcOrd="3" destOrd="0" presId="urn:microsoft.com/office/officeart/2005/8/layout/process2"/>
    <dgm:cxn modelId="{57775E45-447D-4F53-9B4A-E7D124076689}" type="presParOf" srcId="{2AA94C10-71B7-4BEE-92F0-0320BDAF675A}" destId="{1E9DBBC4-AA71-40A3-A192-3F56DEBF8D35}" srcOrd="0" destOrd="0" presId="urn:microsoft.com/office/officeart/2005/8/layout/process2"/>
    <dgm:cxn modelId="{C87B290F-7F35-4B1F-8381-2A3C6AF2F808}" type="presParOf" srcId="{695AB7E5-64EA-4601-BBF9-C00605434F1E}" destId="{E53C4C9B-024B-4515-A32E-E1486496429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145E9-021A-4703-B53E-A19D7D344702}">
      <dsp:nvSpPr>
        <dsp:cNvPr id="0" name=""/>
        <dsp:cNvSpPr/>
      </dsp:nvSpPr>
      <dsp:spPr>
        <a:xfrm>
          <a:off x="0" y="0"/>
          <a:ext cx="6215482" cy="138537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Routine Monitoring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-Contamination, radiation dose rate for classification of areas.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-Verification of permissible levels or clearance levels. </a:t>
          </a:r>
          <a:endParaRPr lang="en-GB" sz="1600" kern="1200" dirty="0"/>
        </a:p>
      </dsp:txBody>
      <dsp:txXfrm>
        <a:off x="1381634" y="0"/>
        <a:ext cx="4833847" cy="1385379"/>
      </dsp:txXfrm>
    </dsp:sp>
    <dsp:sp modelId="{F4EDCAFB-3BB5-4175-A09A-570E51D5D0CD}">
      <dsp:nvSpPr>
        <dsp:cNvPr id="0" name=""/>
        <dsp:cNvSpPr/>
      </dsp:nvSpPr>
      <dsp:spPr>
        <a:xfrm>
          <a:off x="138537" y="138537"/>
          <a:ext cx="1243096" cy="11083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9F24B2-88B2-42BD-961E-7E85A3C029CC}">
      <dsp:nvSpPr>
        <dsp:cNvPr id="0" name=""/>
        <dsp:cNvSpPr/>
      </dsp:nvSpPr>
      <dsp:spPr>
        <a:xfrm>
          <a:off x="0" y="1523917"/>
          <a:ext cx="6215482" cy="138537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Monitoring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-Monitoring to ensure doses are ALARA, either in advance of or during work.</a:t>
          </a:r>
          <a:endParaRPr lang="en-GB" sz="1600" kern="1200" dirty="0"/>
        </a:p>
      </dsp:txBody>
      <dsp:txXfrm>
        <a:off x="1381634" y="1523917"/>
        <a:ext cx="4833847" cy="1385379"/>
      </dsp:txXfrm>
    </dsp:sp>
    <dsp:sp modelId="{6305004B-F52D-4BBC-9259-833B09BBBE05}">
      <dsp:nvSpPr>
        <dsp:cNvPr id="0" name=""/>
        <dsp:cNvSpPr/>
      </dsp:nvSpPr>
      <dsp:spPr>
        <a:xfrm>
          <a:off x="138537" y="1662455"/>
          <a:ext cx="1243096" cy="11083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EB9FD-4937-4889-A71F-B5A3E2599595}">
      <dsp:nvSpPr>
        <dsp:cNvPr id="0" name=""/>
        <dsp:cNvSpPr/>
      </dsp:nvSpPr>
      <dsp:spPr>
        <a:xfrm>
          <a:off x="0" y="3047834"/>
          <a:ext cx="6215482" cy="138537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Special Monitoring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-Investigations to identify where shielding should be placed.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-Investigations following incidents.</a:t>
          </a:r>
          <a:endParaRPr lang="en-GB" sz="1600" kern="1200" dirty="0"/>
        </a:p>
      </dsp:txBody>
      <dsp:txXfrm>
        <a:off x="1381634" y="3047834"/>
        <a:ext cx="4833847" cy="1385379"/>
      </dsp:txXfrm>
    </dsp:sp>
    <dsp:sp modelId="{C1FDBD61-C814-4A3E-BF96-B65D250344C1}">
      <dsp:nvSpPr>
        <dsp:cNvPr id="0" name=""/>
        <dsp:cNvSpPr/>
      </dsp:nvSpPr>
      <dsp:spPr>
        <a:xfrm>
          <a:off x="138537" y="3186372"/>
          <a:ext cx="1243096" cy="11083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183B9-7F2A-41B3-A490-A4D2CAE7EB68}">
      <dsp:nvSpPr>
        <dsp:cNvPr id="0" name=""/>
        <dsp:cNvSpPr/>
      </dsp:nvSpPr>
      <dsp:spPr>
        <a:xfrm>
          <a:off x="1066890" y="2019"/>
          <a:ext cx="4132907" cy="1033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800" kern="1200" dirty="0"/>
            <a:t>Beta/gamma radiation dose rate monitors for high levels of contamination.</a:t>
          </a:r>
          <a:endParaRPr lang="en-GB" sz="1800" kern="1200" dirty="0"/>
        </a:p>
      </dsp:txBody>
      <dsp:txXfrm>
        <a:off x="1097152" y="32281"/>
        <a:ext cx="4072383" cy="972702"/>
      </dsp:txXfrm>
    </dsp:sp>
    <dsp:sp modelId="{2157D804-A8C9-4366-AC8B-7F4DDF2BFCA8}">
      <dsp:nvSpPr>
        <dsp:cNvPr id="0" name=""/>
        <dsp:cNvSpPr/>
      </dsp:nvSpPr>
      <dsp:spPr>
        <a:xfrm rot="5400000">
          <a:off x="2939613" y="1061077"/>
          <a:ext cx="387460" cy="4649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 rot="-5400000">
        <a:off x="2993857" y="1099823"/>
        <a:ext cx="278972" cy="271222"/>
      </dsp:txXfrm>
    </dsp:sp>
    <dsp:sp modelId="{9DC469DF-5B15-4318-99A3-76ADF41FDD8F}">
      <dsp:nvSpPr>
        <dsp:cNvPr id="0" name=""/>
        <dsp:cNvSpPr/>
      </dsp:nvSpPr>
      <dsp:spPr>
        <a:xfrm>
          <a:off x="1066890" y="1551860"/>
          <a:ext cx="4132907" cy="1033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800" kern="1200" dirty="0"/>
            <a:t>Plastic scintillators, proportional counters and standard GM probes for moderate levels of contamination.</a:t>
          </a:r>
          <a:endParaRPr lang="en-GB" sz="1800" kern="1200" dirty="0"/>
        </a:p>
      </dsp:txBody>
      <dsp:txXfrm>
        <a:off x="1097152" y="1582122"/>
        <a:ext cx="4072383" cy="972702"/>
      </dsp:txXfrm>
    </dsp:sp>
    <dsp:sp modelId="{2AA94C10-71B7-4BEE-92F0-0320BDAF675A}">
      <dsp:nvSpPr>
        <dsp:cNvPr id="0" name=""/>
        <dsp:cNvSpPr/>
      </dsp:nvSpPr>
      <dsp:spPr>
        <a:xfrm rot="5400000">
          <a:off x="2939613" y="2610917"/>
          <a:ext cx="387460" cy="4649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 rot="-5400000">
        <a:off x="2993857" y="2649663"/>
        <a:ext cx="278972" cy="271222"/>
      </dsp:txXfrm>
    </dsp:sp>
    <dsp:sp modelId="{E53C4C9B-024B-4515-A32E-E1486496429F}">
      <dsp:nvSpPr>
        <dsp:cNvPr id="0" name=""/>
        <dsp:cNvSpPr/>
      </dsp:nvSpPr>
      <dsp:spPr>
        <a:xfrm>
          <a:off x="1066890" y="3101700"/>
          <a:ext cx="4132907" cy="10332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800" kern="1200" dirty="0"/>
            <a:t>Proportional or scintillation counters for low levels of contamination, typically for clearance.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/>
        </a:p>
      </dsp:txBody>
      <dsp:txXfrm>
        <a:off x="1097152" y="3131962"/>
        <a:ext cx="4072383" cy="972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22EDD-4D53-4687-B70C-D6C1E78A1B4A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2F395-9CEB-4088-9FE1-66923DD587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547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Example on wrong</a:t>
            </a:r>
            <a:r>
              <a:rPr lang="sv-SE" baseline="0" dirty="0"/>
              <a:t> material choice: use of Stellite in primary circuit components which resulted in a much larger Co-60 fingerprint as well as Ag-110m fingerprint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664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Possible</a:t>
            </a:r>
            <a:r>
              <a:rPr lang="sv-SE" baseline="0" dirty="0"/>
              <a:t> e</a:t>
            </a:r>
            <a:r>
              <a:rPr lang="sv-SE" dirty="0"/>
              <a:t>quipment </a:t>
            </a:r>
            <a:r>
              <a:rPr lang="sv-SE" baseline="0" dirty="0"/>
              <a:t>f</a:t>
            </a:r>
            <a:r>
              <a:rPr lang="sv-SE" dirty="0"/>
              <a:t>or </a:t>
            </a:r>
            <a:r>
              <a:rPr lang="en-US" altLang="en-US" sz="2800" dirty="0"/>
              <a:t>gamma spectrometry: </a:t>
            </a:r>
          </a:p>
          <a:p>
            <a:pPr lvl="1"/>
            <a:r>
              <a:rPr lang="en-US" altLang="en-US" sz="2400" dirty="0"/>
              <a:t>Portable sodium iodide or germanium detector </a:t>
            </a:r>
          </a:p>
          <a:p>
            <a:pPr lvl="1"/>
            <a:r>
              <a:rPr lang="en-US" altLang="en-US" sz="2400" dirty="0"/>
              <a:t>Cadmium Zinc Telluride (CZT) increasing use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Note</a:t>
            </a:r>
            <a:r>
              <a:rPr lang="en-US" altLang="en-US" sz="2400" baseline="0" dirty="0"/>
              <a:t> that gamma field characteristics can change following crud burst, i.e. the introduction of oxygen into systems and subsequent clean up efforts</a:t>
            </a:r>
            <a:endParaRPr lang="en-US" altLang="en-US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40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The scaling factor methodology, see IAEA NW-T-1.18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91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Area WPM for alphas is usually</a:t>
            </a:r>
            <a:r>
              <a:rPr lang="sv-SE" baseline="0" dirty="0"/>
              <a:t> needed for failed fuel, the current situation and also in the plant history.</a:t>
            </a:r>
            <a:endParaRPr lang="sv-S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66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Rememeber</a:t>
            </a:r>
            <a:r>
              <a:rPr lang="sv-SE" baseline="0" dirty="0"/>
              <a:t> that contact dose rates should be avoided more often than measured</a:t>
            </a:r>
          </a:p>
          <a:p>
            <a:endParaRPr lang="sv-SE" baseline="0" dirty="0"/>
          </a:p>
          <a:p>
            <a:r>
              <a:rPr lang="sv-SE" baseline="0" dirty="0"/>
              <a:t>Hot particles can be 10 mSv/h to 2 Sv/h beta </a:t>
            </a:r>
            <a:endParaRPr lang="sv-S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10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Provide some examples to clearly explain the challenges, e.g. remote gamma dose rate measurement.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173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GM probes: often used due to price</a:t>
            </a:r>
            <a:r>
              <a:rPr lang="sv-SE" baseline="0" dirty="0"/>
              <a:t> and durability in field, as well as for easy use.</a:t>
            </a:r>
            <a:endParaRPr lang="sv-S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15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To identify sources of contamination and to determine dosimetry implications, gamma spectrometry capability is needed for radionuclide identification of gamma emitters.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64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sv-SE" sz="2000" dirty="0"/>
              <a:t>Note regarding alpha</a:t>
            </a:r>
            <a:r>
              <a:rPr lang="en-US" altLang="sv-SE" sz="2000" baseline="0" dirty="0"/>
              <a:t> monitoring: </a:t>
            </a:r>
            <a:r>
              <a:rPr lang="en-US" altLang="sv-SE" sz="2000" dirty="0"/>
              <a:t>although the release may not </a:t>
            </a:r>
            <a:r>
              <a:rPr lang="en-US" altLang="sv-SE" sz="2000" b="1" dirty="0"/>
              <a:t>immediately</a:t>
            </a:r>
            <a:r>
              <a:rPr lang="en-US" altLang="sv-SE" sz="2000" dirty="0"/>
              <a:t> impact beta/gamma to alpha ratios due to large beta/gamma component.</a:t>
            </a:r>
          </a:p>
          <a:p>
            <a:endParaRPr lang="sv-SE" dirty="0"/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sv-SE" sz="2000" i="1"/>
              <a:t>Additionally: fuel failure will result in greater contamination, such as fuel fragments, discrete radioactive particles and potentially higher dose rates, so enhanced monitoring is required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2F395-9CEB-4088-9FE1-66923DD5879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86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472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5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08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75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56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2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55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7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7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11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55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506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1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/>
        </p:nvSpPr>
        <p:spPr>
          <a:xfrm>
            <a:off x="1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DFC1CA15-D273-4956-83A2-EF8F24168582}" type="datetimeFigureOut">
              <a:rPr lang="en-GB" smtClean="0"/>
              <a:t>2019-04-08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5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9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3AE346BE-117D-4985-BC6C-325DDD51326D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2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1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eg"/><Relationship Id="rId5" Type="http://schemas.openxmlformats.org/officeDocument/2006/relationships/image" Target="../media/image25.jpe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06BDC4-8DB2-4636-B669-1D4B19F2C8FE}"/>
              </a:ext>
            </a:extLst>
          </p:cNvPr>
          <p:cNvSpPr txBox="1"/>
          <p:nvPr/>
        </p:nvSpPr>
        <p:spPr>
          <a:xfrm>
            <a:off x="804537" y="2274838"/>
            <a:ext cx="79810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LESSON 12: </a:t>
            </a:r>
          </a:p>
          <a:p>
            <a:pPr algn="ctr">
              <a:buNone/>
            </a:pPr>
            <a:endParaRPr lang="en-US" altLang="en-US" sz="3600" b="1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WORKPLACE MONITORING IN</a:t>
            </a:r>
          </a:p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OPERATING NUCLEAR REACTORS</a:t>
            </a:r>
          </a:p>
        </p:txBody>
      </p:sp>
    </p:spTree>
    <p:extLst>
      <p:ext uri="{BB962C8B-B14F-4D97-AF65-F5344CB8AC3E}">
        <p14:creationId xmlns:p14="http://schemas.microsoft.com/office/powerpoint/2010/main" val="328016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55FA77-AFF0-449B-850B-48E740490DC7}"/>
              </a:ext>
            </a:extLst>
          </p:cNvPr>
          <p:cNvSpPr/>
          <p:nvPr/>
        </p:nvSpPr>
        <p:spPr>
          <a:xfrm>
            <a:off x="-1" y="475552"/>
            <a:ext cx="553029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Some Contaminants are not easy to detect</a:t>
            </a:r>
            <a:endParaRPr lang="en-GB" sz="2200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6D25534C-E677-47F7-813C-0F2EC79431CE}"/>
              </a:ext>
            </a:extLst>
          </p:cNvPr>
          <p:cNvSpPr/>
          <p:nvPr/>
        </p:nvSpPr>
        <p:spPr>
          <a:xfrm>
            <a:off x="797356" y="1258215"/>
            <a:ext cx="7702906" cy="5413247"/>
          </a:xfrm>
          <a:prstGeom prst="round2Diag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49000">
                <a:schemeClr val="bg1">
                  <a:lumMod val="65000"/>
                </a:schemeClr>
              </a:gs>
              <a:gs pos="93000">
                <a:schemeClr val="bg1">
                  <a:lumMod val="75000"/>
                </a:schemeClr>
              </a:gs>
            </a:gsLst>
            <a:lin ang="16200000" scaled="0"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en-US" dirty="0"/>
              <a:t>Some contamination due to low energy beta and low energy X or gamma e.g.   H-3, C-14, Fe-55, typically not contributing significantly to dose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  <a:defRPr/>
            </a:pPr>
            <a:r>
              <a:rPr lang="en-US" dirty="0"/>
              <a:t>Specific WPM is not usually necessary, once their contribution to dose has been identified.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en-US" dirty="0"/>
              <a:t>Alpha contamination could contribute significantly to internal dose;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  <a:defRPr/>
            </a:pPr>
            <a:r>
              <a:rPr lang="en-US" dirty="0"/>
              <a:t>Typically is limited to the primary circuits, steam generators, but also removed primary system components in storage, and waste areas.</a:t>
            </a:r>
            <a:endParaRPr lang="en-US" strike="sngStrike" dirty="0"/>
          </a:p>
          <a:p>
            <a:pPr marL="742950" lvl="1" indent="-285750" algn="just">
              <a:buFont typeface="Wingdings" panose="05000000000000000000" pitchFamily="2" charset="2"/>
              <a:buChar char="§"/>
              <a:defRPr/>
            </a:pPr>
            <a:r>
              <a:rPr lang="en-US" dirty="0"/>
              <a:t>Determining beta/gamma to alpha ratios can be a useful method to identify radiological significance.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  <a:defRPr/>
            </a:pPr>
            <a:r>
              <a:rPr lang="en-US" dirty="0"/>
              <a:t>At 3000:1, approximately 50% of inhalation dose will be from alpha and 50% from beta/gamma.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  <a:defRPr/>
            </a:pPr>
            <a:r>
              <a:rPr lang="en-US" dirty="0"/>
              <a:t>The need for monitoring of alpha contamination and airborne activity is determined by the presence of alpha activity and the ratio of beta gamma to alpha activity.</a:t>
            </a:r>
          </a:p>
        </p:txBody>
      </p:sp>
      <p:pic>
        <p:nvPicPr>
          <p:cNvPr id="5" name="Graphic 4" descr="Information">
            <a:extLst>
              <a:ext uri="{FF2B5EF4-FFF2-40B4-BE49-F238E27FC236}">
                <a16:creationId xmlns:a16="http://schemas.microsoft.com/office/drawing/2014/main" id="{11936C44-D376-4E7C-873A-629470E6D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57770" y="1188786"/>
            <a:ext cx="815644" cy="81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37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3A69E4-148F-4B5C-9A90-18C519C390CB}"/>
              </a:ext>
            </a:extLst>
          </p:cNvPr>
          <p:cNvSpPr/>
          <p:nvPr/>
        </p:nvSpPr>
        <p:spPr>
          <a:xfrm>
            <a:off x="-1" y="438977"/>
            <a:ext cx="3789276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Specific Radionuclides</a:t>
            </a:r>
            <a:endParaRPr lang="en-GB" sz="2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C26E25B-131A-46A6-822A-44FD18BA2EA3}"/>
              </a:ext>
            </a:extLst>
          </p:cNvPr>
          <p:cNvSpPr/>
          <p:nvPr/>
        </p:nvSpPr>
        <p:spPr>
          <a:xfrm>
            <a:off x="870508" y="1463040"/>
            <a:ext cx="7402983" cy="4955983"/>
          </a:xfrm>
          <a:prstGeom prst="round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34000">
                <a:schemeClr val="accent1">
                  <a:lumMod val="75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Radionuclides which might be additionally released, especially for failed fuel elements: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400" dirty="0"/>
              <a:t>Noble gases</a:t>
            </a:r>
          </a:p>
          <a:p>
            <a:pPr marL="1714500" lvl="3" indent="-342900" algn="just">
              <a:buFont typeface="Courier New" panose="02070309020205020404" pitchFamily="49" charset="0"/>
              <a:buChar char="o"/>
            </a:pPr>
            <a:r>
              <a:rPr lang="en-US" altLang="en-US" sz="2000" dirty="0"/>
              <a:t>Krypton, Xenon.</a:t>
            </a:r>
          </a:p>
          <a:p>
            <a:pPr marL="1714500" lvl="3" indent="-342900" algn="just">
              <a:buFont typeface="Courier New" panose="02070309020205020404" pitchFamily="49" charset="0"/>
              <a:buChar char="o"/>
            </a:pPr>
            <a:r>
              <a:rPr lang="en-US" altLang="en-US" sz="2000" dirty="0"/>
              <a:t>These short half life gases can result in widespread contamination.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400" dirty="0"/>
              <a:t>Iodine </a:t>
            </a:r>
            <a:endParaRPr lang="en-US" altLang="en-US" sz="2400" strike="sngStrike" dirty="0"/>
          </a:p>
          <a:p>
            <a:pPr marL="1714500" lvl="3" indent="-342900" algn="just">
              <a:buFont typeface="Courier New" panose="02070309020205020404" pitchFamily="49" charset="0"/>
              <a:buChar char="o"/>
            </a:pPr>
            <a:r>
              <a:rPr lang="en-US" altLang="en-US" sz="2000" dirty="0"/>
              <a:t>Wide range of short half life radioisotopes.</a:t>
            </a:r>
            <a:endParaRPr lang="en-US" altLang="en-US" sz="2000" strike="sngStrike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Tritium</a:t>
            </a:r>
            <a:r>
              <a:rPr lang="en-US" altLang="en-US" sz="2800" dirty="0"/>
              <a:t>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400" dirty="0"/>
              <a:t>Common in CANDU reactors.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400" dirty="0"/>
              <a:t>Not usually significant quantities in other reactor types.</a:t>
            </a:r>
          </a:p>
        </p:txBody>
      </p:sp>
    </p:spTree>
    <p:extLst>
      <p:ext uri="{BB962C8B-B14F-4D97-AF65-F5344CB8AC3E}">
        <p14:creationId xmlns:p14="http://schemas.microsoft.com/office/powerpoint/2010/main" val="1495243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69078F-A5C6-4182-B5DE-1E4A7F237934}"/>
              </a:ext>
            </a:extLst>
          </p:cNvPr>
          <p:cNvSpPr/>
          <p:nvPr/>
        </p:nvSpPr>
        <p:spPr>
          <a:xfrm>
            <a:off x="-2" y="438977"/>
            <a:ext cx="5025543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Typical WPM in an Operating Reactor</a:t>
            </a:r>
            <a:endParaRPr lang="en-GB" sz="22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E82A5DF-A881-4094-A473-5A234DB18D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782203"/>
              </p:ext>
            </p:extLst>
          </p:nvPr>
        </p:nvGraphicFramePr>
        <p:xfrm>
          <a:off x="1464259" y="1748130"/>
          <a:ext cx="6215482" cy="4433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74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F2380C-467C-4F1B-A197-761E66589182}"/>
              </a:ext>
            </a:extLst>
          </p:cNvPr>
          <p:cNvSpPr/>
          <p:nvPr/>
        </p:nvSpPr>
        <p:spPr>
          <a:xfrm>
            <a:off x="-2" y="438977"/>
            <a:ext cx="5025543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Typical WPM in an Operating Reactor</a:t>
            </a:r>
            <a:endParaRPr lang="en-GB" sz="22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7FCEEEA-11FE-45A5-9954-5D8C014E5C27}"/>
              </a:ext>
            </a:extLst>
          </p:cNvPr>
          <p:cNvSpPr/>
          <p:nvPr/>
        </p:nvSpPr>
        <p:spPr>
          <a:xfrm>
            <a:off x="4176369" y="1938108"/>
            <a:ext cx="3365602" cy="11595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altLang="en-US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en-US" sz="1700" dirty="0"/>
              <a:t>Radiation dose rates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altLang="en-US" sz="1700" dirty="0"/>
              <a:t>Gamma, beta and neutron</a:t>
            </a:r>
          </a:p>
          <a:p>
            <a:pPr algn="ctr"/>
            <a:endParaRPr lang="en-GB" sz="17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4CC70F-14A2-4311-A9DF-42CDA63A541C}"/>
              </a:ext>
            </a:extLst>
          </p:cNvPr>
          <p:cNvSpPr/>
          <p:nvPr/>
        </p:nvSpPr>
        <p:spPr>
          <a:xfrm>
            <a:off x="4161739" y="3001910"/>
            <a:ext cx="3380232" cy="11595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altLang="en-US" sz="17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altLang="en-US" sz="1700" dirty="0"/>
              <a:t>Radioactive contamination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altLang="en-US" sz="1700" dirty="0"/>
              <a:t>Beta, gamma, alpha in some cases</a:t>
            </a:r>
          </a:p>
          <a:p>
            <a:pPr algn="ctr"/>
            <a:endParaRPr lang="en-GB" sz="17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F5ADBCD-ADAD-4783-A937-A7F56249BAA4}"/>
              </a:ext>
            </a:extLst>
          </p:cNvPr>
          <p:cNvSpPr/>
          <p:nvPr/>
        </p:nvSpPr>
        <p:spPr>
          <a:xfrm>
            <a:off x="4161739" y="4077343"/>
            <a:ext cx="3394862" cy="24352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sz="16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altLang="en-US" sz="1600" dirty="0"/>
              <a:t>Airborne radioactivity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altLang="en-US" sz="1600" dirty="0"/>
              <a:t>Beta airborne activity is common, with a possibility of alpha.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altLang="en-US" sz="1600" dirty="0"/>
              <a:t>Radioactive iodine isotopes. </a:t>
            </a:r>
            <a:endParaRPr lang="en-US" altLang="en-US" sz="1600" strike="sngStrike" dirty="0"/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altLang="en-US" sz="1600" dirty="0"/>
              <a:t>Noble gases.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altLang="en-US" sz="1600" dirty="0"/>
              <a:t>H-3 and C-14 (in some applications).</a:t>
            </a:r>
          </a:p>
          <a:p>
            <a:pPr algn="ctr"/>
            <a:endParaRPr lang="en-GB" dirty="0"/>
          </a:p>
        </p:txBody>
      </p:sp>
      <p:sp>
        <p:nvSpPr>
          <p:cNvPr id="7" name="Callout: Right Arrow 6">
            <a:extLst>
              <a:ext uri="{FF2B5EF4-FFF2-40B4-BE49-F238E27FC236}">
                <a16:creationId xmlns:a16="http://schemas.microsoft.com/office/drawing/2014/main" id="{05EE9834-1411-4EB9-AAA1-6B91ECB24FD3}"/>
              </a:ext>
            </a:extLst>
          </p:cNvPr>
          <p:cNvSpPr/>
          <p:nvPr/>
        </p:nvSpPr>
        <p:spPr>
          <a:xfrm>
            <a:off x="540107" y="2656859"/>
            <a:ext cx="3365602" cy="2143353"/>
          </a:xfrm>
          <a:prstGeom prst="rightArrowCallout">
            <a:avLst>
              <a:gd name="adj1" fmla="val 19878"/>
              <a:gd name="adj2" fmla="val 23976"/>
              <a:gd name="adj3" fmla="val 30965"/>
              <a:gd name="adj4" fmla="val 7139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Full range of monitoring requirements:</a:t>
            </a:r>
          </a:p>
        </p:txBody>
      </p:sp>
    </p:spTree>
    <p:extLst>
      <p:ext uri="{BB962C8B-B14F-4D97-AF65-F5344CB8AC3E}">
        <p14:creationId xmlns:p14="http://schemas.microsoft.com/office/powerpoint/2010/main" val="86552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DEB138-F10E-44A9-A6DA-D9EA4A055680}"/>
              </a:ext>
            </a:extLst>
          </p:cNvPr>
          <p:cNvSpPr/>
          <p:nvPr/>
        </p:nvSpPr>
        <p:spPr>
          <a:xfrm>
            <a:off x="-1" y="438977"/>
            <a:ext cx="3803905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Installed WPM Equipment</a:t>
            </a:r>
            <a:endParaRPr lang="en-GB" sz="2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35E93E-E84C-4342-AD10-00FD4C639793}"/>
              </a:ext>
            </a:extLst>
          </p:cNvPr>
          <p:cNvSpPr/>
          <p:nvPr/>
        </p:nvSpPr>
        <p:spPr>
          <a:xfrm>
            <a:off x="636422" y="1514246"/>
            <a:ext cx="7871155" cy="4977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Range of installed gamma and neutron monitors will be provided throughout the operating reactor to: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Identify abnormal conditions, e.g.in the reactor or lowering of water level in the spent fuel pool 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Measure ambient radiation dose rates.</a:t>
            </a:r>
          </a:p>
          <a:p>
            <a:pPr lvl="1" algn="just"/>
            <a:endParaRPr lang="en-US" altLang="en-US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Results are usually relayed to the control room</a:t>
            </a:r>
          </a:p>
          <a:p>
            <a:pPr algn="just"/>
            <a:endParaRPr lang="en-US" altLang="en-US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Continuous monitoring for iodine, noble gases and particulates is typical to identify abnormal conditions, e.g. failed fuel, incident .</a:t>
            </a:r>
          </a:p>
          <a:p>
            <a:pPr algn="just"/>
            <a:endParaRPr lang="en-US" altLang="en-US" sz="2200" strike="sngStrike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WPM equipment should be a part of the plant design.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644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7A4CAA-D980-4AD9-9104-18CCEF925D0B}"/>
              </a:ext>
            </a:extLst>
          </p:cNvPr>
          <p:cNvSpPr/>
          <p:nvPr/>
        </p:nvSpPr>
        <p:spPr>
          <a:xfrm>
            <a:off x="-1" y="438977"/>
            <a:ext cx="302117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Area WPM Equipment</a:t>
            </a:r>
            <a:endParaRPr lang="en-GB" sz="2200" dirty="0"/>
          </a:p>
        </p:txBody>
      </p:sp>
      <p:sp>
        <p:nvSpPr>
          <p:cNvPr id="4" name="Rectangle: Diagonal Corners Snipped 3">
            <a:extLst>
              <a:ext uri="{FF2B5EF4-FFF2-40B4-BE49-F238E27FC236}">
                <a16:creationId xmlns:a16="http://schemas.microsoft.com/office/drawing/2014/main" id="{62466AD5-82AB-4B9E-B185-4CB981BE2581}"/>
              </a:ext>
            </a:extLst>
          </p:cNvPr>
          <p:cNvSpPr/>
          <p:nvPr/>
        </p:nvSpPr>
        <p:spPr>
          <a:xfrm>
            <a:off x="855878" y="1532469"/>
            <a:ext cx="7432243" cy="4886554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Installed WPM equipment, with alarm settings,  for continuous area monitoring of </a:t>
            </a:r>
          </a:p>
          <a:p>
            <a:pPr algn="just"/>
            <a:endParaRPr lang="en-US" altLang="en-US" sz="2400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000" dirty="0"/>
              <a:t>Gamma dose rate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000" dirty="0"/>
              <a:t>Beta particulate airborne activity</a:t>
            </a:r>
            <a:endParaRPr lang="en-US" altLang="en-US" sz="2000" strike="sngStrike" dirty="0"/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000" dirty="0"/>
              <a:t>In specific reactors and applications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altLang="en-US" sz="2000" dirty="0"/>
              <a:t>Airborne tritium monitors (heavy water reactors)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altLang="en-US" sz="2000" dirty="0"/>
              <a:t>Airborne alpha monitors</a:t>
            </a:r>
          </a:p>
          <a:p>
            <a:pPr lvl="2" algn="just"/>
            <a:endParaRPr lang="en-US" altLang="en-US" sz="2000" strike="sngStrike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Portable area monitors are used for specific tasks, e.g. outage re-</a:t>
            </a:r>
            <a:r>
              <a:rPr lang="en-US" altLang="en-US" sz="2400" dirty="0" err="1"/>
              <a:t>fuelling</a:t>
            </a:r>
            <a:r>
              <a:rPr lang="en-US" altLang="en-US" sz="2400" dirty="0"/>
              <a:t> and maintenance work.</a:t>
            </a:r>
          </a:p>
        </p:txBody>
      </p:sp>
    </p:spTree>
    <p:extLst>
      <p:ext uri="{BB962C8B-B14F-4D97-AF65-F5344CB8AC3E}">
        <p14:creationId xmlns:p14="http://schemas.microsoft.com/office/powerpoint/2010/main" val="2628591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08234D-262E-42CC-81BC-846B7A908A25}"/>
              </a:ext>
            </a:extLst>
          </p:cNvPr>
          <p:cNvSpPr/>
          <p:nvPr/>
        </p:nvSpPr>
        <p:spPr>
          <a:xfrm>
            <a:off x="-1" y="438977"/>
            <a:ext cx="302117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WPM Equipment</a:t>
            </a:r>
            <a:endParaRPr lang="en-GB" sz="2200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871988AA-8567-42E2-9229-BFD6776C5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21" y="1871168"/>
            <a:ext cx="3352800" cy="2867025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C6BB63-DBDB-4466-8843-083D47B6AE49}"/>
              </a:ext>
            </a:extLst>
          </p:cNvPr>
          <p:cNvSpPr txBox="1"/>
          <p:nvPr/>
        </p:nvSpPr>
        <p:spPr>
          <a:xfrm>
            <a:off x="5400141" y="4738193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Area gamma monitor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D3C6D1-84E8-4628-AAAC-46C9FCB62DE0}"/>
              </a:ext>
            </a:extLst>
          </p:cNvPr>
          <p:cNvSpPr txBox="1"/>
          <p:nvPr/>
        </p:nvSpPr>
        <p:spPr>
          <a:xfrm>
            <a:off x="1049121" y="4753582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Continuous air monitor</a:t>
            </a:r>
          </a:p>
        </p:txBody>
      </p:sp>
      <p:pic>
        <p:nvPicPr>
          <p:cNvPr id="6" name="Picture 2" descr="http://www.nucleonix.com/Ne-Images/WR725A.JPG">
            <a:extLst>
              <a:ext uri="{FF2B5EF4-FFF2-40B4-BE49-F238E27FC236}">
                <a16:creationId xmlns:a16="http://schemas.microsoft.com/office/drawing/2014/main" id="{222F1C51-D210-4ABD-A5AF-C25DE8112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121" y="1871168"/>
            <a:ext cx="3143250" cy="2867025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C07CBF-25DA-4D70-BEFE-E8E713E1BC94}"/>
              </a:ext>
            </a:extLst>
          </p:cNvPr>
          <p:cNvSpPr txBox="1"/>
          <p:nvPr/>
        </p:nvSpPr>
        <p:spPr>
          <a:xfrm>
            <a:off x="5887516" y="617403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50000"/>
                  </a:schemeClr>
                </a:solidFill>
              </a:rPr>
              <a:t>Courtesy: Nucleonix</a:t>
            </a:r>
          </a:p>
        </p:txBody>
      </p:sp>
    </p:spTree>
    <p:extLst>
      <p:ext uri="{BB962C8B-B14F-4D97-AF65-F5344CB8AC3E}">
        <p14:creationId xmlns:p14="http://schemas.microsoft.com/office/powerpoint/2010/main" val="3407764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343B4B-0723-4FEE-88D6-40B71D28F5D0}"/>
              </a:ext>
            </a:extLst>
          </p:cNvPr>
          <p:cNvSpPr/>
          <p:nvPr/>
        </p:nvSpPr>
        <p:spPr>
          <a:xfrm>
            <a:off x="-1" y="438977"/>
            <a:ext cx="534741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Portable Monitors – Gamma Dose Rate</a:t>
            </a:r>
            <a:endParaRPr lang="en-GB" sz="2200" dirty="0"/>
          </a:p>
        </p:txBody>
      </p:sp>
      <p:sp>
        <p:nvSpPr>
          <p:cNvPr id="3" name="Callout: Down Arrow 2">
            <a:extLst>
              <a:ext uri="{FF2B5EF4-FFF2-40B4-BE49-F238E27FC236}">
                <a16:creationId xmlns:a16="http://schemas.microsoft.com/office/drawing/2014/main" id="{E07E257F-32C7-496B-8910-7DAC06A7E2DD}"/>
              </a:ext>
            </a:extLst>
          </p:cNvPr>
          <p:cNvSpPr/>
          <p:nvPr/>
        </p:nvSpPr>
        <p:spPr>
          <a:xfrm>
            <a:off x="2245765" y="1232002"/>
            <a:ext cx="3760013" cy="1243584"/>
          </a:xfrm>
          <a:prstGeom prst="downArrowCallou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Wide range of gamma dose rates:</a:t>
            </a:r>
          </a:p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FE9CE6-6458-443E-99A0-4BDA76216FAD}"/>
              </a:ext>
            </a:extLst>
          </p:cNvPr>
          <p:cNvSpPr/>
          <p:nvPr/>
        </p:nvSpPr>
        <p:spPr>
          <a:xfrm>
            <a:off x="1927554" y="2465223"/>
            <a:ext cx="4396436" cy="512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Dose rate monitoring for transport 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326321-189E-4E73-A1C3-978EE95DBDF5}"/>
              </a:ext>
            </a:extLst>
          </p:cNvPr>
          <p:cNvSpPr/>
          <p:nvPr/>
        </p:nvSpPr>
        <p:spPr>
          <a:xfrm>
            <a:off x="4279392" y="3130906"/>
            <a:ext cx="3101645" cy="4096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dirty="0"/>
          </a:p>
          <a:p>
            <a:pPr algn="ctr"/>
            <a:r>
              <a:rPr lang="en-US" altLang="en-US" sz="1600" dirty="0"/>
              <a:t>Low dose rates – down to µ</a:t>
            </a:r>
            <a:r>
              <a:rPr lang="en-US" altLang="en-US" sz="1600" dirty="0" err="1"/>
              <a:t>Sv</a:t>
            </a:r>
            <a:r>
              <a:rPr lang="en-US" altLang="en-US" sz="1600" dirty="0"/>
              <a:t>/h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F7E283-9E1D-4A9B-ABCA-8EDF52A8975D}"/>
              </a:ext>
            </a:extLst>
          </p:cNvPr>
          <p:cNvSpPr/>
          <p:nvPr/>
        </p:nvSpPr>
        <p:spPr>
          <a:xfrm>
            <a:off x="1927554" y="3780739"/>
            <a:ext cx="4396436" cy="5120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Dose rates during routine operations and outages, and to reduce doses ALARA.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22E42D-1E8B-45FA-9C5B-BB8F7554AB80}"/>
              </a:ext>
            </a:extLst>
          </p:cNvPr>
          <p:cNvSpPr/>
          <p:nvPr/>
        </p:nvSpPr>
        <p:spPr>
          <a:xfrm>
            <a:off x="4279392" y="4484219"/>
            <a:ext cx="3101645" cy="4096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dirty="0"/>
          </a:p>
          <a:p>
            <a:pPr algn="just"/>
            <a:r>
              <a:rPr lang="en-US" altLang="en-US" sz="1600" dirty="0"/>
              <a:t>Typically 5 µ</a:t>
            </a:r>
            <a:r>
              <a:rPr lang="en-US" altLang="en-US" sz="1600" dirty="0" err="1"/>
              <a:t>Sv</a:t>
            </a:r>
            <a:r>
              <a:rPr lang="en-US" altLang="en-US" sz="1600" dirty="0"/>
              <a:t>/h - 50 mSv/h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5EACB4-17FA-4E75-A7AD-7AB10F9F6C80}"/>
              </a:ext>
            </a:extLst>
          </p:cNvPr>
          <p:cNvSpPr/>
          <p:nvPr/>
        </p:nvSpPr>
        <p:spPr>
          <a:xfrm>
            <a:off x="1927554" y="5085286"/>
            <a:ext cx="4396436" cy="5120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Very high dose rates during power operation in some non-accessible parts of the plant.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EBD9E1-A274-44D6-9BB1-516B0E129DC7}"/>
              </a:ext>
            </a:extLst>
          </p:cNvPr>
          <p:cNvSpPr/>
          <p:nvPr/>
        </p:nvSpPr>
        <p:spPr>
          <a:xfrm>
            <a:off x="4279392" y="5653434"/>
            <a:ext cx="3101645" cy="40965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dirty="0"/>
          </a:p>
          <a:p>
            <a:pPr algn="just"/>
            <a:r>
              <a:rPr lang="en-US" altLang="en-US" sz="1600" dirty="0"/>
              <a:t>Up to several </a:t>
            </a:r>
            <a:r>
              <a:rPr lang="en-US" altLang="en-US" sz="1600" dirty="0" err="1"/>
              <a:t>Sv</a:t>
            </a:r>
            <a:r>
              <a:rPr lang="en-US" altLang="en-US" sz="1600" dirty="0"/>
              <a:t>/h</a:t>
            </a:r>
          </a:p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E6DD54-0163-4984-9DA8-ECEE2E76C3AB}"/>
              </a:ext>
            </a:extLst>
          </p:cNvPr>
          <p:cNvSpPr/>
          <p:nvPr/>
        </p:nvSpPr>
        <p:spPr>
          <a:xfrm>
            <a:off x="5325465" y="6185007"/>
            <a:ext cx="3101645" cy="51205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dirty="0"/>
          </a:p>
          <a:p>
            <a:pPr algn="just"/>
            <a:r>
              <a:rPr lang="en-US" altLang="en-US" sz="1600" dirty="0"/>
              <a:t>Need to have range capability to measure these.</a:t>
            </a:r>
          </a:p>
          <a:p>
            <a:pPr algn="ctr"/>
            <a:endParaRPr lang="en-GB" dirty="0"/>
          </a:p>
        </p:txBody>
      </p:sp>
      <p:pic>
        <p:nvPicPr>
          <p:cNvPr id="12" name="Graphic 11" descr="Arrow: Slight curve">
            <a:extLst>
              <a:ext uri="{FF2B5EF4-FFF2-40B4-BE49-F238E27FC236}">
                <a16:creationId xmlns:a16="http://schemas.microsoft.com/office/drawing/2014/main" id="{53B38E9D-BFC3-4346-B676-77E1D598A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8184">
            <a:off x="3597516" y="2846486"/>
            <a:ext cx="735217" cy="735217"/>
          </a:xfrm>
          <a:prstGeom prst="rect">
            <a:avLst/>
          </a:prstGeom>
        </p:spPr>
      </p:pic>
      <p:pic>
        <p:nvPicPr>
          <p:cNvPr id="13" name="Graphic 12" descr="Arrow: Slight curve">
            <a:extLst>
              <a:ext uri="{FF2B5EF4-FFF2-40B4-BE49-F238E27FC236}">
                <a16:creationId xmlns:a16="http://schemas.microsoft.com/office/drawing/2014/main" id="{848557E0-9448-4882-AD20-F82575234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8184">
            <a:off x="3597516" y="4174199"/>
            <a:ext cx="735217" cy="735217"/>
          </a:xfrm>
          <a:prstGeom prst="rect">
            <a:avLst/>
          </a:prstGeom>
        </p:spPr>
      </p:pic>
      <p:pic>
        <p:nvPicPr>
          <p:cNvPr id="14" name="Graphic 13" descr="Arrow: Slight curve">
            <a:extLst>
              <a:ext uri="{FF2B5EF4-FFF2-40B4-BE49-F238E27FC236}">
                <a16:creationId xmlns:a16="http://schemas.microsoft.com/office/drawing/2014/main" id="{000AFDF3-BFEB-4B39-9B0A-28C904D77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8184">
            <a:off x="3686516" y="5421158"/>
            <a:ext cx="735217" cy="735217"/>
          </a:xfrm>
          <a:prstGeom prst="rect">
            <a:avLst/>
          </a:prstGeom>
        </p:spPr>
      </p:pic>
      <p:pic>
        <p:nvPicPr>
          <p:cNvPr id="15" name="Graphic 14" descr="Arrow: Slight curve">
            <a:extLst>
              <a:ext uri="{FF2B5EF4-FFF2-40B4-BE49-F238E27FC236}">
                <a16:creationId xmlns:a16="http://schemas.microsoft.com/office/drawing/2014/main" id="{DA8B0E06-878C-44D2-8416-377464099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8184">
            <a:off x="4767947" y="5890480"/>
            <a:ext cx="735217" cy="73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67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2A2CE8-66AE-49DE-9E09-84912B7D65EA}"/>
              </a:ext>
            </a:extLst>
          </p:cNvPr>
          <p:cNvSpPr/>
          <p:nvPr/>
        </p:nvSpPr>
        <p:spPr>
          <a:xfrm>
            <a:off x="-1" y="438977"/>
            <a:ext cx="534741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Other Examples of Dose Rate Monitoring</a:t>
            </a:r>
            <a:endParaRPr lang="en-GB" sz="2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71A631-A26B-4AD6-A720-2946BB68C5C5}"/>
              </a:ext>
            </a:extLst>
          </p:cNvPr>
          <p:cNvSpPr/>
          <p:nvPr/>
        </p:nvSpPr>
        <p:spPr>
          <a:xfrm>
            <a:off x="687628" y="1521562"/>
            <a:ext cx="7768743" cy="4498848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Uniform gamma fields from wide beams e.g. around reactor system components or in a waste storage facility.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Narrow beams, e.g. from shielding weaknesses.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Other sources such as waste drums and pipework (could be visible, overhead or underground).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Hot spots of contamination trapped in systems, components or on surfaces, which can be point sources.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Dose rates underwater in spent fuel pools, which may require underwater dose rate monitoring equipment.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accent1">
                    <a:lumMod val="50000"/>
                  </a:schemeClr>
                </a:solidFill>
              </a:rPr>
              <a:t>Neutron dose rates through leakage paths at power (streaming).</a:t>
            </a:r>
          </a:p>
        </p:txBody>
      </p:sp>
    </p:spTree>
    <p:extLst>
      <p:ext uri="{BB962C8B-B14F-4D97-AF65-F5344CB8AC3E}">
        <p14:creationId xmlns:p14="http://schemas.microsoft.com/office/powerpoint/2010/main" val="1860057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D171F9F-E73A-4F84-9ED8-E884DFE1F17A}"/>
              </a:ext>
            </a:extLst>
          </p:cNvPr>
          <p:cNvSpPr/>
          <p:nvPr/>
        </p:nvSpPr>
        <p:spPr>
          <a:xfrm>
            <a:off x="0" y="438977"/>
            <a:ext cx="3825850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Contact Gamma Dose Rates</a:t>
            </a:r>
            <a:endParaRPr lang="en-GB" sz="2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6533D00-C4C6-460C-A966-CF79C0496C46}"/>
              </a:ext>
            </a:extLst>
          </p:cNvPr>
          <p:cNvSpPr/>
          <p:nvPr/>
        </p:nvSpPr>
        <p:spPr>
          <a:xfrm>
            <a:off x="402335" y="1836115"/>
            <a:ext cx="3642970" cy="1821485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Gamma dose rates measured on closed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reactor systems to identify: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C002837-456C-4E41-A171-0B37AED24D5E}"/>
              </a:ext>
            </a:extLst>
          </p:cNvPr>
          <p:cNvSpPr/>
          <p:nvPr/>
        </p:nvSpPr>
        <p:spPr>
          <a:xfrm>
            <a:off x="402335" y="4512260"/>
            <a:ext cx="3642970" cy="1821485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Gamma dose rates in open reactor systems or inside spent fuel pools (for diving operations).</a:t>
            </a:r>
            <a:endParaRPr lang="en-US" i="1" dirty="0"/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DBACF0C-59A3-4E1A-9604-57B0F4D142A0}"/>
              </a:ext>
            </a:extLst>
          </p:cNvPr>
          <p:cNvSpPr/>
          <p:nvPr/>
        </p:nvSpPr>
        <p:spPr>
          <a:xfrm>
            <a:off x="4667098" y="1675182"/>
            <a:ext cx="3642970" cy="497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/>
          </a:p>
          <a:p>
            <a:pPr algn="just"/>
            <a:r>
              <a:rPr lang="en-US" sz="1600" dirty="0"/>
              <a:t>Sources of radiation to avoid exposure.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9E0C0D3-A7BD-4C6D-8318-37470BC8C272}"/>
              </a:ext>
            </a:extLst>
          </p:cNvPr>
          <p:cNvSpPr/>
          <p:nvPr/>
        </p:nvSpPr>
        <p:spPr>
          <a:xfrm>
            <a:off x="4667098" y="2301850"/>
            <a:ext cx="3642970" cy="514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/>
          </a:p>
          <a:p>
            <a:pPr algn="just">
              <a:defRPr/>
            </a:pPr>
            <a:r>
              <a:rPr lang="en-US" sz="1600" dirty="0"/>
              <a:t>Temporary shielding requirements prior to maintenance work .</a:t>
            </a:r>
          </a:p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50CACDB-722F-4C1B-9758-25201962B3A7}"/>
              </a:ext>
            </a:extLst>
          </p:cNvPr>
          <p:cNvSpPr/>
          <p:nvPr/>
        </p:nvSpPr>
        <p:spPr>
          <a:xfrm>
            <a:off x="4667098" y="2951683"/>
            <a:ext cx="3642970" cy="446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/>
          </a:p>
          <a:p>
            <a:pPr algn="just">
              <a:defRPr/>
            </a:pPr>
            <a:r>
              <a:rPr lang="en-US" sz="1600" dirty="0"/>
              <a:t>To check dose rates with shielding.</a:t>
            </a:r>
          </a:p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23C10F7-650C-4293-9E5C-A43688D3A411}"/>
              </a:ext>
            </a:extLst>
          </p:cNvPr>
          <p:cNvSpPr/>
          <p:nvPr/>
        </p:nvSpPr>
        <p:spPr>
          <a:xfrm>
            <a:off x="4667098" y="3533241"/>
            <a:ext cx="3642970" cy="446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/>
          </a:p>
          <a:p>
            <a:pPr algn="just">
              <a:defRPr/>
            </a:pPr>
            <a:r>
              <a:rPr lang="en-US" sz="1600" dirty="0"/>
              <a:t>Sources to be removed, e.g. hot spots.</a:t>
            </a:r>
          </a:p>
          <a:p>
            <a:pPr algn="ctr"/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3F79794-D91B-4C08-8488-CDD75AB99134}"/>
              </a:ext>
            </a:extLst>
          </p:cNvPr>
          <p:cNvSpPr/>
          <p:nvPr/>
        </p:nvSpPr>
        <p:spPr>
          <a:xfrm>
            <a:off x="4206240" y="1704747"/>
            <a:ext cx="460858" cy="424282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8F8FCB4-C597-4BA7-9961-E4B3273A3084}"/>
              </a:ext>
            </a:extLst>
          </p:cNvPr>
          <p:cNvSpPr/>
          <p:nvPr/>
        </p:nvSpPr>
        <p:spPr>
          <a:xfrm>
            <a:off x="4206240" y="2354580"/>
            <a:ext cx="460858" cy="424282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1BCD299-28FD-4F54-BDF1-D0AB274C4084}"/>
              </a:ext>
            </a:extLst>
          </p:cNvPr>
          <p:cNvSpPr/>
          <p:nvPr/>
        </p:nvSpPr>
        <p:spPr>
          <a:xfrm>
            <a:off x="4198925" y="2966923"/>
            <a:ext cx="460858" cy="424282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8249D09-46E4-4369-8109-8F3B336D56F8}"/>
              </a:ext>
            </a:extLst>
          </p:cNvPr>
          <p:cNvSpPr/>
          <p:nvPr/>
        </p:nvSpPr>
        <p:spPr>
          <a:xfrm>
            <a:off x="4198925" y="3579266"/>
            <a:ext cx="460858" cy="424282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28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D31A6B-57D3-44BF-A3FB-6185CBBA4398}"/>
              </a:ext>
            </a:extLst>
          </p:cNvPr>
          <p:cNvSpPr/>
          <p:nvPr/>
        </p:nvSpPr>
        <p:spPr>
          <a:xfrm>
            <a:off x="-1" y="475552"/>
            <a:ext cx="375269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Impact of Reactor Type</a:t>
            </a:r>
            <a:endParaRPr lang="en-GB" sz="2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F1E940-D9EA-4FEA-B923-FF2B2B31E4AA}"/>
              </a:ext>
            </a:extLst>
          </p:cNvPr>
          <p:cNvSpPr/>
          <p:nvPr/>
        </p:nvSpPr>
        <p:spPr>
          <a:xfrm>
            <a:off x="1770279" y="2084831"/>
            <a:ext cx="5054803" cy="753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dirty="0"/>
          </a:p>
          <a:p>
            <a:pPr algn="just"/>
            <a:r>
              <a:rPr lang="en-US" altLang="en-US" dirty="0"/>
              <a:t>Impact of reactor type, age and plant state.</a:t>
            </a:r>
          </a:p>
          <a:p>
            <a:pPr algn="just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8806FA-BB0C-4FA0-B82A-A3B84A8A866A}"/>
              </a:ext>
            </a:extLst>
          </p:cNvPr>
          <p:cNvSpPr/>
          <p:nvPr/>
        </p:nvSpPr>
        <p:spPr>
          <a:xfrm>
            <a:off x="1770279" y="2924250"/>
            <a:ext cx="5054803" cy="753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dirty="0"/>
          </a:p>
          <a:p>
            <a:pPr algn="just"/>
            <a:r>
              <a:rPr lang="en-US" altLang="en-US" dirty="0"/>
              <a:t>Fingerprinting.</a:t>
            </a:r>
          </a:p>
          <a:p>
            <a:pPr algn="just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CC4A79-A962-482A-AB40-D73F8A525A13}"/>
              </a:ext>
            </a:extLst>
          </p:cNvPr>
          <p:cNvSpPr/>
          <p:nvPr/>
        </p:nvSpPr>
        <p:spPr>
          <a:xfrm>
            <a:off x="1770279" y="3763670"/>
            <a:ext cx="5054803" cy="753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dirty="0"/>
          </a:p>
          <a:p>
            <a:pPr algn="just"/>
            <a:r>
              <a:rPr lang="en-US" altLang="en-US" dirty="0"/>
              <a:t>Operating reactor monitoring and challenges.</a:t>
            </a:r>
          </a:p>
          <a:p>
            <a:pPr algn="just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476B5A-618D-41DF-ADD6-A13419CDD966}"/>
              </a:ext>
            </a:extLst>
          </p:cNvPr>
          <p:cNvSpPr/>
          <p:nvPr/>
        </p:nvSpPr>
        <p:spPr>
          <a:xfrm>
            <a:off x="1770279" y="4603090"/>
            <a:ext cx="5054803" cy="753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/>
              <a:t>Specific examples.</a:t>
            </a:r>
            <a:endParaRPr lang="en-US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8D3B58-22FA-4F36-B4F6-A8CA3A90AC5A}"/>
              </a:ext>
            </a:extLst>
          </p:cNvPr>
          <p:cNvSpPr/>
          <p:nvPr/>
        </p:nvSpPr>
        <p:spPr>
          <a:xfrm>
            <a:off x="1770278" y="5442510"/>
            <a:ext cx="5054803" cy="753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/>
              <a:t>Does not address nuclear emergency monitoring.</a:t>
            </a:r>
            <a:endParaRPr lang="en-US" altLang="en-US" dirty="0"/>
          </a:p>
        </p:txBody>
      </p:sp>
      <p:sp>
        <p:nvSpPr>
          <p:cNvPr id="8" name="Flowchart: Stored Data 7">
            <a:extLst>
              <a:ext uri="{FF2B5EF4-FFF2-40B4-BE49-F238E27FC236}">
                <a16:creationId xmlns:a16="http://schemas.microsoft.com/office/drawing/2014/main" id="{79F90183-FDAE-413B-B17F-D8829B942B71}"/>
              </a:ext>
            </a:extLst>
          </p:cNvPr>
          <p:cNvSpPr/>
          <p:nvPr/>
        </p:nvSpPr>
        <p:spPr>
          <a:xfrm>
            <a:off x="1126541" y="2084830"/>
            <a:ext cx="804672" cy="753466"/>
          </a:xfrm>
          <a:prstGeom prst="flowChartOnlineStorag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Stored Data 8">
            <a:extLst>
              <a:ext uri="{FF2B5EF4-FFF2-40B4-BE49-F238E27FC236}">
                <a16:creationId xmlns:a16="http://schemas.microsoft.com/office/drawing/2014/main" id="{D342F4C3-13E4-4DBB-8DA6-E5F04580AA09}"/>
              </a:ext>
            </a:extLst>
          </p:cNvPr>
          <p:cNvSpPr/>
          <p:nvPr/>
        </p:nvSpPr>
        <p:spPr>
          <a:xfrm>
            <a:off x="1126541" y="2924248"/>
            <a:ext cx="804672" cy="753466"/>
          </a:xfrm>
          <a:prstGeom prst="flowChartOnlineStorag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Stored Data 9">
            <a:extLst>
              <a:ext uri="{FF2B5EF4-FFF2-40B4-BE49-F238E27FC236}">
                <a16:creationId xmlns:a16="http://schemas.microsoft.com/office/drawing/2014/main" id="{3CF5898D-5F65-4DCC-98E4-1F66E6838BFF}"/>
              </a:ext>
            </a:extLst>
          </p:cNvPr>
          <p:cNvSpPr/>
          <p:nvPr/>
        </p:nvSpPr>
        <p:spPr>
          <a:xfrm>
            <a:off x="1126541" y="3763669"/>
            <a:ext cx="804672" cy="753466"/>
          </a:xfrm>
          <a:prstGeom prst="flowChartOnlineStorag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Stored Data 10">
            <a:extLst>
              <a:ext uri="{FF2B5EF4-FFF2-40B4-BE49-F238E27FC236}">
                <a16:creationId xmlns:a16="http://schemas.microsoft.com/office/drawing/2014/main" id="{35CA9100-DCCD-4096-B31A-1D6B1404D37B}"/>
              </a:ext>
            </a:extLst>
          </p:cNvPr>
          <p:cNvSpPr/>
          <p:nvPr/>
        </p:nvSpPr>
        <p:spPr>
          <a:xfrm>
            <a:off x="1126541" y="4603090"/>
            <a:ext cx="804672" cy="753466"/>
          </a:xfrm>
          <a:prstGeom prst="flowChartOnlineStorag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Stored Data 11">
            <a:extLst>
              <a:ext uri="{FF2B5EF4-FFF2-40B4-BE49-F238E27FC236}">
                <a16:creationId xmlns:a16="http://schemas.microsoft.com/office/drawing/2014/main" id="{AE342440-29A4-4C03-9FDD-9AAD81EDC2C5}"/>
              </a:ext>
            </a:extLst>
          </p:cNvPr>
          <p:cNvSpPr/>
          <p:nvPr/>
        </p:nvSpPr>
        <p:spPr>
          <a:xfrm>
            <a:off x="1126541" y="5442510"/>
            <a:ext cx="804672" cy="753466"/>
          </a:xfrm>
          <a:prstGeom prst="flowChartOnlineStorag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3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6F4D68-ED52-4360-A90E-55650F6E8F6E}"/>
              </a:ext>
            </a:extLst>
          </p:cNvPr>
          <p:cNvSpPr/>
          <p:nvPr/>
        </p:nvSpPr>
        <p:spPr>
          <a:xfrm>
            <a:off x="0" y="438977"/>
            <a:ext cx="3606394" cy="70219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Other Types of Contact </a:t>
            </a:r>
          </a:p>
          <a:p>
            <a:pPr algn="ctr"/>
            <a:r>
              <a:rPr lang="en-US" sz="2200" dirty="0"/>
              <a:t>Dose Rate Measurement</a:t>
            </a:r>
            <a:endParaRPr lang="en-GB" sz="2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72205B-7444-4148-931D-9DA50BCDF497}"/>
              </a:ext>
            </a:extLst>
          </p:cNvPr>
          <p:cNvSpPr/>
          <p:nvPr/>
        </p:nvSpPr>
        <p:spPr>
          <a:xfrm>
            <a:off x="1638605" y="2022589"/>
            <a:ext cx="5866790" cy="19092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>
                <a:solidFill>
                  <a:schemeClr val="bg1"/>
                </a:solidFill>
              </a:rPr>
              <a:t>Contact beta/gamma dose rate from open systems during outages.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bg1"/>
                </a:solidFill>
              </a:rPr>
              <a:t>Unshielded debris may have high contact dose rates (e.g. after cavity drain-down).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bg1"/>
                </a:solidFill>
              </a:rPr>
              <a:t>High beta and gamma dose rates from fuel fragments or contamination following a recent fuel failure.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216438-ACF8-4539-AAB1-673125949850}"/>
              </a:ext>
            </a:extLst>
          </p:cNvPr>
          <p:cNvSpPr/>
          <p:nvPr/>
        </p:nvSpPr>
        <p:spPr>
          <a:xfrm>
            <a:off x="1638605" y="4054996"/>
            <a:ext cx="5866790" cy="11204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/>
              <a:t>Contact beta/gamma dose rates from underwater sources (debris/fuel fragments) in spent fuel pools.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3BFC13-A1D0-4206-8506-28F13524BBE2}"/>
              </a:ext>
            </a:extLst>
          </p:cNvPr>
          <p:cNvSpPr/>
          <p:nvPr/>
        </p:nvSpPr>
        <p:spPr>
          <a:xfrm>
            <a:off x="1638605" y="5298579"/>
            <a:ext cx="5866790" cy="11204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/>
              <a:t>Contact beta/gamma dose rates from sealed sources used for testing and calibration.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3949DA7-58D7-404D-8EA4-73274E01A6A7}"/>
              </a:ext>
            </a:extLst>
          </p:cNvPr>
          <p:cNvSpPr/>
          <p:nvPr/>
        </p:nvSpPr>
        <p:spPr>
          <a:xfrm>
            <a:off x="724204" y="2662733"/>
            <a:ext cx="614477" cy="504749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5374F1A-2AD9-41FB-A7ED-8EA512C07A7E}"/>
              </a:ext>
            </a:extLst>
          </p:cNvPr>
          <p:cNvSpPr/>
          <p:nvPr/>
        </p:nvSpPr>
        <p:spPr>
          <a:xfrm>
            <a:off x="649833" y="4272077"/>
            <a:ext cx="614477" cy="50474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FCBA114-EA3C-48EA-8CA1-CBCFDFF321FB}"/>
              </a:ext>
            </a:extLst>
          </p:cNvPr>
          <p:cNvSpPr/>
          <p:nvPr/>
        </p:nvSpPr>
        <p:spPr>
          <a:xfrm>
            <a:off x="724203" y="5615636"/>
            <a:ext cx="614477" cy="504749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14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F79C1D-F5E9-4334-A37B-E3A62660CCA5}"/>
              </a:ext>
            </a:extLst>
          </p:cNvPr>
          <p:cNvSpPr/>
          <p:nvPr/>
        </p:nvSpPr>
        <p:spPr>
          <a:xfrm>
            <a:off x="0" y="438977"/>
            <a:ext cx="5800954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Portable Dose Rate Measuring Equipment</a:t>
            </a:r>
            <a:endParaRPr lang="en-GB" sz="2200" dirty="0"/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5941EF0A-BFBE-4B66-9BDE-CAC0090EF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317" y="3510283"/>
            <a:ext cx="33448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Teletector</a:t>
            </a:r>
            <a:r>
              <a:rPr lang="en-GB" altLang="en-US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-GM</a:t>
            </a: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6363EC06-3CA6-4A26-937C-B9E7B2657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1003" y="3694949"/>
            <a:ext cx="20711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Gamma identifier-Scintillator</a:t>
            </a: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12ABA447-50FF-43C5-9B56-9796BC9B2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73" y="3746443"/>
            <a:ext cx="21503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Ionization chamber</a:t>
            </a: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9E057A70-A814-489F-BECF-45FDBF28F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987" y="4455228"/>
            <a:ext cx="1752600" cy="197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9AA58F46-3EA7-48D2-BFFE-2A9DAC0D8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0348" y="6450542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Neutron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1CA5E2F3-C324-4518-BD25-F31C0A1AE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496" y="1524986"/>
            <a:ext cx="33448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Thermo Bicron FLIR Identifinder Fieldspec 1024 Channel Gamma Spectrometer">
            <a:extLst>
              <a:ext uri="{FF2B5EF4-FFF2-40B4-BE49-F238E27FC236}">
                <a16:creationId xmlns:a16="http://schemas.microsoft.com/office/drawing/2014/main" id="{CF9F33F2-BD12-4167-A658-86FBA37E6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18" y="1382548"/>
            <a:ext cx="1459382" cy="231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Gamma Spectrometry Kit GSB-2020-PRO">
            <a:extLst>
              <a:ext uri="{FF2B5EF4-FFF2-40B4-BE49-F238E27FC236}">
                <a16:creationId xmlns:a16="http://schemas.microsoft.com/office/drawing/2014/main" id="{1C8BA50A-55E1-4A03-935C-C89DA5019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97" y="4476183"/>
            <a:ext cx="1973580" cy="192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7">
            <a:extLst>
              <a:ext uri="{FF2B5EF4-FFF2-40B4-BE49-F238E27FC236}">
                <a16:creationId xmlns:a16="http://schemas.microsoft.com/office/drawing/2014/main" id="{E3C1B937-346A-4AB0-87C4-AFE3E1FC2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397" y="6450542"/>
            <a:ext cx="27822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Gamma spectrometry kit</a:t>
            </a:r>
          </a:p>
        </p:txBody>
      </p:sp>
      <p:pic>
        <p:nvPicPr>
          <p:cNvPr id="12" name="Picture 8" descr="Inovision  451P - Radiation Meter - Victoreen (read description)">
            <a:extLst>
              <a:ext uri="{FF2B5EF4-FFF2-40B4-BE49-F238E27FC236}">
                <a16:creationId xmlns:a16="http://schemas.microsoft.com/office/drawing/2014/main" id="{FBF4C43A-ADBF-4477-A659-236B40BF8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68" y="1417035"/>
            <a:ext cx="1532230" cy="231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002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F1F826-2667-4E37-9797-814F5EB663FD}"/>
              </a:ext>
            </a:extLst>
          </p:cNvPr>
          <p:cNvSpPr/>
          <p:nvPr/>
        </p:nvSpPr>
        <p:spPr>
          <a:xfrm>
            <a:off x="0" y="438977"/>
            <a:ext cx="5800954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Specific Radiation Monitoring Challenges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AAE45-1B0F-4D8F-AFF3-7783A7422840}"/>
              </a:ext>
            </a:extLst>
          </p:cNvPr>
          <p:cNvSpPr txBox="1">
            <a:spLocks/>
          </p:cNvSpPr>
          <p:nvPr/>
        </p:nvSpPr>
        <p:spPr>
          <a:xfrm>
            <a:off x="501409" y="1461146"/>
            <a:ext cx="8496287" cy="495787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Remote gamma dose rate monitoring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Measuring beta dose rates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Protecting equipment from contamination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Underwater gamma dose rate monitoring</a:t>
            </a:r>
          </a:p>
          <a:p>
            <a:pPr marL="0" indent="0" algn="just">
              <a:buFontTx/>
              <a:buNone/>
              <a:defRPr/>
            </a:pPr>
            <a:endParaRPr lang="en-US" dirty="0"/>
          </a:p>
          <a:p>
            <a:pPr marL="0" indent="0" algn="just">
              <a:buFontTx/>
              <a:buNone/>
              <a:defRPr/>
            </a:pPr>
            <a:endParaRPr lang="en-US" dirty="0"/>
          </a:p>
          <a:p>
            <a:pPr algn="just">
              <a:defRPr/>
            </a:pP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B92206-8E4A-4075-BB85-258536C77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75" y="3603285"/>
            <a:ext cx="3202000" cy="2561600"/>
          </a:xfrm>
          <a:prstGeom prst="rect">
            <a:avLst/>
          </a:prstGeom>
          <a:noFill/>
          <a:ln w="254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8FE6BFC-27ED-49B0-8E22-83B8C4DCBB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51" y="3603285"/>
            <a:ext cx="3916172" cy="2561600"/>
          </a:xfrm>
          <a:prstGeom prst="rect">
            <a:avLst/>
          </a:prstGeom>
          <a:noFill/>
          <a:ln w="254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3C8397-595E-4D89-90A7-886893DC368B}"/>
              </a:ext>
            </a:extLst>
          </p:cNvPr>
          <p:cNvSpPr txBox="1"/>
          <p:nvPr/>
        </p:nvSpPr>
        <p:spPr>
          <a:xfrm>
            <a:off x="2754172" y="6361426"/>
            <a:ext cx="3324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Remote Monitoring Examples</a:t>
            </a:r>
          </a:p>
        </p:txBody>
      </p:sp>
    </p:spTree>
    <p:extLst>
      <p:ext uri="{BB962C8B-B14F-4D97-AF65-F5344CB8AC3E}">
        <p14:creationId xmlns:p14="http://schemas.microsoft.com/office/powerpoint/2010/main" val="3525190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3E9E13-2020-40E2-B91F-3ED6AD2B000E}"/>
              </a:ext>
            </a:extLst>
          </p:cNvPr>
          <p:cNvSpPr/>
          <p:nvPr/>
        </p:nvSpPr>
        <p:spPr>
          <a:xfrm>
            <a:off x="0" y="438977"/>
            <a:ext cx="4264762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Contamination WPM</a:t>
            </a:r>
            <a:endParaRPr lang="en-GB" sz="24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7146F0B-756B-4058-970D-DF2C2410A0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5096833"/>
              </p:ext>
            </p:extLst>
          </p:nvPr>
        </p:nvGraphicFramePr>
        <p:xfrm>
          <a:off x="1341120" y="2509114"/>
          <a:ext cx="6266688" cy="413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9842573-84BE-4925-9E4C-2EE6496AEE9C}"/>
              </a:ext>
            </a:extLst>
          </p:cNvPr>
          <p:cNvSpPr/>
          <p:nvPr/>
        </p:nvSpPr>
        <p:spPr>
          <a:xfrm>
            <a:off x="1932432" y="1389888"/>
            <a:ext cx="4952391" cy="87050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Equipment to detect contamination of moderate and high energy beta/gamma:</a:t>
            </a:r>
          </a:p>
          <a:p>
            <a:pPr algn="ctr"/>
            <a:endParaRPr lang="en-GB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BF13C1D-DFEB-4F4A-90FD-C8AB0FAD8BCB}"/>
              </a:ext>
            </a:extLst>
          </p:cNvPr>
          <p:cNvSpPr/>
          <p:nvPr/>
        </p:nvSpPr>
        <p:spPr>
          <a:xfrm>
            <a:off x="4057497" y="2136039"/>
            <a:ext cx="702259" cy="49743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1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9F5A2D-818F-4940-884B-FCC396379431}"/>
              </a:ext>
            </a:extLst>
          </p:cNvPr>
          <p:cNvSpPr/>
          <p:nvPr/>
        </p:nvSpPr>
        <p:spPr>
          <a:xfrm>
            <a:off x="0" y="438977"/>
            <a:ext cx="4264762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Equipment for Contamination</a:t>
            </a:r>
            <a:endParaRPr lang="en-GB" sz="2400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016DC100-0943-4D34-B493-CC78A4C1D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2419" y="4474019"/>
            <a:ext cx="3300412" cy="1709836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F06B2C10-3174-456B-87A6-58294CC8A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2419" y="6316450"/>
            <a:ext cx="33639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Alpha Scintillation counter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DD43B942-03F3-49B4-8C50-5FF63EFFFB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1" y="1576776"/>
            <a:ext cx="33385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C56FB79C-8058-476D-8BAA-AB510A62D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632" y="3702349"/>
            <a:ext cx="18622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GM detector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0DB9D4A-0A77-4D97-8718-810367895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5361" y="3702349"/>
            <a:ext cx="240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Pancake detector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6453584D-CF4D-4986-864A-46E7AC00F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173" y="1585020"/>
            <a:ext cx="2438214" cy="205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B40934E-E9B9-41F4-BD97-B678ED8AC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209" y="1576776"/>
            <a:ext cx="240855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79B37F-4955-4419-B1CC-7902C5EE1ADB}"/>
              </a:ext>
            </a:extLst>
          </p:cNvPr>
          <p:cNvSpPr txBox="1"/>
          <p:nvPr/>
        </p:nvSpPr>
        <p:spPr>
          <a:xfrm>
            <a:off x="5135049" y="6318961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BF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 counter</a:t>
            </a:r>
          </a:p>
        </p:txBody>
      </p:sp>
      <p:pic>
        <p:nvPicPr>
          <p:cNvPr id="12" name="Picture 2" descr="http://www.thermoscientific.com/content/dam/tfs/ATG/EPD/EPD%20Product%20Images/Radiation%20Measurement%20and%20Safety%20Products/Radiation%20Survey%20Meters/F73087~p.eps/jcr:content/renditions/cq5dam.thumbnail.250.250.png">
            <a:extLst>
              <a:ext uri="{FF2B5EF4-FFF2-40B4-BE49-F238E27FC236}">
                <a16:creationId xmlns:a16="http://schemas.microsoft.com/office/drawing/2014/main" id="{ED8F5DAB-421B-4474-91BA-851395546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049" y="4474020"/>
            <a:ext cx="2232248" cy="172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E8649F-A235-4AB8-87D6-F30F98AE669A}"/>
              </a:ext>
            </a:extLst>
          </p:cNvPr>
          <p:cNvSpPr txBox="1"/>
          <p:nvPr/>
        </p:nvSpPr>
        <p:spPr>
          <a:xfrm>
            <a:off x="3663458" y="3702349"/>
            <a:ext cx="2593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Thermoscientific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Smartlon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152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1025CF-7EED-4F6D-A93C-AE06B91DE81B}"/>
              </a:ext>
            </a:extLst>
          </p:cNvPr>
          <p:cNvSpPr/>
          <p:nvPr/>
        </p:nvSpPr>
        <p:spPr>
          <a:xfrm>
            <a:off x="0" y="438977"/>
            <a:ext cx="4264762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Monitoring Challenges</a:t>
            </a:r>
            <a:endParaRPr lang="en-GB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656074-3F37-4392-B3B2-F06C275EAC0E}"/>
              </a:ext>
            </a:extLst>
          </p:cNvPr>
          <p:cNvSpPr/>
          <p:nvPr/>
        </p:nvSpPr>
        <p:spPr>
          <a:xfrm>
            <a:off x="2465223" y="1499616"/>
            <a:ext cx="5215738" cy="10168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sz="1600" dirty="0"/>
          </a:p>
          <a:p>
            <a:pPr algn="just"/>
            <a:r>
              <a:rPr lang="en-US" altLang="en-US" sz="1600" dirty="0"/>
              <a:t>Background gamma radiation in and around reactor systems inside containment can prevent the direct monitoring of beta/gamma contamination, e.g. during re-</a:t>
            </a:r>
            <a:r>
              <a:rPr lang="en-US" altLang="en-US" sz="1600" dirty="0" err="1"/>
              <a:t>fuelling</a:t>
            </a:r>
            <a:r>
              <a:rPr lang="en-US" altLang="en-US" sz="1600" dirty="0"/>
              <a:t> and maintenance outages.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687982-9641-428E-BB6D-E427135654DE}"/>
              </a:ext>
            </a:extLst>
          </p:cNvPr>
          <p:cNvSpPr/>
          <p:nvPr/>
        </p:nvSpPr>
        <p:spPr>
          <a:xfrm>
            <a:off x="2465223" y="2671877"/>
            <a:ext cx="5215738" cy="10168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sz="1600" dirty="0"/>
          </a:p>
          <a:p>
            <a:pPr algn="just"/>
            <a:r>
              <a:rPr lang="en-US" altLang="en-US" sz="1600" dirty="0"/>
              <a:t>Direct contamination monitoring can be conducted where dose rates are lower, e.g. outside of containment and for release of materials from contaminated areas.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39326D-A005-4AE1-95B4-93CFFFC8D536}"/>
              </a:ext>
            </a:extLst>
          </p:cNvPr>
          <p:cNvSpPr/>
          <p:nvPr/>
        </p:nvSpPr>
        <p:spPr>
          <a:xfrm>
            <a:off x="2472538" y="3825850"/>
            <a:ext cx="5215738" cy="10168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600" dirty="0"/>
          </a:p>
          <a:p>
            <a:pPr algn="ctr"/>
            <a:r>
              <a:rPr lang="en-US" altLang="en-US" sz="1600" dirty="0"/>
              <a:t>Hot particles should be detected as soon as possible</a:t>
            </a:r>
            <a:endParaRPr lang="en-US" altLang="en-US" sz="1600" i="1" dirty="0"/>
          </a:p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656823-CBD2-4F74-9986-7203FE77543A}"/>
              </a:ext>
            </a:extLst>
          </p:cNvPr>
          <p:cNvSpPr/>
          <p:nvPr/>
        </p:nvSpPr>
        <p:spPr>
          <a:xfrm>
            <a:off x="2472538" y="5052975"/>
            <a:ext cx="5215738" cy="10168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Beta emitting particles can be easily shielded, therefore not readily detected.</a:t>
            </a:r>
          </a:p>
          <a:p>
            <a:pPr algn="ctr"/>
            <a:endParaRPr lang="en-GB" dirty="0"/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D4DC1FE5-03AC-4001-AEF7-807656916083}"/>
              </a:ext>
            </a:extLst>
          </p:cNvPr>
          <p:cNvSpPr/>
          <p:nvPr/>
        </p:nvSpPr>
        <p:spPr>
          <a:xfrm rot="5400000">
            <a:off x="1089963" y="1680206"/>
            <a:ext cx="1543512" cy="1199692"/>
          </a:xfrm>
          <a:prstGeom prst="chevron">
            <a:avLst>
              <a:gd name="adj" fmla="val 4512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1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F5D53056-584E-4B98-9DD9-D8E9EC2EDB29}"/>
              </a:ext>
            </a:extLst>
          </p:cNvPr>
          <p:cNvSpPr/>
          <p:nvPr/>
        </p:nvSpPr>
        <p:spPr>
          <a:xfrm rot="5400000">
            <a:off x="1100937" y="2848358"/>
            <a:ext cx="1543509" cy="1199692"/>
          </a:xfrm>
          <a:prstGeom prst="chevron">
            <a:avLst>
              <a:gd name="adj" fmla="val 4512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2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2D6FDDF3-2FF9-41A4-B74D-96551AE3FB3C}"/>
              </a:ext>
            </a:extLst>
          </p:cNvPr>
          <p:cNvSpPr/>
          <p:nvPr/>
        </p:nvSpPr>
        <p:spPr>
          <a:xfrm rot="5400000">
            <a:off x="1093621" y="3997759"/>
            <a:ext cx="1543509" cy="1199692"/>
          </a:xfrm>
          <a:prstGeom prst="chevron">
            <a:avLst>
              <a:gd name="adj" fmla="val 4512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3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28CD1C52-5840-4AB0-AD25-42DF751DAA80}"/>
              </a:ext>
            </a:extLst>
          </p:cNvPr>
          <p:cNvSpPr/>
          <p:nvPr/>
        </p:nvSpPr>
        <p:spPr>
          <a:xfrm rot="5400000">
            <a:off x="1100937" y="5224884"/>
            <a:ext cx="1543509" cy="1199692"/>
          </a:xfrm>
          <a:prstGeom prst="chevron">
            <a:avLst>
              <a:gd name="adj" fmla="val 4512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33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70A994-EF97-4884-ACD3-3E68ADED1D3B}"/>
              </a:ext>
            </a:extLst>
          </p:cNvPr>
          <p:cNvSpPr/>
          <p:nvPr/>
        </p:nvSpPr>
        <p:spPr>
          <a:xfrm>
            <a:off x="0" y="438977"/>
            <a:ext cx="4403750" cy="6948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Indirect Contamination Monitoring Techniques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07F28D1-2F14-42F7-8B61-D0C527AF79C9}"/>
              </a:ext>
            </a:extLst>
          </p:cNvPr>
          <p:cNvSpPr/>
          <p:nvPr/>
        </p:nvSpPr>
        <p:spPr>
          <a:xfrm>
            <a:off x="544982" y="1579953"/>
            <a:ext cx="8054035" cy="482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Variety of techniques are used to measure non-fixed radioactive contamination.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Dose rate scanning for hot particles (e.g. fuel fragments or activated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stellite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Large area wipes monitored by a beta/gamma contamination meter or dose rate meter to measure contamination levels or confirm absence of non-fixed contamination.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Small area wipes monitored by beta/gamma contamination meter or dose rate meter to quantify contamination levels.</a:t>
            </a:r>
            <a:endParaRPr lang="en-US" altLang="en-US" strike="sngStrike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Wipes may also be monitored for alpha contamination.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Small area wipes may be measured using counting equipment if the activity is low enough to avoid contaminating the equipment.</a:t>
            </a:r>
            <a:endParaRPr lang="en-US" altLang="en-US" strike="sngStrike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679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6577-D74A-45BC-950F-336009F29175}"/>
              </a:ext>
            </a:extLst>
          </p:cNvPr>
          <p:cNvSpPr/>
          <p:nvPr/>
        </p:nvSpPr>
        <p:spPr>
          <a:xfrm>
            <a:off x="0" y="438977"/>
            <a:ext cx="4403750" cy="6948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Indirect Contamination Monitoring Techniques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388C949-3276-449D-A98E-31CCF925C7B5}"/>
              </a:ext>
            </a:extLst>
          </p:cNvPr>
          <p:cNvSpPr/>
          <p:nvPr/>
        </p:nvSpPr>
        <p:spPr>
          <a:xfrm>
            <a:off x="544982" y="1579953"/>
            <a:ext cx="8054035" cy="482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en-US" sz="1900" dirty="0">
                <a:solidFill>
                  <a:schemeClr val="accent1">
                    <a:lumMod val="50000"/>
                  </a:schemeClr>
                </a:solidFill>
              </a:rPr>
              <a:t>Large and small area wipes used on: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Components and surfaces, especially floors: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Before work to check the levels of non-fixed contamination.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During the work to check the level and spread of contamination.</a:t>
            </a:r>
            <a:endParaRPr lang="en-US" altLang="en-US" strike="sngStrike" dirty="0">
              <a:solidFill>
                <a:schemeClr val="accent1">
                  <a:lumMod val="50000"/>
                </a:schemeClr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After work to confirm the absence of non-fixed contamination.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Prior to shipment, the outside surface of packages to confirm the absence of non-fixed contamination and then to quantify for transport documentation.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Tools and equipment to confirm the absence of non-fixed contamination prior to leaving the controlled area.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en-US" sz="1900" dirty="0">
                <a:solidFill>
                  <a:schemeClr val="accent1">
                    <a:lumMod val="50000"/>
                  </a:schemeClr>
                </a:solidFill>
              </a:rPr>
              <a:t>Direct monitoring can be conducted wherever background radiation levels permit.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706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403836-2A87-4B11-A54C-702F77EB00B6}"/>
              </a:ext>
            </a:extLst>
          </p:cNvPr>
          <p:cNvSpPr/>
          <p:nvPr/>
        </p:nvSpPr>
        <p:spPr>
          <a:xfrm>
            <a:off x="0" y="438977"/>
            <a:ext cx="4403750" cy="6948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Indirect Contamination Monitoring Techniques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EEC1AF7-3D10-499F-9A59-2D60FEF5CEAD}"/>
              </a:ext>
            </a:extLst>
          </p:cNvPr>
          <p:cNvSpPr/>
          <p:nvPr/>
        </p:nvSpPr>
        <p:spPr>
          <a:xfrm>
            <a:off x="365760" y="2121408"/>
            <a:ext cx="4725619" cy="104607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498589F-4947-4CED-8172-372B03927FEC}"/>
              </a:ext>
            </a:extLst>
          </p:cNvPr>
          <p:cNvSpPr/>
          <p:nvPr/>
        </p:nvSpPr>
        <p:spPr>
          <a:xfrm>
            <a:off x="1681277" y="3374746"/>
            <a:ext cx="4725619" cy="104607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/>
              <a:t>Sticky mats/rollers can be used to capture and measure particulates.</a:t>
            </a:r>
            <a:endParaRPr lang="en-US" altLang="en-US" strike="sngStrik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D9AEAA-2FDE-452B-A5AC-BB1D2CECA7ED}"/>
              </a:ext>
            </a:extLst>
          </p:cNvPr>
          <p:cNvSpPr/>
          <p:nvPr/>
        </p:nvSpPr>
        <p:spPr>
          <a:xfrm>
            <a:off x="3567379" y="4628084"/>
            <a:ext cx="4725619" cy="104607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Small items gamma monitors can be used to identify contamination on e.g. tools and equipment. </a:t>
            </a:r>
          </a:p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21FE79E-289E-4EC8-A3CA-4D63AF465DAF}"/>
              </a:ext>
            </a:extLst>
          </p:cNvPr>
          <p:cNvSpPr/>
          <p:nvPr/>
        </p:nvSpPr>
        <p:spPr>
          <a:xfrm>
            <a:off x="387705" y="2121408"/>
            <a:ext cx="4725619" cy="104607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/>
              <a:t>Mop wipes used for cleaning and decontamination of large areas can be measured for contamination.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18088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79A78B-F739-4748-B4B2-853F4403158C}"/>
              </a:ext>
            </a:extLst>
          </p:cNvPr>
          <p:cNvSpPr/>
          <p:nvPr/>
        </p:nvSpPr>
        <p:spPr>
          <a:xfrm>
            <a:off x="0" y="417032"/>
            <a:ext cx="4893869" cy="76071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Examples of Indirect Contamination Monitoring</a:t>
            </a:r>
            <a:endParaRPr lang="en-GB" sz="2400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0060FE92-D589-41D2-B848-0CCEEE4EE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024" y="1588389"/>
            <a:ext cx="2819400" cy="250507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D18A3A9-F62F-4184-9BEB-6C2BDC9D2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454" y="1588389"/>
            <a:ext cx="23050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E77F7A4-0740-4CAF-9C62-8E81F9624A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4413218"/>
            <a:ext cx="2743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8ECEFDF8-2A33-4599-83E8-58C02385FF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24" y="4414567"/>
            <a:ext cx="2316480" cy="198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C5624F-0F0A-437A-8B7F-A807275183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24" y="1588389"/>
            <a:ext cx="2286000" cy="250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19681D-A6A7-4567-AC02-CC518A7B0995}"/>
              </a:ext>
            </a:extLst>
          </p:cNvPr>
          <p:cNvSpPr txBox="1"/>
          <p:nvPr/>
        </p:nvSpPr>
        <p:spPr>
          <a:xfrm>
            <a:off x="1639824" y="4060750"/>
            <a:ext cx="4335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Examples of taking wipe  samples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F22957-3EFC-4382-934D-531955F3DAE0}"/>
              </a:ext>
            </a:extLst>
          </p:cNvPr>
          <p:cNvSpPr txBox="1"/>
          <p:nvPr/>
        </p:nvSpPr>
        <p:spPr>
          <a:xfrm>
            <a:off x="573024" y="6367427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Sticky mat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41956A-6FBF-4548-8BAF-7762429ACB45}"/>
              </a:ext>
            </a:extLst>
          </p:cNvPr>
          <p:cNvSpPr txBox="1"/>
          <p:nvPr/>
        </p:nvSpPr>
        <p:spPr>
          <a:xfrm>
            <a:off x="3526968" y="6410237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Monitor to measure wipes</a:t>
            </a:r>
          </a:p>
        </p:txBody>
      </p:sp>
    </p:spTree>
    <p:extLst>
      <p:ext uri="{BB962C8B-B14F-4D97-AF65-F5344CB8AC3E}">
        <p14:creationId xmlns:p14="http://schemas.microsoft.com/office/powerpoint/2010/main" val="177216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C09546-5AC4-45E4-8943-3155A883BED0}"/>
              </a:ext>
            </a:extLst>
          </p:cNvPr>
          <p:cNvSpPr/>
          <p:nvPr/>
        </p:nvSpPr>
        <p:spPr>
          <a:xfrm>
            <a:off x="-1" y="475552"/>
            <a:ext cx="375269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Impact of Reactor Type</a:t>
            </a:r>
            <a:endParaRPr lang="en-GB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7B2CD-460F-4C33-8095-030DF576B218}"/>
              </a:ext>
            </a:extLst>
          </p:cNvPr>
          <p:cNvSpPr txBox="1">
            <a:spLocks/>
          </p:cNvSpPr>
          <p:nvPr/>
        </p:nvSpPr>
        <p:spPr>
          <a:xfrm>
            <a:off x="275431" y="1596542"/>
            <a:ext cx="8593137" cy="4648200"/>
          </a:xfrm>
          <a:prstGeom prst="rect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Different reactor types may present unique challenges:</a:t>
            </a:r>
          </a:p>
          <a:p>
            <a:pPr lvl="1" algn="just"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Pressurized water reactors</a:t>
            </a:r>
          </a:p>
          <a:p>
            <a:pPr lvl="2" algn="just"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most common type of reactors  neutron flux during power operation, corrosion products, steam generator.</a:t>
            </a:r>
          </a:p>
          <a:p>
            <a:pPr lvl="1" algn="just"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Heavy water cooled reactors</a:t>
            </a:r>
          </a:p>
          <a:p>
            <a:pPr lvl="2" algn="just"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High concentrations of tritium from heavy water moderator – can be hundreds of DACs in the workplace and thousands of DACs from a small spill of moderator water. </a:t>
            </a:r>
          </a:p>
          <a:p>
            <a:pPr lvl="1" algn="just"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Boiling Water Reactors</a:t>
            </a:r>
          </a:p>
          <a:p>
            <a:pPr lvl="2" algn="just"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Contamination can be found in turbine plant components due to design.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442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676A505-1235-4CA3-8A9F-BB4A3301FED4}"/>
              </a:ext>
            </a:extLst>
          </p:cNvPr>
          <p:cNvSpPr/>
          <p:nvPr/>
        </p:nvSpPr>
        <p:spPr>
          <a:xfrm>
            <a:off x="0" y="438977"/>
            <a:ext cx="4345229" cy="4613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Contamination Monitoring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179ABC-3E21-44BD-B3AA-3E12CC07E451}"/>
              </a:ext>
            </a:extLst>
          </p:cNvPr>
          <p:cNvSpPr/>
          <p:nvPr/>
        </p:nvSpPr>
        <p:spPr>
          <a:xfrm>
            <a:off x="109728" y="1265529"/>
            <a:ext cx="5917997" cy="16824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dirty="0"/>
              <a:t>Alpha contamination probes and counting equipment may be required.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  <a:defRPr/>
            </a:pPr>
            <a:r>
              <a:rPr lang="en-US" dirty="0"/>
              <a:t>As alpha contamination measurement is not often conducted in operating nuclear plants, it can be challenging to develop and maintain expertise.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ADE951-46F6-49CB-A362-236E3B54FE8E}"/>
              </a:ext>
            </a:extLst>
          </p:cNvPr>
          <p:cNvSpPr/>
          <p:nvPr/>
        </p:nvSpPr>
        <p:spPr>
          <a:xfrm>
            <a:off x="109727" y="3158947"/>
            <a:ext cx="5917997" cy="16824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dirty="0"/>
              <a:t>Gamma spectrometry capability for radionuclide identification of detected contaminants.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  <a:defRPr/>
            </a:pPr>
            <a:r>
              <a:rPr lang="en-US" dirty="0"/>
              <a:t>To identify source of contamination.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  <a:defRPr/>
            </a:pPr>
            <a:r>
              <a:rPr lang="en-US" dirty="0"/>
              <a:t>To determine dosimetry implications.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331183-598E-4771-8AB2-96D88014C4B3}"/>
              </a:ext>
            </a:extLst>
          </p:cNvPr>
          <p:cNvSpPr/>
          <p:nvPr/>
        </p:nvSpPr>
        <p:spPr>
          <a:xfrm>
            <a:off x="109727" y="4986528"/>
            <a:ext cx="5917997" cy="16824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en-US" dirty="0"/>
              <a:t>Alpha spectrometry required for identification of alpha contaminants.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  <a:defRPr/>
            </a:pPr>
            <a:r>
              <a:rPr lang="en-US" dirty="0"/>
              <a:t>Usually not an onsite capability.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  <a:defRPr/>
            </a:pPr>
            <a:endParaRPr lang="en-US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B815844-4040-4B17-9B2E-7FD0E8F37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06777"/>
            <a:ext cx="21336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E64949-209F-451F-9BA8-E43506494A5A}"/>
              </a:ext>
            </a:extLst>
          </p:cNvPr>
          <p:cNvSpPr txBox="1"/>
          <p:nvPr/>
        </p:nvSpPr>
        <p:spPr>
          <a:xfrm>
            <a:off x="6713220" y="5163718"/>
            <a:ext cx="2049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Gamma Spectrometer</a:t>
            </a:r>
          </a:p>
        </p:txBody>
      </p:sp>
    </p:spTree>
    <p:extLst>
      <p:ext uri="{BB962C8B-B14F-4D97-AF65-F5344CB8AC3E}">
        <p14:creationId xmlns:p14="http://schemas.microsoft.com/office/powerpoint/2010/main" val="4049523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684075-62C3-4A54-ABA3-03831709CFBE}"/>
              </a:ext>
            </a:extLst>
          </p:cNvPr>
          <p:cNvSpPr/>
          <p:nvPr/>
        </p:nvSpPr>
        <p:spPr>
          <a:xfrm>
            <a:off x="0" y="629173"/>
            <a:ext cx="4996282" cy="4613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Airborne Contamination Monitoring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5956DD-22C4-4BF2-8F4D-E32324F85F4E}"/>
              </a:ext>
            </a:extLst>
          </p:cNvPr>
          <p:cNvSpPr/>
          <p:nvPr/>
        </p:nvSpPr>
        <p:spPr>
          <a:xfrm>
            <a:off x="373075" y="1448410"/>
            <a:ext cx="8207655" cy="51791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Beta/gamma monitoring in air.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Medium to high volume installed air samplers used for routine operation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Small volume air samplers used during specific tasks and/or in specific areas (relatively high DACs easily detected).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Air samples can be screened using portable contamination monitor for immediate indication of contamination.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May perform particle sizing in special circumstances.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altLang="en-US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Alpha monitoring requires larger volumes of air and the use of a scaler to measure fractions of DAC values.</a:t>
            </a:r>
          </a:p>
          <a:p>
            <a:pPr algn="just"/>
            <a:endParaRPr lang="en-US" altLang="en-US" sz="24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/>
              <a:t>Radon daughter interference was discussed in lesson 6</a:t>
            </a: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/>
              <a:t>May use discriminating counters.</a:t>
            </a:r>
          </a:p>
        </p:txBody>
      </p:sp>
    </p:spTree>
    <p:extLst>
      <p:ext uri="{BB962C8B-B14F-4D97-AF65-F5344CB8AC3E}">
        <p14:creationId xmlns:p14="http://schemas.microsoft.com/office/powerpoint/2010/main" val="398328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77E1BA-8B13-4541-B65C-2DFF5EE6752A}"/>
              </a:ext>
            </a:extLst>
          </p:cNvPr>
          <p:cNvSpPr/>
          <p:nvPr/>
        </p:nvSpPr>
        <p:spPr>
          <a:xfrm>
            <a:off x="0" y="475554"/>
            <a:ext cx="4645152" cy="69487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Exampled of Particulate Air Sample Monitoring</a:t>
            </a:r>
            <a:endParaRPr lang="en-GB" sz="24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6DA5DE53-E7E7-4A69-8E8D-8099D64FF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0687" y="4035007"/>
            <a:ext cx="2360613" cy="2201221"/>
          </a:xfrm>
          <a:prstGeom prst="rect">
            <a:avLst/>
          </a:prstGeom>
          <a:ln w="19050">
            <a:solidFill>
              <a:schemeClr val="tx2">
                <a:lumMod val="50000"/>
              </a:schemeClr>
            </a:solidFill>
          </a:ln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4590371B-B604-423A-9D79-77C452F68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744" y="1394020"/>
            <a:ext cx="1943100" cy="1977063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CB1441A4-F97A-4D10-AA6A-699A5676A6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39" y="1353851"/>
            <a:ext cx="2157413" cy="4567863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3B91A8E6-CB81-47B3-810F-5FE7D6A9FF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300" y="4035008"/>
            <a:ext cx="2789238" cy="2201221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>
            <a:extLst>
              <a:ext uri="{FF2B5EF4-FFF2-40B4-BE49-F238E27FC236}">
                <a16:creationId xmlns:a16="http://schemas.microsoft.com/office/drawing/2014/main" id="{C0A109BD-ADBB-4B8D-AD43-5102646D9C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744" y="1353851"/>
            <a:ext cx="1965325" cy="2057400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420B1C-59F4-4CF4-9761-D0B8C69D7640}"/>
              </a:ext>
            </a:extLst>
          </p:cNvPr>
          <p:cNvSpPr txBox="1"/>
          <p:nvPr/>
        </p:nvSpPr>
        <p:spPr>
          <a:xfrm>
            <a:off x="425500" y="6053028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Portable particulate monitor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5C8929-914F-4DB1-A13E-361E3980F602}"/>
              </a:ext>
            </a:extLst>
          </p:cNvPr>
          <p:cNvSpPr txBox="1"/>
          <p:nvPr/>
        </p:nvSpPr>
        <p:spPr>
          <a:xfrm>
            <a:off x="3666744" y="3411251"/>
            <a:ext cx="4251325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Counting equipment examples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BF8B6A-A356-49DF-B9BD-3FA0E602AFD2}"/>
              </a:ext>
            </a:extLst>
          </p:cNvPr>
          <p:cNvSpPr txBox="1"/>
          <p:nvPr/>
        </p:nvSpPr>
        <p:spPr>
          <a:xfrm>
            <a:off x="3397300" y="6236229"/>
            <a:ext cx="533400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Air Sample papers – clean and used</a:t>
            </a:r>
          </a:p>
        </p:txBody>
      </p:sp>
    </p:spTree>
    <p:extLst>
      <p:ext uri="{BB962C8B-B14F-4D97-AF65-F5344CB8AC3E}">
        <p14:creationId xmlns:p14="http://schemas.microsoft.com/office/powerpoint/2010/main" val="14798156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C43D2D6-76F2-4322-8BD4-75D2F2B57955}"/>
              </a:ext>
            </a:extLst>
          </p:cNvPr>
          <p:cNvSpPr/>
          <p:nvPr/>
        </p:nvSpPr>
        <p:spPr>
          <a:xfrm>
            <a:off x="0" y="629173"/>
            <a:ext cx="4572000" cy="4613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Airborne Contamination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2DDA080-3B64-4C25-BE9B-E6FB4A25C759}"/>
              </a:ext>
            </a:extLst>
          </p:cNvPr>
          <p:cNvSpPr/>
          <p:nvPr/>
        </p:nvSpPr>
        <p:spPr>
          <a:xfrm>
            <a:off x="1518405" y="1603695"/>
            <a:ext cx="5094536" cy="13247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sz="1700" dirty="0"/>
          </a:p>
          <a:p>
            <a:pPr algn="just"/>
            <a:r>
              <a:rPr lang="en-US" altLang="sv-SE" sz="1700" dirty="0"/>
              <a:t>Recent fuel failures may give rise to the release of noble gases and iodine radioisotopes upon shutdown (and which require additional workplace monitoring including: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FE86FE2-9328-4B02-A107-A2D2F580A5C7}"/>
              </a:ext>
            </a:extLst>
          </p:cNvPr>
          <p:cNvSpPr/>
          <p:nvPr/>
        </p:nvSpPr>
        <p:spPr>
          <a:xfrm>
            <a:off x="1893864" y="3323960"/>
            <a:ext cx="4337107" cy="78369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sv-SE" dirty="0"/>
              <a:t>additional monitoring of widespread contamination from  noble gases.</a:t>
            </a:r>
            <a:endParaRPr lang="en-US" alt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8239945-FCE4-4765-B024-0D9418C53F8D}"/>
              </a:ext>
            </a:extLst>
          </p:cNvPr>
          <p:cNvSpPr/>
          <p:nvPr/>
        </p:nvSpPr>
        <p:spPr>
          <a:xfrm>
            <a:off x="1893864" y="4282423"/>
            <a:ext cx="4337108" cy="4928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altLang="sv-SE" dirty="0"/>
              <a:t>iodine monitoring.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E8AF6C-33E9-41F9-9EF5-F98DAEA623EE}"/>
              </a:ext>
            </a:extLst>
          </p:cNvPr>
          <p:cNvSpPr/>
          <p:nvPr/>
        </p:nvSpPr>
        <p:spPr>
          <a:xfrm>
            <a:off x="1893864" y="5010168"/>
            <a:ext cx="4337108" cy="79078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altLang="sv-SE" dirty="0"/>
              <a:t>alpha monitoring (note this could also remain embedded in systems in future).</a:t>
            </a:r>
            <a:endParaRPr lang="en-US" altLang="sv-SE" sz="1600" i="1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A91390B5-7506-426F-B2C1-BD8B822611EA}"/>
              </a:ext>
            </a:extLst>
          </p:cNvPr>
          <p:cNvSpPr/>
          <p:nvPr/>
        </p:nvSpPr>
        <p:spPr>
          <a:xfrm>
            <a:off x="3653404" y="2862565"/>
            <a:ext cx="629175" cy="461395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4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839A54-B6F9-4F92-8595-FE596A5BA735}"/>
              </a:ext>
            </a:extLst>
          </p:cNvPr>
          <p:cNvSpPr/>
          <p:nvPr/>
        </p:nvSpPr>
        <p:spPr>
          <a:xfrm>
            <a:off x="0" y="629173"/>
            <a:ext cx="4572000" cy="4613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Airborne Tritium Monitoring</a:t>
            </a:r>
            <a:endParaRPr lang="en-GB" sz="2400" dirty="0"/>
          </a:p>
        </p:txBody>
      </p:sp>
      <p:sp>
        <p:nvSpPr>
          <p:cNvPr id="3" name="Callout: Down Arrow 2">
            <a:extLst>
              <a:ext uri="{FF2B5EF4-FFF2-40B4-BE49-F238E27FC236}">
                <a16:creationId xmlns:a16="http://schemas.microsoft.com/office/drawing/2014/main" id="{71D26B59-D11B-47AF-A14F-794788A62963}"/>
              </a:ext>
            </a:extLst>
          </p:cNvPr>
          <p:cNvSpPr/>
          <p:nvPr/>
        </p:nvSpPr>
        <p:spPr>
          <a:xfrm>
            <a:off x="1344472" y="1534189"/>
            <a:ext cx="6064301" cy="2327911"/>
          </a:xfrm>
          <a:prstGeom prst="downArrowCallout">
            <a:avLst>
              <a:gd name="adj1" fmla="val 18016"/>
              <a:gd name="adj2" fmla="val 19118"/>
              <a:gd name="adj3" fmla="val 17194"/>
              <a:gd name="adj4" fmla="val 7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Tritium can easily spread and disperse from irradiated heavy water spills and wetted materials.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sz="1600" dirty="0"/>
              <a:t>Portable H-3 detectors and passive samplers are used during work with liquids to identify tritium in the workplace.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altLang="en-US" sz="1600" dirty="0"/>
              <a:t>Installed H-3 monitors are used to measure ambient H-3 levels and detect abnormal conditions.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0BED6E-53AD-451B-A0C6-1F962F94E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239" y="3900917"/>
            <a:ext cx="3182112" cy="2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C534A9-C9F4-425B-A8CE-96441AAE2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614" y="3900917"/>
            <a:ext cx="2257425" cy="2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4E5A03-46EE-4897-B085-AEE089AFE7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7" y="3900917"/>
            <a:ext cx="2641600" cy="2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D6F41B-875E-4993-A6F5-730F446A0066}"/>
              </a:ext>
            </a:extLst>
          </p:cNvPr>
          <p:cNvSpPr txBox="1"/>
          <p:nvPr/>
        </p:nvSpPr>
        <p:spPr>
          <a:xfrm>
            <a:off x="489781" y="6303117"/>
            <a:ext cx="284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Installed H-3 monitor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8D485C-0932-4601-AC62-1930D28FFD53}"/>
              </a:ext>
            </a:extLst>
          </p:cNvPr>
          <p:cNvSpPr txBox="1"/>
          <p:nvPr/>
        </p:nvSpPr>
        <p:spPr>
          <a:xfrm>
            <a:off x="4320664" y="6303117"/>
            <a:ext cx="297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Hand held  H-3 monitors</a:t>
            </a:r>
          </a:p>
        </p:txBody>
      </p:sp>
    </p:spTree>
    <p:extLst>
      <p:ext uri="{BB962C8B-B14F-4D97-AF65-F5344CB8AC3E}">
        <p14:creationId xmlns:p14="http://schemas.microsoft.com/office/powerpoint/2010/main" val="20956586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503F21-5C8D-4D0E-AD1F-8A826627179B}"/>
              </a:ext>
            </a:extLst>
          </p:cNvPr>
          <p:cNvSpPr/>
          <p:nvPr/>
        </p:nvSpPr>
        <p:spPr>
          <a:xfrm>
            <a:off x="0" y="629173"/>
            <a:ext cx="2677363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Summary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B938AFF-E6AC-4C40-A59A-5AD331CBD3EC}"/>
              </a:ext>
            </a:extLst>
          </p:cNvPr>
          <p:cNvSpPr/>
          <p:nvPr/>
        </p:nvSpPr>
        <p:spPr>
          <a:xfrm>
            <a:off x="746150" y="1583675"/>
            <a:ext cx="7527341" cy="464515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Impact of reactor age, type, plant condition.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Fingerprint (hard to detects, alpha, specific radionuclides).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Installed gamma and airborne monitors.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Range of portable monitoring equipment for radiation dose rates, contamination, air activity 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challenges include background radiation, hot particle, shielded beta particles, remote monitoring.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Gamma spectrometry widely used.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Beta gamma airborne monitoring.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/>
              <a:t>Noble gases, iodine, alpha and H-3 when required. </a:t>
            </a:r>
          </a:p>
          <a:p>
            <a:pPr algn="ctr"/>
            <a:endParaRPr lang="en-GB" dirty="0"/>
          </a:p>
        </p:txBody>
      </p:sp>
      <p:pic>
        <p:nvPicPr>
          <p:cNvPr id="5" name="Graphic 4" descr="List">
            <a:extLst>
              <a:ext uri="{FF2B5EF4-FFF2-40B4-BE49-F238E27FC236}">
                <a16:creationId xmlns:a16="http://schemas.microsoft.com/office/drawing/2014/main" id="{9D946F8E-78D7-46E7-9738-B2AAE94C7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1152" y="160379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53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3EF6F0-3FDA-42B7-AF24-25DA56082724}"/>
              </a:ext>
            </a:extLst>
          </p:cNvPr>
          <p:cNvSpPr/>
          <p:nvPr/>
        </p:nvSpPr>
        <p:spPr>
          <a:xfrm>
            <a:off x="-1" y="475552"/>
            <a:ext cx="375269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Impact of Reactor Age</a:t>
            </a:r>
            <a:endParaRPr lang="en-GB" sz="2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42727F9-2757-45CF-BC88-AA6819E4C9E8}"/>
              </a:ext>
            </a:extLst>
          </p:cNvPr>
          <p:cNvSpPr/>
          <p:nvPr/>
        </p:nvSpPr>
        <p:spPr>
          <a:xfrm>
            <a:off x="2282341" y="1733702"/>
            <a:ext cx="4330599" cy="100949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sv-SE" dirty="0"/>
          </a:p>
          <a:p>
            <a:pPr algn="ctr"/>
            <a:r>
              <a:rPr lang="en-US" altLang="sv-SE" dirty="0"/>
              <a:t>Older reactors may have had historic fuel integrity challenges potentially resulting in: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2F4F1E9-AC77-4C76-8A65-39512F8D4AA7}"/>
              </a:ext>
            </a:extLst>
          </p:cNvPr>
          <p:cNvSpPr/>
          <p:nvPr/>
        </p:nvSpPr>
        <p:spPr>
          <a:xfrm>
            <a:off x="65836" y="3079698"/>
            <a:ext cx="2918765" cy="350032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sv-SE" dirty="0"/>
              <a:t>Legacy of</a:t>
            </a:r>
            <a:r>
              <a:rPr lang="en-US" altLang="sv-SE" dirty="0">
                <a:solidFill>
                  <a:srgbClr val="FF0000"/>
                </a:solidFill>
              </a:rPr>
              <a:t> </a:t>
            </a:r>
            <a:r>
              <a:rPr lang="en-US" altLang="sv-SE" dirty="0"/>
              <a:t>hot particles or discrete particles dispersed in the plant.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9B41C19-7023-4CEB-BF43-D344A4F0D2B5}"/>
              </a:ext>
            </a:extLst>
          </p:cNvPr>
          <p:cNvSpPr/>
          <p:nvPr/>
        </p:nvSpPr>
        <p:spPr>
          <a:xfrm>
            <a:off x="3087014" y="3079698"/>
            <a:ext cx="2918765" cy="350032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sv-SE" dirty="0"/>
              <a:t>Alpha contamination embedded in primary systems from failed fuel (which may or may not be detected by wipes, and may be shielded by subsequent deposits.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8B5B490-F162-45E4-B2FB-62BC6318CAC9}"/>
              </a:ext>
            </a:extLst>
          </p:cNvPr>
          <p:cNvSpPr/>
          <p:nvPr/>
        </p:nvSpPr>
        <p:spPr>
          <a:xfrm>
            <a:off x="6108192" y="3079698"/>
            <a:ext cx="2918765" cy="350032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sv-SE" dirty="0"/>
              <a:t>Excessive contamination with radioactive corrosion products due to wrong choice of materials used in primary system components.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C68483-2F9A-43C8-AB3E-F6C27E0DF629}"/>
              </a:ext>
            </a:extLst>
          </p:cNvPr>
          <p:cNvSpPr/>
          <p:nvPr/>
        </p:nvSpPr>
        <p:spPr>
          <a:xfrm>
            <a:off x="65842" y="2969970"/>
            <a:ext cx="797358" cy="61447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1</a:t>
            </a:r>
            <a:endParaRPr lang="en-GB" sz="28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B7FDBD6-9B8C-4C67-AFD4-86C35C5CAC1B}"/>
              </a:ext>
            </a:extLst>
          </p:cNvPr>
          <p:cNvSpPr/>
          <p:nvPr/>
        </p:nvSpPr>
        <p:spPr>
          <a:xfrm>
            <a:off x="3050440" y="2969972"/>
            <a:ext cx="797358" cy="61447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en-GB" sz="28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4DBFA4-5978-4148-A647-6DE61469D215}"/>
              </a:ext>
            </a:extLst>
          </p:cNvPr>
          <p:cNvSpPr/>
          <p:nvPr/>
        </p:nvSpPr>
        <p:spPr>
          <a:xfrm>
            <a:off x="6042359" y="2969971"/>
            <a:ext cx="797358" cy="61447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4844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CC45D4-8938-4D3E-B351-B8262DAA5D0E}"/>
              </a:ext>
            </a:extLst>
          </p:cNvPr>
          <p:cNvSpPr/>
          <p:nvPr/>
        </p:nvSpPr>
        <p:spPr>
          <a:xfrm>
            <a:off x="-1" y="475552"/>
            <a:ext cx="375269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Impact of Plant Site</a:t>
            </a:r>
            <a:endParaRPr lang="en-GB" sz="2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892CA95-E376-43D5-BD63-E4384ADCD1C3}"/>
              </a:ext>
            </a:extLst>
          </p:cNvPr>
          <p:cNvSpPr/>
          <p:nvPr/>
        </p:nvSpPr>
        <p:spPr>
          <a:xfrm>
            <a:off x="687628" y="1448409"/>
            <a:ext cx="7768743" cy="50255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 light water reactors, prompt activation of oxygen in the coolant water systems results in the production of N-16, a short half life, very high energy gamma emitter which contributes to very high dose rates at power in the primary system.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In BWRs, there can be carry over of </a:t>
            </a:r>
            <a:r>
              <a:rPr lang="en-US" sz="2000" baseline="30000" dirty="0">
                <a:solidFill>
                  <a:schemeClr val="accent1">
                    <a:lumMod val="50000"/>
                  </a:schemeClr>
                </a:solidFill>
              </a:rPr>
              <a:t>16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N to the steam side resulting in sky shine which can impact other areas.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N-16 has a very short half life and decays rapidly after shutdown reducing the external dose rate in the primary system.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Neutrons are present at power and not upon shut down.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May be increase in dose rates following crud burst following shutdown. </a:t>
            </a:r>
          </a:p>
          <a:p>
            <a:pPr algn="ctr"/>
            <a:endParaRPr lang="en-GB" dirty="0"/>
          </a:p>
        </p:txBody>
      </p:sp>
      <p:pic>
        <p:nvPicPr>
          <p:cNvPr id="5" name="Graphic 4" descr="Leaf">
            <a:extLst>
              <a:ext uri="{FF2B5EF4-FFF2-40B4-BE49-F238E27FC236}">
                <a16:creationId xmlns:a16="http://schemas.microsoft.com/office/drawing/2014/main" id="{CF8A07E1-086C-40FE-A639-8267C220D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2765" y="1121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23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196489-71A1-48F7-849D-15ADD3D626AF}"/>
              </a:ext>
            </a:extLst>
          </p:cNvPr>
          <p:cNvSpPr/>
          <p:nvPr/>
        </p:nvSpPr>
        <p:spPr>
          <a:xfrm>
            <a:off x="-1" y="475552"/>
            <a:ext cx="3752699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Radiation Fields</a:t>
            </a:r>
            <a:endParaRPr lang="en-GB" sz="2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30E9C1D-3F0D-41DC-A4C7-CAE4965A51A2}"/>
              </a:ext>
            </a:extLst>
          </p:cNvPr>
          <p:cNvSpPr/>
          <p:nvPr/>
        </p:nvSpPr>
        <p:spPr>
          <a:xfrm>
            <a:off x="687628" y="1448409"/>
            <a:ext cx="7768743" cy="50255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Gamma radiation fields due to: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Activation of reactor systems and components.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Activation and deposition of contaminants in primary systems.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Contamination in primary systems from fission</a:t>
            </a:r>
            <a:r>
              <a:rPr lang="en-US" altLang="en-US" sz="2200" strike="sngStrike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 products.</a:t>
            </a:r>
          </a:p>
          <a:p>
            <a:pPr lvl="1" algn="just"/>
            <a:endParaRPr lang="en-US" altLang="en-US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Gamma radiation fields from a mix of radionuclides typically dominated by easily detectable radionuclides, such as;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Corrosion products: Co-60, Mn-54.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accent1">
                    <a:lumMod val="50000"/>
                  </a:schemeClr>
                </a:solidFill>
              </a:rPr>
              <a:t>Fission products: Cs-137.</a:t>
            </a:r>
          </a:p>
          <a:p>
            <a:pPr algn="ctr"/>
            <a:endParaRPr lang="en-GB" dirty="0"/>
          </a:p>
        </p:txBody>
      </p:sp>
      <p:pic>
        <p:nvPicPr>
          <p:cNvPr id="5" name="Graphic 4" descr="Magnifying glass">
            <a:extLst>
              <a:ext uri="{FF2B5EF4-FFF2-40B4-BE49-F238E27FC236}">
                <a16:creationId xmlns:a16="http://schemas.microsoft.com/office/drawing/2014/main" id="{3B82DD82-091E-4A21-ADD2-31EA12CA0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865743">
            <a:off x="601200" y="1289090"/>
            <a:ext cx="810472" cy="8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16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75F64F8-857B-4139-B4FF-C72672B85F22}"/>
              </a:ext>
            </a:extLst>
          </p:cNvPr>
          <p:cNvSpPr/>
          <p:nvPr/>
        </p:nvSpPr>
        <p:spPr>
          <a:xfrm>
            <a:off x="-1" y="475552"/>
            <a:ext cx="403799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Image from Gamma Camera</a:t>
            </a:r>
            <a:endParaRPr lang="en-GB" sz="2200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1B2B209D-5FFA-4FE2-9003-3DE7D6547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725" y="1371600"/>
            <a:ext cx="7385051" cy="457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95788F-12F4-4F36-9928-0BCFBFD18871}"/>
              </a:ext>
            </a:extLst>
          </p:cNvPr>
          <p:cNvSpPr txBox="1"/>
          <p:nvPr/>
        </p:nvSpPr>
        <p:spPr>
          <a:xfrm>
            <a:off x="2598116" y="6118860"/>
            <a:ext cx="4161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Image of dose rates using  CZT</a:t>
            </a:r>
          </a:p>
        </p:txBody>
      </p:sp>
    </p:spTree>
    <p:extLst>
      <p:ext uri="{BB962C8B-B14F-4D97-AF65-F5344CB8AC3E}">
        <p14:creationId xmlns:p14="http://schemas.microsoft.com/office/powerpoint/2010/main" val="121911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3F61B3-018F-4348-B9BA-D95C6FD6C17D}"/>
              </a:ext>
            </a:extLst>
          </p:cNvPr>
          <p:cNvSpPr/>
          <p:nvPr/>
        </p:nvSpPr>
        <p:spPr>
          <a:xfrm>
            <a:off x="-1" y="475552"/>
            <a:ext cx="403799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Contamination Fingerprint</a:t>
            </a:r>
            <a:endParaRPr lang="en-GB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60532F-EAA6-44C2-BAFD-A810A9D2D0B7}"/>
              </a:ext>
            </a:extLst>
          </p:cNvPr>
          <p:cNvSpPr/>
          <p:nvPr/>
        </p:nvSpPr>
        <p:spPr>
          <a:xfrm>
            <a:off x="343814" y="1826972"/>
            <a:ext cx="3204058" cy="160202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Contamination should be characterized 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3E540A-3633-47DF-8C7C-1AD636A39C7C}"/>
              </a:ext>
            </a:extLst>
          </p:cNvPr>
          <p:cNvSpPr/>
          <p:nvPr/>
        </p:nvSpPr>
        <p:spPr>
          <a:xfrm>
            <a:off x="343814" y="4125772"/>
            <a:ext cx="3204058" cy="18288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/>
              <a:t>Characterization should use gamma spectrometry and radiochemical analysis of samples taken from throughout the plant systems to identify: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206B0-B068-4560-A103-D57964462483}"/>
              </a:ext>
            </a:extLst>
          </p:cNvPr>
          <p:cNvSpPr/>
          <p:nvPr/>
        </p:nvSpPr>
        <p:spPr>
          <a:xfrm>
            <a:off x="4572000" y="2231136"/>
            <a:ext cx="4315968" cy="665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To identify beta and possible alpha emitters to ensure accounting for internal dose properly.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6D6B10-C6D7-4B24-8BAD-8C622F58E534}"/>
              </a:ext>
            </a:extLst>
          </p:cNvPr>
          <p:cNvSpPr/>
          <p:nvPr/>
        </p:nvSpPr>
        <p:spPr>
          <a:xfrm>
            <a:off x="4572000" y="3961180"/>
            <a:ext cx="4315968" cy="738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The radionuclide mix in typical contaminants (scaling factor methodology is often used in waste handling)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0FC84-9FFC-456B-8300-E3D9E8B313D2}"/>
              </a:ext>
            </a:extLst>
          </p:cNvPr>
          <p:cNvSpPr/>
          <p:nvPr/>
        </p:nvSpPr>
        <p:spPr>
          <a:xfrm>
            <a:off x="4572000" y="4801209"/>
            <a:ext cx="4315968" cy="738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The contribution to internal dose from radionuclides not typically detected by contamination monitors such as Fe-55, C-14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A5D663-A8B0-4F85-9088-3B4D439EF12C}"/>
              </a:ext>
            </a:extLst>
          </p:cNvPr>
          <p:cNvSpPr/>
          <p:nvPr/>
        </p:nvSpPr>
        <p:spPr>
          <a:xfrm>
            <a:off x="4572000" y="5641238"/>
            <a:ext cx="4315968" cy="665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sz="1600" dirty="0"/>
              <a:t>The possible alpha emitters in the contamination. </a:t>
            </a:r>
          </a:p>
        </p:txBody>
      </p:sp>
      <p:sp>
        <p:nvSpPr>
          <p:cNvPr id="12" name="Flowchart: Off-page Connector 11">
            <a:extLst>
              <a:ext uri="{FF2B5EF4-FFF2-40B4-BE49-F238E27FC236}">
                <a16:creationId xmlns:a16="http://schemas.microsoft.com/office/drawing/2014/main" id="{9162213B-8A49-4F1B-8B87-D0B45985B2E8}"/>
              </a:ext>
            </a:extLst>
          </p:cNvPr>
          <p:cNvSpPr/>
          <p:nvPr/>
        </p:nvSpPr>
        <p:spPr>
          <a:xfrm rot="5400000">
            <a:off x="3946548" y="2271370"/>
            <a:ext cx="665685" cy="585217"/>
          </a:xfrm>
          <a:prstGeom prst="flowChartOffpageConnector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Off-page Connector 12">
            <a:extLst>
              <a:ext uri="{FF2B5EF4-FFF2-40B4-BE49-F238E27FC236}">
                <a16:creationId xmlns:a16="http://schemas.microsoft.com/office/drawing/2014/main" id="{59A31C23-A324-4909-A09B-9EE497E1BF7B}"/>
              </a:ext>
            </a:extLst>
          </p:cNvPr>
          <p:cNvSpPr/>
          <p:nvPr/>
        </p:nvSpPr>
        <p:spPr>
          <a:xfrm rot="5400000">
            <a:off x="3908144" y="4036162"/>
            <a:ext cx="742490" cy="585217"/>
          </a:xfrm>
          <a:prstGeom prst="flowChartOffpageConnector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Off-page Connector 13">
            <a:extLst>
              <a:ext uri="{FF2B5EF4-FFF2-40B4-BE49-F238E27FC236}">
                <a16:creationId xmlns:a16="http://schemas.microsoft.com/office/drawing/2014/main" id="{95E4FFF6-46CB-4FA5-BAD7-DB764BAF68AA}"/>
              </a:ext>
            </a:extLst>
          </p:cNvPr>
          <p:cNvSpPr/>
          <p:nvPr/>
        </p:nvSpPr>
        <p:spPr>
          <a:xfrm rot="5400000">
            <a:off x="3907530" y="4880458"/>
            <a:ext cx="743716" cy="585217"/>
          </a:xfrm>
          <a:prstGeom prst="flowChartOffpageConnector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Off-page Connector 14">
            <a:extLst>
              <a:ext uri="{FF2B5EF4-FFF2-40B4-BE49-F238E27FC236}">
                <a16:creationId xmlns:a16="http://schemas.microsoft.com/office/drawing/2014/main" id="{527B3E79-5D1B-46EA-A61A-399DC0383D4C}"/>
              </a:ext>
            </a:extLst>
          </p:cNvPr>
          <p:cNvSpPr/>
          <p:nvPr/>
        </p:nvSpPr>
        <p:spPr>
          <a:xfrm rot="5400000">
            <a:off x="3946545" y="5680251"/>
            <a:ext cx="665685" cy="585217"/>
          </a:xfrm>
          <a:prstGeom prst="flowChartOffpageConnector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4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51D24E-DCB2-4700-A759-08930022E730}"/>
              </a:ext>
            </a:extLst>
          </p:cNvPr>
          <p:cNvSpPr/>
          <p:nvPr/>
        </p:nvSpPr>
        <p:spPr>
          <a:xfrm>
            <a:off x="-1" y="475552"/>
            <a:ext cx="4037991" cy="4169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Typical Contaminants</a:t>
            </a:r>
            <a:endParaRPr lang="en-GB" sz="2200" dirty="0"/>
          </a:p>
        </p:txBody>
      </p:sp>
      <p:sp>
        <p:nvSpPr>
          <p:cNvPr id="3" name="Callout: Down Arrow 2">
            <a:extLst>
              <a:ext uri="{FF2B5EF4-FFF2-40B4-BE49-F238E27FC236}">
                <a16:creationId xmlns:a16="http://schemas.microsoft.com/office/drawing/2014/main" id="{0DEF7E45-C519-4ADB-A184-8F331A709E5A}"/>
              </a:ext>
            </a:extLst>
          </p:cNvPr>
          <p:cNvSpPr/>
          <p:nvPr/>
        </p:nvSpPr>
        <p:spPr>
          <a:xfrm>
            <a:off x="2289657" y="1368858"/>
            <a:ext cx="4220871" cy="1133855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/>
              <a:t>Contamination could contain a range of fission and activation products.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137A49B-DED5-4734-B815-F274757B9DEB}"/>
              </a:ext>
            </a:extLst>
          </p:cNvPr>
          <p:cNvSpPr/>
          <p:nvPr/>
        </p:nvSpPr>
        <p:spPr>
          <a:xfrm>
            <a:off x="651051" y="2520086"/>
            <a:ext cx="3540557" cy="14557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altLang="en-US" dirty="0"/>
              <a:t>Generally moderate energy beta emitters present and contribute most to internal dose – Sr-90, Cs-137, Co-60.</a:t>
            </a:r>
          </a:p>
          <a:p>
            <a:pPr algn="just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0A27255-85A5-4988-87B3-42002438F940}"/>
              </a:ext>
            </a:extLst>
          </p:cNvPr>
          <p:cNvSpPr/>
          <p:nvPr/>
        </p:nvSpPr>
        <p:spPr>
          <a:xfrm>
            <a:off x="4870704" y="2520086"/>
            <a:ext cx="3540557" cy="14557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altLang="en-US" dirty="0"/>
              <a:t>Mix of beta/gamma emitters can be detected by:</a:t>
            </a: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4F4E01BF-964B-47DA-8625-679BDBF4C54B}"/>
              </a:ext>
            </a:extLst>
          </p:cNvPr>
          <p:cNvSpPr/>
          <p:nvPr/>
        </p:nvSpPr>
        <p:spPr>
          <a:xfrm>
            <a:off x="4654296" y="4081882"/>
            <a:ext cx="3973372" cy="782727"/>
          </a:xfrm>
          <a:prstGeom prst="flowChartAlternateProcess">
            <a:avLst/>
          </a:prstGeom>
          <a:solidFill>
            <a:schemeClr val="accent1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marL="342900" indent="-342900" algn="just">
              <a:buFont typeface="+mj-lt"/>
              <a:buAutoNum type="arabicPeriod"/>
            </a:pPr>
            <a:r>
              <a:rPr lang="en-US" altLang="en-US" sz="1600" dirty="0"/>
              <a:t>beta/gamma dose rate meters, in case of high levels of contamination (µ</a:t>
            </a:r>
            <a:r>
              <a:rPr lang="en-US" altLang="en-US" sz="1600" dirty="0" err="1"/>
              <a:t>Sv</a:t>
            </a:r>
            <a:r>
              <a:rPr lang="en-US" altLang="en-US" sz="1600" dirty="0"/>
              <a:t>/h to mSv/h).</a:t>
            </a:r>
          </a:p>
          <a:p>
            <a:pPr algn="ctr"/>
            <a:endParaRPr lang="en-GB" dirty="0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49C8223B-2A59-402E-A86D-DDBF06C582D5}"/>
              </a:ext>
            </a:extLst>
          </p:cNvPr>
          <p:cNvSpPr/>
          <p:nvPr/>
        </p:nvSpPr>
        <p:spPr>
          <a:xfrm>
            <a:off x="4654296" y="4922214"/>
            <a:ext cx="3973372" cy="916231"/>
          </a:xfrm>
          <a:prstGeom prst="flowChartAlternateProcess">
            <a:avLst/>
          </a:prstGeom>
          <a:solidFill>
            <a:schemeClr val="accent1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marL="342900" indent="-342900" algn="just">
              <a:buFont typeface="+mj-lt"/>
              <a:buAutoNum type="arabicPeriod" startAt="2"/>
            </a:pPr>
            <a:r>
              <a:rPr lang="en-US" altLang="en-US" sz="1500" dirty="0"/>
              <a:t>most beta contamination monitors, in case of moderate levels of contamination (tens to hundreds of </a:t>
            </a:r>
            <a:r>
              <a:rPr lang="en-US" altLang="en-US" sz="1500" dirty="0" err="1"/>
              <a:t>Bq</a:t>
            </a:r>
            <a:r>
              <a:rPr lang="en-US" altLang="en-US" sz="1500" dirty="0"/>
              <a:t>/cm²). </a:t>
            </a:r>
            <a:endParaRPr lang="en-US" altLang="en-US" sz="1500" strike="sngStrike" dirty="0"/>
          </a:p>
          <a:p>
            <a:pPr algn="ctr"/>
            <a:endParaRPr lang="en-GB" dirty="0"/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6BA07E8B-3B53-4B47-B181-7AA6B924AAA3}"/>
              </a:ext>
            </a:extLst>
          </p:cNvPr>
          <p:cNvSpPr/>
          <p:nvPr/>
        </p:nvSpPr>
        <p:spPr>
          <a:xfrm>
            <a:off x="4654296" y="5896050"/>
            <a:ext cx="3973372" cy="782727"/>
          </a:xfrm>
          <a:prstGeom prst="flowChartAlternateProcess">
            <a:avLst/>
          </a:prstGeom>
          <a:solidFill>
            <a:schemeClr val="accent1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marL="342900" indent="-342900" algn="just">
              <a:buFont typeface="+mj-lt"/>
              <a:buAutoNum type="arabicPeriod" startAt="3"/>
            </a:pPr>
            <a:r>
              <a:rPr lang="en-US" altLang="en-US" sz="1600" dirty="0"/>
              <a:t>thin window GM tubes, in case of low levels of contamination (range of reference levels,  </a:t>
            </a:r>
            <a:r>
              <a:rPr lang="en-US" altLang="en-US" sz="1600" dirty="0" err="1"/>
              <a:t>Bq</a:t>
            </a:r>
            <a:r>
              <a:rPr lang="en-US" altLang="en-US" sz="1600" dirty="0"/>
              <a:t>/cm²).</a:t>
            </a:r>
            <a:endParaRPr lang="en-US" altLang="en-US" sz="1600" strike="sngStrike" dirty="0"/>
          </a:p>
          <a:p>
            <a:pPr algn="ctr"/>
            <a:endParaRPr lang="en-GB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46EAE2C5-2C7E-4264-B4F7-8B404C156100}"/>
              </a:ext>
            </a:extLst>
          </p:cNvPr>
          <p:cNvSpPr/>
          <p:nvPr/>
        </p:nvSpPr>
        <p:spPr>
          <a:xfrm>
            <a:off x="6422745" y="3701491"/>
            <a:ext cx="885139" cy="446228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670903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241</TotalTime>
  <Words>2517</Words>
  <Application>Microsoft Office PowerPoint</Application>
  <PresentationFormat>On-screen Show (4:3)</PresentationFormat>
  <Paragraphs>306</Paragraphs>
  <Slides>35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</vt:lpstr>
      <vt:lpstr>Calibri</vt:lpstr>
      <vt:lpstr>Courier New</vt:lpstr>
      <vt:lpstr>Wingdings</vt:lpstr>
      <vt:lpstr>IAEA_Presentation_templ_1[1]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TADIC, Dejana</dc:creator>
  <cp:lastModifiedBy>TADIC, Dejana</cp:lastModifiedBy>
  <cp:revision>19</cp:revision>
  <dcterms:created xsi:type="dcterms:W3CDTF">2019-04-05T15:58:49Z</dcterms:created>
  <dcterms:modified xsi:type="dcterms:W3CDTF">2019-04-08T12:54:57Z</dcterms:modified>
</cp:coreProperties>
</file>