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2" r:id="rId37"/>
    <p:sldId id="293" r:id="rId38"/>
    <p:sldId id="294" r:id="rId39"/>
    <p:sldId id="290"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54A3"/>
    <a:srgbClr val="3767C8"/>
    <a:srgbClr val="3366CC"/>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660"/>
  </p:normalViewPr>
  <p:slideViewPr>
    <p:cSldViewPr snapToGrid="0">
      <p:cViewPr varScale="1">
        <p:scale>
          <a:sx n="124" d="100"/>
          <a:sy n="124" d="100"/>
        </p:scale>
        <p:origin x="384" y="90"/>
      </p:cViewPr>
      <p:guideLst/>
    </p:cSldViewPr>
  </p:slideViewPr>
  <p:notesTextViewPr>
    <p:cViewPr>
      <p:scale>
        <a:sx n="1" d="1"/>
        <a:sy n="1" d="1"/>
      </p:scale>
      <p:origin x="0" y="-3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C1F1C9-7FD5-4BC7-A5EE-927C9C2BC3A5}" type="datetimeFigureOut">
              <a:rPr lang="en-GB" smtClean="0"/>
              <a:t>2019-04-03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E72F6F-F257-44D2-91A0-1B6A54F604F7}" type="slidenum">
              <a:rPr lang="en-GB" smtClean="0"/>
              <a:t>‹#›</a:t>
            </a:fld>
            <a:endParaRPr lang="en-GB"/>
          </a:p>
        </p:txBody>
      </p:sp>
    </p:spTree>
    <p:extLst>
      <p:ext uri="{BB962C8B-B14F-4D97-AF65-F5344CB8AC3E}">
        <p14:creationId xmlns:p14="http://schemas.microsoft.com/office/powerpoint/2010/main" val="499424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that this</a:t>
            </a:r>
            <a:r>
              <a:rPr lang="en-US" baseline="0" dirty="0"/>
              <a:t> lesson does not cover organically bound tritium – this should be collected as per particulate sampling and analyzed by liquid scintillation </a:t>
            </a:r>
            <a:r>
              <a:rPr lang="en-US" baseline="0" dirty="0" err="1"/>
              <a:t>couning</a:t>
            </a:r>
            <a:endParaRPr lang="en-US" dirty="0"/>
          </a:p>
          <a:p>
            <a:endParaRPr lang="en-GB" dirty="0"/>
          </a:p>
        </p:txBody>
      </p:sp>
      <p:sp>
        <p:nvSpPr>
          <p:cNvPr id="4" name="Slide Number Placeholder 3"/>
          <p:cNvSpPr>
            <a:spLocks noGrp="1"/>
          </p:cNvSpPr>
          <p:nvPr>
            <p:ph type="sldNum" sz="quarter" idx="5"/>
          </p:nvPr>
        </p:nvSpPr>
        <p:spPr/>
        <p:txBody>
          <a:bodyPr/>
          <a:lstStyle/>
          <a:p>
            <a:fld id="{C6E72F6F-F257-44D2-91A0-1B6A54F604F7}" type="slidenum">
              <a:rPr lang="en-GB" smtClean="0"/>
              <a:t>4</a:t>
            </a:fld>
            <a:endParaRPr lang="en-GB"/>
          </a:p>
        </p:txBody>
      </p:sp>
    </p:spTree>
    <p:extLst>
      <p:ext uri="{BB962C8B-B14F-4D97-AF65-F5344CB8AC3E}">
        <p14:creationId xmlns:p14="http://schemas.microsoft.com/office/powerpoint/2010/main" val="3264875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Simple bubbler for HTO</a:t>
            </a:r>
            <a:r>
              <a:rPr lang="en-US" baseline="0" dirty="0"/>
              <a:t> only</a:t>
            </a:r>
            <a:endParaRPr lang="en-US" dirty="0"/>
          </a:p>
          <a:p>
            <a:endParaRPr lang="en-GB" dirty="0"/>
          </a:p>
        </p:txBody>
      </p:sp>
      <p:sp>
        <p:nvSpPr>
          <p:cNvPr id="4" name="Slide Number Placeholder 3"/>
          <p:cNvSpPr>
            <a:spLocks noGrp="1"/>
          </p:cNvSpPr>
          <p:nvPr>
            <p:ph type="sldNum" sz="quarter" idx="5"/>
          </p:nvPr>
        </p:nvSpPr>
        <p:spPr/>
        <p:txBody>
          <a:bodyPr/>
          <a:lstStyle/>
          <a:p>
            <a:fld id="{C6E72F6F-F257-44D2-91A0-1B6A54F604F7}" type="slidenum">
              <a:rPr lang="en-GB" smtClean="0"/>
              <a:t>10</a:t>
            </a:fld>
            <a:endParaRPr lang="en-GB"/>
          </a:p>
        </p:txBody>
      </p:sp>
    </p:spTree>
    <p:extLst>
      <p:ext uri="{BB962C8B-B14F-4D97-AF65-F5344CB8AC3E}">
        <p14:creationId xmlns:p14="http://schemas.microsoft.com/office/powerpoint/2010/main" val="4082358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Less commonly, real time measurement can be conducted for C-14</a:t>
            </a:r>
          </a:p>
          <a:p>
            <a:endParaRPr lang="en-GB" dirty="0"/>
          </a:p>
        </p:txBody>
      </p:sp>
      <p:sp>
        <p:nvSpPr>
          <p:cNvPr id="4" name="Slide Number Placeholder 3"/>
          <p:cNvSpPr>
            <a:spLocks noGrp="1"/>
          </p:cNvSpPr>
          <p:nvPr>
            <p:ph type="sldNum" sz="quarter" idx="5"/>
          </p:nvPr>
        </p:nvSpPr>
        <p:spPr/>
        <p:txBody>
          <a:bodyPr/>
          <a:lstStyle/>
          <a:p>
            <a:fld id="{C6E72F6F-F257-44D2-91A0-1B6A54F604F7}" type="slidenum">
              <a:rPr lang="en-GB" smtClean="0"/>
              <a:t>28</a:t>
            </a:fld>
            <a:endParaRPr lang="en-GB"/>
          </a:p>
        </p:txBody>
      </p:sp>
    </p:spTree>
    <p:extLst>
      <p:ext uri="{BB962C8B-B14F-4D97-AF65-F5344CB8AC3E}">
        <p14:creationId xmlns:p14="http://schemas.microsoft.com/office/powerpoint/2010/main" val="2281628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BE" altLang="en-US" dirty="0"/>
              <a:t>LSC technique </a:t>
            </a:r>
            <a:r>
              <a:rPr lang="fr-BE" altLang="en-US" dirty="0" err="1"/>
              <a:t>detects</a:t>
            </a:r>
            <a:r>
              <a:rPr lang="fr-BE" altLang="en-US" baseline="0" dirty="0"/>
              <a:t> </a:t>
            </a:r>
            <a:r>
              <a:rPr lang="fr-BE" altLang="en-US" dirty="0"/>
              <a:t>Alpha, Beta radiation, Weak gamma, X rays, Auger </a:t>
            </a:r>
            <a:r>
              <a:rPr lang="fr-BE" altLang="en-US" dirty="0" err="1"/>
              <a:t>electrons</a:t>
            </a:r>
            <a:r>
              <a:rPr lang="fr-BE" altLang="en-US" dirty="0"/>
              <a:t>, Gamma</a:t>
            </a:r>
          </a:p>
          <a:p>
            <a:r>
              <a:rPr lang="fr-FR" altLang="en-US" dirty="0"/>
              <a:t>Is the best technique </a:t>
            </a:r>
            <a:r>
              <a:rPr lang="fr-FR" altLang="en-US" dirty="0" err="1"/>
              <a:t>available</a:t>
            </a:r>
            <a:r>
              <a:rPr lang="fr-FR" altLang="en-US" dirty="0"/>
              <a:t> for </a:t>
            </a:r>
            <a:r>
              <a:rPr lang="fr-FR" altLang="en-US" dirty="0" err="1"/>
              <a:t>low</a:t>
            </a:r>
            <a:r>
              <a:rPr lang="fr-FR" altLang="en-US" dirty="0"/>
              <a:t> </a:t>
            </a:r>
            <a:r>
              <a:rPr lang="fr-FR" altLang="en-US" dirty="0" err="1"/>
              <a:t>energy</a:t>
            </a:r>
            <a:r>
              <a:rPr lang="fr-FR" altLang="en-US" dirty="0"/>
              <a:t> </a:t>
            </a:r>
            <a:r>
              <a:rPr lang="fr-FR" altLang="en-US" dirty="0" err="1"/>
              <a:t>emitters</a:t>
            </a:r>
            <a:r>
              <a:rPr lang="fr-FR" altLang="en-US" dirty="0"/>
              <a:t> </a:t>
            </a:r>
            <a:r>
              <a:rPr lang="fr-FR" altLang="en-US" dirty="0" err="1"/>
              <a:t>such</a:t>
            </a:r>
            <a:r>
              <a:rPr lang="fr-FR" altLang="en-US" dirty="0"/>
              <a:t> as Ni-63, H-3, Pu-241, Fe-55</a:t>
            </a:r>
          </a:p>
          <a:p>
            <a:endParaRPr lang="en-GB" dirty="0"/>
          </a:p>
        </p:txBody>
      </p:sp>
      <p:sp>
        <p:nvSpPr>
          <p:cNvPr id="4" name="Slide Number Placeholder 3"/>
          <p:cNvSpPr>
            <a:spLocks noGrp="1"/>
          </p:cNvSpPr>
          <p:nvPr>
            <p:ph type="sldNum" sz="quarter" idx="5"/>
          </p:nvPr>
        </p:nvSpPr>
        <p:spPr/>
        <p:txBody>
          <a:bodyPr/>
          <a:lstStyle/>
          <a:p>
            <a:fld id="{C6E72F6F-F257-44D2-91A0-1B6A54F604F7}" type="slidenum">
              <a:rPr lang="en-GB" smtClean="0"/>
              <a:t>33</a:t>
            </a:fld>
            <a:endParaRPr lang="en-GB"/>
          </a:p>
        </p:txBody>
      </p:sp>
    </p:spTree>
    <p:extLst>
      <p:ext uri="{BB962C8B-B14F-4D97-AF65-F5344CB8AC3E}">
        <p14:creationId xmlns:p14="http://schemas.microsoft.com/office/powerpoint/2010/main" val="2909024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BE" altLang="en-US" dirty="0"/>
              <a:t>LSC </a:t>
            </a:r>
            <a:r>
              <a:rPr lang="fr-BE" altLang="en-US" dirty="0" err="1"/>
              <a:t>holds</a:t>
            </a:r>
            <a:r>
              <a:rPr lang="fr-BE" altLang="en-US" dirty="0"/>
              <a:t> a large </a:t>
            </a:r>
            <a:r>
              <a:rPr lang="fr-BE" altLang="en-US" dirty="0" err="1"/>
              <a:t>number</a:t>
            </a:r>
            <a:r>
              <a:rPr lang="fr-BE" altLang="en-US" dirty="0"/>
              <a:t> of </a:t>
            </a:r>
            <a:r>
              <a:rPr lang="fr-BE" altLang="en-US" dirty="0" err="1"/>
              <a:t>vials</a:t>
            </a:r>
            <a:r>
              <a:rPr lang="fr-BE" altLang="en-US" dirty="0"/>
              <a:t>, </a:t>
            </a:r>
            <a:r>
              <a:rPr lang="fr-BE" altLang="en-US" dirty="0" err="1"/>
              <a:t>Operates</a:t>
            </a:r>
            <a:r>
              <a:rPr lang="fr-BE" altLang="en-US" dirty="0"/>
              <a:t> </a:t>
            </a:r>
            <a:r>
              <a:rPr lang="fr-BE" altLang="en-US" dirty="0" err="1"/>
              <a:t>automatically</a:t>
            </a:r>
            <a:r>
              <a:rPr lang="fr-BE" altLang="en-US" dirty="0"/>
              <a:t>, Energy ranges to </a:t>
            </a:r>
            <a:r>
              <a:rPr lang="fr-BE" altLang="en-US" dirty="0" err="1"/>
              <a:t>be</a:t>
            </a:r>
            <a:r>
              <a:rPr lang="fr-BE" altLang="en-US" dirty="0"/>
              <a:t> set on the </a:t>
            </a:r>
            <a:r>
              <a:rPr lang="fr-BE" altLang="en-US" dirty="0" err="1"/>
              <a:t>counter</a:t>
            </a:r>
            <a:r>
              <a:rPr lang="fr-BE" altLang="en-US" dirty="0"/>
              <a:t>/May </a:t>
            </a:r>
            <a:r>
              <a:rPr lang="fr-BE" altLang="en-US" dirty="0" err="1"/>
              <a:t>be</a:t>
            </a:r>
            <a:r>
              <a:rPr lang="fr-BE" altLang="en-US" dirty="0"/>
              <a:t> </a:t>
            </a:r>
            <a:r>
              <a:rPr lang="fr-BE" altLang="en-US" dirty="0" err="1"/>
              <a:t>built</a:t>
            </a:r>
            <a:r>
              <a:rPr lang="fr-BE" altLang="en-US" dirty="0"/>
              <a:t> in </a:t>
            </a:r>
            <a:r>
              <a:rPr lang="fr-BE" altLang="en-US" dirty="0" err="1"/>
              <a:t>efficiency</a:t>
            </a:r>
            <a:r>
              <a:rPr lang="fr-BE" altLang="en-US" dirty="0"/>
              <a:t>, but </a:t>
            </a:r>
            <a:r>
              <a:rPr lang="fr-BE" altLang="en-US" dirty="0" err="1"/>
              <a:t>should</a:t>
            </a:r>
            <a:r>
              <a:rPr lang="fr-BE" altLang="en-US" dirty="0"/>
              <a:t> </a:t>
            </a:r>
            <a:r>
              <a:rPr lang="fr-BE" altLang="en-US" dirty="0" err="1"/>
              <a:t>verify</a:t>
            </a:r>
            <a:r>
              <a:rPr lang="fr-BE" altLang="en-US" dirty="0"/>
              <a:t> </a:t>
            </a:r>
            <a:r>
              <a:rPr lang="fr-BE" altLang="en-US" dirty="0" err="1"/>
              <a:t>response</a:t>
            </a:r>
            <a:r>
              <a:rPr lang="fr-BE" altLang="en-US" dirty="0"/>
              <a:t> </a:t>
            </a:r>
            <a:r>
              <a:rPr lang="fr-BE" altLang="en-US" dirty="0" err="1"/>
              <a:t>using</a:t>
            </a:r>
            <a:r>
              <a:rPr lang="fr-BE" altLang="en-US" dirty="0"/>
              <a:t> sources, Blank wipe and cocktail </a:t>
            </a:r>
            <a:r>
              <a:rPr lang="fr-BE" altLang="en-US" dirty="0" err="1"/>
              <a:t>should</a:t>
            </a:r>
            <a:r>
              <a:rPr lang="fr-BE" altLang="en-US" dirty="0"/>
              <a:t> </a:t>
            </a:r>
            <a:r>
              <a:rPr lang="fr-BE" altLang="en-US" dirty="0" err="1"/>
              <a:t>also</a:t>
            </a:r>
            <a:r>
              <a:rPr lang="fr-BE" altLang="en-US" dirty="0"/>
              <a:t> </a:t>
            </a:r>
            <a:r>
              <a:rPr lang="fr-BE" altLang="en-US" dirty="0" err="1"/>
              <a:t>be</a:t>
            </a:r>
            <a:r>
              <a:rPr lang="fr-BE" altLang="en-US" dirty="0"/>
              <a:t> </a:t>
            </a:r>
            <a:r>
              <a:rPr lang="fr-BE" altLang="en-US" dirty="0" err="1"/>
              <a:t>counted</a:t>
            </a:r>
            <a:endParaRPr lang="fr-BE" altLang="en-US" dirty="0"/>
          </a:p>
          <a:p>
            <a:pPr marL="0" marR="0" lvl="1" indent="0" algn="l" defTabSz="914400" rtl="0" eaLnBrk="1" fontAlgn="base" latinLnBrk="0" hangingPunct="1">
              <a:lnSpc>
                <a:spcPct val="100000"/>
              </a:lnSpc>
              <a:spcBef>
                <a:spcPct val="30000"/>
              </a:spcBef>
              <a:spcAft>
                <a:spcPct val="0"/>
              </a:spcAft>
              <a:buClrTx/>
              <a:buSzTx/>
              <a:buFontTx/>
              <a:buNone/>
              <a:tabLst/>
              <a:defRPr/>
            </a:pPr>
            <a:r>
              <a:rPr lang="en-US" altLang="en-US" sz="2000" dirty="0"/>
              <a:t>For wipe counting,</a:t>
            </a:r>
            <a:r>
              <a:rPr lang="en-US" altLang="en-US" sz="2000" baseline="0" dirty="0"/>
              <a:t> t</a:t>
            </a:r>
            <a:r>
              <a:rPr lang="en-US" altLang="en-US" sz="2000" dirty="0"/>
              <a:t>he manufacturer of the liquid scintillation cocktail may recommend a material for the wipes</a:t>
            </a:r>
          </a:p>
          <a:p>
            <a:endParaRPr lang="en-GB" dirty="0"/>
          </a:p>
        </p:txBody>
      </p:sp>
      <p:sp>
        <p:nvSpPr>
          <p:cNvPr id="4" name="Slide Number Placeholder 3"/>
          <p:cNvSpPr>
            <a:spLocks noGrp="1"/>
          </p:cNvSpPr>
          <p:nvPr>
            <p:ph type="sldNum" sz="quarter" idx="5"/>
          </p:nvPr>
        </p:nvSpPr>
        <p:spPr/>
        <p:txBody>
          <a:bodyPr/>
          <a:lstStyle/>
          <a:p>
            <a:fld id="{C6E72F6F-F257-44D2-91A0-1B6A54F604F7}" type="slidenum">
              <a:rPr lang="en-GB" smtClean="0"/>
              <a:t>37</a:t>
            </a:fld>
            <a:endParaRPr lang="en-GB"/>
          </a:p>
        </p:txBody>
      </p:sp>
    </p:spTree>
    <p:extLst>
      <p:ext uri="{BB962C8B-B14F-4D97-AF65-F5344CB8AC3E}">
        <p14:creationId xmlns:p14="http://schemas.microsoft.com/office/powerpoint/2010/main" val="2931544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Luminescense</a:t>
            </a:r>
            <a:r>
              <a:rPr lang="en-US" dirty="0"/>
              <a:t> is the increase in count rate caused either by exposure to ultraviolet light or the presence of chemicals in the sample. </a:t>
            </a:r>
            <a:r>
              <a:rPr lang="en-US" dirty="0" err="1"/>
              <a:t>Photoluminesence</a:t>
            </a:r>
            <a:r>
              <a:rPr lang="en-US" dirty="0"/>
              <a:t> will decay with removal from light and time. </a:t>
            </a:r>
            <a:r>
              <a:rPr lang="en-US" dirty="0" err="1"/>
              <a:t>Chemiluminesence</a:t>
            </a:r>
            <a:r>
              <a:rPr lang="en-US"/>
              <a:t> will not decay</a:t>
            </a:r>
          </a:p>
          <a:p>
            <a:endParaRPr lang="en-GB"/>
          </a:p>
        </p:txBody>
      </p:sp>
      <p:sp>
        <p:nvSpPr>
          <p:cNvPr id="4" name="Slide Number Placeholder 3"/>
          <p:cNvSpPr>
            <a:spLocks noGrp="1"/>
          </p:cNvSpPr>
          <p:nvPr>
            <p:ph type="sldNum" sz="quarter" idx="5"/>
          </p:nvPr>
        </p:nvSpPr>
        <p:spPr/>
        <p:txBody>
          <a:bodyPr/>
          <a:lstStyle/>
          <a:p>
            <a:fld id="{C6E72F6F-F257-44D2-91A0-1B6A54F604F7}" type="slidenum">
              <a:rPr lang="en-GB" smtClean="0"/>
              <a:t>38</a:t>
            </a:fld>
            <a:endParaRPr lang="en-GB"/>
          </a:p>
        </p:txBody>
      </p:sp>
    </p:spTree>
    <p:extLst>
      <p:ext uri="{BB962C8B-B14F-4D97-AF65-F5344CB8AC3E}">
        <p14:creationId xmlns:p14="http://schemas.microsoft.com/office/powerpoint/2010/main" val="33913491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23528" y="1772816"/>
            <a:ext cx="8568953" cy="1080120"/>
          </a:xfrm>
        </p:spPr>
        <p:txBody>
          <a:bodyPr/>
          <a:lstStyle>
            <a:lvl1pPr algn="l">
              <a:defRPr>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323528" y="3573016"/>
            <a:ext cx="8568953" cy="1608584"/>
          </a:xfrm>
        </p:spPr>
        <p:txBody>
          <a:bodyPr>
            <a:normAutofit/>
          </a:bodyPr>
          <a:lstStyle>
            <a:lvl1pPr marL="0" indent="0" algn="l">
              <a:buNone/>
              <a:defRPr sz="2800" b="1">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2050" name="Picture 2" descr="\\iaea.org\Secretariat\MTCD\PublishingCurrent\2017\IAEA\17-42841_LOGO_IAEA_update\Design\Presentation_IAEA\IAEA_Logo_E_horizontal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60648"/>
            <a:ext cx="2460431" cy="542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9290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solidFill>
              </a:defRPr>
            </a:lvl1pPr>
          </a:lstStyle>
          <a:p>
            <a:r>
              <a:rPr lang="en-US"/>
              <a:t>Click to edit Master title style</a:t>
            </a:r>
            <a:endParaRPr lang="en-GB" dirty="0"/>
          </a:p>
        </p:txBody>
      </p:sp>
      <p:sp>
        <p:nvSpPr>
          <p:cNvPr id="3" name="Picture Placeholder 2"/>
          <p:cNvSpPr>
            <a:spLocks noGrp="1"/>
          </p:cNvSpPr>
          <p:nvPr>
            <p:ph type="pic" idx="1"/>
          </p:nvPr>
        </p:nvSpPr>
        <p:spPr>
          <a:xfrm>
            <a:off x="1792288" y="1124745"/>
            <a:ext cx="5486400" cy="360283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000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038E98DC-14E0-47FE-B25A-ADABF1388F9A}" type="datetimeFigureOut">
              <a:rPr lang="en-GB" smtClean="0"/>
              <a:t>2019-04-02</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E42C10E3-EA36-49DE-AC78-1784D71368E8}" type="slidenum">
              <a:rPr lang="en-GB" smtClean="0"/>
              <a:t>‹#›</a:t>
            </a:fld>
            <a:endParaRPr lang="en-GB"/>
          </a:p>
        </p:txBody>
      </p:sp>
    </p:spTree>
    <p:extLst>
      <p:ext uri="{BB962C8B-B14F-4D97-AF65-F5344CB8AC3E}">
        <p14:creationId xmlns:p14="http://schemas.microsoft.com/office/powerpoint/2010/main" val="3868173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00"/>
                </a:solidFill>
              </a:defRPr>
            </a:lvl1pPr>
          </a:lstStyle>
          <a:p>
            <a:r>
              <a:rPr lang="en-US"/>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Date Placeholder 12"/>
          <p:cNvSpPr>
            <a:spLocks noGrp="1"/>
          </p:cNvSpPr>
          <p:nvPr>
            <p:ph type="dt" sz="half" idx="10"/>
          </p:nvPr>
        </p:nvSpPr>
        <p:spPr/>
        <p:txBody>
          <a:bodyPr/>
          <a:lstStyle/>
          <a:p>
            <a:fld id="{038E98DC-14E0-47FE-B25A-ADABF1388F9A}" type="datetimeFigureOut">
              <a:rPr lang="en-GB" smtClean="0"/>
              <a:t>2019-04-02</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E42C10E3-EA36-49DE-AC78-1784D71368E8}" type="slidenum">
              <a:rPr lang="en-GB" smtClean="0"/>
              <a:t>‹#›</a:t>
            </a:fld>
            <a:endParaRPr lang="en-GB"/>
          </a:p>
        </p:txBody>
      </p:sp>
    </p:spTree>
    <p:extLst>
      <p:ext uri="{BB962C8B-B14F-4D97-AF65-F5344CB8AC3E}">
        <p14:creationId xmlns:p14="http://schemas.microsoft.com/office/powerpoint/2010/main" val="3890242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Date Placeholder 12"/>
          <p:cNvSpPr>
            <a:spLocks noGrp="1"/>
          </p:cNvSpPr>
          <p:nvPr>
            <p:ph type="dt" sz="half" idx="10"/>
          </p:nvPr>
        </p:nvSpPr>
        <p:spPr/>
        <p:txBody>
          <a:bodyPr/>
          <a:lstStyle/>
          <a:p>
            <a:fld id="{038E98DC-14E0-47FE-B25A-ADABF1388F9A}" type="datetimeFigureOut">
              <a:rPr lang="en-GB" smtClean="0"/>
              <a:t>2019-04-02</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E42C10E3-EA36-49DE-AC78-1784D71368E8}" type="slidenum">
              <a:rPr lang="en-GB" smtClean="0"/>
              <a:t>‹#›</a:t>
            </a:fld>
            <a:endParaRPr lang="en-GB"/>
          </a:p>
        </p:txBody>
      </p:sp>
    </p:spTree>
    <p:extLst>
      <p:ext uri="{BB962C8B-B14F-4D97-AF65-F5344CB8AC3E}">
        <p14:creationId xmlns:p14="http://schemas.microsoft.com/office/powerpoint/2010/main" val="3981642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p:spPr>
      </p:pic>
      <p:sp>
        <p:nvSpPr>
          <p:cNvPr id="4" name="Title 1"/>
          <p:cNvSpPr>
            <a:spLocks noGrp="1"/>
          </p:cNvSpPr>
          <p:nvPr>
            <p:ph type="ctrTitle"/>
          </p:nvPr>
        </p:nvSpPr>
        <p:spPr>
          <a:xfrm>
            <a:off x="323528" y="1772816"/>
            <a:ext cx="8568953" cy="1080120"/>
          </a:xfrm>
        </p:spPr>
        <p:txBody>
          <a:bodyPr/>
          <a:lstStyle>
            <a:lvl1pPr algn="l">
              <a:defRPr>
                <a:solidFill>
                  <a:schemeClr val="tx2"/>
                </a:solidFill>
              </a:defRPr>
            </a:lvl1pPr>
          </a:lstStyle>
          <a:p>
            <a:r>
              <a:rPr lang="en-US"/>
              <a:t>Click to edit Master title style</a:t>
            </a:r>
            <a:endParaRPr lang="en-GB" dirty="0"/>
          </a:p>
        </p:txBody>
      </p:sp>
      <p:sp>
        <p:nvSpPr>
          <p:cNvPr id="5" name="Subtitle 2"/>
          <p:cNvSpPr>
            <a:spLocks noGrp="1"/>
          </p:cNvSpPr>
          <p:nvPr>
            <p:ph type="subTitle" idx="1"/>
          </p:nvPr>
        </p:nvSpPr>
        <p:spPr>
          <a:xfrm>
            <a:off x="323528" y="3573016"/>
            <a:ext cx="8568953" cy="1608584"/>
          </a:xfrm>
        </p:spPr>
        <p:txBody>
          <a:bodyPr>
            <a:normAutofit/>
          </a:bodyPr>
          <a:lstStyle>
            <a:lvl1pPr marL="0" indent="0" algn="l">
              <a:buNone/>
              <a:defRPr sz="2800" b="1">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pic>
        <p:nvPicPr>
          <p:cNvPr id="3074" name="Picture 2" descr="\\iaea.org\Secretariat\MTCD\PublishingCurrent\2017\IAEA\17-42841_LOGO_IAEA_update\Design\Presentation_IAEA\IAEA_Logo_E_horizontal_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70" y="247450"/>
            <a:ext cx="2520280" cy="555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234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13" name="Date Placeholder 12"/>
          <p:cNvSpPr>
            <a:spLocks noGrp="1"/>
          </p:cNvSpPr>
          <p:nvPr>
            <p:ph type="dt" sz="half" idx="10"/>
          </p:nvPr>
        </p:nvSpPr>
        <p:spPr/>
        <p:txBody>
          <a:bodyPr/>
          <a:lstStyle/>
          <a:p>
            <a:fld id="{038E98DC-14E0-47FE-B25A-ADABF1388F9A}" type="datetimeFigureOut">
              <a:rPr lang="en-GB" smtClean="0"/>
              <a:t>2019-04-02</a:t>
            </a:fld>
            <a:endParaRPr lang="en-GB"/>
          </a:p>
        </p:txBody>
      </p:sp>
      <p:sp>
        <p:nvSpPr>
          <p:cNvPr id="14" name="Footer Placeholder 13"/>
          <p:cNvSpPr>
            <a:spLocks noGrp="1"/>
          </p:cNvSpPr>
          <p:nvPr>
            <p:ph type="ftr" sz="quarter" idx="11"/>
          </p:nvPr>
        </p:nvSpPr>
        <p:spPr/>
        <p:txBody>
          <a:bodyPr/>
          <a:lstStyle/>
          <a:p>
            <a:endParaRPr lang="en-GB"/>
          </a:p>
        </p:txBody>
      </p:sp>
      <p:sp>
        <p:nvSpPr>
          <p:cNvPr id="15" name="Slide Number Placeholder 14"/>
          <p:cNvSpPr>
            <a:spLocks noGrp="1"/>
          </p:cNvSpPr>
          <p:nvPr>
            <p:ph type="sldNum" sz="quarter" idx="12"/>
          </p:nvPr>
        </p:nvSpPr>
        <p:spPr/>
        <p:txBody>
          <a:bodyPr/>
          <a:lstStyle/>
          <a:p>
            <a:fld id="{E42C10E3-EA36-49DE-AC78-1784D71368E8}" type="slidenum">
              <a:rPr lang="en-GB" smtClean="0"/>
              <a:t>‹#›</a:t>
            </a:fld>
            <a:endParaRPr lang="en-GB"/>
          </a:p>
        </p:txBody>
      </p:sp>
    </p:spTree>
    <p:extLst>
      <p:ext uri="{BB962C8B-B14F-4D97-AF65-F5344CB8AC3E}">
        <p14:creationId xmlns:p14="http://schemas.microsoft.com/office/powerpoint/2010/main" val="3862186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Date Placeholder 13"/>
          <p:cNvSpPr>
            <a:spLocks noGrp="1"/>
          </p:cNvSpPr>
          <p:nvPr>
            <p:ph type="dt" sz="half" idx="10"/>
          </p:nvPr>
        </p:nvSpPr>
        <p:spPr/>
        <p:txBody>
          <a:bodyPr/>
          <a:lstStyle/>
          <a:p>
            <a:fld id="{038E98DC-14E0-47FE-B25A-ADABF1388F9A}" type="datetimeFigureOut">
              <a:rPr lang="en-GB" smtClean="0"/>
              <a:t>2019-04-02</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E42C10E3-EA36-49DE-AC78-1784D71368E8}" type="slidenum">
              <a:rPr lang="en-GB" smtClean="0"/>
              <a:t>‹#›</a:t>
            </a:fld>
            <a:endParaRPr lang="en-GB"/>
          </a:p>
        </p:txBody>
      </p:sp>
    </p:spTree>
    <p:extLst>
      <p:ext uri="{BB962C8B-B14F-4D97-AF65-F5344CB8AC3E}">
        <p14:creationId xmlns:p14="http://schemas.microsoft.com/office/powerpoint/2010/main" val="277987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Date Placeholder 15"/>
          <p:cNvSpPr>
            <a:spLocks noGrp="1"/>
          </p:cNvSpPr>
          <p:nvPr>
            <p:ph type="dt" sz="half" idx="10"/>
          </p:nvPr>
        </p:nvSpPr>
        <p:spPr/>
        <p:txBody>
          <a:bodyPr/>
          <a:lstStyle/>
          <a:p>
            <a:fld id="{038E98DC-14E0-47FE-B25A-ADABF1388F9A}" type="datetimeFigureOut">
              <a:rPr lang="en-GB" smtClean="0"/>
              <a:t>2019-04-02</a:t>
            </a:fld>
            <a:endParaRPr lang="en-GB"/>
          </a:p>
        </p:txBody>
      </p:sp>
      <p:sp>
        <p:nvSpPr>
          <p:cNvPr id="17" name="Footer Placeholder 16"/>
          <p:cNvSpPr>
            <a:spLocks noGrp="1"/>
          </p:cNvSpPr>
          <p:nvPr>
            <p:ph type="ftr" sz="quarter" idx="11"/>
          </p:nvPr>
        </p:nvSpPr>
        <p:spPr/>
        <p:txBody>
          <a:bodyPr/>
          <a:lstStyle/>
          <a:p>
            <a:endParaRPr lang="en-GB"/>
          </a:p>
        </p:txBody>
      </p:sp>
      <p:sp>
        <p:nvSpPr>
          <p:cNvPr id="18" name="Slide Number Placeholder 17"/>
          <p:cNvSpPr>
            <a:spLocks noGrp="1"/>
          </p:cNvSpPr>
          <p:nvPr>
            <p:ph type="sldNum" sz="quarter" idx="12"/>
          </p:nvPr>
        </p:nvSpPr>
        <p:spPr/>
        <p:txBody>
          <a:bodyPr/>
          <a:lstStyle/>
          <a:p>
            <a:fld id="{E42C10E3-EA36-49DE-AC78-1784D71368E8}" type="slidenum">
              <a:rPr lang="en-GB" smtClean="0"/>
              <a:t>‹#›</a:t>
            </a:fld>
            <a:endParaRPr lang="en-GB"/>
          </a:p>
        </p:txBody>
      </p:sp>
    </p:spTree>
    <p:extLst>
      <p:ext uri="{BB962C8B-B14F-4D97-AF65-F5344CB8AC3E}">
        <p14:creationId xmlns:p14="http://schemas.microsoft.com/office/powerpoint/2010/main" val="1738996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9" name="Date Placeholder 8"/>
          <p:cNvSpPr>
            <a:spLocks noGrp="1"/>
          </p:cNvSpPr>
          <p:nvPr>
            <p:ph type="dt" sz="half" idx="10"/>
          </p:nvPr>
        </p:nvSpPr>
        <p:spPr/>
        <p:txBody>
          <a:bodyPr/>
          <a:lstStyle/>
          <a:p>
            <a:fld id="{038E98DC-14E0-47FE-B25A-ADABF1388F9A}" type="datetimeFigureOut">
              <a:rPr lang="en-GB" smtClean="0"/>
              <a:t>2019-04-02</a:t>
            </a:fld>
            <a:endParaRPr lang="en-GB"/>
          </a:p>
        </p:txBody>
      </p:sp>
      <p:sp>
        <p:nvSpPr>
          <p:cNvPr id="10" name="Footer Placeholder 9"/>
          <p:cNvSpPr>
            <a:spLocks noGrp="1"/>
          </p:cNvSpPr>
          <p:nvPr>
            <p:ph type="ftr" sz="quarter" idx="11"/>
          </p:nvPr>
        </p:nvSpPr>
        <p:spPr/>
        <p:txBody>
          <a:bodyPr/>
          <a:lstStyle/>
          <a:p>
            <a:endParaRPr lang="en-GB"/>
          </a:p>
        </p:txBody>
      </p:sp>
      <p:sp>
        <p:nvSpPr>
          <p:cNvPr id="11" name="Slide Number Placeholder 10"/>
          <p:cNvSpPr>
            <a:spLocks noGrp="1"/>
          </p:cNvSpPr>
          <p:nvPr>
            <p:ph type="sldNum" sz="quarter" idx="12"/>
          </p:nvPr>
        </p:nvSpPr>
        <p:spPr/>
        <p:txBody>
          <a:bodyPr/>
          <a:lstStyle/>
          <a:p>
            <a:fld id="{E42C10E3-EA36-49DE-AC78-1784D71368E8}" type="slidenum">
              <a:rPr lang="en-GB" smtClean="0"/>
              <a:t>‹#›</a:t>
            </a:fld>
            <a:endParaRPr lang="en-GB"/>
          </a:p>
        </p:txBody>
      </p:sp>
    </p:spTree>
    <p:extLst>
      <p:ext uri="{BB962C8B-B14F-4D97-AF65-F5344CB8AC3E}">
        <p14:creationId xmlns:p14="http://schemas.microsoft.com/office/powerpoint/2010/main" val="3203364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1" name="Date Placeholder 10"/>
          <p:cNvSpPr>
            <a:spLocks noGrp="1"/>
          </p:cNvSpPr>
          <p:nvPr>
            <p:ph type="dt" sz="half" idx="10"/>
          </p:nvPr>
        </p:nvSpPr>
        <p:spPr/>
        <p:txBody>
          <a:bodyPr/>
          <a:lstStyle/>
          <a:p>
            <a:fld id="{038E98DC-14E0-47FE-B25A-ADABF1388F9A}" type="datetimeFigureOut">
              <a:rPr lang="en-GB" smtClean="0"/>
              <a:t>2019-04-02</a:t>
            </a:fld>
            <a:endParaRPr lang="en-GB"/>
          </a:p>
        </p:txBody>
      </p:sp>
      <p:sp>
        <p:nvSpPr>
          <p:cNvPr id="12" name="Footer Placeholder 11"/>
          <p:cNvSpPr>
            <a:spLocks noGrp="1"/>
          </p:cNvSpPr>
          <p:nvPr>
            <p:ph type="ftr" sz="quarter" idx="11"/>
          </p:nvPr>
        </p:nvSpPr>
        <p:spPr/>
        <p:txBody>
          <a:bodyPr/>
          <a:lstStyle/>
          <a:p>
            <a:endParaRPr lang="en-GB"/>
          </a:p>
        </p:txBody>
      </p:sp>
      <p:sp>
        <p:nvSpPr>
          <p:cNvPr id="13" name="Slide Number Placeholder 12"/>
          <p:cNvSpPr>
            <a:spLocks noGrp="1"/>
          </p:cNvSpPr>
          <p:nvPr>
            <p:ph type="sldNum" sz="quarter" idx="12"/>
          </p:nvPr>
        </p:nvSpPr>
        <p:spPr/>
        <p:txBody>
          <a:bodyPr/>
          <a:lstStyle/>
          <a:p>
            <a:fld id="{E42C10E3-EA36-49DE-AC78-1784D71368E8}" type="slidenum">
              <a:rPr lang="en-GB" smtClean="0"/>
              <a:t>‹#›</a:t>
            </a:fld>
            <a:endParaRPr lang="en-GB"/>
          </a:p>
        </p:txBody>
      </p:sp>
    </p:spTree>
    <p:extLst>
      <p:ext uri="{BB962C8B-B14F-4D97-AF65-F5344CB8AC3E}">
        <p14:creationId xmlns:p14="http://schemas.microsoft.com/office/powerpoint/2010/main" val="29147890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Date Placeholder 13"/>
          <p:cNvSpPr>
            <a:spLocks noGrp="1"/>
          </p:cNvSpPr>
          <p:nvPr>
            <p:ph type="dt" sz="half" idx="10"/>
          </p:nvPr>
        </p:nvSpPr>
        <p:spPr/>
        <p:txBody>
          <a:bodyPr/>
          <a:lstStyle/>
          <a:p>
            <a:fld id="{038E98DC-14E0-47FE-B25A-ADABF1388F9A}" type="datetimeFigureOut">
              <a:rPr lang="en-GB" smtClean="0"/>
              <a:t>2019-04-02</a:t>
            </a:fld>
            <a:endParaRPr lang="en-GB"/>
          </a:p>
        </p:txBody>
      </p:sp>
      <p:sp>
        <p:nvSpPr>
          <p:cNvPr id="15" name="Footer Placeholder 14"/>
          <p:cNvSpPr>
            <a:spLocks noGrp="1"/>
          </p:cNvSpPr>
          <p:nvPr>
            <p:ph type="ftr" sz="quarter" idx="11"/>
          </p:nvPr>
        </p:nvSpPr>
        <p:spPr/>
        <p:txBody>
          <a:bodyPr/>
          <a:lstStyle/>
          <a:p>
            <a:endParaRPr lang="en-GB"/>
          </a:p>
        </p:txBody>
      </p:sp>
      <p:sp>
        <p:nvSpPr>
          <p:cNvPr id="16" name="Slide Number Placeholder 15"/>
          <p:cNvSpPr>
            <a:spLocks noGrp="1"/>
          </p:cNvSpPr>
          <p:nvPr>
            <p:ph type="sldNum" sz="quarter" idx="12"/>
          </p:nvPr>
        </p:nvSpPr>
        <p:spPr/>
        <p:txBody>
          <a:bodyPr/>
          <a:lstStyle/>
          <a:p>
            <a:fld id="{E42C10E3-EA36-49DE-AC78-1784D71368E8}" type="slidenum">
              <a:rPr lang="en-GB" smtClean="0"/>
              <a:t>‹#›</a:t>
            </a:fld>
            <a:endParaRPr lang="en-GB"/>
          </a:p>
        </p:txBody>
      </p:sp>
    </p:spTree>
    <p:extLst>
      <p:ext uri="{BB962C8B-B14F-4D97-AF65-F5344CB8AC3E}">
        <p14:creationId xmlns:p14="http://schemas.microsoft.com/office/powerpoint/2010/main" val="342040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p:nvPr/>
        </p:nvSpPr>
        <p:spPr>
          <a:xfrm flipH="1" flipV="1">
            <a:off x="1" y="5301208"/>
            <a:ext cx="6372200" cy="1556792"/>
          </a:xfrm>
          <a:prstGeom prst="rect">
            <a:avLst/>
          </a:prstGeom>
          <a:gradFill flip="none" rotWithShape="1">
            <a:gsLst>
              <a:gs pos="48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p:nvSpPr>
        <p:spPr>
          <a:xfrm>
            <a:off x="1" y="0"/>
            <a:ext cx="9143999" cy="2132856"/>
          </a:xfrm>
          <a:prstGeom prst="rect">
            <a:avLst/>
          </a:prstGeom>
          <a:gradFill flip="none" rotWithShape="1">
            <a:gsLst>
              <a:gs pos="56000">
                <a:schemeClr val="bg1"/>
              </a:gs>
              <a:gs pos="0">
                <a:schemeClr val="accent6"/>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Rectangle 5"/>
          <p:cNvSpPr>
            <a:spLocks noGrp="1" noChangeArrowheads="1"/>
          </p:cNvSpPr>
          <p:nvPr>
            <p:ph type="dt" sz="half" idx="2"/>
          </p:nvPr>
        </p:nvSpPr>
        <p:spPr bwMode="white">
          <a:xfrm>
            <a:off x="7524328" y="6482725"/>
            <a:ext cx="935460"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038E98DC-14E0-47FE-B25A-ADABF1388F9A}" type="datetimeFigureOut">
              <a:rPr lang="en-GB" smtClean="0"/>
              <a:t>2019-04-02</a:t>
            </a:fld>
            <a:endParaRPr lang="en-GB"/>
          </a:p>
        </p:txBody>
      </p:sp>
      <p:sp>
        <p:nvSpPr>
          <p:cNvPr id="9" name="Rectangle 6"/>
          <p:cNvSpPr>
            <a:spLocks noGrp="1" noChangeArrowheads="1"/>
          </p:cNvSpPr>
          <p:nvPr>
            <p:ph type="ftr" sz="quarter" idx="3"/>
          </p:nvPr>
        </p:nvSpPr>
        <p:spPr bwMode="white">
          <a:xfrm>
            <a:off x="5868145" y="6482725"/>
            <a:ext cx="1616025"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endParaRPr lang="en-GB"/>
          </a:p>
        </p:txBody>
      </p:sp>
      <p:sp>
        <p:nvSpPr>
          <p:cNvPr id="10" name="Rectangle 7"/>
          <p:cNvSpPr>
            <a:spLocks noGrp="1" noChangeArrowheads="1"/>
          </p:cNvSpPr>
          <p:nvPr>
            <p:ph type="sldNum" sz="quarter" idx="4"/>
          </p:nvPr>
        </p:nvSpPr>
        <p:spPr bwMode="white">
          <a:xfrm>
            <a:off x="8472489" y="6482725"/>
            <a:ext cx="509587"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tx2"/>
                </a:solidFill>
                <a:latin typeface="+mn-lt"/>
              </a:defRPr>
            </a:lvl1pPr>
          </a:lstStyle>
          <a:p>
            <a:fld id="{E42C10E3-EA36-49DE-AC78-1784D71368E8}" type="slidenum">
              <a:rPr lang="en-GB" smtClean="0"/>
              <a:t>‹#›</a:t>
            </a:fld>
            <a:endParaRPr lang="en-GB"/>
          </a:p>
        </p:txBody>
      </p:sp>
      <p:sp>
        <p:nvSpPr>
          <p:cNvPr id="2" name="Title Placeholder 1"/>
          <p:cNvSpPr>
            <a:spLocks noGrp="1"/>
          </p:cNvSpPr>
          <p:nvPr>
            <p:ph type="title"/>
          </p:nvPr>
        </p:nvSpPr>
        <p:spPr>
          <a:xfrm>
            <a:off x="251521" y="116632"/>
            <a:ext cx="6120680" cy="864096"/>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251521" y="1268760"/>
            <a:ext cx="8712968" cy="485740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026" name="Picture 2" descr="\\iaea.org\Secretariat\MTCD\PublishingCurrent\2017\IAEA\17-42841_LOGO_IAEA_update\Design\Presentation_IAEA\IAEA_Logo_SHORT_vertical_whit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312032" y="180054"/>
            <a:ext cx="592928" cy="728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9742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b="1" kern="1200">
          <a:solidFill>
            <a:schemeClr val="tx2"/>
          </a:solidFill>
          <a:latin typeface="Arial "/>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8.xml"/><Relationship Id="rId5" Type="http://schemas.openxmlformats.org/officeDocument/2006/relationships/image" Target="../media/image19.sv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21.sv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8.xml"/><Relationship Id="rId4" Type="http://schemas.openxmlformats.org/officeDocument/2006/relationships/image" Target="../media/image24.sv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86BDC9A-0BC4-479F-A409-5A1AA02D1232}"/>
              </a:ext>
            </a:extLst>
          </p:cNvPr>
          <p:cNvSpPr txBox="1"/>
          <p:nvPr/>
        </p:nvSpPr>
        <p:spPr>
          <a:xfrm>
            <a:off x="780176" y="2365695"/>
            <a:ext cx="7583648" cy="1846659"/>
          </a:xfrm>
          <a:prstGeom prst="rect">
            <a:avLst/>
          </a:prstGeom>
          <a:noFill/>
        </p:spPr>
        <p:txBody>
          <a:bodyPr wrap="square" rtlCol="0">
            <a:spAutoFit/>
          </a:bodyPr>
          <a:lstStyle/>
          <a:p>
            <a:pPr algn="ctr">
              <a:buFontTx/>
              <a:buNone/>
            </a:pPr>
            <a:r>
              <a:rPr lang="en-US" altLang="en-US" sz="3200" b="1" dirty="0">
                <a:solidFill>
                  <a:schemeClr val="bg1"/>
                </a:solidFill>
              </a:rPr>
              <a:t>LESSON 7:</a:t>
            </a:r>
          </a:p>
          <a:p>
            <a:pPr algn="ctr">
              <a:buFontTx/>
              <a:buNone/>
            </a:pPr>
            <a:r>
              <a:rPr lang="en-US" altLang="en-US" sz="3200" b="1" dirty="0">
                <a:solidFill>
                  <a:schemeClr val="bg1"/>
                </a:solidFill>
              </a:rPr>
              <a:t> </a:t>
            </a:r>
          </a:p>
          <a:p>
            <a:pPr algn="ctr">
              <a:buFontTx/>
              <a:buNone/>
            </a:pPr>
            <a:r>
              <a:rPr lang="en-US" altLang="en-US" sz="3200" b="1" dirty="0">
                <a:solidFill>
                  <a:schemeClr val="bg1"/>
                </a:solidFill>
              </a:rPr>
              <a:t>TRITIUM AND C-14 MONITORING</a:t>
            </a:r>
          </a:p>
          <a:p>
            <a:endParaRPr lang="en-GB" dirty="0"/>
          </a:p>
        </p:txBody>
      </p:sp>
    </p:spTree>
    <p:extLst>
      <p:ext uri="{BB962C8B-B14F-4D97-AF65-F5344CB8AC3E}">
        <p14:creationId xmlns:p14="http://schemas.microsoft.com/office/powerpoint/2010/main" val="2032553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5D797C-E499-4A30-B763-785C41609223}"/>
              </a:ext>
            </a:extLst>
          </p:cNvPr>
          <p:cNvSpPr/>
          <p:nvPr/>
        </p:nvSpPr>
        <p:spPr>
          <a:xfrm>
            <a:off x="0" y="574646"/>
            <a:ext cx="4572000"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Bubbler for HTO sampling</a:t>
            </a:r>
            <a:endParaRPr lang="en-GB" sz="2600" dirty="0"/>
          </a:p>
        </p:txBody>
      </p:sp>
      <p:pic>
        <p:nvPicPr>
          <p:cNvPr id="3" name="Picture 2">
            <a:extLst>
              <a:ext uri="{FF2B5EF4-FFF2-40B4-BE49-F238E27FC236}">
                <a16:creationId xmlns:a16="http://schemas.microsoft.com/office/drawing/2014/main" id="{DF61CC8B-E065-4058-8C2B-F8E49EC71F9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0503"/>
          <a:stretch/>
        </p:blipFill>
        <p:spPr bwMode="auto">
          <a:xfrm>
            <a:off x="504208" y="1524000"/>
            <a:ext cx="8133996" cy="4091796"/>
          </a:xfrm>
          <a:prstGeom prst="rect">
            <a:avLst/>
          </a:prstGeom>
          <a:noFill/>
          <a:ln w="31750">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a:extLst>
              <a:ext uri="{FF2B5EF4-FFF2-40B4-BE49-F238E27FC236}">
                <a16:creationId xmlns:a16="http://schemas.microsoft.com/office/drawing/2014/main" id="{01D46A7A-D972-40E6-BDB3-111E583B1926}"/>
              </a:ext>
            </a:extLst>
          </p:cNvPr>
          <p:cNvSpPr txBox="1"/>
          <p:nvPr/>
        </p:nvSpPr>
        <p:spPr>
          <a:xfrm>
            <a:off x="2554631" y="5820515"/>
            <a:ext cx="4716677" cy="400110"/>
          </a:xfrm>
          <a:prstGeom prst="rect">
            <a:avLst/>
          </a:prstGeom>
          <a:noFill/>
        </p:spPr>
        <p:txBody>
          <a:bodyPr wrap="square" rtlCol="0">
            <a:spAutoFit/>
          </a:bodyPr>
          <a:lstStyle/>
          <a:p>
            <a:r>
              <a:rPr lang="en-GB" sz="2000" b="1" dirty="0">
                <a:solidFill>
                  <a:schemeClr val="tx2">
                    <a:lumMod val="50000"/>
                  </a:schemeClr>
                </a:solidFill>
              </a:rPr>
              <a:t>Diagram Bubbler sampler operation</a:t>
            </a:r>
          </a:p>
        </p:txBody>
      </p:sp>
    </p:spTree>
    <p:extLst>
      <p:ext uri="{BB962C8B-B14F-4D97-AF65-F5344CB8AC3E}">
        <p14:creationId xmlns:p14="http://schemas.microsoft.com/office/powerpoint/2010/main" val="1547102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F32DAB1-8B5E-47C8-BF28-87A087F22C3F}"/>
              </a:ext>
            </a:extLst>
          </p:cNvPr>
          <p:cNvSpPr/>
          <p:nvPr/>
        </p:nvSpPr>
        <p:spPr>
          <a:xfrm>
            <a:off x="-1" y="574646"/>
            <a:ext cx="5808269"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Delayed Measurement using Bubblers</a:t>
            </a:r>
            <a:endParaRPr lang="en-GB" sz="2600" dirty="0"/>
          </a:p>
        </p:txBody>
      </p:sp>
      <p:sp>
        <p:nvSpPr>
          <p:cNvPr id="3" name="Rectangle 2">
            <a:extLst>
              <a:ext uri="{FF2B5EF4-FFF2-40B4-BE49-F238E27FC236}">
                <a16:creationId xmlns:a16="http://schemas.microsoft.com/office/drawing/2014/main" id="{66D4D28C-2712-43DA-8B9C-D23FD01BB9D3}"/>
              </a:ext>
            </a:extLst>
          </p:cNvPr>
          <p:cNvSpPr/>
          <p:nvPr/>
        </p:nvSpPr>
        <p:spPr>
          <a:xfrm>
            <a:off x="138990" y="1623071"/>
            <a:ext cx="5274257" cy="92104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90000"/>
              </a:lnSpc>
            </a:pPr>
            <a:endParaRPr lang="en-US" altLang="en-US" dirty="0"/>
          </a:p>
          <a:p>
            <a:pPr algn="just">
              <a:lnSpc>
                <a:spcPct val="90000"/>
              </a:lnSpc>
            </a:pPr>
            <a:r>
              <a:rPr lang="en-US" altLang="en-US" dirty="0"/>
              <a:t>The  sampling air  passes through  two  sets of bubblers in series  filled with clean de-mineralized water and are separated by  an oven. </a:t>
            </a:r>
          </a:p>
          <a:p>
            <a:pPr algn="ctr"/>
            <a:endParaRPr lang="en-GB" dirty="0"/>
          </a:p>
        </p:txBody>
      </p:sp>
      <p:sp>
        <p:nvSpPr>
          <p:cNvPr id="4" name="Rectangle 3">
            <a:extLst>
              <a:ext uri="{FF2B5EF4-FFF2-40B4-BE49-F238E27FC236}">
                <a16:creationId xmlns:a16="http://schemas.microsoft.com/office/drawing/2014/main" id="{84AA8935-2322-43EA-9033-C9995225CBD4}"/>
              </a:ext>
            </a:extLst>
          </p:cNvPr>
          <p:cNvSpPr/>
          <p:nvPr/>
        </p:nvSpPr>
        <p:spPr>
          <a:xfrm>
            <a:off x="138990" y="3312804"/>
            <a:ext cx="4748167" cy="53689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90000"/>
              </a:lnSpc>
            </a:pPr>
            <a:endParaRPr lang="en-US" altLang="en-US" dirty="0"/>
          </a:p>
          <a:p>
            <a:pPr algn="just">
              <a:lnSpc>
                <a:spcPct val="90000"/>
              </a:lnSpc>
            </a:pPr>
            <a:r>
              <a:rPr lang="en-US" altLang="en-US" dirty="0"/>
              <a:t>The first  bubbler traps the tritiated </a:t>
            </a:r>
            <a:r>
              <a:rPr lang="en-US" altLang="en-US" dirty="0" err="1"/>
              <a:t>vapour</a:t>
            </a:r>
            <a:r>
              <a:rPr lang="en-US" altLang="en-US" dirty="0"/>
              <a:t>.</a:t>
            </a:r>
          </a:p>
          <a:p>
            <a:pPr algn="ctr"/>
            <a:endParaRPr lang="en-GB" dirty="0"/>
          </a:p>
        </p:txBody>
      </p:sp>
      <p:sp>
        <p:nvSpPr>
          <p:cNvPr id="6" name="Rectangle 5">
            <a:extLst>
              <a:ext uri="{FF2B5EF4-FFF2-40B4-BE49-F238E27FC236}">
                <a16:creationId xmlns:a16="http://schemas.microsoft.com/office/drawing/2014/main" id="{ABB516DB-F723-4AC3-B030-6E4B5DDE8CCD}"/>
              </a:ext>
            </a:extLst>
          </p:cNvPr>
          <p:cNvSpPr/>
          <p:nvPr/>
        </p:nvSpPr>
        <p:spPr>
          <a:xfrm>
            <a:off x="3974232" y="4037469"/>
            <a:ext cx="4748167" cy="6515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80000"/>
              </a:lnSpc>
              <a:buSzTx/>
            </a:pPr>
            <a:endParaRPr lang="en-GB" altLang="en-US" dirty="0">
              <a:sym typeface="Symbol" pitchFamily="18" charset="2"/>
            </a:endParaRPr>
          </a:p>
          <a:p>
            <a:pPr algn="just">
              <a:lnSpc>
                <a:spcPct val="90000"/>
              </a:lnSpc>
            </a:pPr>
            <a:r>
              <a:rPr lang="en-US" altLang="en-US" dirty="0"/>
              <a:t>The tritium gas is  </a:t>
            </a:r>
            <a:r>
              <a:rPr lang="en-US" altLang="en-US" dirty="0" err="1"/>
              <a:t>oxidised</a:t>
            </a:r>
            <a:r>
              <a:rPr lang="en-US" altLang="en-US" dirty="0"/>
              <a:t> in the oven using a suitable catalyst to convert it into HTO. </a:t>
            </a:r>
          </a:p>
          <a:p>
            <a:pPr algn="ctr"/>
            <a:endParaRPr lang="en-GB" dirty="0"/>
          </a:p>
        </p:txBody>
      </p:sp>
      <p:sp>
        <p:nvSpPr>
          <p:cNvPr id="12" name="Rectangle 11">
            <a:extLst>
              <a:ext uri="{FF2B5EF4-FFF2-40B4-BE49-F238E27FC236}">
                <a16:creationId xmlns:a16="http://schemas.microsoft.com/office/drawing/2014/main" id="{4EAA2559-95E0-4D85-BD90-F08C8A5F71FC}"/>
              </a:ext>
            </a:extLst>
          </p:cNvPr>
          <p:cNvSpPr/>
          <p:nvPr/>
        </p:nvSpPr>
        <p:spPr>
          <a:xfrm>
            <a:off x="4091679" y="2391764"/>
            <a:ext cx="4513277" cy="77558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90000"/>
              </a:lnSpc>
            </a:pPr>
            <a:endParaRPr lang="en-US" altLang="en-US" sz="1600" dirty="0"/>
          </a:p>
          <a:p>
            <a:pPr marL="285750" indent="-285750" algn="just">
              <a:lnSpc>
                <a:spcPct val="90000"/>
              </a:lnSpc>
              <a:buFont typeface="Wingdings" panose="05000000000000000000" pitchFamily="2" charset="2"/>
              <a:buChar char="§"/>
            </a:pPr>
            <a:r>
              <a:rPr lang="en-US" altLang="en-US" sz="1600" dirty="0"/>
              <a:t>The oven and second bubbler are not required if it is known that tritium is present only in the form of water </a:t>
            </a:r>
            <a:r>
              <a:rPr lang="en-US" altLang="en-US" sz="1600" dirty="0" err="1"/>
              <a:t>vapour</a:t>
            </a:r>
            <a:r>
              <a:rPr lang="en-US" altLang="en-US" sz="1600" dirty="0"/>
              <a:t>.</a:t>
            </a:r>
          </a:p>
          <a:p>
            <a:pPr algn="ctr"/>
            <a:endParaRPr lang="en-GB" dirty="0"/>
          </a:p>
        </p:txBody>
      </p:sp>
      <p:sp>
        <p:nvSpPr>
          <p:cNvPr id="13" name="Rectangle 12">
            <a:extLst>
              <a:ext uri="{FF2B5EF4-FFF2-40B4-BE49-F238E27FC236}">
                <a16:creationId xmlns:a16="http://schemas.microsoft.com/office/drawing/2014/main" id="{31F4BFE5-52DB-4A38-A9F5-74461B4E035B}"/>
              </a:ext>
            </a:extLst>
          </p:cNvPr>
          <p:cNvSpPr/>
          <p:nvPr/>
        </p:nvSpPr>
        <p:spPr>
          <a:xfrm>
            <a:off x="138989" y="4865973"/>
            <a:ext cx="5274257" cy="104265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90000"/>
              </a:lnSpc>
            </a:pPr>
            <a:endParaRPr lang="en-US" altLang="en-US" dirty="0"/>
          </a:p>
          <a:p>
            <a:pPr algn="just">
              <a:lnSpc>
                <a:spcPct val="90000"/>
              </a:lnSpc>
            </a:pPr>
            <a:r>
              <a:rPr lang="en-US" altLang="en-US" dirty="0"/>
              <a:t>When  sampling  with  bubblers  during  a  long  time,  for  example  1  week,  it  is recommended to use a bubbler equipped with a cooling device in order to avoid the evaporation of the water.</a:t>
            </a:r>
          </a:p>
          <a:p>
            <a:pPr algn="ctr"/>
            <a:endParaRPr lang="en-GB" dirty="0"/>
          </a:p>
        </p:txBody>
      </p:sp>
      <p:sp>
        <p:nvSpPr>
          <p:cNvPr id="14" name="Rectangle 13">
            <a:extLst>
              <a:ext uri="{FF2B5EF4-FFF2-40B4-BE49-F238E27FC236}">
                <a16:creationId xmlns:a16="http://schemas.microsoft.com/office/drawing/2014/main" id="{4F61AF30-E6CC-4E9E-8705-08F8E5880FDC}"/>
              </a:ext>
            </a:extLst>
          </p:cNvPr>
          <p:cNvSpPr/>
          <p:nvPr/>
        </p:nvSpPr>
        <p:spPr>
          <a:xfrm>
            <a:off x="3974233" y="6085589"/>
            <a:ext cx="4748167" cy="53689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90000"/>
              </a:lnSpc>
            </a:pPr>
            <a:endParaRPr lang="en-US" altLang="en-US" dirty="0"/>
          </a:p>
          <a:p>
            <a:pPr algn="just">
              <a:lnSpc>
                <a:spcPct val="90000"/>
              </a:lnSpc>
            </a:pPr>
            <a:r>
              <a:rPr lang="en-US" altLang="en-US" dirty="0"/>
              <a:t>Teflon should be avoided for sampling lines</a:t>
            </a:r>
          </a:p>
          <a:p>
            <a:pPr algn="ctr"/>
            <a:endParaRPr lang="en-GB" dirty="0"/>
          </a:p>
        </p:txBody>
      </p:sp>
    </p:spTree>
    <p:extLst>
      <p:ext uri="{BB962C8B-B14F-4D97-AF65-F5344CB8AC3E}">
        <p14:creationId xmlns:p14="http://schemas.microsoft.com/office/powerpoint/2010/main" val="1075931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B3054B-576D-4D66-818E-F7F3585F96F8}"/>
              </a:ext>
            </a:extLst>
          </p:cNvPr>
          <p:cNvSpPr/>
          <p:nvPr/>
        </p:nvSpPr>
        <p:spPr>
          <a:xfrm>
            <a:off x="0" y="303983"/>
            <a:ext cx="4169665"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HTO and HT Sampling</a:t>
            </a:r>
            <a:endParaRPr lang="en-GB" sz="2600" dirty="0"/>
          </a:p>
        </p:txBody>
      </p:sp>
      <p:pic>
        <p:nvPicPr>
          <p:cNvPr id="3" name="Picture 2">
            <a:extLst>
              <a:ext uri="{FF2B5EF4-FFF2-40B4-BE49-F238E27FC236}">
                <a16:creationId xmlns:a16="http://schemas.microsoft.com/office/drawing/2014/main" id="{7876A71A-4100-4621-BCE7-9303C6AA47D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8518" y="1408892"/>
            <a:ext cx="6955789" cy="4331624"/>
          </a:xfrm>
          <a:prstGeom prst="rect">
            <a:avLst/>
          </a:prstGeom>
          <a:noFill/>
          <a:ln w="31750">
            <a:solidFill>
              <a:schemeClr val="accent1">
                <a:lumMod val="60000"/>
                <a:lumOff val="4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a:extLst>
              <a:ext uri="{FF2B5EF4-FFF2-40B4-BE49-F238E27FC236}">
                <a16:creationId xmlns:a16="http://schemas.microsoft.com/office/drawing/2014/main" id="{386B0E31-B776-45F7-B039-36AECBF19337}"/>
              </a:ext>
            </a:extLst>
          </p:cNvPr>
          <p:cNvSpPr txBox="1"/>
          <p:nvPr/>
        </p:nvSpPr>
        <p:spPr>
          <a:xfrm>
            <a:off x="2084831" y="5845516"/>
            <a:ext cx="5126049" cy="369332"/>
          </a:xfrm>
          <a:prstGeom prst="rect">
            <a:avLst/>
          </a:prstGeom>
          <a:noFill/>
        </p:spPr>
        <p:txBody>
          <a:bodyPr wrap="square" rtlCol="0">
            <a:spAutoFit/>
          </a:bodyPr>
          <a:lstStyle/>
          <a:p>
            <a:r>
              <a:rPr lang="en-GB" dirty="0">
                <a:solidFill>
                  <a:schemeClr val="tx2">
                    <a:lumMod val="50000"/>
                  </a:schemeClr>
                </a:solidFill>
              </a:rPr>
              <a:t>Airborne and gas form Tritium sampling device</a:t>
            </a:r>
          </a:p>
        </p:txBody>
      </p:sp>
      <p:sp>
        <p:nvSpPr>
          <p:cNvPr id="5" name="TextBox 4">
            <a:extLst>
              <a:ext uri="{FF2B5EF4-FFF2-40B4-BE49-F238E27FC236}">
                <a16:creationId xmlns:a16="http://schemas.microsoft.com/office/drawing/2014/main" id="{1C5C9855-07C7-4095-AD9A-7DF57A1258C8}"/>
              </a:ext>
            </a:extLst>
          </p:cNvPr>
          <p:cNvSpPr txBox="1"/>
          <p:nvPr/>
        </p:nvSpPr>
        <p:spPr>
          <a:xfrm>
            <a:off x="6911752" y="6513002"/>
            <a:ext cx="2232248" cy="276999"/>
          </a:xfrm>
          <a:prstGeom prst="rect">
            <a:avLst/>
          </a:prstGeom>
          <a:noFill/>
        </p:spPr>
        <p:txBody>
          <a:bodyPr wrap="square" rtlCol="0">
            <a:spAutoFit/>
          </a:bodyPr>
          <a:lstStyle/>
          <a:p>
            <a:r>
              <a:rPr lang="en-GB" sz="1200" dirty="0">
                <a:solidFill>
                  <a:schemeClr val="tx2">
                    <a:lumMod val="50000"/>
                  </a:schemeClr>
                </a:solidFill>
              </a:rPr>
              <a:t>Courtesy: Southern Scientific</a:t>
            </a:r>
          </a:p>
        </p:txBody>
      </p:sp>
    </p:spTree>
    <p:extLst>
      <p:ext uri="{BB962C8B-B14F-4D97-AF65-F5344CB8AC3E}">
        <p14:creationId xmlns:p14="http://schemas.microsoft.com/office/powerpoint/2010/main" val="1904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D2E65B-1F9F-47CD-B70F-41B9FA651747}"/>
              </a:ext>
            </a:extLst>
          </p:cNvPr>
          <p:cNvSpPr/>
          <p:nvPr/>
        </p:nvSpPr>
        <p:spPr>
          <a:xfrm>
            <a:off x="0" y="303983"/>
            <a:ext cx="4169665"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HTO and HT Sampling</a:t>
            </a:r>
            <a:endParaRPr lang="en-GB" sz="2600" dirty="0"/>
          </a:p>
        </p:txBody>
      </p:sp>
      <p:sp>
        <p:nvSpPr>
          <p:cNvPr id="3" name="Rectangle 2">
            <a:extLst>
              <a:ext uri="{FF2B5EF4-FFF2-40B4-BE49-F238E27FC236}">
                <a16:creationId xmlns:a16="http://schemas.microsoft.com/office/drawing/2014/main" id="{C16130BE-3847-4AC8-AC5D-2CDBB195E06D}"/>
              </a:ext>
            </a:extLst>
          </p:cNvPr>
          <p:cNvSpPr/>
          <p:nvPr/>
        </p:nvSpPr>
        <p:spPr>
          <a:xfrm>
            <a:off x="2033554" y="2018563"/>
            <a:ext cx="4865615" cy="6123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Trapping yield of 99% </a:t>
            </a:r>
          </a:p>
        </p:txBody>
      </p:sp>
      <p:sp>
        <p:nvSpPr>
          <p:cNvPr id="4" name="Rectangle 3">
            <a:extLst>
              <a:ext uri="{FF2B5EF4-FFF2-40B4-BE49-F238E27FC236}">
                <a16:creationId xmlns:a16="http://schemas.microsoft.com/office/drawing/2014/main" id="{7CA91C92-7E4F-4BC3-A745-590C5419E6DE}"/>
              </a:ext>
            </a:extLst>
          </p:cNvPr>
          <p:cNvSpPr/>
          <p:nvPr/>
        </p:nvSpPr>
        <p:spPr>
          <a:xfrm>
            <a:off x="2033554" y="2781784"/>
            <a:ext cx="4865615" cy="6123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Reduced evaporation due to the cooled trapping system, allowing weekly collection</a:t>
            </a:r>
          </a:p>
        </p:txBody>
      </p:sp>
      <p:sp>
        <p:nvSpPr>
          <p:cNvPr id="5" name="Rectangle 4">
            <a:extLst>
              <a:ext uri="{FF2B5EF4-FFF2-40B4-BE49-F238E27FC236}">
                <a16:creationId xmlns:a16="http://schemas.microsoft.com/office/drawing/2014/main" id="{EE7A3A90-EB1E-416B-9021-F023836DAC1A}"/>
              </a:ext>
            </a:extLst>
          </p:cNvPr>
          <p:cNvSpPr/>
          <p:nvPr/>
        </p:nvSpPr>
        <p:spPr>
          <a:xfrm>
            <a:off x="2033554" y="3545005"/>
            <a:ext cx="4865615" cy="6123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Easy to use, with instant opening cabinet for sample retrieval</a:t>
            </a:r>
          </a:p>
        </p:txBody>
      </p:sp>
      <p:sp>
        <p:nvSpPr>
          <p:cNvPr id="6" name="Arrow: Right 5">
            <a:extLst>
              <a:ext uri="{FF2B5EF4-FFF2-40B4-BE49-F238E27FC236}">
                <a16:creationId xmlns:a16="http://schemas.microsoft.com/office/drawing/2014/main" id="{549AB2A2-4854-4E29-93E7-95125CAEA43D}"/>
              </a:ext>
            </a:extLst>
          </p:cNvPr>
          <p:cNvSpPr/>
          <p:nvPr/>
        </p:nvSpPr>
        <p:spPr>
          <a:xfrm>
            <a:off x="1617733" y="2141778"/>
            <a:ext cx="469783" cy="36596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Arrow: Right 6">
            <a:extLst>
              <a:ext uri="{FF2B5EF4-FFF2-40B4-BE49-F238E27FC236}">
                <a16:creationId xmlns:a16="http://schemas.microsoft.com/office/drawing/2014/main" id="{975778E5-1D8C-49AC-972D-E156ED7D19EA}"/>
              </a:ext>
            </a:extLst>
          </p:cNvPr>
          <p:cNvSpPr/>
          <p:nvPr/>
        </p:nvSpPr>
        <p:spPr>
          <a:xfrm>
            <a:off x="1617733" y="2904999"/>
            <a:ext cx="469783" cy="36596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95DDCCF7-42B9-4016-B349-1362F93779F2}"/>
              </a:ext>
            </a:extLst>
          </p:cNvPr>
          <p:cNvSpPr/>
          <p:nvPr/>
        </p:nvSpPr>
        <p:spPr>
          <a:xfrm>
            <a:off x="1617733" y="3643383"/>
            <a:ext cx="469783" cy="36596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6CCF0C91-490D-47EB-A00A-E7157143B4BA}"/>
              </a:ext>
            </a:extLst>
          </p:cNvPr>
          <p:cNvSpPr/>
          <p:nvPr/>
        </p:nvSpPr>
        <p:spPr>
          <a:xfrm>
            <a:off x="2033554" y="4308224"/>
            <a:ext cx="4865615" cy="6123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Accurate – electronic, accredited airflow meter </a:t>
            </a:r>
          </a:p>
        </p:txBody>
      </p:sp>
      <p:sp>
        <p:nvSpPr>
          <p:cNvPr id="10" name="Arrow: Right 9">
            <a:extLst>
              <a:ext uri="{FF2B5EF4-FFF2-40B4-BE49-F238E27FC236}">
                <a16:creationId xmlns:a16="http://schemas.microsoft.com/office/drawing/2014/main" id="{C75EF6A1-144D-4A38-88D4-90BF3755E950}"/>
              </a:ext>
            </a:extLst>
          </p:cNvPr>
          <p:cNvSpPr/>
          <p:nvPr/>
        </p:nvSpPr>
        <p:spPr>
          <a:xfrm>
            <a:off x="1617733" y="4406604"/>
            <a:ext cx="469783" cy="36596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87191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CB7F95-A1FD-4FA5-8A81-CF894AB4EB0D}"/>
              </a:ext>
            </a:extLst>
          </p:cNvPr>
          <p:cNvSpPr/>
          <p:nvPr/>
        </p:nvSpPr>
        <p:spPr>
          <a:xfrm>
            <a:off x="0" y="435657"/>
            <a:ext cx="4169665"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Dynamic Samplers</a:t>
            </a:r>
            <a:endParaRPr lang="en-GB" sz="2600" dirty="0"/>
          </a:p>
        </p:txBody>
      </p:sp>
      <p:sp>
        <p:nvSpPr>
          <p:cNvPr id="3" name="Rectangle: Rounded Corners 2">
            <a:extLst>
              <a:ext uri="{FF2B5EF4-FFF2-40B4-BE49-F238E27FC236}">
                <a16:creationId xmlns:a16="http://schemas.microsoft.com/office/drawing/2014/main" id="{5B50FB45-B67F-4595-ABFB-7B29C71CB690}"/>
              </a:ext>
            </a:extLst>
          </p:cNvPr>
          <p:cNvSpPr/>
          <p:nvPr/>
        </p:nvSpPr>
        <p:spPr>
          <a:xfrm>
            <a:off x="731520" y="1770278"/>
            <a:ext cx="7541971" cy="4330599"/>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09600" indent="-609600">
              <a:lnSpc>
                <a:spcPct val="90000"/>
              </a:lnSpc>
              <a:buFontTx/>
              <a:buNone/>
            </a:pPr>
            <a:r>
              <a:rPr lang="en-GB" altLang="en-US" sz="2200" dirty="0"/>
              <a:t>Good points: </a:t>
            </a:r>
          </a:p>
          <a:p>
            <a:pPr marL="609600" indent="-609600">
              <a:lnSpc>
                <a:spcPct val="90000"/>
              </a:lnSpc>
              <a:buFontTx/>
              <a:buNone/>
            </a:pPr>
            <a:endParaRPr lang="en-GB" altLang="en-US" sz="2200" dirty="0"/>
          </a:p>
          <a:p>
            <a:pPr marL="800100" lvl="1" indent="-342900">
              <a:lnSpc>
                <a:spcPct val="90000"/>
              </a:lnSpc>
              <a:buFont typeface="Wingdings" panose="05000000000000000000" pitchFamily="2" charset="2"/>
              <a:buChar char="§"/>
            </a:pPr>
            <a:r>
              <a:rPr lang="en-GB" altLang="en-US" sz="2000" dirty="0"/>
              <a:t>Rugged equipment.</a:t>
            </a:r>
          </a:p>
          <a:p>
            <a:pPr marL="800100" lvl="1" indent="-342900">
              <a:lnSpc>
                <a:spcPct val="90000"/>
              </a:lnSpc>
              <a:buFont typeface="Wingdings" panose="05000000000000000000" pitchFamily="2" charset="2"/>
              <a:buChar char="§"/>
            </a:pPr>
            <a:r>
              <a:rPr lang="en-GB" altLang="en-US" sz="2000" dirty="0"/>
              <a:t>Sensitive method.</a:t>
            </a:r>
          </a:p>
          <a:p>
            <a:pPr marL="800100" lvl="1" indent="-342900">
              <a:lnSpc>
                <a:spcPct val="90000"/>
              </a:lnSpc>
              <a:buFont typeface="Wingdings" panose="05000000000000000000" pitchFamily="2" charset="2"/>
              <a:buChar char="§"/>
            </a:pPr>
            <a:r>
              <a:rPr lang="en-GB" altLang="en-US" sz="2000" dirty="0"/>
              <a:t>High sampling rate.</a:t>
            </a:r>
          </a:p>
          <a:p>
            <a:pPr marL="800100" lvl="1" indent="-342900">
              <a:lnSpc>
                <a:spcPct val="90000"/>
              </a:lnSpc>
              <a:buFont typeface="Wingdings" panose="05000000000000000000" pitchFamily="2" charset="2"/>
              <a:buChar char="§"/>
            </a:pPr>
            <a:r>
              <a:rPr lang="en-GB" altLang="en-US" sz="2000" dirty="0"/>
              <a:t>Sampling rate adjustable (typically from 10 up to 60 l/h).</a:t>
            </a:r>
          </a:p>
          <a:p>
            <a:pPr marL="800100" lvl="1" indent="-342900">
              <a:lnSpc>
                <a:spcPct val="90000"/>
              </a:lnSpc>
              <a:buFont typeface="Wingdings" panose="05000000000000000000" pitchFamily="2" charset="2"/>
              <a:buChar char="§"/>
            </a:pPr>
            <a:r>
              <a:rPr lang="en-GB" altLang="en-US" sz="2000" dirty="0"/>
              <a:t>High collection efficiency (&gt;95%).</a:t>
            </a:r>
          </a:p>
          <a:p>
            <a:pPr marL="800100" lvl="1" indent="-342900">
              <a:buFont typeface="Wingdings" panose="05000000000000000000" pitchFamily="2" charset="2"/>
              <a:buChar char="§"/>
            </a:pPr>
            <a:r>
              <a:rPr lang="en-GB" altLang="en-US" sz="2000" dirty="0"/>
              <a:t>Stability of the sampling flow rate.</a:t>
            </a:r>
          </a:p>
          <a:p>
            <a:pPr marL="800100" lvl="1" indent="-342900">
              <a:buFont typeface="Wingdings" panose="05000000000000000000" pitchFamily="2" charset="2"/>
              <a:buChar char="§"/>
            </a:pPr>
            <a:r>
              <a:rPr lang="en-GB" altLang="en-US" sz="2000" dirty="0"/>
              <a:t>Sampled volume is accurately known.</a:t>
            </a:r>
          </a:p>
          <a:p>
            <a:pPr marL="800100" lvl="1" indent="-342900">
              <a:buFont typeface="Wingdings" panose="05000000000000000000" pitchFamily="2" charset="2"/>
              <a:buChar char="§"/>
            </a:pPr>
            <a:r>
              <a:rPr lang="en-GB" altLang="en-US" sz="2000" dirty="0"/>
              <a:t>Possible to use for a long time sampling.</a:t>
            </a:r>
          </a:p>
          <a:p>
            <a:pPr algn="ctr"/>
            <a:endParaRPr lang="en-GB" dirty="0"/>
          </a:p>
        </p:txBody>
      </p:sp>
    </p:spTree>
    <p:extLst>
      <p:ext uri="{BB962C8B-B14F-4D97-AF65-F5344CB8AC3E}">
        <p14:creationId xmlns:p14="http://schemas.microsoft.com/office/powerpoint/2010/main" val="2705435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C605C3-53B9-4E25-99AF-F0CF775FD89F}"/>
              </a:ext>
            </a:extLst>
          </p:cNvPr>
          <p:cNvSpPr/>
          <p:nvPr/>
        </p:nvSpPr>
        <p:spPr>
          <a:xfrm>
            <a:off x="0" y="435657"/>
            <a:ext cx="4169665"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Dynamic Samplers</a:t>
            </a:r>
            <a:endParaRPr lang="en-GB" sz="2600" dirty="0"/>
          </a:p>
        </p:txBody>
      </p:sp>
      <p:sp>
        <p:nvSpPr>
          <p:cNvPr id="3" name="Rectangle: Rounded Corners 2">
            <a:extLst>
              <a:ext uri="{FF2B5EF4-FFF2-40B4-BE49-F238E27FC236}">
                <a16:creationId xmlns:a16="http://schemas.microsoft.com/office/drawing/2014/main" id="{AA60A2F9-D11C-4255-B9F5-0A5CC72233AA}"/>
              </a:ext>
            </a:extLst>
          </p:cNvPr>
          <p:cNvSpPr/>
          <p:nvPr/>
        </p:nvSpPr>
        <p:spPr>
          <a:xfrm>
            <a:off x="665683" y="2070203"/>
            <a:ext cx="4674413" cy="2318918"/>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Tx/>
              <a:buNone/>
            </a:pPr>
            <a:r>
              <a:rPr lang="en-GB" altLang="en-US" sz="2800" dirty="0"/>
              <a:t>Weaknesses: </a:t>
            </a:r>
          </a:p>
          <a:p>
            <a:pPr marL="742950" lvl="1" indent="-285750">
              <a:buFont typeface="Wingdings" panose="05000000000000000000" pitchFamily="2" charset="2"/>
              <a:buChar char="§"/>
            </a:pPr>
            <a:r>
              <a:rPr lang="en-GB" altLang="en-US" dirty="0"/>
              <a:t>Require external power.</a:t>
            </a:r>
          </a:p>
          <a:p>
            <a:pPr marL="742950" lvl="1" indent="-285750">
              <a:buFont typeface="Wingdings" panose="05000000000000000000" pitchFamily="2" charset="2"/>
              <a:buChar char="§"/>
            </a:pPr>
            <a:r>
              <a:rPr lang="en-GB" altLang="en-US" dirty="0"/>
              <a:t>Dilution of HTO sampled.</a:t>
            </a:r>
          </a:p>
          <a:p>
            <a:pPr algn="ctr"/>
            <a:endParaRPr lang="en-GB" dirty="0"/>
          </a:p>
        </p:txBody>
      </p:sp>
      <p:sp>
        <p:nvSpPr>
          <p:cNvPr id="4" name="Rectangle: Rounded Corners 3">
            <a:extLst>
              <a:ext uri="{FF2B5EF4-FFF2-40B4-BE49-F238E27FC236}">
                <a16:creationId xmlns:a16="http://schemas.microsoft.com/office/drawing/2014/main" id="{961497C3-C5F8-451D-9630-FC069258BB11}"/>
              </a:ext>
            </a:extLst>
          </p:cNvPr>
          <p:cNvSpPr/>
          <p:nvPr/>
        </p:nvSpPr>
        <p:spPr>
          <a:xfrm>
            <a:off x="3817314" y="3838652"/>
            <a:ext cx="4674413" cy="2318918"/>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buFontTx/>
              <a:buNone/>
            </a:pPr>
            <a:endParaRPr lang="en-GB" altLang="en-US" sz="2800" dirty="0"/>
          </a:p>
          <a:p>
            <a:pPr algn="just">
              <a:buFontTx/>
              <a:buNone/>
            </a:pPr>
            <a:r>
              <a:rPr lang="en-GB" altLang="en-US" sz="2800" dirty="0"/>
              <a:t>Check for:</a:t>
            </a:r>
          </a:p>
          <a:p>
            <a:pPr marL="742950" lvl="1" indent="-285750" algn="just">
              <a:buFont typeface="Wingdings" panose="05000000000000000000" pitchFamily="2" charset="2"/>
              <a:buChar char="§"/>
            </a:pPr>
            <a:r>
              <a:rPr lang="en-GB" altLang="en-US" dirty="0"/>
              <a:t>Temperature of the oven.</a:t>
            </a:r>
          </a:p>
          <a:p>
            <a:pPr marL="742950" lvl="1" indent="-285750" algn="just">
              <a:buFont typeface="Wingdings" panose="05000000000000000000" pitchFamily="2" charset="2"/>
              <a:buChar char="§"/>
            </a:pPr>
            <a:r>
              <a:rPr lang="en-GB" altLang="en-US" dirty="0"/>
              <a:t>Change the catalyst as required by the manufacturer (generally once a year).</a:t>
            </a:r>
            <a:endParaRPr lang="en-US" altLang="en-US" dirty="0"/>
          </a:p>
          <a:p>
            <a:pPr algn="ctr"/>
            <a:endParaRPr lang="en-GB" dirty="0"/>
          </a:p>
        </p:txBody>
      </p:sp>
    </p:spTree>
    <p:extLst>
      <p:ext uri="{BB962C8B-B14F-4D97-AF65-F5344CB8AC3E}">
        <p14:creationId xmlns:p14="http://schemas.microsoft.com/office/powerpoint/2010/main" val="2485922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8AEA64-24ED-4036-9096-ED13577E2F9D}"/>
              </a:ext>
            </a:extLst>
          </p:cNvPr>
          <p:cNvSpPr/>
          <p:nvPr/>
        </p:nvSpPr>
        <p:spPr>
          <a:xfrm>
            <a:off x="0" y="435657"/>
            <a:ext cx="4169665"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Dynamic Samplers</a:t>
            </a:r>
            <a:endParaRPr lang="en-GB" sz="2600" dirty="0"/>
          </a:p>
        </p:txBody>
      </p:sp>
      <p:sp>
        <p:nvSpPr>
          <p:cNvPr id="3" name="Rectangle 2">
            <a:extLst>
              <a:ext uri="{FF2B5EF4-FFF2-40B4-BE49-F238E27FC236}">
                <a16:creationId xmlns:a16="http://schemas.microsoft.com/office/drawing/2014/main" id="{D3577CA2-41A6-410D-8E08-3FE9292D8FFA}"/>
              </a:ext>
            </a:extLst>
          </p:cNvPr>
          <p:cNvSpPr/>
          <p:nvPr/>
        </p:nvSpPr>
        <p:spPr>
          <a:xfrm>
            <a:off x="614476" y="1404518"/>
            <a:ext cx="7805319" cy="4908500"/>
          </a:xfrm>
          <a:prstGeom prst="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lnSpc>
                <a:spcPct val="80000"/>
              </a:lnSpc>
              <a:buFont typeface="Wingdings" panose="05000000000000000000" pitchFamily="2" charset="2"/>
              <a:buChar char="q"/>
            </a:pPr>
            <a:r>
              <a:rPr lang="en-US" altLang="en-US" sz="2000" dirty="0">
                <a:solidFill>
                  <a:schemeClr val="tx2">
                    <a:lumMod val="50000"/>
                  </a:schemeClr>
                </a:solidFill>
              </a:rPr>
              <a:t>20 ml vial containing tritium free water or water absorbent as the HTO trap</a:t>
            </a:r>
          </a:p>
          <a:p>
            <a:pPr marL="342900" indent="-342900" algn="just">
              <a:lnSpc>
                <a:spcPct val="80000"/>
              </a:lnSpc>
              <a:buFont typeface="Wingdings" panose="05000000000000000000" pitchFamily="2" charset="2"/>
              <a:buChar char="q"/>
            </a:pPr>
            <a:r>
              <a:rPr lang="en-US" altLang="en-US" sz="2000" dirty="0">
                <a:solidFill>
                  <a:schemeClr val="tx2">
                    <a:lumMod val="50000"/>
                  </a:schemeClr>
                </a:solidFill>
              </a:rPr>
              <a:t>In some cases, solid absorbers such as zeolite or silica gel are used as a tritiated water trap. </a:t>
            </a:r>
          </a:p>
          <a:p>
            <a:pPr marL="342900" indent="-342900" algn="just">
              <a:lnSpc>
                <a:spcPct val="80000"/>
              </a:lnSpc>
              <a:buFont typeface="Wingdings" panose="05000000000000000000" pitchFamily="2" charset="2"/>
              <a:buChar char="q"/>
            </a:pPr>
            <a:r>
              <a:rPr lang="en-US" altLang="en-US" sz="2000" dirty="0">
                <a:solidFill>
                  <a:schemeClr val="tx2">
                    <a:lumMod val="50000"/>
                  </a:schemeClr>
                </a:solidFill>
              </a:rPr>
              <a:t>The top of the vial is fitted with a diffusion </a:t>
            </a:r>
            <a:r>
              <a:rPr lang="en-US" altLang="en-US" sz="2000" dirty="0" err="1">
                <a:solidFill>
                  <a:schemeClr val="tx2">
                    <a:lumMod val="50000"/>
                  </a:schemeClr>
                </a:solidFill>
              </a:rPr>
              <a:t>orrifice</a:t>
            </a:r>
            <a:endParaRPr lang="en-US" altLang="en-US" sz="2000" dirty="0">
              <a:solidFill>
                <a:schemeClr val="tx2">
                  <a:lumMod val="50000"/>
                </a:schemeClr>
              </a:solidFill>
            </a:endParaRPr>
          </a:p>
          <a:p>
            <a:pPr marL="342900" indent="-342900" algn="just">
              <a:lnSpc>
                <a:spcPct val="80000"/>
              </a:lnSpc>
              <a:buFont typeface="Wingdings" panose="05000000000000000000" pitchFamily="2" charset="2"/>
              <a:buChar char="q"/>
            </a:pPr>
            <a:r>
              <a:rPr lang="en-US" altLang="en-US" sz="2000" dirty="0">
                <a:solidFill>
                  <a:schemeClr val="tx2">
                    <a:lumMod val="50000"/>
                  </a:schemeClr>
                </a:solidFill>
              </a:rPr>
              <a:t>The steady flow into the vial is maintained by the concentration gradient produced by the reduced level in the closed vessel compared with ambient air</a:t>
            </a:r>
          </a:p>
          <a:p>
            <a:pPr marL="342900" indent="-342900" algn="just">
              <a:lnSpc>
                <a:spcPct val="80000"/>
              </a:lnSpc>
              <a:buFont typeface="Wingdings" panose="05000000000000000000" pitchFamily="2" charset="2"/>
              <a:buChar char="q"/>
            </a:pPr>
            <a:r>
              <a:rPr lang="en-US" altLang="en-US" sz="2000" dirty="0">
                <a:solidFill>
                  <a:schemeClr val="tx2">
                    <a:lumMod val="50000"/>
                  </a:schemeClr>
                </a:solidFill>
              </a:rPr>
              <a:t>A </a:t>
            </a:r>
            <a:r>
              <a:rPr lang="en-US" altLang="en-US" sz="2000" dirty="0" err="1">
                <a:solidFill>
                  <a:schemeClr val="tx2">
                    <a:lumMod val="50000"/>
                  </a:schemeClr>
                </a:solidFill>
              </a:rPr>
              <a:t>desorber</a:t>
            </a:r>
            <a:r>
              <a:rPr lang="en-US" altLang="en-US" sz="2000" dirty="0">
                <a:solidFill>
                  <a:schemeClr val="tx2">
                    <a:lumMod val="50000"/>
                  </a:schemeClr>
                </a:solidFill>
              </a:rPr>
              <a:t> is required to remove the water from the solid absorber </a:t>
            </a:r>
          </a:p>
          <a:p>
            <a:pPr marL="800100" lvl="1" indent="-342900" algn="just">
              <a:lnSpc>
                <a:spcPct val="80000"/>
              </a:lnSpc>
              <a:buFont typeface="Wingdings" panose="05000000000000000000" pitchFamily="2" charset="2"/>
              <a:buChar char="§"/>
            </a:pPr>
            <a:r>
              <a:rPr lang="en-US" altLang="en-US" sz="2000" dirty="0">
                <a:solidFill>
                  <a:schemeClr val="tx2">
                    <a:lumMod val="50000"/>
                  </a:schemeClr>
                </a:solidFill>
              </a:rPr>
              <a:t>The desorbed water is collected in a device at low temperature.</a:t>
            </a:r>
          </a:p>
          <a:p>
            <a:pPr algn="ctr"/>
            <a:endParaRPr lang="en-GB" dirty="0"/>
          </a:p>
        </p:txBody>
      </p:sp>
    </p:spTree>
    <p:extLst>
      <p:ext uri="{BB962C8B-B14F-4D97-AF65-F5344CB8AC3E}">
        <p14:creationId xmlns:p14="http://schemas.microsoft.com/office/powerpoint/2010/main" val="18493028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392973-8748-4088-B55D-6B3D297CA5EF}"/>
              </a:ext>
            </a:extLst>
          </p:cNvPr>
          <p:cNvSpPr/>
          <p:nvPr/>
        </p:nvSpPr>
        <p:spPr>
          <a:xfrm>
            <a:off x="0" y="435657"/>
            <a:ext cx="4169665"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t>Passive Samplers</a:t>
            </a:r>
            <a:endParaRPr lang="en-GB" sz="2600" dirty="0"/>
          </a:p>
        </p:txBody>
      </p:sp>
      <p:sp>
        <p:nvSpPr>
          <p:cNvPr id="3" name="Callout: Down Arrow 2">
            <a:extLst>
              <a:ext uri="{FF2B5EF4-FFF2-40B4-BE49-F238E27FC236}">
                <a16:creationId xmlns:a16="http://schemas.microsoft.com/office/drawing/2014/main" id="{D1BF8C0C-8777-4CC6-8457-8BF314E879F7}"/>
              </a:ext>
            </a:extLst>
          </p:cNvPr>
          <p:cNvSpPr/>
          <p:nvPr/>
        </p:nvSpPr>
        <p:spPr>
          <a:xfrm>
            <a:off x="2523743" y="1552043"/>
            <a:ext cx="3613708" cy="1770278"/>
          </a:xfrm>
          <a:prstGeom prst="downArrowCallout">
            <a:avLst/>
          </a:prstGeom>
          <a:solidFill>
            <a:schemeClr val="accent1">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90000"/>
              </a:lnSpc>
              <a:buFontTx/>
              <a:buNone/>
            </a:pPr>
            <a:r>
              <a:rPr lang="en-GB" altLang="en-US" dirty="0"/>
              <a:t>	   Good points: </a:t>
            </a:r>
          </a:p>
        </p:txBody>
      </p:sp>
      <p:sp>
        <p:nvSpPr>
          <p:cNvPr id="4" name="Rectangle 3">
            <a:extLst>
              <a:ext uri="{FF2B5EF4-FFF2-40B4-BE49-F238E27FC236}">
                <a16:creationId xmlns:a16="http://schemas.microsoft.com/office/drawing/2014/main" id="{DAEFA82D-53AD-40E7-86F5-31B4CF61D667}"/>
              </a:ext>
            </a:extLst>
          </p:cNvPr>
          <p:cNvSpPr/>
          <p:nvPr/>
        </p:nvSpPr>
        <p:spPr>
          <a:xfrm>
            <a:off x="1869032" y="3452774"/>
            <a:ext cx="4820717" cy="5445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just">
              <a:lnSpc>
                <a:spcPct val="90000"/>
              </a:lnSpc>
            </a:pPr>
            <a:r>
              <a:rPr lang="en-GB" altLang="en-US" dirty="0"/>
              <a:t>Small samplers.</a:t>
            </a:r>
          </a:p>
        </p:txBody>
      </p:sp>
      <p:sp>
        <p:nvSpPr>
          <p:cNvPr id="5" name="Rectangle 4">
            <a:extLst>
              <a:ext uri="{FF2B5EF4-FFF2-40B4-BE49-F238E27FC236}">
                <a16:creationId xmlns:a16="http://schemas.microsoft.com/office/drawing/2014/main" id="{01592842-6DBC-43CF-BD1F-CF48C5DD765A}"/>
              </a:ext>
            </a:extLst>
          </p:cNvPr>
          <p:cNvSpPr/>
          <p:nvPr/>
        </p:nvSpPr>
        <p:spPr>
          <a:xfrm>
            <a:off x="1869031" y="4087977"/>
            <a:ext cx="4820717" cy="5445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just">
              <a:lnSpc>
                <a:spcPct val="90000"/>
              </a:lnSpc>
            </a:pPr>
            <a:r>
              <a:rPr lang="en-GB" altLang="en-US" dirty="0"/>
              <a:t>Require no external power</a:t>
            </a:r>
          </a:p>
        </p:txBody>
      </p:sp>
      <p:sp>
        <p:nvSpPr>
          <p:cNvPr id="6" name="Rectangle 5">
            <a:extLst>
              <a:ext uri="{FF2B5EF4-FFF2-40B4-BE49-F238E27FC236}">
                <a16:creationId xmlns:a16="http://schemas.microsoft.com/office/drawing/2014/main" id="{6CA04B5E-AD9E-412C-8954-43311771EAE5}"/>
              </a:ext>
            </a:extLst>
          </p:cNvPr>
          <p:cNvSpPr/>
          <p:nvPr/>
        </p:nvSpPr>
        <p:spPr>
          <a:xfrm>
            <a:off x="1869031" y="4781702"/>
            <a:ext cx="4820717" cy="5445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just">
              <a:lnSpc>
                <a:spcPct val="90000"/>
              </a:lnSpc>
            </a:pPr>
            <a:r>
              <a:rPr lang="en-GB" altLang="en-US" dirty="0"/>
              <a:t>Inexpensive to purchase, maintain and service.</a:t>
            </a:r>
          </a:p>
        </p:txBody>
      </p:sp>
      <p:sp>
        <p:nvSpPr>
          <p:cNvPr id="7" name="Rectangle 6">
            <a:extLst>
              <a:ext uri="{FF2B5EF4-FFF2-40B4-BE49-F238E27FC236}">
                <a16:creationId xmlns:a16="http://schemas.microsoft.com/office/drawing/2014/main" id="{D6EC9BB6-F3F8-41F9-A586-9CB8EE162C1B}"/>
              </a:ext>
            </a:extLst>
          </p:cNvPr>
          <p:cNvSpPr/>
          <p:nvPr/>
        </p:nvSpPr>
        <p:spPr>
          <a:xfrm>
            <a:off x="1869031" y="5464455"/>
            <a:ext cx="4820717" cy="5445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just">
              <a:lnSpc>
                <a:spcPct val="90000"/>
              </a:lnSpc>
            </a:pPr>
            <a:r>
              <a:rPr lang="en-GB" altLang="en-US" dirty="0"/>
              <a:t>Simple to use.</a:t>
            </a:r>
          </a:p>
        </p:txBody>
      </p:sp>
      <p:sp>
        <p:nvSpPr>
          <p:cNvPr id="8" name="Rectangle 7">
            <a:extLst>
              <a:ext uri="{FF2B5EF4-FFF2-40B4-BE49-F238E27FC236}">
                <a16:creationId xmlns:a16="http://schemas.microsoft.com/office/drawing/2014/main" id="{278BD73F-605B-4D3F-9971-5F1F922B6025}"/>
              </a:ext>
            </a:extLst>
          </p:cNvPr>
          <p:cNvSpPr/>
          <p:nvPr/>
        </p:nvSpPr>
        <p:spPr>
          <a:xfrm>
            <a:off x="1869030" y="6089502"/>
            <a:ext cx="4820717" cy="5445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just">
              <a:lnSpc>
                <a:spcPct val="90000"/>
              </a:lnSpc>
            </a:pPr>
            <a:r>
              <a:rPr lang="en-GB" altLang="en-US" dirty="0"/>
              <a:t>No dilution of the HTO sampled</a:t>
            </a:r>
          </a:p>
        </p:txBody>
      </p:sp>
    </p:spTree>
    <p:extLst>
      <p:ext uri="{BB962C8B-B14F-4D97-AF65-F5344CB8AC3E}">
        <p14:creationId xmlns:p14="http://schemas.microsoft.com/office/powerpoint/2010/main" val="2409079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184F7EC-C344-4D58-8B93-7A2D8E2BC433}"/>
              </a:ext>
            </a:extLst>
          </p:cNvPr>
          <p:cNvSpPr/>
          <p:nvPr/>
        </p:nvSpPr>
        <p:spPr>
          <a:xfrm>
            <a:off x="0" y="435657"/>
            <a:ext cx="4169665"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t>Passive Samplers</a:t>
            </a:r>
            <a:endParaRPr lang="en-GB" sz="2600" dirty="0"/>
          </a:p>
        </p:txBody>
      </p:sp>
      <p:sp>
        <p:nvSpPr>
          <p:cNvPr id="3" name="Rectangle 2">
            <a:extLst>
              <a:ext uri="{FF2B5EF4-FFF2-40B4-BE49-F238E27FC236}">
                <a16:creationId xmlns:a16="http://schemas.microsoft.com/office/drawing/2014/main" id="{282F075A-CEE7-432D-9ED8-7CC44BBF06BF}"/>
              </a:ext>
            </a:extLst>
          </p:cNvPr>
          <p:cNvSpPr/>
          <p:nvPr/>
        </p:nvSpPr>
        <p:spPr>
          <a:xfrm>
            <a:off x="651054" y="2838298"/>
            <a:ext cx="3723436" cy="34674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Wingdings" panose="05000000000000000000" pitchFamily="2" charset="2"/>
              <a:buChar char="§"/>
            </a:pPr>
            <a:r>
              <a:rPr lang="en-GB" altLang="en-US" sz="2000" dirty="0"/>
              <a:t>Two different samplers to know HT and HTO concentration (one with a </a:t>
            </a:r>
            <a:r>
              <a:rPr lang="en-GB" altLang="en-US" sz="2000" dirty="0" err="1"/>
              <a:t>a</a:t>
            </a:r>
            <a:r>
              <a:rPr lang="en-GB" altLang="en-US" sz="2000" dirty="0"/>
              <a:t> catalyst).</a:t>
            </a:r>
          </a:p>
          <a:p>
            <a:pPr marL="342900" indent="-342900" algn="just">
              <a:buFont typeface="Wingdings" panose="05000000000000000000" pitchFamily="2" charset="2"/>
              <a:buChar char="§"/>
            </a:pPr>
            <a:r>
              <a:rPr lang="en-GB" altLang="en-US" sz="2000" dirty="0"/>
              <a:t>Only use for short sampling time in case of total tritium sampler (between 15 and 30 minutes).</a:t>
            </a:r>
          </a:p>
          <a:p>
            <a:pPr marL="342900" indent="-342900" algn="just">
              <a:buFont typeface="Wingdings" panose="05000000000000000000" pitchFamily="2" charset="2"/>
              <a:buChar char="§"/>
            </a:pPr>
            <a:r>
              <a:rPr lang="en-GB" altLang="en-US" sz="2000" dirty="0"/>
              <a:t>Low sampling rate.</a:t>
            </a:r>
          </a:p>
          <a:p>
            <a:pPr algn="ctr"/>
            <a:endParaRPr lang="en-GB" dirty="0"/>
          </a:p>
        </p:txBody>
      </p:sp>
      <p:sp>
        <p:nvSpPr>
          <p:cNvPr id="4" name="Rectangle 3">
            <a:extLst>
              <a:ext uri="{FF2B5EF4-FFF2-40B4-BE49-F238E27FC236}">
                <a16:creationId xmlns:a16="http://schemas.microsoft.com/office/drawing/2014/main" id="{FBF7E9C1-4252-4238-8824-CF1690C8B7FE}"/>
              </a:ext>
            </a:extLst>
          </p:cNvPr>
          <p:cNvSpPr/>
          <p:nvPr/>
        </p:nvSpPr>
        <p:spPr>
          <a:xfrm>
            <a:off x="4987748" y="2838298"/>
            <a:ext cx="3723436" cy="34674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Wingdings" panose="05000000000000000000" pitchFamily="2" charset="2"/>
              <a:buChar char="§"/>
            </a:pPr>
            <a:r>
              <a:rPr lang="en-GB" altLang="en-US" sz="2000" dirty="0"/>
              <a:t>Evaporation of the liquid.</a:t>
            </a:r>
          </a:p>
          <a:p>
            <a:pPr marL="342900" indent="-342900" algn="just">
              <a:buFont typeface="Wingdings" panose="05000000000000000000" pitchFamily="2" charset="2"/>
              <a:buChar char="§"/>
            </a:pPr>
            <a:r>
              <a:rPr lang="en-GB" altLang="en-US" sz="2000" dirty="0"/>
              <a:t>Change the catalyst after each sampling for total passive sampler.</a:t>
            </a:r>
            <a:endParaRPr lang="en-US" altLang="en-US" sz="2000" dirty="0"/>
          </a:p>
          <a:p>
            <a:pPr algn="ctr"/>
            <a:endParaRPr lang="en-GB" dirty="0"/>
          </a:p>
        </p:txBody>
      </p:sp>
      <p:sp>
        <p:nvSpPr>
          <p:cNvPr id="5" name="Speech Bubble: Rectangle 4">
            <a:extLst>
              <a:ext uri="{FF2B5EF4-FFF2-40B4-BE49-F238E27FC236}">
                <a16:creationId xmlns:a16="http://schemas.microsoft.com/office/drawing/2014/main" id="{2F805F53-07F2-47F6-9ABD-94FEFF9BF48F}"/>
              </a:ext>
            </a:extLst>
          </p:cNvPr>
          <p:cNvSpPr/>
          <p:nvPr/>
        </p:nvSpPr>
        <p:spPr>
          <a:xfrm>
            <a:off x="651054" y="1476243"/>
            <a:ext cx="1865375" cy="1210665"/>
          </a:xfrm>
          <a:prstGeom prst="wedgeRectCallout">
            <a:avLst>
              <a:gd name="adj1" fmla="val -21225"/>
              <a:gd name="adj2" fmla="val 7639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t>Weaknesses: </a:t>
            </a:r>
          </a:p>
          <a:p>
            <a:pPr algn="ctr"/>
            <a:endParaRPr lang="en-GB" dirty="0"/>
          </a:p>
        </p:txBody>
      </p:sp>
      <p:sp>
        <p:nvSpPr>
          <p:cNvPr id="6" name="Speech Bubble: Rectangle 5">
            <a:extLst>
              <a:ext uri="{FF2B5EF4-FFF2-40B4-BE49-F238E27FC236}">
                <a16:creationId xmlns:a16="http://schemas.microsoft.com/office/drawing/2014/main" id="{75D3C596-D82E-4E68-8770-3B24CAC1F1FE}"/>
              </a:ext>
            </a:extLst>
          </p:cNvPr>
          <p:cNvSpPr/>
          <p:nvPr/>
        </p:nvSpPr>
        <p:spPr>
          <a:xfrm>
            <a:off x="4984091" y="1416503"/>
            <a:ext cx="1865375" cy="1210665"/>
          </a:xfrm>
          <a:prstGeom prst="wedgeRectCallout">
            <a:avLst>
              <a:gd name="adj1" fmla="val -21225"/>
              <a:gd name="adj2" fmla="val 7639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en-US" dirty="0"/>
          </a:p>
          <a:p>
            <a:pPr algn="ctr"/>
            <a:r>
              <a:rPr lang="en-GB" altLang="en-US" dirty="0"/>
              <a:t>Check for:</a:t>
            </a:r>
          </a:p>
          <a:p>
            <a:pPr algn="ctr"/>
            <a:endParaRPr lang="en-GB" altLang="en-US" dirty="0"/>
          </a:p>
          <a:p>
            <a:pPr algn="ctr"/>
            <a:endParaRPr lang="en-GB" dirty="0"/>
          </a:p>
        </p:txBody>
      </p:sp>
    </p:spTree>
    <p:extLst>
      <p:ext uri="{BB962C8B-B14F-4D97-AF65-F5344CB8AC3E}">
        <p14:creationId xmlns:p14="http://schemas.microsoft.com/office/powerpoint/2010/main" val="1047467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B7E2487-F0DE-4ADD-BAFD-0CD4D946A6B7}"/>
              </a:ext>
            </a:extLst>
          </p:cNvPr>
          <p:cNvSpPr/>
          <p:nvPr/>
        </p:nvSpPr>
        <p:spPr>
          <a:xfrm>
            <a:off x="2038525" y="2441196"/>
            <a:ext cx="4966282" cy="2021747"/>
          </a:xfrm>
          <a:prstGeom prst="rect">
            <a:avLst/>
          </a:prstGeom>
          <a:solidFill>
            <a:schemeClr val="bg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pPr>
            <a:r>
              <a:rPr lang="en-GB" altLang="en-US" sz="2400" b="1" dirty="0"/>
              <a:t>REAL TIME MEASUREMENTS</a:t>
            </a:r>
            <a:endParaRPr lang="en-US" altLang="en-US" sz="2400" b="1" dirty="0"/>
          </a:p>
        </p:txBody>
      </p:sp>
    </p:spTree>
    <p:extLst>
      <p:ext uri="{BB962C8B-B14F-4D97-AF65-F5344CB8AC3E}">
        <p14:creationId xmlns:p14="http://schemas.microsoft.com/office/powerpoint/2010/main" val="4229711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380026-7A35-44C7-A599-C98B3A4C71B0}"/>
              </a:ext>
            </a:extLst>
          </p:cNvPr>
          <p:cNvSpPr/>
          <p:nvPr/>
        </p:nvSpPr>
        <p:spPr>
          <a:xfrm>
            <a:off x="2038525" y="2441196"/>
            <a:ext cx="4966282" cy="2021747"/>
          </a:xfrm>
          <a:prstGeom prst="rect">
            <a:avLst/>
          </a:prstGeom>
          <a:solidFill>
            <a:schemeClr val="tx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pPr>
            <a:r>
              <a:rPr lang="en-GB" altLang="en-US" sz="2400" b="1" dirty="0"/>
              <a:t>TRITIUM MONITORING</a:t>
            </a:r>
            <a:endParaRPr lang="en-US" altLang="en-US" sz="2400" b="1" dirty="0"/>
          </a:p>
        </p:txBody>
      </p:sp>
    </p:spTree>
    <p:extLst>
      <p:ext uri="{BB962C8B-B14F-4D97-AF65-F5344CB8AC3E}">
        <p14:creationId xmlns:p14="http://schemas.microsoft.com/office/powerpoint/2010/main" val="27864516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32517DA-C05B-4454-80D2-2FBC9342B728}"/>
              </a:ext>
            </a:extLst>
          </p:cNvPr>
          <p:cNvSpPr/>
          <p:nvPr/>
        </p:nvSpPr>
        <p:spPr>
          <a:xfrm>
            <a:off x="0" y="435657"/>
            <a:ext cx="4169665" cy="54458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t>Real Time Measurement</a:t>
            </a:r>
            <a:endParaRPr lang="en-GB" sz="2600" dirty="0"/>
          </a:p>
        </p:txBody>
      </p:sp>
      <p:sp>
        <p:nvSpPr>
          <p:cNvPr id="3" name="Rectangle: Rounded Corners 2">
            <a:extLst>
              <a:ext uri="{FF2B5EF4-FFF2-40B4-BE49-F238E27FC236}">
                <a16:creationId xmlns:a16="http://schemas.microsoft.com/office/drawing/2014/main" id="{4502AD22-874D-495D-9259-019EE845ABF9}"/>
              </a:ext>
            </a:extLst>
          </p:cNvPr>
          <p:cNvSpPr/>
          <p:nvPr/>
        </p:nvSpPr>
        <p:spPr>
          <a:xfrm>
            <a:off x="586434" y="1587398"/>
            <a:ext cx="3445459" cy="21653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dirty="0">
                <a:cs typeface="Times New Roman" panose="02020603050405020304" pitchFamily="18" charset="0"/>
              </a:rPr>
              <a:t>For real time measurement of tritium location of the detector should be done judiciously so that area background radiation is low.</a:t>
            </a:r>
          </a:p>
          <a:p>
            <a:pPr algn="just"/>
            <a:endParaRPr lang="en-GB" dirty="0"/>
          </a:p>
        </p:txBody>
      </p:sp>
      <p:sp>
        <p:nvSpPr>
          <p:cNvPr id="4" name="Rectangle: Rounded Corners 3">
            <a:extLst>
              <a:ext uri="{FF2B5EF4-FFF2-40B4-BE49-F238E27FC236}">
                <a16:creationId xmlns:a16="http://schemas.microsoft.com/office/drawing/2014/main" id="{80A5EB91-10D4-43A2-AE68-7CA1AD973289}"/>
              </a:ext>
            </a:extLst>
          </p:cNvPr>
          <p:cNvSpPr/>
          <p:nvPr/>
        </p:nvSpPr>
        <p:spPr>
          <a:xfrm>
            <a:off x="4910937" y="1587398"/>
            <a:ext cx="3445459" cy="21653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a:cs typeface="Times New Roman" panose="02020603050405020304" pitchFamily="18" charset="0"/>
              </a:rPr>
              <a:t>For real time  measurement, the sampled air passes through a measurement cell.</a:t>
            </a:r>
            <a:endParaRPr lang="en-US" altLang="en-US" dirty="0">
              <a:cs typeface="Times New Roman" panose="02020603050405020304" pitchFamily="18" charset="0"/>
            </a:endParaRPr>
          </a:p>
        </p:txBody>
      </p:sp>
      <p:sp>
        <p:nvSpPr>
          <p:cNvPr id="5" name="Rectangle: Rounded Corners 4">
            <a:extLst>
              <a:ext uri="{FF2B5EF4-FFF2-40B4-BE49-F238E27FC236}">
                <a16:creationId xmlns:a16="http://schemas.microsoft.com/office/drawing/2014/main" id="{D0AEC4EB-CE33-4AD7-A570-ECAA5ACAB3F9}"/>
              </a:ext>
            </a:extLst>
          </p:cNvPr>
          <p:cNvSpPr/>
          <p:nvPr/>
        </p:nvSpPr>
        <p:spPr>
          <a:xfrm>
            <a:off x="586434" y="4066032"/>
            <a:ext cx="3445459" cy="21653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a:cs typeface="Times New Roman" panose="02020603050405020304" pitchFamily="18" charset="0"/>
              </a:rPr>
              <a:t>Measurement cell is warmed to prevent condensation</a:t>
            </a:r>
            <a:endParaRPr lang="en-US" altLang="en-US" dirty="0">
              <a:cs typeface="Times New Roman" panose="02020603050405020304" pitchFamily="18" charset="0"/>
            </a:endParaRPr>
          </a:p>
        </p:txBody>
      </p:sp>
      <p:sp>
        <p:nvSpPr>
          <p:cNvPr id="6" name="Rectangle: Rounded Corners 5">
            <a:extLst>
              <a:ext uri="{FF2B5EF4-FFF2-40B4-BE49-F238E27FC236}">
                <a16:creationId xmlns:a16="http://schemas.microsoft.com/office/drawing/2014/main" id="{6A6872AF-17D5-47DF-8CEA-FCEE7189CC0C}"/>
              </a:ext>
            </a:extLst>
          </p:cNvPr>
          <p:cNvSpPr/>
          <p:nvPr/>
        </p:nvSpPr>
        <p:spPr>
          <a:xfrm>
            <a:off x="4969457" y="4066032"/>
            <a:ext cx="3445459" cy="21653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sz="1700" dirty="0">
                <a:cs typeface="Times New Roman" panose="02020603050405020304" pitchFamily="18" charset="0"/>
              </a:rPr>
              <a:t>Because of the low  beta  energy  of  tritium,  the  measurement  cell  is  the detector itself, for example an ionization chamber or proportional counter or a plastic scintillator cell of the flow- through type.</a:t>
            </a:r>
          </a:p>
        </p:txBody>
      </p:sp>
      <p:pic>
        <p:nvPicPr>
          <p:cNvPr id="8" name="Graphic 7" descr="Ruler">
            <a:extLst>
              <a:ext uri="{FF2B5EF4-FFF2-40B4-BE49-F238E27FC236}">
                <a16:creationId xmlns:a16="http://schemas.microsoft.com/office/drawing/2014/main" id="{B7A60D6E-032A-46A2-92DA-99FAB123F6B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6434" y="1541067"/>
            <a:ext cx="338327" cy="338327"/>
          </a:xfrm>
          <a:prstGeom prst="rect">
            <a:avLst/>
          </a:prstGeom>
        </p:spPr>
      </p:pic>
      <p:pic>
        <p:nvPicPr>
          <p:cNvPr id="9" name="Graphic 8" descr="Ruler">
            <a:extLst>
              <a:ext uri="{FF2B5EF4-FFF2-40B4-BE49-F238E27FC236}">
                <a16:creationId xmlns:a16="http://schemas.microsoft.com/office/drawing/2014/main" id="{5B547386-1AE6-47AF-BFC1-AAFF1F3A72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14287" y="1532838"/>
            <a:ext cx="338327" cy="338327"/>
          </a:xfrm>
          <a:prstGeom prst="rect">
            <a:avLst/>
          </a:prstGeom>
        </p:spPr>
      </p:pic>
      <p:pic>
        <p:nvPicPr>
          <p:cNvPr id="10" name="Graphic 9" descr="Ruler">
            <a:extLst>
              <a:ext uri="{FF2B5EF4-FFF2-40B4-BE49-F238E27FC236}">
                <a16:creationId xmlns:a16="http://schemas.microsoft.com/office/drawing/2014/main" id="{23DD8CD4-E0F7-49A4-86E0-0D4C9B4A4E8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9667" y="4040121"/>
            <a:ext cx="338327" cy="338327"/>
          </a:xfrm>
          <a:prstGeom prst="rect">
            <a:avLst/>
          </a:prstGeom>
        </p:spPr>
      </p:pic>
      <p:pic>
        <p:nvPicPr>
          <p:cNvPr id="11" name="Graphic 10" descr="Ruler">
            <a:extLst>
              <a:ext uri="{FF2B5EF4-FFF2-40B4-BE49-F238E27FC236}">
                <a16:creationId xmlns:a16="http://schemas.microsoft.com/office/drawing/2014/main" id="{84169C20-7C32-4334-8139-978069C7B06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39583" y="4040120"/>
            <a:ext cx="338327" cy="338327"/>
          </a:xfrm>
          <a:prstGeom prst="rect">
            <a:avLst/>
          </a:prstGeom>
        </p:spPr>
      </p:pic>
    </p:spTree>
    <p:extLst>
      <p:ext uri="{BB962C8B-B14F-4D97-AF65-F5344CB8AC3E}">
        <p14:creationId xmlns:p14="http://schemas.microsoft.com/office/powerpoint/2010/main" val="31154944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CF00A2-F43E-4A8A-8B86-7AC982340BA4}"/>
              </a:ext>
            </a:extLst>
          </p:cNvPr>
          <p:cNvSpPr/>
          <p:nvPr/>
        </p:nvSpPr>
        <p:spPr>
          <a:xfrm>
            <a:off x="0" y="435657"/>
            <a:ext cx="4169665" cy="54458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t>Real Time Measurement</a:t>
            </a:r>
            <a:endParaRPr lang="en-GB" sz="2600" dirty="0"/>
          </a:p>
        </p:txBody>
      </p:sp>
      <p:sp>
        <p:nvSpPr>
          <p:cNvPr id="3" name="Rectangle 2">
            <a:extLst>
              <a:ext uri="{FF2B5EF4-FFF2-40B4-BE49-F238E27FC236}">
                <a16:creationId xmlns:a16="http://schemas.microsoft.com/office/drawing/2014/main" id="{B2D7B428-8C83-46E9-A859-4E17280085D5}"/>
              </a:ext>
            </a:extLst>
          </p:cNvPr>
          <p:cNvSpPr/>
          <p:nvPr/>
        </p:nvSpPr>
        <p:spPr>
          <a:xfrm>
            <a:off x="702259" y="1433779"/>
            <a:ext cx="7973568" cy="4988564"/>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q"/>
            </a:pPr>
            <a:r>
              <a:rPr lang="en-US" altLang="en-US" dirty="0">
                <a:solidFill>
                  <a:schemeClr val="bg1">
                    <a:lumMod val="50000"/>
                  </a:schemeClr>
                </a:solidFill>
              </a:rPr>
              <a:t>A prefilter is put upstream of the measurement cell to trap particulates from the air sampled. </a:t>
            </a:r>
          </a:p>
          <a:p>
            <a:pPr marL="742950" lvl="1" indent="-285750" algn="just">
              <a:lnSpc>
                <a:spcPct val="80000"/>
              </a:lnSpc>
              <a:buFont typeface="Wingdings" panose="05000000000000000000" pitchFamily="2" charset="2"/>
              <a:buChar char="§"/>
            </a:pPr>
            <a:r>
              <a:rPr lang="en-US" altLang="en-US" dirty="0">
                <a:solidFill>
                  <a:schemeClr val="bg1">
                    <a:lumMod val="50000"/>
                  </a:schemeClr>
                </a:solidFill>
              </a:rPr>
              <a:t>The prefilter should include an iodine trap if necessary - iodine can be a precursor to noble gases - ensure does not impact the result</a:t>
            </a:r>
          </a:p>
          <a:p>
            <a:pPr marL="742950" lvl="1" indent="-285750" algn="just">
              <a:buFont typeface="Wingdings" panose="05000000000000000000" pitchFamily="2" charset="2"/>
              <a:buChar char="§"/>
            </a:pPr>
            <a:r>
              <a:rPr lang="en-US" altLang="en-US" dirty="0">
                <a:solidFill>
                  <a:schemeClr val="bg1">
                    <a:lumMod val="50000"/>
                  </a:schemeClr>
                </a:solidFill>
              </a:rPr>
              <a:t>The pre-filter should not trap or temporarily retain tritium or decrease the flowrate or the pressure inside the measurement cell over the limits specified by the manufacturer</a:t>
            </a:r>
          </a:p>
          <a:p>
            <a:pPr lvl="1" algn="just"/>
            <a:endParaRPr lang="en-US" altLang="en-US" dirty="0">
              <a:solidFill>
                <a:schemeClr val="bg1">
                  <a:lumMod val="50000"/>
                </a:schemeClr>
              </a:solidFill>
            </a:endParaRPr>
          </a:p>
          <a:p>
            <a:pPr marL="285750" indent="-285750" algn="just">
              <a:buFont typeface="Wingdings" panose="05000000000000000000" pitchFamily="2" charset="2"/>
              <a:buChar char="q"/>
            </a:pPr>
            <a:r>
              <a:rPr lang="en-US" altLang="en-US" dirty="0">
                <a:solidFill>
                  <a:schemeClr val="bg1">
                    <a:lumMod val="50000"/>
                  </a:schemeClr>
                </a:solidFill>
              </a:rPr>
              <a:t>Interference of noble gas should be </a:t>
            </a:r>
            <a:r>
              <a:rPr lang="en-US" altLang="en-US" dirty="0" err="1">
                <a:solidFill>
                  <a:schemeClr val="bg1">
                    <a:lumMod val="50000"/>
                  </a:schemeClr>
                </a:solidFill>
              </a:rPr>
              <a:t>minimised</a:t>
            </a:r>
            <a:r>
              <a:rPr lang="en-US" altLang="en-US" dirty="0">
                <a:solidFill>
                  <a:schemeClr val="bg1">
                    <a:lumMod val="50000"/>
                  </a:schemeClr>
                </a:solidFill>
              </a:rPr>
              <a:t> while tritium measurement.</a:t>
            </a:r>
          </a:p>
          <a:p>
            <a:pPr marL="742950" lvl="1" indent="-285750" algn="just">
              <a:buFont typeface="Wingdings" panose="05000000000000000000" pitchFamily="2" charset="2"/>
              <a:buChar char="§"/>
            </a:pPr>
            <a:r>
              <a:rPr lang="en-US" altLang="en-US" dirty="0">
                <a:solidFill>
                  <a:schemeClr val="bg1">
                    <a:lumMod val="50000"/>
                  </a:schemeClr>
                </a:solidFill>
              </a:rPr>
              <a:t>Compensation for noble gases contribution is difficult to achieve in ionization chamber based instruments.</a:t>
            </a:r>
          </a:p>
          <a:p>
            <a:pPr marL="742950" lvl="1" indent="-285750" algn="just">
              <a:buFont typeface="Wingdings" panose="05000000000000000000" pitchFamily="2" charset="2"/>
              <a:buChar char="§"/>
            </a:pPr>
            <a:r>
              <a:rPr lang="en-US" altLang="en-US" dirty="0">
                <a:solidFill>
                  <a:schemeClr val="bg1">
                    <a:lumMod val="50000"/>
                  </a:schemeClr>
                </a:solidFill>
              </a:rPr>
              <a:t>In the case of proportional counters or plastic scintillators, the contribution due to noble gas can be reduced by taking advantage of difference in pulse height produced by beta particles of noble gas and tritium.</a:t>
            </a:r>
            <a:endParaRPr lang="en-GB" dirty="0">
              <a:solidFill>
                <a:schemeClr val="bg1">
                  <a:lumMod val="50000"/>
                </a:schemeClr>
              </a:solidFill>
            </a:endParaRPr>
          </a:p>
        </p:txBody>
      </p:sp>
    </p:spTree>
    <p:extLst>
      <p:ext uri="{BB962C8B-B14F-4D97-AF65-F5344CB8AC3E}">
        <p14:creationId xmlns:p14="http://schemas.microsoft.com/office/powerpoint/2010/main" val="5079459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3D68352-DDC4-4BBB-A1A5-CF1D1FE518D2}"/>
              </a:ext>
            </a:extLst>
          </p:cNvPr>
          <p:cNvSpPr/>
          <p:nvPr/>
        </p:nvSpPr>
        <p:spPr>
          <a:xfrm>
            <a:off x="2038525" y="2441196"/>
            <a:ext cx="4966282" cy="2021747"/>
          </a:xfrm>
          <a:prstGeom prst="rect">
            <a:avLst/>
          </a:prstGeom>
          <a:solidFill>
            <a:srgbClr val="2D54A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pPr>
            <a:r>
              <a:rPr lang="en-GB" altLang="en-US" sz="2400" b="1" dirty="0"/>
              <a:t>EXAMPLES OF REAL TIME MONITORS</a:t>
            </a:r>
            <a:endParaRPr lang="en-US" altLang="en-US" sz="2400" b="1" dirty="0"/>
          </a:p>
        </p:txBody>
      </p:sp>
    </p:spTree>
    <p:extLst>
      <p:ext uri="{BB962C8B-B14F-4D97-AF65-F5344CB8AC3E}">
        <p14:creationId xmlns:p14="http://schemas.microsoft.com/office/powerpoint/2010/main" val="37708131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9046555-17B4-4133-9A81-508F6894F8A6}"/>
              </a:ext>
            </a:extLst>
          </p:cNvPr>
          <p:cNvSpPr/>
          <p:nvPr/>
        </p:nvSpPr>
        <p:spPr>
          <a:xfrm>
            <a:off x="0" y="435656"/>
            <a:ext cx="4250131" cy="698199"/>
          </a:xfrm>
          <a:prstGeom prst="rect">
            <a:avLst/>
          </a:prstGeom>
          <a:solidFill>
            <a:srgbClr val="2D5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Tritium air monitoring using ionization chamber</a:t>
            </a:r>
          </a:p>
        </p:txBody>
      </p:sp>
      <p:sp>
        <p:nvSpPr>
          <p:cNvPr id="3" name="Rectangle: Rounded Corners 2">
            <a:extLst>
              <a:ext uri="{FF2B5EF4-FFF2-40B4-BE49-F238E27FC236}">
                <a16:creationId xmlns:a16="http://schemas.microsoft.com/office/drawing/2014/main" id="{5D85B21E-B3BF-41CE-A13D-53622BAED5CE}"/>
              </a:ext>
            </a:extLst>
          </p:cNvPr>
          <p:cNvSpPr/>
          <p:nvPr/>
        </p:nvSpPr>
        <p:spPr>
          <a:xfrm>
            <a:off x="965606" y="1719072"/>
            <a:ext cx="4974336" cy="698199"/>
          </a:xfrm>
          <a:prstGeom prst="roundRect">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n-GB" dirty="0"/>
              <a:t>Fixed ionisation chamber instruments are most suitable for gaseous form.</a:t>
            </a:r>
          </a:p>
          <a:p>
            <a:pPr algn="ctr"/>
            <a:endParaRPr lang="en-GB" dirty="0"/>
          </a:p>
        </p:txBody>
      </p:sp>
      <p:sp>
        <p:nvSpPr>
          <p:cNvPr id="4" name="Rectangle: Rounded Corners 3">
            <a:extLst>
              <a:ext uri="{FF2B5EF4-FFF2-40B4-BE49-F238E27FC236}">
                <a16:creationId xmlns:a16="http://schemas.microsoft.com/office/drawing/2014/main" id="{ECA1AD29-2824-44BF-B1E7-E57D0603FBA4}"/>
              </a:ext>
            </a:extLst>
          </p:cNvPr>
          <p:cNvSpPr/>
          <p:nvPr/>
        </p:nvSpPr>
        <p:spPr>
          <a:xfrm>
            <a:off x="3452774" y="2653388"/>
            <a:ext cx="4974336" cy="698199"/>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r>
              <a:rPr lang="en-GB" dirty="0"/>
              <a:t>Tritium beta particle ionizes the surrounding gas.</a:t>
            </a:r>
          </a:p>
          <a:p>
            <a:pPr algn="ctr"/>
            <a:endParaRPr lang="en-GB" dirty="0"/>
          </a:p>
        </p:txBody>
      </p:sp>
      <p:sp>
        <p:nvSpPr>
          <p:cNvPr id="5" name="Rectangle: Rounded Corners 4">
            <a:extLst>
              <a:ext uri="{FF2B5EF4-FFF2-40B4-BE49-F238E27FC236}">
                <a16:creationId xmlns:a16="http://schemas.microsoft.com/office/drawing/2014/main" id="{32206FFD-E7C7-4753-B777-EBA1E560FA3D}"/>
              </a:ext>
            </a:extLst>
          </p:cNvPr>
          <p:cNvSpPr/>
          <p:nvPr/>
        </p:nvSpPr>
        <p:spPr>
          <a:xfrm>
            <a:off x="898550" y="3647036"/>
            <a:ext cx="4974336" cy="698199"/>
          </a:xfrm>
          <a:prstGeom prst="roundRect">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just"/>
            <a:r>
              <a:rPr lang="en-GB" dirty="0"/>
              <a:t>Portable instrument could supplement the fixed ones</a:t>
            </a:r>
          </a:p>
          <a:p>
            <a:pPr algn="ctr"/>
            <a:endParaRPr lang="en-GB" dirty="0"/>
          </a:p>
        </p:txBody>
      </p:sp>
      <p:sp>
        <p:nvSpPr>
          <p:cNvPr id="6" name="Rectangle: Rounded Corners 5">
            <a:extLst>
              <a:ext uri="{FF2B5EF4-FFF2-40B4-BE49-F238E27FC236}">
                <a16:creationId xmlns:a16="http://schemas.microsoft.com/office/drawing/2014/main" id="{47D7D3D8-51F0-4A41-821F-27525BCF3EE3}"/>
              </a:ext>
            </a:extLst>
          </p:cNvPr>
          <p:cNvSpPr/>
          <p:nvPr/>
        </p:nvSpPr>
        <p:spPr>
          <a:xfrm>
            <a:off x="3452774" y="4581352"/>
            <a:ext cx="4974336" cy="77337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just"/>
            <a:r>
              <a:rPr lang="en-GB" sz="1700" dirty="0"/>
              <a:t>Chamber volumes ranges from tenth to few tens of litres depending on required sensitivity – flow rates a few </a:t>
            </a:r>
            <a:r>
              <a:rPr lang="en-GB" sz="1700" dirty="0" err="1"/>
              <a:t>lpm</a:t>
            </a:r>
            <a:endParaRPr lang="en-GB" sz="1700" dirty="0"/>
          </a:p>
          <a:p>
            <a:pPr algn="ctr"/>
            <a:endParaRPr lang="en-GB" dirty="0"/>
          </a:p>
        </p:txBody>
      </p:sp>
      <p:sp>
        <p:nvSpPr>
          <p:cNvPr id="8" name="Rectangle: Rounded Corners 7">
            <a:extLst>
              <a:ext uri="{FF2B5EF4-FFF2-40B4-BE49-F238E27FC236}">
                <a16:creationId xmlns:a16="http://schemas.microsoft.com/office/drawing/2014/main" id="{0657527D-A3A7-4BD7-A529-8475824B0E96}"/>
              </a:ext>
            </a:extLst>
          </p:cNvPr>
          <p:cNvSpPr/>
          <p:nvPr/>
        </p:nvSpPr>
        <p:spPr>
          <a:xfrm>
            <a:off x="765657" y="5724145"/>
            <a:ext cx="4974336" cy="698199"/>
          </a:xfrm>
          <a:prstGeom prst="roundRect">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just"/>
            <a:r>
              <a:rPr lang="en-GB" dirty="0"/>
              <a:t>Gamma and radon compensation is crucial.</a:t>
            </a:r>
          </a:p>
          <a:p>
            <a:pPr algn="ctr"/>
            <a:endParaRPr lang="en-GB" dirty="0"/>
          </a:p>
        </p:txBody>
      </p:sp>
      <p:pic>
        <p:nvPicPr>
          <p:cNvPr id="12" name="Graphic 11" descr="Arrow: Rotate right">
            <a:extLst>
              <a:ext uri="{FF2B5EF4-FFF2-40B4-BE49-F238E27FC236}">
                <a16:creationId xmlns:a16="http://schemas.microsoft.com/office/drawing/2014/main" id="{E68FC752-2280-4B0D-86E1-A446615718E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64757" y="2126389"/>
            <a:ext cx="675236" cy="675236"/>
          </a:xfrm>
          <a:prstGeom prst="rect">
            <a:avLst/>
          </a:prstGeom>
        </p:spPr>
      </p:pic>
      <p:pic>
        <p:nvPicPr>
          <p:cNvPr id="13" name="Graphic 12" descr="Arrow: Rotate right">
            <a:extLst>
              <a:ext uri="{FF2B5EF4-FFF2-40B4-BE49-F238E27FC236}">
                <a16:creationId xmlns:a16="http://schemas.microsoft.com/office/drawing/2014/main" id="{F38E407A-0D6A-4264-AE30-147FE71741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00" y="3132028"/>
            <a:ext cx="675236" cy="675236"/>
          </a:xfrm>
          <a:prstGeom prst="rect">
            <a:avLst/>
          </a:prstGeom>
        </p:spPr>
      </p:pic>
      <p:pic>
        <p:nvPicPr>
          <p:cNvPr id="14" name="Graphic 13" descr="Arrow: Rotate right">
            <a:extLst>
              <a:ext uri="{FF2B5EF4-FFF2-40B4-BE49-F238E27FC236}">
                <a16:creationId xmlns:a16="http://schemas.microsoft.com/office/drawing/2014/main" id="{9EBF79D7-F300-4901-8407-9C8B767077B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52825" y="4039418"/>
            <a:ext cx="675236" cy="675236"/>
          </a:xfrm>
          <a:prstGeom prst="rect">
            <a:avLst/>
          </a:prstGeom>
        </p:spPr>
      </p:pic>
      <p:pic>
        <p:nvPicPr>
          <p:cNvPr id="15" name="Graphic 14" descr="Arrow: Rotate right">
            <a:extLst>
              <a:ext uri="{FF2B5EF4-FFF2-40B4-BE49-F238E27FC236}">
                <a16:creationId xmlns:a16="http://schemas.microsoft.com/office/drawing/2014/main" id="{5203FBCD-1505-4048-86DD-1E15D98E06B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64757" y="5199993"/>
            <a:ext cx="675236" cy="675236"/>
          </a:xfrm>
          <a:prstGeom prst="rect">
            <a:avLst/>
          </a:prstGeom>
        </p:spPr>
      </p:pic>
    </p:spTree>
    <p:extLst>
      <p:ext uri="{BB962C8B-B14F-4D97-AF65-F5344CB8AC3E}">
        <p14:creationId xmlns:p14="http://schemas.microsoft.com/office/powerpoint/2010/main" val="4242359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D41D30-F149-4C9D-B23D-F607B8C35174}"/>
              </a:ext>
            </a:extLst>
          </p:cNvPr>
          <p:cNvSpPr/>
          <p:nvPr/>
        </p:nvSpPr>
        <p:spPr>
          <a:xfrm>
            <a:off x="0" y="435656"/>
            <a:ext cx="4250131" cy="698199"/>
          </a:xfrm>
          <a:prstGeom prst="rect">
            <a:avLst/>
          </a:prstGeom>
          <a:solidFill>
            <a:srgbClr val="2D5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a:t>
            </a:r>
            <a:r>
              <a:rPr lang="en-GB" sz="2400" dirty="0" err="1"/>
              <a:t>ortable</a:t>
            </a:r>
            <a:r>
              <a:rPr lang="en-GB" sz="2400" dirty="0"/>
              <a:t> and Installed Tritium Air </a:t>
            </a:r>
            <a:r>
              <a:rPr lang="en-GB" sz="2400" dirty="0" err="1"/>
              <a:t>Monitore</a:t>
            </a:r>
            <a:endParaRPr lang="en-GB" sz="2400" dirty="0"/>
          </a:p>
        </p:txBody>
      </p:sp>
      <p:pic>
        <p:nvPicPr>
          <p:cNvPr id="3" name="Picture 2">
            <a:extLst>
              <a:ext uri="{FF2B5EF4-FFF2-40B4-BE49-F238E27FC236}">
                <a16:creationId xmlns:a16="http://schemas.microsoft.com/office/drawing/2014/main" id="{3DF04A7F-158F-496D-8A43-F44D1E5B093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2815" y="1941122"/>
            <a:ext cx="2808312" cy="2975756"/>
          </a:xfrm>
          <a:prstGeom prst="rect">
            <a:avLst/>
          </a:prstGeom>
          <a:noFill/>
          <a:ln w="28575">
            <a:solidFill>
              <a:schemeClr val="tx2">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B9DB05F7-2079-44EA-A47B-839F6331A51E}"/>
              </a:ext>
            </a:extLst>
          </p:cNvPr>
          <p:cNvSpPr txBox="1"/>
          <p:nvPr/>
        </p:nvSpPr>
        <p:spPr>
          <a:xfrm>
            <a:off x="1086146" y="5016259"/>
            <a:ext cx="2808312" cy="707886"/>
          </a:xfrm>
          <a:prstGeom prst="rect">
            <a:avLst/>
          </a:prstGeom>
          <a:noFill/>
          <a:ln w="28575">
            <a:solidFill>
              <a:schemeClr val="tx2">
                <a:lumMod val="75000"/>
              </a:schemeClr>
            </a:solidFill>
          </a:ln>
        </p:spPr>
        <p:txBody>
          <a:bodyPr wrap="square" rtlCol="0">
            <a:spAutoFit/>
          </a:bodyPr>
          <a:lstStyle/>
          <a:p>
            <a:r>
              <a:rPr lang="en-GB" sz="2000" dirty="0">
                <a:solidFill>
                  <a:schemeClr val="accent6">
                    <a:lumMod val="10000"/>
                  </a:schemeClr>
                </a:solidFill>
              </a:rPr>
              <a:t>Portable tritium monitor</a:t>
            </a:r>
          </a:p>
          <a:p>
            <a:r>
              <a:rPr lang="en-GB" sz="2000" dirty="0">
                <a:solidFill>
                  <a:schemeClr val="accent6">
                    <a:lumMod val="10000"/>
                  </a:schemeClr>
                </a:solidFill>
              </a:rPr>
              <a:t>With dual ion chamber</a:t>
            </a:r>
            <a:endParaRPr lang="en-GB" sz="2000" baseline="30000" dirty="0">
              <a:solidFill>
                <a:schemeClr val="accent6">
                  <a:lumMod val="10000"/>
                </a:schemeClr>
              </a:solidFill>
            </a:endParaRPr>
          </a:p>
        </p:txBody>
      </p:sp>
      <p:pic>
        <p:nvPicPr>
          <p:cNvPr id="5" name="Picture 3">
            <a:extLst>
              <a:ext uri="{FF2B5EF4-FFF2-40B4-BE49-F238E27FC236}">
                <a16:creationId xmlns:a16="http://schemas.microsoft.com/office/drawing/2014/main" id="{25916FD2-9FDE-44AC-AA6C-34537C72C7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02400" y="1921743"/>
            <a:ext cx="2808000" cy="3014513"/>
          </a:xfrm>
          <a:prstGeom prst="rect">
            <a:avLst/>
          </a:prstGeom>
          <a:noFill/>
          <a:ln w="28575">
            <a:solidFill>
              <a:schemeClr val="tx2">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6" name="TextBox 5">
            <a:extLst>
              <a:ext uri="{FF2B5EF4-FFF2-40B4-BE49-F238E27FC236}">
                <a16:creationId xmlns:a16="http://schemas.microsoft.com/office/drawing/2014/main" id="{FC2E4F7F-9F25-4500-AA01-6F6C41C486C8}"/>
              </a:ext>
            </a:extLst>
          </p:cNvPr>
          <p:cNvSpPr txBox="1"/>
          <p:nvPr/>
        </p:nvSpPr>
        <p:spPr>
          <a:xfrm>
            <a:off x="4902400" y="5029213"/>
            <a:ext cx="2808000" cy="707886"/>
          </a:xfrm>
          <a:prstGeom prst="rect">
            <a:avLst/>
          </a:prstGeom>
          <a:noFill/>
          <a:ln w="28575">
            <a:solidFill>
              <a:schemeClr val="tx2">
                <a:lumMod val="75000"/>
              </a:schemeClr>
            </a:solidFill>
          </a:ln>
        </p:spPr>
        <p:txBody>
          <a:bodyPr wrap="square" rtlCol="0">
            <a:spAutoFit/>
          </a:bodyPr>
          <a:lstStyle/>
          <a:p>
            <a:r>
              <a:rPr lang="en-GB" sz="2000" dirty="0">
                <a:solidFill>
                  <a:schemeClr val="accent6">
                    <a:lumMod val="10000"/>
                  </a:schemeClr>
                </a:solidFill>
              </a:rPr>
              <a:t>Installed tritium monitor</a:t>
            </a:r>
          </a:p>
          <a:p>
            <a:r>
              <a:rPr lang="en-GB" sz="2000" dirty="0">
                <a:solidFill>
                  <a:schemeClr val="accent6">
                    <a:lumMod val="10000"/>
                  </a:schemeClr>
                </a:solidFill>
              </a:rPr>
              <a:t>With dual ion chamber</a:t>
            </a:r>
            <a:endParaRPr lang="en-GB" sz="2000" baseline="30000" dirty="0">
              <a:solidFill>
                <a:schemeClr val="accent6">
                  <a:lumMod val="10000"/>
                </a:schemeClr>
              </a:solidFill>
            </a:endParaRPr>
          </a:p>
        </p:txBody>
      </p:sp>
    </p:spTree>
    <p:extLst>
      <p:ext uri="{BB962C8B-B14F-4D97-AF65-F5344CB8AC3E}">
        <p14:creationId xmlns:p14="http://schemas.microsoft.com/office/powerpoint/2010/main" val="35449121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1E50FB-E947-4F4C-BEB8-9050B5B905E3}"/>
              </a:ext>
            </a:extLst>
          </p:cNvPr>
          <p:cNvSpPr/>
          <p:nvPr/>
        </p:nvSpPr>
        <p:spPr>
          <a:xfrm>
            <a:off x="0" y="435657"/>
            <a:ext cx="4030675" cy="493374"/>
          </a:xfrm>
          <a:prstGeom prst="rect">
            <a:avLst/>
          </a:prstGeom>
          <a:solidFill>
            <a:srgbClr val="2D5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t>Ionisation</a:t>
            </a:r>
            <a:r>
              <a:rPr lang="en-US" sz="2400" dirty="0"/>
              <a:t> Chambers</a:t>
            </a:r>
            <a:endParaRPr lang="en-GB" sz="2400" dirty="0"/>
          </a:p>
        </p:txBody>
      </p:sp>
      <p:sp>
        <p:nvSpPr>
          <p:cNvPr id="3" name="Rectangle 2">
            <a:extLst>
              <a:ext uri="{FF2B5EF4-FFF2-40B4-BE49-F238E27FC236}">
                <a16:creationId xmlns:a16="http://schemas.microsoft.com/office/drawing/2014/main" id="{431F82B2-4E17-4ECD-A389-B09B0D9DB3D8}"/>
              </a:ext>
            </a:extLst>
          </p:cNvPr>
          <p:cNvSpPr/>
          <p:nvPr/>
        </p:nvSpPr>
        <p:spPr>
          <a:xfrm>
            <a:off x="1068019" y="1506931"/>
            <a:ext cx="7007962" cy="2399386"/>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09600" indent="-609600" algn="just">
              <a:buFontTx/>
              <a:buNone/>
            </a:pPr>
            <a:r>
              <a:rPr lang="en-GB" altLang="en-US" sz="2400" dirty="0"/>
              <a:t>Good points: </a:t>
            </a:r>
          </a:p>
          <a:p>
            <a:pPr marL="609600" indent="-609600" algn="just">
              <a:buFontTx/>
              <a:buNone/>
            </a:pPr>
            <a:endParaRPr lang="en-GB" altLang="en-US" sz="2400" dirty="0"/>
          </a:p>
          <a:p>
            <a:pPr marL="742950" lvl="1" indent="-285750" algn="just">
              <a:buFont typeface="Wingdings" panose="05000000000000000000" pitchFamily="2" charset="2"/>
              <a:buChar char="§"/>
            </a:pPr>
            <a:r>
              <a:rPr lang="en-GB" altLang="en-US" dirty="0"/>
              <a:t>Small detector due to the distance covered by the beta particle of tritium in air.</a:t>
            </a:r>
          </a:p>
          <a:p>
            <a:pPr marL="742950" lvl="1" indent="-285750" algn="just">
              <a:buFont typeface="Wingdings" panose="05000000000000000000" pitchFamily="2" charset="2"/>
              <a:buChar char="§"/>
            </a:pPr>
            <a:r>
              <a:rPr lang="en-GB" altLang="en-US" dirty="0"/>
              <a:t>Good sensitivity for tritium.</a:t>
            </a:r>
          </a:p>
          <a:p>
            <a:pPr marL="742950" lvl="1" indent="-285750" algn="just">
              <a:buFont typeface="Wingdings" panose="05000000000000000000" pitchFamily="2" charset="2"/>
              <a:buChar char="§"/>
            </a:pPr>
            <a:r>
              <a:rPr lang="en-GB" altLang="en-US" dirty="0"/>
              <a:t>Low maintenance cost.</a:t>
            </a:r>
          </a:p>
        </p:txBody>
      </p:sp>
      <p:sp>
        <p:nvSpPr>
          <p:cNvPr id="4" name="Rectangle 3">
            <a:extLst>
              <a:ext uri="{FF2B5EF4-FFF2-40B4-BE49-F238E27FC236}">
                <a16:creationId xmlns:a16="http://schemas.microsoft.com/office/drawing/2014/main" id="{277AB14C-F3E1-43BE-A454-4D17A96D40D3}"/>
              </a:ext>
            </a:extLst>
          </p:cNvPr>
          <p:cNvSpPr/>
          <p:nvPr/>
        </p:nvSpPr>
        <p:spPr>
          <a:xfrm>
            <a:off x="1068019" y="4087977"/>
            <a:ext cx="7007962" cy="2399386"/>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90000"/>
              </a:lnSpc>
              <a:buFontTx/>
              <a:buNone/>
            </a:pPr>
            <a:r>
              <a:rPr lang="en-GB" altLang="en-US" sz="2400" dirty="0"/>
              <a:t>Weaknesses: </a:t>
            </a:r>
          </a:p>
          <a:p>
            <a:pPr marL="457200" indent="-457200" algn="just">
              <a:lnSpc>
                <a:spcPct val="90000"/>
              </a:lnSpc>
              <a:buFont typeface="Wingdings" panose="05000000000000000000" pitchFamily="2" charset="2"/>
              <a:buChar char="§"/>
            </a:pPr>
            <a:endParaRPr lang="en-GB" altLang="en-US" sz="2800" dirty="0"/>
          </a:p>
          <a:p>
            <a:pPr marL="742950" lvl="1" indent="-285750" algn="just">
              <a:lnSpc>
                <a:spcPct val="90000"/>
              </a:lnSpc>
              <a:buFont typeface="Wingdings" panose="05000000000000000000" pitchFamily="2" charset="2"/>
              <a:buChar char="§"/>
            </a:pPr>
            <a:r>
              <a:rPr lang="en-GB" altLang="en-US" dirty="0"/>
              <a:t>Generally non specific for tritium measurement.</a:t>
            </a:r>
          </a:p>
          <a:p>
            <a:pPr marL="742950" lvl="1" indent="-285750" algn="just">
              <a:lnSpc>
                <a:spcPct val="90000"/>
              </a:lnSpc>
              <a:buFont typeface="Wingdings" panose="05000000000000000000" pitchFamily="2" charset="2"/>
              <a:buChar char="§"/>
            </a:pPr>
            <a:r>
              <a:rPr lang="en-GB" altLang="en-US" dirty="0"/>
              <a:t>Sensitive to temperature.</a:t>
            </a:r>
          </a:p>
          <a:p>
            <a:pPr marL="742950" lvl="1" indent="-285750" algn="just">
              <a:lnSpc>
                <a:spcPct val="90000"/>
              </a:lnSpc>
              <a:buFont typeface="Wingdings" panose="05000000000000000000" pitchFamily="2" charset="2"/>
              <a:buChar char="§"/>
            </a:pPr>
            <a:r>
              <a:rPr lang="en-GB" altLang="en-US" dirty="0"/>
              <a:t>Sensitive to pressure: the response is quite    proportional to the pressure.</a:t>
            </a:r>
          </a:p>
        </p:txBody>
      </p:sp>
      <p:pic>
        <p:nvPicPr>
          <p:cNvPr id="6" name="Graphic 5" descr="Checkmark">
            <a:extLst>
              <a:ext uri="{FF2B5EF4-FFF2-40B4-BE49-F238E27FC236}">
                <a16:creationId xmlns:a16="http://schemas.microsoft.com/office/drawing/2014/main" id="{689E5EE8-65C5-4A3B-A5BF-C2095928A0F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62824" y="1442923"/>
            <a:ext cx="914400" cy="914400"/>
          </a:xfrm>
          <a:prstGeom prst="rect">
            <a:avLst/>
          </a:prstGeom>
        </p:spPr>
      </p:pic>
      <p:pic>
        <p:nvPicPr>
          <p:cNvPr id="8" name="Graphic 7" descr="Close">
            <a:extLst>
              <a:ext uri="{FF2B5EF4-FFF2-40B4-BE49-F238E27FC236}">
                <a16:creationId xmlns:a16="http://schemas.microsoft.com/office/drawing/2014/main" id="{C76520F6-5C05-4573-96DF-85FE777E85A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05587" y="4087977"/>
            <a:ext cx="914400" cy="914400"/>
          </a:xfrm>
          <a:prstGeom prst="rect">
            <a:avLst/>
          </a:prstGeom>
        </p:spPr>
      </p:pic>
    </p:spTree>
    <p:extLst>
      <p:ext uri="{BB962C8B-B14F-4D97-AF65-F5344CB8AC3E}">
        <p14:creationId xmlns:p14="http://schemas.microsoft.com/office/powerpoint/2010/main" val="3565689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BE83D88-DA4F-42C8-865B-5F1AF983FE99}"/>
              </a:ext>
            </a:extLst>
          </p:cNvPr>
          <p:cNvSpPr/>
          <p:nvPr/>
        </p:nvSpPr>
        <p:spPr>
          <a:xfrm>
            <a:off x="2038525" y="2441196"/>
            <a:ext cx="4966282" cy="2021747"/>
          </a:xfrm>
          <a:prstGeom prst="rect">
            <a:avLst/>
          </a:prstGeom>
          <a:solidFill>
            <a:schemeClr val="bg2">
              <a:lumMod val="2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pPr>
            <a:r>
              <a:rPr lang="en-GB" altLang="en-US" sz="2400" b="1" dirty="0"/>
              <a:t>CARBON -14 MONITORING</a:t>
            </a:r>
            <a:endParaRPr lang="en-US" altLang="en-US" sz="2400" b="1" dirty="0"/>
          </a:p>
        </p:txBody>
      </p:sp>
    </p:spTree>
    <p:extLst>
      <p:ext uri="{BB962C8B-B14F-4D97-AF65-F5344CB8AC3E}">
        <p14:creationId xmlns:p14="http://schemas.microsoft.com/office/powerpoint/2010/main" val="8973140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A2539E-CCF7-46EF-9073-4FE737D14BAF}"/>
              </a:ext>
            </a:extLst>
          </p:cNvPr>
          <p:cNvSpPr/>
          <p:nvPr/>
        </p:nvSpPr>
        <p:spPr>
          <a:xfrm>
            <a:off x="0" y="435657"/>
            <a:ext cx="5420563" cy="456797"/>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Sources of </a:t>
            </a:r>
            <a:r>
              <a:rPr lang="en-GB" sz="2400" baseline="30000" dirty="0"/>
              <a:t>14</a:t>
            </a:r>
            <a:r>
              <a:rPr lang="en-GB" sz="2400" dirty="0"/>
              <a:t>C in Nuclear environment</a:t>
            </a:r>
          </a:p>
        </p:txBody>
      </p:sp>
      <p:sp>
        <p:nvSpPr>
          <p:cNvPr id="3" name="Flowchart: Alternate Process 2">
            <a:extLst>
              <a:ext uri="{FF2B5EF4-FFF2-40B4-BE49-F238E27FC236}">
                <a16:creationId xmlns:a16="http://schemas.microsoft.com/office/drawing/2014/main" id="{35F0F25F-7864-4BFC-BC5A-E5DD23282229}"/>
              </a:ext>
            </a:extLst>
          </p:cNvPr>
          <p:cNvSpPr/>
          <p:nvPr/>
        </p:nvSpPr>
        <p:spPr>
          <a:xfrm>
            <a:off x="2077516" y="1431952"/>
            <a:ext cx="4637837" cy="1258214"/>
          </a:xfrm>
          <a:prstGeom prst="flowChartAlternate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n-GB" dirty="0"/>
              <a:t>Carbon-14 and tritium are weak beta emitters and do not present an external radiation hazard.</a:t>
            </a:r>
          </a:p>
          <a:p>
            <a:pPr algn="ctr"/>
            <a:endParaRPr lang="en-GB" dirty="0"/>
          </a:p>
        </p:txBody>
      </p:sp>
      <p:sp>
        <p:nvSpPr>
          <p:cNvPr id="4" name="Flowchart: Alternate Process 3">
            <a:extLst>
              <a:ext uri="{FF2B5EF4-FFF2-40B4-BE49-F238E27FC236}">
                <a16:creationId xmlns:a16="http://schemas.microsoft.com/office/drawing/2014/main" id="{98E907DF-1431-4073-91E8-E75E346D5563}"/>
              </a:ext>
            </a:extLst>
          </p:cNvPr>
          <p:cNvSpPr/>
          <p:nvPr/>
        </p:nvSpPr>
        <p:spPr>
          <a:xfrm>
            <a:off x="2134819" y="2898651"/>
            <a:ext cx="4637837" cy="1258214"/>
          </a:xfrm>
          <a:prstGeom prst="flowChartAlternateProcess">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just"/>
            <a:r>
              <a:rPr lang="en-GB" dirty="0"/>
              <a:t>The major </a:t>
            </a:r>
            <a:r>
              <a:rPr lang="en-GB" baseline="30000" dirty="0"/>
              <a:t>14</a:t>
            </a:r>
            <a:r>
              <a:rPr lang="en-GB" dirty="0"/>
              <a:t>C producing neutron activation reactions in nuclear power reactors are:</a:t>
            </a:r>
          </a:p>
          <a:p>
            <a:pPr algn="ctr"/>
            <a:endParaRPr lang="en-GB" dirty="0"/>
          </a:p>
        </p:txBody>
      </p:sp>
      <p:sp>
        <p:nvSpPr>
          <p:cNvPr id="5" name="Rectangle: Rounded Corners 4">
            <a:extLst>
              <a:ext uri="{FF2B5EF4-FFF2-40B4-BE49-F238E27FC236}">
                <a16:creationId xmlns:a16="http://schemas.microsoft.com/office/drawing/2014/main" id="{451E9839-A7B1-4A7B-BFEA-4E9AFB6624D3}"/>
              </a:ext>
            </a:extLst>
          </p:cNvPr>
          <p:cNvSpPr/>
          <p:nvPr/>
        </p:nvSpPr>
        <p:spPr>
          <a:xfrm>
            <a:off x="2553004" y="4264155"/>
            <a:ext cx="3686860" cy="395021"/>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GB" sz="1600"/>
              <a:t>(a) The </a:t>
            </a:r>
            <a:r>
              <a:rPr lang="en-GB" sz="1600" baseline="30000"/>
              <a:t>14</a:t>
            </a:r>
            <a:r>
              <a:rPr lang="en-GB" sz="1600"/>
              <a:t>N(n,p)</a:t>
            </a:r>
            <a:r>
              <a:rPr lang="en-GB" sz="1600" baseline="30000"/>
              <a:t>14</a:t>
            </a:r>
            <a:r>
              <a:rPr lang="en-GB" sz="1600"/>
              <a:t>C reaction </a:t>
            </a:r>
            <a:endParaRPr lang="en-GB" sz="1600" dirty="0"/>
          </a:p>
        </p:txBody>
      </p:sp>
      <p:sp>
        <p:nvSpPr>
          <p:cNvPr id="6" name="Rectangle: Rounded Corners 5">
            <a:extLst>
              <a:ext uri="{FF2B5EF4-FFF2-40B4-BE49-F238E27FC236}">
                <a16:creationId xmlns:a16="http://schemas.microsoft.com/office/drawing/2014/main" id="{5D40F17A-FD33-4340-BFED-925E64A40E34}"/>
              </a:ext>
            </a:extLst>
          </p:cNvPr>
          <p:cNvSpPr/>
          <p:nvPr/>
        </p:nvSpPr>
        <p:spPr>
          <a:xfrm>
            <a:off x="2553004" y="4742182"/>
            <a:ext cx="3686860" cy="395021"/>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a:p>
            <a:pPr algn="ctr"/>
            <a:r>
              <a:rPr lang="en-GB" sz="1600" dirty="0"/>
              <a:t>(b) The </a:t>
            </a:r>
            <a:r>
              <a:rPr lang="en-GB" sz="1600" baseline="30000" dirty="0"/>
              <a:t>17</a:t>
            </a:r>
            <a:r>
              <a:rPr lang="en-GB" sz="1600" dirty="0"/>
              <a:t>O(n,</a:t>
            </a:r>
            <a:r>
              <a:rPr lang="el-GR" sz="1600" dirty="0"/>
              <a:t>α</a:t>
            </a:r>
            <a:r>
              <a:rPr lang="en-GB" sz="1600" dirty="0"/>
              <a:t>)</a:t>
            </a:r>
            <a:r>
              <a:rPr lang="en-GB" sz="1600" baseline="30000" dirty="0"/>
              <a:t>14</a:t>
            </a:r>
            <a:r>
              <a:rPr lang="en-GB" sz="1600" dirty="0"/>
              <a:t>C reaction </a:t>
            </a:r>
          </a:p>
          <a:p>
            <a:pPr algn="ctr"/>
            <a:endParaRPr lang="en-GB" sz="1600" dirty="0"/>
          </a:p>
        </p:txBody>
      </p:sp>
      <p:sp>
        <p:nvSpPr>
          <p:cNvPr id="7" name="Rectangle: Rounded Corners 6">
            <a:extLst>
              <a:ext uri="{FF2B5EF4-FFF2-40B4-BE49-F238E27FC236}">
                <a16:creationId xmlns:a16="http://schemas.microsoft.com/office/drawing/2014/main" id="{BEB3F6BD-B1BF-4FCF-99EA-28401E13884F}"/>
              </a:ext>
            </a:extLst>
          </p:cNvPr>
          <p:cNvSpPr/>
          <p:nvPr/>
        </p:nvSpPr>
        <p:spPr>
          <a:xfrm>
            <a:off x="2553004" y="5217266"/>
            <a:ext cx="3686860" cy="395021"/>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a:p>
            <a:pPr algn="ctr"/>
            <a:r>
              <a:rPr lang="en-GB" sz="1600" dirty="0"/>
              <a:t>(c) The </a:t>
            </a:r>
            <a:r>
              <a:rPr lang="en-GB" sz="1600" baseline="30000" dirty="0"/>
              <a:t>13</a:t>
            </a:r>
            <a:r>
              <a:rPr lang="en-GB" sz="1600" dirty="0"/>
              <a:t>C(n,</a:t>
            </a:r>
            <a:r>
              <a:rPr lang="el-GR" sz="1600" dirty="0"/>
              <a:t>γ</a:t>
            </a:r>
            <a:r>
              <a:rPr lang="en-GB" sz="1600" dirty="0"/>
              <a:t>)</a:t>
            </a:r>
            <a:r>
              <a:rPr lang="en-GB" sz="1600" baseline="30000" dirty="0"/>
              <a:t>14</a:t>
            </a:r>
            <a:r>
              <a:rPr lang="en-GB" sz="1600" dirty="0"/>
              <a:t>C reaction </a:t>
            </a:r>
          </a:p>
          <a:p>
            <a:pPr algn="ctr"/>
            <a:endParaRPr lang="en-GB" sz="1600" dirty="0"/>
          </a:p>
        </p:txBody>
      </p:sp>
      <p:sp>
        <p:nvSpPr>
          <p:cNvPr id="8" name="Rectangle: Rounded Corners 7">
            <a:extLst>
              <a:ext uri="{FF2B5EF4-FFF2-40B4-BE49-F238E27FC236}">
                <a16:creationId xmlns:a16="http://schemas.microsoft.com/office/drawing/2014/main" id="{B3174EA8-B326-477D-AA5B-AAC859266807}"/>
              </a:ext>
            </a:extLst>
          </p:cNvPr>
          <p:cNvSpPr/>
          <p:nvPr/>
        </p:nvSpPr>
        <p:spPr>
          <a:xfrm>
            <a:off x="2553004" y="5722521"/>
            <a:ext cx="3686860" cy="395021"/>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a:p>
            <a:pPr algn="ctr"/>
            <a:r>
              <a:rPr lang="en-GB" sz="1600" dirty="0"/>
              <a:t>(d) The </a:t>
            </a:r>
            <a:r>
              <a:rPr lang="en-GB" sz="1600" baseline="30000" dirty="0"/>
              <a:t>15</a:t>
            </a:r>
            <a:r>
              <a:rPr lang="en-GB" sz="1600" dirty="0"/>
              <a:t>N(</a:t>
            </a:r>
            <a:r>
              <a:rPr lang="en-GB" sz="1600" dirty="0" err="1"/>
              <a:t>n,d</a:t>
            </a:r>
            <a:r>
              <a:rPr lang="en-GB" sz="1600" dirty="0"/>
              <a:t>)</a:t>
            </a:r>
            <a:r>
              <a:rPr lang="en-GB" sz="1600" baseline="30000" dirty="0"/>
              <a:t>14</a:t>
            </a:r>
            <a:r>
              <a:rPr lang="en-GB" sz="1600" dirty="0"/>
              <a:t>C reaction </a:t>
            </a:r>
          </a:p>
          <a:p>
            <a:pPr algn="ctr"/>
            <a:endParaRPr lang="en-GB" sz="1600" dirty="0"/>
          </a:p>
        </p:txBody>
      </p:sp>
      <p:sp>
        <p:nvSpPr>
          <p:cNvPr id="9" name="Rectangle: Rounded Corners 8">
            <a:extLst>
              <a:ext uri="{FF2B5EF4-FFF2-40B4-BE49-F238E27FC236}">
                <a16:creationId xmlns:a16="http://schemas.microsoft.com/office/drawing/2014/main" id="{94154001-495F-4DF7-9489-BC4358EA9107}"/>
              </a:ext>
            </a:extLst>
          </p:cNvPr>
          <p:cNvSpPr/>
          <p:nvPr/>
        </p:nvSpPr>
        <p:spPr>
          <a:xfrm>
            <a:off x="2571293" y="6224832"/>
            <a:ext cx="3686860" cy="395021"/>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a:p>
            <a:pPr algn="ctr"/>
            <a:r>
              <a:rPr lang="en-GB" sz="1600" dirty="0"/>
              <a:t>(e) The </a:t>
            </a:r>
            <a:r>
              <a:rPr lang="en-GB" sz="1600" baseline="30000" dirty="0"/>
              <a:t>16</a:t>
            </a:r>
            <a:r>
              <a:rPr lang="en-GB" sz="1600" dirty="0"/>
              <a:t>O(n,</a:t>
            </a:r>
            <a:r>
              <a:rPr lang="en-GB" sz="1600" baseline="30000" dirty="0"/>
              <a:t>3</a:t>
            </a:r>
            <a:r>
              <a:rPr lang="en-GB" sz="1600" dirty="0"/>
              <a:t>He)</a:t>
            </a:r>
            <a:r>
              <a:rPr lang="en-GB" sz="1600" baseline="30000" dirty="0"/>
              <a:t>14</a:t>
            </a:r>
            <a:r>
              <a:rPr lang="en-GB" sz="1600" dirty="0"/>
              <a:t>C reaction </a:t>
            </a:r>
          </a:p>
          <a:p>
            <a:pPr algn="ctr"/>
            <a:endParaRPr lang="en-GB" sz="1600" dirty="0"/>
          </a:p>
        </p:txBody>
      </p:sp>
      <p:sp>
        <p:nvSpPr>
          <p:cNvPr id="10" name="Arrow: Right 9">
            <a:extLst>
              <a:ext uri="{FF2B5EF4-FFF2-40B4-BE49-F238E27FC236}">
                <a16:creationId xmlns:a16="http://schemas.microsoft.com/office/drawing/2014/main" id="{DDB3B5DE-A81C-4EB6-956B-78740617901C}"/>
              </a:ext>
            </a:extLst>
          </p:cNvPr>
          <p:cNvSpPr/>
          <p:nvPr/>
        </p:nvSpPr>
        <p:spPr>
          <a:xfrm>
            <a:off x="1887321" y="1431952"/>
            <a:ext cx="380390" cy="365760"/>
          </a:xfrm>
          <a:prstGeom prst="rightArrow">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Right 10">
            <a:extLst>
              <a:ext uri="{FF2B5EF4-FFF2-40B4-BE49-F238E27FC236}">
                <a16:creationId xmlns:a16="http://schemas.microsoft.com/office/drawing/2014/main" id="{20E1A651-1C33-4EC5-BF2F-BAC19CAE24EF}"/>
              </a:ext>
            </a:extLst>
          </p:cNvPr>
          <p:cNvSpPr/>
          <p:nvPr/>
        </p:nvSpPr>
        <p:spPr>
          <a:xfrm>
            <a:off x="1944624" y="2924354"/>
            <a:ext cx="380390" cy="365760"/>
          </a:xfrm>
          <a:prstGeom prst="rightArrow">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039953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4F8671D-3A55-43EC-AC52-C3692F13CA8B}"/>
              </a:ext>
            </a:extLst>
          </p:cNvPr>
          <p:cNvSpPr/>
          <p:nvPr/>
        </p:nvSpPr>
        <p:spPr>
          <a:xfrm>
            <a:off x="0" y="435657"/>
            <a:ext cx="4835347" cy="456797"/>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C</a:t>
            </a:r>
            <a:r>
              <a:rPr lang="en-GB" sz="2400" dirty="0" err="1"/>
              <a:t>hemical</a:t>
            </a:r>
            <a:r>
              <a:rPr lang="en-GB" sz="2400" dirty="0"/>
              <a:t> Form of Carbon -14</a:t>
            </a:r>
          </a:p>
        </p:txBody>
      </p:sp>
      <p:sp>
        <p:nvSpPr>
          <p:cNvPr id="3" name="Flowchart: Card 2">
            <a:extLst>
              <a:ext uri="{FF2B5EF4-FFF2-40B4-BE49-F238E27FC236}">
                <a16:creationId xmlns:a16="http://schemas.microsoft.com/office/drawing/2014/main" id="{869A263C-0CFD-4D8C-A50D-08E0DA5F5F4C}"/>
              </a:ext>
            </a:extLst>
          </p:cNvPr>
          <p:cNvSpPr/>
          <p:nvPr/>
        </p:nvSpPr>
        <p:spPr>
          <a:xfrm>
            <a:off x="380389" y="1839370"/>
            <a:ext cx="4074567" cy="1393949"/>
          </a:xfrm>
          <a:prstGeom prst="flowChartPunchedCard">
            <a:avLst/>
          </a:prstGeom>
          <a:solidFill>
            <a:schemeClr val="bg2">
              <a:lumMod val="75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dirty="0"/>
              <a:t>C-14 can be in the forms of CO</a:t>
            </a:r>
            <a:r>
              <a:rPr lang="en-US" altLang="en-US" baseline="-25000" dirty="0"/>
              <a:t>2</a:t>
            </a:r>
            <a:r>
              <a:rPr lang="en-US" altLang="en-US" dirty="0"/>
              <a:t>, CO or hydrocarbons. </a:t>
            </a:r>
          </a:p>
          <a:p>
            <a:pPr algn="ctr"/>
            <a:endParaRPr lang="en-GB" dirty="0"/>
          </a:p>
        </p:txBody>
      </p:sp>
      <p:sp>
        <p:nvSpPr>
          <p:cNvPr id="4" name="Flowchart: Card 3">
            <a:extLst>
              <a:ext uri="{FF2B5EF4-FFF2-40B4-BE49-F238E27FC236}">
                <a16:creationId xmlns:a16="http://schemas.microsoft.com/office/drawing/2014/main" id="{5AAF5987-1C7F-4489-AF8D-12F590EFDCAC}"/>
              </a:ext>
            </a:extLst>
          </p:cNvPr>
          <p:cNvSpPr/>
          <p:nvPr/>
        </p:nvSpPr>
        <p:spPr>
          <a:xfrm>
            <a:off x="380389" y="3876653"/>
            <a:ext cx="4074567" cy="1393949"/>
          </a:xfrm>
          <a:prstGeom prst="flowChartPunchedCard">
            <a:avLst/>
          </a:prstGeom>
          <a:solidFill>
            <a:schemeClr val="bg2">
              <a:lumMod val="75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ltLang="en-US" dirty="0"/>
          </a:p>
          <a:p>
            <a:pPr algn="just"/>
            <a:r>
              <a:rPr lang="en-US" altLang="en-US" dirty="0"/>
              <a:t>Carbon mono-oxides and hydrocarbons can be converted to CO</a:t>
            </a:r>
            <a:r>
              <a:rPr lang="en-US" altLang="en-US" baseline="-25000" dirty="0"/>
              <a:t>2</a:t>
            </a:r>
            <a:r>
              <a:rPr lang="en-US" altLang="en-US" dirty="0"/>
              <a:t>, by a catalyst at high temperature. </a:t>
            </a:r>
          </a:p>
          <a:p>
            <a:pPr algn="ctr"/>
            <a:endParaRPr lang="en-GB" dirty="0"/>
          </a:p>
        </p:txBody>
      </p:sp>
      <p:sp>
        <p:nvSpPr>
          <p:cNvPr id="5" name="Flowchart: Card 4">
            <a:extLst>
              <a:ext uri="{FF2B5EF4-FFF2-40B4-BE49-F238E27FC236}">
                <a16:creationId xmlns:a16="http://schemas.microsoft.com/office/drawing/2014/main" id="{03CDFA12-6BDB-4210-A2CA-06373F7F110E}"/>
              </a:ext>
            </a:extLst>
          </p:cNvPr>
          <p:cNvSpPr/>
          <p:nvPr/>
        </p:nvSpPr>
        <p:spPr>
          <a:xfrm>
            <a:off x="4835347" y="1839369"/>
            <a:ext cx="4074567" cy="1393949"/>
          </a:xfrm>
          <a:prstGeom prst="flowChartPunchedCard">
            <a:avLst/>
          </a:prstGeom>
          <a:solidFill>
            <a:schemeClr val="bg2">
              <a:lumMod val="75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ltLang="en-US" dirty="0"/>
          </a:p>
          <a:p>
            <a:pPr algn="just"/>
            <a:r>
              <a:rPr lang="en-GB" dirty="0"/>
              <a:t>Techniques for sampling </a:t>
            </a:r>
            <a:r>
              <a:rPr lang="en-GB" baseline="30000" dirty="0"/>
              <a:t>14</a:t>
            </a:r>
            <a:r>
              <a:rPr lang="en-GB" dirty="0"/>
              <a:t>CO</a:t>
            </a:r>
            <a:r>
              <a:rPr lang="en-GB" baseline="-25000" dirty="0"/>
              <a:t>2</a:t>
            </a:r>
            <a:r>
              <a:rPr lang="en-GB" dirty="0"/>
              <a:t> in air can be either active or passive.</a:t>
            </a:r>
          </a:p>
          <a:p>
            <a:pPr algn="ctr"/>
            <a:endParaRPr lang="en-GB" dirty="0"/>
          </a:p>
        </p:txBody>
      </p:sp>
      <p:sp>
        <p:nvSpPr>
          <p:cNvPr id="6" name="Flowchart: Card 5">
            <a:extLst>
              <a:ext uri="{FF2B5EF4-FFF2-40B4-BE49-F238E27FC236}">
                <a16:creationId xmlns:a16="http://schemas.microsoft.com/office/drawing/2014/main" id="{9ECD6992-CEA3-4E2F-A6AB-5270DDED1BAE}"/>
              </a:ext>
            </a:extLst>
          </p:cNvPr>
          <p:cNvSpPr/>
          <p:nvPr/>
        </p:nvSpPr>
        <p:spPr>
          <a:xfrm>
            <a:off x="4835346" y="3876652"/>
            <a:ext cx="4074567" cy="1393949"/>
          </a:xfrm>
          <a:prstGeom prst="flowChartPunchedCard">
            <a:avLst/>
          </a:prstGeom>
          <a:solidFill>
            <a:schemeClr val="bg2">
              <a:lumMod val="75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ltLang="en-US" dirty="0"/>
          </a:p>
          <a:p>
            <a:pPr algn="just"/>
            <a:r>
              <a:rPr lang="en-US" altLang="en-US" dirty="0"/>
              <a:t>The real time monitors used for tritium sampling may be suitable for C-14 also.</a:t>
            </a:r>
          </a:p>
          <a:p>
            <a:pPr algn="ctr"/>
            <a:endParaRPr lang="en-GB" dirty="0"/>
          </a:p>
        </p:txBody>
      </p:sp>
      <p:sp>
        <p:nvSpPr>
          <p:cNvPr id="7" name="Flowchart: Card 6">
            <a:extLst>
              <a:ext uri="{FF2B5EF4-FFF2-40B4-BE49-F238E27FC236}">
                <a16:creationId xmlns:a16="http://schemas.microsoft.com/office/drawing/2014/main" id="{9FC7126D-E2C1-4812-9DF2-1689BB7105B3}"/>
              </a:ext>
            </a:extLst>
          </p:cNvPr>
          <p:cNvSpPr/>
          <p:nvPr/>
        </p:nvSpPr>
        <p:spPr>
          <a:xfrm>
            <a:off x="918055" y="5654650"/>
            <a:ext cx="2999234" cy="894892"/>
          </a:xfrm>
          <a:prstGeom prst="flowChartPunchedCard">
            <a:avLst/>
          </a:prstGeom>
          <a:solidFill>
            <a:schemeClr val="bg2">
              <a:lumMod val="9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ltLang="en-US" sz="1600" dirty="0"/>
          </a:p>
          <a:p>
            <a:pPr algn="just"/>
            <a:r>
              <a:rPr lang="en-US" altLang="en-US" sz="1600" dirty="0"/>
              <a:t>This is required as it is easy to measure C-14 activity in CO</a:t>
            </a:r>
            <a:r>
              <a:rPr lang="en-US" altLang="en-US" sz="1600" baseline="-25000" dirty="0"/>
              <a:t>2</a:t>
            </a:r>
            <a:r>
              <a:rPr lang="en-US" altLang="en-US" sz="1600" dirty="0"/>
              <a:t> form.</a:t>
            </a:r>
          </a:p>
          <a:p>
            <a:pPr algn="ctr"/>
            <a:endParaRPr lang="en-GB" dirty="0"/>
          </a:p>
        </p:txBody>
      </p:sp>
      <p:pic>
        <p:nvPicPr>
          <p:cNvPr id="9" name="Graphic 8" descr="Arrow: Rotate left">
            <a:extLst>
              <a:ext uri="{FF2B5EF4-FFF2-40B4-BE49-F238E27FC236}">
                <a16:creationId xmlns:a16="http://schemas.microsoft.com/office/drawing/2014/main" id="{C9051CC3-1B9B-429D-9930-BCC09F3563D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545453">
            <a:off x="2139694" y="5005426"/>
            <a:ext cx="914400" cy="914400"/>
          </a:xfrm>
          <a:prstGeom prst="rect">
            <a:avLst/>
          </a:prstGeom>
        </p:spPr>
      </p:pic>
    </p:spTree>
    <p:extLst>
      <p:ext uri="{BB962C8B-B14F-4D97-AF65-F5344CB8AC3E}">
        <p14:creationId xmlns:p14="http://schemas.microsoft.com/office/powerpoint/2010/main" val="14966570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id="{29317607-4B5C-459A-9D87-F0D21BA74B9D}"/>
              </a:ext>
            </a:extLst>
          </p:cNvPr>
          <p:cNvSpPr/>
          <p:nvPr/>
        </p:nvSpPr>
        <p:spPr>
          <a:xfrm>
            <a:off x="987552" y="1419149"/>
            <a:ext cx="7307885" cy="4959705"/>
          </a:xfrm>
          <a:prstGeom prst="round2DiagRect">
            <a:avLst/>
          </a:prstGeom>
          <a:solidFill>
            <a:schemeClr val="bg1">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lnSpc>
                <a:spcPct val="80000"/>
              </a:lnSpc>
              <a:buFont typeface="Wingdings" panose="05000000000000000000" pitchFamily="2" charset="2"/>
              <a:buChar char="q"/>
            </a:pPr>
            <a:r>
              <a:rPr lang="en-US" altLang="en-US" sz="2000" dirty="0"/>
              <a:t>The carbon in CO</a:t>
            </a:r>
            <a:r>
              <a:rPr lang="en-US" altLang="en-US" sz="2000" baseline="-25000" dirty="0"/>
              <a:t>2</a:t>
            </a:r>
            <a:r>
              <a:rPr lang="en-US" altLang="en-US" sz="2000" dirty="0"/>
              <a:t> form may be trapped by bubbling through a solution of sodium hydroxide or in a solid absorber like zeolite.</a:t>
            </a:r>
          </a:p>
          <a:p>
            <a:pPr algn="just">
              <a:lnSpc>
                <a:spcPct val="80000"/>
              </a:lnSpc>
            </a:pPr>
            <a:endParaRPr lang="en-US" altLang="en-US" sz="2000" dirty="0"/>
          </a:p>
          <a:p>
            <a:pPr marL="800100" lvl="1" indent="-342900" algn="just">
              <a:lnSpc>
                <a:spcPct val="80000"/>
              </a:lnSpc>
              <a:buFont typeface="Wingdings" panose="05000000000000000000" pitchFamily="2" charset="2"/>
              <a:buChar char="Ø"/>
            </a:pPr>
            <a:r>
              <a:rPr lang="en-US" altLang="en-US" sz="2000" dirty="0"/>
              <a:t>The air to be sampled passes through bubblers filled with sodium hydroxide solution </a:t>
            </a:r>
            <a:r>
              <a:rPr lang="en-GB" sz="2000" dirty="0"/>
              <a:t>in the range 0.8–4M </a:t>
            </a:r>
            <a:r>
              <a:rPr lang="en-US" altLang="en-US" sz="2000" dirty="0"/>
              <a:t>(or  tubes filled with solid absorber), an oven and a second set of bubblers (or tubes filled with solid absorber).</a:t>
            </a:r>
          </a:p>
          <a:p>
            <a:pPr marL="800100" lvl="1" indent="-342900" algn="just">
              <a:buFont typeface="Wingdings" panose="05000000000000000000" pitchFamily="2" charset="2"/>
              <a:buChar char="Ø"/>
            </a:pPr>
            <a:r>
              <a:rPr lang="en-US" altLang="en-US" sz="2000" dirty="0"/>
              <a:t>The first bubbler (or tube) traps carbon in CO</a:t>
            </a:r>
            <a:r>
              <a:rPr lang="en-US" altLang="en-US" sz="2000" baseline="-25000" dirty="0"/>
              <a:t>2</a:t>
            </a:r>
            <a:r>
              <a:rPr lang="en-US" altLang="en-US" sz="2000" dirty="0"/>
              <a:t> form.</a:t>
            </a:r>
          </a:p>
          <a:p>
            <a:pPr marL="800100" lvl="1" indent="-342900" algn="just">
              <a:buFont typeface="Wingdings" panose="05000000000000000000" pitchFamily="2" charset="2"/>
              <a:buChar char="Ø"/>
            </a:pPr>
            <a:r>
              <a:rPr lang="en-US" altLang="en-US" sz="2000" dirty="0"/>
              <a:t>The organic molecules are broken and the carbon oxidized to CO</a:t>
            </a:r>
            <a:r>
              <a:rPr lang="en-US" altLang="en-US" sz="2000" baseline="-25000" dirty="0"/>
              <a:t>2</a:t>
            </a:r>
            <a:r>
              <a:rPr lang="en-US" altLang="en-US" sz="2000" dirty="0"/>
              <a:t> form in the oven using a catalyst made of Platinum/Alumina pellets.</a:t>
            </a:r>
          </a:p>
          <a:p>
            <a:pPr marL="800100" lvl="1" indent="-342900" algn="just">
              <a:buFont typeface="Wingdings" panose="05000000000000000000" pitchFamily="2" charset="2"/>
              <a:buChar char="Ø"/>
            </a:pPr>
            <a:r>
              <a:rPr lang="en-US" altLang="en-US" sz="2000" dirty="0"/>
              <a:t>CO</a:t>
            </a:r>
            <a:r>
              <a:rPr lang="en-US" altLang="en-US" sz="2000" baseline="-25000" dirty="0"/>
              <a:t>2</a:t>
            </a:r>
            <a:r>
              <a:rPr lang="en-US" altLang="en-US" sz="2000" dirty="0"/>
              <a:t> is trapped in the second bubbler or solid absorber connected at the outlet of the oven</a:t>
            </a:r>
            <a:r>
              <a:rPr lang="en-US" altLang="en-US" sz="2400" dirty="0"/>
              <a:t>.</a:t>
            </a:r>
          </a:p>
        </p:txBody>
      </p:sp>
      <p:sp>
        <p:nvSpPr>
          <p:cNvPr id="3" name="Rectangle 2">
            <a:extLst>
              <a:ext uri="{FF2B5EF4-FFF2-40B4-BE49-F238E27FC236}">
                <a16:creationId xmlns:a16="http://schemas.microsoft.com/office/drawing/2014/main" id="{9F23015E-1C0C-4FA0-B348-6576D0E060E6}"/>
              </a:ext>
            </a:extLst>
          </p:cNvPr>
          <p:cNvSpPr/>
          <p:nvPr/>
        </p:nvSpPr>
        <p:spPr>
          <a:xfrm>
            <a:off x="0" y="435657"/>
            <a:ext cx="3262579" cy="456797"/>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Sampling</a:t>
            </a:r>
            <a:endParaRPr lang="en-GB" sz="2400" dirty="0"/>
          </a:p>
        </p:txBody>
      </p:sp>
    </p:spTree>
    <p:extLst>
      <p:ext uri="{BB962C8B-B14F-4D97-AF65-F5344CB8AC3E}">
        <p14:creationId xmlns:p14="http://schemas.microsoft.com/office/powerpoint/2010/main" val="1407039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2E1131-E882-444A-B112-D89336149487}"/>
              </a:ext>
            </a:extLst>
          </p:cNvPr>
          <p:cNvSpPr/>
          <p:nvPr/>
        </p:nvSpPr>
        <p:spPr>
          <a:xfrm>
            <a:off x="0" y="574646"/>
            <a:ext cx="4345497" cy="4949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Tritium Monitoring</a:t>
            </a:r>
            <a:endParaRPr lang="en-GB" sz="2600" dirty="0"/>
          </a:p>
        </p:txBody>
      </p:sp>
      <p:sp>
        <p:nvSpPr>
          <p:cNvPr id="3" name="Rectangle: Rounded Corners 2">
            <a:extLst>
              <a:ext uri="{FF2B5EF4-FFF2-40B4-BE49-F238E27FC236}">
                <a16:creationId xmlns:a16="http://schemas.microsoft.com/office/drawing/2014/main" id="{6ABDF900-6F07-4C44-8DED-5D446C37E5CE}"/>
              </a:ext>
            </a:extLst>
          </p:cNvPr>
          <p:cNvSpPr/>
          <p:nvPr/>
        </p:nvSpPr>
        <p:spPr>
          <a:xfrm>
            <a:off x="1682764" y="2040941"/>
            <a:ext cx="5325465" cy="811987"/>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n-GB" dirty="0"/>
              <a:t>Background and significance</a:t>
            </a:r>
          </a:p>
          <a:p>
            <a:pPr algn="ctr"/>
            <a:endParaRPr lang="en-GB" dirty="0"/>
          </a:p>
        </p:txBody>
      </p:sp>
      <p:sp>
        <p:nvSpPr>
          <p:cNvPr id="4" name="Rectangle: Rounded Corners 3">
            <a:extLst>
              <a:ext uri="{FF2B5EF4-FFF2-40B4-BE49-F238E27FC236}">
                <a16:creationId xmlns:a16="http://schemas.microsoft.com/office/drawing/2014/main" id="{BCA89315-2F40-4DD4-9B40-1770D4D41EB8}"/>
              </a:ext>
            </a:extLst>
          </p:cNvPr>
          <p:cNvSpPr/>
          <p:nvPr/>
        </p:nvSpPr>
        <p:spPr>
          <a:xfrm>
            <a:off x="1682765" y="2961437"/>
            <a:ext cx="5325465" cy="811987"/>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4"/>
            <a:endParaRPr lang="en-GB" dirty="0"/>
          </a:p>
          <a:p>
            <a:pPr lvl="4"/>
            <a:r>
              <a:rPr lang="en-GB" dirty="0"/>
              <a:t>Techniques</a:t>
            </a:r>
          </a:p>
          <a:p>
            <a:pPr algn="ctr"/>
            <a:endParaRPr lang="en-GB" dirty="0"/>
          </a:p>
        </p:txBody>
      </p:sp>
      <p:sp>
        <p:nvSpPr>
          <p:cNvPr id="5" name="Rectangle: Rounded Corners 4">
            <a:extLst>
              <a:ext uri="{FF2B5EF4-FFF2-40B4-BE49-F238E27FC236}">
                <a16:creationId xmlns:a16="http://schemas.microsoft.com/office/drawing/2014/main" id="{D81C5BC3-5F54-4663-B4F8-5ED0529CE761}"/>
              </a:ext>
            </a:extLst>
          </p:cNvPr>
          <p:cNvSpPr/>
          <p:nvPr/>
        </p:nvSpPr>
        <p:spPr>
          <a:xfrm>
            <a:off x="1682763" y="3881933"/>
            <a:ext cx="5325465" cy="811987"/>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4"/>
            <a:endParaRPr lang="en-GB" dirty="0"/>
          </a:p>
          <a:p>
            <a:pPr lvl="4"/>
            <a:endParaRPr lang="en-GB" dirty="0"/>
          </a:p>
          <a:p>
            <a:pPr lvl="3"/>
            <a:r>
              <a:rPr lang="en-GB" dirty="0"/>
              <a:t>Real Time Measurements</a:t>
            </a:r>
          </a:p>
          <a:p>
            <a:pPr lvl="4"/>
            <a:endParaRPr lang="en-GB" dirty="0"/>
          </a:p>
          <a:p>
            <a:pPr algn="ctr"/>
            <a:endParaRPr lang="en-GB" dirty="0"/>
          </a:p>
        </p:txBody>
      </p:sp>
      <p:sp>
        <p:nvSpPr>
          <p:cNvPr id="6" name="Rectangle: Rounded Corners 5">
            <a:extLst>
              <a:ext uri="{FF2B5EF4-FFF2-40B4-BE49-F238E27FC236}">
                <a16:creationId xmlns:a16="http://schemas.microsoft.com/office/drawing/2014/main" id="{F68472DC-DDCF-42B1-A5B0-490D48CF94A9}"/>
              </a:ext>
            </a:extLst>
          </p:cNvPr>
          <p:cNvSpPr/>
          <p:nvPr/>
        </p:nvSpPr>
        <p:spPr>
          <a:xfrm>
            <a:off x="1682762" y="4802429"/>
            <a:ext cx="5325465" cy="811987"/>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4"/>
            <a:endParaRPr lang="en-GB" dirty="0"/>
          </a:p>
          <a:p>
            <a:pPr lvl="4"/>
            <a:endParaRPr lang="en-GB" dirty="0"/>
          </a:p>
          <a:p>
            <a:pPr lvl="1"/>
            <a:r>
              <a:rPr lang="en-GB" dirty="0"/>
              <a:t>Estimation of low energy beta activity  </a:t>
            </a:r>
          </a:p>
          <a:p>
            <a:pPr lvl="4"/>
            <a:endParaRPr lang="en-GB" dirty="0"/>
          </a:p>
          <a:p>
            <a:pPr algn="ctr"/>
            <a:endParaRPr lang="en-GB" dirty="0"/>
          </a:p>
        </p:txBody>
      </p:sp>
    </p:spTree>
    <p:extLst>
      <p:ext uri="{BB962C8B-B14F-4D97-AF65-F5344CB8AC3E}">
        <p14:creationId xmlns:p14="http://schemas.microsoft.com/office/powerpoint/2010/main" val="69029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087C580-1819-49C5-9A8B-0C928C135762}"/>
              </a:ext>
            </a:extLst>
          </p:cNvPr>
          <p:cNvSpPr/>
          <p:nvPr/>
        </p:nvSpPr>
        <p:spPr>
          <a:xfrm>
            <a:off x="0" y="435657"/>
            <a:ext cx="4835347" cy="456797"/>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Release of C-14 for Measurement</a:t>
            </a:r>
            <a:endParaRPr lang="en-GB" sz="2400" dirty="0"/>
          </a:p>
        </p:txBody>
      </p:sp>
      <p:sp>
        <p:nvSpPr>
          <p:cNvPr id="3" name="Rectangle: Rounded Corners 2">
            <a:extLst>
              <a:ext uri="{FF2B5EF4-FFF2-40B4-BE49-F238E27FC236}">
                <a16:creationId xmlns:a16="http://schemas.microsoft.com/office/drawing/2014/main" id="{74C0466C-4443-45CD-BFB6-B2D7AA6A4BEB}"/>
              </a:ext>
            </a:extLst>
          </p:cNvPr>
          <p:cNvSpPr/>
          <p:nvPr/>
        </p:nvSpPr>
        <p:spPr>
          <a:xfrm>
            <a:off x="437099" y="1607483"/>
            <a:ext cx="5066951" cy="1934014"/>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sz="2000" dirty="0"/>
              <a:t>When the CO</a:t>
            </a:r>
            <a:r>
              <a:rPr lang="en-US" altLang="en-US" sz="2000" baseline="-25000" dirty="0"/>
              <a:t>2</a:t>
            </a:r>
            <a:r>
              <a:rPr lang="en-US" altLang="en-US" sz="2000" dirty="0"/>
              <a:t> is trapped in a solid absorber it has to be desorbed by heating at the end of the sampling time.</a:t>
            </a:r>
          </a:p>
          <a:p>
            <a:pPr marL="742950" lvl="1" indent="-285750" algn="just">
              <a:buFont typeface="Wingdings" panose="05000000000000000000" pitchFamily="2" charset="2"/>
              <a:buChar char="§"/>
            </a:pPr>
            <a:r>
              <a:rPr lang="en-US" altLang="en-US" dirty="0"/>
              <a:t>A temperature of 400 degrees Celsius is required for zeolite </a:t>
            </a:r>
          </a:p>
          <a:p>
            <a:pPr algn="ctr"/>
            <a:endParaRPr lang="en-GB" dirty="0"/>
          </a:p>
        </p:txBody>
      </p:sp>
      <p:sp>
        <p:nvSpPr>
          <p:cNvPr id="4" name="Rectangle: Rounded Corners 3">
            <a:extLst>
              <a:ext uri="{FF2B5EF4-FFF2-40B4-BE49-F238E27FC236}">
                <a16:creationId xmlns:a16="http://schemas.microsoft.com/office/drawing/2014/main" id="{B7DB7E2D-A28F-41A9-B700-782B0AB28390}"/>
              </a:ext>
            </a:extLst>
          </p:cNvPr>
          <p:cNvSpPr/>
          <p:nvPr/>
        </p:nvSpPr>
        <p:spPr>
          <a:xfrm>
            <a:off x="2094696" y="3394277"/>
            <a:ext cx="5066951" cy="193401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sz="2000" dirty="0"/>
              <a:t>CO</a:t>
            </a:r>
            <a:r>
              <a:rPr lang="en-US" altLang="en-US" sz="2000" baseline="-25000" dirty="0"/>
              <a:t>2</a:t>
            </a:r>
            <a:r>
              <a:rPr lang="en-US" altLang="en-US" sz="2000" dirty="0"/>
              <a:t> desorbed is trapped by bubbling through a solution  of sodium hydroxide.</a:t>
            </a:r>
          </a:p>
          <a:p>
            <a:pPr algn="ctr"/>
            <a:endParaRPr lang="en-GB" dirty="0"/>
          </a:p>
        </p:txBody>
      </p:sp>
      <p:sp>
        <p:nvSpPr>
          <p:cNvPr id="5" name="Rectangle: Rounded Corners 4">
            <a:extLst>
              <a:ext uri="{FF2B5EF4-FFF2-40B4-BE49-F238E27FC236}">
                <a16:creationId xmlns:a16="http://schemas.microsoft.com/office/drawing/2014/main" id="{304EAE45-7F34-4A95-B102-393280C4A6E3}"/>
              </a:ext>
            </a:extLst>
          </p:cNvPr>
          <p:cNvSpPr/>
          <p:nvPr/>
        </p:nvSpPr>
        <p:spPr>
          <a:xfrm>
            <a:off x="3742429" y="4936011"/>
            <a:ext cx="5066951" cy="1786658"/>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sz="2000" dirty="0"/>
              <a:t>C-14 activity counted in LSS using Toluene based scintillator.</a:t>
            </a:r>
          </a:p>
          <a:p>
            <a:pPr algn="ctr"/>
            <a:endParaRPr lang="en-GB" dirty="0"/>
          </a:p>
        </p:txBody>
      </p:sp>
    </p:spTree>
    <p:extLst>
      <p:ext uri="{BB962C8B-B14F-4D97-AF65-F5344CB8AC3E}">
        <p14:creationId xmlns:p14="http://schemas.microsoft.com/office/powerpoint/2010/main" val="24346196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6E2CD68-5CBE-4DDC-A001-FDAA0370BAFC}"/>
              </a:ext>
            </a:extLst>
          </p:cNvPr>
          <p:cNvSpPr/>
          <p:nvPr/>
        </p:nvSpPr>
        <p:spPr>
          <a:xfrm>
            <a:off x="1" y="435657"/>
            <a:ext cx="4045306" cy="456797"/>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Calibration and Testing</a:t>
            </a:r>
            <a:endParaRPr lang="en-GB" sz="2400" dirty="0"/>
          </a:p>
        </p:txBody>
      </p:sp>
      <p:sp>
        <p:nvSpPr>
          <p:cNvPr id="3" name="Rectangle 2">
            <a:extLst>
              <a:ext uri="{FF2B5EF4-FFF2-40B4-BE49-F238E27FC236}">
                <a16:creationId xmlns:a16="http://schemas.microsoft.com/office/drawing/2014/main" id="{EE2E75D6-39F6-48F8-931C-0392521310A4}"/>
              </a:ext>
            </a:extLst>
          </p:cNvPr>
          <p:cNvSpPr/>
          <p:nvPr/>
        </p:nvSpPr>
        <p:spPr>
          <a:xfrm>
            <a:off x="1014441" y="1521580"/>
            <a:ext cx="5437566" cy="687611"/>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80000"/>
              </a:lnSpc>
            </a:pPr>
            <a:r>
              <a:rPr lang="en-US" altLang="en-US" dirty="0"/>
              <a:t>The following should be calibrated:</a:t>
            </a:r>
          </a:p>
        </p:txBody>
      </p:sp>
      <p:sp>
        <p:nvSpPr>
          <p:cNvPr id="4" name="Rectangle 3">
            <a:extLst>
              <a:ext uri="{FF2B5EF4-FFF2-40B4-BE49-F238E27FC236}">
                <a16:creationId xmlns:a16="http://schemas.microsoft.com/office/drawing/2014/main" id="{D5B86BD3-E4AD-4026-AA98-6FFA891D606E}"/>
              </a:ext>
            </a:extLst>
          </p:cNvPr>
          <p:cNvSpPr/>
          <p:nvPr/>
        </p:nvSpPr>
        <p:spPr>
          <a:xfrm>
            <a:off x="1605515" y="2424203"/>
            <a:ext cx="5534120" cy="75874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just">
              <a:lnSpc>
                <a:spcPct val="80000"/>
              </a:lnSpc>
            </a:pPr>
            <a:r>
              <a:rPr lang="en-US" altLang="en-US" sz="1600" dirty="0"/>
              <a:t>The flow meter associated with the sampling assembly should be calibrated against a national standard.</a:t>
            </a:r>
          </a:p>
        </p:txBody>
      </p:sp>
      <p:sp>
        <p:nvSpPr>
          <p:cNvPr id="5" name="Rectangle 4">
            <a:extLst>
              <a:ext uri="{FF2B5EF4-FFF2-40B4-BE49-F238E27FC236}">
                <a16:creationId xmlns:a16="http://schemas.microsoft.com/office/drawing/2014/main" id="{712C78C4-FBD5-4F54-B789-04881B68B1C0}"/>
              </a:ext>
            </a:extLst>
          </p:cNvPr>
          <p:cNvSpPr/>
          <p:nvPr/>
        </p:nvSpPr>
        <p:spPr>
          <a:xfrm>
            <a:off x="1605514" y="3319270"/>
            <a:ext cx="5534120" cy="120883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just">
              <a:lnSpc>
                <a:spcPct val="80000"/>
              </a:lnSpc>
            </a:pPr>
            <a:r>
              <a:rPr lang="en-US" altLang="en-US" sz="1600" dirty="0"/>
              <a:t>The  oxidation  efficiency  should be  determined  by  sampling   standard  </a:t>
            </a:r>
            <a:r>
              <a:rPr lang="en-US" altLang="en-US" sz="1600" dirty="0" err="1"/>
              <a:t>tritrium</a:t>
            </a:r>
            <a:r>
              <a:rPr lang="en-US" altLang="en-US" sz="1600" dirty="0"/>
              <a:t> gas or organic carbon. Application of low concentration hydrogen or carbon and mass spectrometry can also be used for determination of the oxidation efficiency</a:t>
            </a:r>
            <a:r>
              <a:rPr lang="en-US" altLang="en-US" sz="2000" dirty="0"/>
              <a:t>.</a:t>
            </a:r>
          </a:p>
        </p:txBody>
      </p:sp>
      <p:sp>
        <p:nvSpPr>
          <p:cNvPr id="7" name="Rectangle 6">
            <a:extLst>
              <a:ext uri="{FF2B5EF4-FFF2-40B4-BE49-F238E27FC236}">
                <a16:creationId xmlns:a16="http://schemas.microsoft.com/office/drawing/2014/main" id="{92F6CDEE-7576-43C4-9D66-3C02A0ED855C}"/>
              </a:ext>
            </a:extLst>
          </p:cNvPr>
          <p:cNvSpPr/>
          <p:nvPr/>
        </p:nvSpPr>
        <p:spPr>
          <a:xfrm>
            <a:off x="1605514" y="4708984"/>
            <a:ext cx="5534120" cy="75874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just">
              <a:lnSpc>
                <a:spcPct val="80000"/>
              </a:lnSpc>
            </a:pPr>
            <a:r>
              <a:rPr lang="en-US" altLang="en-US" sz="1600" dirty="0"/>
              <a:t>The measurement assembly with a standard source of tritiated water, C-14 or, for monitors, with a radioactive source</a:t>
            </a:r>
          </a:p>
        </p:txBody>
      </p:sp>
      <p:sp>
        <p:nvSpPr>
          <p:cNvPr id="8" name="Rectangle 7">
            <a:extLst>
              <a:ext uri="{FF2B5EF4-FFF2-40B4-BE49-F238E27FC236}">
                <a16:creationId xmlns:a16="http://schemas.microsoft.com/office/drawing/2014/main" id="{9F92B4A4-2933-4A24-93EB-E80C6063F8EF}"/>
              </a:ext>
            </a:extLst>
          </p:cNvPr>
          <p:cNvSpPr/>
          <p:nvPr/>
        </p:nvSpPr>
        <p:spPr>
          <a:xfrm>
            <a:off x="963235" y="5734732"/>
            <a:ext cx="5534120" cy="84894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80000"/>
              </a:lnSpc>
            </a:pPr>
            <a:r>
              <a:rPr lang="en-US" dirty="0"/>
              <a:t>Functional checking should include the detection efficiency of the measurement assembly and the sampling flow rate or volume</a:t>
            </a:r>
          </a:p>
        </p:txBody>
      </p:sp>
      <p:pic>
        <p:nvPicPr>
          <p:cNvPr id="9" name="Content Placeholder 3">
            <a:extLst>
              <a:ext uri="{FF2B5EF4-FFF2-40B4-BE49-F238E27FC236}">
                <a16:creationId xmlns:a16="http://schemas.microsoft.com/office/drawing/2014/main" id="{036D90C2-3979-46EA-8749-D80F5B6928A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9634" y="5590076"/>
            <a:ext cx="1701415" cy="1138260"/>
          </a:xfrm>
          <a:prstGeom prst="rect">
            <a:avLst/>
          </a:prstGeom>
          <a:ln w="25400">
            <a:solidFill>
              <a:schemeClr val="bg2">
                <a:lumMod val="25000"/>
              </a:schemeClr>
            </a:solidFill>
          </a:ln>
        </p:spPr>
      </p:pic>
      <p:pic>
        <p:nvPicPr>
          <p:cNvPr id="11" name="Graphic 10" descr="Arrow: Slight curve">
            <a:extLst>
              <a:ext uri="{FF2B5EF4-FFF2-40B4-BE49-F238E27FC236}">
                <a16:creationId xmlns:a16="http://schemas.microsoft.com/office/drawing/2014/main" id="{2EB6DC67-B670-43A9-9EC8-8E248C62FD1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977697">
            <a:off x="1131021" y="2325291"/>
            <a:ext cx="781337" cy="781337"/>
          </a:xfrm>
          <a:prstGeom prst="rect">
            <a:avLst/>
          </a:prstGeom>
        </p:spPr>
      </p:pic>
      <p:pic>
        <p:nvPicPr>
          <p:cNvPr id="12" name="Graphic 11" descr="Arrow: Slight curve">
            <a:extLst>
              <a:ext uri="{FF2B5EF4-FFF2-40B4-BE49-F238E27FC236}">
                <a16:creationId xmlns:a16="http://schemas.microsoft.com/office/drawing/2014/main" id="{10CCC23B-7B78-4708-BF5D-E85DCD65539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977697">
            <a:off x="1073359" y="3458567"/>
            <a:ext cx="781337" cy="781337"/>
          </a:xfrm>
          <a:prstGeom prst="rect">
            <a:avLst/>
          </a:prstGeom>
        </p:spPr>
      </p:pic>
      <p:pic>
        <p:nvPicPr>
          <p:cNvPr id="13" name="Graphic 12" descr="Arrow: Slight curve">
            <a:extLst>
              <a:ext uri="{FF2B5EF4-FFF2-40B4-BE49-F238E27FC236}">
                <a16:creationId xmlns:a16="http://schemas.microsoft.com/office/drawing/2014/main" id="{B4DE548B-609C-4120-A5ED-317D6C72C4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977697">
            <a:off x="1012757" y="4637915"/>
            <a:ext cx="781337" cy="781337"/>
          </a:xfrm>
          <a:prstGeom prst="rect">
            <a:avLst/>
          </a:prstGeom>
        </p:spPr>
      </p:pic>
    </p:spTree>
    <p:extLst>
      <p:ext uri="{BB962C8B-B14F-4D97-AF65-F5344CB8AC3E}">
        <p14:creationId xmlns:p14="http://schemas.microsoft.com/office/powerpoint/2010/main" val="25931677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86D885F-4BEE-4C05-BA37-47C8F67D3533}"/>
              </a:ext>
            </a:extLst>
          </p:cNvPr>
          <p:cNvSpPr/>
          <p:nvPr/>
        </p:nvSpPr>
        <p:spPr>
          <a:xfrm>
            <a:off x="2038525" y="2441196"/>
            <a:ext cx="4966282" cy="2021747"/>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pPr>
            <a:r>
              <a:rPr lang="en-GB" altLang="en-US" sz="2400" b="1" dirty="0"/>
              <a:t>ANALYSIS METHODS</a:t>
            </a:r>
            <a:endParaRPr lang="en-US" altLang="en-US" sz="2400" b="1" dirty="0"/>
          </a:p>
        </p:txBody>
      </p:sp>
    </p:spTree>
    <p:extLst>
      <p:ext uri="{BB962C8B-B14F-4D97-AF65-F5344CB8AC3E}">
        <p14:creationId xmlns:p14="http://schemas.microsoft.com/office/powerpoint/2010/main" val="34714880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205AC6-73E0-4969-B16F-2FF83515095B}"/>
              </a:ext>
            </a:extLst>
          </p:cNvPr>
          <p:cNvSpPr/>
          <p:nvPr/>
        </p:nvSpPr>
        <p:spPr>
          <a:xfrm>
            <a:off x="1" y="435657"/>
            <a:ext cx="4045306" cy="4567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Liquid Scintillation Counting</a:t>
            </a:r>
            <a:endParaRPr lang="en-GB" sz="2400" dirty="0"/>
          </a:p>
        </p:txBody>
      </p:sp>
      <p:sp>
        <p:nvSpPr>
          <p:cNvPr id="3" name="Arrow: Pentagon 2">
            <a:extLst>
              <a:ext uri="{FF2B5EF4-FFF2-40B4-BE49-F238E27FC236}">
                <a16:creationId xmlns:a16="http://schemas.microsoft.com/office/drawing/2014/main" id="{6DE005C5-86BF-44EE-8F7D-A44CB1EDCE27}"/>
              </a:ext>
            </a:extLst>
          </p:cNvPr>
          <p:cNvSpPr/>
          <p:nvPr/>
        </p:nvSpPr>
        <p:spPr>
          <a:xfrm>
            <a:off x="1741018" y="1733703"/>
            <a:ext cx="5303520" cy="1258214"/>
          </a:xfrm>
          <a:prstGeom prst="homePlate">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80000"/>
              </a:lnSpc>
            </a:pPr>
            <a:r>
              <a:rPr lang="en-US" altLang="en-US" dirty="0"/>
              <a:t>For Liquid Scintillation Counting the  sample to be counted is mixed with a mixture of certain organic chemicals, in a specified proportion, called a cocktail.   </a:t>
            </a:r>
          </a:p>
        </p:txBody>
      </p:sp>
      <p:sp>
        <p:nvSpPr>
          <p:cNvPr id="4" name="Arrow: Pentagon 3">
            <a:extLst>
              <a:ext uri="{FF2B5EF4-FFF2-40B4-BE49-F238E27FC236}">
                <a16:creationId xmlns:a16="http://schemas.microsoft.com/office/drawing/2014/main" id="{D312AE19-8D79-4884-A9B0-088A53BB0735}"/>
              </a:ext>
            </a:extLst>
          </p:cNvPr>
          <p:cNvSpPr/>
          <p:nvPr/>
        </p:nvSpPr>
        <p:spPr>
          <a:xfrm>
            <a:off x="1741018" y="3236976"/>
            <a:ext cx="5303520" cy="1444751"/>
          </a:xfrm>
          <a:prstGeom prst="homePlate">
            <a:avLst>
              <a:gd name="adj" fmla="val 39873"/>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80000"/>
              </a:lnSpc>
            </a:pPr>
            <a:r>
              <a:rPr lang="en-US" altLang="en-US" sz="1700" dirty="0"/>
              <a:t>Generally the cocktail consists of a primary solvent (Dioxane for aqueous samples and Toluene for organic samples), a secondary solvent (Naphthalene only for aqueous samples), a primary solute (PPO) and a secondary solute (POPOP).</a:t>
            </a:r>
          </a:p>
        </p:txBody>
      </p:sp>
      <p:sp>
        <p:nvSpPr>
          <p:cNvPr id="5" name="Arrow: Pentagon 4">
            <a:extLst>
              <a:ext uri="{FF2B5EF4-FFF2-40B4-BE49-F238E27FC236}">
                <a16:creationId xmlns:a16="http://schemas.microsoft.com/office/drawing/2014/main" id="{4AA315D3-0C5F-4C3C-AE9D-DA63FA6F6742}"/>
              </a:ext>
            </a:extLst>
          </p:cNvPr>
          <p:cNvSpPr/>
          <p:nvPr/>
        </p:nvSpPr>
        <p:spPr>
          <a:xfrm>
            <a:off x="1741018" y="4926786"/>
            <a:ext cx="5303520" cy="1258214"/>
          </a:xfrm>
          <a:prstGeom prst="homePlate">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80000"/>
              </a:lnSpc>
            </a:pPr>
            <a:r>
              <a:rPr lang="en-US" altLang="en-US" dirty="0"/>
              <a:t>A vial containing the sample and the cocktail is placed in the measurement cell of the liquid scintillation counting system.</a:t>
            </a:r>
          </a:p>
        </p:txBody>
      </p:sp>
    </p:spTree>
    <p:extLst>
      <p:ext uri="{BB962C8B-B14F-4D97-AF65-F5344CB8AC3E}">
        <p14:creationId xmlns:p14="http://schemas.microsoft.com/office/powerpoint/2010/main" val="28738868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C569BA9-1BD9-482C-A22E-F433F58D196B}"/>
              </a:ext>
            </a:extLst>
          </p:cNvPr>
          <p:cNvSpPr/>
          <p:nvPr/>
        </p:nvSpPr>
        <p:spPr>
          <a:xfrm>
            <a:off x="1" y="435657"/>
            <a:ext cx="4045306" cy="4567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Liquid Scintillation Counting</a:t>
            </a:r>
            <a:endParaRPr lang="en-GB" sz="2400" dirty="0"/>
          </a:p>
        </p:txBody>
      </p:sp>
      <p:sp>
        <p:nvSpPr>
          <p:cNvPr id="3" name="Rectangle 2">
            <a:extLst>
              <a:ext uri="{FF2B5EF4-FFF2-40B4-BE49-F238E27FC236}">
                <a16:creationId xmlns:a16="http://schemas.microsoft.com/office/drawing/2014/main" id="{C1EE9970-BD29-4C96-BF6B-6339D24571F8}"/>
              </a:ext>
            </a:extLst>
          </p:cNvPr>
          <p:cNvSpPr/>
          <p:nvPr/>
        </p:nvSpPr>
        <p:spPr>
          <a:xfrm>
            <a:off x="1075334" y="1358798"/>
            <a:ext cx="6898234" cy="5063545"/>
          </a:xfrm>
          <a:prstGeom prst="rect">
            <a:avLst/>
          </a:prstGeom>
          <a:solidFill>
            <a:schemeClr val="accent1"/>
          </a:solidFill>
          <a:ln>
            <a:solidFill>
              <a:schemeClr val="tx2">
                <a:lumMod val="50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v"/>
            </a:pPr>
            <a:r>
              <a:rPr lang="en-US" altLang="en-US" dirty="0"/>
              <a:t>The scintillations produced in the cocktail by beta particles from tritium are detected by suitably positioned photomultiplier tubes.</a:t>
            </a:r>
          </a:p>
          <a:p>
            <a:pPr algn="just"/>
            <a:endParaRPr lang="en-US" altLang="en-US" dirty="0"/>
          </a:p>
          <a:p>
            <a:pPr marL="285750" indent="-285750" algn="just">
              <a:buFont typeface="Wingdings" panose="05000000000000000000" pitchFamily="2" charset="2"/>
              <a:buChar char="v"/>
            </a:pPr>
            <a:endParaRPr lang="en-US" altLang="en-US" dirty="0"/>
          </a:p>
          <a:p>
            <a:pPr marL="285750" indent="-285750" algn="just">
              <a:buFont typeface="Wingdings" panose="05000000000000000000" pitchFamily="2" charset="2"/>
              <a:buChar char="v"/>
            </a:pPr>
            <a:r>
              <a:rPr lang="en-US" altLang="en-US" dirty="0"/>
              <a:t>The light output resulting from the scintillations can get reduced in the cocktail due to various mechanisms, commonly known as quenching. This will result in a reduction in the efficiency of the detector.</a:t>
            </a:r>
          </a:p>
          <a:p>
            <a:pPr marL="285750" indent="-285750" algn="just">
              <a:buFont typeface="Wingdings" panose="05000000000000000000" pitchFamily="2" charset="2"/>
              <a:buChar char="v"/>
            </a:pPr>
            <a:endParaRPr lang="en-US" altLang="en-US" dirty="0"/>
          </a:p>
          <a:p>
            <a:pPr marL="285750" indent="-285750" algn="just">
              <a:buFont typeface="Wingdings" panose="05000000000000000000" pitchFamily="2" charset="2"/>
              <a:buChar char="v"/>
            </a:pPr>
            <a:endParaRPr lang="en-US" altLang="en-US" dirty="0"/>
          </a:p>
          <a:p>
            <a:pPr marL="285750" indent="-285750" algn="just">
              <a:buFont typeface="Wingdings" panose="05000000000000000000" pitchFamily="2" charset="2"/>
              <a:buChar char="v"/>
            </a:pPr>
            <a:endParaRPr lang="en-US" altLang="en-US" dirty="0"/>
          </a:p>
          <a:p>
            <a:pPr marL="285750" indent="-285750" algn="just">
              <a:buFont typeface="Wingdings" panose="05000000000000000000" pitchFamily="2" charset="2"/>
              <a:buChar char="v"/>
            </a:pPr>
            <a:endParaRPr lang="en-US" altLang="en-US" dirty="0"/>
          </a:p>
          <a:p>
            <a:pPr algn="just"/>
            <a:endParaRPr lang="en-US" altLang="en-US" dirty="0"/>
          </a:p>
        </p:txBody>
      </p:sp>
      <p:pic>
        <p:nvPicPr>
          <p:cNvPr id="5" name="Picture 2">
            <a:extLst>
              <a:ext uri="{FF2B5EF4-FFF2-40B4-BE49-F238E27FC236}">
                <a16:creationId xmlns:a16="http://schemas.microsoft.com/office/drawing/2014/main" id="{1A06456A-2D4F-457E-BC61-633D39003DC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1663" y="4738913"/>
            <a:ext cx="4665575" cy="15205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27144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EF64EA-A07F-47B7-9D20-E391F07F2F6F}"/>
              </a:ext>
            </a:extLst>
          </p:cNvPr>
          <p:cNvSpPr/>
          <p:nvPr/>
        </p:nvSpPr>
        <p:spPr>
          <a:xfrm>
            <a:off x="0" y="435657"/>
            <a:ext cx="4315967" cy="4567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Beta Spectrum and Counting</a:t>
            </a:r>
            <a:endParaRPr lang="en-GB" sz="2400" dirty="0"/>
          </a:p>
        </p:txBody>
      </p:sp>
      <p:pic>
        <p:nvPicPr>
          <p:cNvPr id="3" name="Picture 3">
            <a:extLst>
              <a:ext uri="{FF2B5EF4-FFF2-40B4-BE49-F238E27FC236}">
                <a16:creationId xmlns:a16="http://schemas.microsoft.com/office/drawing/2014/main" id="{C22F748F-EC21-4C99-8412-B661B777960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27976" y="1339103"/>
            <a:ext cx="4488047" cy="2609562"/>
          </a:xfrm>
          <a:prstGeom prst="rect">
            <a:avLst/>
          </a:prstGeom>
          <a:noFill/>
          <a:ln w="285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a:extLst>
              <a:ext uri="{FF2B5EF4-FFF2-40B4-BE49-F238E27FC236}">
                <a16:creationId xmlns:a16="http://schemas.microsoft.com/office/drawing/2014/main" id="{D5DCE2C0-5D8E-4A9A-AABE-F222696FA6A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6071" y="4082994"/>
            <a:ext cx="6296562" cy="2646851"/>
          </a:xfrm>
          <a:prstGeom prst="rect">
            <a:avLst/>
          </a:prstGeom>
          <a:noFill/>
          <a:ln w="285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07837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046EB07-7134-4523-A5C7-0173458F5F31}"/>
              </a:ext>
            </a:extLst>
          </p:cNvPr>
          <p:cNvSpPr/>
          <p:nvPr/>
        </p:nvSpPr>
        <p:spPr>
          <a:xfrm>
            <a:off x="0" y="435657"/>
            <a:ext cx="4367173" cy="4567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Liquid Scintillation Operations</a:t>
            </a:r>
            <a:endParaRPr lang="en-GB" sz="2400" dirty="0"/>
          </a:p>
        </p:txBody>
      </p:sp>
      <p:pic>
        <p:nvPicPr>
          <p:cNvPr id="3" name="Content Placeholder 3">
            <a:extLst>
              <a:ext uri="{FF2B5EF4-FFF2-40B4-BE49-F238E27FC236}">
                <a16:creationId xmlns:a16="http://schemas.microsoft.com/office/drawing/2014/main" id="{6A6D41D4-843B-41B2-B9FF-F0666EC45BA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2425" y="1792023"/>
            <a:ext cx="4219575" cy="3907556"/>
          </a:xfrm>
          <a:prstGeom prst="rect">
            <a:avLst/>
          </a:prstGeom>
          <a:ln w="25400">
            <a:solidFill>
              <a:schemeClr val="accent1"/>
            </a:solidFill>
          </a:ln>
        </p:spPr>
      </p:pic>
      <p:sp>
        <p:nvSpPr>
          <p:cNvPr id="4" name="Rectangle 3">
            <a:extLst>
              <a:ext uri="{FF2B5EF4-FFF2-40B4-BE49-F238E27FC236}">
                <a16:creationId xmlns:a16="http://schemas.microsoft.com/office/drawing/2014/main" id="{94282850-DA20-41BF-802A-B0D74FD69D97}"/>
              </a:ext>
            </a:extLst>
          </p:cNvPr>
          <p:cNvSpPr/>
          <p:nvPr/>
        </p:nvSpPr>
        <p:spPr>
          <a:xfrm>
            <a:off x="5288889" y="1792023"/>
            <a:ext cx="3401568" cy="39790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q"/>
            </a:pPr>
            <a:r>
              <a:rPr lang="fr-BE" altLang="en-US" sz="2000" dirty="0">
                <a:solidFill>
                  <a:schemeClr val="accent1">
                    <a:lumMod val="50000"/>
                  </a:schemeClr>
                </a:solidFill>
              </a:rPr>
              <a:t>Light flashes </a:t>
            </a:r>
            <a:r>
              <a:rPr lang="fr-BE" altLang="en-US" sz="2000" dirty="0" err="1">
                <a:solidFill>
                  <a:schemeClr val="accent1">
                    <a:lumMod val="50000"/>
                  </a:schemeClr>
                </a:solidFill>
              </a:rPr>
              <a:t>detected</a:t>
            </a:r>
            <a:endParaRPr lang="fr-BE" altLang="en-US" sz="2000" dirty="0">
              <a:solidFill>
                <a:schemeClr val="accent1">
                  <a:lumMod val="50000"/>
                </a:schemeClr>
              </a:solidFill>
            </a:endParaRPr>
          </a:p>
          <a:p>
            <a:pPr marL="285750" indent="-285750">
              <a:buFont typeface="Wingdings" panose="05000000000000000000" pitchFamily="2" charset="2"/>
              <a:buChar char="q"/>
            </a:pPr>
            <a:r>
              <a:rPr lang="fr-BE" altLang="en-US" sz="2000" dirty="0" err="1">
                <a:solidFill>
                  <a:schemeClr val="accent1">
                    <a:lumMod val="50000"/>
                  </a:schemeClr>
                </a:solidFill>
              </a:rPr>
              <a:t>Number</a:t>
            </a:r>
            <a:r>
              <a:rPr lang="fr-BE" altLang="en-US" sz="2000" dirty="0">
                <a:solidFill>
                  <a:schemeClr val="accent1">
                    <a:lumMod val="50000"/>
                  </a:schemeClr>
                </a:solidFill>
              </a:rPr>
              <a:t> </a:t>
            </a:r>
            <a:r>
              <a:rPr lang="fr-BE" altLang="en-US" sz="2000" dirty="0" err="1">
                <a:solidFill>
                  <a:schemeClr val="accent1">
                    <a:lumMod val="50000"/>
                  </a:schemeClr>
                </a:solidFill>
              </a:rPr>
              <a:t>determined</a:t>
            </a:r>
            <a:endParaRPr lang="fr-BE" altLang="en-US" sz="2000" dirty="0">
              <a:solidFill>
                <a:schemeClr val="accent1">
                  <a:lumMod val="50000"/>
                </a:schemeClr>
              </a:solidFill>
            </a:endParaRPr>
          </a:p>
          <a:p>
            <a:pPr marL="285750" indent="-285750">
              <a:buFont typeface="Wingdings" panose="05000000000000000000" pitchFamily="2" charset="2"/>
              <a:buChar char="q"/>
            </a:pPr>
            <a:r>
              <a:rPr lang="fr-BE" altLang="en-US" sz="2000" dirty="0" err="1">
                <a:solidFill>
                  <a:schemeClr val="accent1">
                    <a:lumMod val="50000"/>
                  </a:schemeClr>
                </a:solidFill>
              </a:rPr>
              <a:t>Intensity</a:t>
            </a:r>
            <a:r>
              <a:rPr lang="fr-BE" altLang="en-US" sz="2000" dirty="0">
                <a:solidFill>
                  <a:schemeClr val="accent1">
                    <a:lumMod val="50000"/>
                  </a:schemeClr>
                </a:solidFill>
              </a:rPr>
              <a:t> </a:t>
            </a:r>
            <a:r>
              <a:rPr lang="fr-BE" altLang="en-US" sz="2000" dirty="0" err="1">
                <a:solidFill>
                  <a:schemeClr val="accent1">
                    <a:lumMod val="50000"/>
                  </a:schemeClr>
                </a:solidFill>
              </a:rPr>
              <a:t>determined</a:t>
            </a:r>
            <a:endParaRPr lang="fr-BE" altLang="en-US" sz="2000" dirty="0">
              <a:solidFill>
                <a:schemeClr val="accent1">
                  <a:lumMod val="50000"/>
                </a:schemeClr>
              </a:solidFill>
            </a:endParaRPr>
          </a:p>
          <a:p>
            <a:pPr marL="285750" indent="-285750">
              <a:buFont typeface="Wingdings" panose="05000000000000000000" pitchFamily="2" charset="2"/>
              <a:buChar char="q"/>
            </a:pPr>
            <a:r>
              <a:rPr lang="fr-BE" altLang="en-US" sz="2000" dirty="0" err="1">
                <a:solidFill>
                  <a:schemeClr val="accent1">
                    <a:lumMod val="50000"/>
                  </a:schemeClr>
                </a:solidFill>
              </a:rPr>
              <a:t>Number</a:t>
            </a:r>
            <a:r>
              <a:rPr lang="fr-BE" altLang="en-US" sz="2000" dirty="0">
                <a:solidFill>
                  <a:schemeClr val="accent1">
                    <a:lumMod val="50000"/>
                  </a:schemeClr>
                </a:solidFill>
              </a:rPr>
              <a:t> of flashes per minutes </a:t>
            </a:r>
            <a:r>
              <a:rPr lang="fr-BE" altLang="en-US" sz="2000" dirty="0" err="1">
                <a:solidFill>
                  <a:schemeClr val="accent1">
                    <a:lumMod val="50000"/>
                  </a:schemeClr>
                </a:solidFill>
              </a:rPr>
              <a:t>is</a:t>
            </a:r>
            <a:r>
              <a:rPr lang="fr-BE" altLang="en-US" sz="2000" dirty="0">
                <a:solidFill>
                  <a:schemeClr val="accent1">
                    <a:lumMod val="50000"/>
                  </a:schemeClr>
                </a:solidFill>
              </a:rPr>
              <a:t> </a:t>
            </a:r>
            <a:r>
              <a:rPr lang="fr-BE" altLang="en-US" sz="2000" dirty="0" err="1">
                <a:solidFill>
                  <a:schemeClr val="accent1">
                    <a:lumMod val="50000"/>
                  </a:schemeClr>
                </a:solidFill>
              </a:rPr>
              <a:t>recorded</a:t>
            </a:r>
            <a:r>
              <a:rPr lang="fr-BE" altLang="en-US" sz="2000" dirty="0">
                <a:solidFill>
                  <a:schemeClr val="accent1">
                    <a:lumMod val="50000"/>
                  </a:schemeClr>
                </a:solidFill>
              </a:rPr>
              <a:t> as </a:t>
            </a:r>
            <a:r>
              <a:rPr lang="fr-BE" altLang="en-US" sz="2000" dirty="0" err="1">
                <a:solidFill>
                  <a:schemeClr val="accent1">
                    <a:lumMod val="50000"/>
                  </a:schemeClr>
                </a:solidFill>
              </a:rPr>
              <a:t>counts</a:t>
            </a:r>
            <a:r>
              <a:rPr lang="fr-BE" altLang="en-US" sz="2000" dirty="0">
                <a:solidFill>
                  <a:schemeClr val="accent1">
                    <a:lumMod val="50000"/>
                  </a:schemeClr>
                </a:solidFill>
              </a:rPr>
              <a:t> per minute</a:t>
            </a:r>
          </a:p>
          <a:p>
            <a:pPr marL="285750" indent="-285750">
              <a:buFont typeface="Wingdings" panose="05000000000000000000" pitchFamily="2" charset="2"/>
              <a:buChar char="q"/>
            </a:pPr>
            <a:r>
              <a:rPr lang="fr-BE" altLang="en-US" sz="2000" dirty="0" err="1">
                <a:solidFill>
                  <a:schemeClr val="accent1">
                    <a:lumMod val="50000"/>
                  </a:schemeClr>
                </a:solidFill>
              </a:rPr>
              <a:t>Converted</a:t>
            </a:r>
            <a:r>
              <a:rPr lang="fr-BE" altLang="en-US" sz="2000" dirty="0">
                <a:solidFill>
                  <a:schemeClr val="accent1">
                    <a:lumMod val="50000"/>
                  </a:schemeClr>
                </a:solidFill>
              </a:rPr>
              <a:t> to </a:t>
            </a:r>
            <a:r>
              <a:rPr lang="fr-BE" altLang="en-US" sz="2000" dirty="0" err="1">
                <a:solidFill>
                  <a:schemeClr val="accent1">
                    <a:lumMod val="50000"/>
                  </a:schemeClr>
                </a:solidFill>
              </a:rPr>
              <a:t>nuclear</a:t>
            </a:r>
            <a:r>
              <a:rPr lang="fr-BE" altLang="en-US" sz="2000" dirty="0">
                <a:solidFill>
                  <a:schemeClr val="accent1">
                    <a:lumMod val="50000"/>
                  </a:schemeClr>
                </a:solidFill>
              </a:rPr>
              <a:t> </a:t>
            </a:r>
            <a:r>
              <a:rPr lang="fr-BE" altLang="en-US" sz="2000" dirty="0" err="1">
                <a:solidFill>
                  <a:schemeClr val="accent1">
                    <a:lumMod val="50000"/>
                  </a:schemeClr>
                </a:solidFill>
              </a:rPr>
              <a:t>desintegration</a:t>
            </a:r>
            <a:r>
              <a:rPr lang="fr-BE" altLang="en-US" sz="2000" dirty="0">
                <a:solidFill>
                  <a:schemeClr val="accent1">
                    <a:lumMod val="50000"/>
                  </a:schemeClr>
                </a:solidFill>
              </a:rPr>
              <a:t> rate</a:t>
            </a:r>
          </a:p>
          <a:p>
            <a:pPr marL="285750" indent="-285750">
              <a:buFont typeface="Wingdings" panose="05000000000000000000" pitchFamily="2" charset="2"/>
              <a:buChar char="q"/>
            </a:pPr>
            <a:r>
              <a:rPr lang="fr-BE" altLang="en-US" sz="2000" dirty="0">
                <a:solidFill>
                  <a:schemeClr val="accent1">
                    <a:lumMod val="50000"/>
                  </a:schemeClr>
                </a:solidFill>
              </a:rPr>
              <a:t>Data </a:t>
            </a:r>
            <a:r>
              <a:rPr lang="fr-BE" altLang="en-US" sz="2000" dirty="0" err="1">
                <a:solidFill>
                  <a:schemeClr val="accent1">
                    <a:lumMod val="50000"/>
                  </a:schemeClr>
                </a:solidFill>
              </a:rPr>
              <a:t>analysis</a:t>
            </a:r>
            <a:endParaRPr lang="fr-FR" altLang="en-US" sz="2000" dirty="0">
              <a:solidFill>
                <a:schemeClr val="accent1">
                  <a:lumMod val="50000"/>
                </a:schemeClr>
              </a:solidFill>
            </a:endParaRPr>
          </a:p>
          <a:p>
            <a:pPr algn="ctr"/>
            <a:endParaRPr lang="en-GB" dirty="0"/>
          </a:p>
        </p:txBody>
      </p:sp>
    </p:spTree>
    <p:extLst>
      <p:ext uri="{BB962C8B-B14F-4D97-AF65-F5344CB8AC3E}">
        <p14:creationId xmlns:p14="http://schemas.microsoft.com/office/powerpoint/2010/main" val="21318808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B03BD15-CD14-4297-A5FE-6005BA54B5A7}"/>
              </a:ext>
            </a:extLst>
          </p:cNvPr>
          <p:cNvSpPr/>
          <p:nvPr/>
        </p:nvSpPr>
        <p:spPr>
          <a:xfrm>
            <a:off x="1" y="435657"/>
            <a:ext cx="4045306" cy="4567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Liquid Scintillation Counting</a:t>
            </a:r>
            <a:endParaRPr lang="en-GB" sz="2400" dirty="0"/>
          </a:p>
        </p:txBody>
      </p:sp>
      <p:pic>
        <p:nvPicPr>
          <p:cNvPr id="3" name="Picture 2">
            <a:extLst>
              <a:ext uri="{FF2B5EF4-FFF2-40B4-BE49-F238E27FC236}">
                <a16:creationId xmlns:a16="http://schemas.microsoft.com/office/drawing/2014/main" id="{7670D205-1913-44C3-8229-FAA13D3D4C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1802" y="3425246"/>
            <a:ext cx="4409929" cy="3303190"/>
          </a:xfrm>
          <a:prstGeom prst="rect">
            <a:avLst/>
          </a:prstGeom>
        </p:spPr>
      </p:pic>
      <p:pic>
        <p:nvPicPr>
          <p:cNvPr id="4" name="Picture 3">
            <a:extLst>
              <a:ext uri="{FF2B5EF4-FFF2-40B4-BE49-F238E27FC236}">
                <a16:creationId xmlns:a16="http://schemas.microsoft.com/office/drawing/2014/main" id="{21BC5170-518A-4F19-9738-14694A68FC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4111" y="1222382"/>
            <a:ext cx="1431513" cy="2308315"/>
          </a:xfrm>
          <a:prstGeom prst="rect">
            <a:avLst/>
          </a:prstGeom>
        </p:spPr>
      </p:pic>
      <p:pic>
        <p:nvPicPr>
          <p:cNvPr id="5" name="Picture 4">
            <a:extLst>
              <a:ext uri="{FF2B5EF4-FFF2-40B4-BE49-F238E27FC236}">
                <a16:creationId xmlns:a16="http://schemas.microsoft.com/office/drawing/2014/main" id="{FBD0B7FB-1A2A-4678-9DFC-8CDFAD289D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0031" y="1515691"/>
            <a:ext cx="1634427" cy="1285749"/>
          </a:xfrm>
          <a:prstGeom prst="rect">
            <a:avLst/>
          </a:prstGeom>
        </p:spPr>
      </p:pic>
      <p:pic>
        <p:nvPicPr>
          <p:cNvPr id="6" name="Picture 5">
            <a:extLst>
              <a:ext uri="{FF2B5EF4-FFF2-40B4-BE49-F238E27FC236}">
                <a16:creationId xmlns:a16="http://schemas.microsoft.com/office/drawing/2014/main" id="{6F98136F-F6D4-4771-8BC7-819DE759B1A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80335" y="1060376"/>
            <a:ext cx="3314264" cy="2029849"/>
          </a:xfrm>
          <a:prstGeom prst="rect">
            <a:avLst/>
          </a:prstGeom>
        </p:spPr>
      </p:pic>
      <p:pic>
        <p:nvPicPr>
          <p:cNvPr id="7" name="Picture 6">
            <a:extLst>
              <a:ext uri="{FF2B5EF4-FFF2-40B4-BE49-F238E27FC236}">
                <a16:creationId xmlns:a16="http://schemas.microsoft.com/office/drawing/2014/main" id="{7B33334F-A891-4D02-B791-3806053AFB1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1903" y="3940697"/>
            <a:ext cx="1928372" cy="2029866"/>
          </a:xfrm>
          <a:prstGeom prst="rect">
            <a:avLst/>
          </a:prstGeom>
        </p:spPr>
      </p:pic>
      <p:sp>
        <p:nvSpPr>
          <p:cNvPr id="8" name="Right Arrow 9">
            <a:extLst>
              <a:ext uri="{FF2B5EF4-FFF2-40B4-BE49-F238E27FC236}">
                <a16:creationId xmlns:a16="http://schemas.microsoft.com/office/drawing/2014/main" id="{7273E5A4-427D-4A66-B38B-EF1FFA097AAD}"/>
              </a:ext>
            </a:extLst>
          </p:cNvPr>
          <p:cNvSpPr/>
          <p:nvPr/>
        </p:nvSpPr>
        <p:spPr>
          <a:xfrm>
            <a:off x="1712240" y="2075300"/>
            <a:ext cx="919031" cy="438389"/>
          </a:xfrm>
          <a:prstGeom prst="righ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10">
            <a:extLst>
              <a:ext uri="{FF2B5EF4-FFF2-40B4-BE49-F238E27FC236}">
                <a16:creationId xmlns:a16="http://schemas.microsoft.com/office/drawing/2014/main" id="{72E8D61D-42A5-461E-AAD5-D0924F094CEC}"/>
              </a:ext>
            </a:extLst>
          </p:cNvPr>
          <p:cNvSpPr/>
          <p:nvPr/>
        </p:nvSpPr>
        <p:spPr>
          <a:xfrm>
            <a:off x="3904271" y="2055594"/>
            <a:ext cx="919031" cy="438389"/>
          </a:xfrm>
          <a:prstGeom prst="righ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Arrow 11">
            <a:extLst>
              <a:ext uri="{FF2B5EF4-FFF2-40B4-BE49-F238E27FC236}">
                <a16:creationId xmlns:a16="http://schemas.microsoft.com/office/drawing/2014/main" id="{7688A7F6-5AD6-4750-B4A5-203AA35814DC}"/>
              </a:ext>
            </a:extLst>
          </p:cNvPr>
          <p:cNvSpPr/>
          <p:nvPr/>
        </p:nvSpPr>
        <p:spPr>
          <a:xfrm>
            <a:off x="2520275" y="4977035"/>
            <a:ext cx="3550310" cy="438389"/>
          </a:xfrm>
          <a:prstGeom prst="righ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5">
            <a:extLst>
              <a:ext uri="{FF2B5EF4-FFF2-40B4-BE49-F238E27FC236}">
                <a16:creationId xmlns:a16="http://schemas.microsoft.com/office/drawing/2014/main" id="{8A00B2A4-EA3A-42BE-8DBC-BF0353C92C0E}"/>
              </a:ext>
            </a:extLst>
          </p:cNvPr>
          <p:cNvSpPr>
            <a:spLocks noGrp="1"/>
          </p:cNvSpPr>
          <p:nvPr>
            <p:ph type="sldNum" sz="quarter" idx="12"/>
          </p:nvPr>
        </p:nvSpPr>
        <p:spPr>
          <a:xfrm>
            <a:off x="8596848" y="6345576"/>
            <a:ext cx="478662" cy="265665"/>
          </a:xfrm>
        </p:spPr>
        <p:txBody>
          <a:bodyPr/>
          <a:lstStyle/>
          <a:p>
            <a:pPr>
              <a:defRPr/>
            </a:pPr>
            <a:fld id="{FB62B8E0-B7BC-454D-B457-EFC913DF8605}" type="slidenum">
              <a:rPr lang="en-US" smtClean="0"/>
              <a:pPr>
                <a:defRPr/>
              </a:pPr>
              <a:t>37</a:t>
            </a:fld>
            <a:endParaRPr lang="en-US" dirty="0"/>
          </a:p>
        </p:txBody>
      </p:sp>
    </p:spTree>
    <p:extLst>
      <p:ext uri="{BB962C8B-B14F-4D97-AF65-F5344CB8AC3E}">
        <p14:creationId xmlns:p14="http://schemas.microsoft.com/office/powerpoint/2010/main" val="4822730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F0B018-D83D-494E-8574-2818680851E0}"/>
              </a:ext>
            </a:extLst>
          </p:cNvPr>
          <p:cNvSpPr/>
          <p:nvPr/>
        </p:nvSpPr>
        <p:spPr>
          <a:xfrm>
            <a:off x="1" y="435657"/>
            <a:ext cx="4045306" cy="4567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Liquid Scintillation Counting</a:t>
            </a:r>
            <a:endParaRPr lang="en-GB" sz="2400" dirty="0"/>
          </a:p>
        </p:txBody>
      </p:sp>
      <p:sp>
        <p:nvSpPr>
          <p:cNvPr id="3" name="Rectangle 3">
            <a:extLst>
              <a:ext uri="{FF2B5EF4-FFF2-40B4-BE49-F238E27FC236}">
                <a16:creationId xmlns:a16="http://schemas.microsoft.com/office/drawing/2014/main" id="{64FF5DC4-1503-40AA-8794-7045B54B2AF7}"/>
              </a:ext>
            </a:extLst>
          </p:cNvPr>
          <p:cNvSpPr txBox="1">
            <a:spLocks noChangeArrowheads="1"/>
          </p:cNvSpPr>
          <p:nvPr/>
        </p:nvSpPr>
        <p:spPr>
          <a:xfrm>
            <a:off x="590846" y="1750418"/>
            <a:ext cx="8093980" cy="4518707"/>
          </a:xfrm>
          <a:prstGeom prst="rect">
            <a:avLst/>
          </a:prstGeom>
          <a:ln w="28575">
            <a:solidFill>
              <a:schemeClr val="accent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rgbClr val="000000"/>
                </a:solidFill>
                <a:latin typeface="Arial "/>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000000"/>
                </a:solidFill>
                <a:latin typeface="Arial "/>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000000"/>
                </a:solidFill>
                <a:latin typeface="Arial "/>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000000"/>
                </a:solidFill>
                <a:latin typeface="Arial "/>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Tx/>
              <a:buNone/>
            </a:pPr>
            <a:r>
              <a:rPr lang="en-US" altLang="en-US" sz="2400" dirty="0">
                <a:solidFill>
                  <a:schemeClr val="accent1">
                    <a:lumMod val="50000"/>
                  </a:schemeClr>
                </a:solidFill>
                <a:latin typeface="+mn-lt"/>
              </a:rPr>
              <a:t>Interference in liquid scintillation counting;</a:t>
            </a:r>
          </a:p>
          <a:p>
            <a:pPr algn="just">
              <a:buFontTx/>
              <a:buNone/>
            </a:pPr>
            <a:endParaRPr lang="en-US" altLang="en-US" sz="2400" dirty="0">
              <a:solidFill>
                <a:schemeClr val="accent1">
                  <a:lumMod val="50000"/>
                </a:schemeClr>
              </a:solidFill>
              <a:latin typeface="+mn-lt"/>
            </a:endParaRPr>
          </a:p>
          <a:p>
            <a:pPr algn="just">
              <a:buFont typeface="Wingdings" panose="05000000000000000000" pitchFamily="2" charset="2"/>
              <a:buChar char="§"/>
            </a:pPr>
            <a:r>
              <a:rPr lang="en-US" altLang="en-US" sz="2400" dirty="0">
                <a:solidFill>
                  <a:schemeClr val="accent1">
                    <a:lumMod val="50000"/>
                  </a:schemeClr>
                </a:solidFill>
                <a:latin typeface="+mn-lt"/>
              </a:rPr>
              <a:t>Background (noise and PMT crosstalk)</a:t>
            </a:r>
          </a:p>
          <a:p>
            <a:pPr algn="just">
              <a:buFont typeface="Wingdings" panose="05000000000000000000" pitchFamily="2" charset="2"/>
              <a:buChar char="§"/>
            </a:pPr>
            <a:r>
              <a:rPr lang="en-US" altLang="en-US" sz="2400" dirty="0">
                <a:solidFill>
                  <a:schemeClr val="accent1">
                    <a:lumMod val="50000"/>
                  </a:schemeClr>
                </a:solidFill>
                <a:latin typeface="+mn-lt"/>
              </a:rPr>
              <a:t>Static electricity</a:t>
            </a:r>
          </a:p>
          <a:p>
            <a:pPr algn="just">
              <a:buFont typeface="Wingdings" panose="05000000000000000000" pitchFamily="2" charset="2"/>
              <a:buChar char="§"/>
            </a:pPr>
            <a:r>
              <a:rPr lang="en-US" altLang="en-US" sz="2400" dirty="0">
                <a:solidFill>
                  <a:schemeClr val="accent1">
                    <a:lumMod val="50000"/>
                  </a:schemeClr>
                </a:solidFill>
                <a:latin typeface="+mn-lt"/>
              </a:rPr>
              <a:t>Wall effect (organic solvent penetrate the wall)</a:t>
            </a:r>
          </a:p>
          <a:p>
            <a:pPr algn="just">
              <a:buFont typeface="Wingdings" panose="05000000000000000000" pitchFamily="2" charset="2"/>
              <a:buChar char="§"/>
            </a:pPr>
            <a:r>
              <a:rPr lang="en-US" altLang="en-US" sz="2400" dirty="0">
                <a:solidFill>
                  <a:schemeClr val="accent1">
                    <a:lumMod val="50000"/>
                  </a:schemeClr>
                </a:solidFill>
                <a:latin typeface="+mn-lt"/>
              </a:rPr>
              <a:t>Radionuclide mixture (spectral overlapping due to presence of two radionuclides in sample)</a:t>
            </a:r>
          </a:p>
          <a:p>
            <a:pPr algn="just">
              <a:buFont typeface="Wingdings" panose="05000000000000000000" pitchFamily="2" charset="2"/>
              <a:buChar char="§"/>
            </a:pPr>
            <a:r>
              <a:rPr lang="en-US" altLang="en-US" sz="2400" dirty="0">
                <a:solidFill>
                  <a:schemeClr val="accent1">
                    <a:lumMod val="50000"/>
                  </a:schemeClr>
                </a:solidFill>
                <a:latin typeface="+mn-lt"/>
              </a:rPr>
              <a:t>Luminescence</a:t>
            </a:r>
          </a:p>
          <a:p>
            <a:pPr lvl="1" algn="just"/>
            <a:r>
              <a:rPr lang="en-US" altLang="en-US" sz="2400" dirty="0">
                <a:solidFill>
                  <a:schemeClr val="accent1">
                    <a:lumMod val="50000"/>
                  </a:schemeClr>
                </a:solidFill>
                <a:latin typeface="+mn-lt"/>
              </a:rPr>
              <a:t>Chemiluminescence</a:t>
            </a:r>
          </a:p>
          <a:p>
            <a:pPr lvl="1" algn="just"/>
            <a:r>
              <a:rPr lang="en-US" altLang="en-US" sz="2400" dirty="0">
                <a:solidFill>
                  <a:schemeClr val="accent1">
                    <a:lumMod val="50000"/>
                  </a:schemeClr>
                </a:solidFill>
                <a:latin typeface="+mn-lt"/>
              </a:rPr>
              <a:t>Bioluminescence and photoluminescence. </a:t>
            </a:r>
          </a:p>
        </p:txBody>
      </p:sp>
    </p:spTree>
    <p:extLst>
      <p:ext uri="{BB962C8B-B14F-4D97-AF65-F5344CB8AC3E}">
        <p14:creationId xmlns:p14="http://schemas.microsoft.com/office/powerpoint/2010/main" val="3456754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169FE9-00F5-423F-A4E2-EC18A27A1C2A}"/>
              </a:ext>
            </a:extLst>
          </p:cNvPr>
          <p:cNvSpPr/>
          <p:nvPr/>
        </p:nvSpPr>
        <p:spPr>
          <a:xfrm>
            <a:off x="1" y="435657"/>
            <a:ext cx="4045306" cy="4567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Practical Aspects</a:t>
            </a:r>
            <a:endParaRPr lang="en-GB" sz="2400" dirty="0"/>
          </a:p>
        </p:txBody>
      </p:sp>
      <p:sp>
        <p:nvSpPr>
          <p:cNvPr id="3" name="Rectangle 2">
            <a:extLst>
              <a:ext uri="{FF2B5EF4-FFF2-40B4-BE49-F238E27FC236}">
                <a16:creationId xmlns:a16="http://schemas.microsoft.com/office/drawing/2014/main" id="{DDBB49D2-0942-48F9-A100-A6E5025BE216}"/>
              </a:ext>
            </a:extLst>
          </p:cNvPr>
          <p:cNvSpPr/>
          <p:nvPr/>
        </p:nvSpPr>
        <p:spPr>
          <a:xfrm>
            <a:off x="1825164" y="1483216"/>
            <a:ext cx="5080384" cy="1099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dirty="0"/>
              <a:t>Solvent has to be compatible with the liquid scintillation cocktail.</a:t>
            </a:r>
          </a:p>
        </p:txBody>
      </p:sp>
      <p:sp>
        <p:nvSpPr>
          <p:cNvPr id="4" name="Rectangle 3">
            <a:extLst>
              <a:ext uri="{FF2B5EF4-FFF2-40B4-BE49-F238E27FC236}">
                <a16:creationId xmlns:a16="http://schemas.microsoft.com/office/drawing/2014/main" id="{251A2D60-D028-4326-AE9D-B4E7CC7BA220}"/>
              </a:ext>
            </a:extLst>
          </p:cNvPr>
          <p:cNvSpPr/>
          <p:nvPr/>
        </p:nvSpPr>
        <p:spPr>
          <a:xfrm>
            <a:off x="1825164" y="2731078"/>
            <a:ext cx="5080384" cy="1099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dirty="0"/>
              <a:t>Spills of cocktail on outside of vial should be avoided to prevent quenching.</a:t>
            </a:r>
          </a:p>
        </p:txBody>
      </p:sp>
      <p:sp>
        <p:nvSpPr>
          <p:cNvPr id="5" name="Rectangle 4">
            <a:extLst>
              <a:ext uri="{FF2B5EF4-FFF2-40B4-BE49-F238E27FC236}">
                <a16:creationId xmlns:a16="http://schemas.microsoft.com/office/drawing/2014/main" id="{56993AC6-5A9B-495D-9BB4-EE72C73F15A7}"/>
              </a:ext>
            </a:extLst>
          </p:cNvPr>
          <p:cNvSpPr/>
          <p:nvPr/>
        </p:nvSpPr>
        <p:spPr>
          <a:xfrm>
            <a:off x="1825164" y="3992922"/>
            <a:ext cx="5080384" cy="1099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dirty="0"/>
              <a:t>Process should be clean to prevent luminescence or quenching.</a:t>
            </a:r>
          </a:p>
        </p:txBody>
      </p:sp>
      <p:sp>
        <p:nvSpPr>
          <p:cNvPr id="6" name="Rectangle 5">
            <a:extLst>
              <a:ext uri="{FF2B5EF4-FFF2-40B4-BE49-F238E27FC236}">
                <a16:creationId xmlns:a16="http://schemas.microsoft.com/office/drawing/2014/main" id="{43E39AAD-C5F1-4868-869D-B2542C9F201C}"/>
              </a:ext>
            </a:extLst>
          </p:cNvPr>
          <p:cNvSpPr/>
          <p:nvPr/>
        </p:nvSpPr>
        <p:spPr>
          <a:xfrm>
            <a:off x="1825164" y="5328170"/>
            <a:ext cx="5080384" cy="1099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dirty="0"/>
              <a:t>Make sure energy range is correct for radionuclides to be detected.</a:t>
            </a:r>
          </a:p>
        </p:txBody>
      </p:sp>
      <p:pic>
        <p:nvPicPr>
          <p:cNvPr id="8" name="Graphic 7" descr="Checklist">
            <a:extLst>
              <a:ext uri="{FF2B5EF4-FFF2-40B4-BE49-F238E27FC236}">
                <a16:creationId xmlns:a16="http://schemas.microsoft.com/office/drawing/2014/main" id="{589364BE-C173-4D01-B20B-CDE0DA6BD8A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988772">
            <a:off x="1550248" y="1228164"/>
            <a:ext cx="549829" cy="558081"/>
          </a:xfrm>
          <a:prstGeom prst="rect">
            <a:avLst/>
          </a:prstGeom>
        </p:spPr>
      </p:pic>
      <p:pic>
        <p:nvPicPr>
          <p:cNvPr id="9" name="Graphic 8" descr="Checklist">
            <a:extLst>
              <a:ext uri="{FF2B5EF4-FFF2-40B4-BE49-F238E27FC236}">
                <a16:creationId xmlns:a16="http://schemas.microsoft.com/office/drawing/2014/main" id="{CFAA6E7A-6C23-4BD5-A90D-2FD3A3683DA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988772">
            <a:off x="1483191" y="2539423"/>
            <a:ext cx="549829" cy="558081"/>
          </a:xfrm>
          <a:prstGeom prst="rect">
            <a:avLst/>
          </a:prstGeom>
        </p:spPr>
      </p:pic>
      <p:pic>
        <p:nvPicPr>
          <p:cNvPr id="10" name="Graphic 9" descr="Checklist">
            <a:extLst>
              <a:ext uri="{FF2B5EF4-FFF2-40B4-BE49-F238E27FC236}">
                <a16:creationId xmlns:a16="http://schemas.microsoft.com/office/drawing/2014/main" id="{3E5F439B-71B7-4830-9AFC-5C897B2C6C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988772">
            <a:off x="1483189" y="3823856"/>
            <a:ext cx="549829" cy="558081"/>
          </a:xfrm>
          <a:prstGeom prst="rect">
            <a:avLst/>
          </a:prstGeom>
        </p:spPr>
      </p:pic>
      <p:pic>
        <p:nvPicPr>
          <p:cNvPr id="11" name="Graphic 10" descr="Checklist">
            <a:extLst>
              <a:ext uri="{FF2B5EF4-FFF2-40B4-BE49-F238E27FC236}">
                <a16:creationId xmlns:a16="http://schemas.microsoft.com/office/drawing/2014/main" id="{FCACEEA7-B8E8-4D13-A20F-D1DC1FF386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988772">
            <a:off x="1464902" y="5095743"/>
            <a:ext cx="549829" cy="558081"/>
          </a:xfrm>
          <a:prstGeom prst="rect">
            <a:avLst/>
          </a:prstGeom>
        </p:spPr>
      </p:pic>
    </p:spTree>
    <p:extLst>
      <p:ext uri="{BB962C8B-B14F-4D97-AF65-F5344CB8AC3E}">
        <p14:creationId xmlns:p14="http://schemas.microsoft.com/office/powerpoint/2010/main" val="4121931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8C15C8A-1675-47F1-A453-CAC9309E9CDE}"/>
              </a:ext>
            </a:extLst>
          </p:cNvPr>
          <p:cNvSpPr/>
          <p:nvPr/>
        </p:nvSpPr>
        <p:spPr>
          <a:xfrm>
            <a:off x="0" y="574646"/>
            <a:ext cx="4630522" cy="4949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Background and Significance</a:t>
            </a:r>
            <a:endParaRPr lang="en-GB" sz="2600" dirty="0"/>
          </a:p>
        </p:txBody>
      </p:sp>
      <p:sp>
        <p:nvSpPr>
          <p:cNvPr id="3" name="Rectangle 2">
            <a:extLst>
              <a:ext uri="{FF2B5EF4-FFF2-40B4-BE49-F238E27FC236}">
                <a16:creationId xmlns:a16="http://schemas.microsoft.com/office/drawing/2014/main" id="{48B51533-0A6A-4456-822C-3886D46CA12A}"/>
              </a:ext>
            </a:extLst>
          </p:cNvPr>
          <p:cNvSpPr/>
          <p:nvPr/>
        </p:nvSpPr>
        <p:spPr>
          <a:xfrm>
            <a:off x="526694" y="1609344"/>
            <a:ext cx="8083296" cy="4674010"/>
          </a:xfrm>
          <a:prstGeom prst="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spcBef>
                <a:spcPts val="0"/>
              </a:spcBef>
              <a:buFont typeface="Wingdings" panose="05000000000000000000" pitchFamily="2" charset="2"/>
              <a:buChar char="q"/>
            </a:pPr>
            <a:r>
              <a:rPr lang="en-US" altLang="en-US" sz="2000" dirty="0">
                <a:solidFill>
                  <a:schemeClr val="tx2">
                    <a:lumMod val="50000"/>
                  </a:schemeClr>
                </a:solidFill>
                <a:cs typeface="Times New Roman" panose="02020603050405020304" pitchFamily="18" charset="0"/>
              </a:rPr>
              <a:t>Tritium is a low energy beta emitter with </a:t>
            </a:r>
            <a:r>
              <a:rPr lang="en-US" altLang="en-US" sz="2000" dirty="0" err="1">
                <a:solidFill>
                  <a:schemeClr val="tx2">
                    <a:lumMod val="50000"/>
                  </a:schemeClr>
                </a:solidFill>
                <a:cs typeface="Times New Roman" panose="02020603050405020304" pitchFamily="18" charset="0"/>
              </a:rPr>
              <a:t>E</a:t>
            </a:r>
            <a:r>
              <a:rPr lang="en-US" altLang="en-US" sz="2000" baseline="-25000" dirty="0" err="1">
                <a:solidFill>
                  <a:schemeClr val="tx2">
                    <a:lumMod val="50000"/>
                  </a:schemeClr>
                </a:solidFill>
                <a:cs typeface="Times New Roman" panose="02020603050405020304" pitchFamily="18" charset="0"/>
              </a:rPr>
              <a:t>max</a:t>
            </a:r>
            <a:r>
              <a:rPr lang="en-US" altLang="en-US" sz="2000" dirty="0">
                <a:solidFill>
                  <a:schemeClr val="tx2">
                    <a:lumMod val="50000"/>
                  </a:schemeClr>
                </a:solidFill>
                <a:cs typeface="Times New Roman" panose="02020603050405020304" pitchFamily="18" charset="0"/>
              </a:rPr>
              <a:t> of     18 keV and needs special techniques to measure</a:t>
            </a:r>
          </a:p>
          <a:p>
            <a:pPr>
              <a:spcBef>
                <a:spcPts val="0"/>
              </a:spcBef>
            </a:pPr>
            <a:endParaRPr lang="en-US" altLang="en-US" sz="2000" dirty="0">
              <a:solidFill>
                <a:schemeClr val="tx2">
                  <a:lumMod val="50000"/>
                </a:schemeClr>
              </a:solidFill>
              <a:cs typeface="Times New Roman" panose="02020603050405020304" pitchFamily="18" charset="0"/>
            </a:endParaRPr>
          </a:p>
          <a:p>
            <a:pPr marL="342900" indent="-342900" algn="just">
              <a:buFont typeface="Wingdings" panose="05000000000000000000" pitchFamily="2" charset="2"/>
              <a:buChar char="q"/>
            </a:pPr>
            <a:r>
              <a:rPr lang="en-GB" sz="2000" dirty="0">
                <a:solidFill>
                  <a:schemeClr val="tx2">
                    <a:lumMod val="50000"/>
                  </a:schemeClr>
                </a:solidFill>
              </a:rPr>
              <a:t>Tritium significantly produced in PHWR reactors.</a:t>
            </a:r>
          </a:p>
          <a:p>
            <a:pPr marL="800100" lvl="1" indent="-342900" algn="just">
              <a:buFont typeface="Wingdings" panose="05000000000000000000" pitchFamily="2" charset="2"/>
              <a:buChar char="§"/>
            </a:pPr>
            <a:r>
              <a:rPr lang="en-GB" sz="2000" dirty="0">
                <a:solidFill>
                  <a:schemeClr val="tx2">
                    <a:lumMod val="50000"/>
                  </a:schemeClr>
                </a:solidFill>
              </a:rPr>
              <a:t>Nearly 2/3 of internal dose is due to tritium intakes</a:t>
            </a:r>
          </a:p>
          <a:p>
            <a:pPr lvl="1" algn="just"/>
            <a:endParaRPr lang="en-GB" sz="2000" dirty="0">
              <a:solidFill>
                <a:schemeClr val="tx2">
                  <a:lumMod val="50000"/>
                </a:schemeClr>
              </a:solidFill>
            </a:endParaRPr>
          </a:p>
          <a:p>
            <a:pPr marL="342900" indent="-342900" algn="just">
              <a:buFont typeface="Wingdings" panose="05000000000000000000" pitchFamily="2" charset="2"/>
              <a:buChar char="q"/>
            </a:pPr>
            <a:r>
              <a:rPr lang="en-GB" sz="2000" dirty="0">
                <a:solidFill>
                  <a:schemeClr val="tx2">
                    <a:lumMod val="50000"/>
                  </a:schemeClr>
                </a:solidFill>
              </a:rPr>
              <a:t>Fusion reactors use tritium as fuel</a:t>
            </a:r>
          </a:p>
          <a:p>
            <a:pPr algn="just"/>
            <a:endParaRPr lang="en-GB" sz="2000" dirty="0">
              <a:solidFill>
                <a:schemeClr val="tx2">
                  <a:lumMod val="50000"/>
                </a:schemeClr>
              </a:solidFill>
            </a:endParaRPr>
          </a:p>
          <a:p>
            <a:pPr marL="342900" indent="-342900">
              <a:spcBef>
                <a:spcPts val="0"/>
              </a:spcBef>
              <a:buFont typeface="Wingdings" panose="05000000000000000000" pitchFamily="2" charset="2"/>
              <a:buChar char="q"/>
            </a:pPr>
            <a:r>
              <a:rPr lang="en-US" altLang="en-US" sz="2000" dirty="0">
                <a:solidFill>
                  <a:schemeClr val="tx2">
                    <a:lumMod val="50000"/>
                  </a:schemeClr>
                </a:solidFill>
                <a:cs typeface="Times New Roman" panose="02020603050405020304" pitchFamily="18" charset="0"/>
              </a:rPr>
              <a:t>To a lesser extent:</a:t>
            </a:r>
          </a:p>
          <a:p>
            <a:pPr marL="800100" lvl="1" indent="-342900">
              <a:spcBef>
                <a:spcPts val="0"/>
              </a:spcBef>
              <a:buFont typeface="Wingdings" panose="05000000000000000000" pitchFamily="2" charset="2"/>
              <a:buChar char="§"/>
            </a:pPr>
            <a:r>
              <a:rPr lang="en-US" altLang="en-US" sz="2000" dirty="0">
                <a:solidFill>
                  <a:schemeClr val="tx2">
                    <a:lumMod val="50000"/>
                  </a:schemeClr>
                </a:solidFill>
                <a:cs typeface="Times New Roman" panose="02020603050405020304" pitchFamily="18" charset="0"/>
              </a:rPr>
              <a:t>H-3 is a byproduct of nuclear ternary fission (0.01%) in light water</a:t>
            </a:r>
          </a:p>
          <a:p>
            <a:pPr marL="800100" lvl="1" indent="-342900">
              <a:spcBef>
                <a:spcPts val="0"/>
              </a:spcBef>
              <a:buFont typeface="Wingdings" panose="05000000000000000000" pitchFamily="2" charset="2"/>
              <a:buChar char="§"/>
            </a:pPr>
            <a:r>
              <a:rPr lang="en-US" altLang="en-US" sz="2000" dirty="0">
                <a:solidFill>
                  <a:schemeClr val="tx2">
                    <a:lumMod val="50000"/>
                  </a:schemeClr>
                </a:solidFill>
                <a:cs typeface="Times New Roman" panose="02020603050405020304" pitchFamily="18" charset="0"/>
              </a:rPr>
              <a:t>H-3 found due to neutron capture by Li</a:t>
            </a:r>
            <a:r>
              <a:rPr lang="en-US" altLang="en-US" sz="2000" baseline="30000" dirty="0">
                <a:solidFill>
                  <a:schemeClr val="tx2">
                    <a:lumMod val="50000"/>
                  </a:schemeClr>
                </a:solidFill>
                <a:cs typeface="Times New Roman" panose="02020603050405020304" pitchFamily="18" charset="0"/>
              </a:rPr>
              <a:t>6</a:t>
            </a:r>
            <a:r>
              <a:rPr lang="en-US" altLang="en-US" sz="2000" dirty="0">
                <a:solidFill>
                  <a:schemeClr val="tx2">
                    <a:lumMod val="50000"/>
                  </a:schemeClr>
                </a:solidFill>
                <a:cs typeface="Times New Roman" panose="02020603050405020304" pitchFamily="18" charset="0"/>
              </a:rPr>
              <a:t> and B</a:t>
            </a:r>
            <a:r>
              <a:rPr lang="en-US" altLang="en-US" sz="2000" baseline="30000" dirty="0">
                <a:solidFill>
                  <a:schemeClr val="tx2">
                    <a:lumMod val="50000"/>
                  </a:schemeClr>
                </a:solidFill>
                <a:cs typeface="Times New Roman" panose="02020603050405020304" pitchFamily="18" charset="0"/>
              </a:rPr>
              <a:t>10 </a:t>
            </a:r>
            <a:r>
              <a:rPr lang="en-US" altLang="en-US" sz="2000" dirty="0">
                <a:solidFill>
                  <a:schemeClr val="tx2">
                    <a:lumMod val="50000"/>
                  </a:schemeClr>
                </a:solidFill>
                <a:cs typeface="Times New Roman" panose="02020603050405020304" pitchFamily="18" charset="0"/>
              </a:rPr>
              <a:t>in control rods</a:t>
            </a:r>
          </a:p>
          <a:p>
            <a:pPr lvl="1">
              <a:spcBef>
                <a:spcPts val="0"/>
              </a:spcBef>
            </a:pPr>
            <a:endParaRPr lang="en-US" altLang="en-US" sz="2000" baseline="30000" dirty="0">
              <a:solidFill>
                <a:schemeClr val="tx2">
                  <a:lumMod val="50000"/>
                </a:schemeClr>
              </a:solidFill>
              <a:cs typeface="Times New Roman" panose="02020603050405020304" pitchFamily="18" charset="0"/>
            </a:endParaRPr>
          </a:p>
          <a:p>
            <a:pPr marL="342900" indent="-342900">
              <a:spcBef>
                <a:spcPts val="0"/>
              </a:spcBef>
              <a:buFont typeface="Wingdings" panose="05000000000000000000" pitchFamily="2" charset="2"/>
              <a:buChar char="q"/>
            </a:pPr>
            <a:r>
              <a:rPr lang="en-US" altLang="en-US" sz="2000" dirty="0">
                <a:solidFill>
                  <a:schemeClr val="tx2">
                    <a:lumMod val="50000"/>
                  </a:schemeClr>
                </a:solidFill>
                <a:cs typeface="Times New Roman" panose="02020603050405020304" pitchFamily="18" charset="0"/>
              </a:rPr>
              <a:t>H-3 can be found as tritiated water (HTO), Gaseous tritium (HT) and organically bound tritium (OBT) </a:t>
            </a:r>
          </a:p>
        </p:txBody>
      </p:sp>
    </p:spTree>
    <p:extLst>
      <p:ext uri="{BB962C8B-B14F-4D97-AF65-F5344CB8AC3E}">
        <p14:creationId xmlns:p14="http://schemas.microsoft.com/office/powerpoint/2010/main" val="3091793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D20425C-6886-478A-A53E-7A41B9478B53}"/>
              </a:ext>
            </a:extLst>
          </p:cNvPr>
          <p:cNvSpPr/>
          <p:nvPr/>
        </p:nvSpPr>
        <p:spPr>
          <a:xfrm>
            <a:off x="0" y="574646"/>
            <a:ext cx="5449824" cy="54458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Tritium Dosimetry and Radiotoxicity</a:t>
            </a:r>
            <a:endParaRPr lang="en-GB" sz="2600" dirty="0"/>
          </a:p>
        </p:txBody>
      </p:sp>
      <p:sp>
        <p:nvSpPr>
          <p:cNvPr id="4" name="Rectangle: Diagonal Corners Rounded 3">
            <a:extLst>
              <a:ext uri="{FF2B5EF4-FFF2-40B4-BE49-F238E27FC236}">
                <a16:creationId xmlns:a16="http://schemas.microsoft.com/office/drawing/2014/main" id="{1DDC73E1-C74B-4516-9D01-4FCCD2DB1B17}"/>
              </a:ext>
            </a:extLst>
          </p:cNvPr>
          <p:cNvSpPr/>
          <p:nvPr/>
        </p:nvSpPr>
        <p:spPr>
          <a:xfrm>
            <a:off x="621792" y="1506931"/>
            <a:ext cx="7819949" cy="4776423"/>
          </a:xfrm>
          <a:prstGeom prst="round2Diag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Wingdings" panose="05000000000000000000" pitchFamily="2" charset="2"/>
              <a:buChar char="q"/>
            </a:pPr>
            <a:r>
              <a:rPr lang="en-GB" sz="2000" dirty="0"/>
              <a:t>Exposure to tritium oxide (HTO) is by far the most important type of tritium exposure and HTO enters the body by inhalation or skin absorption.</a:t>
            </a:r>
          </a:p>
          <a:p>
            <a:pPr marL="342900" indent="-342900" algn="just">
              <a:buFont typeface="Wingdings" panose="05000000000000000000" pitchFamily="2" charset="2"/>
              <a:buChar char="q"/>
            </a:pPr>
            <a:r>
              <a:rPr lang="en-GB" sz="2000" dirty="0"/>
              <a:t>The total effective dose from airborne HTO exposure is about 10,000 times more than the total effective dose from an equal exposure to HT gas.</a:t>
            </a:r>
          </a:p>
          <a:p>
            <a:pPr marL="342900" indent="-342900" algn="just">
              <a:buFont typeface="Wingdings" panose="05000000000000000000" pitchFamily="2" charset="2"/>
              <a:buChar char="q"/>
            </a:pPr>
            <a:r>
              <a:rPr lang="en-GB" sz="2000" dirty="0"/>
              <a:t>Tritium is classified as low toxicity according to IAEA classification scheme (Group 4).</a:t>
            </a:r>
          </a:p>
          <a:p>
            <a:pPr marL="342900" indent="-342900" algn="just">
              <a:buFont typeface="Wingdings" panose="05000000000000000000" pitchFamily="2" charset="2"/>
              <a:buChar char="q"/>
            </a:pPr>
            <a:r>
              <a:rPr lang="en-GB" sz="2000" dirty="0"/>
              <a:t>Tritium should be in higher concentration to pose airborne contamination hazard.</a:t>
            </a:r>
          </a:p>
          <a:p>
            <a:pPr marL="342900" indent="-342900" algn="just">
              <a:buFont typeface="Wingdings" panose="05000000000000000000" pitchFamily="2" charset="2"/>
              <a:buChar char="q"/>
            </a:pPr>
            <a:r>
              <a:rPr lang="en-GB" sz="2000" dirty="0"/>
              <a:t>Therefore, safe handling of tritium is recommended.</a:t>
            </a:r>
          </a:p>
          <a:p>
            <a:pPr algn="ctr"/>
            <a:endParaRPr lang="en-GB" dirty="0"/>
          </a:p>
        </p:txBody>
      </p:sp>
    </p:spTree>
    <p:extLst>
      <p:ext uri="{BB962C8B-B14F-4D97-AF65-F5344CB8AC3E}">
        <p14:creationId xmlns:p14="http://schemas.microsoft.com/office/powerpoint/2010/main" val="431867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D8E5ED-FD63-4AA2-BA8A-D9C79DDAEFE2}"/>
              </a:ext>
            </a:extLst>
          </p:cNvPr>
          <p:cNvSpPr/>
          <p:nvPr/>
        </p:nvSpPr>
        <p:spPr>
          <a:xfrm>
            <a:off x="0" y="574646"/>
            <a:ext cx="4572000" cy="54458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Tritium Contamination</a:t>
            </a:r>
            <a:endParaRPr lang="en-GB" sz="2600" dirty="0"/>
          </a:p>
        </p:txBody>
      </p:sp>
      <p:sp>
        <p:nvSpPr>
          <p:cNvPr id="3" name="Rectangle: Diagonal Corners Snipped 2">
            <a:extLst>
              <a:ext uri="{FF2B5EF4-FFF2-40B4-BE49-F238E27FC236}">
                <a16:creationId xmlns:a16="http://schemas.microsoft.com/office/drawing/2014/main" id="{F1CDA841-C3E0-4F71-9DDA-768FFE8094EF}"/>
              </a:ext>
            </a:extLst>
          </p:cNvPr>
          <p:cNvSpPr/>
          <p:nvPr/>
        </p:nvSpPr>
        <p:spPr>
          <a:xfrm>
            <a:off x="592532" y="1521561"/>
            <a:ext cx="8178392" cy="4864205"/>
          </a:xfrm>
          <a:prstGeom prst="snip2DiagRect">
            <a:avLst>
              <a:gd name="adj1" fmla="val 0"/>
              <a:gd name="adj2" fmla="val 10952"/>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Wingdings" panose="05000000000000000000" pitchFamily="2" charset="2"/>
              <a:buChar char="q"/>
            </a:pPr>
            <a:r>
              <a:rPr lang="en-GB" sz="2000" dirty="0"/>
              <a:t>Highly contaminated metal or plastic surfaces may release some of the loosely-bound tritium immediately after exposure to the contaminating tritiated atmosphere or liquid. This is called outgassing or </a:t>
            </a:r>
            <a:r>
              <a:rPr lang="en-GB" sz="2000" dirty="0" err="1"/>
              <a:t>offgassing</a:t>
            </a:r>
            <a:r>
              <a:rPr lang="en-GB" sz="2000" dirty="0"/>
              <a:t> and can result in significant airborne concentrations. </a:t>
            </a:r>
          </a:p>
          <a:p>
            <a:pPr algn="just"/>
            <a:endParaRPr lang="en-GB" sz="2000" dirty="0"/>
          </a:p>
          <a:p>
            <a:pPr marL="342900" indent="-342900" algn="just">
              <a:buFont typeface="Wingdings" panose="05000000000000000000" pitchFamily="2" charset="2"/>
              <a:buChar char="q"/>
            </a:pPr>
            <a:r>
              <a:rPr lang="en-GB" sz="2000" dirty="0"/>
              <a:t>Tritium as HT or HTO will readily adsorb onto the surface of most metals (such as stainless steel, copper, or </a:t>
            </a:r>
            <a:r>
              <a:rPr lang="en-GB" sz="2000" dirty="0" err="1"/>
              <a:t>aluminum</a:t>
            </a:r>
            <a:r>
              <a:rPr lang="en-GB" sz="2000" dirty="0"/>
              <a:t>), plastics, and rubbers. </a:t>
            </a:r>
          </a:p>
          <a:p>
            <a:pPr marL="800100" lvl="1" indent="-342900" algn="just">
              <a:buFont typeface="Wingdings" panose="05000000000000000000" pitchFamily="2" charset="2"/>
              <a:buChar char="§"/>
            </a:pPr>
            <a:r>
              <a:rPr lang="en-GB" sz="2000" dirty="0"/>
              <a:t>The tritium will remain fairly close to the surface unless the metal is heated to a high temperature. </a:t>
            </a:r>
          </a:p>
          <a:p>
            <a:pPr lvl="1" algn="just"/>
            <a:endParaRPr lang="en-GB" sz="2000" dirty="0"/>
          </a:p>
          <a:p>
            <a:pPr marL="342900" indent="-342900" algn="just">
              <a:buFont typeface="Wingdings" panose="05000000000000000000" pitchFamily="2" charset="2"/>
              <a:buChar char="q"/>
            </a:pPr>
            <a:r>
              <a:rPr lang="en-GB" sz="2000" dirty="0"/>
              <a:t>HTO diffuses even metallic cladding resulting in contamination in unexpected places</a:t>
            </a:r>
          </a:p>
          <a:p>
            <a:pPr algn="ctr"/>
            <a:endParaRPr lang="en-GB" dirty="0"/>
          </a:p>
        </p:txBody>
      </p:sp>
    </p:spTree>
    <p:extLst>
      <p:ext uri="{BB962C8B-B14F-4D97-AF65-F5344CB8AC3E}">
        <p14:creationId xmlns:p14="http://schemas.microsoft.com/office/powerpoint/2010/main" val="1538349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E530DA-19D9-49B2-8EF8-5D5EFCCB70FD}"/>
              </a:ext>
            </a:extLst>
          </p:cNvPr>
          <p:cNvSpPr/>
          <p:nvPr/>
        </p:nvSpPr>
        <p:spPr>
          <a:xfrm>
            <a:off x="2038525" y="2441196"/>
            <a:ext cx="4966282" cy="2021747"/>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pPr>
            <a:r>
              <a:rPr lang="en-GB" altLang="en-US" sz="2400" b="1" dirty="0"/>
              <a:t>MONITORING TECHNIQUES</a:t>
            </a:r>
            <a:endParaRPr lang="en-US" altLang="en-US" sz="2400" b="1" dirty="0"/>
          </a:p>
        </p:txBody>
      </p:sp>
    </p:spTree>
    <p:extLst>
      <p:ext uri="{BB962C8B-B14F-4D97-AF65-F5344CB8AC3E}">
        <p14:creationId xmlns:p14="http://schemas.microsoft.com/office/powerpoint/2010/main" val="30337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F5E683E-8D99-4D8B-A71B-7B4B3D40F4FE}"/>
              </a:ext>
            </a:extLst>
          </p:cNvPr>
          <p:cNvSpPr/>
          <p:nvPr/>
        </p:nvSpPr>
        <p:spPr>
          <a:xfrm>
            <a:off x="0" y="574646"/>
            <a:ext cx="4572000"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Tritium Monitoring</a:t>
            </a:r>
            <a:endParaRPr lang="en-GB" sz="2600" dirty="0"/>
          </a:p>
        </p:txBody>
      </p:sp>
      <p:sp>
        <p:nvSpPr>
          <p:cNvPr id="3" name="Rectangle 2">
            <a:extLst>
              <a:ext uri="{FF2B5EF4-FFF2-40B4-BE49-F238E27FC236}">
                <a16:creationId xmlns:a16="http://schemas.microsoft.com/office/drawing/2014/main" id="{6BC2791E-1A57-4847-8341-29BE95133FA1}"/>
              </a:ext>
            </a:extLst>
          </p:cNvPr>
          <p:cNvSpPr/>
          <p:nvPr/>
        </p:nvSpPr>
        <p:spPr>
          <a:xfrm>
            <a:off x="444615" y="1900806"/>
            <a:ext cx="8170877" cy="1090569"/>
          </a:xfrm>
          <a:prstGeom prst="rect">
            <a:avLst/>
          </a:prstGeom>
          <a:solidFill>
            <a:schemeClr val="tx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80000"/>
              </a:lnSpc>
            </a:pPr>
            <a:r>
              <a:rPr lang="en-US" altLang="en-US" dirty="0"/>
              <a:t>In the workplace tritium can exist as a gas (HT) or  as an oxide </a:t>
            </a:r>
            <a:r>
              <a:rPr lang="en-US" altLang="en-US" dirty="0" err="1"/>
              <a:t>vapour</a:t>
            </a:r>
            <a:r>
              <a:rPr lang="en-US" altLang="en-US" dirty="0"/>
              <a:t> in the form of HTO. </a:t>
            </a:r>
          </a:p>
          <a:p>
            <a:pPr marL="800100" lvl="1" indent="-342900" algn="just">
              <a:buFont typeface="Wingdings" panose="05000000000000000000" pitchFamily="2" charset="2"/>
              <a:buChar char="§"/>
            </a:pPr>
            <a:r>
              <a:rPr lang="en-US" altLang="en-US" sz="1600" dirty="0"/>
              <a:t>The sampling and measurement technique depends on the chemical form of tritium. </a:t>
            </a:r>
          </a:p>
        </p:txBody>
      </p:sp>
      <p:sp>
        <p:nvSpPr>
          <p:cNvPr id="4" name="Rectangle 3">
            <a:extLst>
              <a:ext uri="{FF2B5EF4-FFF2-40B4-BE49-F238E27FC236}">
                <a16:creationId xmlns:a16="http://schemas.microsoft.com/office/drawing/2014/main" id="{B5FC3A1D-25F2-49E9-9DC7-EEEF5DA0E90D}"/>
              </a:ext>
            </a:extLst>
          </p:cNvPr>
          <p:cNvSpPr/>
          <p:nvPr/>
        </p:nvSpPr>
        <p:spPr>
          <a:xfrm>
            <a:off x="444616" y="3429000"/>
            <a:ext cx="8170877" cy="1090569"/>
          </a:xfrm>
          <a:prstGeom prst="rect">
            <a:avLst/>
          </a:prstGeom>
          <a:solidFill>
            <a:schemeClr val="tx2">
              <a:lumMod val="75000"/>
            </a:schemeClr>
          </a:solid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80000"/>
              </a:lnSpc>
            </a:pPr>
            <a:r>
              <a:rPr lang="en-US" altLang="en-US" dirty="0"/>
              <a:t>Due to its low beta energy direct monitoring of tritium is not possible unless the air is mixed thoroughly with the detector medium.</a:t>
            </a:r>
          </a:p>
        </p:txBody>
      </p:sp>
      <p:sp>
        <p:nvSpPr>
          <p:cNvPr id="5" name="Rectangle 4">
            <a:extLst>
              <a:ext uri="{FF2B5EF4-FFF2-40B4-BE49-F238E27FC236}">
                <a16:creationId xmlns:a16="http://schemas.microsoft.com/office/drawing/2014/main" id="{4CC662F7-F30C-417A-9EF1-2F55E4FBFFD8}"/>
              </a:ext>
            </a:extLst>
          </p:cNvPr>
          <p:cNvSpPr/>
          <p:nvPr/>
        </p:nvSpPr>
        <p:spPr>
          <a:xfrm>
            <a:off x="486561" y="4881693"/>
            <a:ext cx="8170877" cy="109056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dirty="0"/>
              <a:t>Monitoring  of tritium  may  be accomplished  by  real  time  measurement  or  by  air  sampling  and  delayed measurement of the sample in an appropriate measurement assembly.</a:t>
            </a:r>
          </a:p>
        </p:txBody>
      </p:sp>
      <p:sp>
        <p:nvSpPr>
          <p:cNvPr id="6" name="Arrow: Right 5">
            <a:extLst>
              <a:ext uri="{FF2B5EF4-FFF2-40B4-BE49-F238E27FC236}">
                <a16:creationId xmlns:a16="http://schemas.microsoft.com/office/drawing/2014/main" id="{CAAB36B3-DC4F-4ECC-9509-5A0B375F3618}"/>
              </a:ext>
            </a:extLst>
          </p:cNvPr>
          <p:cNvSpPr/>
          <p:nvPr/>
        </p:nvSpPr>
        <p:spPr>
          <a:xfrm>
            <a:off x="41946" y="2326897"/>
            <a:ext cx="444615" cy="313888"/>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Arrow: Right 6">
            <a:extLst>
              <a:ext uri="{FF2B5EF4-FFF2-40B4-BE49-F238E27FC236}">
                <a16:creationId xmlns:a16="http://schemas.microsoft.com/office/drawing/2014/main" id="{7D6A115C-8547-4B79-BAD9-2BB902A58807}"/>
              </a:ext>
            </a:extLst>
          </p:cNvPr>
          <p:cNvSpPr/>
          <p:nvPr/>
        </p:nvSpPr>
        <p:spPr>
          <a:xfrm>
            <a:off x="0" y="3865753"/>
            <a:ext cx="444615" cy="313888"/>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2A2EDE93-3AE4-4FE3-8818-D72D61D5948D}"/>
              </a:ext>
            </a:extLst>
          </p:cNvPr>
          <p:cNvSpPr/>
          <p:nvPr/>
        </p:nvSpPr>
        <p:spPr>
          <a:xfrm>
            <a:off x="41945" y="5270033"/>
            <a:ext cx="444615" cy="313888"/>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364387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5B80E1B-95C2-480A-9C50-06D859875BC7}"/>
              </a:ext>
            </a:extLst>
          </p:cNvPr>
          <p:cNvSpPr/>
          <p:nvPr/>
        </p:nvSpPr>
        <p:spPr>
          <a:xfrm>
            <a:off x="0" y="574646"/>
            <a:ext cx="4572000" cy="544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600" dirty="0"/>
              <a:t>Tritium Sampling</a:t>
            </a:r>
            <a:endParaRPr lang="en-GB" sz="2600" dirty="0"/>
          </a:p>
        </p:txBody>
      </p:sp>
      <p:sp>
        <p:nvSpPr>
          <p:cNvPr id="3" name="Rectangle 2">
            <a:extLst>
              <a:ext uri="{FF2B5EF4-FFF2-40B4-BE49-F238E27FC236}">
                <a16:creationId xmlns:a16="http://schemas.microsoft.com/office/drawing/2014/main" id="{2858FA06-D1C5-4249-8E5A-39F617EA31DD}"/>
              </a:ext>
            </a:extLst>
          </p:cNvPr>
          <p:cNvSpPr/>
          <p:nvPr/>
        </p:nvSpPr>
        <p:spPr>
          <a:xfrm>
            <a:off x="801013" y="2038515"/>
            <a:ext cx="3884371" cy="181417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a:t>Sampling of tritiated water vapour can be carried out by the following techniques:</a:t>
            </a:r>
            <a:endParaRPr lang="en-US" altLang="en-US" dirty="0"/>
          </a:p>
        </p:txBody>
      </p:sp>
      <p:sp>
        <p:nvSpPr>
          <p:cNvPr id="4" name="Rectangle 3">
            <a:extLst>
              <a:ext uri="{FF2B5EF4-FFF2-40B4-BE49-F238E27FC236}">
                <a16:creationId xmlns:a16="http://schemas.microsoft.com/office/drawing/2014/main" id="{AEFE6F99-EE18-43B6-A8F9-22ED2AC8E8E6}"/>
              </a:ext>
            </a:extLst>
          </p:cNvPr>
          <p:cNvSpPr/>
          <p:nvPr/>
        </p:nvSpPr>
        <p:spPr>
          <a:xfrm>
            <a:off x="519375" y="3942345"/>
            <a:ext cx="2223823" cy="54458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dirty="0"/>
              <a:t>Dynamic sampling</a:t>
            </a:r>
          </a:p>
        </p:txBody>
      </p:sp>
      <p:sp>
        <p:nvSpPr>
          <p:cNvPr id="5" name="Rectangle 4">
            <a:extLst>
              <a:ext uri="{FF2B5EF4-FFF2-40B4-BE49-F238E27FC236}">
                <a16:creationId xmlns:a16="http://schemas.microsoft.com/office/drawing/2014/main" id="{6D8B3FCB-09FF-4652-BDA4-C73D8C4A09EE}"/>
              </a:ext>
            </a:extLst>
          </p:cNvPr>
          <p:cNvSpPr/>
          <p:nvPr/>
        </p:nvSpPr>
        <p:spPr>
          <a:xfrm>
            <a:off x="2977285" y="3942345"/>
            <a:ext cx="2223823" cy="54458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dirty="0"/>
          </a:p>
          <a:p>
            <a:pPr algn="ctr"/>
            <a:r>
              <a:rPr lang="en-US" altLang="en-US" dirty="0"/>
              <a:t>Passive Sampling</a:t>
            </a:r>
          </a:p>
          <a:p>
            <a:pPr algn="ctr"/>
            <a:endParaRPr lang="en-GB" dirty="0"/>
          </a:p>
        </p:txBody>
      </p:sp>
      <p:sp>
        <p:nvSpPr>
          <p:cNvPr id="6" name="Rectangle 5">
            <a:extLst>
              <a:ext uri="{FF2B5EF4-FFF2-40B4-BE49-F238E27FC236}">
                <a16:creationId xmlns:a16="http://schemas.microsoft.com/office/drawing/2014/main" id="{7D9489F2-8794-412A-84BD-EDBE9697B1EE}"/>
              </a:ext>
            </a:extLst>
          </p:cNvPr>
          <p:cNvSpPr/>
          <p:nvPr/>
        </p:nvSpPr>
        <p:spPr>
          <a:xfrm>
            <a:off x="2823665" y="4617848"/>
            <a:ext cx="2830985" cy="565048"/>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sz="1600" dirty="0"/>
          </a:p>
          <a:p>
            <a:pPr algn="ctr"/>
            <a:r>
              <a:rPr lang="en-US" altLang="en-US" sz="1600" dirty="0"/>
              <a:t>Condensation either using a cold strip or a cold finger.</a:t>
            </a:r>
          </a:p>
          <a:p>
            <a:pPr algn="ctr"/>
            <a:endParaRPr lang="en-GB" sz="1600" dirty="0"/>
          </a:p>
        </p:txBody>
      </p:sp>
      <p:sp>
        <p:nvSpPr>
          <p:cNvPr id="7" name="Rectangle 6">
            <a:extLst>
              <a:ext uri="{FF2B5EF4-FFF2-40B4-BE49-F238E27FC236}">
                <a16:creationId xmlns:a16="http://schemas.microsoft.com/office/drawing/2014/main" id="{7FC26D72-BC20-4947-8A33-EE8A95D61D81}"/>
              </a:ext>
            </a:extLst>
          </p:cNvPr>
          <p:cNvSpPr/>
          <p:nvPr/>
        </p:nvSpPr>
        <p:spPr>
          <a:xfrm>
            <a:off x="2823665" y="5272556"/>
            <a:ext cx="2830985" cy="64493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Absorption in solid absorber such as silica gel, zeolite, etc.</a:t>
            </a:r>
            <a:endParaRPr lang="en-GB" sz="1600" dirty="0"/>
          </a:p>
        </p:txBody>
      </p:sp>
      <p:sp>
        <p:nvSpPr>
          <p:cNvPr id="8" name="Rectangle 7">
            <a:extLst>
              <a:ext uri="{FF2B5EF4-FFF2-40B4-BE49-F238E27FC236}">
                <a16:creationId xmlns:a16="http://schemas.microsoft.com/office/drawing/2014/main" id="{580A3552-F5D1-43A6-83B0-E127403935AA}"/>
              </a:ext>
            </a:extLst>
          </p:cNvPr>
          <p:cNvSpPr/>
          <p:nvPr/>
        </p:nvSpPr>
        <p:spPr>
          <a:xfrm>
            <a:off x="84119" y="4615384"/>
            <a:ext cx="2659079" cy="565048"/>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dirty="0"/>
          </a:p>
          <a:p>
            <a:pPr algn="ctr"/>
            <a:r>
              <a:rPr lang="en-US" altLang="en-US" sz="1600" dirty="0"/>
              <a:t>Condensation either using a cold strip or a cold finger.</a:t>
            </a:r>
          </a:p>
          <a:p>
            <a:pPr algn="ctr"/>
            <a:endParaRPr lang="en-GB" dirty="0"/>
          </a:p>
        </p:txBody>
      </p:sp>
      <p:sp>
        <p:nvSpPr>
          <p:cNvPr id="9" name="Rectangle 8">
            <a:extLst>
              <a:ext uri="{FF2B5EF4-FFF2-40B4-BE49-F238E27FC236}">
                <a16:creationId xmlns:a16="http://schemas.microsoft.com/office/drawing/2014/main" id="{26BB9697-2505-4931-AA23-2A14A811B5B7}"/>
              </a:ext>
            </a:extLst>
          </p:cNvPr>
          <p:cNvSpPr/>
          <p:nvPr/>
        </p:nvSpPr>
        <p:spPr>
          <a:xfrm>
            <a:off x="5130392" y="2038515"/>
            <a:ext cx="3884371" cy="181417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dirty="0"/>
              <a:t>The activity of water collected from the bubblers or from the solid absorbers (through heating or condensation) is measured by liquid scintillation</a:t>
            </a:r>
          </a:p>
        </p:txBody>
      </p:sp>
      <p:sp>
        <p:nvSpPr>
          <p:cNvPr id="10" name="Arrow: Down 9">
            <a:extLst>
              <a:ext uri="{FF2B5EF4-FFF2-40B4-BE49-F238E27FC236}">
                <a16:creationId xmlns:a16="http://schemas.microsoft.com/office/drawing/2014/main" id="{BB8FC0F9-4346-4AF3-9C1A-A50D98A33312}"/>
              </a:ext>
            </a:extLst>
          </p:cNvPr>
          <p:cNvSpPr/>
          <p:nvPr/>
        </p:nvSpPr>
        <p:spPr>
          <a:xfrm>
            <a:off x="1382573" y="3622256"/>
            <a:ext cx="482803" cy="460858"/>
          </a:xfrm>
          <a:prstGeom prst="down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Down 10">
            <a:extLst>
              <a:ext uri="{FF2B5EF4-FFF2-40B4-BE49-F238E27FC236}">
                <a16:creationId xmlns:a16="http://schemas.microsoft.com/office/drawing/2014/main" id="{EE6AD80A-3309-4637-A5C7-C4D4DAE0FCCF}"/>
              </a:ext>
            </a:extLst>
          </p:cNvPr>
          <p:cNvSpPr/>
          <p:nvPr/>
        </p:nvSpPr>
        <p:spPr>
          <a:xfrm>
            <a:off x="3752695" y="3622256"/>
            <a:ext cx="482803" cy="460858"/>
          </a:xfrm>
          <a:prstGeom prst="down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1599D2A5-1A85-4169-9A81-69DD1405B5BE}"/>
              </a:ext>
            </a:extLst>
          </p:cNvPr>
          <p:cNvSpPr/>
          <p:nvPr/>
        </p:nvSpPr>
        <p:spPr>
          <a:xfrm>
            <a:off x="629107" y="1916582"/>
            <a:ext cx="402336" cy="380391"/>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endParaRPr lang="en-GB" dirty="0"/>
          </a:p>
        </p:txBody>
      </p:sp>
      <p:sp>
        <p:nvSpPr>
          <p:cNvPr id="14" name="Rectangle 13">
            <a:extLst>
              <a:ext uri="{FF2B5EF4-FFF2-40B4-BE49-F238E27FC236}">
                <a16:creationId xmlns:a16="http://schemas.microsoft.com/office/drawing/2014/main" id="{6AF93F5C-271E-4885-BD54-5633AC89EA3E}"/>
              </a:ext>
            </a:extLst>
          </p:cNvPr>
          <p:cNvSpPr/>
          <p:nvPr/>
        </p:nvSpPr>
        <p:spPr>
          <a:xfrm>
            <a:off x="4929224" y="1907592"/>
            <a:ext cx="402336" cy="380391"/>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endParaRPr lang="en-GB" dirty="0"/>
          </a:p>
        </p:txBody>
      </p:sp>
      <p:pic>
        <p:nvPicPr>
          <p:cNvPr id="16" name="Graphic 15" descr="Arrow: Rotate left">
            <a:extLst>
              <a:ext uri="{FF2B5EF4-FFF2-40B4-BE49-F238E27FC236}">
                <a16:creationId xmlns:a16="http://schemas.microsoft.com/office/drawing/2014/main" id="{272738A7-DA73-4E47-A7A4-EF1BC83BF2F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37987" y="4388017"/>
            <a:ext cx="361950" cy="361950"/>
          </a:xfrm>
          <a:prstGeom prst="rect">
            <a:avLst/>
          </a:prstGeom>
        </p:spPr>
      </p:pic>
      <p:pic>
        <p:nvPicPr>
          <p:cNvPr id="17" name="Graphic 16" descr="Arrow: Rotate left">
            <a:extLst>
              <a:ext uri="{FF2B5EF4-FFF2-40B4-BE49-F238E27FC236}">
                <a16:creationId xmlns:a16="http://schemas.microsoft.com/office/drawing/2014/main" id="{E51EF361-4944-4C20-A14F-A7AE7591C8D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16091" y="4381645"/>
            <a:ext cx="361950" cy="361950"/>
          </a:xfrm>
          <a:prstGeom prst="rect">
            <a:avLst/>
          </a:prstGeom>
        </p:spPr>
      </p:pic>
    </p:spTree>
    <p:extLst>
      <p:ext uri="{BB962C8B-B14F-4D97-AF65-F5344CB8AC3E}">
        <p14:creationId xmlns:p14="http://schemas.microsoft.com/office/powerpoint/2010/main" val="2659866448"/>
      </p:ext>
    </p:extLst>
  </p:cSld>
  <p:clrMapOvr>
    <a:masterClrMapping/>
  </p:clrMapOvr>
</p:sld>
</file>

<file path=ppt/theme/theme1.xml><?xml version="1.0" encoding="utf-8"?>
<a:theme xmlns:a="http://schemas.openxmlformats.org/drawingml/2006/main" name="IAEA_Presentation_templ_1[1]">
  <a:themeElements>
    <a:clrScheme name="Custom 2">
      <a:dk1>
        <a:srgbClr val="003399"/>
      </a:dk1>
      <a:lt1>
        <a:sysClr val="window" lastClr="FFFFFF"/>
      </a:lt1>
      <a:dk2>
        <a:srgbClr val="3366CC"/>
      </a:dk2>
      <a:lt2>
        <a:srgbClr val="DBDBDD"/>
      </a:lt2>
      <a:accent1>
        <a:srgbClr val="6699CC"/>
      </a:accent1>
      <a:accent2>
        <a:srgbClr val="FF9900"/>
      </a:accent2>
      <a:accent3>
        <a:srgbClr val="99CC00"/>
      </a:accent3>
      <a:accent4>
        <a:srgbClr val="8681B8"/>
      </a:accent4>
      <a:accent5>
        <a:srgbClr val="32A14C"/>
      </a:accent5>
      <a:accent6>
        <a:srgbClr val="99CCFF"/>
      </a:accent6>
      <a:hlink>
        <a:srgbClr val="6699CC"/>
      </a:hlink>
      <a:folHlink>
        <a:srgbClr val="8681B8"/>
      </a:folHlink>
    </a:clrScheme>
    <a:fontScheme name="procureme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IAEA_Presentation_templ_1[1]</Template>
  <TotalTime>1340</TotalTime>
  <Words>2236</Words>
  <Application>Microsoft Office PowerPoint</Application>
  <PresentationFormat>On-screen Show (4:3)</PresentationFormat>
  <Paragraphs>262</Paragraphs>
  <Slides>39</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Arial </vt:lpstr>
      <vt:lpstr>Calibri</vt:lpstr>
      <vt:lpstr>Symbol</vt:lpstr>
      <vt:lpstr>Times New Roman</vt:lpstr>
      <vt:lpstr>Wingdings</vt:lpstr>
      <vt:lpstr>IAEA_Presentation_templ_1[1]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TADIC, Dejana</dc:creator>
  <cp:lastModifiedBy>TADIC, Dejana</cp:lastModifiedBy>
  <cp:revision>21</cp:revision>
  <dcterms:created xsi:type="dcterms:W3CDTF">2019-04-02T11:24:46Z</dcterms:created>
  <dcterms:modified xsi:type="dcterms:W3CDTF">2019-04-03T09:45:27Z</dcterms:modified>
</cp:coreProperties>
</file>