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sldIdLst>
    <p:sldId id="256" r:id="rId2"/>
    <p:sldId id="257" r:id="rId3"/>
    <p:sldId id="258" r:id="rId4"/>
    <p:sldId id="260" r:id="rId5"/>
    <p:sldId id="261" r:id="rId6"/>
    <p:sldId id="262" r:id="rId7"/>
    <p:sldId id="25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Grid="0">
      <p:cViewPr varScale="1">
        <p:scale>
          <a:sx n="124" d="100"/>
          <a:sy n="124" d="100"/>
        </p:scale>
        <p:origin x="38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235AC-5A31-48BF-A058-7CEE689016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086B7C1D-B3F5-4236-A1FC-3DA0738A81E8}">
      <dgm:prSet phldrT="[Text]" custT="1"/>
      <dgm:spPr>
        <a:solidFill>
          <a:schemeClr val="accent1">
            <a:lumMod val="75000"/>
          </a:schemeClr>
        </a:solidFill>
      </dgm:spPr>
      <dgm:t>
        <a:bodyPr/>
        <a:lstStyle/>
        <a:p>
          <a:r>
            <a:rPr lang="en-GB" altLang="en-US" sz="1800" dirty="0"/>
            <a:t>Ensure the instrument used responds adequately over the neutron energy response spectrum encountered in the workplace.</a:t>
          </a:r>
          <a:endParaRPr lang="en-GB" sz="1800" dirty="0"/>
        </a:p>
      </dgm:t>
    </dgm:pt>
    <dgm:pt modelId="{D3ECFBFE-7170-4745-9DBF-084D61F84DF9}" type="parTrans" cxnId="{36C5416E-C64E-4B11-B66B-D5CEFFA7B555}">
      <dgm:prSet/>
      <dgm:spPr/>
      <dgm:t>
        <a:bodyPr/>
        <a:lstStyle/>
        <a:p>
          <a:endParaRPr lang="en-GB"/>
        </a:p>
      </dgm:t>
    </dgm:pt>
    <dgm:pt modelId="{884024B9-4082-4BCD-A7CD-A03D7F4C2D9C}" type="sibTrans" cxnId="{36C5416E-C64E-4B11-B66B-D5CEFFA7B555}">
      <dgm:prSet/>
      <dgm:spPr/>
      <dgm:t>
        <a:bodyPr/>
        <a:lstStyle/>
        <a:p>
          <a:endParaRPr lang="en-GB"/>
        </a:p>
      </dgm:t>
    </dgm:pt>
    <dgm:pt modelId="{D150E58D-E4A6-4654-8C6B-F6635E2172D9}">
      <dgm:prSet phldrT="[Text]" custT="1"/>
      <dgm:spPr/>
      <dgm:t>
        <a:bodyPr/>
        <a:lstStyle/>
        <a:p>
          <a:pPr algn="just">
            <a:buFont typeface="Wingdings" panose="05000000000000000000" pitchFamily="2" charset="2"/>
            <a:buChar char="q"/>
          </a:pPr>
          <a:r>
            <a:rPr lang="en-GB" altLang="en-US" sz="1800" dirty="0"/>
            <a:t>Additional spectral measurements are sometimes undertaken to justify the assumption that the instrument is measuring the incident spectrum, but, in practice, the majority of fields encountered do not pose problems.</a:t>
          </a:r>
          <a:endParaRPr lang="en-GB" sz="1800" dirty="0"/>
        </a:p>
      </dgm:t>
    </dgm:pt>
    <dgm:pt modelId="{37B77A7D-ACCE-462D-A405-00008DD4C719}" type="parTrans" cxnId="{8118E11E-AD06-4611-98E2-E8D407F0DAFE}">
      <dgm:prSet/>
      <dgm:spPr/>
      <dgm:t>
        <a:bodyPr/>
        <a:lstStyle/>
        <a:p>
          <a:endParaRPr lang="en-GB"/>
        </a:p>
      </dgm:t>
    </dgm:pt>
    <dgm:pt modelId="{B75E7B7E-1C55-40B5-8854-C84436B17F96}" type="sibTrans" cxnId="{8118E11E-AD06-4611-98E2-E8D407F0DAFE}">
      <dgm:prSet/>
      <dgm:spPr/>
      <dgm:t>
        <a:bodyPr/>
        <a:lstStyle/>
        <a:p>
          <a:endParaRPr lang="en-GB"/>
        </a:p>
      </dgm:t>
    </dgm:pt>
    <dgm:pt modelId="{54F3B54E-E681-49A3-9CC2-854F765C3993}">
      <dgm:prSet phldrT="[Text]" custT="1"/>
      <dgm:spPr>
        <a:solidFill>
          <a:schemeClr val="accent1">
            <a:lumMod val="75000"/>
          </a:schemeClr>
        </a:solidFill>
      </dgm:spPr>
      <dgm:t>
        <a:bodyPr/>
        <a:lstStyle/>
        <a:p>
          <a:r>
            <a:rPr lang="en-GB" sz="1800" dirty="0"/>
            <a:t>Monitoring generally employs instruments capable of measuring ambient dose equivalent H*(10).</a:t>
          </a:r>
        </a:p>
      </dgm:t>
    </dgm:pt>
    <dgm:pt modelId="{63D3491F-8F7F-44A5-92D0-F6E078759362}" type="parTrans" cxnId="{1B61F64A-7871-434F-9F4A-615BBC94C88D}">
      <dgm:prSet/>
      <dgm:spPr/>
      <dgm:t>
        <a:bodyPr/>
        <a:lstStyle/>
        <a:p>
          <a:endParaRPr lang="en-GB"/>
        </a:p>
      </dgm:t>
    </dgm:pt>
    <dgm:pt modelId="{C1C3AB96-2631-41F1-9F10-418C8ABF3476}" type="sibTrans" cxnId="{1B61F64A-7871-434F-9F4A-615BBC94C88D}">
      <dgm:prSet/>
      <dgm:spPr/>
      <dgm:t>
        <a:bodyPr/>
        <a:lstStyle/>
        <a:p>
          <a:endParaRPr lang="en-GB"/>
        </a:p>
      </dgm:t>
    </dgm:pt>
    <dgm:pt modelId="{56C59542-53E6-4B21-8A55-E3E7BECA9D7E}">
      <dgm:prSet phldrT="[Text]" custT="1"/>
      <dgm:spPr/>
      <dgm:t>
        <a:bodyPr/>
        <a:lstStyle/>
        <a:p>
          <a:pPr>
            <a:buFont typeface="Wingdings" panose="05000000000000000000" pitchFamily="2" charset="2"/>
            <a:buChar char="q"/>
          </a:pPr>
          <a:r>
            <a:rPr lang="en-GB" sz="1800" dirty="0"/>
            <a:t>Sensitivity is low and need long integrating times.</a:t>
          </a:r>
        </a:p>
      </dgm:t>
    </dgm:pt>
    <dgm:pt modelId="{05E7041D-252B-4DFC-872E-A41A2C7318DB}" type="parTrans" cxnId="{461A7F3B-BEEE-482C-9ED5-9D950E8CDE94}">
      <dgm:prSet/>
      <dgm:spPr/>
      <dgm:t>
        <a:bodyPr/>
        <a:lstStyle/>
        <a:p>
          <a:endParaRPr lang="en-GB"/>
        </a:p>
      </dgm:t>
    </dgm:pt>
    <dgm:pt modelId="{06C8E0B0-C0A6-415D-AA8D-CE03BA80D01E}" type="sibTrans" cxnId="{461A7F3B-BEEE-482C-9ED5-9D950E8CDE94}">
      <dgm:prSet/>
      <dgm:spPr/>
      <dgm:t>
        <a:bodyPr/>
        <a:lstStyle/>
        <a:p>
          <a:endParaRPr lang="en-GB"/>
        </a:p>
      </dgm:t>
    </dgm:pt>
    <dgm:pt modelId="{AB4693A6-C13E-4360-9BB1-5A602BDD9F15}">
      <dgm:prSet custT="1"/>
      <dgm:spPr/>
      <dgm:t>
        <a:bodyPr/>
        <a:lstStyle/>
        <a:p>
          <a:pPr>
            <a:buFont typeface="Wingdings" panose="05000000000000000000" pitchFamily="2" charset="2"/>
            <a:buChar char="q"/>
          </a:pPr>
          <a:r>
            <a:rPr lang="en-GB" sz="1800" dirty="0"/>
            <a:t>Instruments usually range from 10 </a:t>
          </a:r>
          <a:r>
            <a:rPr lang="en-GB" sz="1800" dirty="0" err="1"/>
            <a:t>μSv</a:t>
          </a:r>
          <a:r>
            <a:rPr lang="en-GB" sz="1800" dirty="0"/>
            <a:t>/h  to 50 mSv/h, from neutron energies from 0.025 eV to about 10 MeV.</a:t>
          </a:r>
        </a:p>
      </dgm:t>
    </dgm:pt>
    <dgm:pt modelId="{67FBF79C-2ABE-41BC-96BD-12AA631947BB}" type="parTrans" cxnId="{695E0785-A4C6-4E8C-A926-DA8E61FCE6EC}">
      <dgm:prSet/>
      <dgm:spPr/>
      <dgm:t>
        <a:bodyPr/>
        <a:lstStyle/>
        <a:p>
          <a:endParaRPr lang="en-GB"/>
        </a:p>
      </dgm:t>
    </dgm:pt>
    <dgm:pt modelId="{E212F19A-02DD-47E2-8F2E-100A3D78F274}" type="sibTrans" cxnId="{695E0785-A4C6-4E8C-A926-DA8E61FCE6EC}">
      <dgm:prSet/>
      <dgm:spPr/>
      <dgm:t>
        <a:bodyPr/>
        <a:lstStyle/>
        <a:p>
          <a:endParaRPr lang="en-GB"/>
        </a:p>
      </dgm:t>
    </dgm:pt>
    <dgm:pt modelId="{B18E8E4E-4F47-48BB-A353-7105398625C6}" type="pres">
      <dgm:prSet presAssocID="{6BB235AC-5A31-48BF-A058-7CEE689016B1}" presName="linear" presStyleCnt="0">
        <dgm:presLayoutVars>
          <dgm:animLvl val="lvl"/>
          <dgm:resizeHandles val="exact"/>
        </dgm:presLayoutVars>
      </dgm:prSet>
      <dgm:spPr/>
    </dgm:pt>
    <dgm:pt modelId="{0CC4B790-D7AB-49A1-82DF-FB0C7D13DD6D}" type="pres">
      <dgm:prSet presAssocID="{086B7C1D-B3F5-4236-A1FC-3DA0738A81E8}" presName="parentText" presStyleLbl="node1" presStyleIdx="0" presStyleCnt="2">
        <dgm:presLayoutVars>
          <dgm:chMax val="0"/>
          <dgm:bulletEnabled val="1"/>
        </dgm:presLayoutVars>
      </dgm:prSet>
      <dgm:spPr/>
    </dgm:pt>
    <dgm:pt modelId="{3E68856B-132A-44E3-A768-5B3EC1CDD556}" type="pres">
      <dgm:prSet presAssocID="{086B7C1D-B3F5-4236-A1FC-3DA0738A81E8}" presName="childText" presStyleLbl="revTx" presStyleIdx="0" presStyleCnt="2">
        <dgm:presLayoutVars>
          <dgm:bulletEnabled val="1"/>
        </dgm:presLayoutVars>
      </dgm:prSet>
      <dgm:spPr/>
    </dgm:pt>
    <dgm:pt modelId="{DB5C2DAF-9209-4A1A-BC1A-78A8C07F9D51}" type="pres">
      <dgm:prSet presAssocID="{54F3B54E-E681-49A3-9CC2-854F765C3993}" presName="parentText" presStyleLbl="node1" presStyleIdx="1" presStyleCnt="2" custLinFactNeighborX="240" custLinFactNeighborY="18121">
        <dgm:presLayoutVars>
          <dgm:chMax val="0"/>
          <dgm:bulletEnabled val="1"/>
        </dgm:presLayoutVars>
      </dgm:prSet>
      <dgm:spPr/>
    </dgm:pt>
    <dgm:pt modelId="{389C6E96-2611-4106-ABA1-B5F2D6353F17}" type="pres">
      <dgm:prSet presAssocID="{54F3B54E-E681-49A3-9CC2-854F765C3993}" presName="childText" presStyleLbl="revTx" presStyleIdx="1" presStyleCnt="2" custLinFactNeighborY="27675">
        <dgm:presLayoutVars>
          <dgm:bulletEnabled val="1"/>
        </dgm:presLayoutVars>
      </dgm:prSet>
      <dgm:spPr/>
    </dgm:pt>
  </dgm:ptLst>
  <dgm:cxnLst>
    <dgm:cxn modelId="{8118E11E-AD06-4611-98E2-E8D407F0DAFE}" srcId="{086B7C1D-B3F5-4236-A1FC-3DA0738A81E8}" destId="{D150E58D-E4A6-4654-8C6B-F6635E2172D9}" srcOrd="0" destOrd="0" parTransId="{37B77A7D-ACCE-462D-A405-00008DD4C719}" sibTransId="{B75E7B7E-1C55-40B5-8854-C84436B17F96}"/>
    <dgm:cxn modelId="{8445482B-7B9B-45A1-A154-4EB28D002FF1}" type="presOf" srcId="{D150E58D-E4A6-4654-8C6B-F6635E2172D9}" destId="{3E68856B-132A-44E3-A768-5B3EC1CDD556}" srcOrd="0" destOrd="0" presId="urn:microsoft.com/office/officeart/2005/8/layout/vList2"/>
    <dgm:cxn modelId="{DBED0F33-6A2B-4CA2-BD5D-7F3F1078CDB5}" type="presOf" srcId="{AB4693A6-C13E-4360-9BB1-5A602BDD9F15}" destId="{389C6E96-2611-4106-ABA1-B5F2D6353F17}" srcOrd="0" destOrd="1" presId="urn:microsoft.com/office/officeart/2005/8/layout/vList2"/>
    <dgm:cxn modelId="{461A7F3B-BEEE-482C-9ED5-9D950E8CDE94}" srcId="{54F3B54E-E681-49A3-9CC2-854F765C3993}" destId="{56C59542-53E6-4B21-8A55-E3E7BECA9D7E}" srcOrd="0" destOrd="0" parTransId="{05E7041D-252B-4DFC-872E-A41A2C7318DB}" sibTransId="{06C8E0B0-C0A6-415D-AA8D-CE03BA80D01E}"/>
    <dgm:cxn modelId="{1B61F64A-7871-434F-9F4A-615BBC94C88D}" srcId="{6BB235AC-5A31-48BF-A058-7CEE689016B1}" destId="{54F3B54E-E681-49A3-9CC2-854F765C3993}" srcOrd="1" destOrd="0" parTransId="{63D3491F-8F7F-44A5-92D0-F6E078759362}" sibTransId="{C1C3AB96-2631-41F1-9F10-418C8ABF3476}"/>
    <dgm:cxn modelId="{36C5416E-C64E-4B11-B66B-D5CEFFA7B555}" srcId="{6BB235AC-5A31-48BF-A058-7CEE689016B1}" destId="{086B7C1D-B3F5-4236-A1FC-3DA0738A81E8}" srcOrd="0" destOrd="0" parTransId="{D3ECFBFE-7170-4745-9DBF-084D61F84DF9}" sibTransId="{884024B9-4082-4BCD-A7CD-A03D7F4C2D9C}"/>
    <dgm:cxn modelId="{2790E54F-E435-4AE2-8E3D-CB30FFA7D825}" type="presOf" srcId="{56C59542-53E6-4B21-8A55-E3E7BECA9D7E}" destId="{389C6E96-2611-4106-ABA1-B5F2D6353F17}" srcOrd="0" destOrd="0" presId="urn:microsoft.com/office/officeart/2005/8/layout/vList2"/>
    <dgm:cxn modelId="{B798E950-FDC0-40D8-9211-E9C73228973E}" type="presOf" srcId="{086B7C1D-B3F5-4236-A1FC-3DA0738A81E8}" destId="{0CC4B790-D7AB-49A1-82DF-FB0C7D13DD6D}" srcOrd="0" destOrd="0" presId="urn:microsoft.com/office/officeart/2005/8/layout/vList2"/>
    <dgm:cxn modelId="{695E0785-A4C6-4E8C-A926-DA8E61FCE6EC}" srcId="{54F3B54E-E681-49A3-9CC2-854F765C3993}" destId="{AB4693A6-C13E-4360-9BB1-5A602BDD9F15}" srcOrd="1" destOrd="0" parTransId="{67FBF79C-2ABE-41BC-96BD-12AA631947BB}" sibTransId="{E212F19A-02DD-47E2-8F2E-100A3D78F274}"/>
    <dgm:cxn modelId="{DE4CE4AE-0D14-44F8-ACFC-5B7EA2D36372}" type="presOf" srcId="{6BB235AC-5A31-48BF-A058-7CEE689016B1}" destId="{B18E8E4E-4F47-48BB-A353-7105398625C6}" srcOrd="0" destOrd="0" presId="urn:microsoft.com/office/officeart/2005/8/layout/vList2"/>
    <dgm:cxn modelId="{A5B8B5EB-83D2-4A13-A730-754A2079D358}" type="presOf" srcId="{54F3B54E-E681-49A3-9CC2-854F765C3993}" destId="{DB5C2DAF-9209-4A1A-BC1A-78A8C07F9D51}" srcOrd="0" destOrd="0" presId="urn:microsoft.com/office/officeart/2005/8/layout/vList2"/>
    <dgm:cxn modelId="{0701186A-BA86-4E5E-B826-EC31FF9DD8FC}" type="presParOf" srcId="{B18E8E4E-4F47-48BB-A353-7105398625C6}" destId="{0CC4B790-D7AB-49A1-82DF-FB0C7D13DD6D}" srcOrd="0" destOrd="0" presId="urn:microsoft.com/office/officeart/2005/8/layout/vList2"/>
    <dgm:cxn modelId="{748183AF-17C7-48B2-A56E-1E30FA337CE8}" type="presParOf" srcId="{B18E8E4E-4F47-48BB-A353-7105398625C6}" destId="{3E68856B-132A-44E3-A768-5B3EC1CDD556}" srcOrd="1" destOrd="0" presId="urn:microsoft.com/office/officeart/2005/8/layout/vList2"/>
    <dgm:cxn modelId="{6E403A48-79ED-403D-9B31-B6567361D730}" type="presParOf" srcId="{B18E8E4E-4F47-48BB-A353-7105398625C6}" destId="{DB5C2DAF-9209-4A1A-BC1A-78A8C07F9D51}" srcOrd="2" destOrd="0" presId="urn:microsoft.com/office/officeart/2005/8/layout/vList2"/>
    <dgm:cxn modelId="{3F8191F6-ED16-44BC-9013-BEEA0B030A6A}" type="presParOf" srcId="{B18E8E4E-4F47-48BB-A353-7105398625C6}" destId="{389C6E96-2611-4106-ABA1-B5F2D6353F1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C4B790-D7AB-49A1-82DF-FB0C7D13DD6D}">
      <dsp:nvSpPr>
        <dsp:cNvPr id="0" name=""/>
        <dsp:cNvSpPr/>
      </dsp:nvSpPr>
      <dsp:spPr>
        <a:xfrm>
          <a:off x="0" y="285438"/>
          <a:ext cx="6096000" cy="121680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dirty="0"/>
            <a:t>Ensure the instrument used responds adequately over the neutron energy response spectrum encountered in the workplace.</a:t>
          </a:r>
          <a:endParaRPr lang="en-GB" sz="1800" kern="1200" dirty="0"/>
        </a:p>
      </dsp:txBody>
      <dsp:txXfrm>
        <a:off x="59399" y="344837"/>
        <a:ext cx="5977202" cy="1098002"/>
      </dsp:txXfrm>
    </dsp:sp>
    <dsp:sp modelId="{3E68856B-132A-44E3-A768-5B3EC1CDD556}">
      <dsp:nvSpPr>
        <dsp:cNvPr id="0" name=""/>
        <dsp:cNvSpPr/>
      </dsp:nvSpPr>
      <dsp:spPr>
        <a:xfrm>
          <a:off x="0" y="1502238"/>
          <a:ext cx="6096000" cy="1244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just" defTabSz="800100">
            <a:lnSpc>
              <a:spcPct val="90000"/>
            </a:lnSpc>
            <a:spcBef>
              <a:spcPct val="0"/>
            </a:spcBef>
            <a:spcAft>
              <a:spcPct val="20000"/>
            </a:spcAft>
            <a:buFont typeface="Wingdings" panose="05000000000000000000" pitchFamily="2" charset="2"/>
            <a:buChar char="q"/>
          </a:pPr>
          <a:r>
            <a:rPr lang="en-GB" altLang="en-US" sz="1800" kern="1200" dirty="0"/>
            <a:t>Additional spectral measurements are sometimes undertaken to justify the assumption that the instrument is measuring the incident spectrum, but, in practice, the majority of fields encountered do not pose problems.</a:t>
          </a:r>
          <a:endParaRPr lang="en-GB" sz="1800" kern="1200" dirty="0"/>
        </a:p>
      </dsp:txBody>
      <dsp:txXfrm>
        <a:off x="0" y="1502238"/>
        <a:ext cx="6096000" cy="1244587"/>
      </dsp:txXfrm>
    </dsp:sp>
    <dsp:sp modelId="{DB5C2DAF-9209-4A1A-BC1A-78A8C07F9D51}">
      <dsp:nvSpPr>
        <dsp:cNvPr id="0" name=""/>
        <dsp:cNvSpPr/>
      </dsp:nvSpPr>
      <dsp:spPr>
        <a:xfrm>
          <a:off x="0" y="2941880"/>
          <a:ext cx="6096000" cy="121680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Monitoring generally employs instruments capable of measuring ambient dose equivalent H*(10).</a:t>
          </a:r>
        </a:p>
      </dsp:txBody>
      <dsp:txXfrm>
        <a:off x="59399" y="3001279"/>
        <a:ext cx="5977202" cy="1098002"/>
      </dsp:txXfrm>
    </dsp:sp>
    <dsp:sp modelId="{389C6E96-2611-4106-ABA1-B5F2D6353F17}">
      <dsp:nvSpPr>
        <dsp:cNvPr id="0" name=""/>
        <dsp:cNvSpPr/>
      </dsp:nvSpPr>
      <dsp:spPr>
        <a:xfrm>
          <a:off x="0" y="4249065"/>
          <a:ext cx="60960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2860" rIns="128016" bIns="22860" numCol="1" spcCol="1270" anchor="t" anchorCtr="0">
          <a:noAutofit/>
        </a:bodyPr>
        <a:lstStyle/>
        <a:p>
          <a:pPr marL="171450" lvl="1" indent="-171450" algn="l" defTabSz="800100">
            <a:lnSpc>
              <a:spcPct val="90000"/>
            </a:lnSpc>
            <a:spcBef>
              <a:spcPct val="0"/>
            </a:spcBef>
            <a:spcAft>
              <a:spcPct val="20000"/>
            </a:spcAft>
            <a:buFont typeface="Wingdings" panose="05000000000000000000" pitchFamily="2" charset="2"/>
            <a:buChar char="q"/>
          </a:pPr>
          <a:r>
            <a:rPr lang="en-GB" sz="1800" kern="1200" dirty="0"/>
            <a:t>Sensitivity is low and need long integrating times.</a:t>
          </a:r>
        </a:p>
        <a:p>
          <a:pPr marL="171450" lvl="1" indent="-171450" algn="l" defTabSz="800100">
            <a:lnSpc>
              <a:spcPct val="90000"/>
            </a:lnSpc>
            <a:spcBef>
              <a:spcPct val="0"/>
            </a:spcBef>
            <a:spcAft>
              <a:spcPct val="20000"/>
            </a:spcAft>
            <a:buFont typeface="Wingdings" panose="05000000000000000000" pitchFamily="2" charset="2"/>
            <a:buChar char="q"/>
          </a:pPr>
          <a:r>
            <a:rPr lang="en-GB" sz="1800" kern="1200" dirty="0"/>
            <a:t>Instruments usually range from 10 </a:t>
          </a:r>
          <a:r>
            <a:rPr lang="en-GB" sz="1800" kern="1200" dirty="0" err="1"/>
            <a:t>μSv</a:t>
          </a:r>
          <a:r>
            <a:rPr lang="en-GB" sz="1800" kern="1200" dirty="0"/>
            <a:t>/h  to 50 mSv/h, from neutron energies from 0.025 eV to about 10 MeV.</a:t>
          </a:r>
        </a:p>
      </dsp:txBody>
      <dsp:txXfrm>
        <a:off x="0" y="4249065"/>
        <a:ext cx="6096000"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C112A7-1B7B-4935-AB11-2AAF9F294661}" type="datetimeFigureOut">
              <a:rPr lang="en-GB" smtClean="0"/>
              <a:t>2019-04-01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72EC66-8A94-4387-992B-E2AA154E9D16}" type="slidenum">
              <a:rPr lang="en-GB" smtClean="0"/>
              <a:t>‹#›</a:t>
            </a:fld>
            <a:endParaRPr lang="en-GB"/>
          </a:p>
        </p:txBody>
      </p:sp>
    </p:spTree>
    <p:extLst>
      <p:ext uri="{BB962C8B-B14F-4D97-AF65-F5344CB8AC3E}">
        <p14:creationId xmlns:p14="http://schemas.microsoft.com/office/powerpoint/2010/main" val="2006614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More will be discussed in the specific modules for workplace monitoring</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5</a:t>
            </a:fld>
            <a:endParaRPr lang="en-GB"/>
          </a:p>
        </p:txBody>
      </p:sp>
    </p:spTree>
    <p:extLst>
      <p:ext uri="{BB962C8B-B14F-4D97-AF65-F5344CB8AC3E}">
        <p14:creationId xmlns:p14="http://schemas.microsoft.com/office/powerpoint/2010/main" val="1294471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en-US" dirty="0"/>
              <a:t>Usually at least an annual test is required, and an Am+Be source could be used as a neutron reference source </a:t>
            </a:r>
            <a:endParaRPr lang="pt-BR" altLang="en-US" strike="sngStrike" dirty="0"/>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57</a:t>
            </a:fld>
            <a:endParaRPr lang="en-GB"/>
          </a:p>
        </p:txBody>
      </p:sp>
    </p:spTree>
    <p:extLst>
      <p:ext uri="{BB962C8B-B14F-4D97-AF65-F5344CB8AC3E}">
        <p14:creationId xmlns:p14="http://schemas.microsoft.com/office/powerpoint/2010/main" val="768582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altLang="en-US"/>
              <a:t>Usually at least an annual test is required, and an Am+Be source could be used as a neutron reference source </a:t>
            </a:r>
            <a:endParaRPr lang="pt-BR" altLang="en-US" strike="sngStrike"/>
          </a:p>
          <a:p>
            <a:endParaRPr lang="en-GB"/>
          </a:p>
        </p:txBody>
      </p:sp>
      <p:sp>
        <p:nvSpPr>
          <p:cNvPr id="4" name="Slide Number Placeholder 3"/>
          <p:cNvSpPr>
            <a:spLocks noGrp="1"/>
          </p:cNvSpPr>
          <p:nvPr>
            <p:ph type="sldNum" sz="quarter" idx="5"/>
          </p:nvPr>
        </p:nvSpPr>
        <p:spPr/>
        <p:txBody>
          <a:bodyPr/>
          <a:lstStyle/>
          <a:p>
            <a:fld id="{1C72EC66-8A94-4387-992B-E2AA154E9D16}" type="slidenum">
              <a:rPr lang="en-GB" smtClean="0"/>
              <a:t>58</a:t>
            </a:fld>
            <a:endParaRPr lang="en-GB"/>
          </a:p>
        </p:txBody>
      </p:sp>
    </p:spTree>
    <p:extLst>
      <p:ext uri="{BB962C8B-B14F-4D97-AF65-F5344CB8AC3E}">
        <p14:creationId xmlns:p14="http://schemas.microsoft.com/office/powerpoint/2010/main" val="4259733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pt-BR" dirty="0"/>
              <a:t>Generally, where dose rates are low (</a:t>
            </a:r>
            <a:r>
              <a:rPr lang="en-GB" altLang="pt-BR" dirty="0">
                <a:sym typeface="Symbol" pitchFamily="18" charset="2"/>
              </a:rPr>
              <a:t></a:t>
            </a:r>
            <a:r>
              <a:rPr lang="en-GB" altLang="pt-BR" dirty="0"/>
              <a:t> 200 </a:t>
            </a:r>
            <a:r>
              <a:rPr lang="en-GB" altLang="pt-BR" dirty="0" err="1"/>
              <a:t>microSv</a:t>
            </a:r>
            <a:r>
              <a:rPr lang="en-GB" altLang="pt-BR" dirty="0"/>
              <a:t>/h) the monitoring is best undertaken using a thin end window GM detector.</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20</a:t>
            </a:fld>
            <a:endParaRPr lang="en-GB"/>
          </a:p>
        </p:txBody>
      </p:sp>
    </p:spTree>
    <p:extLst>
      <p:ext uri="{BB962C8B-B14F-4D97-AF65-F5344CB8AC3E}">
        <p14:creationId xmlns:p14="http://schemas.microsoft.com/office/powerpoint/2010/main" val="3081589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Calculation can be performed with a computer</a:t>
            </a:r>
            <a:r>
              <a:rPr lang="en-US" baseline="0" dirty="0"/>
              <a:t> code such as </a:t>
            </a:r>
            <a:r>
              <a:rPr lang="en-US" baseline="0" dirty="0" err="1"/>
              <a:t>Varskin</a:t>
            </a:r>
            <a:r>
              <a:rPr lang="en-US" baseline="0" dirty="0"/>
              <a:t> or graphs which show the dose rate above uniform beta contamination. The measured dose rate can be corrected for the dose rates on contact</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28</a:t>
            </a:fld>
            <a:endParaRPr lang="en-GB"/>
          </a:p>
        </p:txBody>
      </p:sp>
    </p:spTree>
    <p:extLst>
      <p:ext uri="{BB962C8B-B14F-4D97-AF65-F5344CB8AC3E}">
        <p14:creationId xmlns:p14="http://schemas.microsoft.com/office/powerpoint/2010/main" val="3112017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identify the potential areas having neutron</a:t>
            </a:r>
            <a:r>
              <a:rPr lang="en-US" baseline="0" dirty="0"/>
              <a:t> </a:t>
            </a:r>
            <a:r>
              <a:rPr lang="en-US" dirty="0"/>
              <a:t>dose rates to limit the exposures.</a:t>
            </a:r>
          </a:p>
          <a:p>
            <a:r>
              <a:rPr lang="en-US" dirty="0"/>
              <a:t>To measure the neutron dose rate, in terms of ambient dose equivalent rate ,</a:t>
            </a:r>
            <a:r>
              <a:rPr lang="en-US" baseline="0" dirty="0"/>
              <a:t> </a:t>
            </a:r>
            <a:r>
              <a:rPr lang="sv-SE" dirty="0"/>
              <a:t>to see if nuetron is a significant contribution</a:t>
            </a:r>
            <a:r>
              <a:rPr lang="sv-SE" baseline="0" dirty="0"/>
              <a:t> to exposure </a:t>
            </a:r>
          </a:p>
          <a:p>
            <a:r>
              <a:rPr lang="sv-SE" baseline="0" dirty="0"/>
              <a:t>To identify the neutron streaming</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35</a:t>
            </a:fld>
            <a:endParaRPr lang="en-GB"/>
          </a:p>
        </p:txBody>
      </p:sp>
    </p:spTree>
    <p:extLst>
      <p:ext uri="{BB962C8B-B14F-4D97-AF65-F5344CB8AC3E}">
        <p14:creationId xmlns:p14="http://schemas.microsoft.com/office/powerpoint/2010/main" val="2179430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Move to beginning</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36</a:t>
            </a:fld>
            <a:endParaRPr lang="en-GB"/>
          </a:p>
        </p:txBody>
      </p:sp>
    </p:spTree>
    <p:extLst>
      <p:ext uri="{BB962C8B-B14F-4D97-AF65-F5344CB8AC3E}">
        <p14:creationId xmlns:p14="http://schemas.microsoft.com/office/powerpoint/2010/main" val="1628959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Assessment of neutron energies is performed using Bonner spheres</a:t>
            </a:r>
          </a:p>
          <a:p>
            <a:endParaRPr lang="en-US" dirty="0"/>
          </a:p>
          <a:p>
            <a:r>
              <a:rPr lang="en-US" dirty="0"/>
              <a:t>Depending on </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38</a:t>
            </a:fld>
            <a:endParaRPr lang="en-GB"/>
          </a:p>
        </p:txBody>
      </p:sp>
    </p:spTree>
    <p:extLst>
      <p:ext uri="{BB962C8B-B14F-4D97-AF65-F5344CB8AC3E}">
        <p14:creationId xmlns:p14="http://schemas.microsoft.com/office/powerpoint/2010/main" val="932441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Assessment of neutron energies is performed using Bonner spheres</a:t>
            </a:r>
          </a:p>
          <a:p>
            <a:endParaRPr lang="en-US" dirty="0"/>
          </a:p>
          <a:p>
            <a:r>
              <a:rPr lang="en-US" dirty="0"/>
              <a:t>Depending on </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39</a:t>
            </a:fld>
            <a:endParaRPr lang="en-GB"/>
          </a:p>
        </p:txBody>
      </p:sp>
    </p:spTree>
    <p:extLst>
      <p:ext uri="{BB962C8B-B14F-4D97-AF65-F5344CB8AC3E}">
        <p14:creationId xmlns:p14="http://schemas.microsoft.com/office/powerpoint/2010/main" val="1580062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pt-BR" sz="1200" dirty="0">
                <a:solidFill>
                  <a:srgbClr val="000066"/>
                </a:solidFill>
              </a:rPr>
              <a:t>thermal neutrons are in thermal equilibrium with their environment</a:t>
            </a:r>
            <a:endParaRPr lang="sv-SE" altLang="en-US" dirty="0"/>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40</a:t>
            </a:fld>
            <a:endParaRPr lang="en-GB"/>
          </a:p>
        </p:txBody>
      </p:sp>
    </p:spTree>
    <p:extLst>
      <p:ext uri="{BB962C8B-B14F-4D97-AF65-F5344CB8AC3E}">
        <p14:creationId xmlns:p14="http://schemas.microsoft.com/office/powerpoint/2010/main" val="1075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pt-BR" dirty="0"/>
              <a:t>Typically 10 cm of polyethylene surround the detector.</a:t>
            </a:r>
          </a:p>
          <a:p>
            <a:r>
              <a:rPr lang="pt-BR" altLang="pt-BR" dirty="0"/>
              <a:t>The figure shows an elastic scattering of a neutron off a nucleus</a:t>
            </a:r>
          </a:p>
          <a:p>
            <a:endParaRPr lang="en-GB" dirty="0"/>
          </a:p>
        </p:txBody>
      </p:sp>
      <p:sp>
        <p:nvSpPr>
          <p:cNvPr id="4" name="Slide Number Placeholder 3"/>
          <p:cNvSpPr>
            <a:spLocks noGrp="1"/>
          </p:cNvSpPr>
          <p:nvPr>
            <p:ph type="sldNum" sz="quarter" idx="5"/>
          </p:nvPr>
        </p:nvSpPr>
        <p:spPr/>
        <p:txBody>
          <a:bodyPr/>
          <a:lstStyle/>
          <a:p>
            <a:fld id="{1C72EC66-8A94-4387-992B-E2AA154E9D16}" type="slidenum">
              <a:rPr lang="en-GB" smtClean="0"/>
              <a:t>44</a:t>
            </a:fld>
            <a:endParaRPr lang="en-GB"/>
          </a:p>
        </p:txBody>
      </p:sp>
    </p:spTree>
    <p:extLst>
      <p:ext uri="{BB962C8B-B14F-4D97-AF65-F5344CB8AC3E}">
        <p14:creationId xmlns:p14="http://schemas.microsoft.com/office/powerpoint/2010/main" val="42391931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0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455294D4-B959-45F4-ABB6-E8E0AD534E02}" type="datetimeFigureOut">
              <a:rPr lang="en-GB" smtClean="0"/>
              <a:t>2019-04-01</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2067552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455294D4-B959-45F4-ABB6-E8E0AD534E02}" type="datetimeFigureOut">
              <a:rPr lang="en-GB" smtClean="0"/>
              <a:t>2019-04-01</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106754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455294D4-B959-45F4-ABB6-E8E0AD534E02}" type="datetimeFigureOut">
              <a:rPr lang="en-GB" smtClean="0"/>
              <a:t>2019-04-01</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29223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532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455294D4-B959-45F4-ABB6-E8E0AD534E02}" type="datetimeFigureOut">
              <a:rPr lang="en-GB" smtClean="0"/>
              <a:t>2019-04-01</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3144435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455294D4-B959-45F4-ABB6-E8E0AD534E02}" type="datetimeFigureOut">
              <a:rPr lang="en-GB" smtClean="0"/>
              <a:t>2019-04-01</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1197420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455294D4-B959-45F4-ABB6-E8E0AD534E02}" type="datetimeFigureOut">
              <a:rPr lang="en-GB" smtClean="0"/>
              <a:t>2019-04-01</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753162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455294D4-B959-45F4-ABB6-E8E0AD534E02}" type="datetimeFigureOut">
              <a:rPr lang="en-GB" smtClean="0"/>
              <a:t>2019-04-01</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365587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455294D4-B959-45F4-ABB6-E8E0AD534E02}" type="datetimeFigureOut">
              <a:rPr lang="en-GB" smtClean="0"/>
              <a:t>2019-04-01</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2910206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455294D4-B959-45F4-ABB6-E8E0AD534E02}" type="datetimeFigureOut">
              <a:rPr lang="en-GB" smtClean="0"/>
              <a:t>2019-04-01</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7AB0611-4CF2-4C50-A79F-CFC9699F9D77}" type="slidenum">
              <a:rPr lang="en-GB" smtClean="0"/>
              <a:t>‹#›</a:t>
            </a:fld>
            <a:endParaRPr lang="en-GB"/>
          </a:p>
        </p:txBody>
      </p:sp>
    </p:spTree>
    <p:extLst>
      <p:ext uri="{BB962C8B-B14F-4D97-AF65-F5344CB8AC3E}">
        <p14:creationId xmlns:p14="http://schemas.microsoft.com/office/powerpoint/2010/main" val="601668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455294D4-B959-45F4-ABB6-E8E0AD534E02}" type="datetimeFigureOut">
              <a:rPr lang="en-GB" smtClean="0"/>
              <a:t>2019-04-01</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B7AB0611-4CF2-4C50-A79F-CFC9699F9D77}"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3687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image" Target="../media/image16.sv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diagramLayout" Target="../diagrams/layout1.xml"/><Relationship Id="rId7" Type="http://schemas.openxmlformats.org/officeDocument/2006/relationships/image" Target="../media/image21.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EC6A3A-44CD-4E59-A1B4-B1153112704E}"/>
              </a:ext>
            </a:extLst>
          </p:cNvPr>
          <p:cNvSpPr txBox="1"/>
          <p:nvPr/>
        </p:nvSpPr>
        <p:spPr>
          <a:xfrm>
            <a:off x="780176" y="2373010"/>
            <a:ext cx="7583648" cy="2339102"/>
          </a:xfrm>
          <a:prstGeom prst="rect">
            <a:avLst/>
          </a:prstGeom>
          <a:noFill/>
        </p:spPr>
        <p:txBody>
          <a:bodyPr wrap="square" rtlCol="0">
            <a:spAutoFit/>
          </a:bodyPr>
          <a:lstStyle/>
          <a:p>
            <a:pPr algn="ctr">
              <a:buFontTx/>
              <a:buNone/>
            </a:pPr>
            <a:r>
              <a:rPr lang="en-US" altLang="en-US" sz="3200" b="1" dirty="0">
                <a:solidFill>
                  <a:schemeClr val="bg1"/>
                </a:solidFill>
              </a:rPr>
              <a:t>LECTURE 4:</a:t>
            </a:r>
          </a:p>
          <a:p>
            <a:pPr algn="ctr">
              <a:buFontTx/>
              <a:buNone/>
            </a:pPr>
            <a:r>
              <a:rPr lang="en-US" altLang="en-US" sz="3200" b="1" dirty="0">
                <a:solidFill>
                  <a:schemeClr val="bg1"/>
                </a:solidFill>
              </a:rPr>
              <a:t> </a:t>
            </a:r>
          </a:p>
          <a:p>
            <a:pPr algn="ctr">
              <a:buFontTx/>
              <a:buNone/>
            </a:pPr>
            <a:r>
              <a:rPr lang="en-US" altLang="en-US" sz="3200" b="1" dirty="0">
                <a:solidFill>
                  <a:schemeClr val="bg1"/>
                </a:solidFill>
              </a:rPr>
              <a:t>BETA AND NEUTRON DOSE RATE MONITORING</a:t>
            </a:r>
          </a:p>
          <a:p>
            <a:endParaRPr lang="en-GB" dirty="0"/>
          </a:p>
        </p:txBody>
      </p:sp>
    </p:spTree>
    <p:extLst>
      <p:ext uri="{BB962C8B-B14F-4D97-AF65-F5344CB8AC3E}">
        <p14:creationId xmlns:p14="http://schemas.microsoft.com/office/powerpoint/2010/main" val="2606867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BD8E87-14A3-4B1E-9754-EBC514AAFCFB}"/>
              </a:ext>
            </a:extLst>
          </p:cNvPr>
          <p:cNvSpPr/>
          <p:nvPr/>
        </p:nvSpPr>
        <p:spPr>
          <a:xfrm>
            <a:off x="1" y="574646"/>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sp>
        <p:nvSpPr>
          <p:cNvPr id="3" name="Rectangle 2">
            <a:extLst>
              <a:ext uri="{FF2B5EF4-FFF2-40B4-BE49-F238E27FC236}">
                <a16:creationId xmlns:a16="http://schemas.microsoft.com/office/drawing/2014/main" id="{AA755611-DF83-4993-8A5E-43C92FEA64A3}"/>
              </a:ext>
            </a:extLst>
          </p:cNvPr>
          <p:cNvSpPr/>
          <p:nvPr/>
        </p:nvSpPr>
        <p:spPr>
          <a:xfrm>
            <a:off x="444615" y="1900806"/>
            <a:ext cx="8170877" cy="109056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dirty="0"/>
              <a:t>The complex spectrum is best handled using ionisation chamber instruments.</a:t>
            </a:r>
          </a:p>
        </p:txBody>
      </p:sp>
      <p:sp>
        <p:nvSpPr>
          <p:cNvPr id="4" name="Rectangle 3">
            <a:extLst>
              <a:ext uri="{FF2B5EF4-FFF2-40B4-BE49-F238E27FC236}">
                <a16:creationId xmlns:a16="http://schemas.microsoft.com/office/drawing/2014/main" id="{410E35A5-8311-4D17-8675-1135B94800D8}"/>
              </a:ext>
            </a:extLst>
          </p:cNvPr>
          <p:cNvSpPr/>
          <p:nvPr/>
        </p:nvSpPr>
        <p:spPr>
          <a:xfrm>
            <a:off x="444616" y="3429000"/>
            <a:ext cx="8170877" cy="1090569"/>
          </a:xfrm>
          <a:prstGeom prst="rect">
            <a:avLst/>
          </a:prstGeom>
          <a:solidFill>
            <a:schemeClr val="accent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dirty="0"/>
              <a:t>However the closer the approach to the source, the more the indication tends to underestimate the beta dose rate at the reference point of the chamber.</a:t>
            </a:r>
          </a:p>
        </p:txBody>
      </p:sp>
      <p:sp>
        <p:nvSpPr>
          <p:cNvPr id="5" name="Rectangle 4">
            <a:extLst>
              <a:ext uri="{FF2B5EF4-FFF2-40B4-BE49-F238E27FC236}">
                <a16:creationId xmlns:a16="http://schemas.microsoft.com/office/drawing/2014/main" id="{27D1D2AB-8D78-44EC-9C5A-85171889B01E}"/>
              </a:ext>
            </a:extLst>
          </p:cNvPr>
          <p:cNvSpPr/>
          <p:nvPr/>
        </p:nvSpPr>
        <p:spPr>
          <a:xfrm>
            <a:off x="486561" y="4881693"/>
            <a:ext cx="8170877" cy="1090569"/>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endParaRPr lang="en-GB" altLang="en-US" dirty="0"/>
          </a:p>
          <a:p>
            <a:pPr algn="just">
              <a:lnSpc>
                <a:spcPct val="80000"/>
              </a:lnSpc>
            </a:pPr>
            <a:r>
              <a:rPr lang="en-GB" altLang="en-US" dirty="0"/>
              <a:t>Using sliding type ionization chamber, the beta dose rate could be measure in a mixed beta, gamma field.</a:t>
            </a:r>
          </a:p>
          <a:p>
            <a:pPr algn="just">
              <a:lnSpc>
                <a:spcPct val="80000"/>
              </a:lnSpc>
            </a:pPr>
            <a:endParaRPr lang="en-GB" altLang="en-US" dirty="0"/>
          </a:p>
          <a:p>
            <a:pPr marL="285750" indent="-285750" algn="just">
              <a:lnSpc>
                <a:spcPct val="80000"/>
              </a:lnSpc>
              <a:buFont typeface="Wingdings" panose="05000000000000000000" pitchFamily="2" charset="2"/>
              <a:buChar char="§"/>
            </a:pPr>
            <a:r>
              <a:rPr lang="en-GB" altLang="en-US" sz="1600" dirty="0"/>
              <a:t>This will measure the beta dose rate and the gamma/X component separately.</a:t>
            </a:r>
            <a:endParaRPr lang="en-US" altLang="en-US" sz="1600" dirty="0"/>
          </a:p>
          <a:p>
            <a:pPr algn="just">
              <a:lnSpc>
                <a:spcPct val="80000"/>
              </a:lnSpc>
            </a:pPr>
            <a:endParaRPr lang="en-GB" altLang="en-US" dirty="0"/>
          </a:p>
        </p:txBody>
      </p:sp>
      <p:sp>
        <p:nvSpPr>
          <p:cNvPr id="6" name="Arrow: Right 5">
            <a:extLst>
              <a:ext uri="{FF2B5EF4-FFF2-40B4-BE49-F238E27FC236}">
                <a16:creationId xmlns:a16="http://schemas.microsoft.com/office/drawing/2014/main" id="{EAC696A1-E94B-4F57-8C11-BAF9BCD51059}"/>
              </a:ext>
            </a:extLst>
          </p:cNvPr>
          <p:cNvSpPr/>
          <p:nvPr/>
        </p:nvSpPr>
        <p:spPr>
          <a:xfrm>
            <a:off x="41946" y="2326897"/>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71860C63-BE1C-4AD1-9459-B7E72D53409D}"/>
              </a:ext>
            </a:extLst>
          </p:cNvPr>
          <p:cNvSpPr/>
          <p:nvPr/>
        </p:nvSpPr>
        <p:spPr>
          <a:xfrm>
            <a:off x="0" y="3865753"/>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EAE6BF7B-B67F-489E-8D46-05F0BCFE391E}"/>
              </a:ext>
            </a:extLst>
          </p:cNvPr>
          <p:cNvSpPr/>
          <p:nvPr/>
        </p:nvSpPr>
        <p:spPr>
          <a:xfrm>
            <a:off x="41945" y="5270033"/>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7680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95DE0C-E5F9-4CB8-A109-DF06CF673386}"/>
              </a:ext>
            </a:extLst>
          </p:cNvPr>
          <p:cNvSpPr/>
          <p:nvPr/>
        </p:nvSpPr>
        <p:spPr>
          <a:xfrm>
            <a:off x="1" y="574646"/>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sp>
        <p:nvSpPr>
          <p:cNvPr id="3" name="Rectangle 2">
            <a:extLst>
              <a:ext uri="{FF2B5EF4-FFF2-40B4-BE49-F238E27FC236}">
                <a16:creationId xmlns:a16="http://schemas.microsoft.com/office/drawing/2014/main" id="{DD1695F8-F88D-42CA-8251-07954A569428}"/>
              </a:ext>
            </a:extLst>
          </p:cNvPr>
          <p:cNvSpPr/>
          <p:nvPr/>
        </p:nvSpPr>
        <p:spPr>
          <a:xfrm>
            <a:off x="386093" y="1645117"/>
            <a:ext cx="8170877" cy="95943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dirty="0"/>
              <a:t>A thin end window GM detector (1-3 mg/cm</a:t>
            </a:r>
            <a:r>
              <a:rPr lang="en-GB" altLang="en-US" baseline="30000" dirty="0"/>
              <a:t>2</a:t>
            </a:r>
            <a:r>
              <a:rPr lang="en-GB" altLang="en-US" dirty="0"/>
              <a:t>) has a reasonable beta response in terms of H</a:t>
            </a:r>
            <a:r>
              <a:rPr lang="en-GB" altLang="en-US" dirty="0">
                <a:sym typeface="Symbol" pitchFamily="18" charset="2"/>
              </a:rPr>
              <a:t></a:t>
            </a:r>
            <a:r>
              <a:rPr lang="en-GB" altLang="en-US" dirty="0"/>
              <a:t>(0.07).</a:t>
            </a:r>
          </a:p>
        </p:txBody>
      </p:sp>
      <p:sp>
        <p:nvSpPr>
          <p:cNvPr id="4" name="Rectangle 3">
            <a:extLst>
              <a:ext uri="{FF2B5EF4-FFF2-40B4-BE49-F238E27FC236}">
                <a16:creationId xmlns:a16="http://schemas.microsoft.com/office/drawing/2014/main" id="{07CCDE4F-9515-4DFA-8BB1-B74CA9A70055}"/>
              </a:ext>
            </a:extLst>
          </p:cNvPr>
          <p:cNvSpPr/>
          <p:nvPr/>
        </p:nvSpPr>
        <p:spPr>
          <a:xfrm>
            <a:off x="444614" y="5100825"/>
            <a:ext cx="8170877" cy="1090569"/>
          </a:xfrm>
          <a:prstGeom prst="rect">
            <a:avLst/>
          </a:prstGeom>
          <a:solidFill>
            <a:schemeClr val="accent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A pancake GM will give a very good indication of dose rate to the skin averaged over 1 square centimetre.</a:t>
            </a:r>
          </a:p>
        </p:txBody>
      </p:sp>
      <p:sp>
        <p:nvSpPr>
          <p:cNvPr id="5" name="Arrow: Right 4">
            <a:extLst>
              <a:ext uri="{FF2B5EF4-FFF2-40B4-BE49-F238E27FC236}">
                <a16:creationId xmlns:a16="http://schemas.microsoft.com/office/drawing/2014/main" id="{F656CCE9-51F3-4FCE-BF23-49B92B21713B}"/>
              </a:ext>
            </a:extLst>
          </p:cNvPr>
          <p:cNvSpPr/>
          <p:nvPr/>
        </p:nvSpPr>
        <p:spPr>
          <a:xfrm>
            <a:off x="-1" y="2026547"/>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Right 5">
            <a:extLst>
              <a:ext uri="{FF2B5EF4-FFF2-40B4-BE49-F238E27FC236}">
                <a16:creationId xmlns:a16="http://schemas.microsoft.com/office/drawing/2014/main" id="{22849E13-4872-437D-99DA-8B6EB1E7CB71}"/>
              </a:ext>
            </a:extLst>
          </p:cNvPr>
          <p:cNvSpPr/>
          <p:nvPr/>
        </p:nvSpPr>
        <p:spPr>
          <a:xfrm>
            <a:off x="-1" y="5559523"/>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1573882-A176-4690-84CC-BD1F72C4FE02}"/>
              </a:ext>
            </a:extLst>
          </p:cNvPr>
          <p:cNvSpPr/>
          <p:nvPr/>
        </p:nvSpPr>
        <p:spPr>
          <a:xfrm>
            <a:off x="1511497" y="2741875"/>
            <a:ext cx="7103994" cy="49875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endParaRPr lang="en-GB" altLang="en-US" dirty="0">
              <a:solidFill>
                <a:schemeClr val="accent1">
                  <a:lumMod val="75000"/>
                </a:schemeClr>
              </a:solidFill>
            </a:endParaRPr>
          </a:p>
          <a:p>
            <a:pPr marL="742950" lvl="1" indent="-285750">
              <a:buFont typeface="Wingdings" panose="05000000000000000000" pitchFamily="2" charset="2"/>
              <a:buChar char="§"/>
            </a:pPr>
            <a:r>
              <a:rPr lang="en-GB" altLang="en-US" sz="1600" dirty="0">
                <a:solidFill>
                  <a:schemeClr val="accent1">
                    <a:lumMod val="75000"/>
                  </a:schemeClr>
                </a:solidFill>
              </a:rPr>
              <a:t>Instrument is smaller and easier to position.</a:t>
            </a:r>
          </a:p>
          <a:p>
            <a:pPr marL="285750" indent="-285750" algn="ctr">
              <a:buFont typeface="Wingdings" panose="05000000000000000000" pitchFamily="2" charset="2"/>
              <a:buChar char="§"/>
            </a:pPr>
            <a:endParaRPr lang="en-GB" dirty="0">
              <a:solidFill>
                <a:schemeClr val="accent1">
                  <a:lumMod val="75000"/>
                </a:schemeClr>
              </a:solidFill>
            </a:endParaRPr>
          </a:p>
        </p:txBody>
      </p:sp>
      <p:sp>
        <p:nvSpPr>
          <p:cNvPr id="8" name="Rectangle 7">
            <a:extLst>
              <a:ext uri="{FF2B5EF4-FFF2-40B4-BE49-F238E27FC236}">
                <a16:creationId xmlns:a16="http://schemas.microsoft.com/office/drawing/2014/main" id="{5894F585-A7FC-4B33-8FBB-3F1D5BE6BA5C}"/>
              </a:ext>
            </a:extLst>
          </p:cNvPr>
          <p:cNvSpPr/>
          <p:nvPr/>
        </p:nvSpPr>
        <p:spPr>
          <a:xfrm>
            <a:off x="1511497" y="3367987"/>
            <a:ext cx="7103994" cy="49875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
            </a:pPr>
            <a:endParaRPr lang="en-GB" altLang="en-US" dirty="0">
              <a:solidFill>
                <a:schemeClr val="accent1">
                  <a:lumMod val="75000"/>
                </a:schemeClr>
              </a:solidFill>
            </a:endParaRPr>
          </a:p>
          <a:p>
            <a:pPr marL="742950" lvl="1" indent="-285750">
              <a:buFont typeface="Wingdings" panose="05000000000000000000" pitchFamily="2" charset="2"/>
              <a:buChar char="§"/>
            </a:pPr>
            <a:r>
              <a:rPr lang="en-GB" altLang="en-US" sz="1600" dirty="0">
                <a:solidFill>
                  <a:schemeClr val="accent1">
                    <a:lumMod val="75000"/>
                  </a:schemeClr>
                </a:solidFill>
              </a:rPr>
              <a:t>Detector is normally smaller and easier to position and that the detector has basically no depth and hence is more accurate.  </a:t>
            </a:r>
          </a:p>
          <a:p>
            <a:pPr marL="285750" indent="-285750" algn="ctr">
              <a:buFont typeface="Wingdings" panose="05000000000000000000" pitchFamily="2" charset="2"/>
              <a:buChar char="§"/>
            </a:pPr>
            <a:endParaRPr lang="en-GB" dirty="0">
              <a:solidFill>
                <a:schemeClr val="accent1">
                  <a:lumMod val="75000"/>
                </a:schemeClr>
              </a:solidFill>
            </a:endParaRPr>
          </a:p>
        </p:txBody>
      </p:sp>
      <p:sp>
        <p:nvSpPr>
          <p:cNvPr id="9" name="Rectangle 8">
            <a:extLst>
              <a:ext uri="{FF2B5EF4-FFF2-40B4-BE49-F238E27FC236}">
                <a16:creationId xmlns:a16="http://schemas.microsoft.com/office/drawing/2014/main" id="{FAF7C477-50E0-4A98-B797-2B9B0018085B}"/>
              </a:ext>
            </a:extLst>
          </p:cNvPr>
          <p:cNvSpPr/>
          <p:nvPr/>
        </p:nvSpPr>
        <p:spPr>
          <a:xfrm>
            <a:off x="1511497" y="3994099"/>
            <a:ext cx="7103994" cy="78272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
            </a:pPr>
            <a:endParaRPr lang="en-GB" altLang="en-US" sz="1600" dirty="0">
              <a:solidFill>
                <a:schemeClr val="accent1">
                  <a:lumMod val="75000"/>
                </a:schemeClr>
              </a:solidFill>
            </a:endParaRPr>
          </a:p>
          <a:p>
            <a:pPr marL="742950" lvl="1" indent="-285750" algn="just">
              <a:buFont typeface="Wingdings" panose="05000000000000000000" pitchFamily="2" charset="2"/>
              <a:buChar char="§"/>
            </a:pPr>
            <a:r>
              <a:rPr lang="en-GB" altLang="en-US" sz="1600" dirty="0">
                <a:solidFill>
                  <a:schemeClr val="accent1">
                    <a:lumMod val="75000"/>
                  </a:schemeClr>
                </a:solidFill>
              </a:rPr>
              <a:t>The detector, however, over-responds significantly for bremsstrahlung, if the instrument is calibrated in terms of H*(10) for </a:t>
            </a:r>
            <a:r>
              <a:rPr lang="en-GB" altLang="en-US" sz="1600" baseline="30000" dirty="0">
                <a:solidFill>
                  <a:schemeClr val="accent1">
                    <a:lumMod val="75000"/>
                  </a:schemeClr>
                </a:solidFill>
              </a:rPr>
              <a:t>137</a:t>
            </a:r>
            <a:r>
              <a:rPr lang="en-GB" altLang="en-US" sz="1600" dirty="0">
                <a:solidFill>
                  <a:schemeClr val="accent1">
                    <a:lumMod val="75000"/>
                  </a:schemeClr>
                </a:solidFill>
              </a:rPr>
              <a:t>Cs gamma radiation. </a:t>
            </a:r>
          </a:p>
          <a:p>
            <a:pPr marL="285750" indent="-285750" algn="ctr">
              <a:buFont typeface="Wingdings" panose="05000000000000000000" pitchFamily="2" charset="2"/>
              <a:buChar char="§"/>
            </a:pPr>
            <a:endParaRPr lang="en-GB" dirty="0">
              <a:solidFill>
                <a:schemeClr val="accent1">
                  <a:lumMod val="75000"/>
                </a:schemeClr>
              </a:solidFill>
            </a:endParaRPr>
          </a:p>
        </p:txBody>
      </p:sp>
    </p:spTree>
    <p:extLst>
      <p:ext uri="{BB962C8B-B14F-4D97-AF65-F5344CB8AC3E}">
        <p14:creationId xmlns:p14="http://schemas.microsoft.com/office/powerpoint/2010/main" val="193040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EB9D13-3FEF-4A2C-819A-51931271BAA0}"/>
              </a:ext>
            </a:extLst>
          </p:cNvPr>
          <p:cNvSpPr/>
          <p:nvPr/>
        </p:nvSpPr>
        <p:spPr>
          <a:xfrm>
            <a:off x="1" y="574646"/>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sp>
        <p:nvSpPr>
          <p:cNvPr id="3" name="Rectangle 2">
            <a:extLst>
              <a:ext uri="{FF2B5EF4-FFF2-40B4-BE49-F238E27FC236}">
                <a16:creationId xmlns:a16="http://schemas.microsoft.com/office/drawing/2014/main" id="{573A218D-5B9C-4314-8621-6C8AB8AF48F0}"/>
              </a:ext>
            </a:extLst>
          </p:cNvPr>
          <p:cNvSpPr/>
          <p:nvPr/>
        </p:nvSpPr>
        <p:spPr>
          <a:xfrm>
            <a:off x="444615" y="2571669"/>
            <a:ext cx="8170877" cy="109056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pt-BR" dirty="0"/>
              <a:t>The "pancake" detectors have an entrance window area of about 15 cm</a:t>
            </a:r>
            <a:r>
              <a:rPr lang="en-US" altLang="pt-BR" baseline="30000" dirty="0"/>
              <a:t>2</a:t>
            </a:r>
            <a:r>
              <a:rPr lang="en-US" altLang="pt-BR" dirty="0"/>
              <a:t>.</a:t>
            </a:r>
          </a:p>
        </p:txBody>
      </p:sp>
      <p:sp>
        <p:nvSpPr>
          <p:cNvPr id="4" name="Arrow: Right 3">
            <a:extLst>
              <a:ext uri="{FF2B5EF4-FFF2-40B4-BE49-F238E27FC236}">
                <a16:creationId xmlns:a16="http://schemas.microsoft.com/office/drawing/2014/main" id="{37B7B1A6-B3EF-4905-A073-327AD9D15A62}"/>
              </a:ext>
            </a:extLst>
          </p:cNvPr>
          <p:cNvSpPr/>
          <p:nvPr/>
        </p:nvSpPr>
        <p:spPr>
          <a:xfrm>
            <a:off x="0" y="2960009"/>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8D33F3F-4ACB-4798-976A-6AD1B3E37FB1}"/>
              </a:ext>
            </a:extLst>
          </p:cNvPr>
          <p:cNvSpPr/>
          <p:nvPr/>
        </p:nvSpPr>
        <p:spPr>
          <a:xfrm>
            <a:off x="444616" y="4142858"/>
            <a:ext cx="8170877" cy="1090569"/>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endParaRPr lang="en-GB" altLang="en-US" dirty="0"/>
          </a:p>
          <a:p>
            <a:pPr algn="just">
              <a:defRPr/>
            </a:pPr>
            <a:r>
              <a:rPr lang="en-US" altLang="pt-BR" dirty="0"/>
              <a:t>Estimates of dose rate can be made by using the detector efficiency and with published conversion factors. </a:t>
            </a:r>
          </a:p>
          <a:p>
            <a:pPr algn="just">
              <a:lnSpc>
                <a:spcPct val="80000"/>
              </a:lnSpc>
            </a:pPr>
            <a:endParaRPr lang="en-GB" altLang="en-US" dirty="0"/>
          </a:p>
        </p:txBody>
      </p:sp>
      <p:sp>
        <p:nvSpPr>
          <p:cNvPr id="6" name="Arrow: Right 5">
            <a:extLst>
              <a:ext uri="{FF2B5EF4-FFF2-40B4-BE49-F238E27FC236}">
                <a16:creationId xmlns:a16="http://schemas.microsoft.com/office/drawing/2014/main" id="{993A4B96-A041-40D9-9B36-6E01C73D7B25}"/>
              </a:ext>
            </a:extLst>
          </p:cNvPr>
          <p:cNvSpPr/>
          <p:nvPr/>
        </p:nvSpPr>
        <p:spPr>
          <a:xfrm>
            <a:off x="0" y="4531198"/>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9DFBA43-381A-4006-9F03-7B3EBFC39B6F}"/>
              </a:ext>
            </a:extLst>
          </p:cNvPr>
          <p:cNvSpPr/>
          <p:nvPr/>
        </p:nvSpPr>
        <p:spPr>
          <a:xfrm>
            <a:off x="0" y="596591"/>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spTree>
    <p:extLst>
      <p:ext uri="{BB962C8B-B14F-4D97-AF65-F5344CB8AC3E}">
        <p14:creationId xmlns:p14="http://schemas.microsoft.com/office/powerpoint/2010/main" val="2085245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6C5045-A12B-40D1-99A0-2C072BCDFD55}"/>
              </a:ext>
            </a:extLst>
          </p:cNvPr>
          <p:cNvSpPr/>
          <p:nvPr/>
        </p:nvSpPr>
        <p:spPr>
          <a:xfrm>
            <a:off x="0" y="596591"/>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pic>
        <p:nvPicPr>
          <p:cNvPr id="3" name="Picture 7">
            <a:extLst>
              <a:ext uri="{FF2B5EF4-FFF2-40B4-BE49-F238E27FC236}">
                <a16:creationId xmlns:a16="http://schemas.microsoft.com/office/drawing/2014/main" id="{87C4033B-1E7D-42DE-AF5C-F5D39646067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849" y="2084832"/>
            <a:ext cx="5049981" cy="371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5">
            <a:extLst>
              <a:ext uri="{FF2B5EF4-FFF2-40B4-BE49-F238E27FC236}">
                <a16:creationId xmlns:a16="http://schemas.microsoft.com/office/drawing/2014/main" id="{E8A622CB-7AD2-446E-B9DE-1210D7D8C57C}"/>
              </a:ext>
            </a:extLst>
          </p:cNvPr>
          <p:cNvSpPr txBox="1">
            <a:spLocks noChangeArrowheads="1"/>
          </p:cNvSpPr>
          <p:nvPr/>
        </p:nvSpPr>
        <p:spPr bwMode="auto">
          <a:xfrm>
            <a:off x="616598" y="6261409"/>
            <a:ext cx="54514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algn="l"/>
            <a:r>
              <a:rPr lang="en-GB" altLang="pt-BR" sz="1100" b="0" dirty="0">
                <a:solidFill>
                  <a:schemeClr val="accent6">
                    <a:lumMod val="10000"/>
                  </a:schemeClr>
                </a:solidFill>
              </a:rPr>
              <a:t>http://homer.ornl.gov/coleman/public/HPInfo/Beta-Dose-Conversion.htm</a:t>
            </a:r>
          </a:p>
        </p:txBody>
      </p:sp>
      <p:sp>
        <p:nvSpPr>
          <p:cNvPr id="5" name="Rectangle 4">
            <a:extLst>
              <a:ext uri="{FF2B5EF4-FFF2-40B4-BE49-F238E27FC236}">
                <a16:creationId xmlns:a16="http://schemas.microsoft.com/office/drawing/2014/main" id="{216D792E-ED02-45DE-9E15-2859E9DBB747}"/>
              </a:ext>
            </a:extLst>
          </p:cNvPr>
          <p:cNvSpPr/>
          <p:nvPr/>
        </p:nvSpPr>
        <p:spPr>
          <a:xfrm>
            <a:off x="5332781" y="1931213"/>
            <a:ext cx="3699370" cy="4330196"/>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26B8CA4-CD85-4E22-A0C7-C698C3E082B0}"/>
              </a:ext>
            </a:extLst>
          </p:cNvPr>
          <p:cNvSpPr/>
          <p:nvPr/>
        </p:nvSpPr>
        <p:spPr>
          <a:xfrm>
            <a:off x="5542032" y="2003659"/>
            <a:ext cx="3280868" cy="3970318"/>
          </a:xfrm>
          <a:prstGeom prst="rect">
            <a:avLst/>
          </a:prstGeom>
        </p:spPr>
        <p:txBody>
          <a:bodyPr wrap="square">
            <a:spAutoFit/>
          </a:bodyPr>
          <a:lstStyle/>
          <a:p>
            <a:pPr algn="just"/>
            <a:r>
              <a:rPr lang="en-US" altLang="pt-BR" dirty="0">
                <a:solidFill>
                  <a:schemeClr val="accent1">
                    <a:lumMod val="75000"/>
                  </a:schemeClr>
                </a:solidFill>
              </a:rPr>
              <a:t>The graph summarizes the expected count rate (counts/minute) per dose rate (</a:t>
            </a:r>
            <a:r>
              <a:rPr lang="en-US" altLang="pt-BR" dirty="0" err="1">
                <a:solidFill>
                  <a:schemeClr val="accent1">
                    <a:lumMod val="75000"/>
                  </a:schemeClr>
                </a:solidFill>
              </a:rPr>
              <a:t>mGy</a:t>
            </a:r>
            <a:r>
              <a:rPr lang="en-US" altLang="pt-BR" dirty="0">
                <a:solidFill>
                  <a:schemeClr val="accent1">
                    <a:lumMod val="75000"/>
                  </a:schemeClr>
                </a:solidFill>
              </a:rPr>
              <a:t>/h) as a function of average beta energy</a:t>
            </a:r>
            <a:r>
              <a:rPr lang="en-US" altLang="ja-JP" dirty="0">
                <a:solidFill>
                  <a:schemeClr val="accent1">
                    <a:lumMod val="75000"/>
                  </a:schemeClr>
                </a:solidFill>
                <a:ea typeface="MS PGothic" pitchFamily="34" charset="-128"/>
              </a:rPr>
              <a:t> for a GM pancake detector with a typical operational configuration.</a:t>
            </a:r>
          </a:p>
          <a:p>
            <a:pPr algn="just"/>
            <a:endParaRPr lang="en-US" altLang="ja-JP" dirty="0">
              <a:solidFill>
                <a:schemeClr val="accent1">
                  <a:lumMod val="75000"/>
                </a:schemeClr>
              </a:solidFill>
              <a:ea typeface="MS PGothic" pitchFamily="34" charset="-128"/>
            </a:endParaRPr>
          </a:p>
          <a:p>
            <a:pPr algn="just"/>
            <a:r>
              <a:rPr lang="en-US" altLang="ja-JP" dirty="0">
                <a:solidFill>
                  <a:schemeClr val="accent1">
                    <a:lumMod val="75000"/>
                  </a:schemeClr>
                </a:solidFill>
                <a:ea typeface="MS PGothic" pitchFamily="34" charset="-128"/>
              </a:rPr>
              <a:t>The full irradiation of the probe active surface area (15 cm</a:t>
            </a:r>
            <a:r>
              <a:rPr lang="en-US" altLang="ja-JP" baseline="30000" dirty="0">
                <a:solidFill>
                  <a:schemeClr val="accent1">
                    <a:lumMod val="75000"/>
                  </a:schemeClr>
                </a:solidFill>
                <a:ea typeface="MS PGothic" pitchFamily="34" charset="-128"/>
              </a:rPr>
              <a:t>2</a:t>
            </a:r>
            <a:r>
              <a:rPr lang="en-US" altLang="ja-JP" dirty="0">
                <a:solidFill>
                  <a:schemeClr val="accent1">
                    <a:lumMod val="75000"/>
                  </a:schemeClr>
                </a:solidFill>
                <a:ea typeface="MS PGothic" pitchFamily="34" charset="-128"/>
              </a:rPr>
              <a:t>) and an equal amount of exposed tissue area is assumed.</a:t>
            </a:r>
            <a:endParaRPr lang="en-GB" altLang="pt-BR" dirty="0">
              <a:solidFill>
                <a:schemeClr val="accent1">
                  <a:lumMod val="75000"/>
                </a:schemeClr>
              </a:solidFill>
              <a:ea typeface="MS PGothic" pitchFamily="34" charset="-128"/>
            </a:endParaRPr>
          </a:p>
        </p:txBody>
      </p:sp>
    </p:spTree>
    <p:extLst>
      <p:ext uri="{BB962C8B-B14F-4D97-AF65-F5344CB8AC3E}">
        <p14:creationId xmlns:p14="http://schemas.microsoft.com/office/powerpoint/2010/main" val="2803855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3B1668-FBA1-47FD-8778-5F2CEE62CF5E}"/>
              </a:ext>
            </a:extLst>
          </p:cNvPr>
          <p:cNvSpPr/>
          <p:nvPr/>
        </p:nvSpPr>
        <p:spPr>
          <a:xfrm>
            <a:off x="2223821" y="2397556"/>
            <a:ext cx="4469587" cy="2370125"/>
          </a:xfrm>
          <a:prstGeom prst="rect">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TYPE TESTING </a:t>
            </a:r>
          </a:p>
          <a:p>
            <a:pPr algn="ctr"/>
            <a:r>
              <a:rPr lang="en-US" sz="3200" dirty="0"/>
              <a:t>AND </a:t>
            </a:r>
          </a:p>
          <a:p>
            <a:pPr algn="ctr"/>
            <a:r>
              <a:rPr lang="en-US" sz="3200" dirty="0"/>
              <a:t>CALIBRATION</a:t>
            </a:r>
            <a:endParaRPr lang="en-GB" sz="3200" dirty="0"/>
          </a:p>
        </p:txBody>
      </p:sp>
    </p:spTree>
    <p:extLst>
      <p:ext uri="{BB962C8B-B14F-4D97-AF65-F5344CB8AC3E}">
        <p14:creationId xmlns:p14="http://schemas.microsoft.com/office/powerpoint/2010/main" val="1136492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E0E0FA-C1C3-451E-AF5A-1BB37A2135DE}"/>
              </a:ext>
            </a:extLst>
          </p:cNvPr>
          <p:cNvSpPr/>
          <p:nvPr/>
        </p:nvSpPr>
        <p:spPr>
          <a:xfrm>
            <a:off x="-1" y="596591"/>
            <a:ext cx="482071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Type Testing and Calibration</a:t>
            </a:r>
            <a:endParaRPr lang="en-GB" sz="2800" dirty="0"/>
          </a:p>
        </p:txBody>
      </p:sp>
      <p:sp>
        <p:nvSpPr>
          <p:cNvPr id="3" name="Rectangle: Rounded Corners 2">
            <a:extLst>
              <a:ext uri="{FF2B5EF4-FFF2-40B4-BE49-F238E27FC236}">
                <a16:creationId xmlns:a16="http://schemas.microsoft.com/office/drawing/2014/main" id="{4894023B-C718-4690-8964-6AD400BE24F9}"/>
              </a:ext>
            </a:extLst>
          </p:cNvPr>
          <p:cNvSpPr/>
          <p:nvPr/>
        </p:nvSpPr>
        <p:spPr>
          <a:xfrm>
            <a:off x="191403" y="1550823"/>
            <a:ext cx="5066951" cy="1376198"/>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Type testing involves calibrating a dosimetry system under a series of beta dose rate sources and filters.</a:t>
            </a:r>
          </a:p>
          <a:p>
            <a:pPr algn="ctr"/>
            <a:endParaRPr lang="en-GB" dirty="0"/>
          </a:p>
        </p:txBody>
      </p:sp>
      <p:sp>
        <p:nvSpPr>
          <p:cNvPr id="4" name="Rectangle: Rounded Corners 3">
            <a:extLst>
              <a:ext uri="{FF2B5EF4-FFF2-40B4-BE49-F238E27FC236}">
                <a16:creationId xmlns:a16="http://schemas.microsoft.com/office/drawing/2014/main" id="{9B09049F-FCC4-4E03-AACA-F79930F9CA6F}"/>
              </a:ext>
            </a:extLst>
          </p:cNvPr>
          <p:cNvSpPr/>
          <p:nvPr/>
        </p:nvSpPr>
        <p:spPr>
          <a:xfrm>
            <a:off x="191403" y="3173909"/>
            <a:ext cx="5066951" cy="193401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When selecting an instrument for beta measurement applications, your procurement specifications should include requirements that the instrument comply to recognized industry standards, such as IEC 60846, IEC 60325, ANSI N323, etc.</a:t>
            </a:r>
          </a:p>
          <a:p>
            <a:pPr algn="ctr"/>
            <a:endParaRPr lang="en-GB" dirty="0"/>
          </a:p>
        </p:txBody>
      </p:sp>
      <p:sp>
        <p:nvSpPr>
          <p:cNvPr id="5" name="Rectangle: Rounded Corners 4">
            <a:extLst>
              <a:ext uri="{FF2B5EF4-FFF2-40B4-BE49-F238E27FC236}">
                <a16:creationId xmlns:a16="http://schemas.microsoft.com/office/drawing/2014/main" id="{93C3245D-8CC7-40B4-B680-1800095401A0}"/>
              </a:ext>
            </a:extLst>
          </p:cNvPr>
          <p:cNvSpPr/>
          <p:nvPr/>
        </p:nvSpPr>
        <p:spPr>
          <a:xfrm>
            <a:off x="191403" y="5354811"/>
            <a:ext cx="5066951" cy="1269187"/>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p>
          <a:p>
            <a:pPr algn="just"/>
            <a:r>
              <a:rPr lang="en-GB" altLang="en-US" dirty="0"/>
              <a:t>If the monitors are also used to measure the photon dose rate then it must also be calibrated against H*(10).</a:t>
            </a:r>
          </a:p>
          <a:p>
            <a:pPr algn="ctr"/>
            <a:endParaRPr lang="en-GB" dirty="0"/>
          </a:p>
        </p:txBody>
      </p:sp>
      <p:sp>
        <p:nvSpPr>
          <p:cNvPr id="6" name="Rectangle: Rounded Corners 5">
            <a:extLst>
              <a:ext uri="{FF2B5EF4-FFF2-40B4-BE49-F238E27FC236}">
                <a16:creationId xmlns:a16="http://schemas.microsoft.com/office/drawing/2014/main" id="{6DC0B285-A18B-4151-BF10-FC71A6931352}"/>
              </a:ext>
            </a:extLst>
          </p:cNvPr>
          <p:cNvSpPr/>
          <p:nvPr/>
        </p:nvSpPr>
        <p:spPr>
          <a:xfrm>
            <a:off x="5588813" y="3372308"/>
            <a:ext cx="3363784" cy="144109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600" dirty="0"/>
          </a:p>
          <a:p>
            <a:pPr algn="just"/>
            <a:r>
              <a:rPr lang="en-GB" altLang="en-US" sz="1600" dirty="0"/>
              <a:t>For example, for end window GM types, IEC 60325 is the base document but requires the addition of beta dose rate response measurements.</a:t>
            </a:r>
          </a:p>
          <a:p>
            <a:pPr algn="ctr"/>
            <a:endParaRPr lang="en-GB" dirty="0"/>
          </a:p>
        </p:txBody>
      </p:sp>
      <p:sp>
        <p:nvSpPr>
          <p:cNvPr id="7" name="Arrow: Right 6">
            <a:extLst>
              <a:ext uri="{FF2B5EF4-FFF2-40B4-BE49-F238E27FC236}">
                <a16:creationId xmlns:a16="http://schemas.microsoft.com/office/drawing/2014/main" id="{F2DE2123-D866-43E2-88A2-4BCD89AF1737}"/>
              </a:ext>
            </a:extLst>
          </p:cNvPr>
          <p:cNvSpPr/>
          <p:nvPr/>
        </p:nvSpPr>
        <p:spPr>
          <a:xfrm>
            <a:off x="5157216" y="3884371"/>
            <a:ext cx="512064" cy="336499"/>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3507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AB11B8-1CAD-4CE6-B0EA-0010432CDBB8}"/>
              </a:ext>
            </a:extLst>
          </p:cNvPr>
          <p:cNvSpPr/>
          <p:nvPr/>
        </p:nvSpPr>
        <p:spPr>
          <a:xfrm>
            <a:off x="2223821" y="2397556"/>
            <a:ext cx="4469587" cy="2370125"/>
          </a:xfrm>
          <a:prstGeom prst="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PRACTICAL MEASUREMENT</a:t>
            </a:r>
            <a:endParaRPr lang="en-GB" sz="3200" dirty="0"/>
          </a:p>
        </p:txBody>
      </p:sp>
    </p:spTree>
    <p:extLst>
      <p:ext uri="{BB962C8B-B14F-4D97-AF65-F5344CB8AC3E}">
        <p14:creationId xmlns:p14="http://schemas.microsoft.com/office/powerpoint/2010/main" val="280968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51578A-13BB-4F5E-B5C1-214024374A35}"/>
              </a:ext>
            </a:extLst>
          </p:cNvPr>
          <p:cNvSpPr/>
          <p:nvPr/>
        </p:nvSpPr>
        <p:spPr>
          <a:xfrm>
            <a:off x="-1" y="596591"/>
            <a:ext cx="4820717" cy="4949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a:t>
            </a:r>
            <a:endParaRPr lang="en-GB" sz="2800" dirty="0"/>
          </a:p>
        </p:txBody>
      </p:sp>
      <p:sp>
        <p:nvSpPr>
          <p:cNvPr id="3" name="Rectangle 2">
            <a:extLst>
              <a:ext uri="{FF2B5EF4-FFF2-40B4-BE49-F238E27FC236}">
                <a16:creationId xmlns:a16="http://schemas.microsoft.com/office/drawing/2014/main" id="{A8BCB07D-0AF1-43E7-B8C7-44FEDF608879}"/>
              </a:ext>
            </a:extLst>
          </p:cNvPr>
          <p:cNvSpPr/>
          <p:nvPr/>
        </p:nvSpPr>
        <p:spPr>
          <a:xfrm>
            <a:off x="523037" y="1638202"/>
            <a:ext cx="8097926" cy="4608576"/>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altLang="en-US" sz="2400" dirty="0">
                <a:solidFill>
                  <a:schemeClr val="accent1">
                    <a:lumMod val="75000"/>
                  </a:schemeClr>
                </a:solidFill>
              </a:rPr>
              <a:t>The detector has to be placed with its reference point (for an ion chamber) or its window centre (for an end window GM tube) at the point of interest. </a:t>
            </a:r>
          </a:p>
          <a:p>
            <a:pPr algn="just"/>
            <a:endParaRPr lang="en-GB" altLang="en-US" sz="2400" dirty="0">
              <a:solidFill>
                <a:schemeClr val="accent1">
                  <a:lumMod val="75000"/>
                </a:schemeClr>
              </a:solidFill>
            </a:endParaRPr>
          </a:p>
          <a:p>
            <a:pPr marL="800100" lvl="1" indent="-342900" algn="just">
              <a:buFont typeface="Wingdings" panose="05000000000000000000" pitchFamily="2" charset="2"/>
              <a:buChar char="§"/>
            </a:pPr>
            <a:r>
              <a:rPr lang="en-GB" altLang="en-US" sz="2200" dirty="0">
                <a:solidFill>
                  <a:schemeClr val="accent1">
                    <a:lumMod val="75000"/>
                  </a:schemeClr>
                </a:solidFill>
              </a:rPr>
              <a:t>Points of interest for beta radiation are position of the hands and position of the eyes, especially when the head is more exposed than the body</a:t>
            </a:r>
          </a:p>
          <a:p>
            <a:pPr lvl="1" algn="just"/>
            <a:endParaRPr lang="en-GB" altLang="en-US" sz="2200" dirty="0">
              <a:solidFill>
                <a:schemeClr val="accent1">
                  <a:lumMod val="75000"/>
                </a:schemeClr>
              </a:solidFill>
            </a:endParaRPr>
          </a:p>
          <a:p>
            <a:pPr marL="342900" indent="-342900" algn="just">
              <a:buFont typeface="Wingdings" panose="05000000000000000000" pitchFamily="2" charset="2"/>
              <a:buChar char="q"/>
            </a:pPr>
            <a:r>
              <a:rPr lang="en-GB" altLang="en-US" sz="2400" dirty="0">
                <a:solidFill>
                  <a:schemeClr val="accent1">
                    <a:lumMod val="75000"/>
                  </a:schemeClr>
                </a:solidFill>
              </a:rPr>
              <a:t>The detector must then be aligned to maximise the indication, as the indication may depend significantly on how the detector is aligned to the radiation beam. </a:t>
            </a:r>
          </a:p>
          <a:p>
            <a:pPr algn="ctr"/>
            <a:endParaRPr lang="en-GB" dirty="0"/>
          </a:p>
        </p:txBody>
      </p:sp>
    </p:spTree>
    <p:extLst>
      <p:ext uri="{BB962C8B-B14F-4D97-AF65-F5344CB8AC3E}">
        <p14:creationId xmlns:p14="http://schemas.microsoft.com/office/powerpoint/2010/main" val="1342983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67320A-261B-4E78-AE0F-7F2C62ED5E18}"/>
              </a:ext>
            </a:extLst>
          </p:cNvPr>
          <p:cNvSpPr/>
          <p:nvPr/>
        </p:nvSpPr>
        <p:spPr>
          <a:xfrm>
            <a:off x="543153" y="2147783"/>
            <a:ext cx="8057693" cy="3606796"/>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altLang="en-US" sz="2400" dirty="0">
                <a:solidFill>
                  <a:schemeClr val="accent1">
                    <a:lumMod val="75000"/>
                  </a:schemeClr>
                </a:solidFill>
              </a:rPr>
              <a:t>In many cases, even when an ionisation chamber is used for the final measurement, a search with a thin end window GM detector will identify areas of significant dose rate quickly and efficiently, generally by using the audio output. The application of this technique may be limited in high noise background areas or areas with high gamma radiation.</a:t>
            </a:r>
            <a:endParaRPr lang="en-US" altLang="en-US" sz="2400" dirty="0">
              <a:solidFill>
                <a:schemeClr val="accent1">
                  <a:lumMod val="75000"/>
                </a:schemeClr>
              </a:solidFill>
            </a:endParaRPr>
          </a:p>
          <a:p>
            <a:pPr algn="ctr"/>
            <a:endParaRPr lang="en-GB" dirty="0"/>
          </a:p>
        </p:txBody>
      </p:sp>
      <p:sp>
        <p:nvSpPr>
          <p:cNvPr id="3" name="Rectangle 2">
            <a:extLst>
              <a:ext uri="{FF2B5EF4-FFF2-40B4-BE49-F238E27FC236}">
                <a16:creationId xmlns:a16="http://schemas.microsoft.com/office/drawing/2014/main" id="{550EEE4A-8D0D-477D-98CA-61F8AF236507}"/>
              </a:ext>
            </a:extLst>
          </p:cNvPr>
          <p:cNvSpPr/>
          <p:nvPr/>
        </p:nvSpPr>
        <p:spPr>
          <a:xfrm>
            <a:off x="-1" y="596591"/>
            <a:ext cx="4820717" cy="4949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a:t>
            </a:r>
            <a:endParaRPr lang="en-GB" sz="2800" dirty="0"/>
          </a:p>
        </p:txBody>
      </p:sp>
    </p:spTree>
    <p:extLst>
      <p:ext uri="{BB962C8B-B14F-4D97-AF65-F5344CB8AC3E}">
        <p14:creationId xmlns:p14="http://schemas.microsoft.com/office/powerpoint/2010/main" val="2691171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C74505-0141-4513-9831-05C8C2E3CC68}"/>
              </a:ext>
            </a:extLst>
          </p:cNvPr>
          <p:cNvSpPr/>
          <p:nvPr/>
        </p:nvSpPr>
        <p:spPr>
          <a:xfrm>
            <a:off x="-1" y="596591"/>
            <a:ext cx="4820717" cy="4949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a:t>
            </a:r>
            <a:endParaRPr lang="en-GB" sz="2800" dirty="0"/>
          </a:p>
        </p:txBody>
      </p:sp>
      <p:sp>
        <p:nvSpPr>
          <p:cNvPr id="3" name="AutoShape 3" descr="14bb">
            <a:extLst>
              <a:ext uri="{FF2B5EF4-FFF2-40B4-BE49-F238E27FC236}">
                <a16:creationId xmlns:a16="http://schemas.microsoft.com/office/drawing/2014/main" id="{EA30F000-2BCA-48CB-A8EF-21875BB29E79}"/>
              </a:ext>
            </a:extLst>
          </p:cNvPr>
          <p:cNvSpPr>
            <a:spLocks noChangeAspect="1" noChangeArrowheads="1"/>
          </p:cNvSpPr>
          <p:nvPr/>
        </p:nvSpPr>
        <p:spPr bwMode="auto">
          <a:xfrm>
            <a:off x="2600172" y="2665591"/>
            <a:ext cx="41338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endParaRPr lang="pt-BR" altLang="pt-BR" dirty="0"/>
          </a:p>
        </p:txBody>
      </p:sp>
      <p:sp>
        <p:nvSpPr>
          <p:cNvPr id="4" name="AutoShape 4" descr="14bb">
            <a:extLst>
              <a:ext uri="{FF2B5EF4-FFF2-40B4-BE49-F238E27FC236}">
                <a16:creationId xmlns:a16="http://schemas.microsoft.com/office/drawing/2014/main" id="{034AD572-514B-4392-9BB1-820995FE3BAA}"/>
              </a:ext>
            </a:extLst>
          </p:cNvPr>
          <p:cNvSpPr>
            <a:spLocks noChangeAspect="1" noChangeArrowheads="1"/>
          </p:cNvSpPr>
          <p:nvPr/>
        </p:nvSpPr>
        <p:spPr bwMode="auto">
          <a:xfrm>
            <a:off x="2600172" y="2665591"/>
            <a:ext cx="41338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endParaRPr lang="pt-BR" altLang="pt-BR" dirty="0"/>
          </a:p>
        </p:txBody>
      </p:sp>
      <p:sp>
        <p:nvSpPr>
          <p:cNvPr id="5" name="AutoShape 5" descr="14bb">
            <a:extLst>
              <a:ext uri="{FF2B5EF4-FFF2-40B4-BE49-F238E27FC236}">
                <a16:creationId xmlns:a16="http://schemas.microsoft.com/office/drawing/2014/main" id="{79000C42-5434-4D15-8150-1CA19DD1442E}"/>
              </a:ext>
            </a:extLst>
          </p:cNvPr>
          <p:cNvSpPr>
            <a:spLocks noChangeAspect="1" noChangeArrowheads="1"/>
          </p:cNvSpPr>
          <p:nvPr/>
        </p:nvSpPr>
        <p:spPr bwMode="auto">
          <a:xfrm>
            <a:off x="2600172" y="2665591"/>
            <a:ext cx="41338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endParaRPr lang="pt-BR" altLang="pt-BR" dirty="0"/>
          </a:p>
        </p:txBody>
      </p:sp>
      <p:pic>
        <p:nvPicPr>
          <p:cNvPr id="6" name="Picture 6">
            <a:extLst>
              <a:ext uri="{FF2B5EF4-FFF2-40B4-BE49-F238E27FC236}">
                <a16:creationId xmlns:a16="http://schemas.microsoft.com/office/drawing/2014/main" id="{9BA48AAC-8EF4-4DE4-BA3D-25B554004F0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9465" y="2815282"/>
            <a:ext cx="3161928" cy="2529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BA3E8E24-53D4-47BC-B32A-CA4382F1D2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7644" y="5494516"/>
            <a:ext cx="3902075" cy="639763"/>
          </a:xfrm>
          <a:prstGeom prst="rect">
            <a:avLst/>
          </a:prstGeom>
          <a:noFill/>
          <a:ln w="9525">
            <a:solidFill>
              <a:schemeClr val="accent1">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4E67494A-A3B4-4A94-AD24-6DB7854878FF}"/>
              </a:ext>
            </a:extLst>
          </p:cNvPr>
          <p:cNvSpPr/>
          <p:nvPr/>
        </p:nvSpPr>
        <p:spPr>
          <a:xfrm>
            <a:off x="2327821" y="1661222"/>
            <a:ext cx="4143645" cy="584775"/>
          </a:xfrm>
          <a:prstGeom prst="rect">
            <a:avLst/>
          </a:prstGeom>
          <a:ln>
            <a:solidFill>
              <a:schemeClr val="accent1">
                <a:lumMod val="60000"/>
                <a:lumOff val="40000"/>
              </a:schemeClr>
            </a:solidFill>
          </a:ln>
        </p:spPr>
        <p:txBody>
          <a:bodyPr wrap="square">
            <a:spAutoFit/>
          </a:bodyPr>
          <a:lstStyle/>
          <a:p>
            <a:pPr lvl="0">
              <a:spcBef>
                <a:spcPct val="20000"/>
              </a:spcBef>
            </a:pPr>
            <a:r>
              <a:rPr lang="en-GB" altLang="pt-BR" sz="3200" kern="0" dirty="0">
                <a:solidFill>
                  <a:srgbClr val="003399"/>
                </a:solidFill>
                <a:latin typeface="Arial"/>
                <a:ea typeface="+mj-ea"/>
                <a:cs typeface="+mj-cs"/>
              </a:rPr>
              <a:t>  Ionization chambers</a:t>
            </a:r>
          </a:p>
        </p:txBody>
      </p:sp>
    </p:spTree>
    <p:extLst>
      <p:ext uri="{BB962C8B-B14F-4D97-AF65-F5344CB8AC3E}">
        <p14:creationId xmlns:p14="http://schemas.microsoft.com/office/powerpoint/2010/main" val="2865699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3B353E-286D-4EFA-9AEC-64B45EC6867B}"/>
              </a:ext>
            </a:extLst>
          </p:cNvPr>
          <p:cNvSpPr/>
          <p:nvPr/>
        </p:nvSpPr>
        <p:spPr>
          <a:xfrm>
            <a:off x="0" y="574646"/>
            <a:ext cx="517600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Beta Dose Rate Monitoring</a:t>
            </a:r>
            <a:endParaRPr lang="en-GB" sz="2800" dirty="0"/>
          </a:p>
        </p:txBody>
      </p:sp>
      <p:sp>
        <p:nvSpPr>
          <p:cNvPr id="3" name="Rectangle 2">
            <a:extLst>
              <a:ext uri="{FF2B5EF4-FFF2-40B4-BE49-F238E27FC236}">
                <a16:creationId xmlns:a16="http://schemas.microsoft.com/office/drawing/2014/main" id="{05792357-F200-4880-92F8-17009D30D89C}"/>
              </a:ext>
            </a:extLst>
          </p:cNvPr>
          <p:cNvSpPr/>
          <p:nvPr/>
        </p:nvSpPr>
        <p:spPr>
          <a:xfrm>
            <a:off x="1887251" y="1711858"/>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Purpose</a:t>
            </a:r>
          </a:p>
        </p:txBody>
      </p:sp>
      <p:sp>
        <p:nvSpPr>
          <p:cNvPr id="4" name="Rectangle 3">
            <a:extLst>
              <a:ext uri="{FF2B5EF4-FFF2-40B4-BE49-F238E27FC236}">
                <a16:creationId xmlns:a16="http://schemas.microsoft.com/office/drawing/2014/main" id="{00721DE6-48A1-4B35-9AC2-3E74F43B870F}"/>
              </a:ext>
            </a:extLst>
          </p:cNvPr>
          <p:cNvSpPr/>
          <p:nvPr/>
        </p:nvSpPr>
        <p:spPr>
          <a:xfrm>
            <a:off x="1887251" y="2475079"/>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Technique</a:t>
            </a:r>
          </a:p>
        </p:txBody>
      </p:sp>
      <p:sp>
        <p:nvSpPr>
          <p:cNvPr id="5" name="Rectangle 4">
            <a:extLst>
              <a:ext uri="{FF2B5EF4-FFF2-40B4-BE49-F238E27FC236}">
                <a16:creationId xmlns:a16="http://schemas.microsoft.com/office/drawing/2014/main" id="{E4274C9E-FD7A-46FF-923D-3A311120BF2F}"/>
              </a:ext>
            </a:extLst>
          </p:cNvPr>
          <p:cNvSpPr/>
          <p:nvPr/>
        </p:nvSpPr>
        <p:spPr>
          <a:xfrm>
            <a:off x="1887251" y="3238300"/>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Calibration and Measurement</a:t>
            </a:r>
          </a:p>
        </p:txBody>
      </p:sp>
      <p:sp>
        <p:nvSpPr>
          <p:cNvPr id="6" name="Arrow: Right 5">
            <a:extLst>
              <a:ext uri="{FF2B5EF4-FFF2-40B4-BE49-F238E27FC236}">
                <a16:creationId xmlns:a16="http://schemas.microsoft.com/office/drawing/2014/main" id="{49FAA061-C9DF-4DB4-A095-38BE8F78DD40}"/>
              </a:ext>
            </a:extLst>
          </p:cNvPr>
          <p:cNvSpPr/>
          <p:nvPr/>
        </p:nvSpPr>
        <p:spPr>
          <a:xfrm>
            <a:off x="1610419" y="1857272"/>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76E12582-A0AD-4867-B18C-BFEFF36E9428}"/>
              </a:ext>
            </a:extLst>
          </p:cNvPr>
          <p:cNvSpPr/>
          <p:nvPr/>
        </p:nvSpPr>
        <p:spPr>
          <a:xfrm>
            <a:off x="1610419" y="2598294"/>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976419D4-F4D9-4FC9-9E3E-4C9A295D0F43}"/>
              </a:ext>
            </a:extLst>
          </p:cNvPr>
          <p:cNvSpPr/>
          <p:nvPr/>
        </p:nvSpPr>
        <p:spPr>
          <a:xfrm>
            <a:off x="1610419" y="3361515"/>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CE03D6E-CFA7-48CE-B18F-E612AD132754}"/>
              </a:ext>
            </a:extLst>
          </p:cNvPr>
          <p:cNvSpPr/>
          <p:nvPr/>
        </p:nvSpPr>
        <p:spPr>
          <a:xfrm>
            <a:off x="1887251" y="4056455"/>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Practical Measurement</a:t>
            </a:r>
          </a:p>
        </p:txBody>
      </p:sp>
      <p:sp>
        <p:nvSpPr>
          <p:cNvPr id="10" name="Arrow: Right 9">
            <a:extLst>
              <a:ext uri="{FF2B5EF4-FFF2-40B4-BE49-F238E27FC236}">
                <a16:creationId xmlns:a16="http://schemas.microsoft.com/office/drawing/2014/main" id="{5186AB93-879B-4F2E-A19D-D3941E5D1E68}"/>
              </a:ext>
            </a:extLst>
          </p:cNvPr>
          <p:cNvSpPr/>
          <p:nvPr/>
        </p:nvSpPr>
        <p:spPr>
          <a:xfrm>
            <a:off x="1610419" y="4179670"/>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4EE0AD0-14B7-4860-B7A2-CBB287EA5161}"/>
              </a:ext>
            </a:extLst>
          </p:cNvPr>
          <p:cNvSpPr/>
          <p:nvPr/>
        </p:nvSpPr>
        <p:spPr>
          <a:xfrm>
            <a:off x="1887251" y="4863707"/>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Interpretation</a:t>
            </a:r>
          </a:p>
        </p:txBody>
      </p:sp>
      <p:sp>
        <p:nvSpPr>
          <p:cNvPr id="12" name="Arrow: Right 11">
            <a:extLst>
              <a:ext uri="{FF2B5EF4-FFF2-40B4-BE49-F238E27FC236}">
                <a16:creationId xmlns:a16="http://schemas.microsoft.com/office/drawing/2014/main" id="{77948981-961D-4F01-AEA6-2C4C79B42FFB}"/>
              </a:ext>
            </a:extLst>
          </p:cNvPr>
          <p:cNvSpPr/>
          <p:nvPr/>
        </p:nvSpPr>
        <p:spPr>
          <a:xfrm>
            <a:off x="1610419" y="4986922"/>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C8C2FD8-8833-4149-ACF6-E4EA2FFCF379}"/>
              </a:ext>
            </a:extLst>
          </p:cNvPr>
          <p:cNvSpPr/>
          <p:nvPr/>
        </p:nvSpPr>
        <p:spPr>
          <a:xfrm>
            <a:off x="1887251" y="5670957"/>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Instrument Characteristics</a:t>
            </a:r>
          </a:p>
        </p:txBody>
      </p:sp>
      <p:sp>
        <p:nvSpPr>
          <p:cNvPr id="14" name="Arrow: Right 13">
            <a:extLst>
              <a:ext uri="{FF2B5EF4-FFF2-40B4-BE49-F238E27FC236}">
                <a16:creationId xmlns:a16="http://schemas.microsoft.com/office/drawing/2014/main" id="{497E115B-873C-4EF5-AD6A-AAAD4DA03F75}"/>
              </a:ext>
            </a:extLst>
          </p:cNvPr>
          <p:cNvSpPr/>
          <p:nvPr/>
        </p:nvSpPr>
        <p:spPr>
          <a:xfrm>
            <a:off x="1610419" y="5794172"/>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94670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FAF107-B810-43F2-A92E-8369E1F4C5C2}"/>
              </a:ext>
            </a:extLst>
          </p:cNvPr>
          <p:cNvSpPr/>
          <p:nvPr/>
        </p:nvSpPr>
        <p:spPr>
          <a:xfrm>
            <a:off x="-1" y="596591"/>
            <a:ext cx="4820717" cy="4949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a:t>
            </a:r>
            <a:endParaRPr lang="en-GB" sz="2800" dirty="0"/>
          </a:p>
        </p:txBody>
      </p:sp>
      <p:pic>
        <p:nvPicPr>
          <p:cNvPr id="3" name="Picture 3">
            <a:extLst>
              <a:ext uri="{FF2B5EF4-FFF2-40B4-BE49-F238E27FC236}">
                <a16:creationId xmlns:a16="http://schemas.microsoft.com/office/drawing/2014/main" id="{1494850D-513C-4A3D-ACAF-C229008F89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6115" y="2593084"/>
            <a:ext cx="3225899" cy="2541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4" name="Picture 6">
            <a:extLst>
              <a:ext uri="{FF2B5EF4-FFF2-40B4-BE49-F238E27FC236}">
                <a16:creationId xmlns:a16="http://schemas.microsoft.com/office/drawing/2014/main" id="{17251059-1734-4B91-BE41-A9FFD13B310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396" y="2612749"/>
            <a:ext cx="1638061" cy="2501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5" name="CaixaDeTexto 2">
            <a:extLst>
              <a:ext uri="{FF2B5EF4-FFF2-40B4-BE49-F238E27FC236}">
                <a16:creationId xmlns:a16="http://schemas.microsoft.com/office/drawing/2014/main" id="{FA231ECD-7154-48F2-9D13-E7F197CBD6E9}"/>
              </a:ext>
            </a:extLst>
          </p:cNvPr>
          <p:cNvSpPr txBox="1">
            <a:spLocks noChangeArrowheads="1"/>
          </p:cNvSpPr>
          <p:nvPr/>
        </p:nvSpPr>
        <p:spPr bwMode="auto">
          <a:xfrm>
            <a:off x="1722085" y="5298031"/>
            <a:ext cx="5552774" cy="830997"/>
          </a:xfrm>
          <a:prstGeom prst="rect">
            <a:avLst/>
          </a:prstGeom>
          <a:noFill/>
          <a:ln w="9525">
            <a:solidFill>
              <a:schemeClr val="accent1">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r>
              <a:rPr lang="pt-BR" altLang="pt-BR" b="0" dirty="0">
                <a:solidFill>
                  <a:schemeClr val="accent1">
                    <a:lumMod val="75000"/>
                  </a:schemeClr>
                </a:solidFill>
              </a:rPr>
              <a:t>RadEye Pancake GM detector used  to measure H’(0.07) from beta radiation</a:t>
            </a:r>
          </a:p>
        </p:txBody>
      </p:sp>
      <p:sp>
        <p:nvSpPr>
          <p:cNvPr id="6" name="Rectangle 5">
            <a:extLst>
              <a:ext uri="{FF2B5EF4-FFF2-40B4-BE49-F238E27FC236}">
                <a16:creationId xmlns:a16="http://schemas.microsoft.com/office/drawing/2014/main" id="{36BD8D7C-F6AB-4ACE-ACF7-F6F87D72700A}"/>
              </a:ext>
            </a:extLst>
          </p:cNvPr>
          <p:cNvSpPr/>
          <p:nvPr/>
        </p:nvSpPr>
        <p:spPr>
          <a:xfrm>
            <a:off x="1804075" y="1783073"/>
            <a:ext cx="4889333" cy="646331"/>
          </a:xfrm>
          <a:prstGeom prst="rect">
            <a:avLst/>
          </a:prstGeom>
          <a:ln>
            <a:solidFill>
              <a:schemeClr val="accent1">
                <a:lumMod val="60000"/>
                <a:lumOff val="40000"/>
              </a:schemeClr>
            </a:solidFill>
          </a:ln>
        </p:spPr>
        <p:txBody>
          <a:bodyPr wrap="square">
            <a:spAutoFit/>
          </a:bodyPr>
          <a:lstStyle/>
          <a:p>
            <a:r>
              <a:rPr lang="en-GB" altLang="pt-BR" sz="3600" dirty="0">
                <a:solidFill>
                  <a:schemeClr val="accent1">
                    <a:lumMod val="75000"/>
                  </a:schemeClr>
                </a:solidFill>
              </a:rPr>
              <a:t>Pancake GM detectors </a:t>
            </a:r>
            <a:endParaRPr lang="en-GB" sz="3600" dirty="0">
              <a:solidFill>
                <a:schemeClr val="accent1">
                  <a:lumMod val="75000"/>
                </a:schemeClr>
              </a:solidFill>
            </a:endParaRPr>
          </a:p>
        </p:txBody>
      </p:sp>
    </p:spTree>
    <p:extLst>
      <p:ext uri="{BB962C8B-B14F-4D97-AF65-F5344CB8AC3E}">
        <p14:creationId xmlns:p14="http://schemas.microsoft.com/office/powerpoint/2010/main" val="3925275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4D9A67-81BC-4F42-8551-59A2C6FFEB66}"/>
              </a:ext>
            </a:extLst>
          </p:cNvPr>
          <p:cNvSpPr/>
          <p:nvPr/>
        </p:nvSpPr>
        <p:spPr>
          <a:xfrm>
            <a:off x="2223821" y="2397556"/>
            <a:ext cx="4469587" cy="2370125"/>
          </a:xfrm>
          <a:prstGeom prst="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INTERPRETATION</a:t>
            </a:r>
            <a:endParaRPr lang="en-GB" sz="3200" dirty="0"/>
          </a:p>
        </p:txBody>
      </p:sp>
    </p:spTree>
    <p:extLst>
      <p:ext uri="{BB962C8B-B14F-4D97-AF65-F5344CB8AC3E}">
        <p14:creationId xmlns:p14="http://schemas.microsoft.com/office/powerpoint/2010/main" val="1930832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973076-E43B-413A-BFBC-C9B847F3AC71}"/>
              </a:ext>
            </a:extLst>
          </p:cNvPr>
          <p:cNvSpPr/>
          <p:nvPr/>
        </p:nvSpPr>
        <p:spPr>
          <a:xfrm>
            <a:off x="0" y="596591"/>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Rounded Corners 2">
            <a:extLst>
              <a:ext uri="{FF2B5EF4-FFF2-40B4-BE49-F238E27FC236}">
                <a16:creationId xmlns:a16="http://schemas.microsoft.com/office/drawing/2014/main" id="{4C3884B0-2B27-42FA-A5B2-132194E92ACF}"/>
              </a:ext>
            </a:extLst>
          </p:cNvPr>
          <p:cNvSpPr/>
          <p:nvPr/>
        </p:nvSpPr>
        <p:spPr>
          <a:xfrm>
            <a:off x="385893" y="1585537"/>
            <a:ext cx="5066951" cy="193401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Interpretation is generally more difficult for beta than for X or gamma radiation. </a:t>
            </a:r>
          </a:p>
          <a:p>
            <a:pPr algn="ctr"/>
            <a:endParaRPr lang="en-GB" dirty="0"/>
          </a:p>
        </p:txBody>
      </p:sp>
      <p:sp>
        <p:nvSpPr>
          <p:cNvPr id="4" name="Rectangle: Rounded Corners 3">
            <a:extLst>
              <a:ext uri="{FF2B5EF4-FFF2-40B4-BE49-F238E27FC236}">
                <a16:creationId xmlns:a16="http://schemas.microsoft.com/office/drawing/2014/main" id="{2D06BAC8-FCC1-4202-9726-7AC1FF501051}"/>
              </a:ext>
            </a:extLst>
          </p:cNvPr>
          <p:cNvSpPr/>
          <p:nvPr/>
        </p:nvSpPr>
        <p:spPr>
          <a:xfrm>
            <a:off x="1963023" y="3176649"/>
            <a:ext cx="5066951" cy="1934014"/>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The instrument responses in terms of H'(0.07) tend to be more energy dependent.  </a:t>
            </a:r>
          </a:p>
          <a:p>
            <a:pPr algn="ctr"/>
            <a:endParaRPr lang="en-GB" dirty="0"/>
          </a:p>
        </p:txBody>
      </p:sp>
      <p:sp>
        <p:nvSpPr>
          <p:cNvPr id="5" name="Rectangle: Rounded Corners 4">
            <a:extLst>
              <a:ext uri="{FF2B5EF4-FFF2-40B4-BE49-F238E27FC236}">
                <a16:creationId xmlns:a16="http://schemas.microsoft.com/office/drawing/2014/main" id="{85748EF1-5721-48C6-BD27-5B612BBB5552}"/>
              </a:ext>
            </a:extLst>
          </p:cNvPr>
          <p:cNvSpPr/>
          <p:nvPr/>
        </p:nvSpPr>
        <p:spPr>
          <a:xfrm>
            <a:off x="3650608" y="4767761"/>
            <a:ext cx="5066951" cy="1934014"/>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Typical ionisation chamber instruments have responses for H'(0.07) within the ranges below, when correctly calibrated for </a:t>
            </a:r>
            <a:r>
              <a:rPr lang="en-GB" altLang="en-US" baseline="30000" dirty="0"/>
              <a:t>137</a:t>
            </a:r>
            <a:r>
              <a:rPr lang="en-GB" altLang="en-US" dirty="0"/>
              <a:t>Cs gamma radiation in terms of H*(10).</a:t>
            </a:r>
          </a:p>
          <a:p>
            <a:pPr algn="ctr"/>
            <a:endParaRPr lang="en-GB" dirty="0"/>
          </a:p>
        </p:txBody>
      </p:sp>
    </p:spTree>
    <p:extLst>
      <p:ext uri="{BB962C8B-B14F-4D97-AF65-F5344CB8AC3E}">
        <p14:creationId xmlns:p14="http://schemas.microsoft.com/office/powerpoint/2010/main" val="2952893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2C0BE8-CACD-4242-8334-9A4B460DE971}"/>
              </a:ext>
            </a:extLst>
          </p:cNvPr>
          <p:cNvSpPr/>
          <p:nvPr/>
        </p:nvSpPr>
        <p:spPr>
          <a:xfrm>
            <a:off x="0" y="596591"/>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3">
            <a:extLst>
              <a:ext uri="{FF2B5EF4-FFF2-40B4-BE49-F238E27FC236}">
                <a16:creationId xmlns:a16="http://schemas.microsoft.com/office/drawing/2014/main" id="{8C568FCC-586F-4F96-AB60-4072F7C7D583}"/>
              </a:ext>
            </a:extLst>
          </p:cNvPr>
          <p:cNvSpPr txBox="1">
            <a:spLocks noChangeArrowheads="1"/>
          </p:cNvSpPr>
          <p:nvPr/>
        </p:nvSpPr>
        <p:spPr>
          <a:xfrm>
            <a:off x="269875" y="1958644"/>
            <a:ext cx="8604250" cy="4114800"/>
          </a:xfrm>
          <a:prstGeom prst="rect">
            <a:avLst/>
          </a:prstGeom>
          <a:ln w="31750">
            <a:solidFill>
              <a:schemeClr val="tx2">
                <a:lumMod val="60000"/>
                <a:lumOff val="4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r>
              <a:rPr lang="en-GB" altLang="en-US" dirty="0">
                <a:solidFill>
                  <a:schemeClr val="tx2">
                    <a:lumMod val="75000"/>
                  </a:schemeClr>
                </a:solidFill>
              </a:rPr>
              <a:t>	Response of typical ionisation chamber</a:t>
            </a:r>
          </a:p>
          <a:p>
            <a:pPr>
              <a:buFontTx/>
              <a:buNone/>
            </a:pPr>
            <a:endParaRPr lang="en-GB" altLang="en-US" sz="2800" dirty="0">
              <a:solidFill>
                <a:schemeClr val="tx2">
                  <a:lumMod val="75000"/>
                </a:schemeClr>
              </a:solidFill>
            </a:endParaRPr>
          </a:p>
          <a:p>
            <a:pPr>
              <a:buFontTx/>
              <a:buNone/>
            </a:pPr>
            <a:r>
              <a:rPr lang="en-GB" altLang="en-US" sz="2800" dirty="0">
                <a:solidFill>
                  <a:schemeClr val="tx2">
                    <a:lumMod val="75000"/>
                  </a:schemeClr>
                </a:solidFill>
              </a:rPr>
              <a:t>Nuclide		   </a:t>
            </a:r>
            <a:r>
              <a:rPr lang="en-GB" altLang="en-US" sz="2800" dirty="0" err="1">
                <a:solidFill>
                  <a:schemeClr val="tx2">
                    <a:lumMod val="75000"/>
                  </a:schemeClr>
                </a:solidFill>
              </a:rPr>
              <a:t>E</a:t>
            </a:r>
            <a:r>
              <a:rPr lang="en-GB" altLang="en-US" sz="2800" baseline="-25000" dirty="0" err="1">
                <a:solidFill>
                  <a:schemeClr val="tx2">
                    <a:lumMod val="75000"/>
                  </a:schemeClr>
                </a:solidFill>
              </a:rPr>
              <a:t>max</a:t>
            </a:r>
            <a:r>
              <a:rPr lang="en-GB" altLang="en-US" sz="2800" dirty="0">
                <a:solidFill>
                  <a:schemeClr val="tx2">
                    <a:lumMod val="75000"/>
                  </a:schemeClr>
                </a:solidFill>
              </a:rPr>
              <a:t> (MeV)	       Response </a:t>
            </a:r>
          </a:p>
          <a:p>
            <a:pPr>
              <a:buFontTx/>
              <a:buNone/>
            </a:pPr>
            <a:r>
              <a:rPr lang="en-GB" altLang="en-US" sz="2800" baseline="30000" dirty="0">
                <a:solidFill>
                  <a:schemeClr val="tx2">
                    <a:lumMod val="75000"/>
                  </a:schemeClr>
                </a:solidFill>
              </a:rPr>
              <a:t>90</a:t>
            </a:r>
            <a:r>
              <a:rPr lang="en-GB" altLang="en-US" sz="2800" dirty="0">
                <a:solidFill>
                  <a:schemeClr val="tx2">
                    <a:lumMod val="75000"/>
                  </a:schemeClr>
                </a:solidFill>
              </a:rPr>
              <a:t>Sr+ </a:t>
            </a:r>
            <a:r>
              <a:rPr lang="en-GB" altLang="en-US" sz="2800" baseline="30000" dirty="0">
                <a:solidFill>
                  <a:schemeClr val="tx2">
                    <a:lumMod val="75000"/>
                  </a:schemeClr>
                </a:solidFill>
              </a:rPr>
              <a:t>90</a:t>
            </a:r>
            <a:r>
              <a:rPr lang="en-GB" altLang="en-US" sz="2800" dirty="0">
                <a:solidFill>
                  <a:schemeClr val="tx2">
                    <a:lumMod val="75000"/>
                  </a:schemeClr>
                </a:solidFill>
              </a:rPr>
              <a:t>Y		    0.54 + 2.27		0.9 - 1.1</a:t>
            </a:r>
          </a:p>
          <a:p>
            <a:pPr>
              <a:buFontTx/>
              <a:buNone/>
            </a:pPr>
            <a:r>
              <a:rPr lang="en-GB" altLang="en-US" sz="2800" baseline="30000" dirty="0">
                <a:solidFill>
                  <a:schemeClr val="tx2">
                    <a:lumMod val="75000"/>
                  </a:schemeClr>
                </a:solidFill>
              </a:rPr>
              <a:t>85</a:t>
            </a:r>
            <a:r>
              <a:rPr lang="en-GB" altLang="en-US" sz="2800" dirty="0">
                <a:solidFill>
                  <a:schemeClr val="tx2">
                    <a:lumMod val="75000"/>
                  </a:schemeClr>
                </a:solidFill>
              </a:rPr>
              <a:t>Kr			          0.69			0.5 – 0.7</a:t>
            </a:r>
          </a:p>
          <a:p>
            <a:pPr>
              <a:buFontTx/>
              <a:buNone/>
            </a:pPr>
            <a:r>
              <a:rPr lang="en-GB" altLang="en-US" sz="2800" baseline="30000" dirty="0">
                <a:solidFill>
                  <a:schemeClr val="tx2">
                    <a:lumMod val="75000"/>
                  </a:schemeClr>
                </a:solidFill>
              </a:rPr>
              <a:t>204</a:t>
            </a:r>
            <a:r>
              <a:rPr lang="en-GB" altLang="en-US" sz="2800" dirty="0">
                <a:solidFill>
                  <a:schemeClr val="tx2">
                    <a:lumMod val="75000"/>
                  </a:schemeClr>
                </a:solidFill>
              </a:rPr>
              <a:t>Tl			          0.76			0.5 - 0.7</a:t>
            </a:r>
          </a:p>
          <a:p>
            <a:pPr>
              <a:buFontTx/>
              <a:buNone/>
            </a:pPr>
            <a:r>
              <a:rPr lang="en-GB" altLang="en-US" sz="2800" baseline="30000" dirty="0">
                <a:solidFill>
                  <a:schemeClr val="tx2">
                    <a:lumMod val="75000"/>
                  </a:schemeClr>
                </a:solidFill>
              </a:rPr>
              <a:t>147</a:t>
            </a:r>
            <a:r>
              <a:rPr lang="en-GB" altLang="en-US" sz="2800" dirty="0">
                <a:solidFill>
                  <a:schemeClr val="tx2">
                    <a:lumMod val="75000"/>
                  </a:schemeClr>
                </a:solidFill>
              </a:rPr>
              <a:t>Pm			0.227			0.5 - 1.2</a:t>
            </a:r>
            <a:endParaRPr lang="en-US" altLang="en-US" sz="2800" dirty="0">
              <a:solidFill>
                <a:schemeClr val="tx2">
                  <a:lumMod val="75000"/>
                </a:schemeClr>
              </a:solidFill>
            </a:endParaRPr>
          </a:p>
          <a:p>
            <a:endParaRPr lang="en-US" altLang="en-US" sz="2800" dirty="0"/>
          </a:p>
        </p:txBody>
      </p:sp>
    </p:spTree>
    <p:extLst>
      <p:ext uri="{BB962C8B-B14F-4D97-AF65-F5344CB8AC3E}">
        <p14:creationId xmlns:p14="http://schemas.microsoft.com/office/powerpoint/2010/main" val="1734827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CC1F-1EA9-4342-BEB5-2509E3582565}"/>
              </a:ext>
            </a:extLst>
          </p:cNvPr>
          <p:cNvSpPr/>
          <p:nvPr/>
        </p:nvSpPr>
        <p:spPr>
          <a:xfrm>
            <a:off x="0" y="596591"/>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3">
            <a:extLst>
              <a:ext uri="{FF2B5EF4-FFF2-40B4-BE49-F238E27FC236}">
                <a16:creationId xmlns:a16="http://schemas.microsoft.com/office/drawing/2014/main" id="{003B4EC5-86E0-459E-8EAF-7EC524F14317}"/>
              </a:ext>
            </a:extLst>
          </p:cNvPr>
          <p:cNvSpPr txBox="1">
            <a:spLocks noChangeArrowheads="1"/>
          </p:cNvSpPr>
          <p:nvPr/>
        </p:nvSpPr>
        <p:spPr>
          <a:xfrm>
            <a:off x="269875" y="1830020"/>
            <a:ext cx="8604250" cy="4248912"/>
          </a:xfrm>
          <a:prstGeom prst="rect">
            <a:avLst/>
          </a:prstGeom>
          <a:ln w="28575">
            <a:solidFill>
              <a:schemeClr val="tx2">
                <a:lumMod val="60000"/>
                <a:lumOff val="4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r>
              <a:rPr lang="en-GB" altLang="en-US" sz="2800" dirty="0"/>
              <a:t>	</a:t>
            </a:r>
            <a:r>
              <a:rPr lang="en-GB" altLang="en-US" sz="2800" dirty="0">
                <a:solidFill>
                  <a:schemeClr val="tx2">
                    <a:lumMod val="75000"/>
                  </a:schemeClr>
                </a:solidFill>
              </a:rPr>
              <a:t>Response of typical end window GM detectors</a:t>
            </a:r>
          </a:p>
          <a:p>
            <a:pPr>
              <a:buFontTx/>
              <a:buNone/>
            </a:pPr>
            <a:endParaRPr lang="en-GB" altLang="en-US" sz="2800" dirty="0">
              <a:solidFill>
                <a:schemeClr val="tx2">
                  <a:lumMod val="75000"/>
                </a:schemeClr>
              </a:solidFill>
            </a:endParaRPr>
          </a:p>
          <a:p>
            <a:endParaRPr lang="en-GB" altLang="en-US" sz="1000" dirty="0">
              <a:solidFill>
                <a:schemeClr val="tx2">
                  <a:lumMod val="75000"/>
                </a:schemeClr>
              </a:solidFill>
            </a:endParaRPr>
          </a:p>
          <a:p>
            <a:pPr>
              <a:buFontTx/>
              <a:buNone/>
            </a:pPr>
            <a:r>
              <a:rPr lang="en-GB" altLang="en-US" sz="2800" dirty="0">
                <a:solidFill>
                  <a:schemeClr val="tx2">
                    <a:lumMod val="75000"/>
                  </a:schemeClr>
                </a:solidFill>
              </a:rPr>
              <a:t>Nuclide		   </a:t>
            </a:r>
            <a:r>
              <a:rPr lang="en-GB" altLang="en-US" sz="2800" dirty="0" err="1">
                <a:solidFill>
                  <a:schemeClr val="tx2">
                    <a:lumMod val="75000"/>
                  </a:schemeClr>
                </a:solidFill>
              </a:rPr>
              <a:t>Emax</a:t>
            </a:r>
            <a:r>
              <a:rPr lang="en-GB" altLang="en-US" sz="2800" dirty="0">
                <a:solidFill>
                  <a:schemeClr val="tx2">
                    <a:lumMod val="75000"/>
                  </a:schemeClr>
                </a:solidFill>
              </a:rPr>
              <a:t> (MeV)	       Response </a:t>
            </a:r>
          </a:p>
          <a:p>
            <a:pPr>
              <a:buFontTx/>
              <a:buNone/>
            </a:pPr>
            <a:r>
              <a:rPr lang="en-GB" altLang="en-US" sz="2800" baseline="30000" dirty="0">
                <a:solidFill>
                  <a:schemeClr val="tx2">
                    <a:lumMod val="75000"/>
                  </a:schemeClr>
                </a:solidFill>
              </a:rPr>
              <a:t>90</a:t>
            </a:r>
            <a:r>
              <a:rPr lang="en-GB" altLang="en-US" sz="2800" dirty="0">
                <a:solidFill>
                  <a:schemeClr val="tx2">
                    <a:lumMod val="75000"/>
                  </a:schemeClr>
                </a:solidFill>
              </a:rPr>
              <a:t>Sr+ </a:t>
            </a:r>
            <a:r>
              <a:rPr lang="en-GB" altLang="en-US" sz="2800" baseline="30000" dirty="0">
                <a:solidFill>
                  <a:schemeClr val="tx2">
                    <a:lumMod val="75000"/>
                  </a:schemeClr>
                </a:solidFill>
              </a:rPr>
              <a:t>90</a:t>
            </a:r>
            <a:r>
              <a:rPr lang="en-GB" altLang="en-US" sz="2800" dirty="0">
                <a:solidFill>
                  <a:schemeClr val="tx2">
                    <a:lumMod val="75000"/>
                  </a:schemeClr>
                </a:solidFill>
              </a:rPr>
              <a:t>Y		    0.54 + 2.27		1.0</a:t>
            </a:r>
          </a:p>
          <a:p>
            <a:pPr>
              <a:buFontTx/>
              <a:buNone/>
            </a:pPr>
            <a:r>
              <a:rPr lang="en-GB" altLang="en-US" sz="2800" baseline="30000" dirty="0">
                <a:solidFill>
                  <a:schemeClr val="tx2">
                    <a:lumMod val="75000"/>
                  </a:schemeClr>
                </a:solidFill>
              </a:rPr>
              <a:t>85</a:t>
            </a:r>
            <a:r>
              <a:rPr lang="en-GB" altLang="en-US" sz="2800" dirty="0">
                <a:solidFill>
                  <a:schemeClr val="tx2">
                    <a:lumMod val="75000"/>
                  </a:schemeClr>
                </a:solidFill>
              </a:rPr>
              <a:t>Kr			          0.69			0.7</a:t>
            </a:r>
          </a:p>
          <a:p>
            <a:pPr>
              <a:buFontTx/>
              <a:buNone/>
            </a:pPr>
            <a:r>
              <a:rPr lang="en-GB" altLang="en-US" sz="2800" baseline="30000" dirty="0">
                <a:solidFill>
                  <a:schemeClr val="tx2">
                    <a:lumMod val="75000"/>
                  </a:schemeClr>
                </a:solidFill>
              </a:rPr>
              <a:t>204</a:t>
            </a:r>
            <a:r>
              <a:rPr lang="en-GB" altLang="en-US" sz="2800" dirty="0">
                <a:solidFill>
                  <a:schemeClr val="tx2">
                    <a:lumMod val="75000"/>
                  </a:schemeClr>
                </a:solidFill>
              </a:rPr>
              <a:t>Tl			          0.76			0.7</a:t>
            </a:r>
          </a:p>
          <a:p>
            <a:pPr>
              <a:buFontTx/>
              <a:buNone/>
            </a:pPr>
            <a:r>
              <a:rPr lang="en-GB" altLang="en-US" sz="2800" baseline="30000" dirty="0">
                <a:solidFill>
                  <a:schemeClr val="tx2">
                    <a:lumMod val="75000"/>
                  </a:schemeClr>
                </a:solidFill>
              </a:rPr>
              <a:t>147</a:t>
            </a:r>
            <a:r>
              <a:rPr lang="en-GB" altLang="en-US" sz="2800" dirty="0">
                <a:solidFill>
                  <a:schemeClr val="tx2">
                    <a:lumMod val="75000"/>
                  </a:schemeClr>
                </a:solidFill>
              </a:rPr>
              <a:t>Pm			0.227			0.7</a:t>
            </a:r>
            <a:endParaRPr lang="en-US" altLang="en-US" sz="2800" dirty="0">
              <a:solidFill>
                <a:schemeClr val="tx2">
                  <a:lumMod val="75000"/>
                </a:schemeClr>
              </a:solidFill>
            </a:endParaRPr>
          </a:p>
          <a:p>
            <a:endParaRPr lang="en-US" altLang="en-US" sz="2800" dirty="0"/>
          </a:p>
          <a:p>
            <a:endParaRPr lang="en-GB" altLang="en-US" sz="2400" dirty="0"/>
          </a:p>
        </p:txBody>
      </p:sp>
    </p:spTree>
    <p:extLst>
      <p:ext uri="{BB962C8B-B14F-4D97-AF65-F5344CB8AC3E}">
        <p14:creationId xmlns:p14="http://schemas.microsoft.com/office/powerpoint/2010/main" val="3153437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391B23-24AF-44A0-A1C7-19B98B688963}"/>
              </a:ext>
            </a:extLst>
          </p:cNvPr>
          <p:cNvSpPr/>
          <p:nvPr/>
        </p:nvSpPr>
        <p:spPr>
          <a:xfrm>
            <a:off x="0" y="441046"/>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2">
            <a:extLst>
              <a:ext uri="{FF2B5EF4-FFF2-40B4-BE49-F238E27FC236}">
                <a16:creationId xmlns:a16="http://schemas.microsoft.com/office/drawing/2014/main" id="{F796833C-513C-44B3-9F01-6AD8AA331B47}"/>
              </a:ext>
            </a:extLst>
          </p:cNvPr>
          <p:cNvSpPr/>
          <p:nvPr/>
        </p:nvSpPr>
        <p:spPr>
          <a:xfrm>
            <a:off x="1358540" y="2478432"/>
            <a:ext cx="4865615" cy="9505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sz="1600" dirty="0"/>
              <a:t>The typical maximum over-response is within the range 4 to 8 in terms of directional dose equivalent rate. The uncertainty could be up to an order of magnitude.  </a:t>
            </a:r>
          </a:p>
        </p:txBody>
      </p:sp>
      <p:sp>
        <p:nvSpPr>
          <p:cNvPr id="5" name="Rectangle 4">
            <a:extLst>
              <a:ext uri="{FF2B5EF4-FFF2-40B4-BE49-F238E27FC236}">
                <a16:creationId xmlns:a16="http://schemas.microsoft.com/office/drawing/2014/main" id="{AF2D4408-5334-405E-A470-77E9EAA1E2DC}"/>
              </a:ext>
            </a:extLst>
          </p:cNvPr>
          <p:cNvSpPr/>
          <p:nvPr/>
        </p:nvSpPr>
        <p:spPr>
          <a:xfrm>
            <a:off x="1358540" y="3510120"/>
            <a:ext cx="4865615" cy="859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sz="1600" dirty="0"/>
              <a:t>A partial solution to this problem is to identify the beta and bremsstrahlung components separately. </a:t>
            </a:r>
          </a:p>
        </p:txBody>
      </p:sp>
      <p:sp>
        <p:nvSpPr>
          <p:cNvPr id="6" name="Rectangle 5">
            <a:extLst>
              <a:ext uri="{FF2B5EF4-FFF2-40B4-BE49-F238E27FC236}">
                <a16:creationId xmlns:a16="http://schemas.microsoft.com/office/drawing/2014/main" id="{DCA7E5FE-72D2-4C43-A0FC-462101D379EC}"/>
              </a:ext>
            </a:extLst>
          </p:cNvPr>
          <p:cNvSpPr/>
          <p:nvPr/>
        </p:nvSpPr>
        <p:spPr>
          <a:xfrm>
            <a:off x="2852856" y="4472060"/>
            <a:ext cx="4865615" cy="612397"/>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90000"/>
              </a:lnSpc>
            </a:pPr>
            <a:r>
              <a:rPr lang="en-GB" altLang="en-US" sz="1600" dirty="0"/>
              <a:t>Make two measurements in any position, one with the window open and another with the window covered by about 12 mm of plastic. </a:t>
            </a:r>
          </a:p>
        </p:txBody>
      </p:sp>
      <p:sp>
        <p:nvSpPr>
          <p:cNvPr id="7" name="Rectangle 6">
            <a:extLst>
              <a:ext uri="{FF2B5EF4-FFF2-40B4-BE49-F238E27FC236}">
                <a16:creationId xmlns:a16="http://schemas.microsoft.com/office/drawing/2014/main" id="{BEAEF495-7FD0-43BE-B99B-474512BE29EF}"/>
              </a:ext>
            </a:extLst>
          </p:cNvPr>
          <p:cNvSpPr/>
          <p:nvPr/>
        </p:nvSpPr>
        <p:spPr>
          <a:xfrm>
            <a:off x="2852856" y="5235281"/>
            <a:ext cx="4865615" cy="612397"/>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90000"/>
              </a:lnSpc>
            </a:pPr>
            <a:r>
              <a:rPr lang="en-GB" altLang="en-US" sz="1600" dirty="0"/>
              <a:t>The difference between the two values will be the beta component</a:t>
            </a:r>
          </a:p>
        </p:txBody>
      </p:sp>
      <p:sp>
        <p:nvSpPr>
          <p:cNvPr id="8" name="Rectangle 7">
            <a:extLst>
              <a:ext uri="{FF2B5EF4-FFF2-40B4-BE49-F238E27FC236}">
                <a16:creationId xmlns:a16="http://schemas.microsoft.com/office/drawing/2014/main" id="{A8F60EA1-6E7F-4C84-9DF1-8CBE5E66564F}"/>
              </a:ext>
            </a:extLst>
          </p:cNvPr>
          <p:cNvSpPr/>
          <p:nvPr/>
        </p:nvSpPr>
        <p:spPr>
          <a:xfrm>
            <a:off x="2852856" y="5998502"/>
            <a:ext cx="4865615" cy="612397"/>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90000"/>
              </a:lnSpc>
            </a:pPr>
            <a:r>
              <a:rPr lang="en-GB" altLang="en-US" sz="1600" dirty="0"/>
              <a:t>Result with the window covered is the bremsstrahlung contribution.</a:t>
            </a:r>
            <a:endParaRPr lang="en-US" altLang="en-US" sz="1600" dirty="0"/>
          </a:p>
        </p:txBody>
      </p:sp>
      <p:sp>
        <p:nvSpPr>
          <p:cNvPr id="10" name="Arrow: Right 9">
            <a:extLst>
              <a:ext uri="{FF2B5EF4-FFF2-40B4-BE49-F238E27FC236}">
                <a16:creationId xmlns:a16="http://schemas.microsoft.com/office/drawing/2014/main" id="{E00361D9-96B0-4321-BEF1-5F534DF9198D}"/>
              </a:ext>
            </a:extLst>
          </p:cNvPr>
          <p:cNvSpPr/>
          <p:nvPr/>
        </p:nvSpPr>
        <p:spPr>
          <a:xfrm>
            <a:off x="2576024" y="4617474"/>
            <a:ext cx="469783" cy="365965"/>
          </a:xfrm>
          <a:prstGeom prst="right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2645BCA5-E53B-4FE9-A8C4-7061532AEFC8}"/>
              </a:ext>
            </a:extLst>
          </p:cNvPr>
          <p:cNvSpPr/>
          <p:nvPr/>
        </p:nvSpPr>
        <p:spPr>
          <a:xfrm>
            <a:off x="2576024" y="5358496"/>
            <a:ext cx="469783" cy="365965"/>
          </a:xfrm>
          <a:prstGeom prst="right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BD6077E1-5F34-4698-B25E-A54FE2DDDC3A}"/>
              </a:ext>
            </a:extLst>
          </p:cNvPr>
          <p:cNvSpPr/>
          <p:nvPr/>
        </p:nvSpPr>
        <p:spPr>
          <a:xfrm>
            <a:off x="2576024" y="6121717"/>
            <a:ext cx="469783" cy="365965"/>
          </a:xfrm>
          <a:prstGeom prst="rightArrow">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0DDBED5-1097-446F-BD46-D1C7968FB5A9}"/>
              </a:ext>
            </a:extLst>
          </p:cNvPr>
          <p:cNvSpPr/>
          <p:nvPr/>
        </p:nvSpPr>
        <p:spPr>
          <a:xfrm>
            <a:off x="1358540" y="1436298"/>
            <a:ext cx="4865615" cy="9496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sz="1600" dirty="0"/>
              <a:t>However, for end window GM detectors, the response to bremsstrahlung tends to increase as the X-ray energy drops, at least down to 80 keV, and then falls slowly. </a:t>
            </a:r>
          </a:p>
        </p:txBody>
      </p:sp>
    </p:spTree>
    <p:extLst>
      <p:ext uri="{BB962C8B-B14F-4D97-AF65-F5344CB8AC3E}">
        <p14:creationId xmlns:p14="http://schemas.microsoft.com/office/powerpoint/2010/main" val="42503007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596C1D-2D7A-4EB2-9D97-FAE3BB5C478C}"/>
              </a:ext>
            </a:extLst>
          </p:cNvPr>
          <p:cNvSpPr/>
          <p:nvPr/>
        </p:nvSpPr>
        <p:spPr>
          <a:xfrm>
            <a:off x="0" y="441046"/>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2">
            <a:extLst>
              <a:ext uri="{FF2B5EF4-FFF2-40B4-BE49-F238E27FC236}">
                <a16:creationId xmlns:a16="http://schemas.microsoft.com/office/drawing/2014/main" id="{1BCAD473-C4AB-46AD-9E5D-47D19EBCA5EA}"/>
              </a:ext>
            </a:extLst>
          </p:cNvPr>
          <p:cNvSpPr/>
          <p:nvPr/>
        </p:nvSpPr>
        <p:spPr>
          <a:xfrm>
            <a:off x="1892549" y="1933731"/>
            <a:ext cx="4865615" cy="9496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a:t>Dominating interpretation challenges is the effect of distance to detector, especially for ion chambers</a:t>
            </a:r>
          </a:p>
        </p:txBody>
      </p:sp>
      <p:sp>
        <p:nvSpPr>
          <p:cNvPr id="4" name="Rectangle 3">
            <a:extLst>
              <a:ext uri="{FF2B5EF4-FFF2-40B4-BE49-F238E27FC236}">
                <a16:creationId xmlns:a16="http://schemas.microsoft.com/office/drawing/2014/main" id="{37B10D7F-AB74-45ED-8E18-16B30269AE59}"/>
              </a:ext>
            </a:extLst>
          </p:cNvPr>
          <p:cNvSpPr/>
          <p:nvPr/>
        </p:nvSpPr>
        <p:spPr>
          <a:xfrm>
            <a:off x="1892549" y="3117574"/>
            <a:ext cx="4865615" cy="9496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lgn="just"/>
            <a:r>
              <a:rPr lang="en-US" sz="1600" dirty="0"/>
              <a:t>If the detector is less than three times the maximum</a:t>
            </a:r>
          </a:p>
          <a:p>
            <a:pPr marL="342900" lvl="1" indent="-342900" algn="just"/>
            <a:r>
              <a:rPr lang="en-US" sz="1600" dirty="0"/>
              <a:t>detector dimension, to assess dose rate to 1 cm</a:t>
            </a:r>
            <a:r>
              <a:rPr lang="en-US" sz="1600" baseline="30000" dirty="0"/>
              <a:t>2</a:t>
            </a:r>
            <a:r>
              <a:rPr lang="en-US" sz="1600" dirty="0"/>
              <a:t> of</a:t>
            </a:r>
          </a:p>
          <a:p>
            <a:pPr marL="342900" lvl="1" indent="-342900" algn="just"/>
            <a:r>
              <a:rPr lang="en-US" sz="1600" dirty="0"/>
              <a:t>skin:</a:t>
            </a:r>
          </a:p>
        </p:txBody>
      </p:sp>
      <p:sp>
        <p:nvSpPr>
          <p:cNvPr id="5" name="Callout: Up Arrow 4">
            <a:extLst>
              <a:ext uri="{FF2B5EF4-FFF2-40B4-BE49-F238E27FC236}">
                <a16:creationId xmlns:a16="http://schemas.microsoft.com/office/drawing/2014/main" id="{A1973B1B-4C2A-4D33-82EE-A3070E5FF97C}"/>
              </a:ext>
            </a:extLst>
          </p:cNvPr>
          <p:cNvSpPr/>
          <p:nvPr/>
        </p:nvSpPr>
        <p:spPr>
          <a:xfrm>
            <a:off x="1243583" y="4102574"/>
            <a:ext cx="2991917" cy="1938528"/>
          </a:xfrm>
          <a:prstGeom prst="upArrowCallou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Multiply dose rate by 5 for a large area contamination.</a:t>
            </a:r>
            <a:endParaRPr lang="en-GB" dirty="0"/>
          </a:p>
        </p:txBody>
      </p:sp>
      <p:sp>
        <p:nvSpPr>
          <p:cNvPr id="6" name="Callout: Up Arrow 5">
            <a:extLst>
              <a:ext uri="{FF2B5EF4-FFF2-40B4-BE49-F238E27FC236}">
                <a16:creationId xmlns:a16="http://schemas.microsoft.com/office/drawing/2014/main" id="{2C20DBFE-A400-484F-BF80-5D7D51FB25C2}"/>
              </a:ext>
            </a:extLst>
          </p:cNvPr>
          <p:cNvSpPr/>
          <p:nvPr/>
        </p:nvSpPr>
        <p:spPr>
          <a:xfrm>
            <a:off x="4431792" y="4102574"/>
            <a:ext cx="3205276" cy="1938528"/>
          </a:xfrm>
          <a:prstGeom prst="upArrowCallou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Multiply by 100 for a point source. </a:t>
            </a:r>
          </a:p>
          <a:p>
            <a:pPr algn="ctr"/>
            <a:endParaRPr lang="en-GB" dirty="0"/>
          </a:p>
        </p:txBody>
      </p:sp>
    </p:spTree>
    <p:extLst>
      <p:ext uri="{BB962C8B-B14F-4D97-AF65-F5344CB8AC3E}">
        <p14:creationId xmlns:p14="http://schemas.microsoft.com/office/powerpoint/2010/main" val="217743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72FC3E-E8AD-4E00-9605-BA7EEA9051D7}"/>
              </a:ext>
            </a:extLst>
          </p:cNvPr>
          <p:cNvSpPr/>
          <p:nvPr/>
        </p:nvSpPr>
        <p:spPr>
          <a:xfrm>
            <a:off x="0" y="441046"/>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2">
            <a:extLst>
              <a:ext uri="{FF2B5EF4-FFF2-40B4-BE49-F238E27FC236}">
                <a16:creationId xmlns:a16="http://schemas.microsoft.com/office/drawing/2014/main" id="{5665ED57-A784-419C-B3E4-0566BF943110}"/>
              </a:ext>
            </a:extLst>
          </p:cNvPr>
          <p:cNvSpPr/>
          <p:nvPr/>
        </p:nvSpPr>
        <p:spPr>
          <a:xfrm>
            <a:off x="599846" y="1588922"/>
            <a:ext cx="7944307" cy="4835347"/>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90000"/>
              </a:lnSpc>
              <a:buFont typeface="Wingdings" panose="05000000000000000000" pitchFamily="2" charset="2"/>
              <a:buChar char="q"/>
            </a:pPr>
            <a:r>
              <a:rPr lang="en-GB" altLang="en-US" sz="2400" dirty="0">
                <a:solidFill>
                  <a:schemeClr val="accent1">
                    <a:lumMod val="75000"/>
                  </a:schemeClr>
                </a:solidFill>
              </a:rPr>
              <a:t>When estimating the dose rate to skin (based on the most exposed skin area) using an end window pancake GM detector (only), the response, in counts per second per </a:t>
            </a:r>
            <a:r>
              <a:rPr lang="en-GB" altLang="en-US" sz="2400" dirty="0" err="1">
                <a:solidFill>
                  <a:schemeClr val="accent1">
                    <a:lumMod val="75000"/>
                  </a:schemeClr>
                </a:solidFill>
              </a:rPr>
              <a:t>microSv</a:t>
            </a:r>
            <a:r>
              <a:rPr lang="en-GB" altLang="en-US" sz="2400" dirty="0">
                <a:solidFill>
                  <a:schemeClr val="accent1">
                    <a:lumMod val="75000"/>
                  </a:schemeClr>
                </a:solidFill>
              </a:rPr>
              <a:t> per hour, H'(0.07), from widespread activity is approximately 1.5 times the response to </a:t>
            </a:r>
            <a:r>
              <a:rPr lang="en-GB" altLang="en-US" sz="2400" baseline="30000" dirty="0">
                <a:solidFill>
                  <a:schemeClr val="accent1">
                    <a:lumMod val="75000"/>
                  </a:schemeClr>
                </a:solidFill>
              </a:rPr>
              <a:t>137</a:t>
            </a:r>
            <a:r>
              <a:rPr lang="en-GB" altLang="en-US" sz="2400" dirty="0">
                <a:solidFill>
                  <a:schemeClr val="accent1">
                    <a:lumMod val="75000"/>
                  </a:schemeClr>
                </a:solidFill>
              </a:rPr>
              <a:t>Cs gamma radiation in terms of H*(10).</a:t>
            </a:r>
          </a:p>
          <a:p>
            <a:pPr algn="just">
              <a:lnSpc>
                <a:spcPct val="90000"/>
              </a:lnSpc>
            </a:pPr>
            <a:r>
              <a:rPr lang="en-GB" altLang="en-US" sz="2400" dirty="0">
                <a:solidFill>
                  <a:schemeClr val="accent1">
                    <a:lumMod val="75000"/>
                  </a:schemeClr>
                </a:solidFill>
              </a:rPr>
              <a:t>   </a:t>
            </a:r>
          </a:p>
          <a:p>
            <a:pPr marL="457200" indent="-457200" algn="just">
              <a:lnSpc>
                <a:spcPct val="90000"/>
              </a:lnSpc>
              <a:buFont typeface="Wingdings" panose="05000000000000000000" pitchFamily="2" charset="2"/>
              <a:buChar char="q"/>
            </a:pPr>
            <a:r>
              <a:rPr lang="en-GB" altLang="en-US" sz="2400" dirty="0">
                <a:solidFill>
                  <a:schemeClr val="accent1">
                    <a:lumMod val="75000"/>
                  </a:schemeClr>
                </a:solidFill>
              </a:rPr>
              <a:t>The response to a point source is the number calculated above multiplied by the area of the detector in cm</a:t>
            </a:r>
            <a:r>
              <a:rPr lang="en-GB" altLang="en-US" sz="2400" baseline="30000" dirty="0">
                <a:solidFill>
                  <a:schemeClr val="accent1">
                    <a:lumMod val="75000"/>
                  </a:schemeClr>
                </a:solidFill>
              </a:rPr>
              <a:t>2</a:t>
            </a:r>
            <a:r>
              <a:rPr lang="en-GB" altLang="en-US" sz="2400" dirty="0">
                <a:solidFill>
                  <a:schemeClr val="accent1">
                    <a:lumMod val="75000"/>
                  </a:schemeClr>
                </a:solidFill>
              </a:rPr>
              <a:t>. </a:t>
            </a:r>
          </a:p>
          <a:p>
            <a:pPr algn="just">
              <a:lnSpc>
                <a:spcPct val="90000"/>
              </a:lnSpc>
            </a:pPr>
            <a:endParaRPr lang="en-GB" altLang="en-US" sz="2400" dirty="0">
              <a:solidFill>
                <a:schemeClr val="accent1">
                  <a:lumMod val="75000"/>
                </a:schemeClr>
              </a:solidFill>
            </a:endParaRPr>
          </a:p>
          <a:p>
            <a:pPr marL="457200" indent="-457200" algn="just">
              <a:lnSpc>
                <a:spcPct val="90000"/>
              </a:lnSpc>
              <a:buFont typeface="Wingdings" panose="05000000000000000000" pitchFamily="2" charset="2"/>
              <a:buChar char="q"/>
            </a:pPr>
            <a:r>
              <a:rPr lang="en-GB" altLang="en-US" sz="2400" dirty="0">
                <a:solidFill>
                  <a:schemeClr val="accent1">
                    <a:lumMod val="75000"/>
                  </a:schemeClr>
                </a:solidFill>
              </a:rPr>
              <a:t>These distance/depth corrections are the most significant.</a:t>
            </a:r>
          </a:p>
          <a:p>
            <a:pPr algn="ctr"/>
            <a:endParaRPr lang="en-GB" dirty="0"/>
          </a:p>
        </p:txBody>
      </p:sp>
    </p:spTree>
    <p:extLst>
      <p:ext uri="{BB962C8B-B14F-4D97-AF65-F5344CB8AC3E}">
        <p14:creationId xmlns:p14="http://schemas.microsoft.com/office/powerpoint/2010/main" val="10420923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17F02B-E1AF-4058-9AE8-A2A09042CD9E}"/>
              </a:ext>
            </a:extLst>
          </p:cNvPr>
          <p:cNvSpPr/>
          <p:nvPr/>
        </p:nvSpPr>
        <p:spPr>
          <a:xfrm>
            <a:off x="599846" y="1588922"/>
            <a:ext cx="7944307" cy="4835347"/>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400" dirty="0">
                <a:solidFill>
                  <a:schemeClr val="accent1">
                    <a:lumMod val="75000"/>
                  </a:schemeClr>
                </a:solidFill>
              </a:rPr>
              <a:t>True beta dose rate is rather to difficult to measure due to large variations in short range of beta.</a:t>
            </a:r>
          </a:p>
          <a:p>
            <a:pPr algn="just"/>
            <a:endParaRPr lang="en-US" sz="2400" dirty="0">
              <a:solidFill>
                <a:schemeClr val="accent1">
                  <a:lumMod val="75000"/>
                </a:schemeClr>
              </a:solidFill>
            </a:endParaRPr>
          </a:p>
          <a:p>
            <a:pPr marL="342900" indent="-342900" algn="just">
              <a:buFont typeface="Wingdings" panose="05000000000000000000" pitchFamily="2" charset="2"/>
              <a:buChar char="q"/>
            </a:pPr>
            <a:r>
              <a:rPr lang="en-US" sz="2400" dirty="0">
                <a:solidFill>
                  <a:schemeClr val="accent1">
                    <a:lumMod val="75000"/>
                  </a:schemeClr>
                </a:solidFill>
              </a:rPr>
              <a:t>True beta dose rate is measured by:</a:t>
            </a:r>
          </a:p>
          <a:p>
            <a:pPr marL="800100" lvl="1" indent="-342900" algn="just">
              <a:buFont typeface="Arial" panose="020B0604020202020204" pitchFamily="34" charset="0"/>
              <a:buChar char="•"/>
            </a:pPr>
            <a:r>
              <a:rPr lang="en-US" sz="2200" dirty="0">
                <a:solidFill>
                  <a:schemeClr val="accent1">
                    <a:lumMod val="75000"/>
                  </a:schemeClr>
                </a:solidFill>
              </a:rPr>
              <a:t>Using a TLD for direct measurement</a:t>
            </a:r>
          </a:p>
          <a:p>
            <a:pPr marL="800100" lvl="1" indent="-342900" algn="just">
              <a:buFont typeface="Arial" panose="020B0604020202020204" pitchFamily="34" charset="0"/>
              <a:buChar char="•"/>
            </a:pPr>
            <a:r>
              <a:rPr lang="en-US" sz="2200" dirty="0">
                <a:solidFill>
                  <a:schemeClr val="accent1">
                    <a:lumMod val="75000"/>
                  </a:schemeClr>
                </a:solidFill>
              </a:rPr>
              <a:t>Correcting the dose rate using the inverse square law</a:t>
            </a:r>
          </a:p>
          <a:p>
            <a:pPr marL="800100" lvl="1" indent="-342900" algn="just">
              <a:buFont typeface="Arial" panose="020B0604020202020204" pitchFamily="34" charset="0"/>
              <a:buChar char="•"/>
            </a:pPr>
            <a:r>
              <a:rPr lang="en-US" sz="2200" dirty="0">
                <a:solidFill>
                  <a:schemeClr val="accent1">
                    <a:lumMod val="75000"/>
                  </a:schemeClr>
                </a:solidFill>
              </a:rPr>
              <a:t>Comparison of the dose rate with a calculation of the beta dose rate </a:t>
            </a:r>
          </a:p>
          <a:p>
            <a:pPr lvl="1" algn="just"/>
            <a:endParaRPr lang="en-US" sz="2200" dirty="0">
              <a:solidFill>
                <a:schemeClr val="accent1">
                  <a:lumMod val="75000"/>
                </a:schemeClr>
              </a:solidFill>
            </a:endParaRPr>
          </a:p>
          <a:p>
            <a:pPr marL="342900" indent="-342900" algn="just">
              <a:buFont typeface="Wingdings" panose="05000000000000000000" pitchFamily="2" charset="2"/>
              <a:buChar char="q"/>
            </a:pPr>
            <a:r>
              <a:rPr lang="en-US" sz="2400" dirty="0">
                <a:solidFill>
                  <a:schemeClr val="accent1">
                    <a:lumMod val="75000"/>
                  </a:schemeClr>
                </a:solidFill>
              </a:rPr>
              <a:t>It is as important, if not more important to avoid and shield beta dose rates as it is to measure them.</a:t>
            </a:r>
          </a:p>
          <a:p>
            <a:pPr algn="ctr"/>
            <a:endParaRPr lang="en-GB" dirty="0"/>
          </a:p>
        </p:txBody>
      </p:sp>
      <p:sp>
        <p:nvSpPr>
          <p:cNvPr id="3" name="Rectangle 2">
            <a:extLst>
              <a:ext uri="{FF2B5EF4-FFF2-40B4-BE49-F238E27FC236}">
                <a16:creationId xmlns:a16="http://schemas.microsoft.com/office/drawing/2014/main" id="{119D8E92-1CA7-4F51-9AF8-8EBCDCED9E10}"/>
              </a:ext>
            </a:extLst>
          </p:cNvPr>
          <p:cNvSpPr/>
          <p:nvPr/>
        </p:nvSpPr>
        <p:spPr>
          <a:xfrm>
            <a:off x="0" y="441046"/>
            <a:ext cx="408919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Tree>
    <p:extLst>
      <p:ext uri="{BB962C8B-B14F-4D97-AF65-F5344CB8AC3E}">
        <p14:creationId xmlns:p14="http://schemas.microsoft.com/office/powerpoint/2010/main" val="27115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9ED516-5A78-42E1-B491-7BF7E96D60DE}"/>
              </a:ext>
            </a:extLst>
          </p:cNvPr>
          <p:cNvSpPr/>
          <p:nvPr/>
        </p:nvSpPr>
        <p:spPr>
          <a:xfrm>
            <a:off x="0" y="441046"/>
            <a:ext cx="5976518"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Beta dose rate monitoring challenge</a:t>
            </a:r>
            <a:endParaRPr lang="en-GB" sz="2800" dirty="0"/>
          </a:p>
        </p:txBody>
      </p:sp>
      <p:sp>
        <p:nvSpPr>
          <p:cNvPr id="3" name="Rectangle: Diagonal Corners Rounded 2">
            <a:extLst>
              <a:ext uri="{FF2B5EF4-FFF2-40B4-BE49-F238E27FC236}">
                <a16:creationId xmlns:a16="http://schemas.microsoft.com/office/drawing/2014/main" id="{5608F4D0-E573-49BB-81C0-2A22ACFE4424}"/>
              </a:ext>
            </a:extLst>
          </p:cNvPr>
          <p:cNvSpPr/>
          <p:nvPr/>
        </p:nvSpPr>
        <p:spPr>
          <a:xfrm>
            <a:off x="446228" y="1316736"/>
            <a:ext cx="8075980" cy="5100217"/>
          </a:xfrm>
          <a:prstGeom prst="round2Diag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en-US" sz="2000" dirty="0"/>
              <a:t>True beta dose rate is difficult to measure with monitoring instruments</a:t>
            </a:r>
          </a:p>
          <a:p>
            <a:pPr marL="800100" lvl="1" indent="-342900">
              <a:buFont typeface="Arial" panose="020B0604020202020204" pitchFamily="34" charset="0"/>
              <a:buChar char="•"/>
            </a:pPr>
            <a:r>
              <a:rPr lang="en-US" sz="2000" dirty="0"/>
              <a:t>Measurement distance is small and therefore distance is a major factor due to rapid absorption in air</a:t>
            </a:r>
          </a:p>
          <a:p>
            <a:pPr marL="800100" lvl="1" indent="-342900">
              <a:buFont typeface="Arial" panose="020B0604020202020204" pitchFamily="34" charset="0"/>
              <a:buChar char="•"/>
            </a:pPr>
            <a:r>
              <a:rPr lang="en-US" sz="2000" dirty="0"/>
              <a:t>The need to make measurements relatively close to the source</a:t>
            </a:r>
          </a:p>
          <a:p>
            <a:pPr marL="800100" lvl="1" indent="-342900">
              <a:buFont typeface="Arial" panose="020B0604020202020204" pitchFamily="34" charset="0"/>
              <a:buChar char="•"/>
            </a:pPr>
            <a:r>
              <a:rPr lang="en-US" sz="2000" dirty="0"/>
              <a:t>True beta dose rate is measured by direct measurement using TLD</a:t>
            </a:r>
          </a:p>
          <a:p>
            <a:pPr marL="342900" indent="-342900">
              <a:buFont typeface="Wingdings" panose="05000000000000000000" pitchFamily="2" charset="2"/>
              <a:buChar char="Ø"/>
            </a:pPr>
            <a:r>
              <a:rPr lang="en-US" sz="2000" dirty="0"/>
              <a:t>High dose rate compared to gamma (per disintegration)</a:t>
            </a:r>
          </a:p>
          <a:p>
            <a:pPr marL="342900" indent="-342900">
              <a:buFont typeface="Wingdings" panose="05000000000000000000" pitchFamily="2" charset="2"/>
              <a:buChar char="Ø"/>
            </a:pPr>
            <a:r>
              <a:rPr lang="en-US" sz="2000" dirty="0"/>
              <a:t>A complex spectrum, often a mixture of beta radiation and bremsstrahlung (X-radiation).</a:t>
            </a:r>
          </a:p>
          <a:p>
            <a:pPr marL="800100" lvl="1" indent="-342900">
              <a:buFont typeface="Arial" panose="020B0604020202020204" pitchFamily="34" charset="0"/>
              <a:buChar char="•"/>
            </a:pPr>
            <a:r>
              <a:rPr lang="en-US" sz="2000" dirty="0"/>
              <a:t>Using ionization chamber with a cap, the beta dose rate could be measure in a mixed beta/gamma field. </a:t>
            </a:r>
          </a:p>
          <a:p>
            <a:pPr algn="ctr"/>
            <a:endParaRPr lang="en-GB" dirty="0"/>
          </a:p>
        </p:txBody>
      </p:sp>
    </p:spTree>
    <p:extLst>
      <p:ext uri="{BB962C8B-B14F-4D97-AF65-F5344CB8AC3E}">
        <p14:creationId xmlns:p14="http://schemas.microsoft.com/office/powerpoint/2010/main" val="47876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01FB5A-FC47-4B99-BDFB-E7D1EE675A94}"/>
              </a:ext>
            </a:extLst>
          </p:cNvPr>
          <p:cNvSpPr/>
          <p:nvPr/>
        </p:nvSpPr>
        <p:spPr>
          <a:xfrm>
            <a:off x="0" y="574646"/>
            <a:ext cx="517600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Importance of Beta Dose</a:t>
            </a:r>
            <a:endParaRPr lang="en-GB" sz="2800" dirty="0"/>
          </a:p>
        </p:txBody>
      </p:sp>
      <p:pic>
        <p:nvPicPr>
          <p:cNvPr id="3" name="Picture 2">
            <a:extLst>
              <a:ext uri="{FF2B5EF4-FFF2-40B4-BE49-F238E27FC236}">
                <a16:creationId xmlns:a16="http://schemas.microsoft.com/office/drawing/2014/main" id="{2AF98D1D-6B7D-4CAF-AFF1-34656426DD1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8797" y="1559112"/>
            <a:ext cx="2958480"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a16="http://schemas.microsoft.com/office/drawing/2014/main" id="{E7C06182-DF55-48CB-9217-4CD312F957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8797" y="3847348"/>
            <a:ext cx="2958480" cy="214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BACC6029-2A25-4CF1-8A28-DF41116DEE4F}"/>
              </a:ext>
            </a:extLst>
          </p:cNvPr>
          <p:cNvSpPr/>
          <p:nvPr/>
        </p:nvSpPr>
        <p:spPr>
          <a:xfrm>
            <a:off x="409650" y="1591572"/>
            <a:ext cx="4637837" cy="4399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17A7702-C0D1-4711-A99E-028325600C6A}"/>
              </a:ext>
            </a:extLst>
          </p:cNvPr>
          <p:cNvSpPr/>
          <p:nvPr/>
        </p:nvSpPr>
        <p:spPr>
          <a:xfrm>
            <a:off x="442568" y="1920079"/>
            <a:ext cx="4572000" cy="3742563"/>
          </a:xfrm>
          <a:prstGeom prst="rect">
            <a:avLst/>
          </a:prstGeom>
        </p:spPr>
        <p:txBody>
          <a:bodyPr>
            <a:spAutoFit/>
          </a:bodyPr>
          <a:lstStyle/>
          <a:p>
            <a:pPr lvl="0">
              <a:lnSpc>
                <a:spcPct val="80000"/>
              </a:lnSpc>
              <a:spcBef>
                <a:spcPct val="20000"/>
              </a:spcBef>
            </a:pPr>
            <a:r>
              <a:rPr lang="en-GB" altLang="pt-BR" sz="2000" kern="0" dirty="0">
                <a:solidFill>
                  <a:srgbClr val="003399"/>
                </a:solidFill>
              </a:rPr>
              <a:t>Beta monitoring assumes importance due to:</a:t>
            </a:r>
            <a:endParaRPr lang="en-GB" altLang="pt-BR" sz="2400" kern="0" dirty="0">
              <a:solidFill>
                <a:srgbClr val="003399"/>
              </a:solidFill>
            </a:endParaRPr>
          </a:p>
          <a:p>
            <a:pPr marL="342900" indent="-342900" algn="just">
              <a:lnSpc>
                <a:spcPct val="80000"/>
              </a:lnSpc>
              <a:spcBef>
                <a:spcPct val="20000"/>
              </a:spcBef>
              <a:buFont typeface="Wingdings" panose="05000000000000000000" pitchFamily="2" charset="2"/>
              <a:buChar char="q"/>
            </a:pPr>
            <a:r>
              <a:rPr lang="en-GB" altLang="pt-BR" kern="0" dirty="0">
                <a:solidFill>
                  <a:srgbClr val="003399"/>
                </a:solidFill>
              </a:rPr>
              <a:t>Potential for causing skin exposure at the depth of sensitive cells (0.07 mm)</a:t>
            </a:r>
          </a:p>
          <a:p>
            <a:pPr marL="342900" indent="-342900" algn="just">
              <a:lnSpc>
                <a:spcPct val="80000"/>
              </a:lnSpc>
              <a:spcBef>
                <a:spcPct val="20000"/>
              </a:spcBef>
              <a:buFont typeface="Wingdings" panose="05000000000000000000" pitchFamily="2" charset="2"/>
              <a:buChar char="q"/>
            </a:pPr>
            <a:r>
              <a:rPr lang="en-US" kern="0" dirty="0">
                <a:solidFill>
                  <a:srgbClr val="003399"/>
                </a:solidFill>
              </a:rPr>
              <a:t>In this situation measured should be in terms of directional dose equivalent rate, H'(0.07).</a:t>
            </a:r>
          </a:p>
          <a:p>
            <a:pPr marL="342900" indent="-342900" algn="just">
              <a:lnSpc>
                <a:spcPct val="80000"/>
              </a:lnSpc>
              <a:spcBef>
                <a:spcPct val="20000"/>
              </a:spcBef>
              <a:buFont typeface="Wingdings" panose="05000000000000000000" pitchFamily="2" charset="2"/>
              <a:buChar char="q"/>
            </a:pPr>
            <a:r>
              <a:rPr lang="en-GB" altLang="pt-BR" kern="0" dirty="0">
                <a:solidFill>
                  <a:srgbClr val="003399"/>
                </a:solidFill>
              </a:rPr>
              <a:t>It may also contribute to exposure to the lens of the eye at the depth of 3 mm. </a:t>
            </a:r>
          </a:p>
          <a:p>
            <a:pPr marL="342900" indent="-342900" algn="just">
              <a:lnSpc>
                <a:spcPct val="80000"/>
              </a:lnSpc>
              <a:spcBef>
                <a:spcPct val="20000"/>
              </a:spcBef>
              <a:buFont typeface="Wingdings" panose="05000000000000000000" pitchFamily="2" charset="2"/>
              <a:buChar char="q"/>
            </a:pPr>
            <a:r>
              <a:rPr lang="en-GB" kern="0" dirty="0">
                <a:solidFill>
                  <a:srgbClr val="003399"/>
                </a:solidFill>
              </a:rPr>
              <a:t>This measurement should then be in terms of H'(3).</a:t>
            </a:r>
          </a:p>
          <a:p>
            <a:pPr marL="342900" indent="-342900" algn="just">
              <a:lnSpc>
                <a:spcPct val="80000"/>
              </a:lnSpc>
              <a:spcBef>
                <a:spcPct val="20000"/>
              </a:spcBef>
              <a:buFont typeface="Wingdings" panose="05000000000000000000" pitchFamily="2" charset="2"/>
              <a:buChar char="q"/>
            </a:pPr>
            <a:r>
              <a:rPr lang="en-GB" kern="0" dirty="0">
                <a:solidFill>
                  <a:srgbClr val="003399"/>
                </a:solidFill>
              </a:rPr>
              <a:t>Recent reduction in eye dose limit by ICRP and IAEA necessitates precise monitoring.</a:t>
            </a:r>
            <a:endParaRPr lang="en-US" kern="0" dirty="0">
              <a:solidFill>
                <a:srgbClr val="003399"/>
              </a:solidFill>
            </a:endParaRPr>
          </a:p>
        </p:txBody>
      </p:sp>
    </p:spTree>
    <p:extLst>
      <p:ext uri="{BB962C8B-B14F-4D97-AF65-F5344CB8AC3E}">
        <p14:creationId xmlns:p14="http://schemas.microsoft.com/office/powerpoint/2010/main" val="1675472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A2C9F8-E59F-435B-A878-3BD1CE12A29B}"/>
              </a:ext>
            </a:extLst>
          </p:cNvPr>
          <p:cNvSpPr/>
          <p:nvPr/>
        </p:nvSpPr>
        <p:spPr>
          <a:xfrm>
            <a:off x="0" y="441046"/>
            <a:ext cx="4447642"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Therefore…</a:t>
            </a:r>
            <a:endParaRPr lang="en-GB" sz="2800" dirty="0"/>
          </a:p>
        </p:txBody>
      </p:sp>
      <p:sp>
        <p:nvSpPr>
          <p:cNvPr id="3" name="Rectangle: Rounded Corners 2">
            <a:extLst>
              <a:ext uri="{FF2B5EF4-FFF2-40B4-BE49-F238E27FC236}">
                <a16:creationId xmlns:a16="http://schemas.microsoft.com/office/drawing/2014/main" id="{2ECD8E44-3A39-421E-B65D-042B4329C996}"/>
              </a:ext>
            </a:extLst>
          </p:cNvPr>
          <p:cNvSpPr/>
          <p:nvPr/>
        </p:nvSpPr>
        <p:spPr>
          <a:xfrm>
            <a:off x="1762964" y="1748333"/>
            <a:ext cx="5230368" cy="109728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r>
              <a:rPr lang="sv-SE" dirty="0"/>
              <a:t>A general advice for WPM at in NPPs is </a:t>
            </a:r>
          </a:p>
          <a:p>
            <a:pPr algn="ctr"/>
            <a:endParaRPr lang="en-GB" dirty="0"/>
          </a:p>
        </p:txBody>
      </p:sp>
      <p:sp>
        <p:nvSpPr>
          <p:cNvPr id="4" name="Rectangle: Rounded Corners 3">
            <a:extLst>
              <a:ext uri="{FF2B5EF4-FFF2-40B4-BE49-F238E27FC236}">
                <a16:creationId xmlns:a16="http://schemas.microsoft.com/office/drawing/2014/main" id="{E61D4EA8-A6C3-4B46-AC71-7A9BABB7EC77}"/>
              </a:ext>
            </a:extLst>
          </p:cNvPr>
          <p:cNvSpPr/>
          <p:nvPr/>
        </p:nvSpPr>
        <p:spPr>
          <a:xfrm>
            <a:off x="1762964" y="3368650"/>
            <a:ext cx="2209190" cy="2765146"/>
          </a:xfrm>
          <a:prstGeom prst="roundRect">
            <a:avLst/>
          </a:prstGeom>
          <a:solidFill>
            <a:schemeClr val="tx2">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To use  beta dose rate monitors for identification of beta radiation but not for quantification.</a:t>
            </a:r>
          </a:p>
          <a:p>
            <a:pPr algn="ctr"/>
            <a:endParaRPr lang="en-GB" dirty="0"/>
          </a:p>
        </p:txBody>
      </p:sp>
      <p:sp>
        <p:nvSpPr>
          <p:cNvPr id="5" name="Rectangle: Rounded Corners 4">
            <a:extLst>
              <a:ext uri="{FF2B5EF4-FFF2-40B4-BE49-F238E27FC236}">
                <a16:creationId xmlns:a16="http://schemas.microsoft.com/office/drawing/2014/main" id="{532F8C40-1554-4723-92BD-890F95778A57}"/>
              </a:ext>
            </a:extLst>
          </p:cNvPr>
          <p:cNvSpPr/>
          <p:nvPr/>
        </p:nvSpPr>
        <p:spPr>
          <a:xfrm>
            <a:off x="4784142" y="3429000"/>
            <a:ext cx="2209190" cy="2765146"/>
          </a:xfrm>
          <a:prstGeom prst="roundRect">
            <a:avLst/>
          </a:prstGeom>
          <a:solidFill>
            <a:schemeClr val="tx2">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sv-SE"/>
              <a:t>To protect against the beta radiation rather than measure.</a:t>
            </a:r>
            <a:endParaRPr lang="sv-SE" dirty="0"/>
          </a:p>
        </p:txBody>
      </p:sp>
      <p:pic>
        <p:nvPicPr>
          <p:cNvPr id="7" name="Graphic 6" descr="Arrow: Rotate left">
            <a:extLst>
              <a:ext uri="{FF2B5EF4-FFF2-40B4-BE49-F238E27FC236}">
                <a16:creationId xmlns:a16="http://schemas.microsoft.com/office/drawing/2014/main" id="{CE2829AA-D149-4633-BDAD-210C05BDC1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600280">
            <a:off x="2410359" y="2680107"/>
            <a:ext cx="914400" cy="914400"/>
          </a:xfrm>
          <a:prstGeom prst="rect">
            <a:avLst/>
          </a:prstGeom>
        </p:spPr>
      </p:pic>
      <p:pic>
        <p:nvPicPr>
          <p:cNvPr id="9" name="Graphic 8" descr="Arrow: Rotate right">
            <a:extLst>
              <a:ext uri="{FF2B5EF4-FFF2-40B4-BE49-F238E27FC236}">
                <a16:creationId xmlns:a16="http://schemas.microsoft.com/office/drawing/2014/main" id="{77CEEB3A-3956-4C11-A174-244F6138876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130921">
            <a:off x="5431537" y="2680106"/>
            <a:ext cx="914400" cy="914400"/>
          </a:xfrm>
          <a:prstGeom prst="rect">
            <a:avLst/>
          </a:prstGeom>
        </p:spPr>
      </p:pic>
    </p:spTree>
    <p:extLst>
      <p:ext uri="{BB962C8B-B14F-4D97-AF65-F5344CB8AC3E}">
        <p14:creationId xmlns:p14="http://schemas.microsoft.com/office/powerpoint/2010/main" val="1358902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7F40A9-2EF6-452C-8300-55CCFE259E71}"/>
              </a:ext>
            </a:extLst>
          </p:cNvPr>
          <p:cNvSpPr/>
          <p:nvPr/>
        </p:nvSpPr>
        <p:spPr>
          <a:xfrm>
            <a:off x="0" y="441046"/>
            <a:ext cx="5530291" cy="494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Reducing the beta hazards</a:t>
            </a:r>
            <a:endParaRPr lang="en-GB" sz="2800" dirty="0"/>
          </a:p>
        </p:txBody>
      </p:sp>
      <p:sp>
        <p:nvSpPr>
          <p:cNvPr id="3" name="Rectangle: Rounded Corners 2">
            <a:extLst>
              <a:ext uri="{FF2B5EF4-FFF2-40B4-BE49-F238E27FC236}">
                <a16:creationId xmlns:a16="http://schemas.microsoft.com/office/drawing/2014/main" id="{EEB12424-826E-4427-A5FC-AADC399DB881}"/>
              </a:ext>
            </a:extLst>
          </p:cNvPr>
          <p:cNvSpPr/>
          <p:nvPr/>
        </p:nvSpPr>
        <p:spPr>
          <a:xfrm>
            <a:off x="299921" y="1689810"/>
            <a:ext cx="4762195" cy="2253082"/>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kern="0" dirty="0"/>
          </a:p>
          <a:p>
            <a:r>
              <a:rPr lang="en-US" sz="1600" kern="0" dirty="0"/>
              <a:t>For sources, beta shielding can be used to reduce beta exposure</a:t>
            </a:r>
          </a:p>
          <a:p>
            <a:pPr marL="742950" lvl="1" indent="-285750">
              <a:buFont typeface="Wingdings" panose="05000000000000000000" pitchFamily="2" charset="2"/>
              <a:buChar char="§"/>
            </a:pPr>
            <a:r>
              <a:rPr lang="en-US" sz="1600" kern="0" dirty="0"/>
              <a:t>0.4cm of  metal will absorb all betas</a:t>
            </a:r>
          </a:p>
          <a:p>
            <a:pPr marL="742950" lvl="1" indent="-285750">
              <a:buFont typeface="Wingdings" panose="05000000000000000000" pitchFamily="2" charset="2"/>
              <a:buChar char="§"/>
            </a:pPr>
            <a:r>
              <a:rPr lang="en-US" sz="1600" kern="0" dirty="0"/>
              <a:t>Betas within closed system will typically be absorbed</a:t>
            </a:r>
          </a:p>
          <a:p>
            <a:pPr marL="742950" lvl="1" indent="-285750">
              <a:buFont typeface="Wingdings" panose="05000000000000000000" pitchFamily="2" charset="2"/>
              <a:buChar char="§"/>
            </a:pPr>
            <a:r>
              <a:rPr lang="en-GB" altLang="en-US" sz="1600" dirty="0"/>
              <a:t>Higher energy beta emitters should be stored in low Z materials to reduce bremsstrahlung production.</a:t>
            </a:r>
          </a:p>
          <a:p>
            <a:pPr algn="ctr"/>
            <a:endParaRPr lang="en-GB" dirty="0"/>
          </a:p>
        </p:txBody>
      </p:sp>
      <p:sp>
        <p:nvSpPr>
          <p:cNvPr id="4" name="Rectangle: Rounded Corners 3">
            <a:extLst>
              <a:ext uri="{FF2B5EF4-FFF2-40B4-BE49-F238E27FC236}">
                <a16:creationId xmlns:a16="http://schemas.microsoft.com/office/drawing/2014/main" id="{73FCEDFD-03BF-421B-9462-A52641CFD444}"/>
              </a:ext>
            </a:extLst>
          </p:cNvPr>
          <p:cNvSpPr/>
          <p:nvPr/>
        </p:nvSpPr>
        <p:spPr>
          <a:xfrm>
            <a:off x="299922" y="4280915"/>
            <a:ext cx="4762195" cy="2253082"/>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kern="0" dirty="0"/>
              <a:t>Distance can also be used to reduce exposure, for example, use source at end of rod or handle debris using tongs.</a:t>
            </a:r>
          </a:p>
          <a:p>
            <a:pPr algn="ctr"/>
            <a:endParaRPr lang="en-GB" dirty="0"/>
          </a:p>
        </p:txBody>
      </p:sp>
      <p:pic>
        <p:nvPicPr>
          <p:cNvPr id="5" name="Picture 4">
            <a:extLst>
              <a:ext uri="{FF2B5EF4-FFF2-40B4-BE49-F238E27FC236}">
                <a16:creationId xmlns:a16="http://schemas.microsoft.com/office/drawing/2014/main" id="{4117DC02-45F3-48C3-8391-1C3E2B3691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67134" y="2514142"/>
            <a:ext cx="2362200" cy="2857500"/>
          </a:xfrm>
          <a:prstGeom prst="rect">
            <a:avLst/>
          </a:prstGeom>
          <a:ln w="31750">
            <a:solidFill>
              <a:schemeClr val="tx1">
                <a:lumMod val="75000"/>
              </a:schemeClr>
            </a:solidFill>
          </a:ln>
        </p:spPr>
      </p:pic>
    </p:spTree>
    <p:extLst>
      <p:ext uri="{BB962C8B-B14F-4D97-AF65-F5344CB8AC3E}">
        <p14:creationId xmlns:p14="http://schemas.microsoft.com/office/powerpoint/2010/main" val="7359855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F31B25-E9A9-410D-92EC-4AF230F81F0E}"/>
              </a:ext>
            </a:extLst>
          </p:cNvPr>
          <p:cNvSpPr/>
          <p:nvPr/>
        </p:nvSpPr>
        <p:spPr>
          <a:xfrm>
            <a:off x="2223821" y="2397556"/>
            <a:ext cx="4469587" cy="2370125"/>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NEUTRON DOSE RATE MONITORING</a:t>
            </a:r>
            <a:endParaRPr lang="en-GB" sz="3200" dirty="0"/>
          </a:p>
        </p:txBody>
      </p:sp>
    </p:spTree>
    <p:extLst>
      <p:ext uri="{BB962C8B-B14F-4D97-AF65-F5344CB8AC3E}">
        <p14:creationId xmlns:p14="http://schemas.microsoft.com/office/powerpoint/2010/main" val="14484731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5BB66E-FC87-4E4A-BBFC-B016D2C9BD9F}"/>
              </a:ext>
            </a:extLst>
          </p:cNvPr>
          <p:cNvSpPr/>
          <p:nvPr/>
        </p:nvSpPr>
        <p:spPr>
          <a:xfrm>
            <a:off x="0" y="441046"/>
            <a:ext cx="5530291" cy="4949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Reducing the beta hazards</a:t>
            </a:r>
            <a:endParaRPr lang="en-GB" sz="2800" dirty="0"/>
          </a:p>
        </p:txBody>
      </p:sp>
      <p:sp>
        <p:nvSpPr>
          <p:cNvPr id="4" name="Rectangle: Rounded Corners 3">
            <a:extLst>
              <a:ext uri="{FF2B5EF4-FFF2-40B4-BE49-F238E27FC236}">
                <a16:creationId xmlns:a16="http://schemas.microsoft.com/office/drawing/2014/main" id="{F1EE4B4A-7DCA-4D83-948D-B102F52C6365}"/>
              </a:ext>
            </a:extLst>
          </p:cNvPr>
          <p:cNvSpPr/>
          <p:nvPr/>
        </p:nvSpPr>
        <p:spPr>
          <a:xfrm>
            <a:off x="1725168" y="2186637"/>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n-US" altLang="en-US"/>
              <a:t>Designing the Programme</a:t>
            </a:r>
            <a:endParaRPr lang="en-US" altLang="en-US" dirty="0"/>
          </a:p>
        </p:txBody>
      </p:sp>
      <p:sp>
        <p:nvSpPr>
          <p:cNvPr id="5" name="Rectangle: Rounded Corners 4">
            <a:extLst>
              <a:ext uri="{FF2B5EF4-FFF2-40B4-BE49-F238E27FC236}">
                <a16:creationId xmlns:a16="http://schemas.microsoft.com/office/drawing/2014/main" id="{CB8305AF-8009-491C-8CFD-1818D8752CA1}"/>
              </a:ext>
            </a:extLst>
          </p:cNvPr>
          <p:cNvSpPr/>
          <p:nvPr/>
        </p:nvSpPr>
        <p:spPr>
          <a:xfrm>
            <a:off x="797356" y="1413449"/>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n-US" altLang="en-US"/>
              <a:t>Purpose</a:t>
            </a:r>
            <a:endParaRPr lang="en-US" altLang="en-US" dirty="0"/>
          </a:p>
        </p:txBody>
      </p:sp>
      <p:sp>
        <p:nvSpPr>
          <p:cNvPr id="6" name="Rectangle: Rounded Corners 5">
            <a:extLst>
              <a:ext uri="{FF2B5EF4-FFF2-40B4-BE49-F238E27FC236}">
                <a16:creationId xmlns:a16="http://schemas.microsoft.com/office/drawing/2014/main" id="{A0DAD7C5-6986-4160-B9C5-50071E75C428}"/>
              </a:ext>
            </a:extLst>
          </p:cNvPr>
          <p:cNvSpPr/>
          <p:nvPr/>
        </p:nvSpPr>
        <p:spPr>
          <a:xfrm>
            <a:off x="2295753" y="2928510"/>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n-US" altLang="en-US"/>
              <a:t>Technique</a:t>
            </a:r>
            <a:endParaRPr lang="en-US" altLang="en-US" dirty="0"/>
          </a:p>
        </p:txBody>
      </p:sp>
      <p:sp>
        <p:nvSpPr>
          <p:cNvPr id="7" name="Rectangle: Rounded Corners 6">
            <a:extLst>
              <a:ext uri="{FF2B5EF4-FFF2-40B4-BE49-F238E27FC236}">
                <a16:creationId xmlns:a16="http://schemas.microsoft.com/office/drawing/2014/main" id="{1CDE21C0-405A-4361-9390-7465909A2B49}"/>
              </a:ext>
            </a:extLst>
          </p:cNvPr>
          <p:cNvSpPr/>
          <p:nvPr/>
        </p:nvSpPr>
        <p:spPr>
          <a:xfrm>
            <a:off x="2763926" y="3672621"/>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n-US" altLang="en-US"/>
              <a:t>Instruments</a:t>
            </a:r>
            <a:endParaRPr lang="en-US" altLang="en-US" dirty="0"/>
          </a:p>
        </p:txBody>
      </p:sp>
      <p:sp>
        <p:nvSpPr>
          <p:cNvPr id="8" name="Rectangle: Rounded Corners 7">
            <a:extLst>
              <a:ext uri="{FF2B5EF4-FFF2-40B4-BE49-F238E27FC236}">
                <a16:creationId xmlns:a16="http://schemas.microsoft.com/office/drawing/2014/main" id="{D211C491-3476-48FA-8CDC-5D76928C6B4E}"/>
              </a:ext>
            </a:extLst>
          </p:cNvPr>
          <p:cNvSpPr/>
          <p:nvPr/>
        </p:nvSpPr>
        <p:spPr>
          <a:xfrm>
            <a:off x="3232099" y="4434013"/>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endParaRPr lang="en-US" altLang="en-US" dirty="0"/>
          </a:p>
          <a:p>
            <a:pPr marL="285750" indent="-285750" algn="ctr">
              <a:buFont typeface="Wingdings" panose="05000000000000000000" pitchFamily="2" charset="2"/>
              <a:buChar char="Ø"/>
            </a:pPr>
            <a:r>
              <a:rPr lang="en-US" altLang="en-US" dirty="0"/>
              <a:t>Practical Measurement</a:t>
            </a:r>
          </a:p>
          <a:p>
            <a:pPr marL="285750" indent="-285750" algn="ctr">
              <a:buFont typeface="Wingdings" panose="05000000000000000000" pitchFamily="2" charset="2"/>
              <a:buChar char="Ø"/>
            </a:pPr>
            <a:endParaRPr lang="en-GB" dirty="0"/>
          </a:p>
        </p:txBody>
      </p:sp>
      <p:sp>
        <p:nvSpPr>
          <p:cNvPr id="9" name="Rectangle: Rounded Corners 8">
            <a:extLst>
              <a:ext uri="{FF2B5EF4-FFF2-40B4-BE49-F238E27FC236}">
                <a16:creationId xmlns:a16="http://schemas.microsoft.com/office/drawing/2014/main" id="{0DEB7E86-398A-4DF9-B25F-4AEAFE110CD9}"/>
              </a:ext>
            </a:extLst>
          </p:cNvPr>
          <p:cNvSpPr/>
          <p:nvPr/>
        </p:nvSpPr>
        <p:spPr>
          <a:xfrm>
            <a:off x="3747821" y="5207201"/>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endParaRPr lang="en-US" altLang="en-US" dirty="0"/>
          </a:p>
          <a:p>
            <a:pPr marL="285750" indent="-285750" algn="ctr">
              <a:buFont typeface="Wingdings" panose="05000000000000000000" pitchFamily="2" charset="2"/>
              <a:buChar char="Ø"/>
            </a:pPr>
            <a:r>
              <a:rPr lang="en-US" altLang="en-US" dirty="0"/>
              <a:t>Calibration and Testing</a:t>
            </a:r>
          </a:p>
          <a:p>
            <a:pPr marL="285750" indent="-285750" algn="ctr">
              <a:buFont typeface="Wingdings" panose="05000000000000000000" pitchFamily="2" charset="2"/>
              <a:buChar char="Ø"/>
            </a:pPr>
            <a:endParaRPr lang="en-GB" dirty="0"/>
          </a:p>
        </p:txBody>
      </p:sp>
      <p:sp>
        <p:nvSpPr>
          <p:cNvPr id="10" name="Rectangle: Rounded Corners 9">
            <a:extLst>
              <a:ext uri="{FF2B5EF4-FFF2-40B4-BE49-F238E27FC236}">
                <a16:creationId xmlns:a16="http://schemas.microsoft.com/office/drawing/2014/main" id="{0829056D-D15C-48A8-BACB-19AA4241A97A}"/>
              </a:ext>
            </a:extLst>
          </p:cNvPr>
          <p:cNvSpPr/>
          <p:nvPr/>
        </p:nvSpPr>
        <p:spPr>
          <a:xfrm>
            <a:off x="4402531" y="5968593"/>
            <a:ext cx="3774644" cy="643738"/>
          </a:xfrm>
          <a:prstGeom prst="roundRect">
            <a:avLst/>
          </a:prstGeom>
          <a:solidFill>
            <a:schemeClr val="bg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endParaRPr lang="en-US" altLang="en-US" dirty="0"/>
          </a:p>
          <a:p>
            <a:pPr marL="285750" indent="-285750" algn="ctr">
              <a:buFont typeface="Wingdings" panose="05000000000000000000" pitchFamily="2" charset="2"/>
              <a:buChar char="Ø"/>
            </a:pPr>
            <a:r>
              <a:rPr lang="en-US" altLang="en-US" dirty="0"/>
              <a:t>Interpretation</a:t>
            </a:r>
          </a:p>
          <a:p>
            <a:pPr marL="285750" indent="-285750" algn="ctr">
              <a:buFont typeface="Wingdings" panose="05000000000000000000" pitchFamily="2" charset="2"/>
              <a:buChar char="Ø"/>
            </a:pPr>
            <a:endParaRPr lang="en-GB" dirty="0"/>
          </a:p>
        </p:txBody>
      </p:sp>
    </p:spTree>
    <p:extLst>
      <p:ext uri="{BB962C8B-B14F-4D97-AF65-F5344CB8AC3E}">
        <p14:creationId xmlns:p14="http://schemas.microsoft.com/office/powerpoint/2010/main" val="2075436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813145-4F4B-440E-BC75-1BFEBB14AE8C}"/>
              </a:ext>
            </a:extLst>
          </p:cNvPr>
          <p:cNvSpPr/>
          <p:nvPr/>
        </p:nvSpPr>
        <p:spPr>
          <a:xfrm>
            <a:off x="2223820" y="2397556"/>
            <a:ext cx="4967021" cy="2370125"/>
          </a:xfrm>
          <a:prstGeom prst="rect">
            <a:avLst/>
          </a:prstGeom>
          <a:solidFill>
            <a:schemeClr val="accent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PURPOSE OF NEUTRON MONITORING</a:t>
            </a:r>
            <a:endParaRPr lang="en-GB" sz="3200" dirty="0"/>
          </a:p>
        </p:txBody>
      </p:sp>
    </p:spTree>
    <p:extLst>
      <p:ext uri="{BB962C8B-B14F-4D97-AF65-F5344CB8AC3E}">
        <p14:creationId xmlns:p14="http://schemas.microsoft.com/office/powerpoint/2010/main" val="17793368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64E501-AF31-4088-9633-8C4B6376097C}"/>
              </a:ext>
            </a:extLst>
          </p:cNvPr>
          <p:cNvSpPr/>
          <p:nvPr/>
        </p:nvSpPr>
        <p:spPr>
          <a:xfrm>
            <a:off x="0" y="441046"/>
            <a:ext cx="5530291" cy="4949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Monitoring - Purpose</a:t>
            </a:r>
            <a:endParaRPr lang="en-GB" sz="2800" dirty="0"/>
          </a:p>
        </p:txBody>
      </p:sp>
      <p:sp>
        <p:nvSpPr>
          <p:cNvPr id="3" name="Rectangle: Rounded Corners 2">
            <a:extLst>
              <a:ext uri="{FF2B5EF4-FFF2-40B4-BE49-F238E27FC236}">
                <a16:creationId xmlns:a16="http://schemas.microsoft.com/office/drawing/2014/main" id="{C19E1372-16B8-496F-A0DF-0FFEB0B7A69D}"/>
              </a:ext>
            </a:extLst>
          </p:cNvPr>
          <p:cNvSpPr/>
          <p:nvPr/>
        </p:nvSpPr>
        <p:spPr>
          <a:xfrm>
            <a:off x="453542" y="2414016"/>
            <a:ext cx="3796589" cy="2136038"/>
          </a:xfrm>
          <a:prstGeom prst="roundRect">
            <a:avLst/>
          </a:prstGeom>
          <a:solidFill>
            <a:schemeClr val="accent1">
              <a:lumMod val="5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Neutron monitoring in workplace helps us to control the exposures and improve the individual monitoring.</a:t>
            </a:r>
          </a:p>
          <a:p>
            <a:pPr algn="ctr"/>
            <a:endParaRPr lang="en-GB" dirty="0"/>
          </a:p>
        </p:txBody>
      </p:sp>
      <p:sp>
        <p:nvSpPr>
          <p:cNvPr id="4" name="Rectangle: Rounded Corners 3">
            <a:extLst>
              <a:ext uri="{FF2B5EF4-FFF2-40B4-BE49-F238E27FC236}">
                <a16:creationId xmlns:a16="http://schemas.microsoft.com/office/drawing/2014/main" id="{E16A5259-7E68-474E-8A7B-FD8DDC474857}"/>
              </a:ext>
            </a:extLst>
          </p:cNvPr>
          <p:cNvSpPr/>
          <p:nvPr/>
        </p:nvSpPr>
        <p:spPr>
          <a:xfrm>
            <a:off x="4893871" y="2397557"/>
            <a:ext cx="3796589" cy="2136038"/>
          </a:xfrm>
          <a:prstGeom prst="roundRect">
            <a:avLst/>
          </a:prstGeom>
          <a:solidFill>
            <a:schemeClr val="accent1">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It also helps us to reduce the intensity of dose rate by augmenting appropriate shielding.</a:t>
            </a:r>
          </a:p>
          <a:p>
            <a:pPr algn="ctr"/>
            <a:endParaRPr lang="en-GB" dirty="0"/>
          </a:p>
        </p:txBody>
      </p:sp>
      <p:sp>
        <p:nvSpPr>
          <p:cNvPr id="5" name="Rectangle: Rounded Corners 4">
            <a:extLst>
              <a:ext uri="{FF2B5EF4-FFF2-40B4-BE49-F238E27FC236}">
                <a16:creationId xmlns:a16="http://schemas.microsoft.com/office/drawing/2014/main" id="{192FB20C-D846-4BF3-BFDC-94CA32B74BBD}"/>
              </a:ext>
            </a:extLst>
          </p:cNvPr>
          <p:cNvSpPr/>
          <p:nvPr/>
        </p:nvSpPr>
        <p:spPr>
          <a:xfrm>
            <a:off x="277978" y="2260397"/>
            <a:ext cx="775411" cy="43891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endParaRPr lang="en-GB" dirty="0"/>
          </a:p>
        </p:txBody>
      </p:sp>
      <p:sp>
        <p:nvSpPr>
          <p:cNvPr id="6" name="Rectangle: Rounded Corners 5">
            <a:extLst>
              <a:ext uri="{FF2B5EF4-FFF2-40B4-BE49-F238E27FC236}">
                <a16:creationId xmlns:a16="http://schemas.microsoft.com/office/drawing/2014/main" id="{E6490D97-A973-42CD-AEAD-5C78A4E059F0}"/>
              </a:ext>
            </a:extLst>
          </p:cNvPr>
          <p:cNvSpPr/>
          <p:nvPr/>
        </p:nvSpPr>
        <p:spPr>
          <a:xfrm>
            <a:off x="4658565" y="2260397"/>
            <a:ext cx="775411" cy="43891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endParaRPr lang="en-GB" dirty="0"/>
          </a:p>
        </p:txBody>
      </p:sp>
    </p:spTree>
    <p:extLst>
      <p:ext uri="{BB962C8B-B14F-4D97-AF65-F5344CB8AC3E}">
        <p14:creationId xmlns:p14="http://schemas.microsoft.com/office/powerpoint/2010/main" val="1370599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DD7491-C4CD-4CFB-8AFF-B879FA86EA79}"/>
              </a:ext>
            </a:extLst>
          </p:cNvPr>
          <p:cNvSpPr/>
          <p:nvPr/>
        </p:nvSpPr>
        <p:spPr>
          <a:xfrm>
            <a:off x="0" y="441046"/>
            <a:ext cx="4689043" cy="4949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Fields</a:t>
            </a:r>
            <a:endParaRPr lang="en-GB" sz="2800" dirty="0"/>
          </a:p>
        </p:txBody>
      </p:sp>
      <p:sp>
        <p:nvSpPr>
          <p:cNvPr id="3" name="Rectangle: Rounded Corners 2">
            <a:extLst>
              <a:ext uri="{FF2B5EF4-FFF2-40B4-BE49-F238E27FC236}">
                <a16:creationId xmlns:a16="http://schemas.microsoft.com/office/drawing/2014/main" id="{0C359F5F-B80A-4926-AE6E-EA417A8B7199}"/>
              </a:ext>
            </a:extLst>
          </p:cNvPr>
          <p:cNvSpPr/>
          <p:nvPr/>
        </p:nvSpPr>
        <p:spPr>
          <a:xfrm>
            <a:off x="636422" y="1682496"/>
            <a:ext cx="7863840" cy="4615891"/>
          </a:xfrm>
          <a:prstGeom prst="round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ts val="0"/>
              </a:spcBef>
              <a:buFont typeface="Wingdings" panose="05000000000000000000" pitchFamily="2" charset="2"/>
              <a:buChar char="Ø"/>
            </a:pPr>
            <a:r>
              <a:rPr lang="en-GB" sz="2200" dirty="0">
                <a:solidFill>
                  <a:schemeClr val="accent1">
                    <a:lumMod val="50000"/>
                  </a:schemeClr>
                </a:solidFill>
              </a:rPr>
              <a:t>Neutrons are emitted from radionuclides  via (</a:t>
            </a:r>
            <a:r>
              <a:rPr lang="el-GR" sz="2200" dirty="0">
                <a:solidFill>
                  <a:schemeClr val="accent1">
                    <a:lumMod val="50000"/>
                  </a:schemeClr>
                </a:solidFill>
              </a:rPr>
              <a:t>α</a:t>
            </a:r>
            <a:r>
              <a:rPr lang="en-GB" sz="2200" dirty="0">
                <a:solidFill>
                  <a:schemeClr val="accent1">
                    <a:lumMod val="50000"/>
                  </a:schemeClr>
                </a:solidFill>
              </a:rPr>
              <a:t>,n) and (</a:t>
            </a:r>
            <a:r>
              <a:rPr lang="el-GR" sz="2200" dirty="0">
                <a:solidFill>
                  <a:schemeClr val="accent1">
                    <a:lumMod val="50000"/>
                  </a:schemeClr>
                </a:solidFill>
              </a:rPr>
              <a:t>γ</a:t>
            </a:r>
            <a:r>
              <a:rPr lang="en-GB" sz="2200" dirty="0">
                <a:solidFill>
                  <a:schemeClr val="accent1">
                    <a:lumMod val="50000"/>
                  </a:schemeClr>
                </a:solidFill>
              </a:rPr>
              <a:t>,n). </a:t>
            </a:r>
          </a:p>
          <a:p>
            <a:pPr marL="342900" indent="-342900" algn="just">
              <a:buFont typeface="Wingdings" panose="05000000000000000000" pitchFamily="2" charset="2"/>
              <a:buChar char="Ø"/>
            </a:pPr>
            <a:r>
              <a:rPr lang="en-GB" sz="2200" dirty="0">
                <a:solidFill>
                  <a:schemeClr val="accent1">
                    <a:lumMod val="50000"/>
                  </a:schemeClr>
                </a:solidFill>
              </a:rPr>
              <a:t>Neutrons from nuclear reactors (prompt and delayed fission neutrons)</a:t>
            </a:r>
          </a:p>
          <a:p>
            <a:pPr marL="342900" indent="-342900" algn="just">
              <a:buFont typeface="Wingdings" panose="05000000000000000000" pitchFamily="2" charset="2"/>
              <a:buChar char="Ø"/>
            </a:pPr>
            <a:r>
              <a:rPr lang="en-GB" sz="2200" dirty="0">
                <a:solidFill>
                  <a:schemeClr val="accent1">
                    <a:lumMod val="50000"/>
                  </a:schemeClr>
                </a:solidFill>
              </a:rPr>
              <a:t>Neutron beams produced in research reactors</a:t>
            </a:r>
          </a:p>
          <a:p>
            <a:pPr marL="342900" indent="-342900" algn="just">
              <a:buFont typeface="Wingdings" panose="05000000000000000000" pitchFamily="2" charset="2"/>
              <a:buChar char="Ø"/>
            </a:pPr>
            <a:r>
              <a:rPr lang="en-GB" sz="2200" dirty="0">
                <a:solidFill>
                  <a:schemeClr val="accent1">
                    <a:lumMod val="50000"/>
                  </a:schemeClr>
                </a:solidFill>
              </a:rPr>
              <a:t>Spontaneous fission from spent fuels (</a:t>
            </a:r>
            <a:r>
              <a:rPr lang="en-GB" sz="2200" baseline="30000" dirty="0">
                <a:solidFill>
                  <a:schemeClr val="accent1">
                    <a:lumMod val="50000"/>
                  </a:schemeClr>
                </a:solidFill>
              </a:rPr>
              <a:t>242</a:t>
            </a:r>
            <a:r>
              <a:rPr lang="en-GB" sz="2200" dirty="0">
                <a:solidFill>
                  <a:schemeClr val="accent1">
                    <a:lumMod val="50000"/>
                  </a:schemeClr>
                </a:solidFill>
              </a:rPr>
              <a:t>Cm,</a:t>
            </a:r>
            <a:r>
              <a:rPr lang="en-GB" sz="2200" baseline="30000" dirty="0">
                <a:solidFill>
                  <a:schemeClr val="accent1">
                    <a:lumMod val="50000"/>
                  </a:schemeClr>
                </a:solidFill>
              </a:rPr>
              <a:t> 244</a:t>
            </a:r>
            <a:r>
              <a:rPr lang="en-GB" sz="2200" dirty="0">
                <a:solidFill>
                  <a:schemeClr val="accent1">
                    <a:lumMod val="50000"/>
                  </a:schemeClr>
                </a:solidFill>
              </a:rPr>
              <a:t>Cm and </a:t>
            </a:r>
            <a:r>
              <a:rPr lang="en-GB" sz="2200" baseline="30000" dirty="0">
                <a:solidFill>
                  <a:schemeClr val="accent1">
                    <a:lumMod val="50000"/>
                  </a:schemeClr>
                </a:solidFill>
              </a:rPr>
              <a:t>238</a:t>
            </a:r>
            <a:r>
              <a:rPr lang="en-GB" sz="2200" dirty="0">
                <a:solidFill>
                  <a:schemeClr val="accent1">
                    <a:lumMod val="50000"/>
                  </a:schemeClr>
                </a:solidFill>
              </a:rPr>
              <a:t>Pu to </a:t>
            </a:r>
            <a:r>
              <a:rPr lang="en-GB" sz="2200" baseline="30000" dirty="0">
                <a:solidFill>
                  <a:schemeClr val="accent1">
                    <a:lumMod val="50000"/>
                  </a:schemeClr>
                </a:solidFill>
              </a:rPr>
              <a:t>242</a:t>
            </a:r>
            <a:r>
              <a:rPr lang="en-GB" sz="2200" dirty="0">
                <a:solidFill>
                  <a:schemeClr val="accent1">
                    <a:lumMod val="50000"/>
                  </a:schemeClr>
                </a:solidFill>
              </a:rPr>
              <a:t>Pu).</a:t>
            </a:r>
          </a:p>
          <a:p>
            <a:pPr marL="342900" indent="-342900" algn="just">
              <a:buFont typeface="Wingdings" panose="05000000000000000000" pitchFamily="2" charset="2"/>
              <a:buChar char="Ø"/>
            </a:pPr>
            <a:r>
              <a:rPr lang="en-GB" sz="2200" dirty="0">
                <a:solidFill>
                  <a:schemeClr val="accent1">
                    <a:lumMod val="50000"/>
                  </a:schemeClr>
                </a:solidFill>
              </a:rPr>
              <a:t>Neutrons produced from ion beam accelerators.</a:t>
            </a:r>
          </a:p>
          <a:p>
            <a:pPr marL="342900" indent="-342900" algn="just">
              <a:buFont typeface="Wingdings" panose="05000000000000000000" pitchFamily="2" charset="2"/>
              <a:buChar char="Ø"/>
            </a:pPr>
            <a:r>
              <a:rPr lang="en-GB" sz="2200" dirty="0">
                <a:solidFill>
                  <a:schemeClr val="accent1">
                    <a:lumMod val="50000"/>
                  </a:schemeClr>
                </a:solidFill>
              </a:rPr>
              <a:t>Neutrons sources used for calibration purpose and in industrial gauging such as </a:t>
            </a:r>
            <a:r>
              <a:rPr lang="en-GB" sz="2200" baseline="30000" dirty="0">
                <a:solidFill>
                  <a:schemeClr val="accent1">
                    <a:lumMod val="50000"/>
                  </a:schemeClr>
                </a:solidFill>
              </a:rPr>
              <a:t>241</a:t>
            </a:r>
            <a:r>
              <a:rPr lang="en-GB" sz="2200" dirty="0">
                <a:solidFill>
                  <a:schemeClr val="accent1">
                    <a:lumMod val="50000"/>
                  </a:schemeClr>
                </a:solidFill>
              </a:rPr>
              <a:t>Am-Be, </a:t>
            </a:r>
            <a:r>
              <a:rPr lang="en-GB" sz="2200" baseline="30000" dirty="0">
                <a:solidFill>
                  <a:schemeClr val="accent1">
                    <a:lumMod val="50000"/>
                  </a:schemeClr>
                </a:solidFill>
              </a:rPr>
              <a:t>252</a:t>
            </a:r>
            <a:r>
              <a:rPr lang="en-GB" sz="2200" dirty="0">
                <a:solidFill>
                  <a:schemeClr val="accent1">
                    <a:lumMod val="50000"/>
                  </a:schemeClr>
                </a:solidFill>
              </a:rPr>
              <a:t>Cf.</a:t>
            </a:r>
          </a:p>
          <a:p>
            <a:pPr algn="ctr"/>
            <a:endParaRPr lang="en-GB" dirty="0"/>
          </a:p>
        </p:txBody>
      </p:sp>
    </p:spTree>
    <p:extLst>
      <p:ext uri="{BB962C8B-B14F-4D97-AF65-F5344CB8AC3E}">
        <p14:creationId xmlns:p14="http://schemas.microsoft.com/office/powerpoint/2010/main" val="36949290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5F72AE-8924-42EA-84EC-DD83AFD650C8}"/>
              </a:ext>
            </a:extLst>
          </p:cNvPr>
          <p:cNvSpPr/>
          <p:nvPr/>
        </p:nvSpPr>
        <p:spPr>
          <a:xfrm>
            <a:off x="2223820" y="2397556"/>
            <a:ext cx="4967021" cy="2370125"/>
          </a:xfrm>
          <a:prstGeom prst="rect">
            <a:avLst/>
          </a:prstGeom>
          <a:solidFill>
            <a:schemeClr val="tx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DESIGNING THE PROGRAMME</a:t>
            </a:r>
            <a:endParaRPr lang="en-GB" sz="3200" dirty="0"/>
          </a:p>
        </p:txBody>
      </p:sp>
    </p:spTree>
    <p:extLst>
      <p:ext uri="{BB962C8B-B14F-4D97-AF65-F5344CB8AC3E}">
        <p14:creationId xmlns:p14="http://schemas.microsoft.com/office/powerpoint/2010/main" val="21515056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030C7F-AC7D-4AD7-B62D-8C648D76AAA5}"/>
              </a:ext>
            </a:extLst>
          </p:cNvPr>
          <p:cNvSpPr/>
          <p:nvPr/>
        </p:nvSpPr>
        <p:spPr>
          <a:xfrm>
            <a:off x="0" y="441046"/>
            <a:ext cx="4915814" cy="494950"/>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Designing the </a:t>
            </a:r>
            <a:r>
              <a:rPr lang="en-US" sz="2800" dirty="0" err="1"/>
              <a:t>Programme</a:t>
            </a:r>
            <a:r>
              <a:rPr lang="en-US" sz="2800" dirty="0"/>
              <a:t> (1)</a:t>
            </a:r>
            <a:endParaRPr lang="en-GB" sz="2800" dirty="0"/>
          </a:p>
        </p:txBody>
      </p:sp>
      <p:sp>
        <p:nvSpPr>
          <p:cNvPr id="3" name="Rectangle 2">
            <a:extLst>
              <a:ext uri="{FF2B5EF4-FFF2-40B4-BE49-F238E27FC236}">
                <a16:creationId xmlns:a16="http://schemas.microsoft.com/office/drawing/2014/main" id="{77BA19A9-C2C2-4175-B4FC-74FCB104462D}"/>
              </a:ext>
            </a:extLst>
          </p:cNvPr>
          <p:cNvSpPr/>
          <p:nvPr/>
        </p:nvSpPr>
        <p:spPr>
          <a:xfrm>
            <a:off x="2285998" y="1726388"/>
            <a:ext cx="4074567" cy="94366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Mapping of neutron field by measurements considering the spectrum of neutrons </a:t>
            </a:r>
          </a:p>
        </p:txBody>
      </p:sp>
      <p:sp>
        <p:nvSpPr>
          <p:cNvPr id="4" name="Rectangle 3">
            <a:extLst>
              <a:ext uri="{FF2B5EF4-FFF2-40B4-BE49-F238E27FC236}">
                <a16:creationId xmlns:a16="http://schemas.microsoft.com/office/drawing/2014/main" id="{56085C50-B91F-4106-B9D9-99CBE89048F7}"/>
              </a:ext>
            </a:extLst>
          </p:cNvPr>
          <p:cNvSpPr/>
          <p:nvPr/>
        </p:nvSpPr>
        <p:spPr>
          <a:xfrm>
            <a:off x="430374" y="3112618"/>
            <a:ext cx="3958745" cy="92171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For sealed sources, locations are evident and energies are tabulated</a:t>
            </a:r>
          </a:p>
          <a:p>
            <a:pPr algn="ctr"/>
            <a:endParaRPr lang="en-GB" dirty="0"/>
          </a:p>
        </p:txBody>
      </p:sp>
      <p:sp>
        <p:nvSpPr>
          <p:cNvPr id="5" name="Rectangle 4">
            <a:extLst>
              <a:ext uri="{FF2B5EF4-FFF2-40B4-BE49-F238E27FC236}">
                <a16:creationId xmlns:a16="http://schemas.microsoft.com/office/drawing/2014/main" id="{71C32ACE-CA82-44EB-97D7-4C50732F4E17}"/>
              </a:ext>
            </a:extLst>
          </p:cNvPr>
          <p:cNvSpPr/>
          <p:nvPr/>
        </p:nvSpPr>
        <p:spPr>
          <a:xfrm>
            <a:off x="4639058" y="3121762"/>
            <a:ext cx="4074567" cy="92171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For other fields, locations should be identified and energies may need to be assessed</a:t>
            </a:r>
          </a:p>
          <a:p>
            <a:pPr algn="ctr"/>
            <a:endParaRPr lang="en-GB" dirty="0"/>
          </a:p>
        </p:txBody>
      </p:sp>
      <p:sp>
        <p:nvSpPr>
          <p:cNvPr id="7" name="Rectangle 6">
            <a:extLst>
              <a:ext uri="{FF2B5EF4-FFF2-40B4-BE49-F238E27FC236}">
                <a16:creationId xmlns:a16="http://schemas.microsoft.com/office/drawing/2014/main" id="{12513BBD-4A6D-497E-B87F-925AB3CA534A}"/>
              </a:ext>
            </a:extLst>
          </p:cNvPr>
          <p:cNvSpPr/>
          <p:nvPr/>
        </p:nvSpPr>
        <p:spPr>
          <a:xfrm>
            <a:off x="5069432" y="4425696"/>
            <a:ext cx="3474721" cy="921715"/>
          </a:xfrm>
          <a:prstGeom prst="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400" dirty="0"/>
              <a:t>IAEA has published a compendium of neutron spectra in the workplace (technical report series-403).</a:t>
            </a:r>
          </a:p>
        </p:txBody>
      </p:sp>
      <p:sp>
        <p:nvSpPr>
          <p:cNvPr id="8" name="Rectangle 7">
            <a:extLst>
              <a:ext uri="{FF2B5EF4-FFF2-40B4-BE49-F238E27FC236}">
                <a16:creationId xmlns:a16="http://schemas.microsoft.com/office/drawing/2014/main" id="{3701C60A-1E44-4268-8268-860A3624F0ED}"/>
              </a:ext>
            </a:extLst>
          </p:cNvPr>
          <p:cNvSpPr/>
          <p:nvPr/>
        </p:nvSpPr>
        <p:spPr>
          <a:xfrm>
            <a:off x="5069432" y="5521757"/>
            <a:ext cx="3474721" cy="921715"/>
          </a:xfrm>
          <a:prstGeom prst="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a:t>Scatter causes a wide range of neutron energies.</a:t>
            </a:r>
          </a:p>
        </p:txBody>
      </p:sp>
      <p:sp>
        <p:nvSpPr>
          <p:cNvPr id="9" name="Arrow: Down 8">
            <a:extLst>
              <a:ext uri="{FF2B5EF4-FFF2-40B4-BE49-F238E27FC236}">
                <a16:creationId xmlns:a16="http://schemas.microsoft.com/office/drawing/2014/main" id="{6210979A-00DC-4650-A76A-4783820A3F31}"/>
              </a:ext>
            </a:extLst>
          </p:cNvPr>
          <p:cNvSpPr/>
          <p:nvPr/>
        </p:nvSpPr>
        <p:spPr>
          <a:xfrm>
            <a:off x="2765757" y="2638959"/>
            <a:ext cx="424282" cy="50474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02424004-DDC6-4F73-8787-B62004040FD5}"/>
              </a:ext>
            </a:extLst>
          </p:cNvPr>
          <p:cNvSpPr/>
          <p:nvPr/>
        </p:nvSpPr>
        <p:spPr>
          <a:xfrm>
            <a:off x="5337959" y="2652064"/>
            <a:ext cx="424282" cy="50474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850B3A1D-A764-4028-ABC3-3506D98B2F56}"/>
              </a:ext>
            </a:extLst>
          </p:cNvPr>
          <p:cNvSpPr/>
          <p:nvPr/>
        </p:nvSpPr>
        <p:spPr>
          <a:xfrm>
            <a:off x="6594651" y="3998975"/>
            <a:ext cx="424282" cy="504749"/>
          </a:xfrm>
          <a:prstGeom prst="down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3FA256A5-AD04-4979-93D0-AFC88693610F}"/>
              </a:ext>
            </a:extLst>
          </p:cNvPr>
          <p:cNvSpPr/>
          <p:nvPr/>
        </p:nvSpPr>
        <p:spPr>
          <a:xfrm>
            <a:off x="6676341" y="5269382"/>
            <a:ext cx="424282" cy="504749"/>
          </a:xfrm>
          <a:prstGeom prst="down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59975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FA7FB8-1DDE-4448-BFDC-08F6E4A4B4F7}"/>
              </a:ext>
            </a:extLst>
          </p:cNvPr>
          <p:cNvSpPr/>
          <p:nvPr/>
        </p:nvSpPr>
        <p:spPr>
          <a:xfrm>
            <a:off x="0" y="441046"/>
            <a:ext cx="4915814" cy="494950"/>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Designing the </a:t>
            </a:r>
            <a:r>
              <a:rPr lang="en-US" sz="2800" dirty="0" err="1"/>
              <a:t>Programme</a:t>
            </a:r>
            <a:r>
              <a:rPr lang="en-US" sz="2800" dirty="0"/>
              <a:t> (2)</a:t>
            </a:r>
            <a:endParaRPr lang="en-GB" sz="2800" dirty="0"/>
          </a:p>
        </p:txBody>
      </p:sp>
      <p:sp>
        <p:nvSpPr>
          <p:cNvPr id="3" name="Rectangle 2">
            <a:extLst>
              <a:ext uri="{FF2B5EF4-FFF2-40B4-BE49-F238E27FC236}">
                <a16:creationId xmlns:a16="http://schemas.microsoft.com/office/drawing/2014/main" id="{36ABA12B-ADDF-4AB1-A777-6EF9C2D261A2}"/>
              </a:ext>
            </a:extLst>
          </p:cNvPr>
          <p:cNvSpPr/>
          <p:nvPr/>
        </p:nvSpPr>
        <p:spPr>
          <a:xfrm>
            <a:off x="1265530" y="2055571"/>
            <a:ext cx="6839712" cy="106070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	Considerations of mixed field (neutron and gamma).</a:t>
            </a:r>
          </a:p>
        </p:txBody>
      </p:sp>
      <p:sp>
        <p:nvSpPr>
          <p:cNvPr id="5" name="Rectangle 4">
            <a:extLst>
              <a:ext uri="{FF2B5EF4-FFF2-40B4-BE49-F238E27FC236}">
                <a16:creationId xmlns:a16="http://schemas.microsoft.com/office/drawing/2014/main" id="{0BC77E17-6ED1-49E8-8DA2-85ADF7E7AB92}"/>
              </a:ext>
            </a:extLst>
          </p:cNvPr>
          <p:cNvSpPr/>
          <p:nvPr/>
        </p:nvSpPr>
        <p:spPr>
          <a:xfrm>
            <a:off x="1265530" y="3376314"/>
            <a:ext cx="6839712" cy="106070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Typical locations may be boundaries of source stores, outside of fuel transport containers, areas where neutrons generated, etc.</a:t>
            </a:r>
          </a:p>
        </p:txBody>
      </p:sp>
      <p:sp>
        <p:nvSpPr>
          <p:cNvPr id="6" name="Rectangle 5">
            <a:extLst>
              <a:ext uri="{FF2B5EF4-FFF2-40B4-BE49-F238E27FC236}">
                <a16:creationId xmlns:a16="http://schemas.microsoft.com/office/drawing/2014/main" id="{2473EA48-53C2-4AAC-8050-D84B7C510F01}"/>
              </a:ext>
            </a:extLst>
          </p:cNvPr>
          <p:cNvSpPr/>
          <p:nvPr/>
        </p:nvSpPr>
        <p:spPr>
          <a:xfrm>
            <a:off x="1265530" y="4697057"/>
            <a:ext cx="6839712" cy="1060704"/>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H*(10) used to measure ambient dose equivalent rate due to neutrons.</a:t>
            </a:r>
          </a:p>
        </p:txBody>
      </p:sp>
      <p:sp>
        <p:nvSpPr>
          <p:cNvPr id="7" name="Flowchart: Stored Data 6">
            <a:extLst>
              <a:ext uri="{FF2B5EF4-FFF2-40B4-BE49-F238E27FC236}">
                <a16:creationId xmlns:a16="http://schemas.microsoft.com/office/drawing/2014/main" id="{3B667E19-5635-440C-996A-D3AC9BFCB150}"/>
              </a:ext>
            </a:extLst>
          </p:cNvPr>
          <p:cNvSpPr/>
          <p:nvPr/>
        </p:nvSpPr>
        <p:spPr>
          <a:xfrm>
            <a:off x="603503" y="2055570"/>
            <a:ext cx="837591" cy="1060705"/>
          </a:xfrm>
          <a:prstGeom prst="flowChartOnlineStorag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Stored Data 7">
            <a:extLst>
              <a:ext uri="{FF2B5EF4-FFF2-40B4-BE49-F238E27FC236}">
                <a16:creationId xmlns:a16="http://schemas.microsoft.com/office/drawing/2014/main" id="{2B6A35A4-9628-49E0-99FF-6A3D4E5E5D39}"/>
              </a:ext>
            </a:extLst>
          </p:cNvPr>
          <p:cNvSpPr/>
          <p:nvPr/>
        </p:nvSpPr>
        <p:spPr>
          <a:xfrm>
            <a:off x="559611" y="3376313"/>
            <a:ext cx="837591" cy="1060705"/>
          </a:xfrm>
          <a:prstGeom prst="flowChartOnlineStorag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Stored Data 8">
            <a:extLst>
              <a:ext uri="{FF2B5EF4-FFF2-40B4-BE49-F238E27FC236}">
                <a16:creationId xmlns:a16="http://schemas.microsoft.com/office/drawing/2014/main" id="{0ADEAF8B-EA32-4C06-B74F-1DFFD231A741}"/>
              </a:ext>
            </a:extLst>
          </p:cNvPr>
          <p:cNvSpPr/>
          <p:nvPr/>
        </p:nvSpPr>
        <p:spPr>
          <a:xfrm>
            <a:off x="566927" y="4697056"/>
            <a:ext cx="837591" cy="1060705"/>
          </a:xfrm>
          <a:prstGeom prst="flowChartOnlineStorag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0827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0F01D1-F43E-4E5E-9320-97893592687E}"/>
              </a:ext>
            </a:extLst>
          </p:cNvPr>
          <p:cNvSpPr/>
          <p:nvPr/>
        </p:nvSpPr>
        <p:spPr>
          <a:xfrm>
            <a:off x="0" y="574646"/>
            <a:ext cx="517600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Beta Dose Rate Monitoring</a:t>
            </a:r>
            <a:endParaRPr lang="en-GB" sz="2800" dirty="0"/>
          </a:p>
        </p:txBody>
      </p:sp>
      <p:sp>
        <p:nvSpPr>
          <p:cNvPr id="3" name="Rectangle 2">
            <a:extLst>
              <a:ext uri="{FF2B5EF4-FFF2-40B4-BE49-F238E27FC236}">
                <a16:creationId xmlns:a16="http://schemas.microsoft.com/office/drawing/2014/main" id="{E65492DA-93B9-4643-9597-98E913EB8F92}"/>
              </a:ext>
            </a:extLst>
          </p:cNvPr>
          <p:cNvSpPr/>
          <p:nvPr/>
        </p:nvSpPr>
        <p:spPr>
          <a:xfrm>
            <a:off x="1913157" y="1758878"/>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en-GB" altLang="en-US" dirty="0">
                <a:sym typeface="Symbol" pitchFamily="18" charset="2"/>
              </a:rPr>
              <a:t>Purpose:</a:t>
            </a:r>
          </a:p>
          <a:p>
            <a:pPr algn="ctr"/>
            <a:endParaRPr lang="en-GB" dirty="0"/>
          </a:p>
        </p:txBody>
      </p:sp>
      <p:sp>
        <p:nvSpPr>
          <p:cNvPr id="4" name="Rectangle 3">
            <a:extLst>
              <a:ext uri="{FF2B5EF4-FFF2-40B4-BE49-F238E27FC236}">
                <a16:creationId xmlns:a16="http://schemas.microsoft.com/office/drawing/2014/main" id="{050BB240-1D8C-4A6D-B36F-4FCE37C54B6D}"/>
              </a:ext>
            </a:extLst>
          </p:cNvPr>
          <p:cNvSpPr/>
          <p:nvPr/>
        </p:nvSpPr>
        <p:spPr>
          <a:xfrm>
            <a:off x="1913157" y="3626194"/>
            <a:ext cx="4748167" cy="6515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p>
          <a:p>
            <a:pPr algn="just"/>
            <a:r>
              <a:rPr lang="en-GB" altLang="en-US" dirty="0"/>
              <a:t>To measure the beta dose rate, in terms of directional dose equivalent rate, H'(0.07),</a:t>
            </a:r>
          </a:p>
          <a:p>
            <a:pPr algn="ctr"/>
            <a:endParaRPr lang="en-GB" dirty="0"/>
          </a:p>
        </p:txBody>
      </p:sp>
      <p:sp>
        <p:nvSpPr>
          <p:cNvPr id="5" name="Rectangle 4">
            <a:extLst>
              <a:ext uri="{FF2B5EF4-FFF2-40B4-BE49-F238E27FC236}">
                <a16:creationId xmlns:a16="http://schemas.microsoft.com/office/drawing/2014/main" id="{068F4D34-AD26-415A-807C-E917B42EE157}"/>
              </a:ext>
            </a:extLst>
          </p:cNvPr>
          <p:cNvSpPr/>
          <p:nvPr/>
        </p:nvSpPr>
        <p:spPr>
          <a:xfrm>
            <a:off x="3937392" y="4708388"/>
            <a:ext cx="4513277"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endParaRPr lang="en-GB" altLang="en-US" sz="1600" dirty="0"/>
          </a:p>
          <a:p>
            <a:pPr algn="just"/>
            <a:r>
              <a:rPr lang="en-GB" altLang="en-US" sz="1600" dirty="0"/>
              <a:t>In order to confirm that dose equivalent rates to the skin are acceptable.</a:t>
            </a:r>
          </a:p>
          <a:p>
            <a:pPr algn="ctr"/>
            <a:endParaRPr lang="en-GB" dirty="0"/>
          </a:p>
        </p:txBody>
      </p:sp>
      <p:sp>
        <p:nvSpPr>
          <p:cNvPr id="6" name="Rectangle 5">
            <a:extLst>
              <a:ext uri="{FF2B5EF4-FFF2-40B4-BE49-F238E27FC236}">
                <a16:creationId xmlns:a16="http://schemas.microsoft.com/office/drawing/2014/main" id="{C7533FAF-5C99-4DA1-A4C0-1CE5847F9291}"/>
              </a:ext>
            </a:extLst>
          </p:cNvPr>
          <p:cNvSpPr/>
          <p:nvPr/>
        </p:nvSpPr>
        <p:spPr>
          <a:xfrm>
            <a:off x="1913158" y="2650879"/>
            <a:ext cx="4748167" cy="651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buSzTx/>
            </a:pPr>
            <a:endParaRPr lang="en-GB" altLang="en-US" dirty="0">
              <a:sym typeface="Symbol" pitchFamily="18" charset="2"/>
            </a:endParaRPr>
          </a:p>
          <a:p>
            <a:pPr algn="just"/>
            <a:r>
              <a:rPr lang="en-GB" altLang="en-US" dirty="0"/>
              <a:t>To identify the potential areas having beta  dose rates to limit the exposures.</a:t>
            </a:r>
          </a:p>
          <a:p>
            <a:pPr algn="ctr"/>
            <a:endParaRPr lang="en-GB" dirty="0"/>
          </a:p>
        </p:txBody>
      </p:sp>
      <p:cxnSp>
        <p:nvCxnSpPr>
          <p:cNvPr id="11" name="Connector: Curved 10">
            <a:extLst>
              <a:ext uri="{FF2B5EF4-FFF2-40B4-BE49-F238E27FC236}">
                <a16:creationId xmlns:a16="http://schemas.microsoft.com/office/drawing/2014/main" id="{FFD68FB7-6EE8-4360-977C-9004C5EE5B34}"/>
              </a:ext>
            </a:extLst>
          </p:cNvPr>
          <p:cNvCxnSpPr/>
          <p:nvPr/>
        </p:nvCxnSpPr>
        <p:spPr>
          <a:xfrm>
            <a:off x="3018796" y="4286576"/>
            <a:ext cx="947956" cy="797654"/>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631708B-5F44-4FD8-B160-2B6BB6A005EE}"/>
              </a:ext>
            </a:extLst>
          </p:cNvPr>
          <p:cNvSpPr/>
          <p:nvPr/>
        </p:nvSpPr>
        <p:spPr>
          <a:xfrm>
            <a:off x="3586362" y="5533249"/>
            <a:ext cx="4513277"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endParaRPr lang="en-GB" altLang="en-US" sz="1600" dirty="0"/>
          </a:p>
          <a:p>
            <a:pPr algn="just"/>
            <a:r>
              <a:rPr lang="en-GB" altLang="en-US" sz="1600" dirty="0"/>
              <a:t>To confirm that H’(3) to eye remains within limit.</a:t>
            </a:r>
          </a:p>
          <a:p>
            <a:pPr algn="ctr"/>
            <a:endParaRPr lang="en-GB" dirty="0"/>
          </a:p>
        </p:txBody>
      </p:sp>
      <p:cxnSp>
        <p:nvCxnSpPr>
          <p:cNvPr id="13" name="Connector: Curved 12">
            <a:extLst>
              <a:ext uri="{FF2B5EF4-FFF2-40B4-BE49-F238E27FC236}">
                <a16:creationId xmlns:a16="http://schemas.microsoft.com/office/drawing/2014/main" id="{72FC51A9-43F4-4ED7-94C6-C6011E3AF3D1}"/>
              </a:ext>
            </a:extLst>
          </p:cNvPr>
          <p:cNvCxnSpPr>
            <a:cxnSpLocks/>
          </p:cNvCxnSpPr>
          <p:nvPr/>
        </p:nvCxnSpPr>
        <p:spPr>
          <a:xfrm>
            <a:off x="1975104" y="4286576"/>
            <a:ext cx="1640618" cy="1622515"/>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Arrow: Down 15">
            <a:extLst>
              <a:ext uri="{FF2B5EF4-FFF2-40B4-BE49-F238E27FC236}">
                <a16:creationId xmlns:a16="http://schemas.microsoft.com/office/drawing/2014/main" id="{CC199866-C8F9-449B-8EE2-54B84AD4B7CD}"/>
              </a:ext>
            </a:extLst>
          </p:cNvPr>
          <p:cNvSpPr/>
          <p:nvPr/>
        </p:nvSpPr>
        <p:spPr>
          <a:xfrm>
            <a:off x="4082414" y="2286933"/>
            <a:ext cx="409651" cy="395281"/>
          </a:xfrm>
          <a:prstGeom prst="downArrow">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554F5162-B944-4AD0-863C-D3A6697E4A4A}"/>
              </a:ext>
            </a:extLst>
          </p:cNvPr>
          <p:cNvSpPr/>
          <p:nvPr/>
        </p:nvSpPr>
        <p:spPr>
          <a:xfrm>
            <a:off x="4082414" y="3302423"/>
            <a:ext cx="409651" cy="355106"/>
          </a:xfrm>
          <a:prstGeom prst="downArrow">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057550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08FB19-0FC3-4736-8499-A380A1D3E80A}"/>
              </a:ext>
            </a:extLst>
          </p:cNvPr>
          <p:cNvSpPr/>
          <p:nvPr/>
        </p:nvSpPr>
        <p:spPr>
          <a:xfrm>
            <a:off x="0" y="441045"/>
            <a:ext cx="4842662" cy="773277"/>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Spectrum from </a:t>
            </a:r>
          </a:p>
          <a:p>
            <a:pPr algn="ctr"/>
            <a:r>
              <a:rPr lang="en-US" sz="2800" dirty="0"/>
              <a:t>Fission of U235</a:t>
            </a:r>
            <a:endParaRPr lang="en-GB" sz="2800" dirty="0"/>
          </a:p>
        </p:txBody>
      </p:sp>
      <p:sp>
        <p:nvSpPr>
          <p:cNvPr id="3" name="Rectangle 2">
            <a:extLst>
              <a:ext uri="{FF2B5EF4-FFF2-40B4-BE49-F238E27FC236}">
                <a16:creationId xmlns:a16="http://schemas.microsoft.com/office/drawing/2014/main" id="{BC1F4670-D513-4CA7-9433-1CAE5C21B607}"/>
              </a:ext>
            </a:extLst>
          </p:cNvPr>
          <p:cNvSpPr/>
          <p:nvPr/>
        </p:nvSpPr>
        <p:spPr>
          <a:xfrm>
            <a:off x="5047487" y="1703096"/>
            <a:ext cx="3913633" cy="4645152"/>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Ø"/>
              <a:defRPr/>
            </a:pPr>
            <a:r>
              <a:rPr lang="en-GB" altLang="pt-BR" sz="2000" dirty="0">
                <a:solidFill>
                  <a:schemeClr val="tx2">
                    <a:lumMod val="75000"/>
                  </a:schemeClr>
                </a:solidFill>
              </a:rPr>
              <a:t>Fission neutrons have a wide range of energies. The distribution peaks at 0.7 MeV and has a mean value of 2 MeV.</a:t>
            </a:r>
          </a:p>
          <a:p>
            <a:pPr marL="342900" indent="-342900" algn="just">
              <a:buFont typeface="Wingdings" panose="05000000000000000000" pitchFamily="2" charset="2"/>
              <a:buChar char="Ø"/>
              <a:defRPr/>
            </a:pPr>
            <a:endParaRPr lang="en-GB" altLang="pt-BR" sz="2000" dirty="0">
              <a:solidFill>
                <a:schemeClr val="tx2">
                  <a:lumMod val="75000"/>
                </a:schemeClr>
              </a:solidFill>
            </a:endParaRPr>
          </a:p>
          <a:p>
            <a:pPr marL="342900" indent="-342900" algn="just">
              <a:buFont typeface="Wingdings" panose="05000000000000000000" pitchFamily="2" charset="2"/>
              <a:buChar char="Ø"/>
              <a:defRPr/>
            </a:pPr>
            <a:r>
              <a:rPr lang="en-GB" altLang="pt-BR" sz="2000" baseline="30000" dirty="0">
                <a:solidFill>
                  <a:schemeClr val="tx2">
                    <a:lumMod val="75000"/>
                  </a:schemeClr>
                </a:solidFill>
              </a:rPr>
              <a:t>252</a:t>
            </a:r>
            <a:r>
              <a:rPr lang="en-GB" altLang="pt-BR" sz="2000" dirty="0">
                <a:solidFill>
                  <a:schemeClr val="tx2">
                    <a:lumMod val="75000"/>
                  </a:schemeClr>
                </a:solidFill>
              </a:rPr>
              <a:t>Cf undergoes spontaneous fission with a wide range of neutron energies. The most probable energy is 1 MeV with an average energy of 2.3 MeV.</a:t>
            </a:r>
          </a:p>
          <a:p>
            <a:pPr algn="ctr"/>
            <a:endParaRPr lang="en-GB" dirty="0"/>
          </a:p>
        </p:txBody>
      </p:sp>
      <p:pic>
        <p:nvPicPr>
          <p:cNvPr id="4" name="Picture 3">
            <a:extLst>
              <a:ext uri="{FF2B5EF4-FFF2-40B4-BE49-F238E27FC236}">
                <a16:creationId xmlns:a16="http://schemas.microsoft.com/office/drawing/2014/main" id="{3BFABDF2-04C6-4E58-9EC1-C396A77D4D08}"/>
              </a:ext>
            </a:extLst>
          </p:cNvPr>
          <p:cNvPicPr>
            <a:picLocks noChangeAspect="1"/>
          </p:cNvPicPr>
          <p:nvPr/>
        </p:nvPicPr>
        <p:blipFill rotWithShape="1">
          <a:blip r:embed="rId3" cstate="print"/>
          <a:srcRect l="20477" t="19223" r="36355" b="4034"/>
          <a:stretch/>
        </p:blipFill>
        <p:spPr>
          <a:xfrm>
            <a:off x="224009" y="1703096"/>
            <a:ext cx="4531675" cy="4645152"/>
          </a:xfrm>
          <a:prstGeom prst="rect">
            <a:avLst/>
          </a:prstGeom>
          <a:ln w="25400">
            <a:solidFill>
              <a:schemeClr val="tx2">
                <a:lumMod val="75000"/>
              </a:schemeClr>
            </a:solidFill>
          </a:ln>
        </p:spPr>
      </p:pic>
    </p:spTree>
    <p:extLst>
      <p:ext uri="{BB962C8B-B14F-4D97-AF65-F5344CB8AC3E}">
        <p14:creationId xmlns:p14="http://schemas.microsoft.com/office/powerpoint/2010/main" val="39366868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6AB061-06FD-46B5-AA55-8BDF4DF6A8AA}"/>
              </a:ext>
            </a:extLst>
          </p:cNvPr>
          <p:cNvSpPr/>
          <p:nvPr/>
        </p:nvSpPr>
        <p:spPr>
          <a:xfrm>
            <a:off x="-1" y="441046"/>
            <a:ext cx="5581499" cy="561136"/>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Spectrum from </a:t>
            </a:r>
            <a:r>
              <a:rPr lang="en-US" altLang="pt-BR" sz="2800" baseline="30000" dirty="0"/>
              <a:t>241</a:t>
            </a:r>
            <a:r>
              <a:rPr lang="en-US" altLang="pt-BR" sz="2800" dirty="0"/>
              <a:t>Am-Be</a:t>
            </a:r>
            <a:endParaRPr lang="en-GB" sz="2800" dirty="0"/>
          </a:p>
        </p:txBody>
      </p:sp>
      <p:sp>
        <p:nvSpPr>
          <p:cNvPr id="4" name="Content Placeholder 2">
            <a:extLst>
              <a:ext uri="{FF2B5EF4-FFF2-40B4-BE49-F238E27FC236}">
                <a16:creationId xmlns:a16="http://schemas.microsoft.com/office/drawing/2014/main" id="{BC79EA11-378F-41BA-AD9E-FA991386AF96}"/>
              </a:ext>
            </a:extLst>
          </p:cNvPr>
          <p:cNvSpPr txBox="1">
            <a:spLocks/>
          </p:cNvSpPr>
          <p:nvPr/>
        </p:nvSpPr>
        <p:spPr>
          <a:xfrm>
            <a:off x="274638" y="1524000"/>
            <a:ext cx="8593137"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ltLang="pt-BR" sz="2800" dirty="0">
                <a:solidFill>
                  <a:schemeClr val="tx2">
                    <a:lumMod val="50000"/>
                  </a:schemeClr>
                </a:solidFill>
              </a:rPr>
              <a:t>Neutrons depending on nuclear reactions are high energy with average energy of Am-Be at 4.2 MeV.</a:t>
            </a:r>
          </a:p>
          <a:p>
            <a:endParaRPr lang="en-GB" sz="2800" dirty="0"/>
          </a:p>
        </p:txBody>
      </p:sp>
      <p:pic>
        <p:nvPicPr>
          <p:cNvPr id="5" name="Picture 4">
            <a:extLst>
              <a:ext uri="{FF2B5EF4-FFF2-40B4-BE49-F238E27FC236}">
                <a16:creationId xmlns:a16="http://schemas.microsoft.com/office/drawing/2014/main" id="{24F08A32-8E2A-4D43-A7C7-71CFD83A2871}"/>
              </a:ext>
            </a:extLst>
          </p:cNvPr>
          <p:cNvPicPr>
            <a:picLocks noChangeAspect="1"/>
          </p:cNvPicPr>
          <p:nvPr/>
        </p:nvPicPr>
        <p:blipFill rotWithShape="1">
          <a:blip r:embed="rId2" cstate="print"/>
          <a:srcRect l="5726" t="20470" r="22882" b="4719"/>
          <a:stretch/>
        </p:blipFill>
        <p:spPr>
          <a:xfrm>
            <a:off x="1710644" y="2574863"/>
            <a:ext cx="5976666" cy="3521137"/>
          </a:xfrm>
          <a:prstGeom prst="rect">
            <a:avLst/>
          </a:prstGeom>
        </p:spPr>
      </p:pic>
      <p:sp>
        <p:nvSpPr>
          <p:cNvPr id="6" name="TextBox 5">
            <a:extLst>
              <a:ext uri="{FF2B5EF4-FFF2-40B4-BE49-F238E27FC236}">
                <a16:creationId xmlns:a16="http://schemas.microsoft.com/office/drawing/2014/main" id="{7D51AF96-12B9-4661-B67A-329536EBF8FA}"/>
              </a:ext>
            </a:extLst>
          </p:cNvPr>
          <p:cNvSpPr txBox="1"/>
          <p:nvPr/>
        </p:nvSpPr>
        <p:spPr>
          <a:xfrm>
            <a:off x="3894667" y="6184384"/>
            <a:ext cx="2155003" cy="369332"/>
          </a:xfrm>
          <a:prstGeom prst="rect">
            <a:avLst/>
          </a:prstGeom>
          <a:noFill/>
        </p:spPr>
        <p:txBody>
          <a:bodyPr wrap="square" rtlCol="0">
            <a:spAutoFit/>
          </a:bodyPr>
          <a:lstStyle/>
          <a:p>
            <a:r>
              <a:rPr lang="en-GB" b="1" dirty="0">
                <a:solidFill>
                  <a:schemeClr val="tx2">
                    <a:lumMod val="50000"/>
                  </a:schemeClr>
                </a:solidFill>
              </a:rPr>
              <a:t>Neutron spectrum</a:t>
            </a:r>
          </a:p>
        </p:txBody>
      </p:sp>
      <p:sp>
        <p:nvSpPr>
          <p:cNvPr id="7" name="Slide Number Placeholder 5">
            <a:extLst>
              <a:ext uri="{FF2B5EF4-FFF2-40B4-BE49-F238E27FC236}">
                <a16:creationId xmlns:a16="http://schemas.microsoft.com/office/drawing/2014/main" id="{464267ED-737F-4C43-A897-C41EB3F8D239}"/>
              </a:ext>
            </a:extLst>
          </p:cNvPr>
          <p:cNvSpPr>
            <a:spLocks noGrp="1"/>
          </p:cNvSpPr>
          <p:nvPr>
            <p:ph type="sldNum" sz="quarter" idx="12"/>
          </p:nvPr>
        </p:nvSpPr>
        <p:spPr>
          <a:xfrm>
            <a:off x="8472488" y="6369050"/>
            <a:ext cx="509587" cy="293688"/>
          </a:xfrm>
        </p:spPr>
        <p:txBody>
          <a:bodyPr/>
          <a:lstStyle/>
          <a:p>
            <a:fld id="{8F25D2BF-40DD-4153-8CA3-FA72C0D116DE}" type="slidenum">
              <a:rPr lang="en-US" smtClean="0"/>
              <a:pPr/>
              <a:t>41</a:t>
            </a:fld>
            <a:endParaRPr lang="en-US" dirty="0"/>
          </a:p>
        </p:txBody>
      </p:sp>
    </p:spTree>
    <p:extLst>
      <p:ext uri="{BB962C8B-B14F-4D97-AF65-F5344CB8AC3E}">
        <p14:creationId xmlns:p14="http://schemas.microsoft.com/office/powerpoint/2010/main" val="26008326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7E3EFE-75E4-4F82-A057-072F5CCD3979}"/>
              </a:ext>
            </a:extLst>
          </p:cNvPr>
          <p:cNvSpPr/>
          <p:nvPr/>
        </p:nvSpPr>
        <p:spPr>
          <a:xfrm>
            <a:off x="-1" y="441046"/>
            <a:ext cx="5581499" cy="561136"/>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Classification of Neutrons</a:t>
            </a:r>
            <a:endParaRPr lang="en-GB" sz="2800" dirty="0"/>
          </a:p>
        </p:txBody>
      </p:sp>
      <p:sp>
        <p:nvSpPr>
          <p:cNvPr id="3" name="Content Placeholder 2">
            <a:extLst>
              <a:ext uri="{FF2B5EF4-FFF2-40B4-BE49-F238E27FC236}">
                <a16:creationId xmlns:a16="http://schemas.microsoft.com/office/drawing/2014/main" id="{742DA7D9-7F07-455E-9AD6-5ED049E7A471}"/>
              </a:ext>
            </a:extLst>
          </p:cNvPr>
          <p:cNvSpPr txBox="1">
            <a:spLocks/>
          </p:cNvSpPr>
          <p:nvPr/>
        </p:nvSpPr>
        <p:spPr>
          <a:xfrm>
            <a:off x="222259" y="1596800"/>
            <a:ext cx="8593137" cy="4767424"/>
          </a:xfrm>
          <a:prstGeom prst="rect">
            <a:avLst/>
          </a:prstGeom>
          <a:ln w="25400">
            <a:solidFill>
              <a:schemeClr val="tx2">
                <a:lumMod val="50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00050" lvl="1" indent="0">
              <a:buNone/>
            </a:pPr>
            <a:r>
              <a:rPr lang="en-US" sz="2600" dirty="0">
                <a:solidFill>
                  <a:schemeClr val="tx2">
                    <a:lumMod val="50000"/>
                  </a:schemeClr>
                </a:solidFill>
              </a:rPr>
              <a:t>Neutrons are classified according to their energy:</a:t>
            </a:r>
          </a:p>
          <a:p>
            <a:pPr marL="0" indent="0">
              <a:buFont typeface="Arial" panose="020B0604020202020204" pitchFamily="34" charset="0"/>
              <a:buNone/>
            </a:pPr>
            <a:endParaRPr lang="en-US" dirty="0">
              <a:solidFill>
                <a:schemeClr val="tx2">
                  <a:lumMod val="50000"/>
                </a:schemeClr>
              </a:solidFill>
            </a:endParaRPr>
          </a:p>
          <a:p>
            <a:pPr lvl="1"/>
            <a:r>
              <a:rPr lang="en-US" dirty="0">
                <a:solidFill>
                  <a:schemeClr val="tx2">
                    <a:lumMod val="50000"/>
                  </a:schemeClr>
                </a:solidFill>
              </a:rPr>
              <a:t>High Energy  &gt; 100 keV 	Fast</a:t>
            </a:r>
          </a:p>
          <a:p>
            <a:pPr lvl="1"/>
            <a:r>
              <a:rPr lang="en-US" dirty="0">
                <a:solidFill>
                  <a:schemeClr val="tx2">
                    <a:lumMod val="50000"/>
                  </a:schemeClr>
                </a:solidFill>
              </a:rPr>
              <a:t>0.025 eV- 100 keV		Intermediate</a:t>
            </a:r>
          </a:p>
          <a:p>
            <a:pPr lvl="1"/>
            <a:r>
              <a:rPr lang="en-US" dirty="0">
                <a:solidFill>
                  <a:schemeClr val="tx2">
                    <a:lumMod val="50000"/>
                  </a:schemeClr>
                </a:solidFill>
              </a:rPr>
              <a:t>0.025 eV 				Thermal</a:t>
            </a:r>
          </a:p>
          <a:p>
            <a:pPr lvl="1"/>
            <a:endParaRPr lang="en-US" dirty="0">
              <a:solidFill>
                <a:schemeClr val="tx2">
                  <a:lumMod val="50000"/>
                </a:schemeClr>
              </a:solidFill>
            </a:endParaRPr>
          </a:p>
          <a:p>
            <a:pPr marL="457200" lvl="1" indent="0">
              <a:buFont typeface="Arial" panose="020B0604020202020204" pitchFamily="34" charset="0"/>
              <a:buNone/>
            </a:pPr>
            <a:endParaRPr lang="en-US" sz="2600" dirty="0">
              <a:solidFill>
                <a:schemeClr val="tx2">
                  <a:lumMod val="50000"/>
                </a:schemeClr>
              </a:solidFill>
            </a:endParaRPr>
          </a:p>
          <a:p>
            <a:pPr marL="457200" lvl="1" indent="0">
              <a:buFont typeface="Arial" panose="020B0604020202020204" pitchFamily="34" charset="0"/>
              <a:buNone/>
            </a:pPr>
            <a:r>
              <a:rPr lang="en-US" sz="2600" dirty="0">
                <a:solidFill>
                  <a:schemeClr val="tx2">
                    <a:lumMod val="50000"/>
                  </a:schemeClr>
                </a:solidFill>
              </a:rPr>
              <a:t>Neutrons lose energy through interactions in their environment. </a:t>
            </a:r>
          </a:p>
        </p:txBody>
      </p:sp>
      <p:sp>
        <p:nvSpPr>
          <p:cNvPr id="4" name="Arrow: Right 3">
            <a:extLst>
              <a:ext uri="{FF2B5EF4-FFF2-40B4-BE49-F238E27FC236}">
                <a16:creationId xmlns:a16="http://schemas.microsoft.com/office/drawing/2014/main" id="{82960268-F6D4-4DDD-B3E6-55FCED45B7B0}"/>
              </a:ext>
            </a:extLst>
          </p:cNvPr>
          <p:cNvSpPr/>
          <p:nvPr/>
        </p:nvSpPr>
        <p:spPr>
          <a:xfrm>
            <a:off x="328604" y="5347411"/>
            <a:ext cx="351130" cy="204825"/>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Right 4">
            <a:extLst>
              <a:ext uri="{FF2B5EF4-FFF2-40B4-BE49-F238E27FC236}">
                <a16:creationId xmlns:a16="http://schemas.microsoft.com/office/drawing/2014/main" id="{39B3DAEB-BD86-402F-AC70-FA612294F246}"/>
              </a:ext>
            </a:extLst>
          </p:cNvPr>
          <p:cNvSpPr/>
          <p:nvPr/>
        </p:nvSpPr>
        <p:spPr>
          <a:xfrm>
            <a:off x="328604" y="1754429"/>
            <a:ext cx="351130" cy="204825"/>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0227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F8D8CB-6D55-4B05-81E5-DDC4E4C367F8}"/>
              </a:ext>
            </a:extLst>
          </p:cNvPr>
          <p:cNvSpPr/>
          <p:nvPr/>
        </p:nvSpPr>
        <p:spPr>
          <a:xfrm>
            <a:off x="2223820" y="2397556"/>
            <a:ext cx="4967021" cy="2370125"/>
          </a:xfrm>
          <a:prstGeom prst="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TECHNIQUE</a:t>
            </a:r>
            <a:endParaRPr lang="en-GB" sz="3200" dirty="0"/>
          </a:p>
        </p:txBody>
      </p:sp>
    </p:spTree>
    <p:extLst>
      <p:ext uri="{BB962C8B-B14F-4D97-AF65-F5344CB8AC3E}">
        <p14:creationId xmlns:p14="http://schemas.microsoft.com/office/powerpoint/2010/main" val="1580742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9FE5CA-B6E8-4509-9D6E-278CD5CB5CBE}"/>
              </a:ext>
            </a:extLst>
          </p:cNvPr>
          <p:cNvSpPr/>
          <p:nvPr/>
        </p:nvSpPr>
        <p:spPr>
          <a:xfrm>
            <a:off x="-1" y="441046"/>
            <a:ext cx="5581499" cy="5611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Moderation</a:t>
            </a:r>
            <a:endParaRPr lang="en-GB" sz="2800" dirty="0"/>
          </a:p>
        </p:txBody>
      </p:sp>
      <p:pic>
        <p:nvPicPr>
          <p:cNvPr id="3" name="Picture 3">
            <a:extLst>
              <a:ext uri="{FF2B5EF4-FFF2-40B4-BE49-F238E27FC236}">
                <a16:creationId xmlns:a16="http://schemas.microsoft.com/office/drawing/2014/main" id="{7077243D-8F8E-42C3-B475-23170F02D6B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1915" y="4003502"/>
            <a:ext cx="3672408" cy="2040914"/>
          </a:xfrm>
          <a:prstGeom prst="rect">
            <a:avLst/>
          </a:prstGeom>
          <a:noFill/>
          <a:ln w="19050" algn="ctr">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Content Placeholder 2">
            <a:extLst>
              <a:ext uri="{FF2B5EF4-FFF2-40B4-BE49-F238E27FC236}">
                <a16:creationId xmlns:a16="http://schemas.microsoft.com/office/drawing/2014/main" id="{DF9A6FDD-AABC-43D1-BE89-4199713AD3A7}"/>
              </a:ext>
            </a:extLst>
          </p:cNvPr>
          <p:cNvSpPr txBox="1">
            <a:spLocks/>
          </p:cNvSpPr>
          <p:nvPr/>
        </p:nvSpPr>
        <p:spPr>
          <a:xfrm>
            <a:off x="251520" y="1340768"/>
            <a:ext cx="8593137" cy="256554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v"/>
            </a:pPr>
            <a:r>
              <a:rPr lang="en-US" altLang="pt-BR" sz="2800" dirty="0">
                <a:solidFill>
                  <a:schemeClr val="accent1">
                    <a:lumMod val="75000"/>
                  </a:schemeClr>
                </a:solidFill>
              </a:rPr>
              <a:t>Moderation is usually done by surrounding the detector and/or by  hydrogen-rich material (moderator) such as high density polyethylene. </a:t>
            </a:r>
          </a:p>
          <a:p>
            <a:pPr algn="just">
              <a:buFont typeface="Wingdings" panose="05000000000000000000" pitchFamily="2" charset="2"/>
              <a:buChar char="v"/>
            </a:pPr>
            <a:r>
              <a:rPr lang="en-US" altLang="pt-BR" sz="2800" dirty="0">
                <a:solidFill>
                  <a:schemeClr val="accent1">
                    <a:lumMod val="75000"/>
                  </a:schemeClr>
                </a:solidFill>
              </a:rPr>
              <a:t>Due to the presence of moderator the weight of detector assembly is increased.</a:t>
            </a:r>
          </a:p>
          <a:p>
            <a:pPr algn="just">
              <a:buFont typeface="Wingdings" panose="05000000000000000000" pitchFamily="2" charset="2"/>
              <a:buChar char="v"/>
            </a:pPr>
            <a:endParaRPr lang="pt-BR" altLang="pt-BR" dirty="0"/>
          </a:p>
          <a:p>
            <a:pPr algn="just"/>
            <a:endParaRPr lang="en-GB" dirty="0"/>
          </a:p>
        </p:txBody>
      </p:sp>
      <p:sp>
        <p:nvSpPr>
          <p:cNvPr id="5" name="TextBox 4">
            <a:extLst>
              <a:ext uri="{FF2B5EF4-FFF2-40B4-BE49-F238E27FC236}">
                <a16:creationId xmlns:a16="http://schemas.microsoft.com/office/drawing/2014/main" id="{21D241C6-5FC1-4E58-A5F9-C057B2308938}"/>
              </a:ext>
            </a:extLst>
          </p:cNvPr>
          <p:cNvSpPr txBox="1"/>
          <p:nvPr/>
        </p:nvSpPr>
        <p:spPr>
          <a:xfrm>
            <a:off x="3709290" y="6293406"/>
            <a:ext cx="1872208" cy="369332"/>
          </a:xfrm>
          <a:prstGeom prst="rect">
            <a:avLst/>
          </a:prstGeom>
          <a:noFill/>
        </p:spPr>
        <p:txBody>
          <a:bodyPr wrap="square" rtlCol="0">
            <a:spAutoFit/>
          </a:bodyPr>
          <a:lstStyle/>
          <a:p>
            <a:r>
              <a:rPr lang="en-GB" dirty="0">
                <a:solidFill>
                  <a:schemeClr val="accent1">
                    <a:lumMod val="75000"/>
                  </a:schemeClr>
                </a:solidFill>
              </a:rPr>
              <a:t>Moderation</a:t>
            </a:r>
          </a:p>
        </p:txBody>
      </p:sp>
      <p:sp>
        <p:nvSpPr>
          <p:cNvPr id="6" name="Slide Number Placeholder 3">
            <a:extLst>
              <a:ext uri="{FF2B5EF4-FFF2-40B4-BE49-F238E27FC236}">
                <a16:creationId xmlns:a16="http://schemas.microsoft.com/office/drawing/2014/main" id="{BC08FAC4-4A85-4D11-A9C1-CCC03FAEACB5}"/>
              </a:ext>
            </a:extLst>
          </p:cNvPr>
          <p:cNvSpPr>
            <a:spLocks noGrp="1"/>
          </p:cNvSpPr>
          <p:nvPr>
            <p:ph type="sldNum" sz="quarter" idx="12"/>
          </p:nvPr>
        </p:nvSpPr>
        <p:spPr>
          <a:xfrm>
            <a:off x="8472488" y="6369050"/>
            <a:ext cx="509587" cy="293688"/>
          </a:xfrm>
        </p:spPr>
        <p:txBody>
          <a:bodyPr/>
          <a:lstStyle/>
          <a:p>
            <a:fld id="{8F25D2BF-40DD-4153-8CA3-FA72C0D116DE}" type="slidenum">
              <a:rPr lang="en-US" smtClean="0"/>
              <a:pPr/>
              <a:t>44</a:t>
            </a:fld>
            <a:endParaRPr lang="en-US"/>
          </a:p>
        </p:txBody>
      </p:sp>
    </p:spTree>
    <p:extLst>
      <p:ext uri="{BB962C8B-B14F-4D97-AF65-F5344CB8AC3E}">
        <p14:creationId xmlns:p14="http://schemas.microsoft.com/office/powerpoint/2010/main" val="14972997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385C24-60EB-4695-8CEA-B10969249949}"/>
              </a:ext>
            </a:extLst>
          </p:cNvPr>
          <p:cNvSpPr/>
          <p:nvPr/>
        </p:nvSpPr>
        <p:spPr>
          <a:xfrm>
            <a:off x="0" y="441046"/>
            <a:ext cx="4689044" cy="5611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Technique (1)</a:t>
            </a:r>
            <a:endParaRPr lang="en-GB" sz="2800" dirty="0"/>
          </a:p>
        </p:txBody>
      </p:sp>
      <p:sp>
        <p:nvSpPr>
          <p:cNvPr id="3" name="Rectangle 3">
            <a:extLst>
              <a:ext uri="{FF2B5EF4-FFF2-40B4-BE49-F238E27FC236}">
                <a16:creationId xmlns:a16="http://schemas.microsoft.com/office/drawing/2014/main" id="{AA441578-167E-4439-B59E-66376BD1B601}"/>
              </a:ext>
            </a:extLst>
          </p:cNvPr>
          <p:cNvSpPr txBox="1">
            <a:spLocks noChangeArrowheads="1"/>
          </p:cNvSpPr>
          <p:nvPr/>
        </p:nvSpPr>
        <p:spPr>
          <a:xfrm>
            <a:off x="395021" y="1444242"/>
            <a:ext cx="8149133" cy="5176013"/>
          </a:xfrm>
          <a:prstGeom prst="rect">
            <a:avLst/>
          </a:prstGeom>
          <a:ln w="12700">
            <a:solidFill>
              <a:schemeClr val="accent1">
                <a:lumMod val="75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Courier New" panose="02070309020205020404" pitchFamily="49" charset="0"/>
              <a:buChar char="o"/>
            </a:pPr>
            <a:r>
              <a:rPr lang="en-US" altLang="en-US" sz="2600" dirty="0">
                <a:solidFill>
                  <a:schemeClr val="accent1">
                    <a:lumMod val="50000"/>
                  </a:schemeClr>
                </a:solidFill>
              </a:rPr>
              <a:t>Most instruments based on thermal neutron detection with moderator (polyethylene) to reduce higher energy neutrons and allow detection.  (Moved from instruments).</a:t>
            </a:r>
            <a:endParaRPr lang="en-GB" sz="2600" dirty="0">
              <a:solidFill>
                <a:schemeClr val="accent1">
                  <a:lumMod val="50000"/>
                </a:schemeClr>
              </a:solidFill>
            </a:endParaRPr>
          </a:p>
          <a:p>
            <a:pPr algn="just">
              <a:buFont typeface="Courier New" panose="02070309020205020404" pitchFamily="49" charset="0"/>
              <a:buChar char="o"/>
            </a:pPr>
            <a:r>
              <a:rPr lang="en-GB" sz="2600" dirty="0">
                <a:solidFill>
                  <a:schemeClr val="accent1">
                    <a:lumMod val="50000"/>
                  </a:schemeClr>
                </a:solidFill>
              </a:rPr>
              <a:t>Techniques involves neutron sensitive elements converting neutron into measurable radiation, such as </a:t>
            </a:r>
            <a:r>
              <a:rPr lang="en-GB" sz="2600" baseline="30000" dirty="0">
                <a:solidFill>
                  <a:schemeClr val="accent1">
                    <a:lumMod val="50000"/>
                  </a:schemeClr>
                </a:solidFill>
              </a:rPr>
              <a:t>6</a:t>
            </a:r>
            <a:r>
              <a:rPr lang="en-GB" sz="2600" dirty="0">
                <a:solidFill>
                  <a:schemeClr val="accent1">
                    <a:lumMod val="50000"/>
                  </a:schemeClr>
                </a:solidFill>
              </a:rPr>
              <a:t>Li, </a:t>
            </a:r>
            <a:r>
              <a:rPr lang="en-GB" sz="2600" baseline="30000" dirty="0">
                <a:solidFill>
                  <a:schemeClr val="accent1">
                    <a:lumMod val="50000"/>
                  </a:schemeClr>
                </a:solidFill>
              </a:rPr>
              <a:t>3</a:t>
            </a:r>
            <a:r>
              <a:rPr lang="en-GB" sz="2600" dirty="0">
                <a:solidFill>
                  <a:schemeClr val="accent1">
                    <a:lumMod val="50000"/>
                  </a:schemeClr>
                </a:solidFill>
              </a:rPr>
              <a:t>He</a:t>
            </a:r>
            <a:r>
              <a:rPr lang="en-GB" sz="2600" baseline="30000" dirty="0">
                <a:solidFill>
                  <a:schemeClr val="accent1">
                    <a:lumMod val="50000"/>
                  </a:schemeClr>
                </a:solidFill>
              </a:rPr>
              <a:t> </a:t>
            </a:r>
            <a:r>
              <a:rPr lang="en-GB" sz="2600" dirty="0">
                <a:solidFill>
                  <a:schemeClr val="accent1">
                    <a:lumMod val="50000"/>
                  </a:schemeClr>
                </a:solidFill>
              </a:rPr>
              <a:t>and </a:t>
            </a:r>
            <a:r>
              <a:rPr lang="en-GB" sz="2600" baseline="30000" dirty="0">
                <a:solidFill>
                  <a:schemeClr val="accent1">
                    <a:lumMod val="50000"/>
                  </a:schemeClr>
                </a:solidFill>
              </a:rPr>
              <a:t>10</a:t>
            </a:r>
            <a:r>
              <a:rPr lang="en-GB" sz="2600" dirty="0">
                <a:solidFill>
                  <a:schemeClr val="accent1">
                    <a:lumMod val="50000"/>
                  </a:schemeClr>
                </a:solidFill>
              </a:rPr>
              <a:t>B.</a:t>
            </a:r>
          </a:p>
          <a:p>
            <a:pPr algn="just">
              <a:buFont typeface="Courier New" panose="02070309020205020404" pitchFamily="49" charset="0"/>
              <a:buChar char="o"/>
            </a:pPr>
            <a:r>
              <a:rPr lang="en-GB" sz="2600" dirty="0">
                <a:solidFill>
                  <a:schemeClr val="accent1">
                    <a:lumMod val="50000"/>
                  </a:schemeClr>
                </a:solidFill>
              </a:rPr>
              <a:t>A neutron monitor should be designed to have a tissue equivalent response over a broad energy range.</a:t>
            </a:r>
          </a:p>
          <a:p>
            <a:pPr algn="just">
              <a:buFont typeface="Courier New" panose="02070309020205020404" pitchFamily="49" charset="0"/>
              <a:buChar char="o"/>
            </a:pPr>
            <a:r>
              <a:rPr lang="en-GB" sz="2600" dirty="0">
                <a:solidFill>
                  <a:schemeClr val="accent1">
                    <a:lumMod val="50000"/>
                  </a:schemeClr>
                </a:solidFill>
              </a:rPr>
              <a:t>Problem is the lower sensitivity of neutron detectors compared to X, gamma and beta detectors.</a:t>
            </a:r>
          </a:p>
        </p:txBody>
      </p:sp>
    </p:spTree>
    <p:extLst>
      <p:ext uri="{BB962C8B-B14F-4D97-AF65-F5344CB8AC3E}">
        <p14:creationId xmlns:p14="http://schemas.microsoft.com/office/powerpoint/2010/main" val="23340097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0D6826-547F-4FD1-98C1-4B1535E16B91}"/>
              </a:ext>
            </a:extLst>
          </p:cNvPr>
          <p:cNvSpPr/>
          <p:nvPr/>
        </p:nvSpPr>
        <p:spPr>
          <a:xfrm>
            <a:off x="0" y="441046"/>
            <a:ext cx="4689044" cy="5611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Technique (2)</a:t>
            </a:r>
            <a:endParaRPr lang="en-GB" sz="2800" dirty="0"/>
          </a:p>
        </p:txBody>
      </p:sp>
      <p:graphicFrame>
        <p:nvGraphicFramePr>
          <p:cNvPr id="3" name="Diagram 2">
            <a:extLst>
              <a:ext uri="{FF2B5EF4-FFF2-40B4-BE49-F238E27FC236}">
                <a16:creationId xmlns:a16="http://schemas.microsoft.com/office/drawing/2014/main" id="{19EA7972-0591-4307-B353-E13341C925DB}"/>
              </a:ext>
            </a:extLst>
          </p:cNvPr>
          <p:cNvGraphicFramePr/>
          <p:nvPr>
            <p:extLst>
              <p:ext uri="{D42A27DB-BD31-4B8C-83A1-F6EECF244321}">
                <p14:modId xmlns:p14="http://schemas.microsoft.com/office/powerpoint/2010/main" val="575245358"/>
              </p:ext>
            </p:extLst>
          </p:nvPr>
        </p:nvGraphicFramePr>
        <p:xfrm>
          <a:off x="1443533" y="1287475"/>
          <a:ext cx="6096000" cy="5325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Graphic 4" descr="Leaf">
            <a:extLst>
              <a:ext uri="{FF2B5EF4-FFF2-40B4-BE49-F238E27FC236}">
                <a16:creationId xmlns:a16="http://schemas.microsoft.com/office/drawing/2014/main" id="{AF392CCB-34FC-4D27-95CB-51F5CA480F3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6917" y="1287475"/>
            <a:ext cx="713232" cy="713232"/>
          </a:xfrm>
          <a:prstGeom prst="rect">
            <a:avLst/>
          </a:prstGeom>
        </p:spPr>
      </p:pic>
      <p:pic>
        <p:nvPicPr>
          <p:cNvPr id="6" name="Graphic 5" descr="Leaf">
            <a:extLst>
              <a:ext uri="{FF2B5EF4-FFF2-40B4-BE49-F238E27FC236}">
                <a16:creationId xmlns:a16="http://schemas.microsoft.com/office/drawing/2014/main" id="{22FD04D5-46D9-4891-9980-F1DD6F74CB4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6917" y="4022141"/>
            <a:ext cx="713232" cy="713232"/>
          </a:xfrm>
          <a:prstGeom prst="rect">
            <a:avLst/>
          </a:prstGeom>
        </p:spPr>
      </p:pic>
    </p:spTree>
    <p:extLst>
      <p:ext uri="{BB962C8B-B14F-4D97-AF65-F5344CB8AC3E}">
        <p14:creationId xmlns:p14="http://schemas.microsoft.com/office/powerpoint/2010/main" val="3860022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46903E-B1D9-4C4C-90ED-4D335DBA23BB}"/>
              </a:ext>
            </a:extLst>
          </p:cNvPr>
          <p:cNvSpPr/>
          <p:nvPr/>
        </p:nvSpPr>
        <p:spPr>
          <a:xfrm>
            <a:off x="0" y="441046"/>
            <a:ext cx="4689044" cy="5611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Technique (3)</a:t>
            </a:r>
            <a:endParaRPr lang="en-GB" sz="2800" dirty="0"/>
          </a:p>
        </p:txBody>
      </p:sp>
      <p:sp>
        <p:nvSpPr>
          <p:cNvPr id="7" name="Rectangle: Diagonal Corners Rounded 6">
            <a:extLst>
              <a:ext uri="{FF2B5EF4-FFF2-40B4-BE49-F238E27FC236}">
                <a16:creationId xmlns:a16="http://schemas.microsoft.com/office/drawing/2014/main" id="{A3F16255-D475-47E0-BD28-8A70EA47BA0C}"/>
              </a:ext>
            </a:extLst>
          </p:cNvPr>
          <p:cNvSpPr/>
          <p:nvPr/>
        </p:nvSpPr>
        <p:spPr>
          <a:xfrm>
            <a:off x="1247243" y="1427987"/>
            <a:ext cx="5113324" cy="1580084"/>
          </a:xfrm>
          <a:prstGeom prst="round2DiagRect">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Place the instrument with the centre of the moderator at the point of interest and average over a sufficient time to get good precision</a:t>
            </a:r>
          </a:p>
        </p:txBody>
      </p:sp>
      <p:sp>
        <p:nvSpPr>
          <p:cNvPr id="8" name="Rectangle: Diagonal Corners Rounded 7">
            <a:extLst>
              <a:ext uri="{FF2B5EF4-FFF2-40B4-BE49-F238E27FC236}">
                <a16:creationId xmlns:a16="http://schemas.microsoft.com/office/drawing/2014/main" id="{EEA7D3B8-3905-4443-B294-980C02B378E8}"/>
              </a:ext>
            </a:extLst>
          </p:cNvPr>
          <p:cNvSpPr/>
          <p:nvPr/>
        </p:nvSpPr>
        <p:spPr>
          <a:xfrm>
            <a:off x="1181407" y="4702454"/>
            <a:ext cx="5223052" cy="1806854"/>
          </a:xfrm>
          <a:prstGeom prst="round2DiagRect">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Neutrons often accompanied by gamma radiation which also has to be measured</a:t>
            </a:r>
          </a:p>
        </p:txBody>
      </p:sp>
      <p:sp>
        <p:nvSpPr>
          <p:cNvPr id="9" name="Rectangle: Diagonal Corners Rounded 8">
            <a:extLst>
              <a:ext uri="{FF2B5EF4-FFF2-40B4-BE49-F238E27FC236}">
                <a16:creationId xmlns:a16="http://schemas.microsoft.com/office/drawing/2014/main" id="{45579B35-C758-4B2A-8641-7CEBC7869CFE}"/>
              </a:ext>
            </a:extLst>
          </p:cNvPr>
          <p:cNvSpPr/>
          <p:nvPr/>
        </p:nvSpPr>
        <p:spPr>
          <a:xfrm>
            <a:off x="3803905" y="2880359"/>
            <a:ext cx="5113324" cy="1580084"/>
          </a:xfrm>
          <a:prstGeom prst="round2DiagRect">
            <a:avLst>
              <a:gd name="adj1" fmla="val 50000"/>
              <a:gd name="adj2" fmla="val 44444"/>
            </a:avLst>
          </a:prstGeom>
          <a:solidFill>
            <a:schemeClr val="accent1">
              <a:lumMod val="7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sz="1600" dirty="0"/>
              <a:t>Note holding the monitor close to body can impact results, therefore use a stand and leave the instrument for measurement</a:t>
            </a:r>
          </a:p>
        </p:txBody>
      </p:sp>
      <p:pic>
        <p:nvPicPr>
          <p:cNvPr id="11" name="Graphic 10" descr="Arrow: Slight curve">
            <a:extLst>
              <a:ext uri="{FF2B5EF4-FFF2-40B4-BE49-F238E27FC236}">
                <a16:creationId xmlns:a16="http://schemas.microsoft.com/office/drawing/2014/main" id="{272812B1-70E2-428C-A94E-C6FC59A117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739598">
            <a:off x="3112618" y="2792882"/>
            <a:ext cx="914400" cy="914400"/>
          </a:xfrm>
          <a:prstGeom prst="rect">
            <a:avLst/>
          </a:prstGeom>
        </p:spPr>
      </p:pic>
    </p:spTree>
    <p:extLst>
      <p:ext uri="{BB962C8B-B14F-4D97-AF65-F5344CB8AC3E}">
        <p14:creationId xmlns:p14="http://schemas.microsoft.com/office/powerpoint/2010/main" val="1550639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6D4FD8-D15A-4BC8-96F7-557D5EE23E52}"/>
              </a:ext>
            </a:extLst>
          </p:cNvPr>
          <p:cNvSpPr/>
          <p:nvPr/>
        </p:nvSpPr>
        <p:spPr>
          <a:xfrm>
            <a:off x="2223820" y="2397556"/>
            <a:ext cx="4967021" cy="2370125"/>
          </a:xfrm>
          <a:prstGeom prst="rec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INSTRUMENT</a:t>
            </a:r>
            <a:endParaRPr lang="en-GB" sz="3200" dirty="0"/>
          </a:p>
        </p:txBody>
      </p:sp>
    </p:spTree>
    <p:extLst>
      <p:ext uri="{BB962C8B-B14F-4D97-AF65-F5344CB8AC3E}">
        <p14:creationId xmlns:p14="http://schemas.microsoft.com/office/powerpoint/2010/main" val="6723917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501842-B221-40FE-9D8D-D6840279ED86}"/>
              </a:ext>
            </a:extLst>
          </p:cNvPr>
          <p:cNvSpPr/>
          <p:nvPr/>
        </p:nvSpPr>
        <p:spPr>
          <a:xfrm>
            <a:off x="0" y="521514"/>
            <a:ext cx="5669280" cy="5611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 for Neutron Monitoring</a:t>
            </a:r>
            <a:endParaRPr lang="en-GB" sz="2800" dirty="0"/>
          </a:p>
        </p:txBody>
      </p:sp>
      <p:sp>
        <p:nvSpPr>
          <p:cNvPr id="3" name="Arrow: Pentagon 2">
            <a:extLst>
              <a:ext uri="{FF2B5EF4-FFF2-40B4-BE49-F238E27FC236}">
                <a16:creationId xmlns:a16="http://schemas.microsoft.com/office/drawing/2014/main" id="{6A30D56F-0CA9-4FE9-9D37-F27167810F86}"/>
              </a:ext>
            </a:extLst>
          </p:cNvPr>
          <p:cNvSpPr/>
          <p:nvPr/>
        </p:nvSpPr>
        <p:spPr>
          <a:xfrm>
            <a:off x="74428" y="3027767"/>
            <a:ext cx="4613945" cy="612397"/>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Choice of instruments:</a:t>
            </a:r>
            <a:endParaRPr lang="en-GB" dirty="0"/>
          </a:p>
        </p:txBody>
      </p:sp>
      <p:sp>
        <p:nvSpPr>
          <p:cNvPr id="4" name="Rectangle: Rounded Corners 3">
            <a:extLst>
              <a:ext uri="{FF2B5EF4-FFF2-40B4-BE49-F238E27FC236}">
                <a16:creationId xmlns:a16="http://schemas.microsoft.com/office/drawing/2014/main" id="{57CF6DFF-F0AD-4FFA-A4B0-90611CD159E9}"/>
              </a:ext>
            </a:extLst>
          </p:cNvPr>
          <p:cNvSpPr/>
          <p:nvPr/>
        </p:nvSpPr>
        <p:spPr>
          <a:xfrm>
            <a:off x="4838301" y="1782399"/>
            <a:ext cx="4160940" cy="1466463"/>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t>Flat response over full energy range is not possible – usually over-estimate intermediate energies</a:t>
            </a:r>
            <a:endParaRPr lang="en-GB" dirty="0"/>
          </a:p>
        </p:txBody>
      </p:sp>
      <p:sp>
        <p:nvSpPr>
          <p:cNvPr id="5" name="Rectangle: Rounded Corners 4">
            <a:extLst>
              <a:ext uri="{FF2B5EF4-FFF2-40B4-BE49-F238E27FC236}">
                <a16:creationId xmlns:a16="http://schemas.microsoft.com/office/drawing/2014/main" id="{3E5EBD6C-9F08-4B06-919F-519AFF2922C6}"/>
              </a:ext>
            </a:extLst>
          </p:cNvPr>
          <p:cNvSpPr/>
          <p:nvPr/>
        </p:nvSpPr>
        <p:spPr>
          <a:xfrm>
            <a:off x="4838301" y="3466751"/>
            <a:ext cx="4160940" cy="162573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Practical factors such as the weight of the instrument and coexistence of gamma field along with neutron is also to be considered.</a:t>
            </a:r>
          </a:p>
          <a:p>
            <a:pPr algn="ctr"/>
            <a:endParaRPr lang="en-GB" dirty="0"/>
          </a:p>
        </p:txBody>
      </p:sp>
      <p:sp>
        <p:nvSpPr>
          <p:cNvPr id="9" name="Rectangle: Rounded Corners 8">
            <a:extLst>
              <a:ext uri="{FF2B5EF4-FFF2-40B4-BE49-F238E27FC236}">
                <a16:creationId xmlns:a16="http://schemas.microsoft.com/office/drawing/2014/main" id="{416ED6D9-CDA6-4FAE-999B-1080A981A316}"/>
              </a:ext>
            </a:extLst>
          </p:cNvPr>
          <p:cNvSpPr/>
          <p:nvPr/>
        </p:nvSpPr>
        <p:spPr>
          <a:xfrm>
            <a:off x="5339555" y="5216840"/>
            <a:ext cx="3436410" cy="1117817"/>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pt-BR" sz="1600" dirty="0"/>
          </a:p>
          <a:p>
            <a:pPr algn="just"/>
            <a:r>
              <a:rPr lang="en-GB" altLang="pt-BR" sz="1600" dirty="0"/>
              <a:t>Adequate gamma rejection is desirable, but contributes to lower neutron sensitivity.</a:t>
            </a:r>
          </a:p>
          <a:p>
            <a:pPr algn="just"/>
            <a:endParaRPr lang="en-GB" dirty="0"/>
          </a:p>
        </p:txBody>
      </p:sp>
      <p:pic>
        <p:nvPicPr>
          <p:cNvPr id="11" name="Graphic 10" descr="Arrow: Slight curve">
            <a:extLst>
              <a:ext uri="{FF2B5EF4-FFF2-40B4-BE49-F238E27FC236}">
                <a16:creationId xmlns:a16="http://schemas.microsoft.com/office/drawing/2014/main" id="{BDFF932E-6BCE-4FAE-BB1B-ADF1D40C69B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374855">
            <a:off x="6458800" y="4815735"/>
            <a:ext cx="677853" cy="677853"/>
          </a:xfrm>
          <a:prstGeom prst="rect">
            <a:avLst/>
          </a:prstGeom>
        </p:spPr>
      </p:pic>
    </p:spTree>
    <p:extLst>
      <p:ext uri="{BB962C8B-B14F-4D97-AF65-F5344CB8AC3E}">
        <p14:creationId xmlns:p14="http://schemas.microsoft.com/office/powerpoint/2010/main" val="3423770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A80C4D-A59E-4588-A08C-73A445E920D6}"/>
              </a:ext>
            </a:extLst>
          </p:cNvPr>
          <p:cNvSpPr/>
          <p:nvPr/>
        </p:nvSpPr>
        <p:spPr>
          <a:xfrm>
            <a:off x="0" y="574646"/>
            <a:ext cx="517600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Designing the </a:t>
            </a:r>
            <a:r>
              <a:rPr lang="en-US" sz="2800" dirty="0" err="1"/>
              <a:t>Programme</a:t>
            </a:r>
            <a:endParaRPr lang="en-GB" sz="2800" dirty="0"/>
          </a:p>
        </p:txBody>
      </p:sp>
      <p:sp>
        <p:nvSpPr>
          <p:cNvPr id="3" name="Rectangle 2">
            <a:extLst>
              <a:ext uri="{FF2B5EF4-FFF2-40B4-BE49-F238E27FC236}">
                <a16:creationId xmlns:a16="http://schemas.microsoft.com/office/drawing/2014/main" id="{6D2A8EFE-06D8-41F0-B15C-135F0493CB6E}"/>
              </a:ext>
            </a:extLst>
          </p:cNvPr>
          <p:cNvSpPr/>
          <p:nvPr/>
        </p:nvSpPr>
        <p:spPr>
          <a:xfrm>
            <a:off x="698601" y="1594716"/>
            <a:ext cx="7746797" cy="4784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90000"/>
              </a:lnSpc>
              <a:buFont typeface="Wingdings" panose="05000000000000000000" pitchFamily="2" charset="2"/>
              <a:buChar char="q"/>
            </a:pPr>
            <a:r>
              <a:rPr lang="en-GB" altLang="en-US" sz="2400" dirty="0">
                <a:solidFill>
                  <a:schemeClr val="tx2">
                    <a:lumMod val="75000"/>
                  </a:schemeClr>
                </a:solidFill>
              </a:rPr>
              <a:t>Fingerprint investigations of a nuclear facility clearly reveal the possible beta emitting radionuclides. </a:t>
            </a:r>
          </a:p>
          <a:p>
            <a:pPr algn="just">
              <a:lnSpc>
                <a:spcPct val="90000"/>
              </a:lnSpc>
            </a:pPr>
            <a:endParaRPr lang="en-GB" altLang="en-US" sz="2400" dirty="0">
              <a:solidFill>
                <a:schemeClr val="tx2">
                  <a:lumMod val="75000"/>
                </a:schemeClr>
              </a:solidFill>
            </a:endParaRPr>
          </a:p>
          <a:p>
            <a:pPr marL="800100" lvl="1" indent="-342900" algn="just">
              <a:lnSpc>
                <a:spcPct val="90000"/>
              </a:lnSpc>
              <a:buFont typeface="Wingdings" panose="05000000000000000000" pitchFamily="2" charset="2"/>
              <a:buChar char="§"/>
            </a:pPr>
            <a:r>
              <a:rPr lang="en-GB" altLang="en-US" sz="2000" dirty="0">
                <a:solidFill>
                  <a:schemeClr val="tx2">
                    <a:lumMod val="75000"/>
                  </a:schemeClr>
                </a:solidFill>
              </a:rPr>
              <a:t>In reactor environment </a:t>
            </a:r>
            <a:r>
              <a:rPr lang="en-GB" altLang="en-US" sz="2000" baseline="30000" dirty="0">
                <a:solidFill>
                  <a:schemeClr val="tx2">
                    <a:lumMod val="75000"/>
                  </a:schemeClr>
                </a:solidFill>
              </a:rPr>
              <a:t>90</a:t>
            </a:r>
            <a:r>
              <a:rPr lang="en-GB" altLang="en-US" sz="2000" dirty="0">
                <a:solidFill>
                  <a:schemeClr val="tx2">
                    <a:lumMod val="75000"/>
                  </a:schemeClr>
                </a:solidFill>
              </a:rPr>
              <a:t>Sr, </a:t>
            </a:r>
            <a:r>
              <a:rPr lang="en-GB" altLang="en-US" sz="2000" baseline="30000" dirty="0">
                <a:solidFill>
                  <a:schemeClr val="tx2">
                    <a:lumMod val="75000"/>
                  </a:schemeClr>
                </a:solidFill>
              </a:rPr>
              <a:t>90</a:t>
            </a:r>
            <a:r>
              <a:rPr lang="en-GB" altLang="en-US" sz="2000" dirty="0">
                <a:solidFill>
                  <a:schemeClr val="tx2">
                    <a:lumMod val="75000"/>
                  </a:schemeClr>
                </a:solidFill>
              </a:rPr>
              <a:t>Y, </a:t>
            </a:r>
            <a:r>
              <a:rPr lang="en-GB" altLang="en-US" sz="2000" baseline="30000" dirty="0">
                <a:solidFill>
                  <a:schemeClr val="tx2">
                    <a:lumMod val="75000"/>
                  </a:schemeClr>
                </a:solidFill>
              </a:rPr>
              <a:t>85</a:t>
            </a:r>
            <a:r>
              <a:rPr lang="en-GB" altLang="en-US" sz="2000" dirty="0">
                <a:solidFill>
                  <a:schemeClr val="tx2">
                    <a:lumMod val="75000"/>
                  </a:schemeClr>
                </a:solidFill>
              </a:rPr>
              <a:t>Kr are predominately observed besides some beta-gamma emitters like </a:t>
            </a:r>
            <a:r>
              <a:rPr lang="en-GB" altLang="en-US" sz="2000" baseline="30000" dirty="0">
                <a:solidFill>
                  <a:schemeClr val="tx2">
                    <a:lumMod val="75000"/>
                  </a:schemeClr>
                </a:solidFill>
              </a:rPr>
              <a:t>137</a:t>
            </a:r>
            <a:r>
              <a:rPr lang="en-GB" altLang="en-US" sz="2000" dirty="0">
                <a:solidFill>
                  <a:schemeClr val="tx2">
                    <a:lumMod val="75000"/>
                  </a:schemeClr>
                </a:solidFill>
              </a:rPr>
              <a:t>Cs, </a:t>
            </a:r>
            <a:r>
              <a:rPr lang="en-GB" altLang="en-US" sz="2000" baseline="30000" dirty="0">
                <a:solidFill>
                  <a:schemeClr val="tx2">
                    <a:lumMod val="75000"/>
                  </a:schemeClr>
                </a:solidFill>
              </a:rPr>
              <a:t>60</a:t>
            </a:r>
            <a:r>
              <a:rPr lang="en-GB" altLang="en-US" sz="2000" dirty="0">
                <a:solidFill>
                  <a:schemeClr val="tx2">
                    <a:lumMod val="75000"/>
                  </a:schemeClr>
                </a:solidFill>
              </a:rPr>
              <a:t>Co. </a:t>
            </a:r>
          </a:p>
          <a:p>
            <a:pPr marL="800100" lvl="1" indent="-342900" algn="just">
              <a:lnSpc>
                <a:spcPct val="90000"/>
              </a:lnSpc>
              <a:buFont typeface="Wingdings" panose="05000000000000000000" pitchFamily="2" charset="2"/>
              <a:buChar char="§"/>
            </a:pPr>
            <a:r>
              <a:rPr lang="en-GB" altLang="en-US" sz="2000" dirty="0">
                <a:solidFill>
                  <a:schemeClr val="tx2">
                    <a:lumMod val="75000"/>
                  </a:schemeClr>
                </a:solidFill>
              </a:rPr>
              <a:t>In hospitals and research institutions P-32, Y-90 and S-35 are being used.</a:t>
            </a:r>
          </a:p>
          <a:p>
            <a:pPr lvl="1" algn="just">
              <a:lnSpc>
                <a:spcPct val="90000"/>
              </a:lnSpc>
            </a:pPr>
            <a:endParaRPr lang="en-GB" altLang="en-US" sz="2000" dirty="0">
              <a:solidFill>
                <a:schemeClr val="tx2">
                  <a:lumMod val="75000"/>
                </a:schemeClr>
              </a:solidFill>
            </a:endParaRPr>
          </a:p>
          <a:p>
            <a:pPr marL="342900" indent="-342900" algn="just">
              <a:lnSpc>
                <a:spcPct val="90000"/>
              </a:lnSpc>
              <a:buFont typeface="Wingdings" panose="05000000000000000000" pitchFamily="2" charset="2"/>
              <a:buChar char="q"/>
            </a:pPr>
            <a:r>
              <a:rPr lang="en-GB" altLang="pt-BR" sz="2400" dirty="0">
                <a:solidFill>
                  <a:schemeClr val="tx2">
                    <a:lumMod val="75000"/>
                  </a:schemeClr>
                </a:solidFill>
              </a:rPr>
              <a:t>Beta emitting radioactive sources, surface and air contamination with beta emitters may pose a significant external radiation hazard, especially for the skin and eye.</a:t>
            </a:r>
            <a:endParaRPr lang="en-US" altLang="en-US" sz="2400" dirty="0">
              <a:solidFill>
                <a:schemeClr val="tx2">
                  <a:lumMod val="75000"/>
                </a:schemeClr>
              </a:solidFill>
            </a:endParaRPr>
          </a:p>
          <a:p>
            <a:pPr algn="ctr"/>
            <a:endParaRPr lang="en-GB" dirty="0"/>
          </a:p>
        </p:txBody>
      </p:sp>
    </p:spTree>
    <p:extLst>
      <p:ext uri="{BB962C8B-B14F-4D97-AF65-F5344CB8AC3E}">
        <p14:creationId xmlns:p14="http://schemas.microsoft.com/office/powerpoint/2010/main" val="41586114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034954-B5A4-40CF-B255-DFEF6646A0C5}"/>
              </a:ext>
            </a:extLst>
          </p:cNvPr>
          <p:cNvSpPr/>
          <p:nvPr/>
        </p:nvSpPr>
        <p:spPr>
          <a:xfrm>
            <a:off x="0" y="521514"/>
            <a:ext cx="5669280" cy="56113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 for Neutron Monitoring</a:t>
            </a:r>
            <a:endParaRPr lang="en-GB" sz="2800" dirty="0"/>
          </a:p>
        </p:txBody>
      </p:sp>
      <p:sp>
        <p:nvSpPr>
          <p:cNvPr id="3" name="Rectangle: Rounded Corners 2">
            <a:extLst>
              <a:ext uri="{FF2B5EF4-FFF2-40B4-BE49-F238E27FC236}">
                <a16:creationId xmlns:a16="http://schemas.microsoft.com/office/drawing/2014/main" id="{EF7DDD57-C70E-47E0-8E71-49AF9D40AF12}"/>
              </a:ext>
            </a:extLst>
          </p:cNvPr>
          <p:cNvSpPr/>
          <p:nvPr/>
        </p:nvSpPr>
        <p:spPr>
          <a:xfrm>
            <a:off x="148928" y="3429000"/>
            <a:ext cx="3516523" cy="861843"/>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Tx/>
            </a:pPr>
            <a:r>
              <a:rPr lang="en-GB" altLang="en-US" dirty="0">
                <a:sym typeface="Symbol" pitchFamily="18" charset="2"/>
              </a:rPr>
              <a:t>Proportional counters:</a:t>
            </a:r>
          </a:p>
        </p:txBody>
      </p:sp>
      <p:sp>
        <p:nvSpPr>
          <p:cNvPr id="4" name="Rectangle: Rounded Corners 3">
            <a:extLst>
              <a:ext uri="{FF2B5EF4-FFF2-40B4-BE49-F238E27FC236}">
                <a16:creationId xmlns:a16="http://schemas.microsoft.com/office/drawing/2014/main" id="{F3070FB3-1EE0-4B17-9256-3CCB412D7F86}"/>
              </a:ext>
            </a:extLst>
          </p:cNvPr>
          <p:cNvSpPr/>
          <p:nvPr/>
        </p:nvSpPr>
        <p:spPr>
          <a:xfrm>
            <a:off x="4114616" y="1447216"/>
            <a:ext cx="4168800" cy="56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t>This is widely employed.</a:t>
            </a:r>
          </a:p>
        </p:txBody>
      </p:sp>
      <p:sp>
        <p:nvSpPr>
          <p:cNvPr id="5" name="Rectangle: Rounded Corners 4">
            <a:extLst>
              <a:ext uri="{FF2B5EF4-FFF2-40B4-BE49-F238E27FC236}">
                <a16:creationId xmlns:a16="http://schemas.microsoft.com/office/drawing/2014/main" id="{C64700A2-7040-4223-AD76-8B238E923AAB}"/>
              </a:ext>
            </a:extLst>
          </p:cNvPr>
          <p:cNvSpPr/>
          <p:nvPr/>
        </p:nvSpPr>
        <p:spPr>
          <a:xfrm>
            <a:off x="4135725" y="2123811"/>
            <a:ext cx="4168800" cy="62510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dirty="0"/>
              <a:t>This method make use one of the reactions namely,</a:t>
            </a:r>
            <a:r>
              <a:rPr lang="en-GB" sz="1400" baseline="30000" dirty="0"/>
              <a:t>10</a:t>
            </a:r>
            <a:r>
              <a:rPr lang="en-GB" sz="1400" dirty="0"/>
              <a:t>B(n, </a:t>
            </a:r>
            <a:r>
              <a:rPr lang="el-GR" sz="1400" dirty="0"/>
              <a:t>α</a:t>
            </a:r>
            <a:r>
              <a:rPr lang="en-GB" sz="1400" dirty="0"/>
              <a:t>)</a:t>
            </a:r>
            <a:r>
              <a:rPr lang="en-GB" sz="1400" baseline="30000" dirty="0"/>
              <a:t>7</a:t>
            </a:r>
            <a:r>
              <a:rPr lang="en-GB" sz="1400" dirty="0"/>
              <a:t>Li, </a:t>
            </a:r>
            <a:r>
              <a:rPr lang="en-GB" sz="1400" baseline="30000" dirty="0"/>
              <a:t>3</a:t>
            </a:r>
            <a:r>
              <a:rPr lang="en-GB" sz="1400" dirty="0"/>
              <a:t>He</a:t>
            </a:r>
            <a:r>
              <a:rPr lang="en-GB" sz="1400" baseline="30000" dirty="0"/>
              <a:t> </a:t>
            </a:r>
            <a:r>
              <a:rPr lang="en-GB" sz="1400" dirty="0"/>
              <a:t>(</a:t>
            </a:r>
            <a:r>
              <a:rPr lang="en-GB" sz="1400" dirty="0" err="1"/>
              <a:t>n,p</a:t>
            </a:r>
            <a:r>
              <a:rPr lang="en-GB" sz="1400" dirty="0"/>
              <a:t>)</a:t>
            </a:r>
            <a:r>
              <a:rPr lang="en-GB" sz="1400" baseline="30000" dirty="0"/>
              <a:t> 3</a:t>
            </a:r>
            <a:r>
              <a:rPr lang="en-GB" sz="1400" dirty="0"/>
              <a:t>H, </a:t>
            </a:r>
            <a:r>
              <a:rPr lang="en-GB" sz="1400" baseline="30000" dirty="0"/>
              <a:t>6</a:t>
            </a:r>
            <a:r>
              <a:rPr lang="en-GB" sz="1400" dirty="0"/>
              <a:t>Li(n,</a:t>
            </a:r>
            <a:r>
              <a:rPr lang="en-GB" sz="1400" baseline="30000" dirty="0"/>
              <a:t>3</a:t>
            </a:r>
            <a:r>
              <a:rPr lang="en-GB" sz="1400" dirty="0"/>
              <a:t>H)</a:t>
            </a:r>
            <a:r>
              <a:rPr lang="en-GB" sz="1400" baseline="30000" dirty="0"/>
              <a:t>4</a:t>
            </a:r>
            <a:r>
              <a:rPr lang="en-GB" sz="1400" dirty="0"/>
              <a:t>He.</a:t>
            </a:r>
          </a:p>
          <a:p>
            <a:pPr algn="just"/>
            <a:r>
              <a:rPr lang="en-GB" altLang="en-US" sz="1400" dirty="0">
                <a:sym typeface="Symbol" pitchFamily="18" charset="2"/>
              </a:rPr>
              <a:t>conductors. </a:t>
            </a:r>
          </a:p>
        </p:txBody>
      </p:sp>
      <p:sp>
        <p:nvSpPr>
          <p:cNvPr id="6" name="Rectangle: Rounded Corners 5">
            <a:extLst>
              <a:ext uri="{FF2B5EF4-FFF2-40B4-BE49-F238E27FC236}">
                <a16:creationId xmlns:a16="http://schemas.microsoft.com/office/drawing/2014/main" id="{88C2309F-7A7A-4A3E-BA24-0B50CA256FE5}"/>
              </a:ext>
            </a:extLst>
          </p:cNvPr>
          <p:cNvSpPr/>
          <p:nvPr/>
        </p:nvSpPr>
        <p:spPr>
          <a:xfrm>
            <a:off x="4135725" y="2863397"/>
            <a:ext cx="4168800" cy="625106"/>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endParaRPr lang="en-GB" sz="1400" dirty="0"/>
          </a:p>
          <a:p>
            <a:pPr algn="just"/>
            <a:r>
              <a:rPr lang="en-GB" sz="1400" dirty="0"/>
              <a:t>Alpha and triton can be easily distinguishable and hence gamma rejection is high.</a:t>
            </a:r>
          </a:p>
          <a:p>
            <a:pPr lvl="1" algn="just">
              <a:buSzTx/>
            </a:pPr>
            <a:endParaRPr lang="en-GB" altLang="en-US" sz="1400" dirty="0">
              <a:sym typeface="Symbol" pitchFamily="18" charset="2"/>
            </a:endParaRPr>
          </a:p>
        </p:txBody>
      </p:sp>
      <p:sp>
        <p:nvSpPr>
          <p:cNvPr id="7" name="Rectangle: Rounded Corners 6">
            <a:extLst>
              <a:ext uri="{FF2B5EF4-FFF2-40B4-BE49-F238E27FC236}">
                <a16:creationId xmlns:a16="http://schemas.microsoft.com/office/drawing/2014/main" id="{E970B24D-5871-4D08-AFDE-BEC5E5059A6D}"/>
              </a:ext>
            </a:extLst>
          </p:cNvPr>
          <p:cNvSpPr/>
          <p:nvPr/>
        </p:nvSpPr>
        <p:spPr>
          <a:xfrm>
            <a:off x="4093507" y="3602983"/>
            <a:ext cx="4168800" cy="5616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1400" dirty="0"/>
          </a:p>
          <a:p>
            <a:pPr algn="just"/>
            <a:r>
              <a:rPr lang="en-GB" sz="1400" dirty="0"/>
              <a:t>This counter can be designed to provide dose equivalent response.</a:t>
            </a:r>
          </a:p>
          <a:p>
            <a:pPr lvl="1" algn="just">
              <a:buSzTx/>
            </a:pPr>
            <a:endParaRPr lang="en-GB" altLang="en-US" sz="1400" dirty="0">
              <a:sym typeface="Symbol" pitchFamily="18" charset="2"/>
            </a:endParaRPr>
          </a:p>
        </p:txBody>
      </p:sp>
      <p:sp>
        <p:nvSpPr>
          <p:cNvPr id="17" name="Rectangle: Rounded Corners 16">
            <a:extLst>
              <a:ext uri="{FF2B5EF4-FFF2-40B4-BE49-F238E27FC236}">
                <a16:creationId xmlns:a16="http://schemas.microsoft.com/office/drawing/2014/main" id="{8079E33F-0EE0-4895-8208-C143AEC7AEDF}"/>
              </a:ext>
            </a:extLst>
          </p:cNvPr>
          <p:cNvSpPr/>
          <p:nvPr/>
        </p:nvSpPr>
        <p:spPr>
          <a:xfrm>
            <a:off x="4087138" y="4332791"/>
            <a:ext cx="4168800" cy="63714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endParaRPr lang="en-GB" sz="1400" dirty="0"/>
          </a:p>
          <a:p>
            <a:pPr algn="just">
              <a:lnSpc>
                <a:spcPct val="90000"/>
              </a:lnSpc>
              <a:spcAft>
                <a:spcPct val="50000"/>
              </a:spcAft>
            </a:pPr>
            <a:r>
              <a:rPr lang="en-US" altLang="pt-BR" sz="1400" dirty="0"/>
              <a:t>Pulse height is proportional to the number of ions resulting from a charged particle interaction.</a:t>
            </a:r>
          </a:p>
          <a:p>
            <a:pPr lvl="1" algn="just">
              <a:buSzTx/>
            </a:pPr>
            <a:endParaRPr lang="en-GB" altLang="en-US" sz="1400" dirty="0">
              <a:sym typeface="Symbol" pitchFamily="18" charset="2"/>
            </a:endParaRPr>
          </a:p>
        </p:txBody>
      </p:sp>
      <p:sp>
        <p:nvSpPr>
          <p:cNvPr id="18" name="Rectangle: Rounded Corners 17">
            <a:extLst>
              <a:ext uri="{FF2B5EF4-FFF2-40B4-BE49-F238E27FC236}">
                <a16:creationId xmlns:a16="http://schemas.microsoft.com/office/drawing/2014/main" id="{C164F8DA-EFBA-4A0D-A63A-84BA9CDA0254}"/>
              </a:ext>
            </a:extLst>
          </p:cNvPr>
          <p:cNvSpPr/>
          <p:nvPr/>
        </p:nvSpPr>
        <p:spPr>
          <a:xfrm>
            <a:off x="4093507" y="5051292"/>
            <a:ext cx="4211018" cy="89987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1400" b="1" dirty="0"/>
          </a:p>
          <a:p>
            <a:pPr algn="just">
              <a:lnSpc>
                <a:spcPct val="90000"/>
              </a:lnSpc>
              <a:spcAft>
                <a:spcPct val="50000"/>
              </a:spcAft>
            </a:pPr>
            <a:r>
              <a:rPr lang="en-US" altLang="pt-BR" sz="1400" dirty="0"/>
              <a:t>Pulse height discriminator rejects ionization caused by photons which enables the neutron dose rate monitor to be relatively insensitive to photon fields.</a:t>
            </a:r>
          </a:p>
          <a:p>
            <a:pPr lvl="1" algn="just">
              <a:buSzTx/>
            </a:pPr>
            <a:endParaRPr lang="en-GB" altLang="en-US" sz="1400" dirty="0">
              <a:sym typeface="Symbol" pitchFamily="18" charset="2"/>
            </a:endParaRPr>
          </a:p>
        </p:txBody>
      </p:sp>
      <p:sp>
        <p:nvSpPr>
          <p:cNvPr id="19" name="Rectangle: Rounded Corners 18">
            <a:extLst>
              <a:ext uri="{FF2B5EF4-FFF2-40B4-BE49-F238E27FC236}">
                <a16:creationId xmlns:a16="http://schemas.microsoft.com/office/drawing/2014/main" id="{50A20940-AADE-426A-B304-2BA92625F5E3}"/>
              </a:ext>
            </a:extLst>
          </p:cNvPr>
          <p:cNvSpPr/>
          <p:nvPr/>
        </p:nvSpPr>
        <p:spPr>
          <a:xfrm>
            <a:off x="4093507" y="6048370"/>
            <a:ext cx="4168800" cy="56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endParaRPr lang="en-GB" sz="1400" dirty="0"/>
          </a:p>
          <a:p>
            <a:pPr algn="just">
              <a:lnSpc>
                <a:spcPct val="90000"/>
              </a:lnSpc>
              <a:spcAft>
                <a:spcPct val="50000"/>
              </a:spcAft>
            </a:pPr>
            <a:r>
              <a:rPr lang="en-US" altLang="pt-BR" sz="1400" dirty="0"/>
              <a:t>High energy neutron needs to be slowed down using moderator.</a:t>
            </a:r>
          </a:p>
          <a:p>
            <a:pPr lvl="1" algn="just">
              <a:buSzTx/>
            </a:pPr>
            <a:endParaRPr lang="en-GB" altLang="en-US" sz="1400" dirty="0">
              <a:sym typeface="Symbol" pitchFamily="18" charset="2"/>
            </a:endParaRPr>
          </a:p>
        </p:txBody>
      </p:sp>
      <p:sp>
        <p:nvSpPr>
          <p:cNvPr id="20" name="Arrow: Right 19">
            <a:extLst>
              <a:ext uri="{FF2B5EF4-FFF2-40B4-BE49-F238E27FC236}">
                <a16:creationId xmlns:a16="http://schemas.microsoft.com/office/drawing/2014/main" id="{B121B5D3-BBA3-49BD-A0E7-12B671777F09}"/>
              </a:ext>
            </a:extLst>
          </p:cNvPr>
          <p:cNvSpPr/>
          <p:nvPr/>
        </p:nvSpPr>
        <p:spPr>
          <a:xfrm>
            <a:off x="3906852" y="1609344"/>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C0538F88-5C0F-4755-B2ED-FF5D6BDCBA3D}"/>
              </a:ext>
            </a:extLst>
          </p:cNvPr>
          <p:cNvSpPr/>
          <p:nvPr/>
        </p:nvSpPr>
        <p:spPr>
          <a:xfrm>
            <a:off x="3899537" y="2318716"/>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6FB2F518-A384-4948-93DE-C366475D359F}"/>
              </a:ext>
            </a:extLst>
          </p:cNvPr>
          <p:cNvSpPr/>
          <p:nvPr/>
        </p:nvSpPr>
        <p:spPr>
          <a:xfrm>
            <a:off x="3899536" y="3046789"/>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AFA17814-1741-4312-A783-FD0F4E5DF265}"/>
              </a:ext>
            </a:extLst>
          </p:cNvPr>
          <p:cNvSpPr/>
          <p:nvPr/>
        </p:nvSpPr>
        <p:spPr>
          <a:xfrm>
            <a:off x="3876354" y="3768736"/>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6AA19F4B-2BF4-4DCE-9966-8589F78AE3EF}"/>
              </a:ext>
            </a:extLst>
          </p:cNvPr>
          <p:cNvSpPr/>
          <p:nvPr/>
        </p:nvSpPr>
        <p:spPr>
          <a:xfrm>
            <a:off x="3843652" y="4524427"/>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EF168C3D-7B60-4092-8DA4-E2329074F4AC}"/>
              </a:ext>
            </a:extLst>
          </p:cNvPr>
          <p:cNvSpPr/>
          <p:nvPr/>
        </p:nvSpPr>
        <p:spPr>
          <a:xfrm>
            <a:off x="3899534" y="5395506"/>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E88D043B-8F25-4764-BAC3-9B8BB1581639}"/>
              </a:ext>
            </a:extLst>
          </p:cNvPr>
          <p:cNvSpPr/>
          <p:nvPr/>
        </p:nvSpPr>
        <p:spPr>
          <a:xfrm>
            <a:off x="3899535" y="6202611"/>
            <a:ext cx="292073" cy="241402"/>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90619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DFE386-0B40-42F2-8D57-C841B1CDE769}"/>
              </a:ext>
            </a:extLst>
          </p:cNvPr>
          <p:cNvSpPr/>
          <p:nvPr/>
        </p:nvSpPr>
        <p:spPr>
          <a:xfrm>
            <a:off x="2172613" y="2243937"/>
            <a:ext cx="4967021" cy="2370125"/>
          </a:xfrm>
          <a:prstGeom prst="rect">
            <a:avLst/>
          </a:prstGeom>
          <a:solidFill>
            <a:schemeClr val="tx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PRACTICAL MEASUREMENT</a:t>
            </a:r>
            <a:endParaRPr lang="en-GB" sz="3200" dirty="0"/>
          </a:p>
        </p:txBody>
      </p:sp>
    </p:spTree>
    <p:extLst>
      <p:ext uri="{BB962C8B-B14F-4D97-AF65-F5344CB8AC3E}">
        <p14:creationId xmlns:p14="http://schemas.microsoft.com/office/powerpoint/2010/main" val="29247084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B12236-AC52-4D77-B53B-48E740A6C54E}"/>
              </a:ext>
            </a:extLst>
          </p:cNvPr>
          <p:cNvSpPr/>
          <p:nvPr/>
        </p:nvSpPr>
        <p:spPr>
          <a:xfrm>
            <a:off x="0" y="521514"/>
            <a:ext cx="5208422" cy="561136"/>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 -1</a:t>
            </a:r>
            <a:endParaRPr lang="en-GB" sz="2800" dirty="0"/>
          </a:p>
        </p:txBody>
      </p:sp>
      <p:pic>
        <p:nvPicPr>
          <p:cNvPr id="3" name="Picture 5">
            <a:extLst>
              <a:ext uri="{FF2B5EF4-FFF2-40B4-BE49-F238E27FC236}">
                <a16:creationId xmlns:a16="http://schemas.microsoft.com/office/drawing/2014/main" id="{48199DDE-F6F8-4D1C-84E2-CB6826505D6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1634320"/>
            <a:ext cx="2449512" cy="2976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4" name="TextBox 3">
            <a:extLst>
              <a:ext uri="{FF2B5EF4-FFF2-40B4-BE49-F238E27FC236}">
                <a16:creationId xmlns:a16="http://schemas.microsoft.com/office/drawing/2014/main" id="{B006BDA2-6124-4ED3-9434-B193FF085BF4}"/>
              </a:ext>
            </a:extLst>
          </p:cNvPr>
          <p:cNvSpPr txBox="1"/>
          <p:nvPr/>
        </p:nvSpPr>
        <p:spPr>
          <a:xfrm>
            <a:off x="827584" y="4677530"/>
            <a:ext cx="2449512" cy="553998"/>
          </a:xfrm>
          <a:prstGeom prst="rect">
            <a:avLst/>
          </a:prstGeom>
          <a:noFill/>
        </p:spPr>
        <p:txBody>
          <a:bodyPr wrap="square" rtlCol="0">
            <a:spAutoFit/>
          </a:bodyPr>
          <a:lstStyle/>
          <a:p>
            <a:pPr algn="ctr"/>
            <a:r>
              <a:rPr lang="en-GB" baseline="30000" dirty="0">
                <a:solidFill>
                  <a:schemeClr val="tx1">
                    <a:lumMod val="50000"/>
                  </a:schemeClr>
                </a:solidFill>
              </a:rPr>
              <a:t>3</a:t>
            </a:r>
            <a:r>
              <a:rPr lang="en-GB" dirty="0">
                <a:solidFill>
                  <a:schemeClr val="tx1">
                    <a:lumMod val="50000"/>
                  </a:schemeClr>
                </a:solidFill>
              </a:rPr>
              <a:t>He counter</a:t>
            </a:r>
          </a:p>
          <a:p>
            <a:pPr algn="ctr"/>
            <a:r>
              <a:rPr lang="en-GB" sz="1200" dirty="0" err="1">
                <a:solidFill>
                  <a:schemeClr val="tx1">
                    <a:lumMod val="50000"/>
                  </a:schemeClr>
                </a:solidFill>
              </a:rPr>
              <a:t>Courtesy:Digipig</a:t>
            </a:r>
            <a:endParaRPr lang="en-GB" sz="1200" dirty="0">
              <a:solidFill>
                <a:schemeClr val="tx1">
                  <a:lumMod val="50000"/>
                </a:schemeClr>
              </a:solidFill>
            </a:endParaRPr>
          </a:p>
        </p:txBody>
      </p:sp>
      <p:pic>
        <p:nvPicPr>
          <p:cNvPr id="5" name="Picture 4">
            <a:extLst>
              <a:ext uri="{FF2B5EF4-FFF2-40B4-BE49-F238E27FC236}">
                <a16:creationId xmlns:a16="http://schemas.microsoft.com/office/drawing/2014/main" id="{6E355BD7-F3CF-4721-B0EF-9BF24C2308F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5999" y="1976641"/>
            <a:ext cx="4608512" cy="2976724"/>
          </a:xfrm>
          <a:prstGeom prst="rect">
            <a:avLst/>
          </a:prstGeom>
          <a:noFill/>
          <a:ln>
            <a:noFill/>
          </a:ln>
        </p:spPr>
      </p:pic>
      <p:sp>
        <p:nvSpPr>
          <p:cNvPr id="6" name="TextBox 5">
            <a:extLst>
              <a:ext uri="{FF2B5EF4-FFF2-40B4-BE49-F238E27FC236}">
                <a16:creationId xmlns:a16="http://schemas.microsoft.com/office/drawing/2014/main" id="{29F650DD-0161-4C9F-9D1C-12DCA193D6F2}"/>
              </a:ext>
            </a:extLst>
          </p:cNvPr>
          <p:cNvSpPr txBox="1"/>
          <p:nvPr/>
        </p:nvSpPr>
        <p:spPr>
          <a:xfrm>
            <a:off x="1721392" y="5505034"/>
            <a:ext cx="5681590" cy="923330"/>
          </a:xfrm>
          <a:prstGeom prst="rect">
            <a:avLst/>
          </a:prstGeom>
          <a:noFill/>
        </p:spPr>
        <p:txBody>
          <a:bodyPr wrap="square" rtlCol="0">
            <a:spAutoFit/>
          </a:bodyPr>
          <a:lstStyle/>
          <a:p>
            <a:r>
              <a:rPr lang="en-GB" dirty="0">
                <a:solidFill>
                  <a:schemeClr val="tx1">
                    <a:lumMod val="50000"/>
                  </a:schemeClr>
                </a:solidFill>
              </a:rPr>
              <a:t>Measurement range: 0.1</a:t>
            </a:r>
            <a:r>
              <a:rPr lang="el-GR" dirty="0">
                <a:solidFill>
                  <a:schemeClr val="tx1">
                    <a:lumMod val="50000"/>
                  </a:schemeClr>
                </a:solidFill>
              </a:rPr>
              <a:t>μ</a:t>
            </a:r>
            <a:r>
              <a:rPr lang="en-GB" dirty="0" err="1">
                <a:solidFill>
                  <a:schemeClr val="tx1">
                    <a:lumMod val="50000"/>
                  </a:schemeClr>
                </a:solidFill>
              </a:rPr>
              <a:t>Sv</a:t>
            </a:r>
            <a:r>
              <a:rPr lang="en-GB" dirty="0">
                <a:solidFill>
                  <a:schemeClr val="tx1">
                    <a:lumMod val="50000"/>
                  </a:schemeClr>
                </a:solidFill>
              </a:rPr>
              <a:t>/h to 999.9mSv/h</a:t>
            </a:r>
          </a:p>
          <a:p>
            <a:r>
              <a:rPr lang="en-GB" dirty="0">
                <a:solidFill>
                  <a:schemeClr val="tx1">
                    <a:lumMod val="50000"/>
                  </a:schemeClr>
                </a:solidFill>
              </a:rPr>
              <a:t>Measured quantity: H*(10) </a:t>
            </a:r>
          </a:p>
          <a:p>
            <a:r>
              <a:rPr lang="en-GB" dirty="0">
                <a:solidFill>
                  <a:schemeClr val="tx1">
                    <a:lumMod val="50000"/>
                  </a:schemeClr>
                </a:solidFill>
              </a:rPr>
              <a:t>Energy dependence: ±20% between 0.025eV-17MeV </a:t>
            </a:r>
          </a:p>
        </p:txBody>
      </p:sp>
    </p:spTree>
    <p:extLst>
      <p:ext uri="{BB962C8B-B14F-4D97-AF65-F5344CB8AC3E}">
        <p14:creationId xmlns:p14="http://schemas.microsoft.com/office/powerpoint/2010/main" val="22640171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F2448A-48A5-4564-B692-0FCE522B33B0}"/>
              </a:ext>
            </a:extLst>
          </p:cNvPr>
          <p:cNvSpPr/>
          <p:nvPr/>
        </p:nvSpPr>
        <p:spPr>
          <a:xfrm>
            <a:off x="0" y="521514"/>
            <a:ext cx="5208422" cy="561136"/>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 -2</a:t>
            </a:r>
            <a:endParaRPr lang="en-GB" sz="2800" dirty="0"/>
          </a:p>
        </p:txBody>
      </p:sp>
      <p:sp>
        <p:nvSpPr>
          <p:cNvPr id="3" name="TextBox 2">
            <a:extLst>
              <a:ext uri="{FF2B5EF4-FFF2-40B4-BE49-F238E27FC236}">
                <a16:creationId xmlns:a16="http://schemas.microsoft.com/office/drawing/2014/main" id="{96F5C511-FDD9-414A-8DDD-8630B7A014D2}"/>
              </a:ext>
            </a:extLst>
          </p:cNvPr>
          <p:cNvSpPr txBox="1"/>
          <p:nvPr/>
        </p:nvSpPr>
        <p:spPr>
          <a:xfrm>
            <a:off x="370609" y="5231273"/>
            <a:ext cx="2232248" cy="369332"/>
          </a:xfrm>
          <a:prstGeom prst="rect">
            <a:avLst/>
          </a:prstGeom>
          <a:noFill/>
        </p:spPr>
        <p:txBody>
          <a:bodyPr wrap="square" rtlCol="0">
            <a:spAutoFit/>
          </a:bodyPr>
          <a:lstStyle/>
          <a:p>
            <a:pPr algn="ctr"/>
            <a:r>
              <a:rPr lang="en-GB" dirty="0">
                <a:solidFill>
                  <a:schemeClr val="tx1">
                    <a:lumMod val="50000"/>
                  </a:schemeClr>
                </a:solidFill>
              </a:rPr>
              <a:t>BF</a:t>
            </a:r>
            <a:r>
              <a:rPr lang="en-GB" baseline="-25000" dirty="0">
                <a:solidFill>
                  <a:schemeClr val="tx1">
                    <a:lumMod val="50000"/>
                  </a:schemeClr>
                </a:solidFill>
              </a:rPr>
              <a:t>3</a:t>
            </a:r>
            <a:r>
              <a:rPr lang="en-GB" dirty="0">
                <a:solidFill>
                  <a:schemeClr val="tx1">
                    <a:lumMod val="50000"/>
                  </a:schemeClr>
                </a:solidFill>
              </a:rPr>
              <a:t> counter</a:t>
            </a:r>
          </a:p>
        </p:txBody>
      </p:sp>
      <p:pic>
        <p:nvPicPr>
          <p:cNvPr id="4" name="Picture 2" descr="http://www.thermoscientific.com/content/dam/tfs/ATG/EPD/EPD%20Product%20Images/Radiation%20Measurement%20and%20Safety%20Products/Radiation%20Survey%20Meters/F73087~p.eps/jcr:content/renditions/cq5dam.thumbnail.250.250.png">
            <a:extLst>
              <a:ext uri="{FF2B5EF4-FFF2-40B4-BE49-F238E27FC236}">
                <a16:creationId xmlns:a16="http://schemas.microsoft.com/office/drawing/2014/main" id="{B95A73ED-5E84-4F5A-B164-0F943D00C14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745" y="2286744"/>
            <a:ext cx="2232248" cy="280433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e 4">
            <a:extLst>
              <a:ext uri="{FF2B5EF4-FFF2-40B4-BE49-F238E27FC236}">
                <a16:creationId xmlns:a16="http://schemas.microsoft.com/office/drawing/2014/main" id="{9793CADB-2B8E-43E0-AAC6-67590F298D1B}"/>
              </a:ext>
            </a:extLst>
          </p:cNvPr>
          <p:cNvGraphicFramePr>
            <a:graphicFrameLocks noGrp="1"/>
          </p:cNvGraphicFramePr>
          <p:nvPr>
            <p:extLst>
              <p:ext uri="{D42A27DB-BD31-4B8C-83A1-F6EECF244321}">
                <p14:modId xmlns:p14="http://schemas.microsoft.com/office/powerpoint/2010/main" val="3759812509"/>
              </p:ext>
            </p:extLst>
          </p:nvPr>
        </p:nvGraphicFramePr>
        <p:xfrm>
          <a:off x="3255296" y="2286744"/>
          <a:ext cx="5060762" cy="1912600"/>
        </p:xfrm>
        <a:graphic>
          <a:graphicData uri="http://schemas.openxmlformats.org/drawingml/2006/table">
            <a:tbl>
              <a:tblPr firstRow="1" bandRow="1">
                <a:tableStyleId>{5C22544A-7EE6-4342-B048-85BDC9FD1C3A}</a:tableStyleId>
              </a:tblPr>
              <a:tblGrid>
                <a:gridCol w="2530381">
                  <a:extLst>
                    <a:ext uri="{9D8B030D-6E8A-4147-A177-3AD203B41FA5}">
                      <a16:colId xmlns:a16="http://schemas.microsoft.com/office/drawing/2014/main" val="20000"/>
                    </a:ext>
                  </a:extLst>
                </a:gridCol>
                <a:gridCol w="2530381">
                  <a:extLst>
                    <a:ext uri="{9D8B030D-6E8A-4147-A177-3AD203B41FA5}">
                      <a16:colId xmlns:a16="http://schemas.microsoft.com/office/drawing/2014/main" val="20001"/>
                    </a:ext>
                  </a:extLst>
                </a:gridCol>
              </a:tblGrid>
              <a:tr h="370840">
                <a:tc>
                  <a:txBody>
                    <a:bodyPr/>
                    <a:lstStyle/>
                    <a:p>
                      <a:r>
                        <a:rPr lang="en-GB" dirty="0">
                          <a:solidFill>
                            <a:schemeClr val="bg1"/>
                          </a:solidFill>
                          <a:effectLst/>
                        </a:rPr>
                        <a:t> Neutron monitor</a:t>
                      </a:r>
                      <a:endParaRPr lang="en-GB" dirty="0">
                        <a:solidFill>
                          <a:schemeClr val="bg1"/>
                        </a:solidFill>
                      </a:endParaRPr>
                    </a:p>
                  </a:txBody>
                  <a:tcPr>
                    <a:solidFill>
                      <a:schemeClr val="tx2">
                        <a:lumMod val="50000"/>
                      </a:schemeClr>
                    </a:solidFill>
                  </a:tcPr>
                </a:tc>
                <a:tc>
                  <a:txBody>
                    <a:bodyPr/>
                    <a:lstStyle/>
                    <a:p>
                      <a:r>
                        <a:rPr lang="en-GB" dirty="0">
                          <a:solidFill>
                            <a:schemeClr val="bg1"/>
                          </a:solidFill>
                          <a:effectLst/>
                        </a:rPr>
                        <a:t> BF</a:t>
                      </a:r>
                      <a:r>
                        <a:rPr lang="en-GB" baseline="-25000" dirty="0">
                          <a:solidFill>
                            <a:schemeClr val="bg1"/>
                          </a:solidFill>
                          <a:effectLst/>
                        </a:rPr>
                        <a:t>3</a:t>
                      </a:r>
                      <a:r>
                        <a:rPr lang="en-GB" dirty="0">
                          <a:solidFill>
                            <a:schemeClr val="bg1"/>
                          </a:solidFill>
                          <a:effectLst/>
                        </a:rPr>
                        <a:t> Tube </a:t>
                      </a:r>
                      <a:endParaRPr lang="en-GB" dirty="0">
                        <a:solidFill>
                          <a:schemeClr val="bg1"/>
                        </a:solidFill>
                      </a:endParaRPr>
                    </a:p>
                  </a:txBody>
                  <a:tcPr>
                    <a:solidFill>
                      <a:schemeClr val="tx2">
                        <a:lumMod val="50000"/>
                      </a:schemeClr>
                    </a:solidFill>
                  </a:tcPr>
                </a:tc>
                <a:extLst>
                  <a:ext uri="{0D108BD9-81ED-4DB2-BD59-A6C34878D82A}">
                    <a16:rowId xmlns:a16="http://schemas.microsoft.com/office/drawing/2014/main" val="10000"/>
                  </a:ext>
                </a:extLst>
              </a:tr>
              <a:tr h="370840">
                <a:tc>
                  <a:txBody>
                    <a:bodyPr/>
                    <a:lstStyle/>
                    <a:p>
                      <a:r>
                        <a:rPr lang="en-GB" dirty="0">
                          <a:solidFill>
                            <a:schemeClr val="bg1"/>
                          </a:solidFill>
                          <a:effectLst/>
                        </a:rPr>
                        <a:t>Energy Range </a:t>
                      </a:r>
                      <a:endParaRPr lang="en-GB" dirty="0">
                        <a:solidFill>
                          <a:schemeClr val="bg1"/>
                        </a:solidFill>
                      </a:endParaRPr>
                    </a:p>
                  </a:txBody>
                  <a:tcPr>
                    <a:solidFill>
                      <a:schemeClr val="accent1">
                        <a:lumMod val="60000"/>
                        <a:lumOff val="40000"/>
                      </a:schemeClr>
                    </a:solidFill>
                  </a:tcPr>
                </a:tc>
                <a:tc>
                  <a:txBody>
                    <a:bodyPr/>
                    <a:lstStyle/>
                    <a:p>
                      <a:r>
                        <a:rPr lang="en-GB" dirty="0">
                          <a:solidFill>
                            <a:schemeClr val="bg1"/>
                          </a:solidFill>
                          <a:effectLst/>
                        </a:rPr>
                        <a:t>Thermal to 10MeV</a:t>
                      </a:r>
                      <a:endParaRPr lang="en-GB" dirty="0">
                        <a:solidFill>
                          <a:schemeClr val="bg1"/>
                        </a:solidFill>
                      </a:endParaRPr>
                    </a:p>
                  </a:txBody>
                  <a:tcPr>
                    <a:solidFill>
                      <a:schemeClr val="accent1">
                        <a:lumMod val="60000"/>
                        <a:lumOff val="40000"/>
                      </a:schemeClr>
                    </a:solidFill>
                  </a:tcPr>
                </a:tc>
                <a:extLst>
                  <a:ext uri="{0D108BD9-81ED-4DB2-BD59-A6C34878D82A}">
                    <a16:rowId xmlns:a16="http://schemas.microsoft.com/office/drawing/2014/main" val="10001"/>
                  </a:ext>
                </a:extLst>
              </a:tr>
              <a:tr h="42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effectLst/>
                        </a:rPr>
                        <a:t>Sensitivity </a:t>
                      </a:r>
                      <a:endParaRPr lang="en-GB" dirty="0">
                        <a:solidFill>
                          <a:schemeClr val="bg1"/>
                        </a:solidFill>
                      </a:endParaRPr>
                    </a:p>
                  </a:txBody>
                  <a:tcPr>
                    <a:solidFill>
                      <a:schemeClr val="accent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effectLst/>
                        </a:rPr>
                        <a:t>Thermal to 10MeV</a:t>
                      </a:r>
                      <a:endParaRPr lang="en-GB" dirty="0">
                        <a:solidFill>
                          <a:schemeClr val="bg1"/>
                        </a:solidFill>
                      </a:endParaRPr>
                    </a:p>
                  </a:txBody>
                  <a:tcPr>
                    <a:solidFill>
                      <a:schemeClr val="accent1">
                        <a:lumMod val="60000"/>
                        <a:lumOff val="40000"/>
                      </a:schemeClr>
                    </a:solidFill>
                  </a:tcPr>
                </a:tc>
                <a:extLst>
                  <a:ext uri="{0D108BD9-81ED-4DB2-BD59-A6C34878D82A}">
                    <a16:rowId xmlns:a16="http://schemas.microsoft.com/office/drawing/2014/main" val="10002"/>
                  </a:ext>
                </a:extLst>
              </a:tr>
              <a:tr h="370840">
                <a:tc>
                  <a:txBody>
                    <a:bodyPr/>
                    <a:lstStyle/>
                    <a:p>
                      <a:r>
                        <a:rPr lang="en-GB" dirty="0">
                          <a:solidFill>
                            <a:schemeClr val="bg1"/>
                          </a:solidFill>
                        </a:rPr>
                        <a:t>Measurement range</a:t>
                      </a:r>
                    </a:p>
                  </a:txBody>
                  <a:tcPr>
                    <a:solidFill>
                      <a:schemeClr val="accent1">
                        <a:lumMod val="60000"/>
                        <a:lumOff val="40000"/>
                      </a:schemeClr>
                    </a:solidFill>
                  </a:tcPr>
                </a:tc>
                <a:tc>
                  <a:txBody>
                    <a:bodyPr/>
                    <a:lstStyle/>
                    <a:p>
                      <a:r>
                        <a:rPr lang="en-GB" dirty="0">
                          <a:solidFill>
                            <a:schemeClr val="bg1"/>
                          </a:solidFill>
                        </a:rPr>
                        <a:t>10 </a:t>
                      </a:r>
                      <a:r>
                        <a:rPr lang="el-GR" dirty="0">
                          <a:solidFill>
                            <a:schemeClr val="bg1"/>
                          </a:solidFill>
                        </a:rPr>
                        <a:t>μ</a:t>
                      </a:r>
                      <a:r>
                        <a:rPr lang="en-GB" dirty="0" err="1">
                          <a:solidFill>
                            <a:schemeClr val="bg1"/>
                          </a:solidFill>
                        </a:rPr>
                        <a:t>Sv</a:t>
                      </a:r>
                      <a:r>
                        <a:rPr lang="en-GB" dirty="0">
                          <a:solidFill>
                            <a:schemeClr val="bg1"/>
                          </a:solidFill>
                        </a:rPr>
                        <a:t>/h to 100mSv/h</a:t>
                      </a:r>
                    </a:p>
                  </a:txBody>
                  <a:tcPr>
                    <a:solidFill>
                      <a:schemeClr val="accent1">
                        <a:lumMod val="60000"/>
                        <a:lumOff val="40000"/>
                      </a:schemeClr>
                    </a:solidFill>
                  </a:tcPr>
                </a:tc>
                <a:extLst>
                  <a:ext uri="{0D108BD9-81ED-4DB2-BD59-A6C34878D82A}">
                    <a16:rowId xmlns:a16="http://schemas.microsoft.com/office/drawing/2014/main" val="10003"/>
                  </a:ext>
                </a:extLst>
              </a:tr>
              <a:tr h="370840">
                <a:tc>
                  <a:txBody>
                    <a:bodyPr/>
                    <a:lstStyle/>
                    <a:p>
                      <a:r>
                        <a:rPr lang="en-GB" dirty="0">
                          <a:solidFill>
                            <a:schemeClr val="bg1"/>
                          </a:solidFill>
                        </a:rPr>
                        <a:t>Gamma rejection</a:t>
                      </a:r>
                    </a:p>
                  </a:txBody>
                  <a:tcPr>
                    <a:solidFill>
                      <a:schemeClr val="accent1">
                        <a:lumMod val="60000"/>
                        <a:lumOff val="40000"/>
                      </a:schemeClr>
                    </a:solidFill>
                  </a:tcPr>
                </a:tc>
                <a:tc>
                  <a:txBody>
                    <a:bodyPr/>
                    <a:lstStyle/>
                    <a:p>
                      <a:r>
                        <a:rPr lang="en-GB" dirty="0">
                          <a:solidFill>
                            <a:schemeClr val="bg1"/>
                          </a:solidFill>
                        </a:rPr>
                        <a:t>1Sv/hr</a:t>
                      </a:r>
                    </a:p>
                  </a:txBody>
                  <a:tcPr>
                    <a:solidFill>
                      <a:schemeClr val="accent1">
                        <a:lumMod val="60000"/>
                        <a:lumOff val="40000"/>
                      </a:schemeClr>
                    </a:solidFill>
                  </a:tcPr>
                </a:tc>
                <a:extLst>
                  <a:ext uri="{0D108BD9-81ED-4DB2-BD59-A6C34878D82A}">
                    <a16:rowId xmlns:a16="http://schemas.microsoft.com/office/drawing/2014/main" val="10004"/>
                  </a:ext>
                </a:extLst>
              </a:tr>
            </a:tbl>
          </a:graphicData>
        </a:graphic>
      </p:graphicFrame>
      <p:sp>
        <p:nvSpPr>
          <p:cNvPr id="6" name="Rectangle 5">
            <a:extLst>
              <a:ext uri="{FF2B5EF4-FFF2-40B4-BE49-F238E27FC236}">
                <a16:creationId xmlns:a16="http://schemas.microsoft.com/office/drawing/2014/main" id="{72B739ED-2EBA-49C2-A426-82D365748E61}"/>
              </a:ext>
            </a:extLst>
          </p:cNvPr>
          <p:cNvSpPr/>
          <p:nvPr/>
        </p:nvSpPr>
        <p:spPr>
          <a:xfrm>
            <a:off x="3255295" y="4409956"/>
            <a:ext cx="5060763" cy="923330"/>
          </a:xfrm>
          <a:prstGeom prst="rect">
            <a:avLst/>
          </a:prstGeom>
          <a:ln>
            <a:solidFill>
              <a:schemeClr val="accent1">
                <a:shade val="50000"/>
              </a:schemeClr>
            </a:solidFill>
          </a:ln>
        </p:spPr>
        <p:txBody>
          <a:bodyPr wrap="square">
            <a:spAutoFit/>
          </a:bodyPr>
          <a:lstStyle/>
          <a:p>
            <a:r>
              <a:rPr lang="en-US" altLang="pt-BR" dirty="0">
                <a:solidFill>
                  <a:schemeClr val="tx1">
                    <a:lumMod val="50000"/>
                  </a:schemeClr>
                </a:solidFill>
              </a:rPr>
              <a:t>Caution: Gas filled neutron counters are likely to loose pressure of gas and hence periodic testing is mandatory.</a:t>
            </a:r>
          </a:p>
        </p:txBody>
      </p:sp>
    </p:spTree>
    <p:extLst>
      <p:ext uri="{BB962C8B-B14F-4D97-AF65-F5344CB8AC3E}">
        <p14:creationId xmlns:p14="http://schemas.microsoft.com/office/powerpoint/2010/main" val="36064343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42EC94-CD67-4E1D-8AA2-EC484354D334}"/>
              </a:ext>
            </a:extLst>
          </p:cNvPr>
          <p:cNvSpPr/>
          <p:nvPr/>
        </p:nvSpPr>
        <p:spPr>
          <a:xfrm>
            <a:off x="0" y="521514"/>
            <a:ext cx="5208422" cy="561136"/>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Neutron Scintillator</a:t>
            </a:r>
            <a:endParaRPr lang="en-GB" sz="2800" dirty="0"/>
          </a:p>
        </p:txBody>
      </p:sp>
      <p:sp>
        <p:nvSpPr>
          <p:cNvPr id="3" name="Rectangle 2">
            <a:extLst>
              <a:ext uri="{FF2B5EF4-FFF2-40B4-BE49-F238E27FC236}">
                <a16:creationId xmlns:a16="http://schemas.microsoft.com/office/drawing/2014/main" id="{4319D989-8893-4C6A-A281-DD8B4C3D2B39}"/>
              </a:ext>
            </a:extLst>
          </p:cNvPr>
          <p:cNvSpPr/>
          <p:nvPr/>
        </p:nvSpPr>
        <p:spPr>
          <a:xfrm>
            <a:off x="921714" y="1872689"/>
            <a:ext cx="7446874" cy="43159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fontAlgn="auto">
              <a:buFont typeface="Wingdings" panose="05000000000000000000" pitchFamily="2" charset="2"/>
              <a:buChar char="§"/>
            </a:pPr>
            <a:r>
              <a:rPr lang="en-GB" sz="2400" dirty="0">
                <a:solidFill>
                  <a:schemeClr val="tx2">
                    <a:lumMod val="50000"/>
                  </a:schemeClr>
                </a:solidFill>
              </a:rPr>
              <a:t>Europium-activated lithium iodide is a scintillator useful for neutron counting. </a:t>
            </a:r>
          </a:p>
          <a:p>
            <a:pPr fontAlgn="auto"/>
            <a:endParaRPr lang="en-GB" sz="2400" dirty="0">
              <a:solidFill>
                <a:schemeClr val="tx2">
                  <a:lumMod val="50000"/>
                </a:schemeClr>
              </a:solidFill>
            </a:endParaRPr>
          </a:p>
          <a:p>
            <a:pPr marL="342900" indent="-342900" fontAlgn="auto">
              <a:buFont typeface="Wingdings" panose="05000000000000000000" pitchFamily="2" charset="2"/>
              <a:buChar char="§"/>
            </a:pPr>
            <a:r>
              <a:rPr lang="en-GB" sz="2400" dirty="0">
                <a:solidFill>
                  <a:schemeClr val="tx2">
                    <a:lumMod val="50000"/>
                  </a:schemeClr>
                </a:solidFill>
              </a:rPr>
              <a:t>It contains </a:t>
            </a:r>
            <a:r>
              <a:rPr lang="en-GB" sz="2400" baseline="30000" dirty="0">
                <a:solidFill>
                  <a:schemeClr val="tx2">
                    <a:lumMod val="50000"/>
                  </a:schemeClr>
                </a:solidFill>
              </a:rPr>
              <a:t>6</a:t>
            </a:r>
            <a:r>
              <a:rPr lang="en-GB" sz="2400" dirty="0">
                <a:solidFill>
                  <a:schemeClr val="tx2">
                    <a:lumMod val="50000"/>
                  </a:schemeClr>
                </a:solidFill>
              </a:rPr>
              <a:t>Li component  (96%)  through </a:t>
            </a:r>
            <a:r>
              <a:rPr lang="en-GB" sz="2400" baseline="30000" dirty="0">
                <a:solidFill>
                  <a:schemeClr val="tx2">
                    <a:lumMod val="50000"/>
                  </a:schemeClr>
                </a:solidFill>
              </a:rPr>
              <a:t>1</a:t>
            </a:r>
            <a:r>
              <a:rPr lang="en-GB" sz="2400" dirty="0">
                <a:solidFill>
                  <a:schemeClr val="tx2">
                    <a:lumMod val="50000"/>
                  </a:schemeClr>
                </a:solidFill>
              </a:rPr>
              <a:t>n + </a:t>
            </a:r>
            <a:r>
              <a:rPr lang="en-GB" sz="2400" baseline="30000" dirty="0">
                <a:solidFill>
                  <a:schemeClr val="tx2">
                    <a:lumMod val="50000"/>
                  </a:schemeClr>
                </a:solidFill>
              </a:rPr>
              <a:t>6</a:t>
            </a:r>
            <a:r>
              <a:rPr lang="en-GB" sz="2400" dirty="0">
                <a:solidFill>
                  <a:schemeClr val="tx2">
                    <a:lumMod val="50000"/>
                  </a:schemeClr>
                </a:solidFill>
              </a:rPr>
              <a:t>Li     </a:t>
            </a:r>
            <a:r>
              <a:rPr lang="en-GB" sz="2400" baseline="30000" dirty="0">
                <a:solidFill>
                  <a:schemeClr val="tx2">
                    <a:lumMod val="50000"/>
                  </a:schemeClr>
                </a:solidFill>
              </a:rPr>
              <a:t>4</a:t>
            </a:r>
            <a:r>
              <a:rPr lang="en-GB" sz="2400" dirty="0">
                <a:solidFill>
                  <a:schemeClr val="tx2">
                    <a:lumMod val="50000"/>
                  </a:schemeClr>
                </a:solidFill>
              </a:rPr>
              <a:t>He + </a:t>
            </a:r>
            <a:r>
              <a:rPr lang="en-GB" sz="2400" baseline="30000" dirty="0">
                <a:solidFill>
                  <a:schemeClr val="tx2">
                    <a:lumMod val="50000"/>
                  </a:schemeClr>
                </a:solidFill>
              </a:rPr>
              <a:t>3</a:t>
            </a:r>
            <a:r>
              <a:rPr lang="en-GB" sz="2400" dirty="0">
                <a:solidFill>
                  <a:schemeClr val="tx2">
                    <a:lumMod val="50000"/>
                  </a:schemeClr>
                </a:solidFill>
              </a:rPr>
              <a:t>H + 4.78 MeV.</a:t>
            </a:r>
          </a:p>
          <a:p>
            <a:pPr fontAlgn="auto"/>
            <a:endParaRPr lang="en-GB" sz="2400" dirty="0">
              <a:solidFill>
                <a:schemeClr val="tx2">
                  <a:lumMod val="50000"/>
                </a:schemeClr>
              </a:solidFill>
            </a:endParaRPr>
          </a:p>
          <a:p>
            <a:pPr marL="342900" indent="-342900" fontAlgn="auto">
              <a:buFont typeface="Wingdings" panose="05000000000000000000" pitchFamily="2" charset="2"/>
              <a:buChar char="§"/>
            </a:pPr>
            <a:r>
              <a:rPr lang="en-GB" sz="2400" dirty="0">
                <a:solidFill>
                  <a:schemeClr val="tx2">
                    <a:lumMod val="50000"/>
                  </a:schemeClr>
                </a:solidFill>
              </a:rPr>
              <a:t>It detects thermal neutrons.</a:t>
            </a:r>
          </a:p>
          <a:p>
            <a:pPr fontAlgn="auto"/>
            <a:endParaRPr lang="en-GB" sz="2400" dirty="0">
              <a:solidFill>
                <a:schemeClr val="tx2">
                  <a:lumMod val="50000"/>
                </a:schemeClr>
              </a:solidFill>
            </a:endParaRPr>
          </a:p>
          <a:p>
            <a:pPr marL="342900" indent="-342900" fontAlgn="auto">
              <a:buFont typeface="Wingdings" panose="05000000000000000000" pitchFamily="2" charset="2"/>
              <a:buChar char="§"/>
            </a:pPr>
            <a:r>
              <a:rPr lang="en-GB" sz="2400" dirty="0">
                <a:solidFill>
                  <a:schemeClr val="tx2">
                    <a:lumMod val="50000"/>
                  </a:schemeClr>
                </a:solidFill>
              </a:rPr>
              <a:t>Fast neutrons are detected   by organic scintillators.</a:t>
            </a:r>
          </a:p>
          <a:p>
            <a:pPr algn="ctr"/>
            <a:endParaRPr lang="en-GB" dirty="0"/>
          </a:p>
        </p:txBody>
      </p:sp>
    </p:spTree>
    <p:extLst>
      <p:ext uri="{BB962C8B-B14F-4D97-AF65-F5344CB8AC3E}">
        <p14:creationId xmlns:p14="http://schemas.microsoft.com/office/powerpoint/2010/main" val="33958018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F9808D-E572-48C3-BFF3-66CF009FE7B4}"/>
              </a:ext>
            </a:extLst>
          </p:cNvPr>
          <p:cNvSpPr/>
          <p:nvPr/>
        </p:nvSpPr>
        <p:spPr>
          <a:xfrm>
            <a:off x="0" y="521514"/>
            <a:ext cx="5208422" cy="561136"/>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Practical Measurement</a:t>
            </a:r>
            <a:endParaRPr lang="en-GB" sz="2800" dirty="0"/>
          </a:p>
        </p:txBody>
      </p:sp>
      <p:sp>
        <p:nvSpPr>
          <p:cNvPr id="3" name="Rectangle 2">
            <a:extLst>
              <a:ext uri="{FF2B5EF4-FFF2-40B4-BE49-F238E27FC236}">
                <a16:creationId xmlns:a16="http://schemas.microsoft.com/office/drawing/2014/main" id="{C526902D-45B8-469C-8FC2-AF952AC9D808}"/>
              </a:ext>
            </a:extLst>
          </p:cNvPr>
          <p:cNvSpPr/>
          <p:nvPr/>
        </p:nvSpPr>
        <p:spPr>
          <a:xfrm>
            <a:off x="175566" y="2126589"/>
            <a:ext cx="4959706" cy="107746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pt-BR" dirty="0"/>
          </a:p>
          <a:p>
            <a:pPr algn="ctr"/>
            <a:r>
              <a:rPr lang="en-US" altLang="pt-BR" dirty="0">
                <a:solidFill>
                  <a:schemeClr val="tx2">
                    <a:lumMod val="50000"/>
                  </a:schemeClr>
                </a:solidFill>
              </a:rPr>
              <a:t>The error caused by influence of the operator´s body this can be reduced by mounting the instrument on a stand to support it at the desired height, if possible.</a:t>
            </a:r>
            <a:endParaRPr lang="pt-BR" altLang="pt-BR" sz="2000" dirty="0">
              <a:solidFill>
                <a:schemeClr val="tx2">
                  <a:lumMod val="50000"/>
                </a:schemeClr>
              </a:solidFill>
            </a:endParaRPr>
          </a:p>
          <a:p>
            <a:pPr algn="ctr"/>
            <a:endParaRPr lang="en-GB" dirty="0"/>
          </a:p>
        </p:txBody>
      </p:sp>
      <p:sp>
        <p:nvSpPr>
          <p:cNvPr id="4" name="Rectangle 3">
            <a:extLst>
              <a:ext uri="{FF2B5EF4-FFF2-40B4-BE49-F238E27FC236}">
                <a16:creationId xmlns:a16="http://schemas.microsoft.com/office/drawing/2014/main" id="{77CBCCE8-3CD7-4D4E-9A36-B6F1AC1E66E6}"/>
              </a:ext>
            </a:extLst>
          </p:cNvPr>
          <p:cNvSpPr/>
          <p:nvPr/>
        </p:nvSpPr>
        <p:spPr>
          <a:xfrm>
            <a:off x="175566" y="3456736"/>
            <a:ext cx="4959706" cy="107746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pt-BR" kern="0" dirty="0"/>
          </a:p>
          <a:p>
            <a:pPr algn="ctr"/>
            <a:r>
              <a:rPr lang="en-US" altLang="pt-BR" kern="0" dirty="0">
                <a:solidFill>
                  <a:schemeClr val="tx2">
                    <a:lumMod val="50000"/>
                  </a:schemeClr>
                </a:solidFill>
              </a:rPr>
              <a:t>This will also allow counting over a longer period and is the  preferred method in lower dose rates and for investigation or identification of the hazard.</a:t>
            </a:r>
          </a:p>
          <a:p>
            <a:pPr algn="ctr"/>
            <a:endParaRPr lang="en-GB" dirty="0"/>
          </a:p>
        </p:txBody>
      </p:sp>
      <p:sp>
        <p:nvSpPr>
          <p:cNvPr id="5" name="Rectangle 4">
            <a:extLst>
              <a:ext uri="{FF2B5EF4-FFF2-40B4-BE49-F238E27FC236}">
                <a16:creationId xmlns:a16="http://schemas.microsoft.com/office/drawing/2014/main" id="{2B23369B-57D8-4410-90AA-CCC17FF4C0E1}"/>
              </a:ext>
            </a:extLst>
          </p:cNvPr>
          <p:cNvSpPr/>
          <p:nvPr/>
        </p:nvSpPr>
        <p:spPr>
          <a:xfrm>
            <a:off x="175566" y="4786884"/>
            <a:ext cx="4959706" cy="107746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pt-BR" kern="0" dirty="0">
                <a:solidFill>
                  <a:schemeClr val="tx2">
                    <a:lumMod val="50000"/>
                  </a:schemeClr>
                </a:solidFill>
              </a:rPr>
              <a:t>In practice these doses may be estimated from gamma and previous surveys. </a:t>
            </a:r>
          </a:p>
          <a:p>
            <a:pPr algn="ctr"/>
            <a:endParaRPr lang="en-GB" dirty="0"/>
          </a:p>
        </p:txBody>
      </p:sp>
      <p:pic>
        <p:nvPicPr>
          <p:cNvPr id="6" name="Picture 1" descr="image001">
            <a:extLst>
              <a:ext uri="{FF2B5EF4-FFF2-40B4-BE49-F238E27FC236}">
                <a16:creationId xmlns:a16="http://schemas.microsoft.com/office/drawing/2014/main" id="{F7591529-8BB1-499D-845D-0D449370DB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7827" y="2400537"/>
            <a:ext cx="3400637" cy="3020566"/>
          </a:xfrm>
          <a:prstGeom prst="rect">
            <a:avLst/>
          </a:prstGeom>
          <a:noFill/>
          <a:ln w="28575">
            <a:solidFill>
              <a:schemeClr val="tx2">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8754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B46F40-859D-49ED-9A9D-AAA13195BE7A}"/>
              </a:ext>
            </a:extLst>
          </p:cNvPr>
          <p:cNvSpPr/>
          <p:nvPr/>
        </p:nvSpPr>
        <p:spPr>
          <a:xfrm>
            <a:off x="2150668" y="2243937"/>
            <a:ext cx="4967021" cy="2370125"/>
          </a:xfrm>
          <a:prstGeom prst="rect">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CALIBRATION </a:t>
            </a:r>
          </a:p>
          <a:p>
            <a:pPr algn="ctr"/>
            <a:r>
              <a:rPr lang="en-US" sz="3200" dirty="0"/>
              <a:t>AND</a:t>
            </a:r>
          </a:p>
          <a:p>
            <a:pPr algn="ctr"/>
            <a:r>
              <a:rPr lang="en-US" sz="3200" dirty="0"/>
              <a:t>TESTING</a:t>
            </a:r>
            <a:endParaRPr lang="en-GB" sz="3200" dirty="0"/>
          </a:p>
        </p:txBody>
      </p:sp>
    </p:spTree>
    <p:extLst>
      <p:ext uri="{BB962C8B-B14F-4D97-AF65-F5344CB8AC3E}">
        <p14:creationId xmlns:p14="http://schemas.microsoft.com/office/powerpoint/2010/main" val="34782545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480BEA-D98C-41C9-A6CD-E4BB0FDAB949}"/>
              </a:ext>
            </a:extLst>
          </p:cNvPr>
          <p:cNvSpPr/>
          <p:nvPr/>
        </p:nvSpPr>
        <p:spPr>
          <a:xfrm>
            <a:off x="0" y="580036"/>
            <a:ext cx="3569818" cy="56113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Type Test</a:t>
            </a:r>
            <a:endParaRPr lang="en-GB" sz="2800" dirty="0"/>
          </a:p>
        </p:txBody>
      </p:sp>
      <p:sp>
        <p:nvSpPr>
          <p:cNvPr id="3" name="Rectangle: Diagonal Corners Snipped 2">
            <a:extLst>
              <a:ext uri="{FF2B5EF4-FFF2-40B4-BE49-F238E27FC236}">
                <a16:creationId xmlns:a16="http://schemas.microsoft.com/office/drawing/2014/main" id="{13C62B57-31DB-4F50-855C-F9AE4EAEC401}"/>
              </a:ext>
            </a:extLst>
          </p:cNvPr>
          <p:cNvSpPr/>
          <p:nvPr/>
        </p:nvSpPr>
        <p:spPr>
          <a:xfrm>
            <a:off x="768096" y="1638605"/>
            <a:ext cx="7936992" cy="4513479"/>
          </a:xfrm>
          <a:prstGeom prst="snip2Diag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80000"/>
              </a:lnSpc>
              <a:buFont typeface="Wingdings" panose="05000000000000000000" pitchFamily="2" charset="2"/>
              <a:buChar char="§"/>
            </a:pPr>
            <a:r>
              <a:rPr lang="en-GB" altLang="en-US" sz="2200" dirty="0"/>
              <a:t>Type test data should be based on IEC Publication 61005.</a:t>
            </a:r>
          </a:p>
          <a:p>
            <a:pPr marL="342900" indent="-342900" algn="just">
              <a:lnSpc>
                <a:spcPct val="80000"/>
              </a:lnSpc>
              <a:buFont typeface="Wingdings" panose="05000000000000000000" pitchFamily="2" charset="2"/>
              <a:buChar char="§"/>
            </a:pPr>
            <a:r>
              <a:rPr lang="en-GB" altLang="en-US" sz="2200" dirty="0"/>
              <a:t>Very limited range of neutron energies available, even for well equipped laboratories.</a:t>
            </a:r>
          </a:p>
          <a:p>
            <a:pPr marL="342900" indent="-342900" algn="just">
              <a:lnSpc>
                <a:spcPct val="80000"/>
              </a:lnSpc>
              <a:buFont typeface="Wingdings" panose="05000000000000000000" pitchFamily="2" charset="2"/>
              <a:buChar char="§"/>
            </a:pPr>
            <a:r>
              <a:rPr lang="en-GB" altLang="en-US" sz="2200" dirty="0"/>
              <a:t>Statistical modelling (e.g. MNCP) used in the design of monitoring equipment and prediction of its response, supported by practical measurement.</a:t>
            </a:r>
          </a:p>
          <a:p>
            <a:pPr marL="342900" indent="-342900" algn="just">
              <a:lnSpc>
                <a:spcPct val="80000"/>
              </a:lnSpc>
              <a:buFont typeface="Wingdings" panose="05000000000000000000" pitchFamily="2" charset="2"/>
              <a:buChar char="§"/>
            </a:pPr>
            <a:r>
              <a:rPr lang="en-GB" sz="2200" dirty="0"/>
              <a:t>The neutron response of the measuring instrument should be tested in presence of both  </a:t>
            </a:r>
            <a:r>
              <a:rPr lang="en-GB" sz="2200" baseline="30000" dirty="0"/>
              <a:t>241</a:t>
            </a:r>
            <a:r>
              <a:rPr lang="en-GB" sz="2200" dirty="0"/>
              <a:t>Am–Be neutron source and a </a:t>
            </a:r>
            <a:r>
              <a:rPr lang="en-GB" sz="2200" baseline="30000" dirty="0"/>
              <a:t>137</a:t>
            </a:r>
            <a:r>
              <a:rPr lang="en-GB" sz="2200" dirty="0"/>
              <a:t>Cs source simultaneously. Neutron response should not change by 10% in presence of gamma field.</a:t>
            </a:r>
          </a:p>
          <a:p>
            <a:pPr algn="ctr"/>
            <a:endParaRPr lang="en-GB" dirty="0"/>
          </a:p>
        </p:txBody>
      </p:sp>
    </p:spTree>
    <p:extLst>
      <p:ext uri="{BB962C8B-B14F-4D97-AF65-F5344CB8AC3E}">
        <p14:creationId xmlns:p14="http://schemas.microsoft.com/office/powerpoint/2010/main" val="38244161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718AE9-1C2B-4660-B050-6290CBF97F74}"/>
              </a:ext>
            </a:extLst>
          </p:cNvPr>
          <p:cNvSpPr/>
          <p:nvPr/>
        </p:nvSpPr>
        <p:spPr>
          <a:xfrm>
            <a:off x="0" y="580036"/>
            <a:ext cx="5647334" cy="56113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Calibration and Functional Tests </a:t>
            </a:r>
            <a:endParaRPr lang="en-GB" sz="2800" dirty="0"/>
          </a:p>
        </p:txBody>
      </p:sp>
      <p:sp>
        <p:nvSpPr>
          <p:cNvPr id="9" name="Rectangle: Rounded Corners 8">
            <a:extLst>
              <a:ext uri="{FF2B5EF4-FFF2-40B4-BE49-F238E27FC236}">
                <a16:creationId xmlns:a16="http://schemas.microsoft.com/office/drawing/2014/main" id="{1BA2EC8C-799B-4954-9BE4-D521B1BE157E}"/>
              </a:ext>
            </a:extLst>
          </p:cNvPr>
          <p:cNvSpPr/>
          <p:nvPr/>
        </p:nvSpPr>
        <p:spPr>
          <a:xfrm>
            <a:off x="2036879" y="2080456"/>
            <a:ext cx="4963767" cy="706635"/>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sz="1600" dirty="0"/>
              <a:t>Calibration is essentially a process of comparing an Instrument indication with the conventionally true value of the quantity of interest. </a:t>
            </a:r>
          </a:p>
        </p:txBody>
      </p:sp>
      <p:sp>
        <p:nvSpPr>
          <p:cNvPr id="10" name="Rectangle: Rounded Corners 9">
            <a:extLst>
              <a:ext uri="{FF2B5EF4-FFF2-40B4-BE49-F238E27FC236}">
                <a16:creationId xmlns:a16="http://schemas.microsoft.com/office/drawing/2014/main" id="{042C9E1F-C9DE-4FC6-B80B-AA24B977A1E4}"/>
              </a:ext>
            </a:extLst>
          </p:cNvPr>
          <p:cNvSpPr/>
          <p:nvPr/>
        </p:nvSpPr>
        <p:spPr>
          <a:xfrm>
            <a:off x="2036878" y="2929142"/>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sz="1600" dirty="0"/>
              <a:t>Each workplace monitoring instrument is required to have a valid calibration before operational use.</a:t>
            </a:r>
          </a:p>
        </p:txBody>
      </p:sp>
      <p:sp>
        <p:nvSpPr>
          <p:cNvPr id="11" name="Rectangle: Rounded Corners 10">
            <a:extLst>
              <a:ext uri="{FF2B5EF4-FFF2-40B4-BE49-F238E27FC236}">
                <a16:creationId xmlns:a16="http://schemas.microsoft.com/office/drawing/2014/main" id="{BD167E55-4A60-43BD-A642-A1CD7F79660B}"/>
              </a:ext>
            </a:extLst>
          </p:cNvPr>
          <p:cNvSpPr/>
          <p:nvPr/>
        </p:nvSpPr>
        <p:spPr>
          <a:xfrm>
            <a:off x="2036877" y="3815703"/>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Isotopic sources provide the most convenient neutron fields for calibration purposes. </a:t>
            </a:r>
          </a:p>
        </p:txBody>
      </p:sp>
      <p:sp>
        <p:nvSpPr>
          <p:cNvPr id="12" name="Rectangle: Rounded Corners 11">
            <a:extLst>
              <a:ext uri="{FF2B5EF4-FFF2-40B4-BE49-F238E27FC236}">
                <a16:creationId xmlns:a16="http://schemas.microsoft.com/office/drawing/2014/main" id="{7D63CF9F-1ADD-4421-A0E5-6466C7E2C920}"/>
              </a:ext>
            </a:extLst>
          </p:cNvPr>
          <p:cNvSpPr/>
          <p:nvPr/>
        </p:nvSpPr>
        <p:spPr>
          <a:xfrm>
            <a:off x="2036877" y="4664389"/>
            <a:ext cx="4963767" cy="1012206"/>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Neutrons produced by spontaneous fission (</a:t>
            </a:r>
            <a:r>
              <a:rPr lang="en-GB" sz="1600" baseline="30000" dirty="0"/>
              <a:t>252</a:t>
            </a:r>
            <a:r>
              <a:rPr lang="en-GB" sz="1600" dirty="0"/>
              <a:t>Cf) or by    (α, n) reactions (</a:t>
            </a:r>
            <a:r>
              <a:rPr lang="en-GB" sz="1600" baseline="30000" dirty="0"/>
              <a:t>241</a:t>
            </a:r>
            <a:r>
              <a:rPr lang="en-GB" sz="1600" dirty="0"/>
              <a:t>Am–Be, </a:t>
            </a:r>
            <a:r>
              <a:rPr lang="en-GB" sz="1600" baseline="30000" dirty="0"/>
              <a:t>241</a:t>
            </a:r>
            <a:r>
              <a:rPr lang="en-GB" sz="1600" dirty="0"/>
              <a:t>Am–B, </a:t>
            </a:r>
            <a:r>
              <a:rPr lang="en-GB" sz="1600" baseline="30000" dirty="0"/>
              <a:t>239</a:t>
            </a:r>
            <a:r>
              <a:rPr lang="en-GB" sz="1600" dirty="0"/>
              <a:t>Pu–Be, etc.) are recommended by IEC standard (Publication number:1005).</a:t>
            </a:r>
            <a:endParaRPr lang="en-US" altLang="en-US" sz="1600" dirty="0"/>
          </a:p>
        </p:txBody>
      </p:sp>
      <p:sp>
        <p:nvSpPr>
          <p:cNvPr id="13" name="Oval 12">
            <a:extLst>
              <a:ext uri="{FF2B5EF4-FFF2-40B4-BE49-F238E27FC236}">
                <a16:creationId xmlns:a16="http://schemas.microsoft.com/office/drawing/2014/main" id="{64414568-815F-45F2-A864-785AF3D3D4C1}"/>
              </a:ext>
            </a:extLst>
          </p:cNvPr>
          <p:cNvSpPr/>
          <p:nvPr/>
        </p:nvSpPr>
        <p:spPr>
          <a:xfrm>
            <a:off x="1688267" y="2141525"/>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1</a:t>
            </a:r>
            <a:endParaRPr lang="en-GB" sz="2800" dirty="0">
              <a:solidFill>
                <a:schemeClr val="tx1"/>
              </a:solidFill>
            </a:endParaRPr>
          </a:p>
        </p:txBody>
      </p:sp>
      <p:sp>
        <p:nvSpPr>
          <p:cNvPr id="14" name="Oval 13">
            <a:extLst>
              <a:ext uri="{FF2B5EF4-FFF2-40B4-BE49-F238E27FC236}">
                <a16:creationId xmlns:a16="http://schemas.microsoft.com/office/drawing/2014/main" id="{48C31B76-28CC-4D49-9140-0F651B5C51A1}"/>
              </a:ext>
            </a:extLst>
          </p:cNvPr>
          <p:cNvSpPr/>
          <p:nvPr/>
        </p:nvSpPr>
        <p:spPr>
          <a:xfrm>
            <a:off x="1666388" y="2953036"/>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2</a:t>
            </a:r>
            <a:endParaRPr lang="en-GB" sz="2800" dirty="0">
              <a:solidFill>
                <a:schemeClr val="tx1"/>
              </a:solidFill>
            </a:endParaRPr>
          </a:p>
        </p:txBody>
      </p:sp>
      <p:sp>
        <p:nvSpPr>
          <p:cNvPr id="15" name="Oval 14">
            <a:extLst>
              <a:ext uri="{FF2B5EF4-FFF2-40B4-BE49-F238E27FC236}">
                <a16:creationId xmlns:a16="http://schemas.microsoft.com/office/drawing/2014/main" id="{ACB31268-30DB-41CC-8BC5-B9D71B03EFBB}"/>
              </a:ext>
            </a:extLst>
          </p:cNvPr>
          <p:cNvSpPr/>
          <p:nvPr/>
        </p:nvSpPr>
        <p:spPr>
          <a:xfrm>
            <a:off x="1666387" y="3865174"/>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3</a:t>
            </a:r>
            <a:endParaRPr lang="en-GB" sz="2800" dirty="0">
              <a:solidFill>
                <a:schemeClr val="tx1"/>
              </a:solidFill>
            </a:endParaRPr>
          </a:p>
        </p:txBody>
      </p:sp>
      <p:sp>
        <p:nvSpPr>
          <p:cNvPr id="16" name="Oval 15">
            <a:extLst>
              <a:ext uri="{FF2B5EF4-FFF2-40B4-BE49-F238E27FC236}">
                <a16:creationId xmlns:a16="http://schemas.microsoft.com/office/drawing/2014/main" id="{D6C7F47C-0E5E-4247-B99D-2D0D143E57BC}"/>
              </a:ext>
            </a:extLst>
          </p:cNvPr>
          <p:cNvSpPr/>
          <p:nvPr/>
        </p:nvSpPr>
        <p:spPr>
          <a:xfrm>
            <a:off x="1666387" y="4905384"/>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4</a:t>
            </a:r>
            <a:endParaRPr lang="en-GB" sz="2800" dirty="0">
              <a:solidFill>
                <a:schemeClr val="tx1"/>
              </a:solidFill>
            </a:endParaRPr>
          </a:p>
        </p:txBody>
      </p:sp>
    </p:spTree>
    <p:extLst>
      <p:ext uri="{BB962C8B-B14F-4D97-AF65-F5344CB8AC3E}">
        <p14:creationId xmlns:p14="http://schemas.microsoft.com/office/powerpoint/2010/main" val="25169647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975CA2-B727-47F6-8F21-AB6C1401906B}"/>
              </a:ext>
            </a:extLst>
          </p:cNvPr>
          <p:cNvSpPr/>
          <p:nvPr/>
        </p:nvSpPr>
        <p:spPr>
          <a:xfrm>
            <a:off x="0" y="580036"/>
            <a:ext cx="3313786" cy="56113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Calibration</a:t>
            </a:r>
            <a:endParaRPr lang="en-GB" sz="2800" dirty="0"/>
          </a:p>
        </p:txBody>
      </p:sp>
      <p:sp>
        <p:nvSpPr>
          <p:cNvPr id="3" name="Rectangle: Folded Corner 2">
            <a:extLst>
              <a:ext uri="{FF2B5EF4-FFF2-40B4-BE49-F238E27FC236}">
                <a16:creationId xmlns:a16="http://schemas.microsoft.com/office/drawing/2014/main" id="{9056E42B-1C67-4AD3-80E4-1C7483CF598F}"/>
              </a:ext>
            </a:extLst>
          </p:cNvPr>
          <p:cNvSpPr/>
          <p:nvPr/>
        </p:nvSpPr>
        <p:spPr>
          <a:xfrm>
            <a:off x="1280161" y="2018995"/>
            <a:ext cx="6744614" cy="4023360"/>
          </a:xfrm>
          <a:prstGeom prst="foldedCorner">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r>
              <a:rPr lang="en-GB" altLang="en-US" sz="2000" dirty="0">
                <a:solidFill>
                  <a:schemeClr val="tx2">
                    <a:lumMod val="50000"/>
                  </a:schemeClr>
                </a:solidFill>
              </a:rPr>
              <a:t>Calibration and testing should be performed in conformance with national regulations. IAEA Safety Report Series No. 16 gives clear guidance on the calibration procedures. </a:t>
            </a:r>
          </a:p>
          <a:p>
            <a:pPr marL="342900" indent="-342900" algn="just">
              <a:buFont typeface="Wingdings" panose="05000000000000000000" pitchFamily="2" charset="2"/>
              <a:buChar char="§"/>
            </a:pPr>
            <a:r>
              <a:rPr lang="en-GB" sz="2000" dirty="0">
                <a:solidFill>
                  <a:schemeClr val="tx2">
                    <a:lumMod val="50000"/>
                  </a:schemeClr>
                </a:solidFill>
              </a:rPr>
              <a:t>For neutron calibration the quantity fluence should be used and conversion coefficient for fluence to ambient dose equivalent H*(10) is given.</a:t>
            </a:r>
          </a:p>
          <a:p>
            <a:pPr marL="342900" indent="-342900" algn="just">
              <a:buFont typeface="Wingdings" panose="05000000000000000000" pitchFamily="2" charset="2"/>
              <a:buChar char="§"/>
            </a:pPr>
            <a:r>
              <a:rPr lang="en-GB" sz="2000" dirty="0">
                <a:solidFill>
                  <a:schemeClr val="tx2">
                    <a:lumMod val="50000"/>
                  </a:schemeClr>
                </a:solidFill>
              </a:rPr>
              <a:t>Calibration of neutron survey meter is performed in air.</a:t>
            </a:r>
          </a:p>
          <a:p>
            <a:pPr marL="342900" indent="-342900" algn="just">
              <a:buFont typeface="Wingdings" panose="05000000000000000000" pitchFamily="2" charset="2"/>
              <a:buChar char="§"/>
            </a:pPr>
            <a:r>
              <a:rPr lang="en-GB" sz="2000" dirty="0">
                <a:solidFill>
                  <a:schemeClr val="tx2">
                    <a:lumMod val="50000"/>
                  </a:schemeClr>
                </a:solidFill>
              </a:rPr>
              <a:t>New standard ISO 12789-1 using realistic fields.</a:t>
            </a:r>
          </a:p>
        </p:txBody>
      </p:sp>
    </p:spTree>
    <p:extLst>
      <p:ext uri="{BB962C8B-B14F-4D97-AF65-F5344CB8AC3E}">
        <p14:creationId xmlns:p14="http://schemas.microsoft.com/office/powerpoint/2010/main" val="35293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D2F537-1988-4860-A43F-EF3DE149A2F5}"/>
              </a:ext>
            </a:extLst>
          </p:cNvPr>
          <p:cNvSpPr/>
          <p:nvPr/>
        </p:nvSpPr>
        <p:spPr>
          <a:xfrm>
            <a:off x="2223821" y="2397556"/>
            <a:ext cx="4469587" cy="2370125"/>
          </a:xfrm>
          <a:prstGeom prst="rect">
            <a:avLst/>
          </a:pr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TECHNIQUE</a:t>
            </a:r>
            <a:endParaRPr lang="en-GB" sz="3200" dirty="0"/>
          </a:p>
        </p:txBody>
      </p:sp>
    </p:spTree>
    <p:extLst>
      <p:ext uri="{BB962C8B-B14F-4D97-AF65-F5344CB8AC3E}">
        <p14:creationId xmlns:p14="http://schemas.microsoft.com/office/powerpoint/2010/main" val="42124842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1F81EC-C2A9-4E7B-A8A2-B52E1284B144}"/>
              </a:ext>
            </a:extLst>
          </p:cNvPr>
          <p:cNvSpPr/>
          <p:nvPr/>
        </p:nvSpPr>
        <p:spPr>
          <a:xfrm>
            <a:off x="0" y="580036"/>
            <a:ext cx="3313786" cy="56113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Function Tests</a:t>
            </a:r>
            <a:endParaRPr lang="en-GB" sz="2800" dirty="0"/>
          </a:p>
        </p:txBody>
      </p:sp>
      <p:sp>
        <p:nvSpPr>
          <p:cNvPr id="3" name="Rectangle: Rounded Corners 2">
            <a:extLst>
              <a:ext uri="{FF2B5EF4-FFF2-40B4-BE49-F238E27FC236}">
                <a16:creationId xmlns:a16="http://schemas.microsoft.com/office/drawing/2014/main" id="{F2FE5553-5AFC-4A75-9F14-663F67DA0391}"/>
              </a:ext>
            </a:extLst>
          </p:cNvPr>
          <p:cNvSpPr/>
          <p:nvPr/>
        </p:nvSpPr>
        <p:spPr>
          <a:xfrm>
            <a:off x="819303" y="1945844"/>
            <a:ext cx="4835347" cy="1572767"/>
          </a:xfrm>
          <a:prstGeom prst="round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Tests</a:t>
            </a:r>
            <a:r>
              <a:rPr lang="en-GB" i="1" dirty="0"/>
              <a:t> </a:t>
            </a:r>
            <a:r>
              <a:rPr lang="en-GB" dirty="0"/>
              <a:t>are intended to confirm that an instrument is functioning correctly. </a:t>
            </a:r>
          </a:p>
          <a:p>
            <a:pPr algn="ctr"/>
            <a:endParaRPr lang="en-GB" dirty="0"/>
          </a:p>
        </p:txBody>
      </p:sp>
      <p:sp>
        <p:nvSpPr>
          <p:cNvPr id="4" name="Rectangle: Rounded Corners 3">
            <a:extLst>
              <a:ext uri="{FF2B5EF4-FFF2-40B4-BE49-F238E27FC236}">
                <a16:creationId xmlns:a16="http://schemas.microsoft.com/office/drawing/2014/main" id="{37533B26-149B-46B8-9E6C-59793C72B31C}"/>
              </a:ext>
            </a:extLst>
          </p:cNvPr>
          <p:cNvSpPr/>
          <p:nvPr/>
        </p:nvSpPr>
        <p:spPr>
          <a:xfrm>
            <a:off x="3444241" y="3714903"/>
            <a:ext cx="4835347" cy="1572767"/>
          </a:xfrm>
          <a:prstGeom prst="round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dirty="0"/>
              <a:t>This includes, check on battery performance, background indication, zero setting, display condition and responding to a check source, e.g. </a:t>
            </a:r>
            <a:r>
              <a:rPr lang="en-US" altLang="en-US" baseline="30000" dirty="0"/>
              <a:t>252</a:t>
            </a:r>
            <a:r>
              <a:rPr lang="en-US" altLang="en-US" dirty="0"/>
              <a:t>Cf or </a:t>
            </a:r>
            <a:r>
              <a:rPr lang="en-GB" baseline="30000" dirty="0"/>
              <a:t>241</a:t>
            </a:r>
            <a:r>
              <a:rPr lang="en-GB" dirty="0"/>
              <a:t>Am-Be.</a:t>
            </a:r>
            <a:endParaRPr lang="en-US" altLang="en-US" u="sng" dirty="0"/>
          </a:p>
          <a:p>
            <a:pPr algn="ctr"/>
            <a:endParaRPr lang="en-GB" dirty="0"/>
          </a:p>
        </p:txBody>
      </p:sp>
    </p:spTree>
    <p:extLst>
      <p:ext uri="{BB962C8B-B14F-4D97-AF65-F5344CB8AC3E}">
        <p14:creationId xmlns:p14="http://schemas.microsoft.com/office/powerpoint/2010/main" val="25228723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33858F-8D87-4610-A0E8-DA9C05F0BD41}"/>
              </a:ext>
            </a:extLst>
          </p:cNvPr>
          <p:cNvSpPr/>
          <p:nvPr/>
        </p:nvSpPr>
        <p:spPr>
          <a:xfrm>
            <a:off x="2260396" y="2243937"/>
            <a:ext cx="4967021" cy="2370125"/>
          </a:xfrm>
          <a:prstGeom prst="rect">
            <a:avLst/>
          </a:pr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INTERPRETATION</a:t>
            </a:r>
            <a:endParaRPr lang="en-GB" sz="3200" dirty="0"/>
          </a:p>
        </p:txBody>
      </p:sp>
    </p:spTree>
    <p:extLst>
      <p:ext uri="{BB962C8B-B14F-4D97-AF65-F5344CB8AC3E}">
        <p14:creationId xmlns:p14="http://schemas.microsoft.com/office/powerpoint/2010/main" val="2485255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7CCE2E-9DA8-4308-B404-0FFDB23FB37C}"/>
              </a:ext>
            </a:extLst>
          </p:cNvPr>
          <p:cNvSpPr/>
          <p:nvPr/>
        </p:nvSpPr>
        <p:spPr>
          <a:xfrm>
            <a:off x="0" y="580036"/>
            <a:ext cx="3313786" cy="5611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Interpretation</a:t>
            </a:r>
            <a:endParaRPr lang="en-GB" sz="2800" dirty="0"/>
          </a:p>
        </p:txBody>
      </p:sp>
      <p:sp>
        <p:nvSpPr>
          <p:cNvPr id="3" name="Rectangle: Rounded Corners 2">
            <a:extLst>
              <a:ext uri="{FF2B5EF4-FFF2-40B4-BE49-F238E27FC236}">
                <a16:creationId xmlns:a16="http://schemas.microsoft.com/office/drawing/2014/main" id="{83707E33-7B8F-4861-82C1-F615055A4A6B}"/>
              </a:ext>
            </a:extLst>
          </p:cNvPr>
          <p:cNvSpPr/>
          <p:nvPr/>
        </p:nvSpPr>
        <p:spPr>
          <a:xfrm>
            <a:off x="805342" y="1975437"/>
            <a:ext cx="6115574" cy="79695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Instruments tend to over-respond to intermediate energy neutrons.</a:t>
            </a:r>
          </a:p>
        </p:txBody>
      </p:sp>
      <p:sp>
        <p:nvSpPr>
          <p:cNvPr id="4" name="Rectangle: Rounded Corners 3">
            <a:extLst>
              <a:ext uri="{FF2B5EF4-FFF2-40B4-BE49-F238E27FC236}">
                <a16:creationId xmlns:a16="http://schemas.microsoft.com/office/drawing/2014/main" id="{49F8DBC0-52E7-4D5A-B0F9-8C5D32F05850}"/>
              </a:ext>
            </a:extLst>
          </p:cNvPr>
          <p:cNvSpPr/>
          <p:nvPr/>
        </p:nvSpPr>
        <p:spPr>
          <a:xfrm>
            <a:off x="2650922" y="2960623"/>
            <a:ext cx="6115574" cy="7969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Interpretation requires making allowance for this weakness and deciding if a correction factor is required</a:t>
            </a:r>
            <a:endParaRPr lang="en-GB" dirty="0"/>
          </a:p>
        </p:txBody>
      </p:sp>
      <p:sp>
        <p:nvSpPr>
          <p:cNvPr id="5" name="Rectangle: Rounded Corners 4">
            <a:extLst>
              <a:ext uri="{FF2B5EF4-FFF2-40B4-BE49-F238E27FC236}">
                <a16:creationId xmlns:a16="http://schemas.microsoft.com/office/drawing/2014/main" id="{154004B1-36D8-4E18-961E-1550CC499FD8}"/>
              </a:ext>
            </a:extLst>
          </p:cNvPr>
          <p:cNvSpPr/>
          <p:nvPr/>
        </p:nvSpPr>
        <p:spPr>
          <a:xfrm>
            <a:off x="982905" y="4020773"/>
            <a:ext cx="6115574" cy="79695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a:p>
            <a:pPr algn="just"/>
            <a:r>
              <a:rPr lang="en-US" dirty="0"/>
              <a:t>Uncertainties are dominated by a lack of knowledge of the energy spectrum.</a:t>
            </a:r>
          </a:p>
          <a:p>
            <a:pPr algn="ctr"/>
            <a:endParaRPr lang="en-GB" dirty="0"/>
          </a:p>
        </p:txBody>
      </p:sp>
      <p:sp>
        <p:nvSpPr>
          <p:cNvPr id="6" name="Rectangle: Rounded Corners 5">
            <a:extLst>
              <a:ext uri="{FF2B5EF4-FFF2-40B4-BE49-F238E27FC236}">
                <a16:creationId xmlns:a16="http://schemas.microsoft.com/office/drawing/2014/main" id="{184DB9F0-B746-400A-9901-2450D3B8D834}"/>
              </a:ext>
            </a:extLst>
          </p:cNvPr>
          <p:cNvSpPr/>
          <p:nvPr/>
        </p:nvSpPr>
        <p:spPr>
          <a:xfrm>
            <a:off x="2206304" y="5083022"/>
            <a:ext cx="6677636" cy="7969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ym typeface="Symbol" pitchFamily="18" charset="2"/>
            </a:endParaRPr>
          </a:p>
          <a:p>
            <a:pPr algn="just"/>
            <a:r>
              <a:rPr lang="en-US" dirty="0"/>
              <a:t>At working dose rates, a few µ</a:t>
            </a:r>
            <a:r>
              <a:rPr lang="en-US" dirty="0" err="1"/>
              <a:t>Sv</a:t>
            </a:r>
            <a:r>
              <a:rPr lang="en-US" dirty="0"/>
              <a:t>/h, there is statistical uncertainty.</a:t>
            </a:r>
          </a:p>
          <a:p>
            <a:pPr algn="ctr"/>
            <a:endParaRPr lang="en-GB" dirty="0"/>
          </a:p>
        </p:txBody>
      </p:sp>
      <p:sp>
        <p:nvSpPr>
          <p:cNvPr id="7" name="Oval 6">
            <a:extLst>
              <a:ext uri="{FF2B5EF4-FFF2-40B4-BE49-F238E27FC236}">
                <a16:creationId xmlns:a16="http://schemas.microsoft.com/office/drawing/2014/main" id="{C74497BA-E46B-41C7-AC36-E7EC45542DB5}"/>
              </a:ext>
            </a:extLst>
          </p:cNvPr>
          <p:cNvSpPr/>
          <p:nvPr/>
        </p:nvSpPr>
        <p:spPr>
          <a:xfrm>
            <a:off x="2074871" y="2962720"/>
            <a:ext cx="805343" cy="79276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2</a:t>
            </a:r>
            <a:endParaRPr lang="en-GB" sz="4400" dirty="0"/>
          </a:p>
        </p:txBody>
      </p:sp>
      <p:sp>
        <p:nvSpPr>
          <p:cNvPr id="8" name="Oval 7">
            <a:extLst>
              <a:ext uri="{FF2B5EF4-FFF2-40B4-BE49-F238E27FC236}">
                <a16:creationId xmlns:a16="http://schemas.microsoft.com/office/drawing/2014/main" id="{30D8AF99-A8CA-49B4-B108-1C3D588C4BA0}"/>
              </a:ext>
            </a:extLst>
          </p:cNvPr>
          <p:cNvSpPr/>
          <p:nvPr/>
        </p:nvSpPr>
        <p:spPr>
          <a:xfrm>
            <a:off x="97095" y="1971243"/>
            <a:ext cx="805343" cy="7927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1</a:t>
            </a:r>
            <a:endParaRPr lang="en-GB" sz="4400" dirty="0"/>
          </a:p>
        </p:txBody>
      </p:sp>
      <p:sp>
        <p:nvSpPr>
          <p:cNvPr id="9" name="Oval 8">
            <a:extLst>
              <a:ext uri="{FF2B5EF4-FFF2-40B4-BE49-F238E27FC236}">
                <a16:creationId xmlns:a16="http://schemas.microsoft.com/office/drawing/2014/main" id="{27DBB120-6584-40D2-A2D5-7A06C9DD2942}"/>
              </a:ext>
            </a:extLst>
          </p:cNvPr>
          <p:cNvSpPr/>
          <p:nvPr/>
        </p:nvSpPr>
        <p:spPr>
          <a:xfrm>
            <a:off x="310392" y="4020773"/>
            <a:ext cx="805343" cy="7927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3</a:t>
            </a:r>
            <a:endParaRPr lang="en-GB" sz="4400" dirty="0"/>
          </a:p>
        </p:txBody>
      </p:sp>
      <p:sp>
        <p:nvSpPr>
          <p:cNvPr id="10" name="Oval 9">
            <a:extLst>
              <a:ext uri="{FF2B5EF4-FFF2-40B4-BE49-F238E27FC236}">
                <a16:creationId xmlns:a16="http://schemas.microsoft.com/office/drawing/2014/main" id="{AA6E3136-C5A4-443C-BF46-A02175F023E0}"/>
              </a:ext>
            </a:extLst>
          </p:cNvPr>
          <p:cNvSpPr/>
          <p:nvPr/>
        </p:nvSpPr>
        <p:spPr>
          <a:xfrm>
            <a:off x="1533360" y="5080923"/>
            <a:ext cx="792873" cy="73936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4</a:t>
            </a:r>
            <a:endParaRPr lang="en-GB" sz="4400" dirty="0"/>
          </a:p>
        </p:txBody>
      </p:sp>
    </p:spTree>
    <p:extLst>
      <p:ext uri="{BB962C8B-B14F-4D97-AF65-F5344CB8AC3E}">
        <p14:creationId xmlns:p14="http://schemas.microsoft.com/office/powerpoint/2010/main" val="187753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238C7C-0464-44AC-9485-B52D8B770D01}"/>
              </a:ext>
            </a:extLst>
          </p:cNvPr>
          <p:cNvSpPr/>
          <p:nvPr/>
        </p:nvSpPr>
        <p:spPr>
          <a:xfrm>
            <a:off x="1" y="574646"/>
            <a:ext cx="3825850" cy="4949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Technique</a:t>
            </a:r>
            <a:endParaRPr lang="en-GB" sz="2800" dirty="0"/>
          </a:p>
        </p:txBody>
      </p:sp>
      <p:sp>
        <p:nvSpPr>
          <p:cNvPr id="3" name="Rectangle: Rounded Corners 2">
            <a:extLst>
              <a:ext uri="{FF2B5EF4-FFF2-40B4-BE49-F238E27FC236}">
                <a16:creationId xmlns:a16="http://schemas.microsoft.com/office/drawing/2014/main" id="{9FE1E832-F439-4B04-BBF5-B85423D48034}"/>
              </a:ext>
            </a:extLst>
          </p:cNvPr>
          <p:cNvSpPr/>
          <p:nvPr/>
        </p:nvSpPr>
        <p:spPr>
          <a:xfrm>
            <a:off x="1514213" y="1687650"/>
            <a:ext cx="6115574" cy="79695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Monitoring can be done either using instruments which indicate directly in terms of directional dose equivalent rate, H'(0.07), which are mainly </a:t>
            </a:r>
          </a:p>
        </p:txBody>
      </p:sp>
      <p:sp>
        <p:nvSpPr>
          <p:cNvPr id="4" name="Rectangle: Rounded Corners 3">
            <a:extLst>
              <a:ext uri="{FF2B5EF4-FFF2-40B4-BE49-F238E27FC236}">
                <a16:creationId xmlns:a16="http://schemas.microsoft.com/office/drawing/2014/main" id="{61A51367-941C-43AC-9877-69CA7F2DBD8B}"/>
              </a:ext>
            </a:extLst>
          </p:cNvPr>
          <p:cNvSpPr/>
          <p:nvPr/>
        </p:nvSpPr>
        <p:spPr>
          <a:xfrm>
            <a:off x="1542951" y="4554392"/>
            <a:ext cx="6115574" cy="79695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t>Beta counters do have lined with low Z material to ward off bremsstrahlung production.</a:t>
            </a:r>
          </a:p>
        </p:txBody>
      </p:sp>
      <p:sp>
        <p:nvSpPr>
          <p:cNvPr id="5" name="Rectangle: Rounded Corners 4">
            <a:extLst>
              <a:ext uri="{FF2B5EF4-FFF2-40B4-BE49-F238E27FC236}">
                <a16:creationId xmlns:a16="http://schemas.microsoft.com/office/drawing/2014/main" id="{779F006B-2173-4654-A5EC-9D73D7792FDC}"/>
              </a:ext>
            </a:extLst>
          </p:cNvPr>
          <p:cNvSpPr/>
          <p:nvPr/>
        </p:nvSpPr>
        <p:spPr>
          <a:xfrm>
            <a:off x="1491746" y="5653605"/>
            <a:ext cx="6115574" cy="79695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a:p>
            <a:pPr algn="just"/>
            <a:r>
              <a:rPr lang="en-US" dirty="0"/>
              <a:t>Dose rates are only reliable when the detector to source distance is at least three times the maximum detector dimension.</a:t>
            </a:r>
          </a:p>
          <a:p>
            <a:pPr algn="ctr"/>
            <a:endParaRPr lang="en-GB" dirty="0"/>
          </a:p>
        </p:txBody>
      </p:sp>
      <p:sp>
        <p:nvSpPr>
          <p:cNvPr id="6" name="Oval 5">
            <a:extLst>
              <a:ext uri="{FF2B5EF4-FFF2-40B4-BE49-F238E27FC236}">
                <a16:creationId xmlns:a16="http://schemas.microsoft.com/office/drawing/2014/main" id="{1E1494A2-ED7D-4E6F-A8CA-AD455B14BD2B}"/>
              </a:ext>
            </a:extLst>
          </p:cNvPr>
          <p:cNvSpPr/>
          <p:nvPr/>
        </p:nvSpPr>
        <p:spPr>
          <a:xfrm>
            <a:off x="813281" y="4558586"/>
            <a:ext cx="805343" cy="7927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2</a:t>
            </a:r>
            <a:endParaRPr lang="en-GB" sz="4400" dirty="0"/>
          </a:p>
        </p:txBody>
      </p:sp>
      <p:sp>
        <p:nvSpPr>
          <p:cNvPr id="7" name="Oval 6">
            <a:extLst>
              <a:ext uri="{FF2B5EF4-FFF2-40B4-BE49-F238E27FC236}">
                <a16:creationId xmlns:a16="http://schemas.microsoft.com/office/drawing/2014/main" id="{2FD29324-42D6-497B-8387-629C8550C5DE}"/>
              </a:ext>
            </a:extLst>
          </p:cNvPr>
          <p:cNvSpPr/>
          <p:nvPr/>
        </p:nvSpPr>
        <p:spPr>
          <a:xfrm>
            <a:off x="813281" y="1691844"/>
            <a:ext cx="805343" cy="7927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1</a:t>
            </a:r>
            <a:endParaRPr lang="en-GB" sz="4400" dirty="0"/>
          </a:p>
        </p:txBody>
      </p:sp>
      <p:sp>
        <p:nvSpPr>
          <p:cNvPr id="8" name="Oval 7">
            <a:extLst>
              <a:ext uri="{FF2B5EF4-FFF2-40B4-BE49-F238E27FC236}">
                <a16:creationId xmlns:a16="http://schemas.microsoft.com/office/drawing/2014/main" id="{80EE7616-31B9-4777-9965-D38D515153EE}"/>
              </a:ext>
            </a:extLst>
          </p:cNvPr>
          <p:cNvSpPr/>
          <p:nvPr/>
        </p:nvSpPr>
        <p:spPr>
          <a:xfrm>
            <a:off x="760560" y="5653605"/>
            <a:ext cx="805343" cy="7927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3</a:t>
            </a:r>
            <a:endParaRPr lang="en-GB" sz="4400" dirty="0"/>
          </a:p>
        </p:txBody>
      </p:sp>
      <p:sp>
        <p:nvSpPr>
          <p:cNvPr id="9" name="Rectangle: Rounded Corners 8">
            <a:extLst>
              <a:ext uri="{FF2B5EF4-FFF2-40B4-BE49-F238E27FC236}">
                <a16:creationId xmlns:a16="http://schemas.microsoft.com/office/drawing/2014/main" id="{1FE83553-2DEA-4989-98A5-A495458E43DE}"/>
              </a:ext>
            </a:extLst>
          </p:cNvPr>
          <p:cNvSpPr/>
          <p:nvPr/>
        </p:nvSpPr>
        <p:spPr>
          <a:xfrm>
            <a:off x="4813435" y="2620005"/>
            <a:ext cx="2816352" cy="519379"/>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sz="1600" dirty="0"/>
              <a:t>Thin end window detectors</a:t>
            </a:r>
            <a:endParaRPr lang="en-GB" sz="1600" dirty="0"/>
          </a:p>
        </p:txBody>
      </p:sp>
      <p:sp>
        <p:nvSpPr>
          <p:cNvPr id="10" name="Rectangle: Rounded Corners 9">
            <a:extLst>
              <a:ext uri="{FF2B5EF4-FFF2-40B4-BE49-F238E27FC236}">
                <a16:creationId xmlns:a16="http://schemas.microsoft.com/office/drawing/2014/main" id="{3B494074-5F07-4A6D-A107-D6B2D4598CC4}"/>
              </a:ext>
            </a:extLst>
          </p:cNvPr>
          <p:cNvSpPr/>
          <p:nvPr/>
        </p:nvSpPr>
        <p:spPr>
          <a:xfrm>
            <a:off x="4813435" y="3213348"/>
            <a:ext cx="2816352" cy="519379"/>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GB" altLang="en-US" sz="1600" dirty="0"/>
              <a:t>Ionisation chambers.</a:t>
            </a:r>
          </a:p>
        </p:txBody>
      </p:sp>
      <p:sp>
        <p:nvSpPr>
          <p:cNvPr id="11" name="Rectangle: Rounded Corners 10">
            <a:extLst>
              <a:ext uri="{FF2B5EF4-FFF2-40B4-BE49-F238E27FC236}">
                <a16:creationId xmlns:a16="http://schemas.microsoft.com/office/drawing/2014/main" id="{5C4882B5-0B9C-4E3E-8DC1-2B85775AC663}"/>
              </a:ext>
            </a:extLst>
          </p:cNvPr>
          <p:cNvSpPr/>
          <p:nvPr/>
        </p:nvSpPr>
        <p:spPr>
          <a:xfrm>
            <a:off x="4813435" y="3856664"/>
            <a:ext cx="2816352" cy="519379"/>
          </a:xfrm>
          <a:prstGeom prst="round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sz="1600" dirty="0"/>
              <a:t>Plastic scintillators</a:t>
            </a:r>
            <a:endParaRPr lang="en-GB" sz="1600" dirty="0"/>
          </a:p>
        </p:txBody>
      </p:sp>
    </p:spTree>
    <p:extLst>
      <p:ext uri="{BB962C8B-B14F-4D97-AF65-F5344CB8AC3E}">
        <p14:creationId xmlns:p14="http://schemas.microsoft.com/office/powerpoint/2010/main" val="205249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A84F6B-8F9A-44A3-AE71-AFAFEE6BA63C}"/>
              </a:ext>
            </a:extLst>
          </p:cNvPr>
          <p:cNvSpPr/>
          <p:nvPr/>
        </p:nvSpPr>
        <p:spPr>
          <a:xfrm>
            <a:off x="2223821" y="2397556"/>
            <a:ext cx="4469587" cy="2370125"/>
          </a:xfrm>
          <a:prstGeom prst="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INSTRUMENT</a:t>
            </a:r>
            <a:endParaRPr lang="en-GB" sz="3200" dirty="0"/>
          </a:p>
        </p:txBody>
      </p:sp>
    </p:spTree>
    <p:extLst>
      <p:ext uri="{BB962C8B-B14F-4D97-AF65-F5344CB8AC3E}">
        <p14:creationId xmlns:p14="http://schemas.microsoft.com/office/powerpoint/2010/main" val="3177265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01A067-504F-44AA-BB62-4F8E4FD9613F}"/>
              </a:ext>
            </a:extLst>
          </p:cNvPr>
          <p:cNvSpPr/>
          <p:nvPr/>
        </p:nvSpPr>
        <p:spPr>
          <a:xfrm>
            <a:off x="1" y="574646"/>
            <a:ext cx="3825850"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Instrument</a:t>
            </a:r>
            <a:endParaRPr lang="en-GB" sz="2800" dirty="0"/>
          </a:p>
        </p:txBody>
      </p:sp>
      <p:sp>
        <p:nvSpPr>
          <p:cNvPr id="3" name="Arrow: Pentagon 2">
            <a:extLst>
              <a:ext uri="{FF2B5EF4-FFF2-40B4-BE49-F238E27FC236}">
                <a16:creationId xmlns:a16="http://schemas.microsoft.com/office/drawing/2014/main" id="{11ADC13C-0F89-4924-B164-E9CC64C17790}"/>
              </a:ext>
            </a:extLst>
          </p:cNvPr>
          <p:cNvSpPr/>
          <p:nvPr/>
        </p:nvSpPr>
        <p:spPr>
          <a:xfrm>
            <a:off x="87782" y="3189561"/>
            <a:ext cx="4613945" cy="1587129"/>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p>
          <a:p>
            <a:pPr algn="ctr"/>
            <a:r>
              <a:rPr lang="en-GB" altLang="en-US" dirty="0"/>
              <a:t>Detector choice is often more difficult than X and gamma dose rate measurement because of number of factors.  These are:</a:t>
            </a:r>
          </a:p>
          <a:p>
            <a:pPr algn="ctr"/>
            <a:endParaRPr lang="en-GB" dirty="0"/>
          </a:p>
        </p:txBody>
      </p:sp>
      <p:sp>
        <p:nvSpPr>
          <p:cNvPr id="5" name="Rectangle: Rounded Corners 4">
            <a:extLst>
              <a:ext uri="{FF2B5EF4-FFF2-40B4-BE49-F238E27FC236}">
                <a16:creationId xmlns:a16="http://schemas.microsoft.com/office/drawing/2014/main" id="{4A749381-ECBF-4007-9432-0FB76FDE80A7}"/>
              </a:ext>
            </a:extLst>
          </p:cNvPr>
          <p:cNvSpPr/>
          <p:nvPr/>
        </p:nvSpPr>
        <p:spPr>
          <a:xfrm>
            <a:off x="4883791" y="3386059"/>
            <a:ext cx="3813982" cy="1194134"/>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The need to make measurements relatively close to the source.</a:t>
            </a:r>
            <a:endParaRPr lang="en-GB" dirty="0"/>
          </a:p>
        </p:txBody>
      </p:sp>
      <p:sp>
        <p:nvSpPr>
          <p:cNvPr id="8" name="Rectangle: Rounded Corners 7">
            <a:extLst>
              <a:ext uri="{FF2B5EF4-FFF2-40B4-BE49-F238E27FC236}">
                <a16:creationId xmlns:a16="http://schemas.microsoft.com/office/drawing/2014/main" id="{D876D635-F52B-4810-B4AE-78BDFC1B7F65}"/>
              </a:ext>
            </a:extLst>
          </p:cNvPr>
          <p:cNvSpPr/>
          <p:nvPr/>
        </p:nvSpPr>
        <p:spPr>
          <a:xfrm>
            <a:off x="4948409" y="5016129"/>
            <a:ext cx="3813982" cy="1194134"/>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sym typeface="Symbol" pitchFamily="18" charset="2"/>
            </a:endParaRPr>
          </a:p>
          <a:p>
            <a:pPr algn="ctr"/>
            <a:r>
              <a:rPr lang="en-GB" altLang="en-US" dirty="0">
                <a:sym typeface="Symbol" pitchFamily="18" charset="2"/>
              </a:rPr>
              <a:t>Absorption of beta by window materials.</a:t>
            </a:r>
          </a:p>
          <a:p>
            <a:pPr algn="ctr"/>
            <a:endParaRPr lang="en-GB" dirty="0"/>
          </a:p>
        </p:txBody>
      </p:sp>
      <p:sp>
        <p:nvSpPr>
          <p:cNvPr id="9" name="Rectangle: Rounded Corners 8">
            <a:extLst>
              <a:ext uri="{FF2B5EF4-FFF2-40B4-BE49-F238E27FC236}">
                <a16:creationId xmlns:a16="http://schemas.microsoft.com/office/drawing/2014/main" id="{5302D4F8-656E-4C33-BD53-E81CBF0EFD2A}"/>
              </a:ext>
            </a:extLst>
          </p:cNvPr>
          <p:cNvSpPr/>
          <p:nvPr/>
        </p:nvSpPr>
        <p:spPr>
          <a:xfrm>
            <a:off x="4883791" y="1854743"/>
            <a:ext cx="3813982" cy="1194134"/>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dirty="0"/>
          </a:p>
          <a:p>
            <a:pPr algn="ctr"/>
            <a:r>
              <a:rPr lang="en-GB" altLang="en-US" dirty="0"/>
              <a:t>Beta particles and its associated bremsstrahlung (X-radiation).</a:t>
            </a:r>
            <a:endParaRPr lang="en-GB" altLang="en-US" dirty="0">
              <a:sym typeface="Symbol" pitchFamily="18" charset="2"/>
            </a:endParaRPr>
          </a:p>
          <a:p>
            <a:pPr algn="ctr"/>
            <a:endParaRPr lang="en-GB" dirty="0"/>
          </a:p>
        </p:txBody>
      </p:sp>
    </p:spTree>
    <p:extLst>
      <p:ext uri="{BB962C8B-B14F-4D97-AF65-F5344CB8AC3E}">
        <p14:creationId xmlns:p14="http://schemas.microsoft.com/office/powerpoint/2010/main" val="3479587335"/>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529</TotalTime>
  <Words>3236</Words>
  <Application>Microsoft Office PowerPoint</Application>
  <PresentationFormat>On-screen Show (4:3)</PresentationFormat>
  <Paragraphs>377</Paragraphs>
  <Slides>62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62</vt:i4>
      </vt:variant>
    </vt:vector>
  </HeadingPairs>
  <TitlesOfParts>
    <vt:vector size="70" baseType="lpstr">
      <vt:lpstr>MS PGothic</vt:lpstr>
      <vt:lpstr>Arial</vt:lpstr>
      <vt:lpstr>Arial </vt:lpstr>
      <vt:lpstr>Calibri</vt:lpstr>
      <vt:lpstr>Courier New</vt:lpstr>
      <vt:lpstr>Symbol</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30</cp:revision>
  <dcterms:created xsi:type="dcterms:W3CDTF">2019-03-29T11:01:28Z</dcterms:created>
  <dcterms:modified xsi:type="dcterms:W3CDTF">2019-04-01T11:11:52Z</dcterms:modified>
</cp:coreProperties>
</file>